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34"/>
  </p:notesMasterIdLst>
  <p:sldIdLst>
    <p:sldId id="278" r:id="rId2"/>
    <p:sldId id="279" r:id="rId3"/>
    <p:sldId id="280" r:id="rId4"/>
    <p:sldId id="259" r:id="rId5"/>
    <p:sldId id="271" r:id="rId6"/>
    <p:sldId id="260" r:id="rId7"/>
    <p:sldId id="272" r:id="rId8"/>
    <p:sldId id="275" r:id="rId9"/>
    <p:sldId id="277" r:id="rId10"/>
    <p:sldId id="261" r:id="rId11"/>
    <p:sldId id="299" r:id="rId12"/>
    <p:sldId id="305" r:id="rId13"/>
    <p:sldId id="307" r:id="rId14"/>
    <p:sldId id="302" r:id="rId15"/>
    <p:sldId id="301" r:id="rId16"/>
    <p:sldId id="308" r:id="rId17"/>
    <p:sldId id="291" r:id="rId18"/>
    <p:sldId id="295" r:id="rId19"/>
    <p:sldId id="281" r:id="rId20"/>
    <p:sldId id="283" r:id="rId21"/>
    <p:sldId id="284" r:id="rId22"/>
    <p:sldId id="292" r:id="rId23"/>
    <p:sldId id="293" r:id="rId24"/>
    <p:sldId id="285" r:id="rId25"/>
    <p:sldId id="286" r:id="rId26"/>
    <p:sldId id="287" r:id="rId27"/>
    <p:sldId id="288" r:id="rId28"/>
    <p:sldId id="296" r:id="rId29"/>
    <p:sldId id="297" r:id="rId30"/>
    <p:sldId id="298" r:id="rId31"/>
    <p:sldId id="289" r:id="rId32"/>
    <p:sldId id="294"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otten, Pauline@CalRecycle" initials="TP" lastIdx="1" clrIdx="0">
    <p:extLst>
      <p:ext uri="{19B8F6BF-5375-455C-9EA6-DF929625EA0E}">
        <p15:presenceInfo xmlns:p15="http://schemas.microsoft.com/office/powerpoint/2012/main" userId="S::Pauline.Totten@CalRecycle.ca.gov::3a1fe3a6-d313-422f-81d8-2497e9871cc9"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E93C0"/>
    <a:srgbClr val="42718B"/>
    <a:srgbClr val="003667"/>
    <a:srgbClr val="5C872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ED9CBCB-0FCC-4080-B4FA-34774160D18A}" v="1032" dt="2021-11-10T19:03:56.86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4610" autoAdjust="0"/>
    <p:restoredTop sz="86473" autoAdjust="0"/>
  </p:normalViewPr>
  <p:slideViewPr>
    <p:cSldViewPr snapToGrid="0">
      <p:cViewPr varScale="1">
        <p:scale>
          <a:sx n="67" d="100"/>
          <a:sy n="67" d="100"/>
        </p:scale>
        <p:origin x="84" y="792"/>
      </p:cViewPr>
      <p:guideLst/>
    </p:cSldViewPr>
  </p:slideViewPr>
  <p:outlineViewPr>
    <p:cViewPr>
      <p:scale>
        <a:sx n="33" d="100"/>
        <a:sy n="33" d="100"/>
      </p:scale>
      <p:origin x="0" y="-5466"/>
    </p:cViewPr>
  </p:outlineViewPr>
  <p:notesTextViewPr>
    <p:cViewPr>
      <p:scale>
        <a:sx n="1" d="1"/>
        <a:sy n="1" d="1"/>
      </p:scale>
      <p:origin x="0" y="0"/>
    </p:cViewPr>
  </p:notesTextViewPr>
  <p:notesViewPr>
    <p:cSldViewPr snapToGrid="0">
      <p:cViewPr varScale="1">
        <p:scale>
          <a:sx n="72" d="100"/>
          <a:sy n="72" d="100"/>
        </p:scale>
        <p:origin x="1956" y="84"/>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40"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commentAuthors" Target="commentAuthor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80BEA6-08A5-49DB-8E36-5FE1B0E0ED09}" type="datetimeFigureOut">
              <a:rPr lang="en-US"/>
              <a:t>11/10/2021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63F346E-775E-4818-9C5D-A74259B9D68C}" type="slidenum">
              <a:rPr lang="en-US"/>
              <a:t>‹#›</a:t>
            </a:fld>
            <a:endParaRPr lang="en-US"/>
          </a:p>
        </p:txBody>
      </p:sp>
    </p:spTree>
    <p:extLst>
      <p:ext uri="{BB962C8B-B14F-4D97-AF65-F5344CB8AC3E}">
        <p14:creationId xmlns:p14="http://schemas.microsoft.com/office/powerpoint/2010/main" val="40126471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63F346E-775E-4818-9C5D-A74259B9D68C}" type="slidenum">
              <a:rPr lang="en-US" smtClean="0"/>
              <a:t>1</a:t>
            </a:fld>
            <a:endParaRPr lang="en-US"/>
          </a:p>
        </p:txBody>
      </p:sp>
    </p:spTree>
    <p:extLst>
      <p:ext uri="{BB962C8B-B14F-4D97-AF65-F5344CB8AC3E}">
        <p14:creationId xmlns:p14="http://schemas.microsoft.com/office/powerpoint/2010/main" val="1844036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63F346E-775E-4818-9C5D-A74259B9D68C}" type="slidenum">
              <a:rPr lang="en-US" smtClean="0"/>
              <a:t>2</a:t>
            </a:fld>
            <a:endParaRPr lang="en-US"/>
          </a:p>
        </p:txBody>
      </p:sp>
    </p:spTree>
    <p:extLst>
      <p:ext uri="{BB962C8B-B14F-4D97-AF65-F5344CB8AC3E}">
        <p14:creationId xmlns:p14="http://schemas.microsoft.com/office/powerpoint/2010/main" val="6997716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63F346E-775E-4818-9C5D-A74259B9D68C}" type="slidenum">
              <a:rPr lang="en-US" smtClean="0"/>
              <a:t>3</a:t>
            </a:fld>
            <a:endParaRPr lang="en-US"/>
          </a:p>
        </p:txBody>
      </p:sp>
    </p:spTree>
    <p:extLst>
      <p:ext uri="{BB962C8B-B14F-4D97-AF65-F5344CB8AC3E}">
        <p14:creationId xmlns:p14="http://schemas.microsoft.com/office/powerpoint/2010/main" val="12556592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63F346E-775E-4818-9C5D-A74259B9D68C}" type="slidenum">
              <a:rPr lang="en-US" smtClean="0"/>
              <a:t>4</a:t>
            </a:fld>
            <a:endParaRPr lang="en-US"/>
          </a:p>
        </p:txBody>
      </p:sp>
    </p:spTree>
    <p:extLst>
      <p:ext uri="{BB962C8B-B14F-4D97-AF65-F5344CB8AC3E}">
        <p14:creationId xmlns:p14="http://schemas.microsoft.com/office/powerpoint/2010/main" val="32750517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63F346E-775E-4818-9C5D-A74259B9D68C}" type="slidenum">
              <a:rPr lang="en-US" smtClean="0"/>
              <a:t>5</a:t>
            </a:fld>
            <a:endParaRPr lang="en-US"/>
          </a:p>
        </p:txBody>
      </p:sp>
    </p:spTree>
    <p:extLst>
      <p:ext uri="{BB962C8B-B14F-4D97-AF65-F5344CB8AC3E}">
        <p14:creationId xmlns:p14="http://schemas.microsoft.com/office/powerpoint/2010/main" val="32946843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63F346E-775E-4818-9C5D-A74259B9D68C}" type="slidenum">
              <a:rPr lang="en-US" smtClean="0"/>
              <a:t>6</a:t>
            </a:fld>
            <a:endParaRPr lang="en-US"/>
          </a:p>
        </p:txBody>
      </p:sp>
    </p:spTree>
    <p:extLst>
      <p:ext uri="{BB962C8B-B14F-4D97-AF65-F5344CB8AC3E}">
        <p14:creationId xmlns:p14="http://schemas.microsoft.com/office/powerpoint/2010/main" val="34554623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63F346E-775E-4818-9C5D-A74259B9D68C}" type="slidenum">
              <a:rPr lang="en-US" smtClean="0"/>
              <a:t>7</a:t>
            </a:fld>
            <a:endParaRPr lang="en-US"/>
          </a:p>
        </p:txBody>
      </p:sp>
    </p:spTree>
    <p:extLst>
      <p:ext uri="{BB962C8B-B14F-4D97-AF65-F5344CB8AC3E}">
        <p14:creationId xmlns:p14="http://schemas.microsoft.com/office/powerpoint/2010/main" val="367710754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63F346E-775E-4818-9C5D-A74259B9D68C}" type="slidenum">
              <a:rPr lang="en-US" smtClean="0"/>
              <a:t>8</a:t>
            </a:fld>
            <a:endParaRPr lang="en-US"/>
          </a:p>
        </p:txBody>
      </p:sp>
    </p:spTree>
    <p:extLst>
      <p:ext uri="{BB962C8B-B14F-4D97-AF65-F5344CB8AC3E}">
        <p14:creationId xmlns:p14="http://schemas.microsoft.com/office/powerpoint/2010/main" val="104962102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63F346E-775E-4818-9C5D-A74259B9D68C}" type="slidenum">
              <a:rPr lang="en-US" smtClean="0"/>
              <a:t>9</a:t>
            </a:fld>
            <a:endParaRPr lang="en-US"/>
          </a:p>
        </p:txBody>
      </p:sp>
    </p:spTree>
    <p:extLst>
      <p:ext uri="{BB962C8B-B14F-4D97-AF65-F5344CB8AC3E}">
        <p14:creationId xmlns:p14="http://schemas.microsoft.com/office/powerpoint/2010/main" val="5981592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63F346E-775E-4818-9C5D-A74259B9D68C}" type="slidenum">
              <a:rPr lang="en-US" smtClean="0"/>
              <a:t>10</a:t>
            </a:fld>
            <a:endParaRPr lang="en-US"/>
          </a:p>
        </p:txBody>
      </p:sp>
    </p:spTree>
    <p:extLst>
      <p:ext uri="{BB962C8B-B14F-4D97-AF65-F5344CB8AC3E}">
        <p14:creationId xmlns:p14="http://schemas.microsoft.com/office/powerpoint/2010/main" val="394349055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63F346E-775E-4818-9C5D-A74259B9D68C}" type="slidenum">
              <a:rPr lang="en-US" smtClean="0"/>
              <a:t>11</a:t>
            </a:fld>
            <a:endParaRPr lang="en-US"/>
          </a:p>
        </p:txBody>
      </p:sp>
    </p:spTree>
    <p:extLst>
      <p:ext uri="{BB962C8B-B14F-4D97-AF65-F5344CB8AC3E}">
        <p14:creationId xmlns:p14="http://schemas.microsoft.com/office/powerpoint/2010/main" val="35266808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63F346E-775E-4818-9C5D-A74259B9D68C}" type="slidenum">
              <a:rPr lang="en-US" smtClean="0"/>
              <a:t>12</a:t>
            </a:fld>
            <a:endParaRPr lang="en-US"/>
          </a:p>
        </p:txBody>
      </p:sp>
    </p:spTree>
    <p:extLst>
      <p:ext uri="{BB962C8B-B14F-4D97-AF65-F5344CB8AC3E}">
        <p14:creationId xmlns:p14="http://schemas.microsoft.com/office/powerpoint/2010/main" val="308622698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63F346E-775E-4818-9C5D-A74259B9D68C}" type="slidenum">
              <a:rPr lang="en-US" smtClean="0"/>
              <a:t>13</a:t>
            </a:fld>
            <a:endParaRPr lang="en-US"/>
          </a:p>
        </p:txBody>
      </p:sp>
    </p:spTree>
    <p:extLst>
      <p:ext uri="{BB962C8B-B14F-4D97-AF65-F5344CB8AC3E}">
        <p14:creationId xmlns:p14="http://schemas.microsoft.com/office/powerpoint/2010/main" val="296912024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63F346E-775E-4818-9C5D-A74259B9D68C}" type="slidenum">
              <a:rPr lang="en-US" smtClean="0"/>
              <a:t>14</a:t>
            </a:fld>
            <a:endParaRPr lang="en-US"/>
          </a:p>
        </p:txBody>
      </p:sp>
    </p:spTree>
    <p:extLst>
      <p:ext uri="{BB962C8B-B14F-4D97-AF65-F5344CB8AC3E}">
        <p14:creationId xmlns:p14="http://schemas.microsoft.com/office/powerpoint/2010/main" val="37824585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63F346E-775E-4818-9C5D-A74259B9D68C}" type="slidenum">
              <a:rPr lang="en-US" smtClean="0"/>
              <a:t>15</a:t>
            </a:fld>
            <a:endParaRPr lang="en-US"/>
          </a:p>
        </p:txBody>
      </p:sp>
    </p:spTree>
    <p:extLst>
      <p:ext uri="{BB962C8B-B14F-4D97-AF65-F5344CB8AC3E}">
        <p14:creationId xmlns:p14="http://schemas.microsoft.com/office/powerpoint/2010/main" val="35789153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63F346E-775E-4818-9C5D-A74259B9D68C}" type="slidenum">
              <a:rPr lang="en-US" smtClean="0"/>
              <a:t>16</a:t>
            </a:fld>
            <a:endParaRPr lang="en-US"/>
          </a:p>
        </p:txBody>
      </p:sp>
    </p:spTree>
    <p:extLst>
      <p:ext uri="{BB962C8B-B14F-4D97-AF65-F5344CB8AC3E}">
        <p14:creationId xmlns:p14="http://schemas.microsoft.com/office/powerpoint/2010/main" val="245523441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63F346E-775E-4818-9C5D-A74259B9D68C}" type="slidenum">
              <a:rPr lang="en-US" smtClean="0"/>
              <a:t>17</a:t>
            </a:fld>
            <a:endParaRPr lang="en-US"/>
          </a:p>
        </p:txBody>
      </p:sp>
    </p:spTree>
    <p:extLst>
      <p:ext uri="{BB962C8B-B14F-4D97-AF65-F5344CB8AC3E}">
        <p14:creationId xmlns:p14="http://schemas.microsoft.com/office/powerpoint/2010/main" val="344641516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Good Morning and welcome everyone, my name is Emily </a:t>
            </a:r>
            <a:r>
              <a:rPr lang="en-US" err="1">
                <a:cs typeface="Calibri"/>
              </a:rPr>
              <a:t>Kentta</a:t>
            </a:r>
            <a:r>
              <a:rPr lang="en-US">
                <a:cs typeface="Calibri"/>
              </a:rPr>
              <a:t>. I am an engineering geologist in the Office of Debris Recovery at </a:t>
            </a:r>
            <a:r>
              <a:rPr lang="en-US" err="1">
                <a:cs typeface="Calibri"/>
              </a:rPr>
              <a:t>CalRecycle</a:t>
            </a:r>
            <a:r>
              <a:rPr lang="en-US">
                <a:cs typeface="Calibri"/>
              </a:rPr>
              <a:t>. I will be giving an overview of just some aspects of this IFB that may be slightly or significantly different than past solicitations. Of course, I will not be able to go in to all the details so please read all the solicitation documents thoroughly, as I am sure you all are.</a:t>
            </a:r>
          </a:p>
          <a:p>
            <a:endParaRPr lang="en-US">
              <a:cs typeface="Calibri"/>
            </a:endParaRPr>
          </a:p>
          <a:p>
            <a:r>
              <a:rPr lang="en-US">
                <a:cs typeface="Calibri"/>
              </a:rPr>
              <a:t>This operation will be managed using the Incident Command System which is a standardized approach for coordination of emergency response. The Incident Management Team will be made up of State Staff from </a:t>
            </a:r>
            <a:r>
              <a:rPr lang="en-US" err="1">
                <a:cs typeface="Calibri"/>
              </a:rPr>
              <a:t>CalRecycle</a:t>
            </a:r>
            <a:r>
              <a:rPr lang="en-US">
                <a:cs typeface="Calibri"/>
              </a:rPr>
              <a:t> and </a:t>
            </a:r>
            <a:r>
              <a:rPr lang="en-US" err="1">
                <a:cs typeface="Calibri"/>
              </a:rPr>
              <a:t>CalOES</a:t>
            </a:r>
            <a:r>
              <a:rPr lang="en-US">
                <a:cs typeface="Calibri"/>
              </a:rPr>
              <a:t> and the Planning Function may be filled by staff from the Assessment and Monitoring Contractor, as requested by </a:t>
            </a:r>
            <a:r>
              <a:rPr lang="en-US" err="1">
                <a:cs typeface="Calibri"/>
              </a:rPr>
              <a:t>CalRecycle</a:t>
            </a:r>
            <a:r>
              <a:rPr lang="en-US">
                <a:cs typeface="Calibri"/>
              </a:rPr>
              <a:t>.</a:t>
            </a:r>
          </a:p>
        </p:txBody>
      </p:sp>
      <p:sp>
        <p:nvSpPr>
          <p:cNvPr id="4" name="Slide Number Placeholder 3"/>
          <p:cNvSpPr>
            <a:spLocks noGrp="1"/>
          </p:cNvSpPr>
          <p:nvPr>
            <p:ph type="sldNum" sz="quarter" idx="5"/>
          </p:nvPr>
        </p:nvSpPr>
        <p:spPr/>
        <p:txBody>
          <a:bodyPr/>
          <a:lstStyle/>
          <a:p>
            <a:fld id="{C63F346E-775E-4818-9C5D-A74259B9D68C}" type="slidenum">
              <a:rPr lang="en-US"/>
              <a:t>18</a:t>
            </a:fld>
            <a:endParaRPr lang="en-US"/>
          </a:p>
        </p:txBody>
      </p:sp>
    </p:spTree>
    <p:extLst>
      <p:ext uri="{BB962C8B-B14F-4D97-AF65-F5344CB8AC3E}">
        <p14:creationId xmlns:p14="http://schemas.microsoft.com/office/powerpoint/2010/main" val="86768496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It is the documentation provided by the A&amp;M Contractor that the State will submit to FEMA to get maximum reimbursement for these disaster clean-ups.</a:t>
            </a:r>
          </a:p>
        </p:txBody>
      </p:sp>
      <p:sp>
        <p:nvSpPr>
          <p:cNvPr id="4" name="Slide Number Placeholder 3"/>
          <p:cNvSpPr>
            <a:spLocks noGrp="1"/>
          </p:cNvSpPr>
          <p:nvPr>
            <p:ph type="sldNum" sz="quarter" idx="5"/>
          </p:nvPr>
        </p:nvSpPr>
        <p:spPr/>
        <p:txBody>
          <a:bodyPr/>
          <a:lstStyle/>
          <a:p>
            <a:fld id="{C63F346E-775E-4818-9C5D-A74259B9D68C}" type="slidenum">
              <a:rPr lang="en-US"/>
              <a:t>19</a:t>
            </a:fld>
            <a:endParaRPr lang="en-US"/>
          </a:p>
        </p:txBody>
      </p:sp>
    </p:spTree>
    <p:extLst>
      <p:ext uri="{BB962C8B-B14F-4D97-AF65-F5344CB8AC3E}">
        <p14:creationId xmlns:p14="http://schemas.microsoft.com/office/powerpoint/2010/main" val="76733194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Each operation is unique, and the IMT in coordination with the A&amp;M and DDHTR may develop and add additional processes and procedures to increase efficiency, accuracy of documentation and/or better communications and to ensure that all program requirements are met.</a:t>
            </a:r>
          </a:p>
        </p:txBody>
      </p:sp>
      <p:sp>
        <p:nvSpPr>
          <p:cNvPr id="4" name="Slide Number Placeholder 3"/>
          <p:cNvSpPr>
            <a:spLocks noGrp="1"/>
          </p:cNvSpPr>
          <p:nvPr>
            <p:ph type="sldNum" sz="quarter" idx="5"/>
          </p:nvPr>
        </p:nvSpPr>
        <p:spPr/>
        <p:txBody>
          <a:bodyPr/>
          <a:lstStyle/>
          <a:p>
            <a:fld id="{C63F346E-775E-4818-9C5D-A74259B9D68C}" type="slidenum">
              <a:rPr lang="en-US"/>
              <a:t>20</a:t>
            </a:fld>
            <a:endParaRPr lang="en-US"/>
          </a:p>
        </p:txBody>
      </p:sp>
    </p:spTree>
    <p:extLst>
      <p:ext uri="{BB962C8B-B14F-4D97-AF65-F5344CB8AC3E}">
        <p14:creationId xmlns:p14="http://schemas.microsoft.com/office/powerpoint/2010/main" val="26429202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There are many permitting requirements in these operations. From operating permits for end use facilities to environmental permits and roadway encroachment permits. Bidders are notified that proposed end use facilities proposed at the time of bid must be actively operating and fully permitted. Additionally, all operating and environmental permits shall be provided to </a:t>
            </a:r>
            <a:r>
              <a:rPr lang="en-US" err="1">
                <a:cs typeface="Calibri"/>
              </a:rPr>
              <a:t>CalRecycle</a:t>
            </a:r>
            <a:r>
              <a:rPr lang="en-US">
                <a:cs typeface="Calibri"/>
              </a:rPr>
              <a:t> for review and approval prior to any materials being sent to an end use facility.</a:t>
            </a:r>
          </a:p>
        </p:txBody>
      </p:sp>
      <p:sp>
        <p:nvSpPr>
          <p:cNvPr id="4" name="Slide Number Placeholder 3"/>
          <p:cNvSpPr>
            <a:spLocks noGrp="1"/>
          </p:cNvSpPr>
          <p:nvPr>
            <p:ph type="sldNum" sz="quarter" idx="5"/>
          </p:nvPr>
        </p:nvSpPr>
        <p:spPr/>
        <p:txBody>
          <a:bodyPr/>
          <a:lstStyle/>
          <a:p>
            <a:fld id="{C63F346E-775E-4818-9C5D-A74259B9D68C}" type="slidenum">
              <a:rPr lang="en-US"/>
              <a:t>21</a:t>
            </a:fld>
            <a:endParaRPr lang="en-US"/>
          </a:p>
        </p:txBody>
      </p:sp>
    </p:spTree>
    <p:extLst>
      <p:ext uri="{BB962C8B-B14F-4D97-AF65-F5344CB8AC3E}">
        <p14:creationId xmlns:p14="http://schemas.microsoft.com/office/powerpoint/2010/main" val="57412117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C63F346E-775E-4818-9C5D-A74259B9D68C}" type="slidenum">
              <a:rPr lang="en-US"/>
              <a:t>22</a:t>
            </a:fld>
            <a:endParaRPr lang="en-US"/>
          </a:p>
        </p:txBody>
      </p:sp>
    </p:spTree>
    <p:extLst>
      <p:ext uri="{BB962C8B-B14F-4D97-AF65-F5344CB8AC3E}">
        <p14:creationId xmlns:p14="http://schemas.microsoft.com/office/powerpoint/2010/main" val="138943161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Here the list continues and identifies specific permits that the DDHTR Contractor is responsible for obtaining. </a:t>
            </a:r>
          </a:p>
        </p:txBody>
      </p:sp>
      <p:sp>
        <p:nvSpPr>
          <p:cNvPr id="4" name="Slide Number Placeholder 3"/>
          <p:cNvSpPr>
            <a:spLocks noGrp="1"/>
          </p:cNvSpPr>
          <p:nvPr>
            <p:ph type="sldNum" sz="quarter" idx="5"/>
          </p:nvPr>
        </p:nvSpPr>
        <p:spPr/>
        <p:txBody>
          <a:bodyPr/>
          <a:lstStyle/>
          <a:p>
            <a:fld id="{C63F346E-775E-4818-9C5D-A74259B9D68C}" type="slidenum">
              <a:rPr lang="en-US"/>
              <a:t>23</a:t>
            </a:fld>
            <a:endParaRPr lang="en-US"/>
          </a:p>
        </p:txBody>
      </p:sp>
    </p:spTree>
    <p:extLst>
      <p:ext uri="{BB962C8B-B14F-4D97-AF65-F5344CB8AC3E}">
        <p14:creationId xmlns:p14="http://schemas.microsoft.com/office/powerpoint/2010/main" val="362157149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This solicitation requires that the DDHTR Contractor have a dedicated, experienced person on staff who is responsible for obtaining permits, submitting for review and implementing the permits. The State will facilitate communications with regulatory agencies and support the liaison when needed.</a:t>
            </a:r>
          </a:p>
        </p:txBody>
      </p:sp>
      <p:sp>
        <p:nvSpPr>
          <p:cNvPr id="4" name="Slide Number Placeholder 3"/>
          <p:cNvSpPr>
            <a:spLocks noGrp="1"/>
          </p:cNvSpPr>
          <p:nvPr>
            <p:ph type="sldNum" sz="quarter" idx="5"/>
          </p:nvPr>
        </p:nvSpPr>
        <p:spPr/>
        <p:txBody>
          <a:bodyPr/>
          <a:lstStyle/>
          <a:p>
            <a:fld id="{C63F346E-775E-4818-9C5D-A74259B9D68C}" type="slidenum">
              <a:rPr lang="en-US"/>
              <a:t>24</a:t>
            </a:fld>
            <a:endParaRPr lang="en-US"/>
          </a:p>
        </p:txBody>
      </p:sp>
    </p:spTree>
    <p:extLst>
      <p:ext uri="{BB962C8B-B14F-4D97-AF65-F5344CB8AC3E}">
        <p14:creationId xmlns:p14="http://schemas.microsoft.com/office/powerpoint/2010/main" val="381857689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C63F346E-775E-4818-9C5D-A74259B9D68C}" type="slidenum">
              <a:rPr lang="en-US"/>
              <a:t>25</a:t>
            </a:fld>
            <a:endParaRPr lang="en-US"/>
          </a:p>
        </p:txBody>
      </p:sp>
    </p:spTree>
    <p:extLst>
      <p:ext uri="{BB962C8B-B14F-4D97-AF65-F5344CB8AC3E}">
        <p14:creationId xmlns:p14="http://schemas.microsoft.com/office/powerpoint/2010/main" val="69745239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C63F346E-775E-4818-9C5D-A74259B9D68C}" type="slidenum">
              <a:rPr lang="en-US"/>
              <a:t>26</a:t>
            </a:fld>
            <a:endParaRPr lang="en-US"/>
          </a:p>
        </p:txBody>
      </p:sp>
    </p:spTree>
    <p:extLst>
      <p:ext uri="{BB962C8B-B14F-4D97-AF65-F5344CB8AC3E}">
        <p14:creationId xmlns:p14="http://schemas.microsoft.com/office/powerpoint/2010/main" val="21570011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C63F346E-775E-4818-9C5D-A74259B9D68C}" type="slidenum">
              <a:rPr lang="en-US"/>
              <a:t>27</a:t>
            </a:fld>
            <a:endParaRPr lang="en-US"/>
          </a:p>
        </p:txBody>
      </p:sp>
    </p:spTree>
    <p:extLst>
      <p:ext uri="{BB962C8B-B14F-4D97-AF65-F5344CB8AC3E}">
        <p14:creationId xmlns:p14="http://schemas.microsoft.com/office/powerpoint/2010/main" val="84501441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63F346E-775E-4818-9C5D-A74259B9D68C}" type="slidenum">
              <a:rPr lang="en-US" smtClean="0"/>
              <a:t>28</a:t>
            </a:fld>
            <a:endParaRPr lang="en-US"/>
          </a:p>
        </p:txBody>
      </p:sp>
    </p:spTree>
    <p:extLst>
      <p:ext uri="{BB962C8B-B14F-4D97-AF65-F5344CB8AC3E}">
        <p14:creationId xmlns:p14="http://schemas.microsoft.com/office/powerpoint/2010/main" val="28411313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63F346E-775E-4818-9C5D-A74259B9D68C}" type="slidenum">
              <a:rPr lang="en-US" smtClean="0"/>
              <a:t>29</a:t>
            </a:fld>
            <a:endParaRPr lang="en-US"/>
          </a:p>
        </p:txBody>
      </p:sp>
    </p:spTree>
    <p:extLst>
      <p:ext uri="{BB962C8B-B14F-4D97-AF65-F5344CB8AC3E}">
        <p14:creationId xmlns:p14="http://schemas.microsoft.com/office/powerpoint/2010/main" val="263089490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63F346E-775E-4818-9C5D-A74259B9D68C}" type="slidenum">
              <a:rPr lang="en-US" smtClean="0"/>
              <a:t>30</a:t>
            </a:fld>
            <a:endParaRPr lang="en-US"/>
          </a:p>
        </p:txBody>
      </p:sp>
    </p:spTree>
    <p:extLst>
      <p:ext uri="{BB962C8B-B14F-4D97-AF65-F5344CB8AC3E}">
        <p14:creationId xmlns:p14="http://schemas.microsoft.com/office/powerpoint/2010/main" val="11123519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63F346E-775E-4818-9C5D-A74259B9D68C}" type="slidenum">
              <a:rPr lang="en-US" smtClean="0"/>
              <a:t>31</a:t>
            </a:fld>
            <a:endParaRPr lang="en-US"/>
          </a:p>
        </p:txBody>
      </p:sp>
    </p:spTree>
    <p:extLst>
      <p:ext uri="{BB962C8B-B14F-4D97-AF65-F5344CB8AC3E}">
        <p14:creationId xmlns:p14="http://schemas.microsoft.com/office/powerpoint/2010/main" val="226820036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63F346E-775E-4818-9C5D-A74259B9D68C}" type="slidenum">
              <a:rPr lang="en-US" smtClean="0"/>
              <a:t>32</a:t>
            </a:fld>
            <a:endParaRPr lang="en-US"/>
          </a:p>
        </p:txBody>
      </p:sp>
    </p:spTree>
    <p:extLst>
      <p:ext uri="{BB962C8B-B14F-4D97-AF65-F5344CB8AC3E}">
        <p14:creationId xmlns:p14="http://schemas.microsoft.com/office/powerpoint/2010/main" val="28781172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66C6BD-F054-4A81-8C3D-6783B8E797E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AEF01D7C-F83D-4743-824E-C67B9C51011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DBFC752B-8AAB-4829-917D-EE1AF8853A27}"/>
              </a:ext>
            </a:extLst>
          </p:cNvPr>
          <p:cNvSpPr>
            <a:spLocks noGrp="1"/>
          </p:cNvSpPr>
          <p:nvPr>
            <p:ph type="dt" sz="half" idx="10"/>
          </p:nvPr>
        </p:nvSpPr>
        <p:spPr/>
        <p:txBody>
          <a:bodyPr/>
          <a:lstStyle/>
          <a:p>
            <a:fld id="{D3CC770A-86E6-48D2-92A5-92CD44339828}" type="datetimeFigureOut">
              <a:rPr lang="en-US" smtClean="0"/>
              <a:t>11/10/2021</a:t>
            </a:fld>
            <a:endParaRPr lang="en-US"/>
          </a:p>
        </p:txBody>
      </p:sp>
      <p:sp>
        <p:nvSpPr>
          <p:cNvPr id="5" name="Footer Placeholder 4">
            <a:extLst>
              <a:ext uri="{FF2B5EF4-FFF2-40B4-BE49-F238E27FC236}">
                <a16:creationId xmlns:a16="http://schemas.microsoft.com/office/drawing/2014/main" id="{E00D803A-58E2-4F9D-B206-DB9D3C668F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3F17079-C066-4833-8BEE-31857EC2629C}"/>
              </a:ext>
            </a:extLst>
          </p:cNvPr>
          <p:cNvSpPr>
            <a:spLocks noGrp="1"/>
          </p:cNvSpPr>
          <p:nvPr>
            <p:ph type="sldNum" sz="quarter" idx="12"/>
          </p:nvPr>
        </p:nvSpPr>
        <p:spPr/>
        <p:txBody>
          <a:bodyPr/>
          <a:lstStyle/>
          <a:p>
            <a:endParaRPr lang="en-US"/>
          </a:p>
        </p:txBody>
      </p:sp>
    </p:spTree>
    <p:extLst>
      <p:ext uri="{BB962C8B-B14F-4D97-AF65-F5344CB8AC3E}">
        <p14:creationId xmlns:p14="http://schemas.microsoft.com/office/powerpoint/2010/main" val="8580379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4173DE-35E4-45F6-B2C9-3AF2C0BB452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EAC1411-E00F-4369-A266-68C1B092637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661BE9B-C719-43C3-9E39-B466B18F7DE0}"/>
              </a:ext>
            </a:extLst>
          </p:cNvPr>
          <p:cNvSpPr>
            <a:spLocks noGrp="1"/>
          </p:cNvSpPr>
          <p:nvPr>
            <p:ph type="dt" sz="half" idx="10"/>
          </p:nvPr>
        </p:nvSpPr>
        <p:spPr/>
        <p:txBody>
          <a:bodyPr/>
          <a:lstStyle/>
          <a:p>
            <a:fld id="{D3CC770A-86E6-48D2-92A5-92CD44339828}" type="datetimeFigureOut">
              <a:rPr lang="en-US" smtClean="0"/>
              <a:t>11/10/2021</a:t>
            </a:fld>
            <a:endParaRPr lang="en-US"/>
          </a:p>
        </p:txBody>
      </p:sp>
      <p:sp>
        <p:nvSpPr>
          <p:cNvPr id="5" name="Footer Placeholder 4">
            <a:extLst>
              <a:ext uri="{FF2B5EF4-FFF2-40B4-BE49-F238E27FC236}">
                <a16:creationId xmlns:a16="http://schemas.microsoft.com/office/drawing/2014/main" id="{D7054244-C2E4-4A2C-9A4E-3C016889082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B5BA325-F3D2-4A34-B7E5-5E7408D6D3D0}"/>
              </a:ext>
            </a:extLst>
          </p:cNvPr>
          <p:cNvSpPr>
            <a:spLocks noGrp="1"/>
          </p:cNvSpPr>
          <p:nvPr>
            <p:ph type="sldNum" sz="quarter" idx="12"/>
          </p:nvPr>
        </p:nvSpPr>
        <p:spPr/>
        <p:txBody>
          <a:bodyPr/>
          <a:lstStyle/>
          <a:p>
            <a:fld id="{31C29160-B891-4AB7-8618-1331FBD51096}" type="slidenum">
              <a:rPr lang="en-US" smtClean="0"/>
              <a:t>‹#›</a:t>
            </a:fld>
            <a:endParaRPr lang="en-US"/>
          </a:p>
        </p:txBody>
      </p:sp>
    </p:spTree>
    <p:extLst>
      <p:ext uri="{BB962C8B-B14F-4D97-AF65-F5344CB8AC3E}">
        <p14:creationId xmlns:p14="http://schemas.microsoft.com/office/powerpoint/2010/main" val="26460462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DD9315-26F0-4B08-821E-468D8FA4A81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C7E7C762-C516-4725-BE3D-B8B8C7D7CAB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7FF1865-98AC-4DF8-8DA2-CCA727A7B689}"/>
              </a:ext>
            </a:extLst>
          </p:cNvPr>
          <p:cNvSpPr>
            <a:spLocks noGrp="1"/>
          </p:cNvSpPr>
          <p:nvPr>
            <p:ph type="dt" sz="half" idx="10"/>
          </p:nvPr>
        </p:nvSpPr>
        <p:spPr/>
        <p:txBody>
          <a:bodyPr/>
          <a:lstStyle/>
          <a:p>
            <a:fld id="{D3CC770A-86E6-48D2-92A5-92CD44339828}" type="datetimeFigureOut">
              <a:rPr lang="en-US" smtClean="0"/>
              <a:t>11/10/2021</a:t>
            </a:fld>
            <a:endParaRPr lang="en-US"/>
          </a:p>
        </p:txBody>
      </p:sp>
      <p:sp>
        <p:nvSpPr>
          <p:cNvPr id="5" name="Footer Placeholder 4">
            <a:extLst>
              <a:ext uri="{FF2B5EF4-FFF2-40B4-BE49-F238E27FC236}">
                <a16:creationId xmlns:a16="http://schemas.microsoft.com/office/drawing/2014/main" id="{7FA3C58E-459A-41B8-87E3-615D5F22B0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E528EED-B0BF-434B-ACDB-90EDDDCF5273}"/>
              </a:ext>
            </a:extLst>
          </p:cNvPr>
          <p:cNvSpPr>
            <a:spLocks noGrp="1"/>
          </p:cNvSpPr>
          <p:nvPr>
            <p:ph type="sldNum" sz="quarter" idx="12"/>
          </p:nvPr>
        </p:nvSpPr>
        <p:spPr/>
        <p:txBody>
          <a:bodyPr/>
          <a:lstStyle/>
          <a:p>
            <a:fld id="{31C29160-B891-4AB7-8618-1331FBD51096}" type="slidenum">
              <a:rPr lang="en-US" smtClean="0"/>
              <a:t>‹#›</a:t>
            </a:fld>
            <a:endParaRPr lang="en-US"/>
          </a:p>
        </p:txBody>
      </p:sp>
    </p:spTree>
    <p:extLst>
      <p:ext uri="{BB962C8B-B14F-4D97-AF65-F5344CB8AC3E}">
        <p14:creationId xmlns:p14="http://schemas.microsoft.com/office/powerpoint/2010/main" val="2839842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237E65-49BA-451E-9C1B-D95C24B4B43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0409212-F12A-4267-B9FB-5D55A92FC79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3ADAB91-739A-4FB0-891A-7DFD2FF7C27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5162E5D-CC9F-405E-A906-A51B8FF2E9BD}"/>
              </a:ext>
            </a:extLst>
          </p:cNvPr>
          <p:cNvSpPr>
            <a:spLocks noGrp="1"/>
          </p:cNvSpPr>
          <p:nvPr>
            <p:ph type="dt" sz="half" idx="10"/>
          </p:nvPr>
        </p:nvSpPr>
        <p:spPr/>
        <p:txBody>
          <a:bodyPr/>
          <a:lstStyle/>
          <a:p>
            <a:fld id="{D3CC770A-86E6-48D2-92A5-92CD44339828}" type="datetimeFigureOut">
              <a:rPr lang="en-US" smtClean="0"/>
              <a:t>11/10/2021</a:t>
            </a:fld>
            <a:endParaRPr lang="en-US"/>
          </a:p>
        </p:txBody>
      </p:sp>
      <p:sp>
        <p:nvSpPr>
          <p:cNvPr id="6" name="Footer Placeholder 5">
            <a:extLst>
              <a:ext uri="{FF2B5EF4-FFF2-40B4-BE49-F238E27FC236}">
                <a16:creationId xmlns:a16="http://schemas.microsoft.com/office/drawing/2014/main" id="{C39B53F9-AA86-40E2-B104-F333E619ABA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7606468-EF28-409E-B094-6235732439AE}"/>
              </a:ext>
            </a:extLst>
          </p:cNvPr>
          <p:cNvSpPr>
            <a:spLocks noGrp="1"/>
          </p:cNvSpPr>
          <p:nvPr>
            <p:ph type="sldNum" sz="quarter" idx="12"/>
          </p:nvPr>
        </p:nvSpPr>
        <p:spPr/>
        <p:txBody>
          <a:bodyPr/>
          <a:lstStyle/>
          <a:p>
            <a:fld id="{31C29160-B891-4AB7-8618-1331FBD51096}" type="slidenum">
              <a:rPr lang="en-US" smtClean="0"/>
              <a:t>‹#›</a:t>
            </a:fld>
            <a:endParaRPr lang="en-US"/>
          </a:p>
        </p:txBody>
      </p:sp>
    </p:spTree>
    <p:extLst>
      <p:ext uri="{BB962C8B-B14F-4D97-AF65-F5344CB8AC3E}">
        <p14:creationId xmlns:p14="http://schemas.microsoft.com/office/powerpoint/2010/main" val="36001321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5CB381-10F0-4AA3-A601-B70C9ECDA325}"/>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9F0138D0-154C-4A05-841F-DB60ADDF8CD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AFD2D79-C2CC-423C-8E00-FF2BBB9E7C4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ED9588FF-9356-49E0-9610-F9B2E2BDEF5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1A991CB-EA02-428C-9C7E-51EC8FF4294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8EFA945-DC38-4B23-A64B-0D55F8E019C8}"/>
              </a:ext>
            </a:extLst>
          </p:cNvPr>
          <p:cNvSpPr>
            <a:spLocks noGrp="1"/>
          </p:cNvSpPr>
          <p:nvPr>
            <p:ph type="dt" sz="half" idx="10"/>
          </p:nvPr>
        </p:nvSpPr>
        <p:spPr/>
        <p:txBody>
          <a:bodyPr/>
          <a:lstStyle/>
          <a:p>
            <a:fld id="{D3CC770A-86E6-48D2-92A5-92CD44339828}" type="datetimeFigureOut">
              <a:rPr lang="en-US" smtClean="0"/>
              <a:t>11/10/2021</a:t>
            </a:fld>
            <a:endParaRPr lang="en-US"/>
          </a:p>
        </p:txBody>
      </p:sp>
      <p:sp>
        <p:nvSpPr>
          <p:cNvPr id="8" name="Footer Placeholder 7">
            <a:extLst>
              <a:ext uri="{FF2B5EF4-FFF2-40B4-BE49-F238E27FC236}">
                <a16:creationId xmlns:a16="http://schemas.microsoft.com/office/drawing/2014/main" id="{B068C87A-D394-4014-9439-F543EA5F06C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29125102-E81F-456F-A90A-0615E6104479}"/>
              </a:ext>
            </a:extLst>
          </p:cNvPr>
          <p:cNvSpPr>
            <a:spLocks noGrp="1"/>
          </p:cNvSpPr>
          <p:nvPr>
            <p:ph type="sldNum" sz="quarter" idx="12"/>
          </p:nvPr>
        </p:nvSpPr>
        <p:spPr/>
        <p:txBody>
          <a:bodyPr/>
          <a:lstStyle/>
          <a:p>
            <a:fld id="{31C29160-B891-4AB7-8618-1331FBD51096}" type="slidenum">
              <a:rPr lang="en-US" smtClean="0"/>
              <a:t>‹#›</a:t>
            </a:fld>
            <a:endParaRPr lang="en-US"/>
          </a:p>
        </p:txBody>
      </p:sp>
    </p:spTree>
    <p:extLst>
      <p:ext uri="{BB962C8B-B14F-4D97-AF65-F5344CB8AC3E}">
        <p14:creationId xmlns:p14="http://schemas.microsoft.com/office/powerpoint/2010/main" val="38839502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25488E-DD42-4FF0-9911-D9AE252AF89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A1BAC2D9-83B4-4C91-A11F-01567A78DBE9}"/>
              </a:ext>
            </a:extLst>
          </p:cNvPr>
          <p:cNvSpPr>
            <a:spLocks noGrp="1"/>
          </p:cNvSpPr>
          <p:nvPr>
            <p:ph type="dt" sz="half" idx="10"/>
          </p:nvPr>
        </p:nvSpPr>
        <p:spPr/>
        <p:txBody>
          <a:bodyPr/>
          <a:lstStyle/>
          <a:p>
            <a:fld id="{D3CC770A-86E6-48D2-92A5-92CD44339828}" type="datetimeFigureOut">
              <a:rPr lang="en-US" smtClean="0"/>
              <a:t>11/10/2021</a:t>
            </a:fld>
            <a:endParaRPr lang="en-US"/>
          </a:p>
        </p:txBody>
      </p:sp>
      <p:sp>
        <p:nvSpPr>
          <p:cNvPr id="4" name="Footer Placeholder 3">
            <a:extLst>
              <a:ext uri="{FF2B5EF4-FFF2-40B4-BE49-F238E27FC236}">
                <a16:creationId xmlns:a16="http://schemas.microsoft.com/office/drawing/2014/main" id="{2DE86915-476E-4528-ACA2-B7DC77B029C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81B2E4D2-9B0F-4907-A746-C8508CEAC705}"/>
              </a:ext>
            </a:extLst>
          </p:cNvPr>
          <p:cNvSpPr>
            <a:spLocks noGrp="1"/>
          </p:cNvSpPr>
          <p:nvPr>
            <p:ph type="sldNum" sz="quarter" idx="12"/>
          </p:nvPr>
        </p:nvSpPr>
        <p:spPr/>
        <p:txBody>
          <a:bodyPr/>
          <a:lstStyle/>
          <a:p>
            <a:fld id="{31C29160-B891-4AB7-8618-1331FBD51096}" type="slidenum">
              <a:rPr lang="en-US" smtClean="0"/>
              <a:t>‹#›</a:t>
            </a:fld>
            <a:endParaRPr lang="en-US"/>
          </a:p>
        </p:txBody>
      </p:sp>
    </p:spTree>
    <p:extLst>
      <p:ext uri="{BB962C8B-B14F-4D97-AF65-F5344CB8AC3E}">
        <p14:creationId xmlns:p14="http://schemas.microsoft.com/office/powerpoint/2010/main" val="10404379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159528C-4509-441F-9605-C00B4E2C705F}"/>
              </a:ext>
            </a:extLst>
          </p:cNvPr>
          <p:cNvSpPr>
            <a:spLocks noGrp="1"/>
          </p:cNvSpPr>
          <p:nvPr>
            <p:ph type="dt" sz="half" idx="10"/>
          </p:nvPr>
        </p:nvSpPr>
        <p:spPr/>
        <p:txBody>
          <a:bodyPr/>
          <a:lstStyle/>
          <a:p>
            <a:fld id="{D3CC770A-86E6-48D2-92A5-92CD44339828}" type="datetimeFigureOut">
              <a:rPr lang="en-US" smtClean="0"/>
              <a:t>11/10/2021</a:t>
            </a:fld>
            <a:endParaRPr lang="en-US"/>
          </a:p>
        </p:txBody>
      </p:sp>
      <p:sp>
        <p:nvSpPr>
          <p:cNvPr id="3" name="Footer Placeholder 2">
            <a:extLst>
              <a:ext uri="{FF2B5EF4-FFF2-40B4-BE49-F238E27FC236}">
                <a16:creationId xmlns:a16="http://schemas.microsoft.com/office/drawing/2014/main" id="{86FD4750-9654-4BDF-9E28-3CEB16C68052}"/>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D20DE06A-077F-496C-B287-7C7F6CE3C44B}"/>
              </a:ext>
            </a:extLst>
          </p:cNvPr>
          <p:cNvSpPr>
            <a:spLocks noGrp="1"/>
          </p:cNvSpPr>
          <p:nvPr>
            <p:ph type="sldNum" sz="quarter" idx="12"/>
          </p:nvPr>
        </p:nvSpPr>
        <p:spPr/>
        <p:txBody>
          <a:bodyPr/>
          <a:lstStyle/>
          <a:p>
            <a:fld id="{31C29160-B891-4AB7-8618-1331FBD51096}" type="slidenum">
              <a:rPr lang="en-US" smtClean="0"/>
              <a:t>‹#›</a:t>
            </a:fld>
            <a:endParaRPr lang="en-US"/>
          </a:p>
        </p:txBody>
      </p:sp>
    </p:spTree>
    <p:extLst>
      <p:ext uri="{BB962C8B-B14F-4D97-AF65-F5344CB8AC3E}">
        <p14:creationId xmlns:p14="http://schemas.microsoft.com/office/powerpoint/2010/main" val="24462391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C38621-413A-4FF5-9003-15387623B07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12261420-8DDC-43CE-9322-DD9380B43DD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AA99F87E-C913-447F-A137-2998685C650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40E2272-2228-43BA-93B9-A0DCDBC0DAF2}"/>
              </a:ext>
            </a:extLst>
          </p:cNvPr>
          <p:cNvSpPr>
            <a:spLocks noGrp="1"/>
          </p:cNvSpPr>
          <p:nvPr>
            <p:ph type="dt" sz="half" idx="10"/>
          </p:nvPr>
        </p:nvSpPr>
        <p:spPr/>
        <p:txBody>
          <a:bodyPr/>
          <a:lstStyle/>
          <a:p>
            <a:fld id="{D3CC770A-86E6-48D2-92A5-92CD44339828}" type="datetimeFigureOut">
              <a:rPr lang="en-US" smtClean="0"/>
              <a:t>11/10/2021</a:t>
            </a:fld>
            <a:endParaRPr lang="en-US"/>
          </a:p>
        </p:txBody>
      </p:sp>
      <p:sp>
        <p:nvSpPr>
          <p:cNvPr id="6" name="Footer Placeholder 5">
            <a:extLst>
              <a:ext uri="{FF2B5EF4-FFF2-40B4-BE49-F238E27FC236}">
                <a16:creationId xmlns:a16="http://schemas.microsoft.com/office/drawing/2014/main" id="{522E4144-9F34-4913-A1FC-23A9555BF70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AA5A128-E394-4A19-8DD1-A9E3ACA515B1}"/>
              </a:ext>
            </a:extLst>
          </p:cNvPr>
          <p:cNvSpPr>
            <a:spLocks noGrp="1"/>
          </p:cNvSpPr>
          <p:nvPr>
            <p:ph type="sldNum" sz="quarter" idx="12"/>
          </p:nvPr>
        </p:nvSpPr>
        <p:spPr/>
        <p:txBody>
          <a:bodyPr/>
          <a:lstStyle/>
          <a:p>
            <a:fld id="{31C29160-B891-4AB7-8618-1331FBD51096}" type="slidenum">
              <a:rPr lang="en-US" smtClean="0"/>
              <a:t>‹#›</a:t>
            </a:fld>
            <a:endParaRPr lang="en-US"/>
          </a:p>
        </p:txBody>
      </p:sp>
    </p:spTree>
    <p:extLst>
      <p:ext uri="{BB962C8B-B14F-4D97-AF65-F5344CB8AC3E}">
        <p14:creationId xmlns:p14="http://schemas.microsoft.com/office/powerpoint/2010/main" val="32386072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2EE70D-B7DB-40C3-A803-75426289102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942C6EC-88BF-432A-8C1B-C7161D8EF1A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26BAB55B-FFCB-40F7-BAA6-7D115B46329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2877441-F600-444D-AA0E-40BC0807E6F9}"/>
              </a:ext>
            </a:extLst>
          </p:cNvPr>
          <p:cNvSpPr>
            <a:spLocks noGrp="1"/>
          </p:cNvSpPr>
          <p:nvPr>
            <p:ph type="dt" sz="half" idx="10"/>
          </p:nvPr>
        </p:nvSpPr>
        <p:spPr/>
        <p:txBody>
          <a:bodyPr/>
          <a:lstStyle/>
          <a:p>
            <a:fld id="{D3CC770A-86E6-48D2-92A5-92CD44339828}" type="datetimeFigureOut">
              <a:rPr lang="en-US" smtClean="0"/>
              <a:t>11/10/2021</a:t>
            </a:fld>
            <a:endParaRPr lang="en-US"/>
          </a:p>
        </p:txBody>
      </p:sp>
      <p:sp>
        <p:nvSpPr>
          <p:cNvPr id="6" name="Footer Placeholder 5">
            <a:extLst>
              <a:ext uri="{FF2B5EF4-FFF2-40B4-BE49-F238E27FC236}">
                <a16:creationId xmlns:a16="http://schemas.microsoft.com/office/drawing/2014/main" id="{6D2EC3E0-203B-4817-B117-03A98823372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F0EDA05-F34B-40A2-BC13-478A8FE2047F}"/>
              </a:ext>
            </a:extLst>
          </p:cNvPr>
          <p:cNvSpPr>
            <a:spLocks noGrp="1"/>
          </p:cNvSpPr>
          <p:nvPr>
            <p:ph type="sldNum" sz="quarter" idx="12"/>
          </p:nvPr>
        </p:nvSpPr>
        <p:spPr/>
        <p:txBody>
          <a:bodyPr/>
          <a:lstStyle/>
          <a:p>
            <a:fld id="{31C29160-B891-4AB7-8618-1331FBD51096}" type="slidenum">
              <a:rPr lang="en-US" smtClean="0"/>
              <a:t>‹#›</a:t>
            </a:fld>
            <a:endParaRPr lang="en-US"/>
          </a:p>
        </p:txBody>
      </p:sp>
    </p:spTree>
    <p:extLst>
      <p:ext uri="{BB962C8B-B14F-4D97-AF65-F5344CB8AC3E}">
        <p14:creationId xmlns:p14="http://schemas.microsoft.com/office/powerpoint/2010/main" val="25389608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55B5F8-05ED-4065-9F42-54481B9852DD}"/>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18C05FE-8499-4FCF-AA06-71AC964CE22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25D5617-7CE0-4FC4-9BB0-682D2D080AD2}"/>
              </a:ext>
            </a:extLst>
          </p:cNvPr>
          <p:cNvSpPr>
            <a:spLocks noGrp="1"/>
          </p:cNvSpPr>
          <p:nvPr>
            <p:ph type="dt" sz="half" idx="10"/>
          </p:nvPr>
        </p:nvSpPr>
        <p:spPr/>
        <p:txBody>
          <a:bodyPr/>
          <a:lstStyle/>
          <a:p>
            <a:fld id="{D3CC770A-86E6-48D2-92A5-92CD44339828}" type="datetimeFigureOut">
              <a:rPr lang="en-US" smtClean="0"/>
              <a:t>11/10/2021</a:t>
            </a:fld>
            <a:endParaRPr lang="en-US"/>
          </a:p>
        </p:txBody>
      </p:sp>
      <p:sp>
        <p:nvSpPr>
          <p:cNvPr id="5" name="Footer Placeholder 4">
            <a:extLst>
              <a:ext uri="{FF2B5EF4-FFF2-40B4-BE49-F238E27FC236}">
                <a16:creationId xmlns:a16="http://schemas.microsoft.com/office/drawing/2014/main" id="{9BB7747A-6ADE-4868-93B2-7174B8EF6CF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B2E5363-1FAE-4782-A1AD-2EF3521FC73E}"/>
              </a:ext>
            </a:extLst>
          </p:cNvPr>
          <p:cNvSpPr>
            <a:spLocks noGrp="1"/>
          </p:cNvSpPr>
          <p:nvPr>
            <p:ph type="sldNum" sz="quarter" idx="12"/>
          </p:nvPr>
        </p:nvSpPr>
        <p:spPr/>
        <p:txBody>
          <a:bodyPr/>
          <a:lstStyle/>
          <a:p>
            <a:fld id="{31C29160-B891-4AB7-8618-1331FBD51096}" type="slidenum">
              <a:rPr lang="en-US" smtClean="0"/>
              <a:t>‹#›</a:t>
            </a:fld>
            <a:endParaRPr lang="en-US"/>
          </a:p>
        </p:txBody>
      </p:sp>
    </p:spTree>
    <p:extLst>
      <p:ext uri="{BB962C8B-B14F-4D97-AF65-F5344CB8AC3E}">
        <p14:creationId xmlns:p14="http://schemas.microsoft.com/office/powerpoint/2010/main" val="33501231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1BF0D1C-AFEC-4D9E-B7D6-3E91FB721915}"/>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25FC49E3-A133-4B3A-BF7A-A07D00FC43C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A6ADE2D-6D69-4265-9D90-9B4EF1034388}"/>
              </a:ext>
            </a:extLst>
          </p:cNvPr>
          <p:cNvSpPr>
            <a:spLocks noGrp="1"/>
          </p:cNvSpPr>
          <p:nvPr>
            <p:ph type="dt" sz="half" idx="10"/>
          </p:nvPr>
        </p:nvSpPr>
        <p:spPr/>
        <p:txBody>
          <a:bodyPr/>
          <a:lstStyle/>
          <a:p>
            <a:fld id="{D3CC770A-86E6-48D2-92A5-92CD44339828}" type="datetimeFigureOut">
              <a:rPr lang="en-US" smtClean="0"/>
              <a:t>11/10/2021</a:t>
            </a:fld>
            <a:endParaRPr lang="en-US"/>
          </a:p>
        </p:txBody>
      </p:sp>
      <p:sp>
        <p:nvSpPr>
          <p:cNvPr id="5" name="Footer Placeholder 4">
            <a:extLst>
              <a:ext uri="{FF2B5EF4-FFF2-40B4-BE49-F238E27FC236}">
                <a16:creationId xmlns:a16="http://schemas.microsoft.com/office/drawing/2014/main" id="{E1CCB791-C20F-4A28-A701-0664AC8A817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DE86326-DF82-496F-ABED-5C9CD60BE926}"/>
              </a:ext>
            </a:extLst>
          </p:cNvPr>
          <p:cNvSpPr>
            <a:spLocks noGrp="1"/>
          </p:cNvSpPr>
          <p:nvPr>
            <p:ph type="sldNum" sz="quarter" idx="12"/>
          </p:nvPr>
        </p:nvSpPr>
        <p:spPr/>
        <p:txBody>
          <a:bodyPr/>
          <a:lstStyle/>
          <a:p>
            <a:fld id="{31C29160-B891-4AB7-8618-1331FBD51096}" type="slidenum">
              <a:rPr lang="en-US" smtClean="0"/>
              <a:t>‹#›</a:t>
            </a:fld>
            <a:endParaRPr lang="en-US"/>
          </a:p>
        </p:txBody>
      </p:sp>
    </p:spTree>
    <p:extLst>
      <p:ext uri="{BB962C8B-B14F-4D97-AF65-F5344CB8AC3E}">
        <p14:creationId xmlns:p14="http://schemas.microsoft.com/office/powerpoint/2010/main" val="8884116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59BA9BB-2F38-40F6-935E-21086063FC3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757B92EE-96FA-45A2-B13D-ACBE7F16828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035857F-5A3C-476F-A089-8960A124842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3CC770A-86E6-48D2-92A5-92CD44339828}" type="datetimeFigureOut">
              <a:rPr lang="en-US" smtClean="0"/>
              <a:t>11/10/2021</a:t>
            </a:fld>
            <a:endParaRPr lang="en-US"/>
          </a:p>
        </p:txBody>
      </p:sp>
      <p:sp>
        <p:nvSpPr>
          <p:cNvPr id="5" name="Footer Placeholder 4">
            <a:extLst>
              <a:ext uri="{FF2B5EF4-FFF2-40B4-BE49-F238E27FC236}">
                <a16:creationId xmlns:a16="http://schemas.microsoft.com/office/drawing/2014/main" id="{5D2400E5-FEB8-43C8-BCC8-187A0AF65A1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857ECACE-7918-45E0-B40E-D8F282B1215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1C29160-B891-4AB7-8618-1331FBD51096}" type="slidenum">
              <a:rPr lang="en-US" smtClean="0"/>
              <a:t>‹#›</a:t>
            </a:fld>
            <a:endParaRPr lang="en-US"/>
          </a:p>
        </p:txBody>
      </p:sp>
      <p:sp>
        <p:nvSpPr>
          <p:cNvPr id="7" name="Right Triangle 6">
            <a:extLst>
              <a:ext uri="{FF2B5EF4-FFF2-40B4-BE49-F238E27FC236}">
                <a16:creationId xmlns:a16="http://schemas.microsoft.com/office/drawing/2014/main" id="{A30569AC-635D-40A9-B98D-5B3BB48645A9}"/>
              </a:ext>
            </a:extLst>
          </p:cNvPr>
          <p:cNvSpPr/>
          <p:nvPr userDrawn="1"/>
        </p:nvSpPr>
        <p:spPr>
          <a:xfrm rot="10800000">
            <a:off x="10880436" y="-3896"/>
            <a:ext cx="1311564" cy="1126258"/>
          </a:xfrm>
          <a:prstGeom prst="rtTriangle">
            <a:avLst/>
          </a:prstGeom>
          <a:gradFill flip="none" rotWithShape="1">
            <a:gsLst>
              <a:gs pos="0">
                <a:srgbClr val="5C8726"/>
              </a:gs>
              <a:gs pos="100000">
                <a:srgbClr val="003667"/>
              </a:gs>
            </a:gsLst>
            <a:lin ang="135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Logo, company name&#10;&#10;Description automatically generated">
            <a:extLst>
              <a:ext uri="{FF2B5EF4-FFF2-40B4-BE49-F238E27FC236}">
                <a16:creationId xmlns:a16="http://schemas.microsoft.com/office/drawing/2014/main" id="{3E05BEDF-C490-4E33-8979-9F2B82B5760D}"/>
              </a:ext>
            </a:extLst>
          </p:cNvPr>
          <p:cNvPicPr>
            <a:picLocks noChangeAspect="1"/>
          </p:cNvPicPr>
          <p:nvPr userDrawn="1"/>
        </p:nvPicPr>
        <p:blipFill>
          <a:blip r:embed="rId13" cstate="hqprint">
            <a:extLst>
              <a:ext uri="{28A0092B-C50C-407E-A947-70E740481C1C}">
                <a14:useLocalDpi xmlns:a14="http://schemas.microsoft.com/office/drawing/2010/main" val="0"/>
              </a:ext>
            </a:extLst>
          </a:blip>
          <a:stretch>
            <a:fillRect/>
          </a:stretch>
        </p:blipFill>
        <p:spPr>
          <a:xfrm>
            <a:off x="9808336" y="6271490"/>
            <a:ext cx="2317808" cy="531391"/>
          </a:xfrm>
          <a:prstGeom prst="rect">
            <a:avLst/>
          </a:prstGeom>
        </p:spPr>
      </p:pic>
    </p:spTree>
    <p:extLst>
      <p:ext uri="{BB962C8B-B14F-4D97-AF65-F5344CB8AC3E}">
        <p14:creationId xmlns:p14="http://schemas.microsoft.com/office/powerpoint/2010/main" val="2666350776"/>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hyperlink" Target="mailto:Contracts@CalRecycle.ca.gov" TargetMode="External"/><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2.png"/><Relationship Id="rId4" Type="http://schemas.openxmlformats.org/officeDocument/2006/relationships/hyperlink" Target="https://www.calrecycle.ca.gov/Contracts" TargetMode="Externa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6.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6.xml"/><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6.xml"/><Relationship Id="rId1" Type="http://schemas.openxmlformats.org/officeDocument/2006/relationships/slideLayout" Target="../slideLayouts/slideLayout6.xml"/><Relationship Id="rId5" Type="http://schemas.openxmlformats.org/officeDocument/2006/relationships/image" Target="../media/image12.png"/><Relationship Id="rId4" Type="http://schemas.openxmlformats.org/officeDocument/2006/relationships/image" Target="../media/image11.png"/></Relationships>
</file>

<file path=ppt/slides/_rels/slide17.xml.rels><?xml version="1.0" encoding="UTF-8" standalone="yes"?>
<Relationships xmlns="http://schemas.openxmlformats.org/package/2006/relationships"><Relationship Id="rId3" Type="http://schemas.openxmlformats.org/officeDocument/2006/relationships/hyperlink" Target="https://dtsc.maps.arcgis.com/apps/dashboards/cecc021ffd47412aae9921e8a9296693" TargetMode="External"/><Relationship Id="rId2" Type="http://schemas.openxmlformats.org/officeDocument/2006/relationships/notesSlide" Target="../notesSlides/notesSlide17.xml"/><Relationship Id="rId1" Type="http://schemas.openxmlformats.org/officeDocument/2006/relationships/slideLayout" Target="../slideLayouts/slideLayout6.xml"/><Relationship Id="rId4" Type="http://schemas.openxmlformats.org/officeDocument/2006/relationships/image" Target="../media/image13.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3" Type="http://schemas.openxmlformats.org/officeDocument/2006/relationships/hyperlink" Target="mailto:Contracts@CalRecycle.ca.gov" TargetMode="External"/><Relationship Id="rId2" Type="http://schemas.openxmlformats.org/officeDocument/2006/relationships/notesSlide" Target="../notesSlides/notesSlide32.xml"/><Relationship Id="rId1" Type="http://schemas.openxmlformats.org/officeDocument/2006/relationships/slideLayout" Target="../slideLayouts/slideLayout6.xml"/><Relationship Id="rId5" Type="http://schemas.openxmlformats.org/officeDocument/2006/relationships/image" Target="../media/image2.png"/><Relationship Id="rId4" Type="http://schemas.openxmlformats.org/officeDocument/2006/relationships/hyperlink" Target="https://www.calrecycle.ca.gov/Contract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67D7AFE-C18E-4698-8EFB-5171DC0682F7}"/>
              </a:ext>
            </a:extLst>
          </p:cNvPr>
          <p:cNvSpPr txBox="1"/>
          <p:nvPr/>
        </p:nvSpPr>
        <p:spPr>
          <a:xfrm>
            <a:off x="1524000" y="1108362"/>
            <a:ext cx="9522542" cy="1938992"/>
          </a:xfrm>
          <a:prstGeom prst="rect">
            <a:avLst/>
          </a:prstGeom>
          <a:noFill/>
        </p:spPr>
        <p:txBody>
          <a:bodyPr wrap="square" lIns="91440" tIns="45720" rIns="91440" bIns="45720" rtlCol="0" anchor="t">
            <a:spAutoFit/>
          </a:bodyPr>
          <a:lstStyle/>
          <a:p>
            <a:pPr algn="ctr"/>
            <a:r>
              <a:rPr lang="en-US" sz="3600" dirty="0"/>
              <a:t>Department of Resources Recycling and Recovery</a:t>
            </a:r>
          </a:p>
          <a:p>
            <a:pPr algn="ctr"/>
            <a:endParaRPr lang="en-US" sz="2800" dirty="0"/>
          </a:p>
          <a:p>
            <a:pPr algn="ctr"/>
            <a:r>
              <a:rPr lang="en-US" sz="2800" dirty="0"/>
              <a:t>Invitation for Bids (IFB) DRR</a:t>
            </a:r>
            <a:r>
              <a:rPr lang="en-US" sz="2800" b="1" dirty="0"/>
              <a:t>21062</a:t>
            </a:r>
            <a:endParaRPr lang="en-US" sz="2800" b="1" dirty="0">
              <a:cs typeface="Calibri"/>
            </a:endParaRPr>
          </a:p>
          <a:p>
            <a:pPr algn="ctr"/>
            <a:endParaRPr lang="en-US" sz="2800" dirty="0"/>
          </a:p>
        </p:txBody>
      </p:sp>
      <p:sp>
        <p:nvSpPr>
          <p:cNvPr id="5" name="Title 4">
            <a:extLst>
              <a:ext uri="{FF2B5EF4-FFF2-40B4-BE49-F238E27FC236}">
                <a16:creationId xmlns:a16="http://schemas.microsoft.com/office/drawing/2014/main" id="{9FB2402A-02AD-4D46-A5D4-DD6D5340197F}"/>
              </a:ext>
            </a:extLst>
          </p:cNvPr>
          <p:cNvSpPr>
            <a:spLocks noGrp="1"/>
          </p:cNvSpPr>
          <p:nvPr>
            <p:ph type="ctrTitle"/>
          </p:nvPr>
        </p:nvSpPr>
        <p:spPr>
          <a:xfrm>
            <a:off x="1524000" y="2035277"/>
            <a:ext cx="9006348" cy="2256504"/>
          </a:xfrm>
        </p:spPr>
        <p:txBody>
          <a:bodyPr>
            <a:normAutofit/>
          </a:bodyPr>
          <a:lstStyle/>
          <a:p>
            <a:r>
              <a:rPr lang="en-US" sz="4000" dirty="0"/>
              <a:t>2021 Fall Fires: Structural Debris Removal &amp; Hazard Tree Removal Services</a:t>
            </a:r>
            <a:r>
              <a:rPr lang="en-US" sz="1300" dirty="0">
                <a:cs typeface="Calibri"/>
              </a:rPr>
              <a:t/>
            </a:r>
            <a:br>
              <a:rPr lang="en-US" sz="1300" dirty="0">
                <a:cs typeface="Calibri"/>
              </a:rPr>
            </a:br>
            <a:endParaRPr lang="en-US" sz="1300" dirty="0"/>
          </a:p>
        </p:txBody>
      </p:sp>
      <p:sp>
        <p:nvSpPr>
          <p:cNvPr id="6" name="Subtitle 5">
            <a:extLst>
              <a:ext uri="{FF2B5EF4-FFF2-40B4-BE49-F238E27FC236}">
                <a16:creationId xmlns:a16="http://schemas.microsoft.com/office/drawing/2014/main" id="{0153EC08-EA7F-4BA0-9232-56B764B1457C}"/>
              </a:ext>
            </a:extLst>
          </p:cNvPr>
          <p:cNvSpPr>
            <a:spLocks noGrp="1"/>
          </p:cNvSpPr>
          <p:nvPr>
            <p:ph type="subTitle" idx="1"/>
          </p:nvPr>
        </p:nvSpPr>
        <p:spPr>
          <a:xfrm>
            <a:off x="1524000" y="4524682"/>
            <a:ext cx="9144000" cy="733117"/>
          </a:xfrm>
        </p:spPr>
        <p:txBody>
          <a:bodyPr>
            <a:normAutofit fontScale="25000" lnSpcReduction="20000"/>
          </a:bodyPr>
          <a:lstStyle/>
          <a:p>
            <a:r>
              <a:rPr lang="en-US" sz="12800" b="1" dirty="0"/>
              <a:t>Mandatory Pre-Bid Meeting</a:t>
            </a:r>
            <a:endParaRPr lang="en-US" sz="12800" b="1" dirty="0">
              <a:cs typeface="Calibri"/>
            </a:endParaRPr>
          </a:p>
          <a:p>
            <a:r>
              <a:rPr lang="en-US" sz="12800" b="1" dirty="0"/>
              <a:t>November 10, 2021</a:t>
            </a:r>
            <a:endParaRPr lang="en-US" sz="12800" b="1" dirty="0">
              <a:cs typeface="Calibri"/>
            </a:endParaRPr>
          </a:p>
          <a:p>
            <a:r>
              <a:rPr lang="en-US" sz="12800" b="1" dirty="0"/>
              <a:t>10:00 A.M. to 11:30 A.M.</a:t>
            </a:r>
            <a:endParaRPr lang="en-US" sz="12800" b="1" dirty="0">
              <a:cs typeface="Calibri"/>
            </a:endParaRPr>
          </a:p>
          <a:p>
            <a:endParaRPr lang="en-US" dirty="0"/>
          </a:p>
        </p:txBody>
      </p:sp>
    </p:spTree>
    <p:extLst>
      <p:ext uri="{BB962C8B-B14F-4D97-AF65-F5344CB8AC3E}">
        <p14:creationId xmlns:p14="http://schemas.microsoft.com/office/powerpoint/2010/main" val="41816255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67D7AFE-C18E-4698-8EFB-5171DC0682F7}"/>
              </a:ext>
            </a:extLst>
          </p:cNvPr>
          <p:cNvSpPr txBox="1"/>
          <p:nvPr/>
        </p:nvSpPr>
        <p:spPr>
          <a:xfrm>
            <a:off x="2947625" y="1043709"/>
            <a:ext cx="5763886" cy="4715458"/>
          </a:xfrm>
          <a:prstGeom prst="rect">
            <a:avLst/>
          </a:prstGeom>
          <a:noFill/>
        </p:spPr>
        <p:txBody>
          <a:bodyPr wrap="none" rtlCol="0">
            <a:spAutoFit/>
          </a:bodyPr>
          <a:lstStyle/>
          <a:p>
            <a:pPr algn="ctr"/>
            <a:endParaRPr lang="en-US" sz="3600" dirty="0"/>
          </a:p>
          <a:p>
            <a:pPr marL="571500" indent="-571500">
              <a:lnSpc>
                <a:spcPct val="150000"/>
              </a:lnSpc>
              <a:buFont typeface="Arial" panose="020B0604020202020204" pitchFamily="34" charset="0"/>
              <a:buChar char="•"/>
            </a:pPr>
            <a:r>
              <a:rPr lang="en-US" sz="3600" dirty="0"/>
              <a:t>Welcome</a:t>
            </a:r>
          </a:p>
          <a:p>
            <a:pPr marL="571500" indent="-571500">
              <a:lnSpc>
                <a:spcPct val="150000"/>
              </a:lnSpc>
              <a:buFont typeface="Arial" panose="020B0604020202020204" pitchFamily="34" charset="0"/>
              <a:buChar char="•"/>
            </a:pPr>
            <a:r>
              <a:rPr lang="en-US" sz="3600" dirty="0"/>
              <a:t>Bidding Timeline Overview</a:t>
            </a:r>
          </a:p>
          <a:p>
            <a:pPr marL="571500" indent="-571500">
              <a:lnSpc>
                <a:spcPct val="150000"/>
              </a:lnSpc>
              <a:buFont typeface="Arial" panose="020B0604020202020204" pitchFamily="34" charset="0"/>
              <a:buChar char="•"/>
            </a:pPr>
            <a:r>
              <a:rPr lang="en-US" sz="3600" dirty="0"/>
              <a:t>Operations Overview</a:t>
            </a:r>
          </a:p>
          <a:p>
            <a:pPr marL="571500" indent="-571500">
              <a:lnSpc>
                <a:spcPct val="150000"/>
              </a:lnSpc>
              <a:buFont typeface="Arial" panose="020B0604020202020204" pitchFamily="34" charset="0"/>
              <a:buChar char="•"/>
            </a:pPr>
            <a:r>
              <a:rPr lang="en-US" sz="3600" dirty="0"/>
              <a:t>Contract Overview</a:t>
            </a:r>
          </a:p>
          <a:p>
            <a:pPr marL="571500" indent="-571500">
              <a:lnSpc>
                <a:spcPct val="150000"/>
              </a:lnSpc>
              <a:buFont typeface="Arial" panose="020B0604020202020204" pitchFamily="34" charset="0"/>
              <a:buChar char="•"/>
            </a:pPr>
            <a:r>
              <a:rPr lang="en-US" sz="3600" dirty="0"/>
              <a:t>Questions</a:t>
            </a:r>
            <a:endParaRPr lang="en-US" sz="3200" dirty="0"/>
          </a:p>
        </p:txBody>
      </p:sp>
      <p:sp>
        <p:nvSpPr>
          <p:cNvPr id="5" name="Title 4">
            <a:extLst>
              <a:ext uri="{FF2B5EF4-FFF2-40B4-BE49-F238E27FC236}">
                <a16:creationId xmlns:a16="http://schemas.microsoft.com/office/drawing/2014/main" id="{FE2D4389-D2E5-4BEE-9151-817619F76F75}"/>
              </a:ext>
            </a:extLst>
          </p:cNvPr>
          <p:cNvSpPr>
            <a:spLocks noGrp="1"/>
          </p:cNvSpPr>
          <p:nvPr>
            <p:ph type="title" idx="4294967295"/>
          </p:nvPr>
        </p:nvSpPr>
        <p:spPr/>
        <p:txBody>
          <a:bodyPr/>
          <a:lstStyle/>
          <a:p>
            <a:pPr algn="ctr"/>
            <a:r>
              <a:rPr lang="en-US" dirty="0"/>
              <a:t>Agenda</a:t>
            </a:r>
          </a:p>
        </p:txBody>
      </p:sp>
    </p:spTree>
    <p:extLst>
      <p:ext uri="{BB962C8B-B14F-4D97-AF65-F5344CB8AC3E}">
        <p14:creationId xmlns:p14="http://schemas.microsoft.com/office/powerpoint/2010/main" val="33081665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67D7AFE-C18E-4698-8EFB-5171DC0682F7}"/>
              </a:ext>
            </a:extLst>
          </p:cNvPr>
          <p:cNvSpPr txBox="1"/>
          <p:nvPr/>
        </p:nvSpPr>
        <p:spPr>
          <a:xfrm>
            <a:off x="525600" y="309672"/>
            <a:ext cx="8323125" cy="6555641"/>
          </a:xfrm>
          <a:prstGeom prst="rect">
            <a:avLst/>
          </a:prstGeom>
          <a:noFill/>
        </p:spPr>
        <p:txBody>
          <a:bodyPr wrap="square" lIns="91440" tIns="45720" rIns="91440" bIns="45720" rtlCol="0" anchor="t">
            <a:spAutoFit/>
          </a:bodyPr>
          <a:lstStyle/>
          <a:p>
            <a:pPr algn="ctr"/>
            <a:endParaRPr lang="en-US" sz="2800" dirty="0"/>
          </a:p>
          <a:p>
            <a:pPr marL="571500" indent="-571500">
              <a:buFont typeface="Arial" panose="020B0604020202020204" pitchFamily="34" charset="0"/>
              <a:buChar char="•"/>
            </a:pPr>
            <a:r>
              <a:rPr lang="en-US" sz="2600" dirty="0"/>
              <a:t>Questions regarding required bid documents and timelines will be answered during this meeting. You may submit your questions via the </a:t>
            </a:r>
            <a:r>
              <a:rPr lang="en-US" sz="2600" dirty="0" err="1"/>
              <a:t>GoToWebinar</a:t>
            </a:r>
            <a:r>
              <a:rPr lang="en-US" sz="2600" dirty="0"/>
              <a:t> side panel.</a:t>
            </a:r>
            <a:endParaRPr lang="en-US" sz="2600" dirty="0">
              <a:cs typeface="Calibri"/>
            </a:endParaRPr>
          </a:p>
          <a:p>
            <a:pPr marL="571500" indent="-571500">
              <a:buFont typeface="Arial" panose="020B0604020202020204" pitchFamily="34" charset="0"/>
              <a:buChar char="•"/>
            </a:pPr>
            <a:r>
              <a:rPr lang="en-US" sz="2600" dirty="0"/>
              <a:t>Answers given here today are non-binding on </a:t>
            </a:r>
            <a:r>
              <a:rPr lang="en-US" sz="2600" dirty="0" err="1"/>
              <a:t>CalRecycle</a:t>
            </a:r>
            <a:r>
              <a:rPr lang="en-US" sz="2600" dirty="0"/>
              <a:t>.</a:t>
            </a:r>
            <a:endParaRPr lang="en-US" sz="2600" dirty="0">
              <a:cs typeface="Calibri"/>
            </a:endParaRPr>
          </a:p>
          <a:p>
            <a:pPr marL="571500" indent="-571500">
              <a:buFont typeface="Arial" panose="020B0604020202020204" pitchFamily="34" charset="0"/>
              <a:buChar char="•"/>
            </a:pPr>
            <a:r>
              <a:rPr lang="en-US" sz="2600" dirty="0"/>
              <a:t>To receive a written answer to questions regarding operations and contracts or other items, submit your questions to </a:t>
            </a:r>
            <a:r>
              <a:rPr lang="en-US" sz="2600" dirty="0">
                <a:hlinkClick r:id="rId3"/>
              </a:rPr>
              <a:t>Contracts@CalRecycle.ca.gov</a:t>
            </a:r>
            <a:r>
              <a:rPr lang="en-US" sz="2600" dirty="0"/>
              <a:t> by November 12, 2021, by 5:00 PM.</a:t>
            </a:r>
            <a:endParaRPr lang="en-US" sz="2600" dirty="0">
              <a:cs typeface="Calibri"/>
            </a:endParaRPr>
          </a:p>
          <a:p>
            <a:pPr marL="571500" indent="-571500">
              <a:buFont typeface="Arial" panose="020B0604020202020204" pitchFamily="34" charset="0"/>
              <a:buChar char="•"/>
            </a:pPr>
            <a:r>
              <a:rPr lang="en-US" sz="2600" dirty="0"/>
              <a:t>All questions will be answered in an Addendum to the IFB which will be posted on </a:t>
            </a:r>
            <a:r>
              <a:rPr lang="en-US" sz="2600" dirty="0" err="1"/>
              <a:t>CalRecycle’s</a:t>
            </a:r>
            <a:r>
              <a:rPr lang="en-US" sz="2600" dirty="0"/>
              <a:t> website at </a:t>
            </a:r>
            <a:r>
              <a:rPr lang="en-US" sz="2600" dirty="0">
                <a:hlinkClick r:id="rId4"/>
              </a:rPr>
              <a:t>https://www.calrecycle.ca.gov/Contracts</a:t>
            </a:r>
            <a:r>
              <a:rPr lang="en-US" sz="2600" dirty="0"/>
              <a:t> </a:t>
            </a:r>
            <a:endParaRPr lang="en-US" sz="2600" dirty="0">
              <a:cs typeface="Calibri"/>
            </a:endParaRPr>
          </a:p>
          <a:p>
            <a:pPr marL="571500" indent="-571500">
              <a:buFont typeface="Arial" panose="020B0604020202020204" pitchFamily="34" charset="0"/>
              <a:buChar char="•"/>
            </a:pPr>
            <a:r>
              <a:rPr lang="en-US" sz="2600" dirty="0"/>
              <a:t>Once published, written answers will be binding on </a:t>
            </a:r>
            <a:r>
              <a:rPr lang="en-US" sz="2600" dirty="0" err="1"/>
              <a:t>CalRecycle</a:t>
            </a:r>
            <a:endParaRPr lang="en-US" sz="2600" dirty="0" err="1">
              <a:cs typeface="Calibri"/>
            </a:endParaRPr>
          </a:p>
          <a:p>
            <a:pPr marL="571500" indent="-571500">
              <a:buFont typeface="Arial" panose="020B0604020202020204" pitchFamily="34" charset="0"/>
              <a:buChar char="•"/>
            </a:pPr>
            <a:endParaRPr lang="en-US" sz="2800" dirty="0"/>
          </a:p>
        </p:txBody>
      </p:sp>
      <p:pic>
        <p:nvPicPr>
          <p:cNvPr id="3" name="Picture 2" descr="Graphical user interface, application, Teams&#10;&#10;Description automatically generated">
            <a:extLst>
              <a:ext uri="{FF2B5EF4-FFF2-40B4-BE49-F238E27FC236}">
                <a16:creationId xmlns:a16="http://schemas.microsoft.com/office/drawing/2014/main" id="{FD6DD5FA-CF21-473D-BC12-6A8F61BC97CC}"/>
              </a:ext>
            </a:extLst>
          </p:cNvPr>
          <p:cNvPicPr/>
          <p:nvPr/>
        </p:nvPicPr>
        <p:blipFill rotWithShape="1">
          <a:blip r:embed="rId5"/>
          <a:srcRect l="38951" t="27257" r="50388" b="11061"/>
          <a:stretch/>
        </p:blipFill>
        <p:spPr bwMode="auto">
          <a:xfrm>
            <a:off x="9237525" y="1209676"/>
            <a:ext cx="2428875" cy="3810000"/>
          </a:xfrm>
          <a:prstGeom prst="rect">
            <a:avLst/>
          </a:prstGeom>
          <a:ln>
            <a:noFill/>
          </a:ln>
          <a:extLst>
            <a:ext uri="{53640926-AAD7-44D8-BBD7-CCE9431645EC}">
              <a14:shadowObscured xmlns:a14="http://schemas.microsoft.com/office/drawing/2010/main"/>
            </a:ext>
          </a:extLst>
        </p:spPr>
      </p:pic>
      <p:cxnSp>
        <p:nvCxnSpPr>
          <p:cNvPr id="5" name="Straight Arrow Connector 4" descr="Arrow points to the Go To Webinar navigation side panel. ">
            <a:extLst>
              <a:ext uri="{FF2B5EF4-FFF2-40B4-BE49-F238E27FC236}">
                <a16:creationId xmlns:a16="http://schemas.microsoft.com/office/drawing/2014/main" id="{A93291FD-D425-4868-8312-6100A6D2E28D}"/>
              </a:ext>
              <a:ext uri="{C183D7F6-B498-43B3-948B-1728B52AA6E4}">
                <adec:decorative xmlns:adec="http://schemas.microsoft.com/office/drawing/2017/decorative" xmlns="" val="0"/>
              </a:ext>
            </a:extLst>
          </p:cNvPr>
          <p:cNvCxnSpPr>
            <a:cxnSpLocks/>
          </p:cNvCxnSpPr>
          <p:nvPr/>
        </p:nvCxnSpPr>
        <p:spPr>
          <a:xfrm>
            <a:off x="8765309" y="1877080"/>
            <a:ext cx="950191" cy="445711"/>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descr="Arrow points to the Go To Webinar navigation side panel. ">
            <a:extLst>
              <a:ext uri="{FF2B5EF4-FFF2-40B4-BE49-F238E27FC236}">
                <a16:creationId xmlns:a16="http://schemas.microsoft.com/office/drawing/2014/main" id="{00C149ED-6202-4991-912C-CDDE5043D715}"/>
              </a:ext>
            </a:extLst>
          </p:cNvPr>
          <p:cNvCxnSpPr>
            <a:cxnSpLocks/>
          </p:cNvCxnSpPr>
          <p:nvPr/>
        </p:nvCxnSpPr>
        <p:spPr>
          <a:xfrm>
            <a:off x="9476509" y="3429000"/>
            <a:ext cx="975453" cy="449164"/>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7" name="Straight Arrow Connector 6" descr="Arrow points to the Go To Webinar navigation side panel. ">
            <a:extLst>
              <a:ext uri="{FF2B5EF4-FFF2-40B4-BE49-F238E27FC236}">
                <a16:creationId xmlns:a16="http://schemas.microsoft.com/office/drawing/2014/main" id="{D0B08FB2-BA6A-4F5F-AFFC-A11E68F2DF5B}"/>
              </a:ext>
            </a:extLst>
          </p:cNvPr>
          <p:cNvCxnSpPr>
            <a:cxnSpLocks/>
          </p:cNvCxnSpPr>
          <p:nvPr/>
        </p:nvCxnSpPr>
        <p:spPr>
          <a:xfrm>
            <a:off x="8848725" y="2752436"/>
            <a:ext cx="914400" cy="454871"/>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9" name="Title 8">
            <a:extLst>
              <a:ext uri="{FF2B5EF4-FFF2-40B4-BE49-F238E27FC236}">
                <a16:creationId xmlns:a16="http://schemas.microsoft.com/office/drawing/2014/main" id="{E7352CE4-946C-4672-9383-17D4A2EF932B}"/>
              </a:ext>
            </a:extLst>
          </p:cNvPr>
          <p:cNvSpPr>
            <a:spLocks noGrp="1"/>
          </p:cNvSpPr>
          <p:nvPr>
            <p:ph type="title" idx="4294967295"/>
          </p:nvPr>
        </p:nvSpPr>
        <p:spPr>
          <a:xfrm>
            <a:off x="838200" y="309672"/>
            <a:ext cx="10515600" cy="630396"/>
          </a:xfrm>
        </p:spPr>
        <p:txBody>
          <a:bodyPr>
            <a:normAutofit fontScale="90000"/>
          </a:bodyPr>
          <a:lstStyle/>
          <a:p>
            <a:pPr algn="ctr"/>
            <a:r>
              <a:rPr lang="en-US" b="1" dirty="0"/>
              <a:t>Questions</a:t>
            </a:r>
          </a:p>
        </p:txBody>
      </p:sp>
    </p:spTree>
    <p:extLst>
      <p:ext uri="{BB962C8B-B14F-4D97-AF65-F5344CB8AC3E}">
        <p14:creationId xmlns:p14="http://schemas.microsoft.com/office/powerpoint/2010/main" val="7667928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420360-16C6-4AC9-BD2E-B0363DB1E3BC}"/>
              </a:ext>
            </a:extLst>
          </p:cNvPr>
          <p:cNvSpPr>
            <a:spLocks noGrp="1"/>
          </p:cNvSpPr>
          <p:nvPr>
            <p:ph type="ctrTitle"/>
          </p:nvPr>
        </p:nvSpPr>
        <p:spPr>
          <a:xfrm>
            <a:off x="1524000" y="1122363"/>
            <a:ext cx="9144000" cy="573702"/>
          </a:xfrm>
        </p:spPr>
        <p:txBody>
          <a:bodyPr>
            <a:normAutofit fontScale="90000"/>
          </a:bodyPr>
          <a:lstStyle/>
          <a:p>
            <a:pPr rtl="0" eaLnBrk="1" latinLnBrk="0" hangingPunct="1"/>
            <a:r>
              <a:rPr lang="en-US" sz="3600" dirty="0">
                <a:solidFill>
                  <a:srgbClr val="000000"/>
                </a:solidFill>
                <a:latin typeface="Calibri" panose="020F0502020204030204" pitchFamily="34" charset="0"/>
              </a:rPr>
              <a:t>Solicitation Timeline</a:t>
            </a:r>
            <a:endParaRPr lang="en-US" dirty="0"/>
          </a:p>
        </p:txBody>
      </p:sp>
      <p:graphicFrame>
        <p:nvGraphicFramePr>
          <p:cNvPr id="4" name="Table 3" title="Overview of Solicitation Timeline">
            <a:extLst>
              <a:ext uri="{FF2B5EF4-FFF2-40B4-BE49-F238E27FC236}">
                <a16:creationId xmlns:a16="http://schemas.microsoft.com/office/drawing/2014/main" id="{CA14CF0A-408D-475C-AFE8-CD6E16643BA2}"/>
              </a:ext>
            </a:extLst>
          </p:cNvPr>
          <p:cNvGraphicFramePr>
            <a:graphicFrameLocks noGrp="1"/>
          </p:cNvGraphicFramePr>
          <p:nvPr>
            <p:extLst>
              <p:ext uri="{D42A27DB-BD31-4B8C-83A1-F6EECF244321}">
                <p14:modId xmlns:p14="http://schemas.microsoft.com/office/powerpoint/2010/main" val="1277574"/>
              </p:ext>
            </p:extLst>
          </p:nvPr>
        </p:nvGraphicFramePr>
        <p:xfrm>
          <a:off x="534736" y="2094270"/>
          <a:ext cx="11313755" cy="3667340"/>
        </p:xfrm>
        <a:graphic>
          <a:graphicData uri="http://schemas.openxmlformats.org/drawingml/2006/table">
            <a:tbl>
              <a:tblPr firstRow="1" firstCol="1" bandRow="1">
                <a:tableStyleId>{5C22544A-7EE6-4342-B048-85BDC9FD1C3A}</a:tableStyleId>
              </a:tblPr>
              <a:tblGrid>
                <a:gridCol w="7340640">
                  <a:extLst>
                    <a:ext uri="{9D8B030D-6E8A-4147-A177-3AD203B41FA5}">
                      <a16:colId xmlns:a16="http://schemas.microsoft.com/office/drawing/2014/main" val="1964241181"/>
                    </a:ext>
                  </a:extLst>
                </a:gridCol>
                <a:gridCol w="3973115">
                  <a:extLst>
                    <a:ext uri="{9D8B030D-6E8A-4147-A177-3AD203B41FA5}">
                      <a16:colId xmlns:a16="http://schemas.microsoft.com/office/drawing/2014/main" val="694472441"/>
                    </a:ext>
                  </a:extLst>
                </a:gridCol>
              </a:tblGrid>
              <a:tr h="889155">
                <a:tc>
                  <a:txBody>
                    <a:bodyPr/>
                    <a:lstStyle/>
                    <a:p>
                      <a:pPr marL="0" marR="0" algn="ctr">
                        <a:lnSpc>
                          <a:spcPct val="107000"/>
                        </a:lnSpc>
                        <a:spcBef>
                          <a:spcPts val="0"/>
                        </a:spcBef>
                        <a:spcAft>
                          <a:spcPts val="0"/>
                        </a:spcAft>
                      </a:pPr>
                      <a:r>
                        <a:rPr lang="en-US" sz="3200" dirty="0">
                          <a:effectLst/>
                        </a:rPr>
                        <a:t>SCHEDULE</a:t>
                      </a:r>
                      <a:endParaRPr lang="en-US" sz="2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a:lnSpc>
                          <a:spcPct val="107000"/>
                        </a:lnSpc>
                        <a:spcBef>
                          <a:spcPts val="0"/>
                        </a:spcBef>
                        <a:spcAft>
                          <a:spcPts val="0"/>
                        </a:spcAft>
                      </a:pPr>
                      <a:r>
                        <a:rPr lang="en-US" sz="3200" dirty="0">
                          <a:effectLst/>
                        </a:rPr>
                        <a:t>DATE</a:t>
                      </a:r>
                      <a:endParaRPr lang="en-US" sz="2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790416085"/>
                  </a:ext>
                </a:extLst>
              </a:tr>
              <a:tr h="555637">
                <a:tc>
                  <a:txBody>
                    <a:bodyPr/>
                    <a:lstStyle/>
                    <a:p>
                      <a:pPr marL="0" marR="0">
                        <a:lnSpc>
                          <a:spcPct val="107000"/>
                        </a:lnSpc>
                        <a:spcBef>
                          <a:spcPts val="0"/>
                        </a:spcBef>
                        <a:spcAft>
                          <a:spcPts val="600"/>
                        </a:spcAft>
                      </a:pPr>
                      <a:r>
                        <a:rPr lang="en-US" sz="2000" dirty="0">
                          <a:effectLst/>
                        </a:rPr>
                        <a:t>Advertisement Date</a:t>
                      </a:r>
                      <a:endParaRPr lang="en-US" sz="1800" dirty="0">
                        <a:effectLst/>
                        <a:latin typeface="Calibri"/>
                        <a:ea typeface="Calibri" panose="020F0502020204030204" pitchFamily="34" charset="0"/>
                        <a:cs typeface="Arial"/>
                      </a:endParaRPr>
                    </a:p>
                  </a:txBody>
                  <a:tcPr marL="68580" marR="68580" marT="0" marB="0" anchor="ctr"/>
                </a:tc>
                <a:tc>
                  <a:txBody>
                    <a:bodyPr/>
                    <a:lstStyle/>
                    <a:p>
                      <a:pPr marL="0" marR="0">
                        <a:lnSpc>
                          <a:spcPct val="107000"/>
                        </a:lnSpc>
                        <a:spcBef>
                          <a:spcPts val="0"/>
                        </a:spcBef>
                        <a:spcAft>
                          <a:spcPts val="600"/>
                        </a:spcAft>
                      </a:pPr>
                      <a:r>
                        <a:rPr lang="en-US" sz="2000" dirty="0">
                          <a:effectLst/>
                        </a:rPr>
                        <a:t>November 5, 2021</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416138081"/>
                  </a:ext>
                </a:extLst>
              </a:tr>
              <a:tr h="555637">
                <a:tc>
                  <a:txBody>
                    <a:bodyPr/>
                    <a:lstStyle/>
                    <a:p>
                      <a:pPr marL="0" marR="0">
                        <a:lnSpc>
                          <a:spcPct val="107000"/>
                        </a:lnSpc>
                        <a:spcBef>
                          <a:spcPts val="0"/>
                        </a:spcBef>
                        <a:spcAft>
                          <a:spcPts val="600"/>
                        </a:spcAft>
                      </a:pPr>
                      <a:r>
                        <a:rPr lang="en-US" sz="2000" dirty="0">
                          <a:effectLst/>
                        </a:rPr>
                        <a:t>Mandatory Pre-Bid Meeting</a:t>
                      </a:r>
                      <a:endParaRPr lang="en-US" sz="1800" dirty="0">
                        <a:effectLst/>
                        <a:latin typeface="Calibri"/>
                        <a:ea typeface="Calibri" panose="020F0502020204030204" pitchFamily="34" charset="0"/>
                        <a:cs typeface="Arial"/>
                      </a:endParaRPr>
                    </a:p>
                  </a:txBody>
                  <a:tcPr marL="68580" marR="68580" marT="0" marB="0" anchor="ctr"/>
                </a:tc>
                <a:tc>
                  <a:txBody>
                    <a:bodyPr/>
                    <a:lstStyle/>
                    <a:p>
                      <a:pPr marL="0" marR="0">
                        <a:lnSpc>
                          <a:spcPct val="107000"/>
                        </a:lnSpc>
                        <a:spcBef>
                          <a:spcPts val="0"/>
                        </a:spcBef>
                        <a:spcAft>
                          <a:spcPts val="600"/>
                        </a:spcAft>
                      </a:pPr>
                      <a:r>
                        <a:rPr lang="en-US" sz="2000" dirty="0">
                          <a:effectLst/>
                        </a:rPr>
                        <a:t>November 10, 2021</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563066866"/>
                  </a:ext>
                </a:extLst>
              </a:tr>
              <a:tr h="555637">
                <a:tc>
                  <a:txBody>
                    <a:bodyPr/>
                    <a:lstStyle/>
                    <a:p>
                      <a:pPr marL="0" marR="0">
                        <a:lnSpc>
                          <a:spcPct val="107000"/>
                        </a:lnSpc>
                        <a:spcBef>
                          <a:spcPts val="0"/>
                        </a:spcBef>
                        <a:spcAft>
                          <a:spcPts val="600"/>
                        </a:spcAft>
                      </a:pPr>
                      <a:r>
                        <a:rPr lang="en-US" sz="2000" dirty="0">
                          <a:effectLst/>
                        </a:rPr>
                        <a:t>Written Questions Due by 5:00 P.M.</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nSpc>
                          <a:spcPct val="107000"/>
                        </a:lnSpc>
                        <a:spcBef>
                          <a:spcPts val="0"/>
                        </a:spcBef>
                        <a:spcAft>
                          <a:spcPts val="600"/>
                        </a:spcAft>
                      </a:pPr>
                      <a:r>
                        <a:rPr lang="en-US" sz="2000" dirty="0">
                          <a:effectLst/>
                        </a:rPr>
                        <a:t>November 12, 2021</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4132493282"/>
                  </a:ext>
                </a:extLst>
              </a:tr>
              <a:tr h="555637">
                <a:tc>
                  <a:txBody>
                    <a:bodyPr/>
                    <a:lstStyle/>
                    <a:p>
                      <a:pPr marL="0" marR="0">
                        <a:lnSpc>
                          <a:spcPct val="107000"/>
                        </a:lnSpc>
                        <a:spcBef>
                          <a:spcPts val="0"/>
                        </a:spcBef>
                        <a:spcAft>
                          <a:spcPts val="600"/>
                        </a:spcAft>
                      </a:pPr>
                      <a:r>
                        <a:rPr lang="en-US" sz="2000" dirty="0">
                          <a:effectLst/>
                        </a:rPr>
                        <a:t>Submittals Due by 2:00 P.M.</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nSpc>
                          <a:spcPct val="107000"/>
                        </a:lnSpc>
                        <a:spcBef>
                          <a:spcPts val="0"/>
                        </a:spcBef>
                        <a:spcAft>
                          <a:spcPts val="600"/>
                        </a:spcAft>
                      </a:pPr>
                      <a:r>
                        <a:rPr lang="en-US" sz="2000" dirty="0">
                          <a:effectLst/>
                        </a:rPr>
                        <a:t>December 3, 2021</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647703139"/>
                  </a:ext>
                </a:extLst>
              </a:tr>
              <a:tr h="555637">
                <a:tc>
                  <a:txBody>
                    <a:bodyPr/>
                    <a:lstStyle/>
                    <a:p>
                      <a:pPr marL="0" marR="0">
                        <a:lnSpc>
                          <a:spcPct val="107000"/>
                        </a:lnSpc>
                        <a:spcBef>
                          <a:spcPts val="0"/>
                        </a:spcBef>
                        <a:spcAft>
                          <a:spcPts val="600"/>
                        </a:spcAft>
                      </a:pPr>
                      <a:r>
                        <a:rPr lang="en-US" sz="2000" dirty="0">
                          <a:effectLst/>
                        </a:rPr>
                        <a:t>Bid Opening at 2:15 P.M.</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nSpc>
                          <a:spcPct val="107000"/>
                        </a:lnSpc>
                        <a:spcBef>
                          <a:spcPts val="0"/>
                        </a:spcBef>
                        <a:spcAft>
                          <a:spcPts val="600"/>
                        </a:spcAft>
                      </a:pPr>
                      <a:r>
                        <a:rPr lang="en-US" sz="2000" dirty="0">
                          <a:effectLst/>
                        </a:rPr>
                        <a:t>December 3, 2021</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889938761"/>
                  </a:ext>
                </a:extLst>
              </a:tr>
            </a:tbl>
          </a:graphicData>
        </a:graphic>
      </p:graphicFrame>
    </p:spTree>
    <p:extLst>
      <p:ext uri="{BB962C8B-B14F-4D97-AF65-F5344CB8AC3E}">
        <p14:creationId xmlns:p14="http://schemas.microsoft.com/office/powerpoint/2010/main" val="13174864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7B5D09E-1A09-4E5F-B898-E3A43D89A4E0}"/>
              </a:ext>
            </a:extLst>
          </p:cNvPr>
          <p:cNvSpPr txBox="1"/>
          <p:nvPr/>
        </p:nvSpPr>
        <p:spPr>
          <a:xfrm>
            <a:off x="575187" y="1460090"/>
            <a:ext cx="11394236" cy="501675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latin typeface="Century Gothic"/>
              </a:rPr>
              <a:t>CalRecycle has been tasked by the California Governor’s Office of Emergency Services (Cal OES) to manage coordinated Structural Debris and Hazard Tree </a:t>
            </a:r>
            <a:r>
              <a:rPr lang="en-US" sz="2400" dirty="0">
                <a:latin typeface="Century Gothic"/>
                <a:cs typeface="Arial"/>
              </a:rPr>
              <a:t>Removal Operations in numerous counties throughout California to remove fire structural debris material from parcels where structures were destroyed by numerous fires, and the removal of Hazard Trees damaged by these fires that present an imminent threat to public infrastructure including public Rights-of-Way (ROW). CalRecycle intends to perform this work in an expedited manner in full coordination with the affected Counties, Cal OES and FEMA requirements as outlined in this IFB, while protecting public health and safety and the environment. </a:t>
            </a:r>
          </a:p>
          <a:p>
            <a:endParaRPr lang="en-US" sz="2000" dirty="0">
              <a:latin typeface="Century Gothic"/>
              <a:cs typeface="Arial"/>
            </a:endParaRPr>
          </a:p>
          <a:p>
            <a:endParaRPr lang="en-US" sz="2000" dirty="0">
              <a:latin typeface="Century Gothic"/>
              <a:cs typeface="Arial"/>
            </a:endParaRPr>
          </a:p>
          <a:p>
            <a:endParaRPr lang="en-US" sz="2000" dirty="0">
              <a:latin typeface="Century Gothic"/>
              <a:cs typeface="Arial"/>
            </a:endParaRPr>
          </a:p>
          <a:p>
            <a:endParaRPr lang="en-US" sz="2000" dirty="0">
              <a:latin typeface="Century Gothic"/>
              <a:cs typeface="Arial"/>
            </a:endParaRPr>
          </a:p>
        </p:txBody>
      </p:sp>
      <p:sp>
        <p:nvSpPr>
          <p:cNvPr id="3" name="Title 2">
            <a:extLst>
              <a:ext uri="{FF2B5EF4-FFF2-40B4-BE49-F238E27FC236}">
                <a16:creationId xmlns:a16="http://schemas.microsoft.com/office/drawing/2014/main" id="{91BB6F01-29CB-4B1F-A6EC-32C8EE64E714}"/>
              </a:ext>
            </a:extLst>
          </p:cNvPr>
          <p:cNvSpPr>
            <a:spLocks noGrp="1"/>
          </p:cNvSpPr>
          <p:nvPr>
            <p:ph type="title" idx="4294967295"/>
          </p:nvPr>
        </p:nvSpPr>
        <p:spPr/>
        <p:txBody>
          <a:bodyPr/>
          <a:lstStyle/>
          <a:p>
            <a:r>
              <a:rPr lang="en-US" b="1" dirty="0"/>
              <a:t>Service Needed:</a:t>
            </a:r>
          </a:p>
        </p:txBody>
      </p:sp>
    </p:spTree>
    <p:extLst>
      <p:ext uri="{BB962C8B-B14F-4D97-AF65-F5344CB8AC3E}">
        <p14:creationId xmlns:p14="http://schemas.microsoft.com/office/powerpoint/2010/main" val="4897097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651D2B9-DDA7-4FDF-8B19-0B072E4FB6AC}"/>
              </a:ext>
            </a:extLst>
          </p:cNvPr>
          <p:cNvSpPr>
            <a:spLocks noGrp="1"/>
          </p:cNvSpPr>
          <p:nvPr>
            <p:ph type="title"/>
          </p:nvPr>
        </p:nvSpPr>
        <p:spPr>
          <a:xfrm>
            <a:off x="838200" y="365125"/>
            <a:ext cx="10515600" cy="752475"/>
          </a:xfrm>
        </p:spPr>
        <p:txBody>
          <a:bodyPr/>
          <a:lstStyle/>
          <a:p>
            <a:r>
              <a:rPr lang="en-US" dirty="0"/>
              <a:t>Functions described:</a:t>
            </a:r>
          </a:p>
        </p:txBody>
      </p:sp>
      <p:sp>
        <p:nvSpPr>
          <p:cNvPr id="3" name="Content Placeholder 2">
            <a:extLst>
              <a:ext uri="{FF2B5EF4-FFF2-40B4-BE49-F238E27FC236}">
                <a16:creationId xmlns:a16="http://schemas.microsoft.com/office/drawing/2014/main" id="{38B589CA-481E-4220-8597-546916D05759}"/>
              </a:ext>
            </a:extLst>
          </p:cNvPr>
          <p:cNvSpPr>
            <a:spLocks noGrp="1"/>
          </p:cNvSpPr>
          <p:nvPr>
            <p:ph idx="4294967295"/>
          </p:nvPr>
        </p:nvSpPr>
        <p:spPr>
          <a:xfrm>
            <a:off x="575732" y="1253068"/>
            <a:ext cx="9939867" cy="4882620"/>
          </a:xfrm>
        </p:spPr>
        <p:txBody>
          <a:bodyPr vert="horz" lIns="91440" tIns="45720" rIns="91440" bIns="45720" rtlCol="0" anchor="t">
            <a:normAutofit fontScale="92500" lnSpcReduction="20000"/>
          </a:bodyPr>
          <a:lstStyle/>
          <a:p>
            <a:pPr marL="0" indent="0" algn="ctr">
              <a:lnSpc>
                <a:spcPct val="107000"/>
              </a:lnSpc>
              <a:spcBef>
                <a:spcPts val="0"/>
              </a:spcBef>
              <a:buNone/>
            </a:pPr>
            <a:r>
              <a:rPr lang="en-US" sz="2000" b="1" u="sng" dirty="0">
                <a:latin typeface="Century Gothic"/>
                <a:cs typeface="Arial"/>
              </a:rPr>
              <a:t>Structural Debris Removal Function:</a:t>
            </a:r>
            <a:r>
              <a:rPr lang="en-US" sz="2000" dirty="0">
                <a:latin typeface="Century Gothic"/>
                <a:cs typeface="Arial"/>
              </a:rPr>
              <a:t> </a:t>
            </a:r>
            <a:r>
              <a:rPr lang="x-none" sz="2000" dirty="0">
                <a:latin typeface="Century Gothic"/>
                <a:cs typeface="Arial"/>
              </a:rPr>
              <a:t>This work will include the preparation, removal, transport, and recycling or disposal of metals, ash, debris, concrete foundations and flatwork, potentially dangerous trees, and contaminated soil on residential properties included in the Structural Debris Removal Function, due to the wildfires listed below. For the Structural Debris Removal Function, a “potentially dangerous tree” is defined as a tree that poses a risk to debris removal and hazard tree removal crews. These trees are removed at the contractor’s expense.</a:t>
            </a:r>
            <a:endParaRPr lang="en-US" sz="1100" dirty="0"/>
          </a:p>
          <a:p>
            <a:pPr marL="0" indent="0" algn="ctr">
              <a:lnSpc>
                <a:spcPct val="107000"/>
              </a:lnSpc>
              <a:spcBef>
                <a:spcPts val="0"/>
              </a:spcBef>
              <a:buNone/>
            </a:pPr>
            <a:r>
              <a:rPr lang="en-US" sz="2000" dirty="0">
                <a:effectLst/>
                <a:latin typeface="Century Gothic"/>
                <a:ea typeface="Times New Roman" panose="02020603050405020304" pitchFamily="18" charset="0"/>
                <a:cs typeface="Arial"/>
              </a:rPr>
              <a:t>(Work to be Performed Exhibit A pg. </a:t>
            </a:r>
            <a:r>
              <a:rPr lang="en-US" sz="2000" dirty="0">
                <a:latin typeface="Century Gothic"/>
                <a:ea typeface="Times New Roman" panose="02020603050405020304" pitchFamily="18" charset="0"/>
                <a:cs typeface="Arial"/>
              </a:rPr>
              <a:t>5-24)</a:t>
            </a:r>
            <a:endParaRPr lang="en-US" sz="2000" dirty="0">
              <a:effectLst/>
              <a:latin typeface="Century Gothic"/>
              <a:ea typeface="Times New Roman" panose="02020603050405020304" pitchFamily="18" charset="0"/>
              <a:cs typeface="Arial"/>
            </a:endParaRPr>
          </a:p>
          <a:p>
            <a:pPr marL="0" indent="-228600" algn="ctr">
              <a:lnSpc>
                <a:spcPct val="107000"/>
              </a:lnSpc>
              <a:spcBef>
                <a:spcPts val="0"/>
              </a:spcBef>
            </a:pPr>
            <a:endParaRPr lang="en-US" sz="2000" dirty="0">
              <a:effectLst/>
              <a:latin typeface="Century Gothic"/>
              <a:ea typeface="Times New Roman" panose="02020603050405020304" pitchFamily="18" charset="0"/>
              <a:cs typeface="Arial"/>
            </a:endParaRPr>
          </a:p>
          <a:p>
            <a:pPr marL="0" indent="-228600" algn="ctr">
              <a:lnSpc>
                <a:spcPct val="107000"/>
              </a:lnSpc>
              <a:spcBef>
                <a:spcPts val="0"/>
              </a:spcBef>
            </a:pPr>
            <a:r>
              <a:rPr lang="en-US" sz="2000" dirty="0">
                <a:effectLst/>
                <a:latin typeface="Century Gothic"/>
                <a:ea typeface="Times New Roman" panose="02020603050405020304" pitchFamily="18" charset="0"/>
                <a:cs typeface="Arial"/>
              </a:rPr>
              <a:t>Some commercial properties will also be included in this program at the direction of Cal OES. These properties will be addressed in Item 7 and Item 8 of the Bid Items. Receiving facilities will be identified by the Bidder. A list of landfills that are capable of accepting ash and debris from these Operations is included in Section 4, Reference Documents, Attachment D.</a:t>
            </a:r>
            <a:r>
              <a:rPr lang="en-US" sz="2000" dirty="0">
                <a:latin typeface="Century Gothic"/>
                <a:ea typeface="Times New Roman" panose="02020603050405020304" pitchFamily="18" charset="0"/>
                <a:cs typeface="Arial"/>
              </a:rPr>
              <a:t> </a:t>
            </a:r>
          </a:p>
          <a:p>
            <a:pPr marL="0" indent="-228600" algn="ctr">
              <a:lnSpc>
                <a:spcPct val="107000"/>
              </a:lnSpc>
              <a:spcBef>
                <a:spcPts val="0"/>
              </a:spcBef>
            </a:pPr>
            <a:endParaRPr lang="en-US" sz="2000" b="1" u="sng" dirty="0">
              <a:latin typeface="Arial"/>
              <a:ea typeface="Times New Roman" panose="02020603050405020304" pitchFamily="18" charset="0"/>
              <a:cs typeface="Arial"/>
            </a:endParaRPr>
          </a:p>
          <a:p>
            <a:pPr marL="0" indent="-228600" algn="ctr">
              <a:lnSpc>
                <a:spcPct val="107000"/>
              </a:lnSpc>
              <a:spcBef>
                <a:spcPts val="0"/>
              </a:spcBef>
            </a:pPr>
            <a:r>
              <a:rPr lang="en-US" sz="2000" b="1" u="sng" dirty="0">
                <a:latin typeface="Century Gothic"/>
                <a:ea typeface="Times New Roman" panose="02020603050405020304" pitchFamily="18" charset="0"/>
                <a:cs typeface="Arial"/>
              </a:rPr>
              <a:t>Hazard Tree Removal Function:</a:t>
            </a:r>
            <a:r>
              <a:rPr lang="en-US" sz="2000" dirty="0">
                <a:latin typeface="Century Gothic"/>
                <a:ea typeface="Times New Roman" panose="02020603050405020304" pitchFamily="18" charset="0"/>
                <a:cs typeface="Arial"/>
              </a:rPr>
              <a:t> </a:t>
            </a:r>
            <a:r>
              <a:rPr lang="x-none" sz="2000" dirty="0">
                <a:latin typeface="Century Gothic"/>
                <a:ea typeface="Times New Roman" panose="02020603050405020304" pitchFamily="18" charset="0"/>
                <a:cs typeface="Arial"/>
              </a:rPr>
              <a:t>In addition to the Structural Debris Removal Function, and for the purposes of addressing the immediate threat to public safety due to hazard trees, Cal OES has also authorized a Hazard Tree Removal Function. </a:t>
            </a:r>
            <a:endParaRPr lang="en-US" sz="2000" dirty="0">
              <a:latin typeface="Century Gothic"/>
              <a:ea typeface="Times New Roman" panose="02020603050405020304" pitchFamily="18" charset="0"/>
              <a:cs typeface="Arial"/>
            </a:endParaRPr>
          </a:p>
          <a:p>
            <a:pPr marL="0" indent="-228600" algn="ctr">
              <a:lnSpc>
                <a:spcPct val="107000"/>
              </a:lnSpc>
              <a:spcBef>
                <a:spcPts val="0"/>
              </a:spcBef>
            </a:pPr>
            <a:endParaRPr lang="en-US" sz="2000" dirty="0">
              <a:effectLst/>
              <a:latin typeface="Century Gothic"/>
              <a:ea typeface="Calibri" panose="020F0502020204030204" pitchFamily="34" charset="0"/>
              <a:cs typeface="Arial"/>
            </a:endParaRPr>
          </a:p>
          <a:p>
            <a:pPr marL="0" indent="-228600" algn="ctr">
              <a:lnSpc>
                <a:spcPct val="107000"/>
              </a:lnSpc>
              <a:spcBef>
                <a:spcPts val="0"/>
              </a:spcBef>
            </a:pPr>
            <a:endParaRPr lang="en-US" sz="2000" dirty="0">
              <a:effectLst/>
              <a:latin typeface="Century Gothic"/>
              <a:ea typeface="Calibri" panose="020F0502020204030204" pitchFamily="34" charset="0"/>
              <a:cs typeface="Arial"/>
            </a:endParaRPr>
          </a:p>
          <a:p>
            <a:pPr marL="228600" indent="-228600" algn="ctr"/>
            <a:endParaRPr lang="en-US" sz="2800" dirty="0">
              <a:latin typeface="Century Gothic"/>
              <a:cs typeface="Arial"/>
            </a:endParaRPr>
          </a:p>
        </p:txBody>
      </p:sp>
    </p:spTree>
    <p:extLst>
      <p:ext uri="{BB962C8B-B14F-4D97-AF65-F5344CB8AC3E}">
        <p14:creationId xmlns:p14="http://schemas.microsoft.com/office/powerpoint/2010/main" val="21911634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277532B-95D4-4830-A51E-8E22C4265F2A}"/>
              </a:ext>
            </a:extLst>
          </p:cNvPr>
          <p:cNvSpPr txBox="1"/>
          <p:nvPr/>
        </p:nvSpPr>
        <p:spPr>
          <a:xfrm>
            <a:off x="1290300" y="1690688"/>
            <a:ext cx="9611399" cy="4370748"/>
          </a:xfrm>
          <a:prstGeom prst="rect">
            <a:avLst/>
          </a:prstGeom>
          <a:noFill/>
        </p:spPr>
        <p:txBody>
          <a:bodyPr wrap="square">
            <a:spAutoFit/>
          </a:bodyPr>
          <a:lstStyle/>
          <a:p>
            <a:pPr marL="0" marR="0">
              <a:lnSpc>
                <a:spcPct val="107000"/>
              </a:lnSpc>
              <a:spcBef>
                <a:spcPts val="0"/>
              </a:spcBef>
              <a:spcAft>
                <a:spcPts val="600"/>
              </a:spcAft>
            </a:pPr>
            <a:r>
              <a:rPr lang="en-US" sz="2400" b="1" dirty="0">
                <a:effectLst/>
                <a:latin typeface="Century Gothic" panose="020B0502020202020204" pitchFamily="34" charset="0"/>
                <a:ea typeface="Calibri" panose="020F0502020204030204" pitchFamily="34" charset="0"/>
                <a:cs typeface="Arial" panose="020B0604020202020204" pitchFamily="34" charset="0"/>
              </a:rPr>
              <a:t>Disaster Debris and Hazard Tree Removal (DDHTR) Contractor:</a:t>
            </a:r>
            <a:r>
              <a:rPr lang="en-US" sz="2400" dirty="0">
                <a:effectLst/>
                <a:latin typeface="Century Gothic" panose="020B0502020202020204" pitchFamily="34" charset="0"/>
                <a:ea typeface="Calibri" panose="020F0502020204030204" pitchFamily="34" charset="0"/>
                <a:cs typeface="Arial" panose="020B0604020202020204" pitchFamily="34" charset="0"/>
              </a:rPr>
              <a:t> The Contractor hired to remove disaster debris and hazard trees identified by the Assessment and Monitoring Contractor</a:t>
            </a:r>
            <a:r>
              <a:rPr lang="en-US" sz="1800" dirty="0" smtClean="0">
                <a:effectLst/>
                <a:latin typeface="Arial" panose="020B0604020202020204" pitchFamily="34" charset="0"/>
                <a:ea typeface="Calibri" panose="020F0502020204030204" pitchFamily="34" charset="0"/>
                <a:cs typeface="Arial" panose="020B0604020202020204" pitchFamily="34" charset="0"/>
              </a:rPr>
              <a:t>.</a:t>
            </a:r>
            <a:endParaRPr lang="en-US" dirty="0">
              <a:latin typeface="Arial" panose="020B0604020202020204" pitchFamily="34" charset="0"/>
              <a:ea typeface="Calibri" panose="020F0502020204030204" pitchFamily="34" charset="0"/>
              <a:cs typeface="Arial" panose="020B0604020202020204" pitchFamily="34" charset="0"/>
            </a:endParaRPr>
          </a:p>
          <a:p>
            <a:pPr marL="228600" indent="-228600" algn="ctr"/>
            <a:r>
              <a:rPr lang="en-US" sz="3200" b="1" dirty="0">
                <a:latin typeface="Century Gothic" panose="020B0502020202020204" pitchFamily="34" charset="0"/>
                <a:cs typeface="Arial"/>
              </a:rPr>
              <a:t>Crews:</a:t>
            </a:r>
            <a:r>
              <a:rPr lang="en-US" sz="3200" dirty="0">
                <a:latin typeface="Century Gothic" panose="020B0502020202020204" pitchFamily="34" charset="0"/>
                <a:cs typeface="Arial"/>
              </a:rPr>
              <a:t> </a:t>
            </a:r>
          </a:p>
          <a:p>
            <a:pPr marL="342900" indent="-342900" algn="ctr">
              <a:buFont typeface="Arial" panose="020B0604020202020204" pitchFamily="34" charset="0"/>
              <a:buChar char="•"/>
            </a:pPr>
            <a:r>
              <a:rPr lang="en-US" sz="3200" dirty="0">
                <a:latin typeface="Century Gothic" panose="020B0502020202020204" pitchFamily="34" charset="0"/>
                <a:cs typeface="Arial"/>
              </a:rPr>
              <a:t>Structural Debris Removal Crew </a:t>
            </a:r>
          </a:p>
          <a:p>
            <a:pPr marL="114300" indent="-342900" algn="ctr">
              <a:lnSpc>
                <a:spcPct val="107000"/>
              </a:lnSpc>
              <a:spcBef>
                <a:spcPts val="0"/>
              </a:spcBef>
              <a:buFont typeface="Arial" panose="020B0604020202020204" pitchFamily="34" charset="0"/>
              <a:buChar char="•"/>
            </a:pPr>
            <a:r>
              <a:rPr lang="en-US" sz="3200" dirty="0">
                <a:latin typeface="Century Gothic" panose="020B0502020202020204" pitchFamily="34" charset="0"/>
                <a:cs typeface="Arial"/>
              </a:rPr>
              <a:t>Hazard Tree Removal Crew</a:t>
            </a:r>
          </a:p>
          <a:p>
            <a:pPr marL="114300" indent="-342900" algn="ctr">
              <a:lnSpc>
                <a:spcPct val="107000"/>
              </a:lnSpc>
              <a:spcBef>
                <a:spcPts val="0"/>
              </a:spcBef>
              <a:buFont typeface="Arial" panose="020B0604020202020204" pitchFamily="34" charset="0"/>
              <a:buChar char="•"/>
            </a:pPr>
            <a:r>
              <a:rPr lang="en-US" sz="3200" dirty="0">
                <a:latin typeface="Century Gothic" panose="020B0502020202020204" pitchFamily="34" charset="0"/>
                <a:cs typeface="Arial"/>
              </a:rPr>
              <a:t>Log Deck / Yard Processing Crew</a:t>
            </a:r>
            <a:endParaRPr lang="en-US" sz="3200" dirty="0">
              <a:effectLst/>
              <a:latin typeface="Century Gothic" panose="020B0502020202020204" pitchFamily="34" charset="0"/>
              <a:ea typeface="Calibri" panose="020F0502020204030204" pitchFamily="34" charset="0"/>
              <a:cs typeface="Arial" panose="020B0604020202020204" pitchFamily="34" charset="0"/>
            </a:endParaRPr>
          </a:p>
          <a:p>
            <a:pPr marL="0" marR="0">
              <a:lnSpc>
                <a:spcPct val="107000"/>
              </a:lnSpc>
              <a:spcBef>
                <a:spcPts val="0"/>
              </a:spcBef>
              <a:spcAft>
                <a:spcPts val="600"/>
              </a:spcAft>
            </a:pPr>
            <a:endParaRPr lang="en-US" dirty="0">
              <a:latin typeface="Arial" panose="020B0604020202020204" pitchFamily="34" charset="0"/>
              <a:ea typeface="Calibri" panose="020F0502020204030204" pitchFamily="34" charset="0"/>
              <a:cs typeface="Arial" panose="020B0604020202020204" pitchFamily="34" charset="0"/>
            </a:endParaRPr>
          </a:p>
          <a:p>
            <a:pPr marL="0" marR="0">
              <a:lnSpc>
                <a:spcPct val="107000"/>
              </a:lnSpc>
              <a:spcBef>
                <a:spcPts val="0"/>
              </a:spcBef>
              <a:spcAft>
                <a:spcPts val="600"/>
              </a:spcAft>
            </a:pPr>
            <a:endParaRPr lang="en-US" sz="1600" dirty="0">
              <a:effectLst/>
              <a:latin typeface="Arial" panose="020B0604020202020204" pitchFamily="34" charset="0"/>
              <a:ea typeface="Calibri" panose="020F0502020204030204" pitchFamily="34" charset="0"/>
              <a:cs typeface="Arial" panose="020B0604020202020204" pitchFamily="34" charset="0"/>
            </a:endParaRPr>
          </a:p>
          <a:p>
            <a:pPr marL="0" marR="0">
              <a:lnSpc>
                <a:spcPct val="107000"/>
              </a:lnSpc>
              <a:spcBef>
                <a:spcPts val="0"/>
              </a:spcBef>
              <a:spcAft>
                <a:spcPts val="600"/>
              </a:spcAft>
            </a:pP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itle 1"/>
          <p:cNvSpPr>
            <a:spLocks noGrp="1"/>
          </p:cNvSpPr>
          <p:nvPr>
            <p:ph type="title"/>
          </p:nvPr>
        </p:nvSpPr>
        <p:spPr/>
        <p:txBody>
          <a:bodyPr/>
          <a:lstStyle/>
          <a:p>
            <a:r>
              <a:rPr lang="en-US" dirty="0" smtClean="0"/>
              <a:t>DDHTR Contractor</a:t>
            </a:r>
            <a:endParaRPr lang="en-US" dirty="0"/>
          </a:p>
        </p:txBody>
      </p:sp>
    </p:spTree>
    <p:extLst>
      <p:ext uri="{BB962C8B-B14F-4D97-AF65-F5344CB8AC3E}">
        <p14:creationId xmlns:p14="http://schemas.microsoft.com/office/powerpoint/2010/main" val="4522251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346B209-B390-4D0F-A836-14B9E20BFC27}"/>
              </a:ext>
            </a:extLst>
          </p:cNvPr>
          <p:cNvSpPr txBox="1"/>
          <p:nvPr/>
        </p:nvSpPr>
        <p:spPr>
          <a:xfrm>
            <a:off x="994611" y="1668444"/>
            <a:ext cx="10002252" cy="382175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R="0" lvl="0" algn="ctr">
              <a:spcBef>
                <a:spcPts val="0"/>
              </a:spcBef>
              <a:spcAft>
                <a:spcPts val="600"/>
              </a:spcAft>
            </a:pPr>
            <a:r>
              <a:rPr lang="en-US" sz="2000">
                <a:effectLst/>
                <a:latin typeface="Century Gothic" panose="020B0502020202020204" pitchFamily="34" charset="0"/>
                <a:ea typeface="Times New Roman" panose="02020603050405020304" pitchFamily="18" charset="0"/>
              </a:rPr>
              <a:t>	</a:t>
            </a:r>
            <a:r>
              <a:rPr lang="en-US" sz="2000" b="1">
                <a:effectLst/>
                <a:latin typeface="Century Gothic" panose="020B0502020202020204" pitchFamily="34" charset="0"/>
                <a:ea typeface="Times New Roman" panose="02020603050405020304" pitchFamily="18" charset="0"/>
              </a:rPr>
              <a:t>ENVIRONMENTAL PROTECTION PLAN (EPP)</a:t>
            </a:r>
          </a:p>
          <a:p>
            <a:pPr marL="457200" marR="0" algn="ctr">
              <a:lnSpc>
                <a:spcPct val="107000"/>
              </a:lnSpc>
              <a:spcBef>
                <a:spcPts val="0"/>
              </a:spcBef>
              <a:spcAft>
                <a:spcPts val="600"/>
              </a:spcAft>
            </a:pPr>
            <a:r>
              <a:rPr lang="en-US" sz="2000">
                <a:effectLst/>
                <a:latin typeface="Century Gothic" panose="020B0502020202020204" pitchFamily="34" charset="0"/>
                <a:ea typeface="Times New Roman" panose="02020603050405020304" pitchFamily="18" charset="0"/>
                <a:cs typeface="Arial" panose="020B0604020202020204" pitchFamily="34" charset="0"/>
              </a:rPr>
              <a:t>The State will prepare or direct (under a separate contract) the preparation of an Environmental Protection Plan (EPP). The EPP addresses the environmental and historic preservation areas of concern and presents the required Best Management Practices (BMPs) and Avoidance and Minimization Measures (AMMs) to protect them.</a:t>
            </a:r>
            <a:endParaRPr lang="en-US" sz="2000">
              <a:effectLst/>
              <a:latin typeface="Century Gothic" panose="020B0502020202020204" pitchFamily="34" charset="0"/>
              <a:ea typeface="Calibri" panose="020F0502020204030204" pitchFamily="34" charset="0"/>
              <a:cs typeface="Arial" panose="020B0604020202020204" pitchFamily="34" charset="0"/>
            </a:endParaRPr>
          </a:p>
          <a:p>
            <a:pPr marL="457200" marR="0" algn="ctr">
              <a:lnSpc>
                <a:spcPct val="107000"/>
              </a:lnSpc>
              <a:spcBef>
                <a:spcPts val="0"/>
              </a:spcBef>
              <a:spcAft>
                <a:spcPts val="600"/>
              </a:spcAft>
            </a:pPr>
            <a:r>
              <a:rPr lang="en-US" sz="2000">
                <a:effectLst/>
                <a:latin typeface="Century Gothic" panose="020B0502020202020204" pitchFamily="34" charset="0"/>
                <a:ea typeface="Times New Roman" panose="02020603050405020304" pitchFamily="18" charset="0"/>
                <a:cs typeface="Arial" panose="020B0604020202020204" pitchFamily="34" charset="0"/>
              </a:rPr>
              <a:t>DDHTR Contractor shall implement the BMPs and AMMs listed in the EPP throughout the Operation, as described in Section 10.A.b. An example EPP, addressing both structural debris removal and hazard tree removal functions, similar to the EPP anticipated for these Operations is included as part of the IFB, Attachment C (for reference only).</a:t>
            </a:r>
            <a:endParaRPr lang="en-US" sz="2000">
              <a:effectLst/>
              <a:latin typeface="Century Gothic" panose="020B0502020202020204" pitchFamily="34" charset="0"/>
              <a:ea typeface="Calibri" panose="020F0502020204030204" pitchFamily="34" charset="0"/>
              <a:cs typeface="Arial" panose="020B0604020202020204" pitchFamily="34" charset="0"/>
            </a:endParaRPr>
          </a:p>
        </p:txBody>
      </p:sp>
      <p:sp>
        <p:nvSpPr>
          <p:cNvPr id="3" name="Title 2"/>
          <p:cNvSpPr>
            <a:spLocks noGrp="1"/>
          </p:cNvSpPr>
          <p:nvPr>
            <p:ph type="title"/>
          </p:nvPr>
        </p:nvSpPr>
        <p:spPr/>
        <p:txBody>
          <a:bodyPr/>
          <a:lstStyle/>
          <a:p>
            <a:r>
              <a:rPr lang="en-US" dirty="0" smtClean="0"/>
              <a:t>EPP</a:t>
            </a:r>
            <a:endParaRPr lang="en-US" dirty="0"/>
          </a:p>
        </p:txBody>
      </p:sp>
    </p:spTree>
    <p:extLst>
      <p:ext uri="{BB962C8B-B14F-4D97-AF65-F5344CB8AC3E}">
        <p14:creationId xmlns:p14="http://schemas.microsoft.com/office/powerpoint/2010/main" val="32827283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5FDD13C-5FFE-42CD-8B91-C4472582D8C8}"/>
              </a:ext>
            </a:extLst>
          </p:cNvPr>
          <p:cNvSpPr txBox="1"/>
          <p:nvPr/>
        </p:nvSpPr>
        <p:spPr>
          <a:xfrm>
            <a:off x="0" y="1659444"/>
            <a:ext cx="11686672" cy="433965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457200"/>
            <a:endParaRPr lang="en-US" dirty="0">
              <a:cs typeface="Arial"/>
            </a:endParaRPr>
          </a:p>
          <a:p>
            <a:pPr marL="457200"/>
            <a:r>
              <a:rPr lang="en-US" sz="2400" b="1" dirty="0">
                <a:latin typeface="Century Gothic" panose="020B0502020202020204" pitchFamily="34" charset="0"/>
                <a:cs typeface="Arial"/>
              </a:rPr>
              <a:t>HEALTH AND SAFETY</a:t>
            </a:r>
            <a:endParaRPr lang="en-US" sz="2400" dirty="0">
              <a:latin typeface="Century Gothic" panose="020B0502020202020204" pitchFamily="34" charset="0"/>
              <a:ea typeface="+mn-lt"/>
              <a:cs typeface="+mn-lt"/>
            </a:endParaRPr>
          </a:p>
          <a:p>
            <a:pPr marL="742950" indent="-285750">
              <a:buFont typeface="Arial"/>
              <a:buChar char="•"/>
            </a:pPr>
            <a:endParaRPr lang="en-US" sz="2400" dirty="0">
              <a:latin typeface="Century Gothic" panose="020B0502020202020204" pitchFamily="34" charset="0"/>
              <a:ea typeface="+mn-lt"/>
              <a:cs typeface="+mn-lt"/>
            </a:endParaRPr>
          </a:p>
          <a:p>
            <a:pPr marL="742950" indent="-285750">
              <a:buFont typeface="Arial"/>
              <a:buChar char="•"/>
            </a:pPr>
            <a:r>
              <a:rPr lang="en-US" sz="2400" dirty="0">
                <a:latin typeface="Century Gothic" panose="020B0502020202020204" pitchFamily="34" charset="0"/>
                <a:cs typeface="Arial"/>
              </a:rPr>
              <a:t>DDHTR Contractor shall, at all times, operate equipment and perform labor in a safe workmanlike manner to ensure the safety of its employees and the public. DDHTR Contractor shall pay particular attention to operations around local roads and take all necessary precautions. DDHTR Contractor shall note the number of the power lines crossing the site, dead trees, chimneys, and all underground utilities.</a:t>
            </a:r>
          </a:p>
          <a:p>
            <a:pPr marL="742950" indent="-285750">
              <a:buFont typeface="Arial"/>
              <a:buChar char="•"/>
            </a:pPr>
            <a:r>
              <a:rPr lang="en-US" sz="2400" dirty="0">
                <a:latin typeface="Century Gothic" panose="020B0502020202020204" pitchFamily="34" charset="0"/>
                <a:cs typeface="Arial"/>
              </a:rPr>
              <a:t>Contractor Safety Plans should comply with all </a:t>
            </a:r>
            <a:r>
              <a:rPr lang="en-US" sz="2400" dirty="0" err="1">
                <a:latin typeface="Century Gothic" panose="020B0502020202020204" pitchFamily="34" charset="0"/>
                <a:cs typeface="Arial"/>
              </a:rPr>
              <a:t>CalOSHA</a:t>
            </a:r>
            <a:r>
              <a:rPr lang="en-US" sz="2400" dirty="0">
                <a:latin typeface="Century Gothic" panose="020B0502020202020204" pitchFamily="34" charset="0"/>
                <a:cs typeface="Arial"/>
              </a:rPr>
              <a:t> requirements and include a COVID-19 plan.</a:t>
            </a:r>
            <a:endParaRPr lang="en-US" sz="2400" dirty="0">
              <a:latin typeface="Century Gothic" panose="020B0502020202020204" pitchFamily="34" charset="0"/>
            </a:endParaRPr>
          </a:p>
          <a:p>
            <a:pPr lvl="1"/>
            <a:endParaRPr lang="en-US" dirty="0">
              <a:cs typeface="Arial"/>
            </a:endParaRPr>
          </a:p>
        </p:txBody>
      </p:sp>
      <p:sp>
        <p:nvSpPr>
          <p:cNvPr id="3" name="Title 2"/>
          <p:cNvSpPr>
            <a:spLocks noGrp="1"/>
          </p:cNvSpPr>
          <p:nvPr>
            <p:ph type="title"/>
          </p:nvPr>
        </p:nvSpPr>
        <p:spPr/>
        <p:txBody>
          <a:bodyPr/>
          <a:lstStyle/>
          <a:p>
            <a:r>
              <a:rPr lang="en-US" dirty="0" smtClean="0"/>
              <a:t>Health and Safety</a:t>
            </a:r>
            <a:endParaRPr lang="en-US" dirty="0"/>
          </a:p>
        </p:txBody>
      </p:sp>
    </p:spTree>
    <p:extLst>
      <p:ext uri="{BB962C8B-B14F-4D97-AF65-F5344CB8AC3E}">
        <p14:creationId xmlns:p14="http://schemas.microsoft.com/office/powerpoint/2010/main" val="10353337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928416"/>
          </a:xfrm>
        </p:spPr>
        <p:txBody>
          <a:bodyPr/>
          <a:lstStyle/>
          <a:p>
            <a:r>
              <a:rPr lang="en-US" dirty="0" smtClean="0"/>
              <a:t>Chart of Counties</a:t>
            </a:r>
            <a:endParaRPr lang="en-US" dirty="0"/>
          </a:p>
        </p:txBody>
      </p:sp>
      <p:graphicFrame>
        <p:nvGraphicFramePr>
          <p:cNvPr id="12" name="Content Placeholder 11" descr="Estimate of destroyed residential structures and hazard trees&#10;" title="Chart of affected counties">
            <a:extLst>
              <a:ext uri="{FF2B5EF4-FFF2-40B4-BE49-F238E27FC236}">
                <a16:creationId xmlns:a16="http://schemas.microsoft.com/office/drawing/2014/main" id="{C8782FB7-0DD5-4266-B2C4-BF75FB3A2C18}"/>
              </a:ext>
            </a:extLst>
          </p:cNvPr>
          <p:cNvGraphicFramePr>
            <a:graphicFrameLocks noGrp="1"/>
          </p:cNvGraphicFramePr>
          <p:nvPr>
            <p:ph idx="4294967295"/>
            <p:extLst>
              <p:ext uri="{D42A27DB-BD31-4B8C-83A1-F6EECF244321}">
                <p14:modId xmlns:p14="http://schemas.microsoft.com/office/powerpoint/2010/main" val="2845755611"/>
              </p:ext>
            </p:extLst>
          </p:nvPr>
        </p:nvGraphicFramePr>
        <p:xfrm>
          <a:off x="845051" y="1552343"/>
          <a:ext cx="10501898" cy="4566251"/>
        </p:xfrm>
        <a:graphic>
          <a:graphicData uri="http://schemas.openxmlformats.org/drawingml/2006/table">
            <a:tbl>
              <a:tblPr firstRow="1" firstCol="1" bandRow="1"/>
              <a:tblGrid>
                <a:gridCol w="2516896">
                  <a:extLst>
                    <a:ext uri="{9D8B030D-6E8A-4147-A177-3AD203B41FA5}">
                      <a16:colId xmlns:a16="http://schemas.microsoft.com/office/drawing/2014/main" val="3753829423"/>
                    </a:ext>
                  </a:extLst>
                </a:gridCol>
                <a:gridCol w="4106573">
                  <a:extLst>
                    <a:ext uri="{9D8B030D-6E8A-4147-A177-3AD203B41FA5}">
                      <a16:colId xmlns:a16="http://schemas.microsoft.com/office/drawing/2014/main" val="584276626"/>
                    </a:ext>
                  </a:extLst>
                </a:gridCol>
                <a:gridCol w="3878429">
                  <a:extLst>
                    <a:ext uri="{9D8B030D-6E8A-4147-A177-3AD203B41FA5}">
                      <a16:colId xmlns:a16="http://schemas.microsoft.com/office/drawing/2014/main" val="1087891451"/>
                    </a:ext>
                  </a:extLst>
                </a:gridCol>
              </a:tblGrid>
              <a:tr h="1027287">
                <a:tc>
                  <a:txBody>
                    <a:bodyPr/>
                    <a:lstStyle/>
                    <a:p>
                      <a:pPr marL="0" marR="0" algn="ctr">
                        <a:lnSpc>
                          <a:spcPct val="107000"/>
                        </a:lnSpc>
                        <a:spcBef>
                          <a:spcPts val="0"/>
                        </a:spcBef>
                        <a:spcAft>
                          <a:spcPts val="0"/>
                        </a:spcAft>
                      </a:pPr>
                      <a:r>
                        <a:rPr lang="en-US" sz="1800" b="1" dirty="0">
                          <a:effectLst/>
                          <a:latin typeface="Arial"/>
                          <a:ea typeface="Times New Roman" panose="02020603050405020304" pitchFamily="18" charset="0"/>
                          <a:cs typeface="Arial"/>
                        </a:rPr>
                        <a:t>County</a:t>
                      </a:r>
                      <a:endParaRPr lang="en-US" sz="1600" dirty="0">
                        <a:effectLst/>
                        <a:latin typeface="Arial"/>
                        <a:ea typeface="Calibri" panose="020F0502020204030204" pitchFamily="34" charset="0"/>
                        <a:cs typeface="Arial"/>
                      </a:endParaRPr>
                    </a:p>
                  </a:txBody>
                  <a:tcPr marL="68580" marR="68580" marT="0" marB="0">
                    <a:lnL w="12700" cap="flat" cmpd="sng" algn="ctr">
                      <a:solidFill>
                        <a:srgbClr val="DBDBDB"/>
                      </a:solidFill>
                      <a:prstDash val="solid"/>
                      <a:round/>
                      <a:headEnd type="none" w="med" len="med"/>
                      <a:tailEnd type="none" w="med" len="med"/>
                    </a:lnL>
                    <a:lnR w="12700" cap="flat" cmpd="sng" algn="ctr">
                      <a:solidFill>
                        <a:srgbClr val="DBDBDB"/>
                      </a:solidFill>
                      <a:prstDash val="solid"/>
                      <a:round/>
                      <a:headEnd type="none" w="med" len="med"/>
                      <a:tailEnd type="none" w="med" len="med"/>
                    </a:lnR>
                    <a:lnT w="12700" cap="flat" cmpd="sng" algn="ctr">
                      <a:solidFill>
                        <a:srgbClr val="DBDBDB"/>
                      </a:solidFill>
                      <a:prstDash val="solid"/>
                      <a:round/>
                      <a:headEnd type="none" w="med" len="med"/>
                      <a:tailEnd type="none" w="med" len="med"/>
                    </a:lnT>
                    <a:lnB w="19050" cap="flat" cmpd="sng" algn="ctr">
                      <a:solidFill>
                        <a:srgbClr val="C9C9C9"/>
                      </a:solidFill>
                      <a:prstDash val="solid"/>
                      <a:round/>
                      <a:headEnd type="none" w="med" len="med"/>
                      <a:tailEnd type="none" w="med" len="med"/>
                    </a:lnB>
                    <a:solidFill>
                      <a:srgbClr val="FFFFFF"/>
                    </a:solidFill>
                  </a:tcPr>
                </a:tc>
                <a:tc>
                  <a:txBody>
                    <a:bodyPr/>
                    <a:lstStyle/>
                    <a:p>
                      <a:pPr marL="0" marR="0" algn="ctr">
                        <a:lnSpc>
                          <a:spcPct val="107000"/>
                        </a:lnSpc>
                        <a:spcBef>
                          <a:spcPts val="0"/>
                        </a:spcBef>
                        <a:spcAft>
                          <a:spcPts val="0"/>
                        </a:spcAft>
                      </a:pPr>
                      <a:r>
                        <a:rPr lang="en-US" sz="1800" b="1" dirty="0">
                          <a:solidFill>
                            <a:srgbClr val="000000"/>
                          </a:solidFill>
                          <a:effectLst/>
                          <a:latin typeface="Arial"/>
                          <a:ea typeface="Times New Roman" panose="02020603050405020304" pitchFamily="18" charset="0"/>
                          <a:cs typeface="Arial"/>
                        </a:rPr>
                        <a:t>*Preliminary Estimate: Destroyed </a:t>
                      </a:r>
                      <a:r>
                        <a:rPr lang="en-US" sz="1800" b="1" dirty="0">
                          <a:solidFill>
                            <a:srgbClr val="000000"/>
                          </a:solidFill>
                          <a:effectLst/>
                          <a:latin typeface="Arial"/>
                          <a:ea typeface="Calibri" panose="020F0502020204030204" pitchFamily="34" charset="0"/>
                          <a:cs typeface="Arial"/>
                        </a:rPr>
                        <a:t>Residential</a:t>
                      </a:r>
                      <a:r>
                        <a:rPr lang="en-US" sz="1800" b="1" dirty="0">
                          <a:solidFill>
                            <a:srgbClr val="000000"/>
                          </a:solidFill>
                          <a:effectLst/>
                          <a:latin typeface="Arial"/>
                          <a:ea typeface="Times New Roman" panose="02020603050405020304" pitchFamily="18" charset="0"/>
                          <a:cs typeface="Arial"/>
                        </a:rPr>
                        <a:t> Structures</a:t>
                      </a:r>
                      <a:endParaRPr lang="en-US" sz="1600" dirty="0">
                        <a:effectLst/>
                        <a:latin typeface="Arial"/>
                        <a:ea typeface="Calibri" panose="020F0502020204030204" pitchFamily="34" charset="0"/>
                        <a:cs typeface="Arial"/>
                      </a:endParaRPr>
                    </a:p>
                  </a:txBody>
                  <a:tcPr marL="68580" marR="68580" marT="0" marB="0">
                    <a:lnL w="12700" cap="flat" cmpd="sng" algn="ctr">
                      <a:solidFill>
                        <a:srgbClr val="DBDBDB"/>
                      </a:solidFill>
                      <a:prstDash val="solid"/>
                      <a:round/>
                      <a:headEnd type="none" w="med" len="med"/>
                      <a:tailEnd type="none" w="med" len="med"/>
                    </a:lnL>
                    <a:lnR w="12700" cap="flat" cmpd="sng" algn="ctr">
                      <a:solidFill>
                        <a:srgbClr val="DBDBDB"/>
                      </a:solidFill>
                      <a:prstDash val="solid"/>
                      <a:round/>
                      <a:headEnd type="none" w="med" len="med"/>
                      <a:tailEnd type="none" w="med" len="med"/>
                    </a:lnR>
                    <a:lnT w="12700" cap="flat" cmpd="sng" algn="ctr">
                      <a:solidFill>
                        <a:srgbClr val="DBDBDB"/>
                      </a:solidFill>
                      <a:prstDash val="solid"/>
                      <a:round/>
                      <a:headEnd type="none" w="med" len="med"/>
                      <a:tailEnd type="none" w="med" len="med"/>
                    </a:lnT>
                    <a:lnB w="19050" cap="flat" cmpd="sng" algn="ctr">
                      <a:solidFill>
                        <a:srgbClr val="C9C9C9"/>
                      </a:solidFill>
                      <a:prstDash val="solid"/>
                      <a:round/>
                      <a:headEnd type="none" w="med" len="med"/>
                      <a:tailEnd type="none" w="med" len="med"/>
                    </a:lnB>
                    <a:solidFill>
                      <a:srgbClr val="FFFFFF"/>
                    </a:solidFill>
                  </a:tcPr>
                </a:tc>
                <a:tc>
                  <a:txBody>
                    <a:bodyPr/>
                    <a:lstStyle/>
                    <a:p>
                      <a:pPr marL="0" marR="0" algn="ctr">
                        <a:lnSpc>
                          <a:spcPct val="107000"/>
                        </a:lnSpc>
                        <a:spcBef>
                          <a:spcPts val="0"/>
                        </a:spcBef>
                        <a:spcAft>
                          <a:spcPts val="0"/>
                        </a:spcAft>
                      </a:pPr>
                      <a:r>
                        <a:rPr lang="en-US" sz="1800" b="1" dirty="0">
                          <a:solidFill>
                            <a:srgbClr val="000000"/>
                          </a:solidFill>
                          <a:effectLst/>
                          <a:latin typeface="Arial"/>
                          <a:ea typeface="Times New Roman" panose="02020603050405020304" pitchFamily="18" charset="0"/>
                          <a:cs typeface="Arial"/>
                        </a:rPr>
                        <a:t>*Preliminary Estimate: Hazard Trees</a:t>
                      </a:r>
                      <a:endParaRPr lang="en-US" sz="1800" b="1" dirty="0">
                        <a:solidFill>
                          <a:srgbClr val="000000"/>
                        </a:solidFill>
                        <a:effectLst/>
                        <a:latin typeface="Arial"/>
                        <a:ea typeface="Calibri" panose="020F0502020204030204" pitchFamily="34" charset="0"/>
                        <a:cs typeface="Arial"/>
                      </a:endParaRPr>
                    </a:p>
                    <a:p>
                      <a:pPr marL="0" marR="0" lvl="0" algn="ctr">
                        <a:lnSpc>
                          <a:spcPct val="107000"/>
                        </a:lnSpc>
                        <a:spcBef>
                          <a:spcPts val="0"/>
                        </a:spcBef>
                        <a:spcAft>
                          <a:spcPts val="0"/>
                        </a:spcAft>
                        <a:buNone/>
                      </a:pPr>
                      <a:endParaRPr lang="en-US" sz="1800" b="1" dirty="0">
                        <a:solidFill>
                          <a:srgbClr val="000000"/>
                        </a:solidFill>
                        <a:effectLst/>
                        <a:latin typeface="Arial"/>
                        <a:ea typeface="Calibri" panose="020F0502020204030204" pitchFamily="34" charset="0"/>
                        <a:cs typeface="Arial"/>
                      </a:endParaRPr>
                    </a:p>
                  </a:txBody>
                  <a:tcPr marL="68580" marR="68580" marT="0" marB="0">
                    <a:lnL w="12700" cap="flat" cmpd="sng" algn="ctr">
                      <a:solidFill>
                        <a:srgbClr val="DBDBDB"/>
                      </a:solidFill>
                      <a:prstDash val="solid"/>
                      <a:round/>
                      <a:headEnd type="none" w="med" len="med"/>
                      <a:tailEnd type="none" w="med" len="med"/>
                    </a:lnL>
                    <a:lnR w="12700" cap="flat" cmpd="sng" algn="ctr">
                      <a:solidFill>
                        <a:srgbClr val="DBDBDB"/>
                      </a:solidFill>
                      <a:prstDash val="solid"/>
                      <a:round/>
                      <a:headEnd type="none" w="med" len="med"/>
                      <a:tailEnd type="none" w="med" len="med"/>
                    </a:lnR>
                    <a:lnT w="12700" cap="flat" cmpd="sng" algn="ctr">
                      <a:solidFill>
                        <a:srgbClr val="DBDBDB"/>
                      </a:solidFill>
                      <a:prstDash val="solid"/>
                      <a:round/>
                      <a:headEnd type="none" w="med" len="med"/>
                      <a:tailEnd type="none" w="med" len="med"/>
                    </a:lnT>
                    <a:lnB w="19050" cap="flat" cmpd="sng" algn="ctr">
                      <a:solidFill>
                        <a:srgbClr val="C9C9C9"/>
                      </a:solidFill>
                      <a:prstDash val="solid"/>
                      <a:round/>
                      <a:headEnd type="none" w="med" len="med"/>
                      <a:tailEnd type="none" w="med" len="med"/>
                    </a:lnB>
                    <a:solidFill>
                      <a:srgbClr val="FFFFFF"/>
                    </a:solidFill>
                  </a:tcPr>
                </a:tc>
                <a:extLst>
                  <a:ext uri="{0D108BD9-81ED-4DB2-BD59-A6C34878D82A}">
                    <a16:rowId xmlns:a16="http://schemas.microsoft.com/office/drawing/2014/main" val="179431051"/>
                  </a:ext>
                </a:extLst>
              </a:tr>
              <a:tr h="542712">
                <a:tc gridSpan="3">
                  <a:txBody>
                    <a:bodyPr/>
                    <a:lstStyle/>
                    <a:p>
                      <a:pPr marL="0" marR="0">
                        <a:lnSpc>
                          <a:spcPct val="107000"/>
                        </a:lnSpc>
                        <a:spcBef>
                          <a:spcPts val="0"/>
                        </a:spcBef>
                        <a:spcAft>
                          <a:spcPts val="0"/>
                        </a:spcAft>
                      </a:pPr>
                      <a:r>
                        <a:rPr lang="en-US" sz="1800" dirty="0">
                          <a:solidFill>
                            <a:srgbClr val="000000"/>
                          </a:solidFill>
                          <a:effectLst/>
                          <a:latin typeface="Arial"/>
                          <a:ea typeface="Calibri" panose="020F0502020204030204" pitchFamily="34" charset="0"/>
                          <a:cs typeface="Arial"/>
                        </a:rPr>
                        <a:t>Operation Area A,            Northern Division</a:t>
                      </a:r>
                    </a:p>
                  </a:txBody>
                  <a:tcPr marL="68580" marR="68580" marT="0" marB="0">
                    <a:lnL w="12700" cap="flat" cmpd="sng" algn="ctr">
                      <a:solidFill>
                        <a:srgbClr val="DBDBDB"/>
                      </a:solidFill>
                      <a:prstDash val="solid"/>
                      <a:round/>
                      <a:headEnd type="none" w="med" len="med"/>
                      <a:tailEnd type="none" w="med" len="med"/>
                    </a:lnL>
                    <a:lnR w="12700" cap="flat" cmpd="sng" algn="ctr">
                      <a:solidFill>
                        <a:srgbClr val="DBDBDB"/>
                      </a:solidFill>
                      <a:prstDash val="solid"/>
                      <a:round/>
                      <a:headEnd type="none" w="med" len="med"/>
                      <a:tailEnd type="none" w="med" len="med"/>
                    </a:lnR>
                    <a:lnT w="19050" cap="flat" cmpd="sng" algn="ctr">
                      <a:solidFill>
                        <a:srgbClr val="C9C9C9"/>
                      </a:solidFill>
                      <a:prstDash val="solid"/>
                      <a:round/>
                      <a:headEnd type="none" w="med" len="med"/>
                      <a:tailEnd type="none" w="med" len="med"/>
                    </a:lnT>
                    <a:lnB w="12700" cap="flat" cmpd="sng" algn="ctr">
                      <a:solidFill>
                        <a:srgbClr val="DBDBDB"/>
                      </a:solidFill>
                      <a:prstDash val="solid"/>
                      <a:round/>
                      <a:headEnd type="none" w="med" len="med"/>
                      <a:tailEnd type="none" w="med" len="med"/>
                    </a:lnB>
                    <a:solidFill>
                      <a:srgbClr val="D0CECE"/>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824435558"/>
                  </a:ext>
                </a:extLst>
              </a:tr>
              <a:tr h="428036">
                <a:tc>
                  <a:txBody>
                    <a:bodyPr/>
                    <a:lstStyle/>
                    <a:p>
                      <a:pPr lvl="0" algn="ctr" rtl="0">
                        <a:buNone/>
                      </a:pPr>
                      <a:r>
                        <a:rPr lang="en-US" sz="2000" u="none" dirty="0">
                          <a:effectLst/>
                        </a:rPr>
                        <a:t>Mendocino </a:t>
                      </a:r>
                      <a:endParaRPr lang="en-US" sz="2000" b="1" i="0" u="none" dirty="0">
                        <a:effectLst/>
                      </a:endParaRPr>
                    </a:p>
                  </a:txBody>
                  <a:tcPr marL="68580" marR="68580" marT="0" marB="0">
                    <a:lnL w="12700" cap="flat" cmpd="sng" algn="ctr">
                      <a:solidFill>
                        <a:srgbClr val="DBDBDB"/>
                      </a:solidFill>
                      <a:prstDash val="solid"/>
                      <a:round/>
                      <a:headEnd type="none" w="med" len="med"/>
                      <a:tailEnd type="none" w="med" len="med"/>
                    </a:lnL>
                    <a:lnR w="12700" cap="flat" cmpd="sng" algn="ctr">
                      <a:solidFill>
                        <a:srgbClr val="DBDBDB"/>
                      </a:solidFill>
                      <a:prstDash val="solid"/>
                      <a:round/>
                      <a:headEnd type="none" w="med" len="med"/>
                      <a:tailEnd type="none" w="med" len="med"/>
                    </a:lnR>
                    <a:lnT w="12700" cap="flat" cmpd="sng" algn="ctr">
                      <a:solidFill>
                        <a:srgbClr val="DBDBDB"/>
                      </a:solidFill>
                      <a:prstDash val="solid"/>
                      <a:round/>
                      <a:headEnd type="none" w="med" len="med"/>
                      <a:tailEnd type="none" w="med" len="med"/>
                    </a:lnT>
                    <a:lnB w="12700" cap="flat" cmpd="sng" algn="ctr">
                      <a:solidFill>
                        <a:srgbClr val="DBDBDB"/>
                      </a:solidFill>
                      <a:prstDash val="solid"/>
                      <a:round/>
                      <a:headEnd type="none" w="med" len="med"/>
                      <a:tailEnd type="none" w="med" len="med"/>
                    </a:lnB>
                  </a:tcPr>
                </a:tc>
                <a:tc>
                  <a:txBody>
                    <a:bodyPr/>
                    <a:lstStyle/>
                    <a:p>
                      <a:pPr lvl="0" algn="ctr" rtl="0">
                        <a:buNone/>
                      </a:pPr>
                      <a:r>
                        <a:rPr lang="en-US" sz="2000" u="none" dirty="0">
                          <a:effectLst/>
                        </a:rPr>
                        <a:t>30 </a:t>
                      </a:r>
                      <a:endParaRPr lang="en-US" sz="2000" b="0" i="0" u="none" dirty="0">
                        <a:effectLst/>
                      </a:endParaRPr>
                    </a:p>
                  </a:txBody>
                  <a:tcPr marL="68580" marR="68580" marT="0" marB="0">
                    <a:lnL w="12700" cap="flat" cmpd="sng" algn="ctr">
                      <a:solidFill>
                        <a:srgbClr val="DBDBDB"/>
                      </a:solidFill>
                      <a:prstDash val="solid"/>
                      <a:round/>
                      <a:headEnd type="none" w="med" len="med"/>
                      <a:tailEnd type="none" w="med" len="med"/>
                    </a:lnL>
                    <a:lnR w="12700" cap="flat" cmpd="sng" algn="ctr">
                      <a:solidFill>
                        <a:srgbClr val="DBDBDB"/>
                      </a:solidFill>
                      <a:prstDash val="solid"/>
                      <a:round/>
                      <a:headEnd type="none" w="med" len="med"/>
                      <a:tailEnd type="none" w="med" len="med"/>
                    </a:lnR>
                    <a:lnT w="12700" cap="flat" cmpd="sng" algn="ctr">
                      <a:solidFill>
                        <a:srgbClr val="DBDBDB"/>
                      </a:solidFill>
                      <a:prstDash val="solid"/>
                      <a:round/>
                      <a:headEnd type="none" w="med" len="med"/>
                      <a:tailEnd type="none" w="med" len="med"/>
                    </a:lnT>
                    <a:lnB w="12700" cap="flat" cmpd="sng" algn="ctr">
                      <a:solidFill>
                        <a:srgbClr val="DBDBDB"/>
                      </a:solidFill>
                      <a:prstDash val="solid"/>
                      <a:round/>
                      <a:headEnd type="none" w="med" len="med"/>
                      <a:tailEnd type="none" w="med" len="med"/>
                    </a:lnB>
                  </a:tcPr>
                </a:tc>
                <a:tc>
                  <a:txBody>
                    <a:bodyPr/>
                    <a:lstStyle/>
                    <a:p>
                      <a:pPr lvl="0" algn="ctr" rtl="0">
                        <a:buNone/>
                      </a:pPr>
                      <a:r>
                        <a:rPr lang="en-US" sz="2000" u="none" dirty="0">
                          <a:effectLst/>
                        </a:rPr>
                        <a:t>819 </a:t>
                      </a:r>
                      <a:endParaRPr lang="en-US" sz="2000" b="0" i="0" u="none" dirty="0">
                        <a:effectLst/>
                      </a:endParaRPr>
                    </a:p>
                  </a:txBody>
                  <a:tcPr marL="68580" marR="68580" marT="0" marB="0">
                    <a:lnL w="12700" cap="flat" cmpd="sng" algn="ctr">
                      <a:solidFill>
                        <a:srgbClr val="DBDBDB"/>
                      </a:solidFill>
                      <a:prstDash val="solid"/>
                      <a:round/>
                      <a:headEnd type="none" w="med" len="med"/>
                      <a:tailEnd type="none" w="med" len="med"/>
                    </a:lnL>
                    <a:lnR w="12700" cap="flat" cmpd="sng" algn="ctr">
                      <a:solidFill>
                        <a:srgbClr val="DBDBDB"/>
                      </a:solidFill>
                      <a:prstDash val="solid"/>
                      <a:round/>
                      <a:headEnd type="none" w="med" len="med"/>
                      <a:tailEnd type="none" w="med" len="med"/>
                    </a:lnR>
                    <a:lnT w="12700" cap="flat" cmpd="sng" algn="ctr">
                      <a:solidFill>
                        <a:srgbClr val="DBDBDB"/>
                      </a:solidFill>
                      <a:prstDash val="solid"/>
                      <a:round/>
                      <a:headEnd type="none" w="med" len="med"/>
                      <a:tailEnd type="none" w="med" len="med"/>
                    </a:lnT>
                    <a:lnB w="12700" cap="flat" cmpd="sng" algn="ctr">
                      <a:solidFill>
                        <a:srgbClr val="DBDBDB"/>
                      </a:solidFill>
                      <a:prstDash val="solid"/>
                      <a:round/>
                      <a:headEnd type="none" w="med" len="med"/>
                      <a:tailEnd type="none" w="med" len="med"/>
                    </a:lnB>
                  </a:tcPr>
                </a:tc>
                <a:extLst>
                  <a:ext uri="{0D108BD9-81ED-4DB2-BD59-A6C34878D82A}">
                    <a16:rowId xmlns:a16="http://schemas.microsoft.com/office/drawing/2014/main" val="3246374062"/>
                  </a:ext>
                </a:extLst>
              </a:tr>
              <a:tr h="428036">
                <a:tc>
                  <a:txBody>
                    <a:bodyPr/>
                    <a:lstStyle/>
                    <a:p>
                      <a:pPr lvl="0" algn="ctr" rtl="0">
                        <a:buNone/>
                      </a:pPr>
                      <a:r>
                        <a:rPr lang="en-US" sz="2000" u="none" dirty="0">
                          <a:effectLst/>
                        </a:rPr>
                        <a:t>Shasta </a:t>
                      </a:r>
                      <a:endParaRPr lang="en-US" sz="2000" b="1" i="0" u="none" dirty="0">
                        <a:effectLst/>
                      </a:endParaRPr>
                    </a:p>
                  </a:txBody>
                  <a:tcPr marL="68580" marR="68580" marT="0" marB="0">
                    <a:lnL w="12700" cap="flat" cmpd="sng" algn="ctr">
                      <a:solidFill>
                        <a:srgbClr val="DBDBDB"/>
                      </a:solidFill>
                      <a:prstDash val="solid"/>
                      <a:round/>
                      <a:headEnd type="none" w="med" len="med"/>
                      <a:tailEnd type="none" w="med" len="med"/>
                    </a:lnL>
                    <a:lnR w="12700" cap="flat" cmpd="sng" algn="ctr">
                      <a:solidFill>
                        <a:srgbClr val="DBDBDB"/>
                      </a:solidFill>
                      <a:prstDash val="solid"/>
                      <a:round/>
                      <a:headEnd type="none" w="med" len="med"/>
                      <a:tailEnd type="none" w="med" len="med"/>
                    </a:lnR>
                    <a:lnT w="12700" cap="flat" cmpd="sng" algn="ctr">
                      <a:solidFill>
                        <a:srgbClr val="DBDBDB"/>
                      </a:solidFill>
                      <a:prstDash val="solid"/>
                      <a:round/>
                      <a:headEnd type="none" w="med" len="med"/>
                      <a:tailEnd type="none" w="med" len="med"/>
                    </a:lnT>
                    <a:lnB w="12700" cap="flat" cmpd="sng" algn="ctr">
                      <a:solidFill>
                        <a:srgbClr val="DBDBDB"/>
                      </a:solidFill>
                      <a:prstDash val="solid"/>
                      <a:round/>
                      <a:headEnd type="none" w="med" len="med"/>
                      <a:tailEnd type="none" w="med" len="med"/>
                    </a:lnB>
                  </a:tcPr>
                </a:tc>
                <a:tc>
                  <a:txBody>
                    <a:bodyPr/>
                    <a:lstStyle/>
                    <a:p>
                      <a:pPr lvl="0" algn="ctr" rtl="0">
                        <a:buNone/>
                      </a:pPr>
                      <a:r>
                        <a:rPr lang="en-US" sz="2000" u="none" dirty="0">
                          <a:effectLst/>
                        </a:rPr>
                        <a:t>90 </a:t>
                      </a:r>
                      <a:endParaRPr lang="en-US" sz="2000" b="0" i="0" u="none" dirty="0">
                        <a:effectLst/>
                      </a:endParaRPr>
                    </a:p>
                  </a:txBody>
                  <a:tcPr marL="68580" marR="68580" marT="0" marB="0">
                    <a:lnL w="12700" cap="flat" cmpd="sng" algn="ctr">
                      <a:solidFill>
                        <a:srgbClr val="DBDBDB"/>
                      </a:solidFill>
                      <a:prstDash val="solid"/>
                      <a:round/>
                      <a:headEnd type="none" w="med" len="med"/>
                      <a:tailEnd type="none" w="med" len="med"/>
                    </a:lnL>
                    <a:lnR w="12700" cap="flat" cmpd="sng" algn="ctr">
                      <a:solidFill>
                        <a:srgbClr val="DBDBDB"/>
                      </a:solidFill>
                      <a:prstDash val="solid"/>
                      <a:round/>
                      <a:headEnd type="none" w="med" len="med"/>
                      <a:tailEnd type="none" w="med" len="med"/>
                    </a:lnR>
                    <a:lnT w="12700" cap="flat" cmpd="sng" algn="ctr">
                      <a:solidFill>
                        <a:srgbClr val="DBDBDB"/>
                      </a:solidFill>
                      <a:prstDash val="solid"/>
                      <a:round/>
                      <a:headEnd type="none" w="med" len="med"/>
                      <a:tailEnd type="none" w="med" len="med"/>
                    </a:lnT>
                    <a:lnB w="12700" cap="flat" cmpd="sng" algn="ctr">
                      <a:solidFill>
                        <a:srgbClr val="DBDBDB"/>
                      </a:solidFill>
                      <a:prstDash val="solid"/>
                      <a:round/>
                      <a:headEnd type="none" w="med" len="med"/>
                      <a:tailEnd type="none" w="med" len="med"/>
                    </a:lnB>
                  </a:tcPr>
                </a:tc>
                <a:tc>
                  <a:txBody>
                    <a:bodyPr/>
                    <a:lstStyle/>
                    <a:p>
                      <a:pPr lvl="0" algn="ctr" rtl="0">
                        <a:buNone/>
                      </a:pPr>
                      <a:r>
                        <a:rPr lang="en-US" sz="2000" u="none" dirty="0">
                          <a:effectLst/>
                        </a:rPr>
                        <a:t>2,457 </a:t>
                      </a:r>
                      <a:endParaRPr lang="en-US" sz="2000" b="0" i="0" u="none" dirty="0">
                        <a:effectLst/>
                      </a:endParaRPr>
                    </a:p>
                  </a:txBody>
                  <a:tcPr marL="68580" marR="68580" marT="0" marB="0">
                    <a:lnL w="12700" cap="flat" cmpd="sng" algn="ctr">
                      <a:solidFill>
                        <a:srgbClr val="DBDBDB"/>
                      </a:solidFill>
                      <a:prstDash val="solid"/>
                      <a:round/>
                      <a:headEnd type="none" w="med" len="med"/>
                      <a:tailEnd type="none" w="med" len="med"/>
                    </a:lnL>
                    <a:lnR w="12700" cap="flat" cmpd="sng" algn="ctr">
                      <a:solidFill>
                        <a:srgbClr val="DBDBDB"/>
                      </a:solidFill>
                      <a:prstDash val="solid"/>
                      <a:round/>
                      <a:headEnd type="none" w="med" len="med"/>
                      <a:tailEnd type="none" w="med" len="med"/>
                    </a:lnR>
                    <a:lnT w="12700" cap="flat" cmpd="sng" algn="ctr">
                      <a:solidFill>
                        <a:srgbClr val="DBDBDB"/>
                      </a:solidFill>
                      <a:prstDash val="solid"/>
                      <a:round/>
                      <a:headEnd type="none" w="med" len="med"/>
                      <a:tailEnd type="none" w="med" len="med"/>
                    </a:lnT>
                    <a:lnB w="12700" cap="flat" cmpd="sng" algn="ctr">
                      <a:solidFill>
                        <a:srgbClr val="DBDBDB"/>
                      </a:solidFill>
                      <a:prstDash val="solid"/>
                      <a:round/>
                      <a:headEnd type="none" w="med" len="med"/>
                      <a:tailEnd type="none" w="med" len="med"/>
                    </a:lnB>
                  </a:tcPr>
                </a:tc>
                <a:extLst>
                  <a:ext uri="{0D108BD9-81ED-4DB2-BD59-A6C34878D82A}">
                    <a16:rowId xmlns:a16="http://schemas.microsoft.com/office/drawing/2014/main" val="1479994448"/>
                  </a:ext>
                </a:extLst>
              </a:tr>
              <a:tr h="428036">
                <a:tc>
                  <a:txBody>
                    <a:bodyPr/>
                    <a:lstStyle/>
                    <a:p>
                      <a:pPr lvl="0" algn="ctr" rtl="0">
                        <a:buNone/>
                      </a:pPr>
                      <a:r>
                        <a:rPr lang="en-US" sz="2000" b="0" i="0" u="none" dirty="0">
                          <a:effectLst/>
                        </a:rPr>
                        <a:t>Del Norte</a:t>
                      </a:r>
                    </a:p>
                  </a:txBody>
                  <a:tcPr marL="68580" marR="68580" marT="0" marB="0">
                    <a:lnL w="12700" cap="flat" cmpd="sng" algn="ctr">
                      <a:solidFill>
                        <a:srgbClr val="DBDBDB"/>
                      </a:solidFill>
                      <a:prstDash val="solid"/>
                      <a:round/>
                      <a:headEnd type="none" w="med" len="med"/>
                      <a:tailEnd type="none" w="med" len="med"/>
                    </a:lnL>
                    <a:lnR w="12700" cap="flat" cmpd="sng" algn="ctr">
                      <a:solidFill>
                        <a:srgbClr val="DBDBDB"/>
                      </a:solidFill>
                      <a:prstDash val="solid"/>
                      <a:round/>
                      <a:headEnd type="none" w="med" len="med"/>
                      <a:tailEnd type="none" w="med" len="med"/>
                    </a:lnR>
                    <a:lnT w="12700" cap="flat" cmpd="sng" algn="ctr">
                      <a:solidFill>
                        <a:srgbClr val="DBDBDB"/>
                      </a:solidFill>
                      <a:prstDash val="solid"/>
                      <a:round/>
                      <a:headEnd type="none" w="med" len="med"/>
                      <a:tailEnd type="none" w="med" len="med"/>
                    </a:lnT>
                    <a:lnB w="12700" cap="flat" cmpd="sng" algn="ctr">
                      <a:solidFill>
                        <a:srgbClr val="DBDBDB"/>
                      </a:solidFill>
                      <a:prstDash val="solid"/>
                      <a:round/>
                      <a:headEnd type="none" w="med" len="med"/>
                      <a:tailEnd type="none" w="med" len="med"/>
                    </a:lnB>
                  </a:tcPr>
                </a:tc>
                <a:tc>
                  <a:txBody>
                    <a:bodyPr/>
                    <a:lstStyle/>
                    <a:p>
                      <a:pPr lvl="0" algn="ctr" rtl="0">
                        <a:buNone/>
                      </a:pPr>
                      <a:r>
                        <a:rPr lang="en-US" sz="2000" b="0" i="0" u="none" dirty="0">
                          <a:effectLst/>
                        </a:rPr>
                        <a:t>0</a:t>
                      </a:r>
                    </a:p>
                  </a:txBody>
                  <a:tcPr marL="68580" marR="68580" marT="0" marB="0">
                    <a:lnL w="12700" cap="flat" cmpd="sng" algn="ctr">
                      <a:solidFill>
                        <a:srgbClr val="DBDBDB"/>
                      </a:solidFill>
                      <a:prstDash val="solid"/>
                      <a:round/>
                      <a:headEnd type="none" w="med" len="med"/>
                      <a:tailEnd type="none" w="med" len="med"/>
                    </a:lnL>
                    <a:lnR w="12700" cap="flat" cmpd="sng" algn="ctr">
                      <a:solidFill>
                        <a:srgbClr val="DBDBDB"/>
                      </a:solidFill>
                      <a:prstDash val="solid"/>
                      <a:round/>
                      <a:headEnd type="none" w="med" len="med"/>
                      <a:tailEnd type="none" w="med" len="med"/>
                    </a:lnR>
                    <a:lnT w="12700" cap="flat" cmpd="sng" algn="ctr">
                      <a:solidFill>
                        <a:srgbClr val="DBDBDB"/>
                      </a:solidFill>
                      <a:prstDash val="solid"/>
                      <a:round/>
                      <a:headEnd type="none" w="med" len="med"/>
                      <a:tailEnd type="none" w="med" len="med"/>
                    </a:lnT>
                    <a:lnB w="12700" cap="flat" cmpd="sng" algn="ctr">
                      <a:solidFill>
                        <a:srgbClr val="DBDBDB"/>
                      </a:solidFill>
                      <a:prstDash val="solid"/>
                      <a:round/>
                      <a:headEnd type="none" w="med" len="med"/>
                      <a:tailEnd type="none" w="med" len="med"/>
                    </a:lnB>
                  </a:tcPr>
                </a:tc>
                <a:tc>
                  <a:txBody>
                    <a:bodyPr/>
                    <a:lstStyle/>
                    <a:p>
                      <a:pPr lvl="0" algn="ctr" rtl="0">
                        <a:buNone/>
                      </a:pPr>
                      <a:r>
                        <a:rPr lang="en-US" sz="2000" b="0" i="0" u="none" dirty="0">
                          <a:effectLst/>
                        </a:rPr>
                        <a:t>928</a:t>
                      </a:r>
                    </a:p>
                  </a:txBody>
                  <a:tcPr marL="68580" marR="68580" marT="0" marB="0">
                    <a:lnL w="12700" cap="flat" cmpd="sng" algn="ctr">
                      <a:solidFill>
                        <a:srgbClr val="DBDBDB"/>
                      </a:solidFill>
                      <a:prstDash val="solid"/>
                      <a:round/>
                      <a:headEnd type="none" w="med" len="med"/>
                      <a:tailEnd type="none" w="med" len="med"/>
                    </a:lnL>
                    <a:lnR w="12700" cap="flat" cmpd="sng" algn="ctr">
                      <a:solidFill>
                        <a:srgbClr val="DBDBDB"/>
                      </a:solidFill>
                      <a:prstDash val="solid"/>
                      <a:round/>
                      <a:headEnd type="none" w="med" len="med"/>
                      <a:tailEnd type="none" w="med" len="med"/>
                    </a:lnR>
                    <a:lnT w="12700" cap="flat" cmpd="sng" algn="ctr">
                      <a:solidFill>
                        <a:srgbClr val="DBDBDB"/>
                      </a:solidFill>
                      <a:prstDash val="solid"/>
                      <a:round/>
                      <a:headEnd type="none" w="med" len="med"/>
                      <a:tailEnd type="none" w="med" len="med"/>
                    </a:lnT>
                    <a:lnB w="12700" cap="flat" cmpd="sng" algn="ctr">
                      <a:solidFill>
                        <a:srgbClr val="DBDBDB"/>
                      </a:solidFill>
                      <a:prstDash val="solid"/>
                      <a:round/>
                      <a:headEnd type="none" w="med" len="med"/>
                      <a:tailEnd type="none" w="med" len="med"/>
                    </a:lnB>
                  </a:tcPr>
                </a:tc>
                <a:extLst>
                  <a:ext uri="{0D108BD9-81ED-4DB2-BD59-A6C34878D82A}">
                    <a16:rowId xmlns:a16="http://schemas.microsoft.com/office/drawing/2014/main" val="531600979"/>
                  </a:ext>
                </a:extLst>
              </a:tr>
              <a:tr h="42803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000" baseline="0" dirty="0">
                          <a:solidFill>
                            <a:srgbClr val="000000"/>
                          </a:solidFill>
                          <a:effectLst/>
                          <a:latin typeface="Arial"/>
                          <a:ea typeface="Calibri" panose="020F0502020204030204" pitchFamily="34" charset="0"/>
                          <a:cs typeface="Arial"/>
                        </a:rPr>
                        <a:t>Operation Area B, </a:t>
                      </a:r>
                      <a:endParaRPr lang="en-US" sz="2000" b="1" i="0" u="none" dirty="0">
                        <a:effectLst/>
                      </a:endParaRPr>
                    </a:p>
                  </a:txBody>
                  <a:tcPr marL="68580" marR="68580" marT="0" marB="0">
                    <a:lnL w="12700" cap="flat" cmpd="sng" algn="ctr">
                      <a:solidFill>
                        <a:srgbClr val="DBDBDB"/>
                      </a:solidFill>
                      <a:prstDash val="solid"/>
                      <a:round/>
                      <a:headEnd type="none" w="med" len="med"/>
                      <a:tailEnd type="none" w="med" len="med"/>
                    </a:lnL>
                    <a:lnR w="12700" cap="flat" cmpd="sng" algn="ctr">
                      <a:solidFill>
                        <a:srgbClr val="DBDBDB"/>
                      </a:solidFill>
                      <a:prstDash val="solid"/>
                      <a:round/>
                      <a:headEnd type="none" w="med" len="med"/>
                      <a:tailEnd type="none" w="med" len="med"/>
                    </a:lnR>
                    <a:lnT w="12700" cap="flat" cmpd="sng" algn="ctr">
                      <a:solidFill>
                        <a:srgbClr val="DBDBDB"/>
                      </a:solidFill>
                      <a:prstDash val="solid"/>
                      <a:round/>
                      <a:headEnd type="none" w="med" len="med"/>
                      <a:tailEnd type="none" w="med" len="med"/>
                    </a:lnT>
                    <a:lnB w="12700" cap="flat" cmpd="sng" algn="ctr">
                      <a:solidFill>
                        <a:srgbClr val="DBDBDB"/>
                      </a:solidFill>
                      <a:prstDash val="solid"/>
                      <a:round/>
                      <a:headEnd type="none" w="med" len="med"/>
                      <a:tailEnd type="none" w="med" len="med"/>
                    </a:lnB>
                    <a:solidFill>
                      <a:schemeClr val="bg1">
                        <a:lumMod val="85000"/>
                      </a:schemeClr>
                    </a:solidFill>
                  </a:tcPr>
                </a:tc>
                <a:tc>
                  <a:txBody>
                    <a:bodyPr/>
                    <a:lstStyle/>
                    <a:p>
                      <a:pPr lvl="0" algn="l" rtl="0">
                        <a:buNone/>
                      </a:pPr>
                      <a:r>
                        <a:rPr lang="en-US" sz="2000" b="0" i="0" u="none" dirty="0">
                          <a:effectLst/>
                        </a:rPr>
                        <a:t>Central Division</a:t>
                      </a:r>
                    </a:p>
                  </a:txBody>
                  <a:tcPr marL="68580" marR="68580" marT="0" marB="0">
                    <a:lnL w="12700" cap="flat" cmpd="sng" algn="ctr">
                      <a:solidFill>
                        <a:srgbClr val="DBDBDB"/>
                      </a:solidFill>
                      <a:prstDash val="solid"/>
                      <a:round/>
                      <a:headEnd type="none" w="med" len="med"/>
                      <a:tailEnd type="none" w="med" len="med"/>
                    </a:lnL>
                    <a:lnR w="12700" cap="flat" cmpd="sng" algn="ctr">
                      <a:solidFill>
                        <a:srgbClr val="DBDBDB"/>
                      </a:solidFill>
                      <a:prstDash val="solid"/>
                      <a:round/>
                      <a:headEnd type="none" w="med" len="med"/>
                      <a:tailEnd type="none" w="med" len="med"/>
                    </a:lnR>
                    <a:lnT w="12700" cap="flat" cmpd="sng" algn="ctr">
                      <a:solidFill>
                        <a:srgbClr val="DBDBDB"/>
                      </a:solidFill>
                      <a:prstDash val="solid"/>
                      <a:round/>
                      <a:headEnd type="none" w="med" len="med"/>
                      <a:tailEnd type="none" w="med" len="med"/>
                    </a:lnT>
                    <a:lnB w="12700" cap="flat" cmpd="sng" algn="ctr">
                      <a:solidFill>
                        <a:srgbClr val="DBDBDB"/>
                      </a:solidFill>
                      <a:prstDash val="solid"/>
                      <a:round/>
                      <a:headEnd type="none" w="med" len="med"/>
                      <a:tailEnd type="none" w="med" len="med"/>
                    </a:lnB>
                    <a:solidFill>
                      <a:schemeClr val="bg1">
                        <a:lumMod val="85000"/>
                      </a:schemeClr>
                    </a:solidFill>
                  </a:tcPr>
                </a:tc>
                <a:tc>
                  <a:txBody>
                    <a:bodyPr/>
                    <a:lstStyle/>
                    <a:p>
                      <a:pPr lvl="0" algn="ctr" rtl="0">
                        <a:buNone/>
                      </a:pPr>
                      <a:endParaRPr lang="en-US" sz="2000" b="0" i="0" u="none" dirty="0">
                        <a:effectLst/>
                      </a:endParaRPr>
                    </a:p>
                  </a:txBody>
                  <a:tcPr marL="68580" marR="68580" marT="0" marB="0">
                    <a:lnL w="12700" cap="flat" cmpd="sng" algn="ctr">
                      <a:solidFill>
                        <a:srgbClr val="DBDBDB"/>
                      </a:solidFill>
                      <a:prstDash val="solid"/>
                      <a:round/>
                      <a:headEnd type="none" w="med" len="med"/>
                      <a:tailEnd type="none" w="med" len="med"/>
                    </a:lnL>
                    <a:lnR w="12700" cap="flat" cmpd="sng" algn="ctr">
                      <a:solidFill>
                        <a:srgbClr val="DBDBDB"/>
                      </a:solidFill>
                      <a:prstDash val="solid"/>
                      <a:round/>
                      <a:headEnd type="none" w="med" len="med"/>
                      <a:tailEnd type="none" w="med" len="med"/>
                    </a:lnR>
                    <a:lnT w="12700" cap="flat" cmpd="sng" algn="ctr">
                      <a:solidFill>
                        <a:srgbClr val="DBDBDB"/>
                      </a:solidFill>
                      <a:prstDash val="solid"/>
                      <a:round/>
                      <a:headEnd type="none" w="med" len="med"/>
                      <a:tailEnd type="none" w="med" len="med"/>
                    </a:lnT>
                    <a:lnB w="12700" cap="flat" cmpd="sng" algn="ctr">
                      <a:solidFill>
                        <a:srgbClr val="DBDBDB"/>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2674043688"/>
                  </a:ext>
                </a:extLst>
              </a:tr>
              <a:tr h="428036">
                <a:tc>
                  <a:txBody>
                    <a:bodyPr/>
                    <a:lstStyle/>
                    <a:p>
                      <a:pPr lvl="0" algn="ctr" rtl="0">
                        <a:buNone/>
                      </a:pPr>
                      <a:r>
                        <a:rPr lang="en-US" sz="2000" u="none" dirty="0">
                          <a:effectLst/>
                        </a:rPr>
                        <a:t>Kern </a:t>
                      </a:r>
                      <a:endParaRPr lang="en-US" sz="2000" b="1" i="0" u="none">
                        <a:effectLst/>
                      </a:endParaRPr>
                    </a:p>
                  </a:txBody>
                  <a:tcPr marL="68580" marR="68580" marT="0" marB="0">
                    <a:lnL w="12700" cap="flat" cmpd="sng" algn="ctr">
                      <a:solidFill>
                        <a:srgbClr val="DBDBDB"/>
                      </a:solidFill>
                      <a:prstDash val="solid"/>
                      <a:round/>
                      <a:headEnd type="none" w="med" len="med"/>
                      <a:tailEnd type="none" w="med" len="med"/>
                    </a:lnL>
                    <a:lnR w="12700" cap="flat" cmpd="sng" algn="ctr">
                      <a:solidFill>
                        <a:srgbClr val="DBDBDB"/>
                      </a:solidFill>
                      <a:prstDash val="solid"/>
                      <a:round/>
                      <a:headEnd type="none" w="med" len="med"/>
                      <a:tailEnd type="none" w="med" len="med"/>
                    </a:lnR>
                    <a:lnT w="12700" cap="flat" cmpd="sng" algn="ctr">
                      <a:solidFill>
                        <a:srgbClr val="DBDBDB"/>
                      </a:solidFill>
                      <a:prstDash val="solid"/>
                      <a:round/>
                      <a:headEnd type="none" w="med" len="med"/>
                      <a:tailEnd type="none" w="med" len="med"/>
                    </a:lnT>
                    <a:lnB w="12700" cap="flat" cmpd="sng" algn="ctr">
                      <a:solidFill>
                        <a:srgbClr val="DBDBDB"/>
                      </a:solidFill>
                      <a:prstDash val="solid"/>
                      <a:round/>
                      <a:headEnd type="none" w="med" len="med"/>
                      <a:tailEnd type="none" w="med" len="med"/>
                    </a:lnB>
                  </a:tcPr>
                </a:tc>
                <a:tc>
                  <a:txBody>
                    <a:bodyPr/>
                    <a:lstStyle/>
                    <a:p>
                      <a:pPr lvl="0" algn="ctr" rtl="0">
                        <a:buNone/>
                      </a:pPr>
                      <a:r>
                        <a:rPr lang="en-US" sz="2000" u="none" dirty="0">
                          <a:effectLst/>
                        </a:rPr>
                        <a:t>19 </a:t>
                      </a:r>
                      <a:endParaRPr lang="en-US" sz="2000" b="0" i="0" u="none">
                        <a:effectLst/>
                      </a:endParaRPr>
                    </a:p>
                  </a:txBody>
                  <a:tcPr marL="68580" marR="68580" marT="0" marB="0">
                    <a:lnL w="12700" cap="flat" cmpd="sng" algn="ctr">
                      <a:solidFill>
                        <a:srgbClr val="DBDBDB"/>
                      </a:solidFill>
                      <a:prstDash val="solid"/>
                      <a:round/>
                      <a:headEnd type="none" w="med" len="med"/>
                      <a:tailEnd type="none" w="med" len="med"/>
                    </a:lnL>
                    <a:lnR w="12700" cap="flat" cmpd="sng" algn="ctr">
                      <a:solidFill>
                        <a:srgbClr val="DBDBDB"/>
                      </a:solidFill>
                      <a:prstDash val="solid"/>
                      <a:round/>
                      <a:headEnd type="none" w="med" len="med"/>
                      <a:tailEnd type="none" w="med" len="med"/>
                    </a:lnR>
                    <a:lnT w="12700" cap="flat" cmpd="sng" algn="ctr">
                      <a:solidFill>
                        <a:srgbClr val="DBDBDB"/>
                      </a:solidFill>
                      <a:prstDash val="solid"/>
                      <a:round/>
                      <a:headEnd type="none" w="med" len="med"/>
                      <a:tailEnd type="none" w="med" len="med"/>
                    </a:lnT>
                    <a:lnB w="12700" cap="flat" cmpd="sng" algn="ctr">
                      <a:solidFill>
                        <a:srgbClr val="DBDBDB"/>
                      </a:solidFill>
                      <a:prstDash val="solid"/>
                      <a:round/>
                      <a:headEnd type="none" w="med" len="med"/>
                      <a:tailEnd type="none" w="med" len="med"/>
                    </a:lnB>
                  </a:tcPr>
                </a:tc>
                <a:tc>
                  <a:txBody>
                    <a:bodyPr/>
                    <a:lstStyle/>
                    <a:p>
                      <a:pPr lvl="0" algn="ctr" rtl="0">
                        <a:buNone/>
                      </a:pPr>
                      <a:r>
                        <a:rPr lang="en-US" sz="2000" u="none" dirty="0">
                          <a:effectLst/>
                        </a:rPr>
                        <a:t>519 </a:t>
                      </a:r>
                      <a:endParaRPr lang="en-US" sz="2000" b="0" i="0" u="none" dirty="0">
                        <a:effectLst/>
                      </a:endParaRPr>
                    </a:p>
                  </a:txBody>
                  <a:tcPr marL="68580" marR="68580" marT="0" marB="0">
                    <a:lnL w="12700" cap="flat" cmpd="sng" algn="ctr">
                      <a:solidFill>
                        <a:srgbClr val="DBDBDB"/>
                      </a:solidFill>
                      <a:prstDash val="solid"/>
                      <a:round/>
                      <a:headEnd type="none" w="med" len="med"/>
                      <a:tailEnd type="none" w="med" len="med"/>
                    </a:lnL>
                    <a:lnR w="12700" cap="flat" cmpd="sng" algn="ctr">
                      <a:solidFill>
                        <a:srgbClr val="DBDBDB"/>
                      </a:solidFill>
                      <a:prstDash val="solid"/>
                      <a:round/>
                      <a:headEnd type="none" w="med" len="med"/>
                      <a:tailEnd type="none" w="med" len="med"/>
                    </a:lnR>
                    <a:lnT w="12700" cap="flat" cmpd="sng" algn="ctr">
                      <a:solidFill>
                        <a:srgbClr val="DBDBDB"/>
                      </a:solidFill>
                      <a:prstDash val="solid"/>
                      <a:round/>
                      <a:headEnd type="none" w="med" len="med"/>
                      <a:tailEnd type="none" w="med" len="med"/>
                    </a:lnT>
                    <a:lnB w="12700" cap="flat" cmpd="sng" algn="ctr">
                      <a:solidFill>
                        <a:srgbClr val="DBDBDB"/>
                      </a:solidFill>
                      <a:prstDash val="solid"/>
                      <a:round/>
                      <a:headEnd type="none" w="med" len="med"/>
                      <a:tailEnd type="none" w="med" len="med"/>
                    </a:lnB>
                  </a:tcPr>
                </a:tc>
                <a:extLst>
                  <a:ext uri="{0D108BD9-81ED-4DB2-BD59-A6C34878D82A}">
                    <a16:rowId xmlns:a16="http://schemas.microsoft.com/office/drawing/2014/main" val="2798581810"/>
                  </a:ext>
                </a:extLst>
              </a:tr>
              <a:tr h="428036">
                <a:tc>
                  <a:txBody>
                    <a:bodyPr/>
                    <a:lstStyle/>
                    <a:p>
                      <a:pPr lvl="0" algn="ctr" rtl="0">
                        <a:buNone/>
                      </a:pPr>
                      <a:r>
                        <a:rPr lang="en-US" sz="2000" u="none" dirty="0">
                          <a:effectLst/>
                        </a:rPr>
                        <a:t>Tuolumne </a:t>
                      </a:r>
                      <a:endParaRPr lang="en-US" sz="2000" b="1" i="0" u="none" dirty="0">
                        <a:effectLst/>
                      </a:endParaRPr>
                    </a:p>
                  </a:txBody>
                  <a:tcPr marL="68580" marR="68580" marT="0" marB="0">
                    <a:lnL w="12700" cap="flat" cmpd="sng" algn="ctr">
                      <a:solidFill>
                        <a:srgbClr val="DBDBDB"/>
                      </a:solidFill>
                      <a:prstDash val="solid"/>
                      <a:round/>
                      <a:headEnd type="none" w="med" len="med"/>
                      <a:tailEnd type="none" w="med" len="med"/>
                    </a:lnL>
                    <a:lnR w="12700" cap="flat" cmpd="sng" algn="ctr">
                      <a:solidFill>
                        <a:srgbClr val="DBDBDB"/>
                      </a:solidFill>
                      <a:prstDash val="solid"/>
                      <a:round/>
                      <a:headEnd type="none" w="med" len="med"/>
                      <a:tailEnd type="none" w="med" len="med"/>
                    </a:lnR>
                    <a:lnT w="12700" cap="flat" cmpd="sng" algn="ctr">
                      <a:solidFill>
                        <a:srgbClr val="DBDBDB"/>
                      </a:solidFill>
                      <a:prstDash val="solid"/>
                      <a:round/>
                      <a:headEnd type="none" w="med" len="med"/>
                      <a:tailEnd type="none" w="med" len="med"/>
                    </a:lnT>
                    <a:lnB w="12700" cap="flat" cmpd="sng" algn="ctr">
                      <a:solidFill>
                        <a:srgbClr val="DBDBDB"/>
                      </a:solidFill>
                      <a:prstDash val="solid"/>
                      <a:round/>
                      <a:headEnd type="none" w="med" len="med"/>
                      <a:tailEnd type="none" w="med" len="med"/>
                    </a:lnB>
                  </a:tcPr>
                </a:tc>
                <a:tc>
                  <a:txBody>
                    <a:bodyPr/>
                    <a:lstStyle/>
                    <a:p>
                      <a:pPr lvl="0" algn="ctr" rtl="0">
                        <a:buNone/>
                      </a:pPr>
                      <a:r>
                        <a:rPr lang="en-US" sz="2000" u="none" dirty="0">
                          <a:effectLst/>
                        </a:rPr>
                        <a:t>8 </a:t>
                      </a:r>
                      <a:endParaRPr lang="en-US" sz="2000" b="0" i="0" u="none">
                        <a:effectLst/>
                      </a:endParaRPr>
                    </a:p>
                  </a:txBody>
                  <a:tcPr marL="68580" marR="68580" marT="0" marB="0">
                    <a:lnL w="12700" cap="flat" cmpd="sng" algn="ctr">
                      <a:solidFill>
                        <a:srgbClr val="DBDBDB"/>
                      </a:solidFill>
                      <a:prstDash val="solid"/>
                      <a:round/>
                      <a:headEnd type="none" w="med" len="med"/>
                      <a:tailEnd type="none" w="med" len="med"/>
                    </a:lnL>
                    <a:lnR w="12700" cap="flat" cmpd="sng" algn="ctr">
                      <a:solidFill>
                        <a:srgbClr val="DBDBDB"/>
                      </a:solidFill>
                      <a:prstDash val="solid"/>
                      <a:round/>
                      <a:headEnd type="none" w="med" len="med"/>
                      <a:tailEnd type="none" w="med" len="med"/>
                    </a:lnR>
                    <a:lnT w="12700" cap="flat" cmpd="sng" algn="ctr">
                      <a:solidFill>
                        <a:srgbClr val="DBDBDB"/>
                      </a:solidFill>
                      <a:prstDash val="solid"/>
                      <a:round/>
                      <a:headEnd type="none" w="med" len="med"/>
                      <a:tailEnd type="none" w="med" len="med"/>
                    </a:lnT>
                    <a:lnB w="12700" cap="flat" cmpd="sng" algn="ctr">
                      <a:solidFill>
                        <a:srgbClr val="DBDBDB"/>
                      </a:solidFill>
                      <a:prstDash val="solid"/>
                      <a:round/>
                      <a:headEnd type="none" w="med" len="med"/>
                      <a:tailEnd type="none" w="med" len="med"/>
                    </a:lnB>
                  </a:tcPr>
                </a:tc>
                <a:tc>
                  <a:txBody>
                    <a:bodyPr/>
                    <a:lstStyle/>
                    <a:p>
                      <a:pPr lvl="0" algn="ctr" rtl="0">
                        <a:buNone/>
                      </a:pPr>
                      <a:r>
                        <a:rPr lang="en-US" sz="2000" u="none" dirty="0">
                          <a:effectLst/>
                        </a:rPr>
                        <a:t>218 </a:t>
                      </a:r>
                      <a:endParaRPr lang="en-US" sz="2000" b="0" i="0" u="none" dirty="0">
                        <a:effectLst/>
                      </a:endParaRPr>
                    </a:p>
                  </a:txBody>
                  <a:tcPr marL="68580" marR="68580" marT="0" marB="0">
                    <a:lnL w="12700" cap="flat" cmpd="sng" algn="ctr">
                      <a:solidFill>
                        <a:srgbClr val="DBDBDB"/>
                      </a:solidFill>
                      <a:prstDash val="solid"/>
                      <a:round/>
                      <a:headEnd type="none" w="med" len="med"/>
                      <a:tailEnd type="none" w="med" len="med"/>
                    </a:lnL>
                    <a:lnR w="12700" cap="flat" cmpd="sng" algn="ctr">
                      <a:solidFill>
                        <a:srgbClr val="DBDBDB"/>
                      </a:solidFill>
                      <a:prstDash val="solid"/>
                      <a:round/>
                      <a:headEnd type="none" w="med" len="med"/>
                      <a:tailEnd type="none" w="med" len="med"/>
                    </a:lnR>
                    <a:lnT w="12700" cap="flat" cmpd="sng" algn="ctr">
                      <a:solidFill>
                        <a:srgbClr val="DBDBDB"/>
                      </a:solidFill>
                      <a:prstDash val="solid"/>
                      <a:round/>
                      <a:headEnd type="none" w="med" len="med"/>
                      <a:tailEnd type="none" w="med" len="med"/>
                    </a:lnT>
                    <a:lnB w="12700" cap="flat" cmpd="sng" algn="ctr">
                      <a:solidFill>
                        <a:srgbClr val="DBDBDB"/>
                      </a:solidFill>
                      <a:prstDash val="solid"/>
                      <a:round/>
                      <a:headEnd type="none" w="med" len="med"/>
                      <a:tailEnd type="none" w="med" len="med"/>
                    </a:lnB>
                  </a:tcPr>
                </a:tc>
                <a:extLst>
                  <a:ext uri="{0D108BD9-81ED-4DB2-BD59-A6C34878D82A}">
                    <a16:rowId xmlns:a16="http://schemas.microsoft.com/office/drawing/2014/main" val="1551861278"/>
                  </a:ext>
                </a:extLst>
              </a:tr>
              <a:tr h="428036">
                <a:tc>
                  <a:txBody>
                    <a:bodyPr/>
                    <a:lstStyle/>
                    <a:p>
                      <a:pPr lvl="0" algn="ctr" rtl="0">
                        <a:buNone/>
                      </a:pPr>
                      <a:r>
                        <a:rPr lang="en-US" sz="2000" u="none" dirty="0">
                          <a:effectLst/>
                        </a:rPr>
                        <a:t>Tulare </a:t>
                      </a:r>
                      <a:endParaRPr lang="en-US" sz="2000" b="1" i="0" u="none">
                        <a:effectLst/>
                      </a:endParaRPr>
                    </a:p>
                  </a:txBody>
                  <a:tcPr marL="68580" marR="68580" marT="0" marB="0">
                    <a:lnL w="12700" cap="flat" cmpd="sng" algn="ctr">
                      <a:solidFill>
                        <a:srgbClr val="DBDBDB"/>
                      </a:solidFill>
                      <a:prstDash val="solid"/>
                      <a:round/>
                      <a:headEnd type="none" w="med" len="med"/>
                      <a:tailEnd type="none" w="med" len="med"/>
                    </a:lnL>
                    <a:lnR w="12700" cap="flat" cmpd="sng" algn="ctr">
                      <a:solidFill>
                        <a:srgbClr val="DBDBDB"/>
                      </a:solidFill>
                      <a:prstDash val="solid"/>
                      <a:round/>
                      <a:headEnd type="none" w="med" len="med"/>
                      <a:tailEnd type="none" w="med" len="med"/>
                    </a:lnR>
                    <a:lnT w="12700" cap="flat" cmpd="sng" algn="ctr">
                      <a:solidFill>
                        <a:srgbClr val="DBDBDB"/>
                      </a:solidFill>
                      <a:prstDash val="solid"/>
                      <a:round/>
                      <a:headEnd type="none" w="med" len="med"/>
                      <a:tailEnd type="none" w="med" len="med"/>
                    </a:lnT>
                    <a:lnB w="12700" cap="flat" cmpd="sng" algn="ctr">
                      <a:solidFill>
                        <a:srgbClr val="DBDBDB"/>
                      </a:solidFill>
                      <a:prstDash val="solid"/>
                      <a:round/>
                      <a:headEnd type="none" w="med" len="med"/>
                      <a:tailEnd type="none" w="med" len="med"/>
                    </a:lnB>
                  </a:tcPr>
                </a:tc>
                <a:tc>
                  <a:txBody>
                    <a:bodyPr/>
                    <a:lstStyle/>
                    <a:p>
                      <a:pPr lvl="0" algn="ctr" rtl="0">
                        <a:buNone/>
                      </a:pPr>
                      <a:r>
                        <a:rPr lang="en-US" sz="2000" u="none" dirty="0">
                          <a:effectLst/>
                        </a:rPr>
                        <a:t>12 </a:t>
                      </a:r>
                      <a:endParaRPr lang="en-US" sz="2000" b="0" i="0" u="none">
                        <a:effectLst/>
                      </a:endParaRPr>
                    </a:p>
                  </a:txBody>
                  <a:tcPr marL="68580" marR="68580" marT="0" marB="0">
                    <a:lnL w="12700" cap="flat" cmpd="sng" algn="ctr">
                      <a:solidFill>
                        <a:srgbClr val="DBDBDB"/>
                      </a:solidFill>
                      <a:prstDash val="solid"/>
                      <a:round/>
                      <a:headEnd type="none" w="med" len="med"/>
                      <a:tailEnd type="none" w="med" len="med"/>
                    </a:lnL>
                    <a:lnR w="12700" cap="flat" cmpd="sng" algn="ctr">
                      <a:solidFill>
                        <a:srgbClr val="DBDBDB"/>
                      </a:solidFill>
                      <a:prstDash val="solid"/>
                      <a:round/>
                      <a:headEnd type="none" w="med" len="med"/>
                      <a:tailEnd type="none" w="med" len="med"/>
                    </a:lnR>
                    <a:lnT w="12700" cap="flat" cmpd="sng" algn="ctr">
                      <a:solidFill>
                        <a:srgbClr val="DBDBDB"/>
                      </a:solidFill>
                      <a:prstDash val="solid"/>
                      <a:round/>
                      <a:headEnd type="none" w="med" len="med"/>
                      <a:tailEnd type="none" w="med" len="med"/>
                    </a:lnT>
                    <a:lnB w="12700" cap="flat" cmpd="sng" algn="ctr">
                      <a:solidFill>
                        <a:srgbClr val="DBDBDB"/>
                      </a:solidFill>
                      <a:prstDash val="solid"/>
                      <a:round/>
                      <a:headEnd type="none" w="med" len="med"/>
                      <a:tailEnd type="none" w="med" len="med"/>
                    </a:lnB>
                  </a:tcPr>
                </a:tc>
                <a:tc>
                  <a:txBody>
                    <a:bodyPr/>
                    <a:lstStyle/>
                    <a:p>
                      <a:pPr lvl="0" algn="ctr" rtl="0">
                        <a:buNone/>
                      </a:pPr>
                      <a:r>
                        <a:rPr lang="en-US" sz="2000" u="none" dirty="0">
                          <a:effectLst/>
                        </a:rPr>
                        <a:t>328 </a:t>
                      </a:r>
                      <a:endParaRPr lang="en-US" sz="2000" b="0" i="0" u="none" dirty="0">
                        <a:effectLst/>
                      </a:endParaRPr>
                    </a:p>
                  </a:txBody>
                  <a:tcPr marL="68580" marR="68580" marT="0" marB="0">
                    <a:lnL w="12700" cap="flat" cmpd="sng" algn="ctr">
                      <a:solidFill>
                        <a:srgbClr val="DBDBDB"/>
                      </a:solidFill>
                      <a:prstDash val="solid"/>
                      <a:round/>
                      <a:headEnd type="none" w="med" len="med"/>
                      <a:tailEnd type="none" w="med" len="med"/>
                    </a:lnL>
                    <a:lnR w="12700" cap="flat" cmpd="sng" algn="ctr">
                      <a:solidFill>
                        <a:srgbClr val="DBDBDB"/>
                      </a:solidFill>
                      <a:prstDash val="solid"/>
                      <a:round/>
                      <a:headEnd type="none" w="med" len="med"/>
                      <a:tailEnd type="none" w="med" len="med"/>
                    </a:lnR>
                    <a:lnT w="12700" cap="flat" cmpd="sng" algn="ctr">
                      <a:solidFill>
                        <a:srgbClr val="DBDBDB"/>
                      </a:solidFill>
                      <a:prstDash val="solid"/>
                      <a:round/>
                      <a:headEnd type="none" w="med" len="med"/>
                      <a:tailEnd type="none" w="med" len="med"/>
                    </a:lnT>
                    <a:lnB w="12700" cap="flat" cmpd="sng" algn="ctr">
                      <a:solidFill>
                        <a:srgbClr val="DBDBDB"/>
                      </a:solidFill>
                      <a:prstDash val="solid"/>
                      <a:round/>
                      <a:headEnd type="none" w="med" len="med"/>
                      <a:tailEnd type="none" w="med" len="med"/>
                    </a:lnB>
                  </a:tcPr>
                </a:tc>
                <a:extLst>
                  <a:ext uri="{0D108BD9-81ED-4DB2-BD59-A6C34878D82A}">
                    <a16:rowId xmlns:a16="http://schemas.microsoft.com/office/drawing/2014/main" val="1961981738"/>
                  </a:ext>
                </a:extLst>
              </a:tr>
            </a:tbl>
          </a:graphicData>
        </a:graphic>
      </p:graphicFrame>
    </p:spTree>
    <p:extLst>
      <p:ext uri="{BB962C8B-B14F-4D97-AF65-F5344CB8AC3E}">
        <p14:creationId xmlns:p14="http://schemas.microsoft.com/office/powerpoint/2010/main" val="13617295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The map on this slide is a map of California and divides the state by counties. ">
            <a:extLst>
              <a:ext uri="{FF2B5EF4-FFF2-40B4-BE49-F238E27FC236}">
                <a16:creationId xmlns:a16="http://schemas.microsoft.com/office/drawing/2014/main" id="{1468345B-6D3F-46A9-B083-047B562039E5}"/>
              </a:ext>
            </a:extLst>
          </p:cNvPr>
          <p:cNvPicPr>
            <a:picLocks noGrp="1" noChangeAspect="1"/>
          </p:cNvPicPr>
          <p:nvPr>
            <p:ph idx="1"/>
          </p:nvPr>
        </p:nvPicPr>
        <p:blipFill>
          <a:blip r:embed="rId3"/>
          <a:stretch>
            <a:fillRect/>
          </a:stretch>
        </p:blipFill>
        <p:spPr>
          <a:xfrm>
            <a:off x="-72326" y="0"/>
            <a:ext cx="8516530" cy="6863918"/>
          </a:xfrm>
        </p:spPr>
      </p:pic>
      <p:pic>
        <p:nvPicPr>
          <p:cNvPr id="7" name="Content Placeholder 4" descr="The slide is a map of the State of California and displays all the counties.   The map shows circles around the counties that are part of this IFB.">
            <a:extLst>
              <a:ext uri="{FF2B5EF4-FFF2-40B4-BE49-F238E27FC236}">
                <a16:creationId xmlns:a16="http://schemas.microsoft.com/office/drawing/2014/main" id="{9EAAE6DF-82B7-4EB9-8491-3C0ECBEDF7E1}"/>
              </a:ext>
            </a:extLst>
          </p:cNvPr>
          <p:cNvPicPr>
            <a:picLocks noChangeAspect="1"/>
          </p:cNvPicPr>
          <p:nvPr/>
        </p:nvPicPr>
        <p:blipFill>
          <a:blip r:embed="rId3"/>
          <a:stretch>
            <a:fillRect/>
          </a:stretch>
        </p:blipFill>
        <p:spPr>
          <a:xfrm>
            <a:off x="-72326" y="-5918"/>
            <a:ext cx="8516530" cy="6863918"/>
          </a:xfrm>
          <a:prstGeom prst="rect">
            <a:avLst/>
          </a:prstGeom>
        </p:spPr>
      </p:pic>
      <p:sp>
        <p:nvSpPr>
          <p:cNvPr id="6" name="Oval 5" descr="Del Norte County is circled on the map.">
            <a:extLst>
              <a:ext uri="{FF2B5EF4-FFF2-40B4-BE49-F238E27FC236}">
                <a16:creationId xmlns:a16="http://schemas.microsoft.com/office/drawing/2014/main" id="{AF6F0722-35A1-46E8-A2A6-70D7AD4DE355}"/>
              </a:ext>
            </a:extLst>
          </p:cNvPr>
          <p:cNvSpPr/>
          <p:nvPr/>
        </p:nvSpPr>
        <p:spPr>
          <a:xfrm>
            <a:off x="550506" y="79808"/>
            <a:ext cx="878799" cy="799081"/>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descr="Shasta County">
            <a:extLst>
              <a:ext uri="{FF2B5EF4-FFF2-40B4-BE49-F238E27FC236}">
                <a16:creationId xmlns:a16="http://schemas.microsoft.com/office/drawing/2014/main" id="{068D09DA-D7CB-4359-A4B2-1196EE162D2D}"/>
              </a:ext>
            </a:extLst>
          </p:cNvPr>
          <p:cNvSpPr/>
          <p:nvPr/>
        </p:nvSpPr>
        <p:spPr>
          <a:xfrm>
            <a:off x="1782542" y="922417"/>
            <a:ext cx="878799" cy="799081"/>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descr="Mendocino County is circled on the map.">
            <a:extLst>
              <a:ext uri="{FF2B5EF4-FFF2-40B4-BE49-F238E27FC236}">
                <a16:creationId xmlns:a16="http://schemas.microsoft.com/office/drawing/2014/main" id="{5B9FFD19-D967-4202-91A1-06FE2D908360}"/>
              </a:ext>
            </a:extLst>
          </p:cNvPr>
          <p:cNvSpPr/>
          <p:nvPr/>
        </p:nvSpPr>
        <p:spPr>
          <a:xfrm>
            <a:off x="836071" y="2248473"/>
            <a:ext cx="878799" cy="799081"/>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descr="This text reads:  Northern Division and highlights Del Norte, Mendocino and Shasta counties.">
            <a:extLst>
              <a:ext uri="{FF2B5EF4-FFF2-40B4-BE49-F238E27FC236}">
                <a16:creationId xmlns:a16="http://schemas.microsoft.com/office/drawing/2014/main" id="{FF484FFD-1AB7-4E02-BBA6-2D7F092F003B}"/>
              </a:ext>
            </a:extLst>
          </p:cNvPr>
          <p:cNvSpPr>
            <a:spLocks noGrp="1"/>
          </p:cNvSpPr>
          <p:nvPr>
            <p:ph type="title"/>
          </p:nvPr>
        </p:nvSpPr>
        <p:spPr>
          <a:xfrm>
            <a:off x="4301412" y="541175"/>
            <a:ext cx="6108046" cy="1180323"/>
          </a:xfrm>
        </p:spPr>
        <p:txBody>
          <a:bodyPr>
            <a:normAutofit/>
          </a:bodyPr>
          <a:lstStyle/>
          <a:p>
            <a:r>
              <a:rPr lang="en-US" b="1" dirty="0">
                <a:solidFill>
                  <a:srgbClr val="FF0000"/>
                </a:solidFill>
              </a:rPr>
              <a:t>Northern Division</a:t>
            </a:r>
            <a:r>
              <a:rPr lang="en-US" dirty="0"/>
              <a:t/>
            </a:r>
            <a:br>
              <a:rPr lang="en-US" dirty="0"/>
            </a:br>
            <a:r>
              <a:rPr lang="en-US" sz="3100" b="1" dirty="0">
                <a:latin typeface="+mn-lt"/>
              </a:rPr>
              <a:t>Del Norte, Mendocino &amp; Shasta</a:t>
            </a:r>
          </a:p>
        </p:txBody>
      </p:sp>
      <p:sp>
        <p:nvSpPr>
          <p:cNvPr id="11" name="TextBox 10" descr="This text reads:  Northern Division and highlights Kern, Tulare and Tuolumne counties.">
            <a:extLst>
              <a:ext uri="{FF2B5EF4-FFF2-40B4-BE49-F238E27FC236}">
                <a16:creationId xmlns:a16="http://schemas.microsoft.com/office/drawing/2014/main" id="{A13F4C2A-2B80-4D46-B43B-267BE50E75A4}"/>
              </a:ext>
            </a:extLst>
          </p:cNvPr>
          <p:cNvSpPr txBox="1"/>
          <p:nvPr/>
        </p:nvSpPr>
        <p:spPr>
          <a:xfrm>
            <a:off x="6946777" y="3742807"/>
            <a:ext cx="6134468" cy="1261884"/>
          </a:xfrm>
          <a:prstGeom prst="rect">
            <a:avLst/>
          </a:prstGeom>
          <a:noFill/>
        </p:spPr>
        <p:txBody>
          <a:bodyPr wrap="square">
            <a:spAutoFit/>
          </a:bodyPr>
          <a:lstStyle/>
          <a:p>
            <a:r>
              <a:rPr lang="en-US" sz="4400" b="1" dirty="0">
                <a:solidFill>
                  <a:srgbClr val="00B050"/>
                </a:solidFill>
              </a:rPr>
              <a:t>Central Division</a:t>
            </a:r>
            <a:r>
              <a:rPr lang="en-US" dirty="0"/>
              <a:t/>
            </a:r>
            <a:br>
              <a:rPr lang="en-US" dirty="0"/>
            </a:br>
            <a:r>
              <a:rPr lang="en-US" sz="3200" b="1" dirty="0"/>
              <a:t>Kern, Tulare &amp; Tuolumne</a:t>
            </a:r>
          </a:p>
        </p:txBody>
      </p:sp>
      <p:sp>
        <p:nvSpPr>
          <p:cNvPr id="12" name="Oval 11" descr="Tuolumne County is circled on the map.">
            <a:extLst>
              <a:ext uri="{FF2B5EF4-FFF2-40B4-BE49-F238E27FC236}">
                <a16:creationId xmlns:a16="http://schemas.microsoft.com/office/drawing/2014/main" id="{E4571B12-E84E-4466-BDE9-74CF6A1858B3}"/>
              </a:ext>
            </a:extLst>
          </p:cNvPr>
          <p:cNvSpPr/>
          <p:nvPr/>
        </p:nvSpPr>
        <p:spPr>
          <a:xfrm>
            <a:off x="3307140" y="3426041"/>
            <a:ext cx="878799" cy="799081"/>
          </a:xfrm>
          <a:prstGeom prst="ellipse">
            <a:avLst/>
          </a:prstGeom>
          <a:noFill/>
          <a:ln w="571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descr="Tulare County is circled on the map.">
            <a:extLst>
              <a:ext uri="{FF2B5EF4-FFF2-40B4-BE49-F238E27FC236}">
                <a16:creationId xmlns:a16="http://schemas.microsoft.com/office/drawing/2014/main" id="{789BCA9D-DF9C-456D-8B8E-4A0DE30FED4F}"/>
              </a:ext>
            </a:extLst>
          </p:cNvPr>
          <p:cNvSpPr/>
          <p:nvPr/>
        </p:nvSpPr>
        <p:spPr>
          <a:xfrm>
            <a:off x="4128550" y="5092763"/>
            <a:ext cx="878799" cy="799081"/>
          </a:xfrm>
          <a:prstGeom prst="ellipse">
            <a:avLst/>
          </a:prstGeom>
          <a:noFill/>
          <a:ln w="571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descr="Kern County is circled on the map.">
            <a:extLst>
              <a:ext uri="{FF2B5EF4-FFF2-40B4-BE49-F238E27FC236}">
                <a16:creationId xmlns:a16="http://schemas.microsoft.com/office/drawing/2014/main" id="{DA729422-96EC-4812-9C2F-C04FDB51F31B}"/>
              </a:ext>
            </a:extLst>
          </p:cNvPr>
          <p:cNvSpPr/>
          <p:nvPr/>
        </p:nvSpPr>
        <p:spPr>
          <a:xfrm>
            <a:off x="4297154" y="5935584"/>
            <a:ext cx="878799" cy="799081"/>
          </a:xfrm>
          <a:prstGeom prst="ellipse">
            <a:avLst/>
          </a:prstGeom>
          <a:noFill/>
          <a:ln w="571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565734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Map&#10;&#10;Description automatically generated">
            <a:extLst>
              <a:ext uri="{FF2B5EF4-FFF2-40B4-BE49-F238E27FC236}">
                <a16:creationId xmlns:a16="http://schemas.microsoft.com/office/drawing/2014/main" id="{70BE6512-2B69-4F5A-B9B9-9C13C3FA3578}"/>
              </a:ext>
            </a:extLst>
          </p:cNvPr>
          <p:cNvPicPr>
            <a:picLocks noChangeAspect="1"/>
          </p:cNvPicPr>
          <p:nvPr/>
        </p:nvPicPr>
        <p:blipFill>
          <a:blip r:embed="rId3"/>
          <a:stretch>
            <a:fillRect/>
          </a:stretch>
        </p:blipFill>
        <p:spPr>
          <a:xfrm>
            <a:off x="0" y="0"/>
            <a:ext cx="7065010" cy="6858000"/>
          </a:xfrm>
          <a:prstGeom prst="rect">
            <a:avLst/>
          </a:prstGeom>
        </p:spPr>
      </p:pic>
      <p:sp>
        <p:nvSpPr>
          <p:cNvPr id="2" name="Title 1">
            <a:extLst>
              <a:ext uri="{FF2B5EF4-FFF2-40B4-BE49-F238E27FC236}">
                <a16:creationId xmlns:a16="http://schemas.microsoft.com/office/drawing/2014/main" id="{D70A3E30-3A99-43BF-9C36-63702DB21A14}"/>
              </a:ext>
            </a:extLst>
          </p:cNvPr>
          <p:cNvSpPr>
            <a:spLocks noGrp="1"/>
          </p:cNvSpPr>
          <p:nvPr>
            <p:ph type="title"/>
          </p:nvPr>
        </p:nvSpPr>
        <p:spPr>
          <a:xfrm>
            <a:off x="7346303" y="846912"/>
            <a:ext cx="4139682" cy="1282315"/>
          </a:xfrm>
        </p:spPr>
        <p:txBody>
          <a:bodyPr>
            <a:normAutofit/>
          </a:bodyPr>
          <a:lstStyle/>
          <a:p>
            <a:r>
              <a:rPr lang="en-US" b="1" dirty="0">
                <a:solidFill>
                  <a:srgbClr val="FF0000"/>
                </a:solidFill>
              </a:rPr>
              <a:t>Northern Division</a:t>
            </a:r>
            <a:r>
              <a:rPr lang="en-US" dirty="0"/>
              <a:t/>
            </a:r>
            <a:br>
              <a:rPr lang="en-US" dirty="0"/>
            </a:br>
            <a:r>
              <a:rPr lang="en-US" sz="3600" b="1" dirty="0"/>
              <a:t>Del Norte Trees</a:t>
            </a:r>
          </a:p>
        </p:txBody>
      </p:sp>
      <p:sp>
        <p:nvSpPr>
          <p:cNvPr id="4" name="Oval 3" descr="The picture shows the are where the Northern Division, Del Norte Trees are located off of US Route 199. The area is close to the Oregon and California border.">
            <a:extLst>
              <a:ext uri="{FF2B5EF4-FFF2-40B4-BE49-F238E27FC236}">
                <a16:creationId xmlns:a16="http://schemas.microsoft.com/office/drawing/2014/main" id="{15C4D655-8B06-4740-844D-6D2431E1C043}"/>
              </a:ext>
            </a:extLst>
          </p:cNvPr>
          <p:cNvSpPr/>
          <p:nvPr/>
        </p:nvSpPr>
        <p:spPr>
          <a:xfrm rot="20088213">
            <a:off x="1721363" y="5135008"/>
            <a:ext cx="2481943" cy="923731"/>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551203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Map&#10;&#10;Description automatically generated">
            <a:extLst>
              <a:ext uri="{FF2B5EF4-FFF2-40B4-BE49-F238E27FC236}">
                <a16:creationId xmlns:a16="http://schemas.microsoft.com/office/drawing/2014/main" id="{0CD8AC50-E416-47B6-860B-C78CF725752B}"/>
              </a:ext>
            </a:extLst>
          </p:cNvPr>
          <p:cNvPicPr>
            <a:picLocks noChangeAspect="1"/>
          </p:cNvPicPr>
          <p:nvPr/>
        </p:nvPicPr>
        <p:blipFill rotWithShape="1">
          <a:blip r:embed="rId3"/>
          <a:srcRect l="31852" t="25201" r="25979" b="10915"/>
          <a:stretch/>
        </p:blipFill>
        <p:spPr bwMode="auto">
          <a:xfrm>
            <a:off x="0" y="0"/>
            <a:ext cx="3543300" cy="3790950"/>
          </a:xfrm>
          <a:prstGeom prst="rect">
            <a:avLst/>
          </a:prstGeom>
          <a:ln>
            <a:noFill/>
          </a:ln>
          <a:extLst>
            <a:ext uri="{53640926-AAD7-44D8-BBD7-CCE9431645EC}">
              <a14:shadowObscured xmlns:a14="http://schemas.microsoft.com/office/drawing/2010/main"/>
            </a:ext>
          </a:extLst>
        </p:spPr>
      </p:pic>
      <p:pic>
        <p:nvPicPr>
          <p:cNvPr id="7" name="Picture 6" descr="Map&#10;&#10;Description automatically generated">
            <a:extLst>
              <a:ext uri="{FF2B5EF4-FFF2-40B4-BE49-F238E27FC236}">
                <a16:creationId xmlns:a16="http://schemas.microsoft.com/office/drawing/2014/main" id="{74A5547A-9071-4B79-B982-410E1B04D837}"/>
              </a:ext>
            </a:extLst>
          </p:cNvPr>
          <p:cNvPicPr>
            <a:picLocks noChangeAspect="1"/>
          </p:cNvPicPr>
          <p:nvPr/>
        </p:nvPicPr>
        <p:blipFill rotWithShape="1">
          <a:blip r:embed="rId4"/>
          <a:srcRect l="13130" t="4845" r="5364" b="7940"/>
          <a:stretch/>
        </p:blipFill>
        <p:spPr bwMode="auto">
          <a:xfrm>
            <a:off x="0" y="2364369"/>
            <a:ext cx="6266815" cy="4457700"/>
          </a:xfrm>
          <a:prstGeom prst="rect">
            <a:avLst/>
          </a:prstGeom>
          <a:ln>
            <a:noFill/>
          </a:ln>
          <a:extLst>
            <a:ext uri="{53640926-AAD7-44D8-BBD7-CCE9431645EC}">
              <a14:shadowObscured xmlns:a14="http://schemas.microsoft.com/office/drawing/2010/main"/>
            </a:ext>
          </a:extLst>
        </p:spPr>
      </p:pic>
      <p:sp>
        <p:nvSpPr>
          <p:cNvPr id="2" name="Title 1"/>
          <p:cNvSpPr>
            <a:spLocks noGrp="1"/>
          </p:cNvSpPr>
          <p:nvPr>
            <p:ph type="title"/>
          </p:nvPr>
        </p:nvSpPr>
        <p:spPr>
          <a:xfrm>
            <a:off x="4237462" y="365125"/>
            <a:ext cx="7116337" cy="1325563"/>
          </a:xfrm>
        </p:spPr>
        <p:txBody>
          <a:bodyPr>
            <a:normAutofit fontScale="90000"/>
          </a:bodyPr>
          <a:lstStyle/>
          <a:p>
            <a:r>
              <a:rPr lang="en-US" b="1" dirty="0">
                <a:solidFill>
                  <a:srgbClr val="FF0000"/>
                </a:solidFill>
              </a:rPr>
              <a:t>Northern Division</a:t>
            </a:r>
            <a:r>
              <a:rPr lang="en-US" dirty="0"/>
              <a:t/>
            </a:r>
            <a:br>
              <a:rPr lang="en-US" dirty="0"/>
            </a:br>
            <a:r>
              <a:rPr lang="en-US" b="1" dirty="0"/>
              <a:t>Mendocino County Hopkins Fire</a:t>
            </a:r>
            <a:br>
              <a:rPr lang="en-US" b="1" dirty="0"/>
            </a:br>
            <a:endParaRPr lang="en-US" dirty="0"/>
          </a:p>
        </p:txBody>
      </p:sp>
    </p:spTree>
    <p:extLst>
      <p:ext uri="{BB962C8B-B14F-4D97-AF65-F5344CB8AC3E}">
        <p14:creationId xmlns:p14="http://schemas.microsoft.com/office/powerpoint/2010/main" val="20615209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Map&#10;&#10;Description automatically generated">
            <a:extLst>
              <a:ext uri="{FF2B5EF4-FFF2-40B4-BE49-F238E27FC236}">
                <a16:creationId xmlns:a16="http://schemas.microsoft.com/office/drawing/2014/main" id="{D3452523-885F-481B-AE7C-D99F47CDA338}"/>
              </a:ext>
            </a:extLst>
          </p:cNvPr>
          <p:cNvPicPr>
            <a:picLocks noChangeAspect="1"/>
          </p:cNvPicPr>
          <p:nvPr/>
        </p:nvPicPr>
        <p:blipFill>
          <a:blip r:embed="rId3"/>
          <a:stretch>
            <a:fillRect/>
          </a:stretch>
        </p:blipFill>
        <p:spPr>
          <a:xfrm>
            <a:off x="6144373" y="1535213"/>
            <a:ext cx="4984175" cy="4292564"/>
          </a:xfrm>
          <a:prstGeom prst="rect">
            <a:avLst/>
          </a:prstGeom>
        </p:spPr>
      </p:pic>
      <p:pic>
        <p:nvPicPr>
          <p:cNvPr id="5" name="Picture 4" descr="Map&#10;&#10;Description automatically generated">
            <a:extLst>
              <a:ext uri="{FF2B5EF4-FFF2-40B4-BE49-F238E27FC236}">
                <a16:creationId xmlns:a16="http://schemas.microsoft.com/office/drawing/2014/main" id="{7AB0B7A3-7F18-470F-838A-748F26408236}"/>
              </a:ext>
            </a:extLst>
          </p:cNvPr>
          <p:cNvPicPr>
            <a:picLocks noChangeAspect="1"/>
          </p:cNvPicPr>
          <p:nvPr/>
        </p:nvPicPr>
        <p:blipFill rotWithShape="1">
          <a:blip r:embed="rId4"/>
          <a:srcRect l="15078" t="291" r="13760" b="5284"/>
          <a:stretch/>
        </p:blipFill>
        <p:spPr bwMode="auto">
          <a:xfrm>
            <a:off x="0" y="0"/>
            <a:ext cx="6144373" cy="6400800"/>
          </a:xfrm>
          <a:prstGeom prst="rect">
            <a:avLst/>
          </a:prstGeom>
          <a:ln>
            <a:noFill/>
          </a:ln>
          <a:extLst>
            <a:ext uri="{53640926-AAD7-44D8-BBD7-CCE9431645EC}">
              <a14:shadowObscured xmlns:a14="http://schemas.microsoft.com/office/drawing/2010/main"/>
            </a:ext>
          </a:extLst>
        </p:spPr>
      </p:pic>
      <p:sp>
        <p:nvSpPr>
          <p:cNvPr id="3" name="Title 2"/>
          <p:cNvSpPr>
            <a:spLocks noGrp="1"/>
          </p:cNvSpPr>
          <p:nvPr>
            <p:ph type="title"/>
          </p:nvPr>
        </p:nvSpPr>
        <p:spPr>
          <a:xfrm>
            <a:off x="6144373" y="557561"/>
            <a:ext cx="5978912" cy="1640433"/>
          </a:xfrm>
        </p:spPr>
        <p:txBody>
          <a:bodyPr>
            <a:normAutofit fontScale="90000"/>
          </a:bodyPr>
          <a:lstStyle/>
          <a:p>
            <a:r>
              <a:rPr lang="en-US" b="1" dirty="0">
                <a:solidFill>
                  <a:srgbClr val="FF0000"/>
                </a:solidFill>
              </a:rPr>
              <a:t>Northern Division</a:t>
            </a:r>
            <a:r>
              <a:rPr lang="en-US" dirty="0"/>
              <a:t/>
            </a:r>
            <a:br>
              <a:rPr lang="en-US" dirty="0"/>
            </a:br>
            <a:r>
              <a:rPr lang="en-US" b="1" dirty="0"/>
              <a:t>Shasta County Fawn Fire</a:t>
            </a:r>
            <a:br>
              <a:rPr lang="en-US" b="1" dirty="0"/>
            </a:br>
            <a:endParaRPr lang="en-US" dirty="0"/>
          </a:p>
        </p:txBody>
      </p:sp>
    </p:spTree>
    <p:extLst>
      <p:ext uri="{BB962C8B-B14F-4D97-AF65-F5344CB8AC3E}">
        <p14:creationId xmlns:p14="http://schemas.microsoft.com/office/powerpoint/2010/main" val="502268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Map&#10;&#10;Description automatically generated">
            <a:extLst>
              <a:ext uri="{FF2B5EF4-FFF2-40B4-BE49-F238E27FC236}">
                <a16:creationId xmlns:a16="http://schemas.microsoft.com/office/drawing/2014/main" id="{BCC2E51F-FEA4-4D69-8EB8-E312B749C624}"/>
              </a:ext>
            </a:extLst>
          </p:cNvPr>
          <p:cNvPicPr>
            <a:picLocks noChangeAspect="1"/>
          </p:cNvPicPr>
          <p:nvPr/>
        </p:nvPicPr>
        <p:blipFill>
          <a:blip r:embed="rId3"/>
          <a:stretch>
            <a:fillRect/>
          </a:stretch>
        </p:blipFill>
        <p:spPr>
          <a:xfrm>
            <a:off x="-72092" y="0"/>
            <a:ext cx="8771890" cy="6858000"/>
          </a:xfrm>
          <a:prstGeom prst="rect">
            <a:avLst/>
          </a:prstGeom>
        </p:spPr>
      </p:pic>
      <p:sp>
        <p:nvSpPr>
          <p:cNvPr id="4" name="Title 3"/>
          <p:cNvSpPr>
            <a:spLocks noGrp="1"/>
          </p:cNvSpPr>
          <p:nvPr>
            <p:ph type="title"/>
          </p:nvPr>
        </p:nvSpPr>
        <p:spPr>
          <a:xfrm>
            <a:off x="6244682" y="1405055"/>
            <a:ext cx="5555165" cy="2023946"/>
          </a:xfrm>
        </p:spPr>
        <p:txBody>
          <a:bodyPr>
            <a:normAutofit fontScale="90000"/>
          </a:bodyPr>
          <a:lstStyle/>
          <a:p>
            <a:r>
              <a:rPr lang="en-US" b="1" dirty="0">
                <a:solidFill>
                  <a:srgbClr val="00B050"/>
                </a:solidFill>
              </a:rPr>
              <a:t>Central Division</a:t>
            </a:r>
            <a:r>
              <a:rPr lang="en-US" dirty="0"/>
              <a:t/>
            </a:r>
            <a:br>
              <a:rPr lang="en-US" dirty="0"/>
            </a:br>
            <a:r>
              <a:rPr lang="en-US" b="1" dirty="0"/>
              <a:t>Kern &amp; Tulare Counties</a:t>
            </a:r>
            <a:br>
              <a:rPr lang="en-US" b="1" dirty="0"/>
            </a:br>
            <a:r>
              <a:rPr lang="en-US" b="1" dirty="0"/>
              <a:t>Windy and French Fires</a:t>
            </a:r>
            <a:br>
              <a:rPr lang="en-US" b="1" dirty="0"/>
            </a:br>
            <a:endParaRPr lang="en-US" dirty="0"/>
          </a:p>
        </p:txBody>
      </p:sp>
    </p:spTree>
    <p:extLst>
      <p:ext uri="{BB962C8B-B14F-4D97-AF65-F5344CB8AC3E}">
        <p14:creationId xmlns:p14="http://schemas.microsoft.com/office/powerpoint/2010/main" val="17336720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Map location of the Washington Fire near the town of Sonora.&#10;&#10;Description automatically generated">
            <a:extLst>
              <a:ext uri="{FF2B5EF4-FFF2-40B4-BE49-F238E27FC236}">
                <a16:creationId xmlns:a16="http://schemas.microsoft.com/office/drawing/2014/main" id="{F589FCF4-6908-4E46-8365-B9DC87C02199}"/>
              </a:ext>
            </a:extLst>
          </p:cNvPr>
          <p:cNvPicPr>
            <a:picLocks noChangeAspect="1"/>
          </p:cNvPicPr>
          <p:nvPr/>
        </p:nvPicPr>
        <p:blipFill>
          <a:blip r:embed="rId3"/>
          <a:stretch>
            <a:fillRect/>
          </a:stretch>
        </p:blipFill>
        <p:spPr>
          <a:xfrm>
            <a:off x="-15823" y="0"/>
            <a:ext cx="5796772" cy="3743848"/>
          </a:xfrm>
          <a:prstGeom prst="rect">
            <a:avLst/>
          </a:prstGeom>
        </p:spPr>
      </p:pic>
      <p:pic>
        <p:nvPicPr>
          <p:cNvPr id="4" name="Picture 3" descr="Map shows the outline of the fire.&#10;&#10;Description automatically generated">
            <a:extLst>
              <a:ext uri="{FF2B5EF4-FFF2-40B4-BE49-F238E27FC236}">
                <a16:creationId xmlns:a16="http://schemas.microsoft.com/office/drawing/2014/main" id="{CD878C4A-76EB-450E-89FB-E10113B87E78}"/>
              </a:ext>
            </a:extLst>
          </p:cNvPr>
          <p:cNvPicPr>
            <a:picLocks noChangeAspect="1"/>
          </p:cNvPicPr>
          <p:nvPr/>
        </p:nvPicPr>
        <p:blipFill>
          <a:blip r:embed="rId4"/>
          <a:stretch>
            <a:fillRect/>
          </a:stretch>
        </p:blipFill>
        <p:spPr>
          <a:xfrm>
            <a:off x="-15823" y="2899810"/>
            <a:ext cx="5325218" cy="3958190"/>
          </a:xfrm>
          <a:prstGeom prst="rect">
            <a:avLst/>
          </a:prstGeom>
        </p:spPr>
      </p:pic>
      <p:sp>
        <p:nvSpPr>
          <p:cNvPr id="5" name="Rectangle 4" descr="Map location of the Washington Fire near the town of Sonora.">
            <a:extLst>
              <a:ext uri="{FF2B5EF4-FFF2-40B4-BE49-F238E27FC236}">
                <a16:creationId xmlns:a16="http://schemas.microsoft.com/office/drawing/2014/main" id="{AFC9D0C1-8A80-4684-88A7-F2B1F9B0848B}"/>
              </a:ext>
            </a:extLst>
          </p:cNvPr>
          <p:cNvSpPr/>
          <p:nvPr/>
        </p:nvSpPr>
        <p:spPr>
          <a:xfrm>
            <a:off x="3583708" y="718128"/>
            <a:ext cx="905165" cy="621145"/>
          </a:xfrm>
          <a:prstGeom prst="rect">
            <a:avLst/>
          </a:prstGeom>
          <a:no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descr="Map shows the APNs impacted by the fire.">
            <a:extLst>
              <a:ext uri="{FF2B5EF4-FFF2-40B4-BE49-F238E27FC236}">
                <a16:creationId xmlns:a16="http://schemas.microsoft.com/office/drawing/2014/main" id="{CC52BBE2-D532-42F9-A5D5-789151F6D7ED}"/>
              </a:ext>
            </a:extLst>
          </p:cNvPr>
          <p:cNvPicPr>
            <a:picLocks noChangeAspect="1"/>
          </p:cNvPicPr>
          <p:nvPr/>
        </p:nvPicPr>
        <p:blipFill>
          <a:blip r:embed="rId5"/>
          <a:stretch>
            <a:fillRect/>
          </a:stretch>
        </p:blipFill>
        <p:spPr>
          <a:xfrm>
            <a:off x="5164643" y="3429000"/>
            <a:ext cx="4577211" cy="2818650"/>
          </a:xfrm>
          <a:prstGeom prst="rect">
            <a:avLst/>
          </a:prstGeom>
        </p:spPr>
      </p:pic>
      <p:sp>
        <p:nvSpPr>
          <p:cNvPr id="6" name="Title 5"/>
          <p:cNvSpPr>
            <a:spLocks noGrp="1"/>
          </p:cNvSpPr>
          <p:nvPr>
            <p:ph type="title"/>
          </p:nvPr>
        </p:nvSpPr>
        <p:spPr>
          <a:xfrm>
            <a:off x="5780949" y="718129"/>
            <a:ext cx="5572851" cy="2181682"/>
          </a:xfrm>
        </p:spPr>
        <p:txBody>
          <a:bodyPr>
            <a:normAutofit fontScale="90000"/>
          </a:bodyPr>
          <a:lstStyle/>
          <a:p>
            <a:r>
              <a:rPr lang="en-US" b="1" dirty="0">
                <a:solidFill>
                  <a:srgbClr val="00B050"/>
                </a:solidFill>
              </a:rPr>
              <a:t>Central Division</a:t>
            </a:r>
            <a:r>
              <a:rPr lang="en-US" dirty="0"/>
              <a:t/>
            </a:r>
            <a:br>
              <a:rPr lang="en-US" dirty="0"/>
            </a:br>
            <a:r>
              <a:rPr lang="en-US" b="1" dirty="0"/>
              <a:t>Tuolumne County</a:t>
            </a:r>
            <a:br>
              <a:rPr lang="en-US" b="1" dirty="0"/>
            </a:br>
            <a:r>
              <a:rPr lang="en-US" b="1" dirty="0"/>
              <a:t>Washington Fire</a:t>
            </a:r>
            <a:br>
              <a:rPr lang="en-US" b="1" dirty="0"/>
            </a:br>
            <a:endParaRPr lang="en-US" dirty="0"/>
          </a:p>
        </p:txBody>
      </p:sp>
    </p:spTree>
    <p:extLst>
      <p:ext uri="{BB962C8B-B14F-4D97-AF65-F5344CB8AC3E}">
        <p14:creationId xmlns:p14="http://schemas.microsoft.com/office/powerpoint/2010/main" val="208026875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TextBox 4" descr="Link to map&#10;" title="DTSC Link">
            <a:extLst>
              <a:ext uri="{FF2B5EF4-FFF2-40B4-BE49-F238E27FC236}">
                <a16:creationId xmlns:a16="http://schemas.microsoft.com/office/drawing/2014/main" id="{F966C849-C029-4967-866F-4DD7669BF741}"/>
              </a:ext>
            </a:extLst>
          </p:cNvPr>
          <p:cNvSpPr txBox="1"/>
          <p:nvPr/>
        </p:nvSpPr>
        <p:spPr>
          <a:xfrm>
            <a:off x="1015047" y="3511550"/>
            <a:ext cx="3044885" cy="2416290"/>
          </a:xfrm>
          <a:prstGeom prst="rect">
            <a:avLst/>
          </a:prstGeom>
        </p:spPr>
        <p:txBody>
          <a:bodyPr vert="horz" lIns="91440" tIns="45720" rIns="91440" bIns="45720" rtlCol="0" anchor="t">
            <a:normAutofit/>
          </a:bodyPr>
          <a:lstStyle/>
          <a:p>
            <a:pPr indent="-228600">
              <a:lnSpc>
                <a:spcPct val="90000"/>
              </a:lnSpc>
              <a:spcAft>
                <a:spcPts val="800"/>
              </a:spcAft>
              <a:buFont typeface="Arial" panose="020B0604020202020204" pitchFamily="34" charset="0"/>
              <a:buChar char="•"/>
            </a:pPr>
            <a:r>
              <a:rPr lang="en-US" sz="1200" dirty="0"/>
              <a:t>DTSC – 2021 Fires</a:t>
            </a:r>
          </a:p>
          <a:p>
            <a:pPr marL="0" marR="0" indent="-228600">
              <a:lnSpc>
                <a:spcPct val="90000"/>
              </a:lnSpc>
              <a:spcBef>
                <a:spcPts val="0"/>
              </a:spcBef>
              <a:spcAft>
                <a:spcPts val="800"/>
              </a:spcAft>
              <a:buFont typeface="Arial" panose="020B0604020202020204" pitchFamily="34" charset="0"/>
              <a:buChar char="•"/>
            </a:pPr>
            <a:r>
              <a:rPr lang="en-US" sz="1200" dirty="0">
                <a:hlinkClick r:id="rId3"/>
              </a:rPr>
              <a:t>https://dtsc.maps.arcgis.com/apps/dashboards/cecc021ffd47412aae9921e8a9296693</a:t>
            </a:r>
            <a:endParaRPr lang="en-US" sz="1200" dirty="0"/>
          </a:p>
          <a:p>
            <a:pPr indent="-228600">
              <a:lnSpc>
                <a:spcPct val="90000"/>
              </a:lnSpc>
              <a:buFont typeface="Arial" panose="020B0604020202020204" pitchFamily="34" charset="0"/>
              <a:buChar char="•"/>
            </a:pPr>
            <a:endParaRPr lang="en-US" sz="1200" dirty="0"/>
          </a:p>
        </p:txBody>
      </p:sp>
      <p:pic>
        <p:nvPicPr>
          <p:cNvPr id="8" name="Picture 7" descr="Helpful link to Department of Toxic Substances Control that displays APNs impacted by the various fires. Reader should use the tabs to view specific fire information." title="DTSC/US EPA Household Haz Waste Removal Incidents">
            <a:extLst>
              <a:ext uri="{FF2B5EF4-FFF2-40B4-BE49-F238E27FC236}">
                <a16:creationId xmlns:a16="http://schemas.microsoft.com/office/drawing/2014/main" id="{00019095-34CF-4EFE-ABB2-E98A05EBA511}"/>
              </a:ext>
            </a:extLst>
          </p:cNvPr>
          <p:cNvPicPr>
            <a:picLocks noChangeAspect="1"/>
          </p:cNvPicPr>
          <p:nvPr/>
        </p:nvPicPr>
        <p:blipFill>
          <a:blip r:embed="rId4"/>
          <a:stretch>
            <a:fillRect/>
          </a:stretch>
        </p:blipFill>
        <p:spPr>
          <a:xfrm>
            <a:off x="4158356" y="952500"/>
            <a:ext cx="7316221" cy="4458323"/>
          </a:xfrm>
          <a:prstGeom prst="rect">
            <a:avLst/>
          </a:prstGeom>
        </p:spPr>
      </p:pic>
      <p:sp>
        <p:nvSpPr>
          <p:cNvPr id="4" name="Title 3"/>
          <p:cNvSpPr>
            <a:spLocks noGrp="1"/>
          </p:cNvSpPr>
          <p:nvPr>
            <p:ph type="title"/>
          </p:nvPr>
        </p:nvSpPr>
        <p:spPr>
          <a:xfrm>
            <a:off x="452438" y="150813"/>
            <a:ext cx="10515600" cy="949326"/>
          </a:xfrm>
        </p:spPr>
        <p:txBody>
          <a:bodyPr/>
          <a:lstStyle/>
          <a:p>
            <a:r>
              <a:rPr lang="en-US" dirty="0" smtClean="0"/>
              <a:t>Other helpful map link</a:t>
            </a:r>
            <a:endParaRPr lang="en-US" dirty="0"/>
          </a:p>
        </p:txBody>
      </p:sp>
    </p:spTree>
    <p:extLst>
      <p:ext uri="{BB962C8B-B14F-4D97-AF65-F5344CB8AC3E}">
        <p14:creationId xmlns:p14="http://schemas.microsoft.com/office/powerpoint/2010/main" val="28470351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5669F-5CF4-44D9-B95F-F7CCDCE93DBB}"/>
              </a:ext>
            </a:extLst>
          </p:cNvPr>
          <p:cNvSpPr>
            <a:spLocks noGrp="1"/>
          </p:cNvSpPr>
          <p:nvPr>
            <p:ph type="title"/>
          </p:nvPr>
        </p:nvSpPr>
        <p:spPr>
          <a:xfrm>
            <a:off x="838200" y="569406"/>
            <a:ext cx="10515600" cy="1325563"/>
          </a:xfrm>
        </p:spPr>
        <p:txBody>
          <a:bodyPr/>
          <a:lstStyle/>
          <a:p>
            <a:r>
              <a:rPr lang="en-US"/>
              <a:t>ICS and IMT</a:t>
            </a:r>
          </a:p>
        </p:txBody>
      </p:sp>
      <p:sp>
        <p:nvSpPr>
          <p:cNvPr id="5" name="TextBox 4">
            <a:extLst>
              <a:ext uri="{FF2B5EF4-FFF2-40B4-BE49-F238E27FC236}">
                <a16:creationId xmlns:a16="http://schemas.microsoft.com/office/drawing/2014/main" id="{F966C849-C029-4967-866F-4DD7669BF741}"/>
              </a:ext>
            </a:extLst>
          </p:cNvPr>
          <p:cNvSpPr txBox="1"/>
          <p:nvPr/>
        </p:nvSpPr>
        <p:spPr>
          <a:xfrm>
            <a:off x="949911" y="1752926"/>
            <a:ext cx="9907479" cy="3446969"/>
          </a:xfrm>
          <a:prstGeom prst="rect">
            <a:avLst/>
          </a:prstGeom>
          <a:noFill/>
        </p:spPr>
        <p:txBody>
          <a:bodyPr wrap="square" rtlCol="0">
            <a:spAutoFit/>
          </a:bodyPr>
          <a:lstStyle/>
          <a:p>
            <a:pPr marL="0" marR="0">
              <a:lnSpc>
                <a:spcPct val="107000"/>
              </a:lnSpc>
              <a:spcBef>
                <a:spcPts val="0"/>
              </a:spcBef>
              <a:spcAft>
                <a:spcPts val="800"/>
              </a:spcAft>
            </a:pPr>
            <a:r>
              <a:rPr lang="en-US" sz="1800" b="1" dirty="0">
                <a:effectLst/>
                <a:latin typeface="Arial" panose="020B0604020202020204" pitchFamily="34" charset="0"/>
                <a:ea typeface="Arial" panose="020B0604020202020204" pitchFamily="34" charset="0"/>
                <a:cs typeface="Arial" panose="020B0604020202020204" pitchFamily="34" charset="0"/>
              </a:rPr>
              <a:t>Incident Command System (ICS): </a:t>
            </a:r>
            <a:r>
              <a:rPr lang="en-US" sz="1800" dirty="0">
                <a:effectLst/>
                <a:latin typeface="Arial" panose="020B0604020202020204" pitchFamily="34" charset="0"/>
                <a:ea typeface="Arial" panose="020B0604020202020204" pitchFamily="34" charset="0"/>
                <a:cs typeface="Arial" panose="020B0604020202020204" pitchFamily="34" charset="0"/>
              </a:rPr>
              <a:t>A standardized approach to the command, control, and coordination of emergency response providing a common hierarchy within which responders from multiple agencies can be effective.</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0" marR="0">
              <a:lnSpc>
                <a:spcPct val="107000"/>
              </a:lnSpc>
              <a:spcBef>
                <a:spcPts val="0"/>
              </a:spcBef>
              <a:spcAft>
                <a:spcPts val="600"/>
              </a:spcAft>
            </a:pPr>
            <a:r>
              <a:rPr lang="en-US" sz="1800" b="1" dirty="0">
                <a:effectLst/>
                <a:latin typeface="Arial" panose="020B0604020202020204" pitchFamily="34" charset="0"/>
                <a:ea typeface="Times New Roman" panose="02020603050405020304" pitchFamily="18" charset="0"/>
                <a:cs typeface="Arial" panose="020B0604020202020204" pitchFamily="34" charset="0"/>
              </a:rPr>
              <a:t>Incident Management Team (IMT): </a:t>
            </a:r>
            <a:r>
              <a:rPr lang="en-US" sz="1800" dirty="0">
                <a:effectLst/>
                <a:latin typeface="Arial" panose="020B0604020202020204" pitchFamily="34" charset="0"/>
                <a:ea typeface="Times New Roman" panose="02020603050405020304" pitchFamily="18" charset="0"/>
                <a:cs typeface="Arial" panose="020B0604020202020204" pitchFamily="34" charset="0"/>
              </a:rPr>
              <a:t>Designated personnel who provide support to incident management</a:t>
            </a:r>
            <a:r>
              <a:rPr lang="en-US" sz="1800" dirty="0">
                <a:effectLst/>
                <a:latin typeface="Calibri" panose="020F0502020204030204" pitchFamily="34" charset="0"/>
                <a:ea typeface="Calibri" panose="020F0502020204030204" pitchFamily="34" charset="0"/>
                <a:cs typeface="Arial" panose="020B0604020202020204" pitchFamily="34" charset="0"/>
              </a:rPr>
              <a:t> </a:t>
            </a:r>
            <a:r>
              <a:rPr lang="en-US" sz="1800" dirty="0">
                <a:effectLst/>
                <a:latin typeface="Arial" panose="020B0604020202020204" pitchFamily="34" charset="0"/>
                <a:ea typeface="Times New Roman" panose="02020603050405020304" pitchFamily="18" charset="0"/>
                <a:cs typeface="Arial" panose="020B0604020202020204" pitchFamily="34" charset="0"/>
              </a:rPr>
              <a:t>at the Branch Level. Includes the Branch Director, Branch Planner, Debris Group Supervisor, Finance Unit Leader, Logistics Unit Leader, and their respective designees.</a:t>
            </a:r>
          </a:p>
          <a:p>
            <a:pPr marL="0" marR="0">
              <a:lnSpc>
                <a:spcPct val="107000"/>
              </a:lnSpc>
              <a:spcBef>
                <a:spcPts val="0"/>
              </a:spcBef>
              <a:spcAft>
                <a:spcPts val="600"/>
              </a:spcAft>
            </a:pPr>
            <a:endParaRPr lang="en-US" dirty="0">
              <a:latin typeface="Arial" panose="020B0604020202020204" pitchFamily="34" charset="0"/>
              <a:ea typeface="Calibri" panose="020F0502020204030204" pitchFamily="34" charset="0"/>
              <a:cs typeface="Arial" panose="020B0604020202020204" pitchFamily="34" charset="0"/>
            </a:endParaRPr>
          </a:p>
          <a:p>
            <a:pPr marL="0" marR="0">
              <a:lnSpc>
                <a:spcPct val="107000"/>
              </a:lnSpc>
              <a:spcBef>
                <a:spcPts val="0"/>
              </a:spcBef>
              <a:spcAft>
                <a:spcPts val="600"/>
              </a:spcAft>
            </a:pPr>
            <a:r>
              <a:rPr lang="en-US" sz="1800" dirty="0">
                <a:effectLst/>
                <a:latin typeface="Arial" panose="020B0604020202020204" pitchFamily="34" charset="0"/>
                <a:ea typeface="Calibri" panose="020F0502020204030204" pitchFamily="34" charset="0"/>
                <a:cs typeface="Arial" panose="020B0604020202020204" pitchFamily="34" charset="0"/>
              </a:rPr>
              <a:t>The IMT will be made up of State Staff from CalOES and CalRecycle.</a:t>
            </a:r>
          </a:p>
          <a:p>
            <a:pPr marL="0" marR="0">
              <a:lnSpc>
                <a:spcPct val="107000"/>
              </a:lnSpc>
              <a:spcBef>
                <a:spcPts val="0"/>
              </a:spcBef>
              <a:spcAft>
                <a:spcPts val="600"/>
              </a:spcAft>
            </a:pPr>
            <a:r>
              <a:rPr lang="en-US" dirty="0">
                <a:latin typeface="Arial" panose="020B0604020202020204" pitchFamily="34" charset="0"/>
                <a:ea typeface="Calibri" panose="020F0502020204030204" pitchFamily="34" charset="0"/>
                <a:cs typeface="Arial" panose="020B0604020202020204" pitchFamily="34" charset="0"/>
              </a:rPr>
              <a:t>Assessment and Monitoring Contractor Staff may fill the Planning Function of the IMT.</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endParaRPr lang="en-US" dirty="0"/>
          </a:p>
        </p:txBody>
      </p:sp>
    </p:spTree>
    <p:extLst>
      <p:ext uri="{BB962C8B-B14F-4D97-AF65-F5344CB8AC3E}">
        <p14:creationId xmlns:p14="http://schemas.microsoft.com/office/powerpoint/2010/main" val="11759322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5669F-5CF4-44D9-B95F-F7CCDCE93DBB}"/>
              </a:ext>
            </a:extLst>
          </p:cNvPr>
          <p:cNvSpPr>
            <a:spLocks noGrp="1"/>
          </p:cNvSpPr>
          <p:nvPr>
            <p:ph type="title"/>
          </p:nvPr>
        </p:nvSpPr>
        <p:spPr>
          <a:xfrm>
            <a:off x="804582" y="199612"/>
            <a:ext cx="10515600" cy="1325563"/>
          </a:xfrm>
        </p:spPr>
        <p:txBody>
          <a:bodyPr/>
          <a:lstStyle/>
          <a:p>
            <a:r>
              <a:rPr lang="en-US" dirty="0"/>
              <a:t>Assessment &amp; Monitoring Contractor</a:t>
            </a:r>
          </a:p>
        </p:txBody>
      </p:sp>
      <p:sp>
        <p:nvSpPr>
          <p:cNvPr id="3" name="TextBox 2">
            <a:extLst>
              <a:ext uri="{FF2B5EF4-FFF2-40B4-BE49-F238E27FC236}">
                <a16:creationId xmlns:a16="http://schemas.microsoft.com/office/drawing/2014/main" id="{0B275A16-03D3-4A3D-A1F4-AB86B734233E}"/>
              </a:ext>
            </a:extLst>
          </p:cNvPr>
          <p:cNvSpPr txBox="1"/>
          <p:nvPr/>
        </p:nvSpPr>
        <p:spPr>
          <a:xfrm>
            <a:off x="804582" y="1143698"/>
            <a:ext cx="9928338" cy="5016758"/>
          </a:xfrm>
          <a:prstGeom prst="rect">
            <a:avLst/>
          </a:prstGeom>
          <a:noFill/>
        </p:spPr>
        <p:txBody>
          <a:bodyPr wrap="square" lIns="91440" tIns="45720" rIns="91440" bIns="45720" rtlCol="0" anchor="t">
            <a:spAutoFit/>
          </a:bodyPr>
          <a:lstStyle/>
          <a:p>
            <a:pPr marL="285750" indent="-285750">
              <a:buFont typeface="Arial" panose="020B0604020202020204" pitchFamily="34" charset="0"/>
              <a:buChar char="•"/>
            </a:pPr>
            <a:r>
              <a:rPr lang="en-US" sz="2000" dirty="0"/>
              <a:t>Assessing and Monitoring Debris Footprints</a:t>
            </a:r>
          </a:p>
          <a:p>
            <a:pPr marL="285750" indent="-285750">
              <a:buFont typeface="Arial" panose="020B0604020202020204" pitchFamily="34" charset="0"/>
              <a:buChar char="•"/>
            </a:pPr>
            <a:r>
              <a:rPr lang="en-US" sz="2000" dirty="0"/>
              <a:t>Asbestos Assessment and Monitoring of Removal and Disposal</a:t>
            </a:r>
          </a:p>
          <a:p>
            <a:pPr marL="285750" indent="-285750">
              <a:buFont typeface="Arial" panose="020B0604020202020204" pitchFamily="34" charset="0"/>
              <a:buChar char="•"/>
            </a:pPr>
            <a:r>
              <a:rPr lang="en-US" sz="2000" dirty="0"/>
              <a:t>Assessing and Marking Hazard Trees</a:t>
            </a:r>
          </a:p>
          <a:p>
            <a:pPr marL="285750" indent="-285750">
              <a:buFont typeface="Arial" panose="020B0604020202020204" pitchFamily="34" charset="0"/>
              <a:buChar char="•"/>
            </a:pPr>
            <a:r>
              <a:rPr lang="en-US" sz="2000" dirty="0"/>
              <a:t>Monitoring and Tracking Debris and Hazard Tree Removal Crews</a:t>
            </a:r>
          </a:p>
          <a:p>
            <a:pPr marL="742950" lvl="1" indent="-285750">
              <a:buFont typeface="Arial" panose="020B0604020202020204" pitchFamily="34" charset="0"/>
              <a:buChar char="•"/>
            </a:pPr>
            <a:r>
              <a:rPr lang="en-US" sz="2000" dirty="0"/>
              <a:t>Environmental Compliance</a:t>
            </a:r>
          </a:p>
          <a:p>
            <a:pPr marL="742950" lvl="1" indent="-285750">
              <a:buFont typeface="Arial" panose="020B0604020202020204" pitchFamily="34" charset="0"/>
              <a:buChar char="•"/>
            </a:pPr>
            <a:r>
              <a:rPr lang="en-US" sz="2000" dirty="0"/>
              <a:t>Safety</a:t>
            </a:r>
          </a:p>
          <a:p>
            <a:pPr marL="742950" lvl="1" indent="-285750">
              <a:buFont typeface="Arial" panose="020B0604020202020204" pitchFamily="34" charset="0"/>
              <a:buChar char="•"/>
            </a:pPr>
            <a:r>
              <a:rPr lang="en-US" sz="2000" dirty="0"/>
              <a:t>Proper Debris Removal, Loading, Transport of Debris</a:t>
            </a:r>
          </a:p>
          <a:p>
            <a:pPr marL="742950" lvl="1" indent="-285750">
              <a:buFont typeface="Arial" panose="020B0604020202020204" pitchFamily="34" charset="0"/>
              <a:buChar char="•"/>
            </a:pPr>
            <a:r>
              <a:rPr lang="en-US" sz="2000" dirty="0"/>
              <a:t>Proper Felling, Processing, Transport of Trees</a:t>
            </a:r>
          </a:p>
          <a:p>
            <a:pPr marL="742950" lvl="1" indent="-285750">
              <a:buFont typeface="Arial" panose="020B0604020202020204" pitchFamily="34" charset="0"/>
              <a:buChar char="•"/>
            </a:pPr>
            <a:r>
              <a:rPr lang="en-US" sz="2000" dirty="0"/>
              <a:t>Record/Document Cradle to Grave of all Materials Generated by the Operation</a:t>
            </a:r>
          </a:p>
          <a:p>
            <a:pPr marL="742950" lvl="1" indent="-285750">
              <a:buFont typeface="Arial" panose="020B0604020202020204" pitchFamily="34" charset="0"/>
              <a:buChar char="•"/>
            </a:pPr>
            <a:endParaRPr lang="en-US" sz="2000" dirty="0">
              <a:cs typeface="Calibri" panose="020F0502020204030204"/>
            </a:endParaRPr>
          </a:p>
          <a:p>
            <a:r>
              <a:rPr lang="en-US" sz="2000" dirty="0">
                <a:cs typeface="Calibri" panose="020F0502020204030204"/>
              </a:rPr>
              <a:t>It is the documentation provided by the A&amp;M Contractor that the State will submit to FEMA for reimbursement.</a:t>
            </a:r>
          </a:p>
          <a:p>
            <a:pPr marL="285750" indent="-285750">
              <a:buFont typeface="Arial" panose="020B0604020202020204" pitchFamily="34" charset="0"/>
              <a:buChar char="•"/>
            </a:pPr>
            <a:endParaRPr lang="en-US" sz="2000" dirty="0"/>
          </a:p>
          <a:p>
            <a:r>
              <a:rPr lang="en-US" sz="2000" dirty="0"/>
              <a:t>Detailed Scope of Work at </a:t>
            </a:r>
            <a:r>
              <a:rPr lang="en-US" sz="2000" u="sng" dirty="0">
                <a:solidFill>
                  <a:srgbClr val="00B0F0"/>
                </a:solidFill>
              </a:rPr>
              <a:t>www.calrecycle.ca.gov/Contracts </a:t>
            </a:r>
            <a:r>
              <a:rPr lang="en-US" sz="2000" dirty="0"/>
              <a:t>Click on Awarded DRR21048</a:t>
            </a:r>
          </a:p>
          <a:p>
            <a:endParaRPr lang="en-US" sz="2000" dirty="0"/>
          </a:p>
          <a:p>
            <a:r>
              <a:rPr lang="en-US" sz="2000" dirty="0"/>
              <a:t>Also, tasks to be performed by the A&amp;M Contractor can be found in Exhibit H.</a:t>
            </a:r>
            <a:endParaRPr lang="en-US" sz="2000" dirty="0">
              <a:cs typeface="Calibri"/>
            </a:endParaRPr>
          </a:p>
        </p:txBody>
      </p:sp>
    </p:spTree>
    <p:extLst>
      <p:ext uri="{BB962C8B-B14F-4D97-AF65-F5344CB8AC3E}">
        <p14:creationId xmlns:p14="http://schemas.microsoft.com/office/powerpoint/2010/main" val="17672986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5669F-5CF4-44D9-B95F-F7CCDCE93DBB}"/>
              </a:ext>
            </a:extLst>
          </p:cNvPr>
          <p:cNvSpPr>
            <a:spLocks noGrp="1"/>
          </p:cNvSpPr>
          <p:nvPr>
            <p:ph type="title"/>
          </p:nvPr>
        </p:nvSpPr>
        <p:spPr>
          <a:xfrm>
            <a:off x="838200" y="569406"/>
            <a:ext cx="10515600" cy="1325563"/>
          </a:xfrm>
        </p:spPr>
        <p:txBody>
          <a:bodyPr/>
          <a:lstStyle/>
          <a:p>
            <a:r>
              <a:rPr lang="en-US"/>
              <a:t>Exhibit H Special Provisions</a:t>
            </a:r>
          </a:p>
        </p:txBody>
      </p:sp>
      <p:sp>
        <p:nvSpPr>
          <p:cNvPr id="3" name="TextBox 2">
            <a:extLst>
              <a:ext uri="{FF2B5EF4-FFF2-40B4-BE49-F238E27FC236}">
                <a16:creationId xmlns:a16="http://schemas.microsoft.com/office/drawing/2014/main" id="{7BB9D6FB-5FA1-4154-8DF1-0A33E99EFFF0}"/>
              </a:ext>
            </a:extLst>
          </p:cNvPr>
          <p:cNvSpPr txBox="1"/>
          <p:nvPr/>
        </p:nvSpPr>
        <p:spPr>
          <a:xfrm>
            <a:off x="985421" y="1615736"/>
            <a:ext cx="10515600" cy="2308324"/>
          </a:xfrm>
          <a:prstGeom prst="rect">
            <a:avLst/>
          </a:prstGeom>
          <a:noFill/>
        </p:spPr>
        <p:txBody>
          <a:bodyPr wrap="square" rtlCol="0">
            <a:spAutoFit/>
          </a:bodyPr>
          <a:lstStyle/>
          <a:p>
            <a:pPr marL="285750" indent="-285750">
              <a:buFont typeface="Arial" panose="020B0604020202020204" pitchFamily="34" charset="0"/>
              <a:buChar char="•"/>
            </a:pPr>
            <a:r>
              <a:rPr lang="en-US" sz="2400" dirty="0"/>
              <a:t>Contains specifications for tasks to be performed and general order of operations</a:t>
            </a:r>
          </a:p>
          <a:p>
            <a:pPr marL="285750" indent="-285750">
              <a:buFont typeface="Arial" panose="020B0604020202020204" pitchFamily="34" charset="0"/>
              <a:buChar char="•"/>
            </a:pPr>
            <a:r>
              <a:rPr lang="en-US" sz="2400" dirty="0"/>
              <a:t>Also describes how the tasks to be performed by the A&amp;M Contractor and the DDHTR Contractor interrelate.</a:t>
            </a:r>
          </a:p>
          <a:p>
            <a:pPr marL="285750" indent="-285750">
              <a:buFont typeface="Arial" panose="020B0604020202020204" pitchFamily="34" charset="0"/>
              <a:buChar char="•"/>
            </a:pPr>
            <a:r>
              <a:rPr lang="en-US" sz="2400" dirty="0"/>
              <a:t>The working relationship between the A&amp;M Contractor and DDHTR Contractor(s) should be one of constant communication throughout the day at all levels of the operation.</a:t>
            </a:r>
          </a:p>
        </p:txBody>
      </p:sp>
    </p:spTree>
    <p:extLst>
      <p:ext uri="{BB962C8B-B14F-4D97-AF65-F5344CB8AC3E}">
        <p14:creationId xmlns:p14="http://schemas.microsoft.com/office/powerpoint/2010/main" val="386345631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5669F-5CF4-44D9-B95F-F7CCDCE93DBB}"/>
              </a:ext>
            </a:extLst>
          </p:cNvPr>
          <p:cNvSpPr>
            <a:spLocks noGrp="1"/>
          </p:cNvSpPr>
          <p:nvPr>
            <p:ph type="title"/>
          </p:nvPr>
        </p:nvSpPr>
        <p:spPr>
          <a:xfrm>
            <a:off x="739303" y="491585"/>
            <a:ext cx="10515600" cy="1325563"/>
          </a:xfrm>
        </p:spPr>
        <p:txBody>
          <a:bodyPr/>
          <a:lstStyle/>
          <a:p>
            <a:r>
              <a:rPr lang="en-US"/>
              <a:t>Permit Requirements</a:t>
            </a:r>
          </a:p>
        </p:txBody>
      </p:sp>
      <p:sp>
        <p:nvSpPr>
          <p:cNvPr id="3" name="TextBox 2">
            <a:extLst>
              <a:ext uri="{FF2B5EF4-FFF2-40B4-BE49-F238E27FC236}">
                <a16:creationId xmlns:a16="http://schemas.microsoft.com/office/drawing/2014/main" id="{1424E019-29CD-4F44-AD69-494DE87BF05C}"/>
              </a:ext>
            </a:extLst>
          </p:cNvPr>
          <p:cNvSpPr txBox="1"/>
          <p:nvPr/>
        </p:nvSpPr>
        <p:spPr>
          <a:xfrm>
            <a:off x="739303" y="1725992"/>
            <a:ext cx="10515600" cy="3693319"/>
          </a:xfrm>
          <a:prstGeom prst="rect">
            <a:avLst/>
          </a:prstGeom>
          <a:noFill/>
        </p:spPr>
        <p:txBody>
          <a:bodyPr wrap="square" rtlCol="0">
            <a:spAutoFit/>
          </a:bodyPr>
          <a:lstStyle/>
          <a:p>
            <a:r>
              <a:rPr lang="en-US"/>
              <a:t>The Bidder is required to provide:</a:t>
            </a:r>
          </a:p>
          <a:p>
            <a:pPr marL="342900" indent="-342900">
              <a:buFont typeface="+mj-lt"/>
              <a:buAutoNum type="arabicPeriod"/>
            </a:pPr>
            <a:r>
              <a:rPr lang="en-US"/>
              <a:t>Name(s) and Location(s) of Temporary Log Storage and Processing Facility(</a:t>
            </a:r>
            <a:r>
              <a:rPr lang="en-US" err="1"/>
              <a:t>ies</a:t>
            </a:r>
            <a:r>
              <a:rPr lang="en-US"/>
              <a:t>), Laydown Yard(s), Temporary Debris Management Sites, and/or Temporary Housing Facilities that the Contractor plans to use. </a:t>
            </a:r>
          </a:p>
          <a:p>
            <a:pPr marL="342900" indent="-342900">
              <a:buFont typeface="+mj-lt"/>
              <a:buAutoNum type="arabicPeriod"/>
            </a:pPr>
            <a:r>
              <a:rPr lang="en-US"/>
              <a:t>Name(s) and Location(s) of </a:t>
            </a:r>
            <a:r>
              <a:rPr lang="en-US" b="1"/>
              <a:t>currently operating and permitted landfills</a:t>
            </a:r>
            <a:r>
              <a:rPr lang="en-US"/>
              <a:t>, concrete, and metals recycling facilities, and wood materials end-use facilities (properly permitted to receive intended materials) that the Bidder plans to use.</a:t>
            </a:r>
          </a:p>
          <a:p>
            <a:pPr marL="342900" indent="-342900">
              <a:buFont typeface="+mj-lt"/>
              <a:buAutoNum type="arabicPeriod"/>
            </a:pPr>
            <a:r>
              <a:rPr lang="en-US"/>
              <a:t>Letter(s) of interest from these currently operational and permitted </a:t>
            </a:r>
            <a:r>
              <a:rPr lang="en-US" b="1"/>
              <a:t>(i.e., these facilities must be actively operating at the time of bid submittal) </a:t>
            </a:r>
            <a:r>
              <a:rPr lang="en-US"/>
              <a:t>landfills, concrete and metals recycling facilities and wood materials end-use facilities to enter into an agreement with the Bidder to receive said materials from the facilities that the Bidder plans to use.</a:t>
            </a:r>
          </a:p>
          <a:p>
            <a:endParaRPr lang="en-US"/>
          </a:p>
          <a:p>
            <a:r>
              <a:rPr lang="en-US" b="1"/>
              <a:t>Bidder acknowledges that, if Awarded, Bidder will be required to obtain all relevant permits. </a:t>
            </a:r>
            <a:r>
              <a:rPr lang="en-US"/>
              <a:t>All lease arrangements with the property owners for this(these) facility(</a:t>
            </a:r>
            <a:r>
              <a:rPr lang="en-US" err="1"/>
              <a:t>ies</a:t>
            </a:r>
            <a:r>
              <a:rPr lang="en-US"/>
              <a:t>) shall be the responsibility of the Contractor. </a:t>
            </a:r>
          </a:p>
        </p:txBody>
      </p:sp>
    </p:spTree>
    <p:extLst>
      <p:ext uri="{BB962C8B-B14F-4D97-AF65-F5344CB8AC3E}">
        <p14:creationId xmlns:p14="http://schemas.microsoft.com/office/powerpoint/2010/main" val="173779230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5669F-5CF4-44D9-B95F-F7CCDCE93DBB}"/>
              </a:ext>
            </a:extLst>
          </p:cNvPr>
          <p:cNvSpPr>
            <a:spLocks noGrp="1"/>
          </p:cNvSpPr>
          <p:nvPr>
            <p:ph type="title"/>
          </p:nvPr>
        </p:nvSpPr>
        <p:spPr>
          <a:xfrm>
            <a:off x="757058" y="225255"/>
            <a:ext cx="10515600" cy="680267"/>
          </a:xfrm>
        </p:spPr>
        <p:txBody>
          <a:bodyPr>
            <a:normAutofit fontScale="90000"/>
          </a:bodyPr>
          <a:lstStyle/>
          <a:p>
            <a:r>
              <a:rPr lang="en-US"/>
              <a:t>Permit Requirements (Exhibit H)</a:t>
            </a:r>
          </a:p>
        </p:txBody>
      </p:sp>
      <p:graphicFrame>
        <p:nvGraphicFramePr>
          <p:cNvPr id="8" name="Table 7" descr="Excerpt from Exhibit H&#10;" title="Excerpt from Exhibit H">
            <a:extLst>
              <a:ext uri="{FF2B5EF4-FFF2-40B4-BE49-F238E27FC236}">
                <a16:creationId xmlns:a16="http://schemas.microsoft.com/office/drawing/2014/main" id="{CAFAE516-84EE-443D-B2E3-B6C3D8B80BA1}"/>
              </a:ext>
            </a:extLst>
          </p:cNvPr>
          <p:cNvGraphicFramePr>
            <a:graphicFrameLocks noGrp="1"/>
          </p:cNvGraphicFramePr>
          <p:nvPr>
            <p:extLst>
              <p:ext uri="{D42A27DB-BD31-4B8C-83A1-F6EECF244321}">
                <p14:modId xmlns:p14="http://schemas.microsoft.com/office/powerpoint/2010/main" val="2829058388"/>
              </p:ext>
            </p:extLst>
          </p:nvPr>
        </p:nvGraphicFramePr>
        <p:xfrm>
          <a:off x="677159" y="807870"/>
          <a:ext cx="10854932" cy="5331080"/>
        </p:xfrm>
        <a:graphic>
          <a:graphicData uri="http://schemas.openxmlformats.org/drawingml/2006/table">
            <a:tbl>
              <a:tblPr firstRow="1" firstCol="1" bandRow="1" bandCol="1">
                <a:tableStyleId>{5C22544A-7EE6-4342-B048-85BDC9FD1C3A}</a:tableStyleId>
              </a:tblPr>
              <a:tblGrid>
                <a:gridCol w="2811824">
                  <a:extLst>
                    <a:ext uri="{9D8B030D-6E8A-4147-A177-3AD203B41FA5}">
                      <a16:colId xmlns:a16="http://schemas.microsoft.com/office/drawing/2014/main" val="267438590"/>
                    </a:ext>
                  </a:extLst>
                </a:gridCol>
                <a:gridCol w="1538219">
                  <a:extLst>
                    <a:ext uri="{9D8B030D-6E8A-4147-A177-3AD203B41FA5}">
                      <a16:colId xmlns:a16="http://schemas.microsoft.com/office/drawing/2014/main" val="4111501447"/>
                    </a:ext>
                  </a:extLst>
                </a:gridCol>
                <a:gridCol w="6504889">
                  <a:extLst>
                    <a:ext uri="{9D8B030D-6E8A-4147-A177-3AD203B41FA5}">
                      <a16:colId xmlns:a16="http://schemas.microsoft.com/office/drawing/2014/main" val="3218974279"/>
                    </a:ext>
                  </a:extLst>
                </a:gridCol>
              </a:tblGrid>
              <a:tr h="297022">
                <a:tc>
                  <a:txBody>
                    <a:bodyPr/>
                    <a:lstStyle/>
                    <a:p>
                      <a:pPr marL="0" marR="0">
                        <a:spcBef>
                          <a:spcPts val="0"/>
                        </a:spcBef>
                        <a:spcAft>
                          <a:spcPts val="0"/>
                        </a:spcAft>
                      </a:pPr>
                      <a:r>
                        <a:rPr lang="en-US" sz="1000">
                          <a:effectLst/>
                        </a:rPr>
                        <a:t>Requirement/ Permission</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7520" marR="7520" marT="0" marB="0"/>
                </a:tc>
                <a:tc>
                  <a:txBody>
                    <a:bodyPr/>
                    <a:lstStyle/>
                    <a:p>
                      <a:pPr marL="0" marR="0">
                        <a:spcBef>
                          <a:spcPts val="0"/>
                        </a:spcBef>
                        <a:spcAft>
                          <a:spcPts val="0"/>
                        </a:spcAft>
                      </a:pPr>
                      <a:r>
                        <a:rPr lang="en-US" sz="1000">
                          <a:effectLst/>
                        </a:rPr>
                        <a:t>Entity Responsible for Obtaining</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7520" marR="7520" marT="0" marB="0"/>
                </a:tc>
                <a:tc>
                  <a:txBody>
                    <a:bodyPr/>
                    <a:lstStyle/>
                    <a:p>
                      <a:pPr marL="0" marR="0">
                        <a:spcBef>
                          <a:spcPts val="0"/>
                        </a:spcBef>
                        <a:spcAft>
                          <a:spcPts val="0"/>
                        </a:spcAft>
                      </a:pPr>
                      <a:r>
                        <a:rPr lang="en-US" sz="1000">
                          <a:effectLst/>
                        </a:rPr>
                        <a:t>Comments</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7520" marR="7520" marT="0" marB="0"/>
                </a:tc>
                <a:extLst>
                  <a:ext uri="{0D108BD9-81ED-4DB2-BD59-A6C34878D82A}">
                    <a16:rowId xmlns:a16="http://schemas.microsoft.com/office/drawing/2014/main" val="2095614439"/>
                  </a:ext>
                </a:extLst>
              </a:tr>
              <a:tr h="316299">
                <a:tc>
                  <a:txBody>
                    <a:bodyPr/>
                    <a:lstStyle/>
                    <a:p>
                      <a:pPr marL="0" marR="0">
                        <a:spcBef>
                          <a:spcPts val="0"/>
                        </a:spcBef>
                        <a:spcAft>
                          <a:spcPts val="0"/>
                        </a:spcAft>
                      </a:pPr>
                      <a:r>
                        <a:rPr lang="en-US" sz="1000">
                          <a:effectLst/>
                        </a:rPr>
                        <a:t>Property owner Site Access/ Authorization for ROE and Access only ROEs</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7520" marR="7520" marT="0" marB="0"/>
                </a:tc>
                <a:tc>
                  <a:txBody>
                    <a:bodyPr/>
                    <a:lstStyle/>
                    <a:p>
                      <a:pPr marL="0" marR="0">
                        <a:spcBef>
                          <a:spcPts val="0"/>
                        </a:spcBef>
                        <a:spcAft>
                          <a:spcPts val="0"/>
                        </a:spcAft>
                      </a:pPr>
                      <a:r>
                        <a:rPr lang="en-US" sz="1000">
                          <a:effectLst/>
                        </a:rPr>
                        <a:t>Counties</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7520" marR="7520" marT="0" marB="0"/>
                </a:tc>
                <a:tc>
                  <a:txBody>
                    <a:bodyPr/>
                    <a:lstStyle/>
                    <a:p>
                      <a:pPr marL="0" marR="0">
                        <a:spcBef>
                          <a:spcPts val="0"/>
                        </a:spcBef>
                        <a:spcAft>
                          <a:spcPts val="0"/>
                        </a:spcAft>
                      </a:pPr>
                      <a:r>
                        <a:rPr lang="en-US" sz="1000">
                          <a:effectLst/>
                        </a:rPr>
                        <a:t>Executed forms are required by owners before work can begin on their property.</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7520" marR="7520" marT="0" marB="0"/>
                </a:tc>
                <a:extLst>
                  <a:ext uri="{0D108BD9-81ED-4DB2-BD59-A6C34878D82A}">
                    <a16:rowId xmlns:a16="http://schemas.microsoft.com/office/drawing/2014/main" val="2783128715"/>
                  </a:ext>
                </a:extLst>
              </a:tr>
              <a:tr h="316299">
                <a:tc>
                  <a:txBody>
                    <a:bodyPr/>
                    <a:lstStyle/>
                    <a:p>
                      <a:pPr marL="0" marR="0">
                        <a:spcBef>
                          <a:spcPts val="0"/>
                        </a:spcBef>
                        <a:spcAft>
                          <a:spcPts val="0"/>
                        </a:spcAft>
                      </a:pPr>
                      <a:r>
                        <a:rPr lang="en-US" sz="1000">
                          <a:effectLst/>
                        </a:rPr>
                        <a:t>Property owner Access only Agreement</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7520" marR="7520" marT="0" marB="0"/>
                </a:tc>
                <a:tc>
                  <a:txBody>
                    <a:bodyPr/>
                    <a:lstStyle/>
                    <a:p>
                      <a:pPr marL="0" marR="0">
                        <a:spcBef>
                          <a:spcPts val="0"/>
                        </a:spcBef>
                        <a:spcAft>
                          <a:spcPts val="0"/>
                        </a:spcAft>
                      </a:pPr>
                      <a:r>
                        <a:rPr lang="en-US" sz="1000">
                          <a:effectLst/>
                        </a:rPr>
                        <a:t>Counties</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7520" marR="7520" marT="0" marB="0"/>
                </a:tc>
                <a:tc>
                  <a:txBody>
                    <a:bodyPr/>
                    <a:lstStyle/>
                    <a:p>
                      <a:pPr marL="0" marR="0">
                        <a:spcBef>
                          <a:spcPts val="0"/>
                        </a:spcBef>
                        <a:spcAft>
                          <a:spcPts val="0"/>
                        </a:spcAft>
                      </a:pPr>
                      <a:r>
                        <a:rPr lang="en-US" sz="1000">
                          <a:effectLst/>
                        </a:rPr>
                        <a:t>Executed forms from non-User Agency program property owners to provide access to properties that are part of the User Agency program.</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7520" marR="7520" marT="0" marB="0"/>
                </a:tc>
                <a:extLst>
                  <a:ext uri="{0D108BD9-81ED-4DB2-BD59-A6C34878D82A}">
                    <a16:rowId xmlns:a16="http://schemas.microsoft.com/office/drawing/2014/main" val="1817143403"/>
                  </a:ext>
                </a:extLst>
              </a:tr>
              <a:tr h="474448">
                <a:tc>
                  <a:txBody>
                    <a:bodyPr/>
                    <a:lstStyle/>
                    <a:p>
                      <a:pPr marL="0" marR="0">
                        <a:spcBef>
                          <a:spcPts val="0"/>
                        </a:spcBef>
                        <a:spcAft>
                          <a:spcPts val="0"/>
                        </a:spcAft>
                      </a:pPr>
                      <a:r>
                        <a:rPr lang="en-US" sz="1000">
                          <a:effectLst/>
                        </a:rPr>
                        <a:t>California Environmental Quality Act (CEQA)</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7520" marR="7520" marT="0" marB="0"/>
                </a:tc>
                <a:tc>
                  <a:txBody>
                    <a:bodyPr/>
                    <a:lstStyle/>
                    <a:p>
                      <a:pPr marL="0" marR="0">
                        <a:spcBef>
                          <a:spcPts val="0"/>
                        </a:spcBef>
                        <a:spcAft>
                          <a:spcPts val="0"/>
                        </a:spcAft>
                      </a:pPr>
                      <a:r>
                        <a:rPr lang="en-US" sz="1000">
                          <a:effectLst/>
                        </a:rPr>
                        <a:t>Exempt</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7520" marR="7520" marT="0" marB="0"/>
                </a:tc>
                <a:tc>
                  <a:txBody>
                    <a:bodyPr/>
                    <a:lstStyle/>
                    <a:p>
                      <a:pPr marL="0" marR="0">
                        <a:spcBef>
                          <a:spcPts val="0"/>
                        </a:spcBef>
                        <a:spcAft>
                          <a:spcPts val="0"/>
                        </a:spcAft>
                      </a:pPr>
                      <a:r>
                        <a:rPr lang="en-US" sz="1000">
                          <a:effectLst/>
                        </a:rPr>
                        <a:t>Operations undertaken, carried out, or approved by a public agency to maintain, repair, restore, demolish, or replace property or facilities damaged or destroyed because of a disaster are exempt from CEQA. Public Resources Code, §§ 21080(b) (3), 21172; see also, 14 CCR 15269(a).</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7520" marR="7520" marT="0" marB="0"/>
                </a:tc>
                <a:extLst>
                  <a:ext uri="{0D108BD9-81ED-4DB2-BD59-A6C34878D82A}">
                    <a16:rowId xmlns:a16="http://schemas.microsoft.com/office/drawing/2014/main" val="1571500941"/>
                  </a:ext>
                </a:extLst>
              </a:tr>
              <a:tr h="790746">
                <a:tc>
                  <a:txBody>
                    <a:bodyPr/>
                    <a:lstStyle/>
                    <a:p>
                      <a:pPr marL="0" marR="0">
                        <a:spcBef>
                          <a:spcPts val="0"/>
                        </a:spcBef>
                        <a:spcAft>
                          <a:spcPts val="0"/>
                        </a:spcAft>
                      </a:pPr>
                      <a:r>
                        <a:rPr lang="en-US" sz="1000">
                          <a:effectLst/>
                        </a:rPr>
                        <a:t>Section 1602 or 1610 Streambed Alteration, California Department of Fish and Wildlife (CDFW)</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7520" marR="7520" marT="0" marB="0"/>
                </a:tc>
                <a:tc>
                  <a:txBody>
                    <a:bodyPr/>
                    <a:lstStyle/>
                    <a:p>
                      <a:pPr marL="0" marR="0">
                        <a:spcBef>
                          <a:spcPts val="0"/>
                        </a:spcBef>
                        <a:spcAft>
                          <a:spcPts val="0"/>
                        </a:spcAft>
                      </a:pPr>
                      <a:r>
                        <a:rPr lang="en-US" sz="1000">
                          <a:effectLst/>
                        </a:rPr>
                        <a:t>CDFW;</a:t>
                      </a:r>
                    </a:p>
                    <a:p>
                      <a:pPr marL="0" marR="0">
                        <a:spcBef>
                          <a:spcPts val="0"/>
                        </a:spcBef>
                        <a:spcAft>
                          <a:spcPts val="0"/>
                        </a:spcAft>
                      </a:pPr>
                      <a:r>
                        <a:rPr lang="en-US" sz="1000">
                          <a:effectLst/>
                        </a:rPr>
                        <a:t>User Agency</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7520" marR="7520" marT="0" marB="0"/>
                </a:tc>
                <a:tc>
                  <a:txBody>
                    <a:bodyPr/>
                    <a:lstStyle/>
                    <a:p>
                      <a:pPr marL="0" marR="0">
                        <a:spcBef>
                          <a:spcPts val="0"/>
                        </a:spcBef>
                        <a:spcAft>
                          <a:spcPts val="0"/>
                        </a:spcAft>
                      </a:pPr>
                      <a:r>
                        <a:rPr lang="en-US" sz="1000">
                          <a:effectLst/>
                        </a:rPr>
                        <a:t>User Agency’s PSC, OSC, Environmental Unit Lead, and/or A&amp;M Contractor will consult with CDFW</a:t>
                      </a:r>
                      <a:r>
                        <a:rPr lang="en-US" sz="1000" u="sng">
                          <a:effectLst/>
                        </a:rPr>
                        <a:t> </a:t>
                      </a:r>
                      <a:r>
                        <a:rPr lang="en-US" sz="1000">
                          <a:effectLst/>
                        </a:rPr>
                        <a:t>for removal of dangerous burned trees.  Typically, the Operation does not include work in, or through, a streambed.  If a stream crossing is necessary to access and remove burned debris, User Agency will consult with CDFW to determine whether work is consistent with the EPP or will need to submit a Lake or Streambed Alteration Program Notification of Emergency Work Permit to CDFW within 14-days of commencing with streambed crossing.</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7520" marR="7520" marT="0" marB="0"/>
                </a:tc>
                <a:extLst>
                  <a:ext uri="{0D108BD9-81ED-4DB2-BD59-A6C34878D82A}">
                    <a16:rowId xmlns:a16="http://schemas.microsoft.com/office/drawing/2014/main" val="3854745991"/>
                  </a:ext>
                </a:extLst>
              </a:tr>
              <a:tr h="632596">
                <a:tc>
                  <a:txBody>
                    <a:bodyPr/>
                    <a:lstStyle/>
                    <a:p>
                      <a:pPr marL="0" marR="0">
                        <a:spcBef>
                          <a:spcPts val="0"/>
                        </a:spcBef>
                        <a:spcAft>
                          <a:spcPts val="0"/>
                        </a:spcAft>
                      </a:pPr>
                      <a:r>
                        <a:rPr lang="en-US" sz="1000">
                          <a:effectLst/>
                        </a:rPr>
                        <a:t>Federally Funded or on Federal Property</a:t>
                      </a:r>
                    </a:p>
                    <a:p>
                      <a:pPr marL="0" marR="0">
                        <a:spcBef>
                          <a:spcPts val="0"/>
                        </a:spcBef>
                        <a:spcAft>
                          <a:spcPts val="0"/>
                        </a:spcAft>
                      </a:pPr>
                      <a:r>
                        <a:rPr lang="en-US" sz="1000">
                          <a:effectLst/>
                        </a:rPr>
                        <a:t>Follow National Environmental Policy Act (NEPA)</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7520" marR="7520" marT="0" marB="0"/>
                </a:tc>
                <a:tc>
                  <a:txBody>
                    <a:bodyPr/>
                    <a:lstStyle/>
                    <a:p>
                      <a:pPr marL="0" marR="0">
                        <a:spcBef>
                          <a:spcPts val="0"/>
                        </a:spcBef>
                        <a:spcAft>
                          <a:spcPts val="0"/>
                        </a:spcAft>
                      </a:pPr>
                      <a:r>
                        <a:rPr lang="en-US" sz="1000">
                          <a:effectLst/>
                        </a:rPr>
                        <a:t>FEMA as lead Agency; User Agency</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7520" marR="7520" marT="0" marB="0"/>
                </a:tc>
                <a:tc>
                  <a:txBody>
                    <a:bodyPr/>
                    <a:lstStyle/>
                    <a:p>
                      <a:pPr marL="0" marR="0">
                        <a:spcBef>
                          <a:spcPts val="0"/>
                        </a:spcBef>
                        <a:spcAft>
                          <a:spcPts val="0"/>
                        </a:spcAft>
                      </a:pPr>
                      <a:r>
                        <a:rPr lang="en-US" sz="1000">
                          <a:effectLst/>
                        </a:rPr>
                        <a:t>User Agency’s PSC, OSC, Environmental Unit Lead, and A&amp;M Contractor will Consult with FEMA or Federal lead agency regarding the debris removal operation and potential impacts on federally protected resources (i.e., waters of the US, etc.) endangered species, and historical and cultural artifacts, etc. to be addressed and incorporated in the EPP.</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7520" marR="7520" marT="0" marB="0"/>
                </a:tc>
                <a:extLst>
                  <a:ext uri="{0D108BD9-81ED-4DB2-BD59-A6C34878D82A}">
                    <a16:rowId xmlns:a16="http://schemas.microsoft.com/office/drawing/2014/main" val="2641457757"/>
                  </a:ext>
                </a:extLst>
              </a:tr>
              <a:tr h="790746">
                <a:tc>
                  <a:txBody>
                    <a:bodyPr/>
                    <a:lstStyle/>
                    <a:p>
                      <a:pPr marL="0" marR="0">
                        <a:spcBef>
                          <a:spcPts val="0"/>
                        </a:spcBef>
                        <a:spcAft>
                          <a:spcPts val="0"/>
                        </a:spcAft>
                      </a:pPr>
                      <a:r>
                        <a:rPr lang="en-US" sz="1000">
                          <a:effectLst/>
                        </a:rPr>
                        <a:t>Federally Funded or on Federal Property -- Federal Section 7 Permit for Federally Endangered Species</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7520" marR="7520" marT="0" marB="0"/>
                </a:tc>
                <a:tc>
                  <a:txBody>
                    <a:bodyPr/>
                    <a:lstStyle/>
                    <a:p>
                      <a:pPr marL="0" marR="0">
                        <a:spcBef>
                          <a:spcPts val="0"/>
                        </a:spcBef>
                        <a:spcAft>
                          <a:spcPts val="0"/>
                        </a:spcAft>
                      </a:pPr>
                      <a:r>
                        <a:rPr lang="en-US" sz="1000">
                          <a:effectLst/>
                        </a:rPr>
                        <a:t>FEMA as lead Agency; User Agency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7520" marR="7520" marT="0" marB="0"/>
                </a:tc>
                <a:tc>
                  <a:txBody>
                    <a:bodyPr/>
                    <a:lstStyle/>
                    <a:p>
                      <a:pPr marL="0" marR="0">
                        <a:spcBef>
                          <a:spcPts val="0"/>
                        </a:spcBef>
                        <a:spcAft>
                          <a:spcPts val="0"/>
                        </a:spcAft>
                      </a:pPr>
                      <a:r>
                        <a:rPr lang="en-US" sz="1000">
                          <a:effectLst/>
                        </a:rPr>
                        <a:t>User Agency’s PSC, OSC, Environmental Unit Lead, and A&amp;M Contractor will consult with FEMA or Federal lead agency regarding the debris removal operation and potential impacts on federally endangered species or endangered species habitat as described in the EPP.  Including submittal of final reports per the direction of the FEMA consultation with USFWS, and/or NOAA Marine Fisheries Service.  Maps will be produced using GPS at sub-meter accuracy.</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7520" marR="7520" marT="0" marB="0"/>
                </a:tc>
                <a:extLst>
                  <a:ext uri="{0D108BD9-81ED-4DB2-BD59-A6C34878D82A}">
                    <a16:rowId xmlns:a16="http://schemas.microsoft.com/office/drawing/2014/main" val="1466706430"/>
                  </a:ext>
                </a:extLst>
              </a:tr>
              <a:tr h="790746">
                <a:tc>
                  <a:txBody>
                    <a:bodyPr/>
                    <a:lstStyle/>
                    <a:p>
                      <a:pPr marL="0" marR="0">
                        <a:spcBef>
                          <a:spcPts val="0"/>
                        </a:spcBef>
                        <a:spcAft>
                          <a:spcPts val="0"/>
                        </a:spcAft>
                      </a:pPr>
                      <a:r>
                        <a:rPr lang="en-US" sz="1000">
                          <a:effectLst/>
                        </a:rPr>
                        <a:t>Federally Funded or on Federal Property – Section 106 National Historic Preservation Act assessments</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7520" marR="7520" marT="0" marB="0"/>
                </a:tc>
                <a:tc>
                  <a:txBody>
                    <a:bodyPr/>
                    <a:lstStyle/>
                    <a:p>
                      <a:pPr marL="0" marR="0">
                        <a:spcBef>
                          <a:spcPts val="0"/>
                        </a:spcBef>
                        <a:spcAft>
                          <a:spcPts val="0"/>
                        </a:spcAft>
                      </a:pPr>
                      <a:r>
                        <a:rPr lang="en-US" sz="1000">
                          <a:effectLst/>
                        </a:rPr>
                        <a:t>FEMA as lead Agency; User Agency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7520" marR="7520" marT="0" marB="0"/>
                </a:tc>
                <a:tc>
                  <a:txBody>
                    <a:bodyPr/>
                    <a:lstStyle/>
                    <a:p>
                      <a:pPr marL="0" marR="0">
                        <a:spcBef>
                          <a:spcPts val="0"/>
                        </a:spcBef>
                        <a:spcAft>
                          <a:spcPts val="0"/>
                        </a:spcAft>
                      </a:pPr>
                      <a:r>
                        <a:rPr lang="en-US" sz="1000">
                          <a:effectLst/>
                        </a:rPr>
                        <a:t>User Agency’s PSC, OSC, Environmental Unit Lead, and A&amp;M Contractor will consult with FEMA who will consult with the State Historic Preservation Office (SHPO) to determine if there are any archeological sites of interest/concern within the footprint of the debris removal operation.  If so, determine how to mitigate, as addressed in the EPP.  A&amp;M will provide Archaeologists to perform assessment and monitoring, and draft and submittal of final reports per the direction of the FEMA consultation with SHPO.  Maps will be produced using GPS at sub-meter accuracy.</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7520" marR="7520" marT="0" marB="0"/>
                </a:tc>
                <a:extLst>
                  <a:ext uri="{0D108BD9-81ED-4DB2-BD59-A6C34878D82A}">
                    <a16:rowId xmlns:a16="http://schemas.microsoft.com/office/drawing/2014/main" val="3238751624"/>
                  </a:ext>
                </a:extLst>
              </a:tr>
              <a:tr h="891066">
                <a:tc>
                  <a:txBody>
                    <a:bodyPr/>
                    <a:lstStyle/>
                    <a:p>
                      <a:pPr marL="0" marR="0">
                        <a:spcBef>
                          <a:spcPts val="0"/>
                        </a:spcBef>
                        <a:spcAft>
                          <a:spcPts val="0"/>
                        </a:spcAft>
                      </a:pPr>
                      <a:r>
                        <a:rPr lang="en-US" sz="1000">
                          <a:effectLst/>
                        </a:rPr>
                        <a:t>Federally Funded or on Federal Property ---- US Army Corps of Engineers (USACE) Non-Reporting Nationwide 33 Streambed crossing or Regional General Permit to address Clean Water Act (CWA) Section 404 Regional General Permit for Clean Water Act Section permit</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7520" marR="7520" marT="0" marB="0"/>
                </a:tc>
                <a:tc>
                  <a:txBody>
                    <a:bodyPr/>
                    <a:lstStyle/>
                    <a:p>
                      <a:pPr marL="0" marR="0">
                        <a:spcBef>
                          <a:spcPts val="0"/>
                        </a:spcBef>
                        <a:spcAft>
                          <a:spcPts val="0"/>
                        </a:spcAft>
                      </a:pPr>
                      <a:r>
                        <a:rPr lang="en-US" sz="1000">
                          <a:effectLst/>
                        </a:rPr>
                        <a:t>User Agency or its A&amp;M Contractor</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7520" marR="7520" marT="0" marB="0"/>
                </a:tc>
                <a:tc>
                  <a:txBody>
                    <a:bodyPr/>
                    <a:lstStyle/>
                    <a:p>
                      <a:pPr marL="0" marR="0">
                        <a:spcBef>
                          <a:spcPts val="0"/>
                        </a:spcBef>
                        <a:spcAft>
                          <a:spcPts val="0"/>
                        </a:spcAft>
                      </a:pPr>
                      <a:r>
                        <a:rPr lang="en-US" sz="1000" dirty="0">
                          <a:effectLst/>
                        </a:rPr>
                        <a:t>User Agency PSC, OSC and/or its A&amp;M Contractor will consult with the USACE regarding the applicability of the Nationwide 33 permit for the emergency response/recovery activities affiliated with the operation or whether a Regional General Permit to address CWA Section 404 is required.  Permit applications will be submitted per the February 10, 2016 Updated Map and Drawing Standards, including the use of sub-meter accurate GPS readings for the Ordinary High Water Mark. A 401 Permit approval from the local Regional Water Quality Control Board (RWQCB) may be required, as addressed in the EPP.</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7520" marR="7520" marT="0" marB="0"/>
                </a:tc>
                <a:extLst>
                  <a:ext uri="{0D108BD9-81ED-4DB2-BD59-A6C34878D82A}">
                    <a16:rowId xmlns:a16="http://schemas.microsoft.com/office/drawing/2014/main" val="1616518856"/>
                  </a:ext>
                </a:extLst>
              </a:tr>
            </a:tbl>
          </a:graphicData>
        </a:graphic>
      </p:graphicFrame>
    </p:spTree>
    <p:extLst>
      <p:ext uri="{BB962C8B-B14F-4D97-AF65-F5344CB8AC3E}">
        <p14:creationId xmlns:p14="http://schemas.microsoft.com/office/powerpoint/2010/main" val="198601112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5669F-5CF4-44D9-B95F-F7CCDCE93DBB}"/>
              </a:ext>
            </a:extLst>
          </p:cNvPr>
          <p:cNvSpPr>
            <a:spLocks noGrp="1"/>
          </p:cNvSpPr>
          <p:nvPr>
            <p:ph type="title"/>
          </p:nvPr>
        </p:nvSpPr>
        <p:spPr>
          <a:xfrm>
            <a:off x="757058" y="225255"/>
            <a:ext cx="10515600" cy="680267"/>
          </a:xfrm>
        </p:spPr>
        <p:txBody>
          <a:bodyPr>
            <a:normAutofit fontScale="90000"/>
          </a:bodyPr>
          <a:lstStyle/>
          <a:p>
            <a:r>
              <a:rPr lang="en-US"/>
              <a:t>Permit Requirements (</a:t>
            </a:r>
            <a:r>
              <a:rPr lang="en-US" err="1"/>
              <a:t>cont</a:t>
            </a:r>
            <a:r>
              <a:rPr lang="en-US"/>
              <a:t>…) (Exhibit H)</a:t>
            </a:r>
          </a:p>
        </p:txBody>
      </p:sp>
      <p:graphicFrame>
        <p:nvGraphicFramePr>
          <p:cNvPr id="8" name="Table 7" descr="The rest of Exhibit H excerpts&#10;" title="Excerpt from Exhibit H Continued">
            <a:extLst>
              <a:ext uri="{FF2B5EF4-FFF2-40B4-BE49-F238E27FC236}">
                <a16:creationId xmlns:a16="http://schemas.microsoft.com/office/drawing/2014/main" id="{CAFAE516-84EE-443D-B2E3-B6C3D8B80BA1}"/>
              </a:ext>
            </a:extLst>
          </p:cNvPr>
          <p:cNvGraphicFramePr>
            <a:graphicFrameLocks noGrp="1"/>
          </p:cNvGraphicFramePr>
          <p:nvPr>
            <p:extLst>
              <p:ext uri="{D42A27DB-BD31-4B8C-83A1-F6EECF244321}">
                <p14:modId xmlns:p14="http://schemas.microsoft.com/office/powerpoint/2010/main" val="2853688995"/>
              </p:ext>
            </p:extLst>
          </p:nvPr>
        </p:nvGraphicFramePr>
        <p:xfrm>
          <a:off x="637210" y="905523"/>
          <a:ext cx="10515600" cy="5281319"/>
        </p:xfrm>
        <a:graphic>
          <a:graphicData uri="http://schemas.openxmlformats.org/drawingml/2006/table">
            <a:tbl>
              <a:tblPr firstRow="1" firstCol="1" bandRow="1" bandCol="1">
                <a:tableStyleId>{5C22544A-7EE6-4342-B048-85BDC9FD1C3A}</a:tableStyleId>
              </a:tblPr>
              <a:tblGrid>
                <a:gridCol w="2342925">
                  <a:extLst>
                    <a:ext uri="{9D8B030D-6E8A-4147-A177-3AD203B41FA5}">
                      <a16:colId xmlns:a16="http://schemas.microsoft.com/office/drawing/2014/main" val="267438590"/>
                    </a:ext>
                  </a:extLst>
                </a:gridCol>
                <a:gridCol w="2556933">
                  <a:extLst>
                    <a:ext uri="{9D8B030D-6E8A-4147-A177-3AD203B41FA5}">
                      <a16:colId xmlns:a16="http://schemas.microsoft.com/office/drawing/2014/main" val="4111501447"/>
                    </a:ext>
                  </a:extLst>
                </a:gridCol>
                <a:gridCol w="5615742">
                  <a:extLst>
                    <a:ext uri="{9D8B030D-6E8A-4147-A177-3AD203B41FA5}">
                      <a16:colId xmlns:a16="http://schemas.microsoft.com/office/drawing/2014/main" val="3218974279"/>
                    </a:ext>
                  </a:extLst>
                </a:gridCol>
              </a:tblGrid>
              <a:tr h="241228">
                <a:tc>
                  <a:txBody>
                    <a:bodyPr/>
                    <a:lstStyle/>
                    <a:p>
                      <a:pPr marL="0" marR="0">
                        <a:spcBef>
                          <a:spcPts val="0"/>
                        </a:spcBef>
                        <a:spcAft>
                          <a:spcPts val="0"/>
                        </a:spcAft>
                      </a:pPr>
                      <a:r>
                        <a:rPr lang="en-US" sz="1000">
                          <a:effectLst/>
                        </a:rPr>
                        <a:t>Requirement/ Permission</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7520" marR="7520" marT="0" marB="0"/>
                </a:tc>
                <a:tc>
                  <a:txBody>
                    <a:bodyPr/>
                    <a:lstStyle/>
                    <a:p>
                      <a:pPr marL="0" marR="0">
                        <a:spcBef>
                          <a:spcPts val="0"/>
                        </a:spcBef>
                        <a:spcAft>
                          <a:spcPts val="0"/>
                        </a:spcAft>
                      </a:pPr>
                      <a:r>
                        <a:rPr lang="en-US" sz="1000">
                          <a:effectLst/>
                        </a:rPr>
                        <a:t>Entity Responsible for Obtaining</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7520" marR="7520" marT="0" marB="0"/>
                </a:tc>
                <a:tc>
                  <a:txBody>
                    <a:bodyPr/>
                    <a:lstStyle/>
                    <a:p>
                      <a:pPr marL="0" marR="0">
                        <a:spcBef>
                          <a:spcPts val="0"/>
                        </a:spcBef>
                        <a:spcAft>
                          <a:spcPts val="0"/>
                        </a:spcAft>
                      </a:pPr>
                      <a:r>
                        <a:rPr lang="en-US" sz="1000">
                          <a:effectLst/>
                        </a:rPr>
                        <a:t>Comments</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7520" marR="7520" marT="0" marB="0"/>
                </a:tc>
                <a:extLst>
                  <a:ext uri="{0D108BD9-81ED-4DB2-BD59-A6C34878D82A}">
                    <a16:rowId xmlns:a16="http://schemas.microsoft.com/office/drawing/2014/main" val="2095614439"/>
                  </a:ext>
                </a:extLst>
              </a:tr>
              <a:tr h="352582">
                <a:tc>
                  <a:txBody>
                    <a:bodyPr/>
                    <a:lstStyle/>
                    <a:p>
                      <a:pPr marL="0" marR="0">
                        <a:spcBef>
                          <a:spcPts val="0"/>
                        </a:spcBef>
                        <a:spcAft>
                          <a:spcPts val="0"/>
                        </a:spcAft>
                      </a:pPr>
                      <a:r>
                        <a:rPr lang="en-US" sz="1000">
                          <a:effectLst/>
                        </a:rPr>
                        <a:t>401 Permit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7520" marR="7520" marT="0" marB="0"/>
                </a:tc>
                <a:tc>
                  <a:txBody>
                    <a:bodyPr/>
                    <a:lstStyle/>
                    <a:p>
                      <a:pPr marL="0" marR="0">
                        <a:spcBef>
                          <a:spcPts val="0"/>
                        </a:spcBef>
                        <a:spcAft>
                          <a:spcPts val="0"/>
                        </a:spcAft>
                      </a:pPr>
                      <a:r>
                        <a:rPr lang="en-US" sz="1000">
                          <a:effectLst/>
                        </a:rPr>
                        <a:t>CalEPA State Water Resources Control Board; User Agency or its A&amp;M Contractor</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7520" marR="7520" marT="0" marB="0"/>
                </a:tc>
                <a:tc>
                  <a:txBody>
                    <a:bodyPr/>
                    <a:lstStyle/>
                    <a:p>
                      <a:pPr marL="0" marR="0">
                        <a:spcBef>
                          <a:spcPts val="0"/>
                        </a:spcBef>
                        <a:spcAft>
                          <a:spcPts val="0"/>
                        </a:spcAft>
                      </a:pPr>
                      <a:r>
                        <a:rPr lang="en-US" sz="1000">
                          <a:effectLst/>
                        </a:rPr>
                        <a:t>User Agency’s PSC, OSC, Environmental Unit Lead, and/or A&amp;M Contractor will consult with the RWQCB, and submit information required for review and approval as addressed in the EPP.</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7520" marR="7520" marT="0" marB="0"/>
                </a:tc>
                <a:extLst>
                  <a:ext uri="{0D108BD9-81ED-4DB2-BD59-A6C34878D82A}">
                    <a16:rowId xmlns:a16="http://schemas.microsoft.com/office/drawing/2014/main" val="2067052008"/>
                  </a:ext>
                </a:extLst>
              </a:tr>
              <a:tr h="724995">
                <a:tc>
                  <a:txBody>
                    <a:bodyPr/>
                    <a:lstStyle/>
                    <a:p>
                      <a:pPr marL="0" marR="0">
                        <a:spcBef>
                          <a:spcPts val="0"/>
                        </a:spcBef>
                        <a:spcAft>
                          <a:spcPts val="0"/>
                        </a:spcAft>
                      </a:pPr>
                      <a:r>
                        <a:rPr lang="en-US" sz="1000">
                          <a:effectLst/>
                        </a:rPr>
                        <a:t>Laydown and storage yards, and other necessary operations supporting facilities will likely require National Pollutant Discharge Elimination System (NPDES) Stormwater permits</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7520" marR="7520" marT="0" marB="0"/>
                </a:tc>
                <a:tc>
                  <a:txBody>
                    <a:bodyPr/>
                    <a:lstStyle/>
                    <a:p>
                      <a:pPr marL="0" marR="0">
                        <a:spcBef>
                          <a:spcPts val="0"/>
                        </a:spcBef>
                        <a:spcAft>
                          <a:spcPts val="0"/>
                        </a:spcAft>
                      </a:pPr>
                      <a:r>
                        <a:rPr lang="en-US" sz="1000">
                          <a:effectLst/>
                        </a:rPr>
                        <a:t>DDHTR Contractor for support facilities. Some support by the A&amp;M Contractor</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7520" marR="7520" marT="0" marB="0"/>
                </a:tc>
                <a:tc>
                  <a:txBody>
                    <a:bodyPr/>
                    <a:lstStyle/>
                    <a:p>
                      <a:pPr marL="0" marR="0">
                        <a:spcBef>
                          <a:spcPts val="0"/>
                        </a:spcBef>
                        <a:spcAft>
                          <a:spcPts val="0"/>
                        </a:spcAft>
                      </a:pPr>
                      <a:r>
                        <a:rPr lang="en-US" sz="1000">
                          <a:effectLst/>
                        </a:rPr>
                        <a:t>DDHTR Contractor will coordinate with the landowner, the City or County land use municipality and the RWQCB to apply for and obtain NPDES permits as required and install and maintain necessary BMPs.</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7520" marR="7520" marT="0" marB="0"/>
                </a:tc>
                <a:extLst>
                  <a:ext uri="{0D108BD9-81ED-4DB2-BD59-A6C34878D82A}">
                    <a16:rowId xmlns:a16="http://schemas.microsoft.com/office/drawing/2014/main" val="1200532027"/>
                  </a:ext>
                </a:extLst>
              </a:tr>
              <a:tr h="724995">
                <a:tc>
                  <a:txBody>
                    <a:bodyPr/>
                    <a:lstStyle/>
                    <a:p>
                      <a:pPr marL="0" marR="0">
                        <a:spcBef>
                          <a:spcPts val="0"/>
                        </a:spcBef>
                        <a:spcAft>
                          <a:spcPts val="0"/>
                        </a:spcAft>
                      </a:pPr>
                      <a:r>
                        <a:rPr lang="en-US" sz="1000">
                          <a:effectLst/>
                        </a:rPr>
                        <a:t>Road Use or Special Permits for accessing private properties from roads on Federal lands (BLM, USFS, etc.)</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7520" marR="7520" marT="0" marB="0"/>
                </a:tc>
                <a:tc>
                  <a:txBody>
                    <a:bodyPr/>
                    <a:lstStyle/>
                    <a:p>
                      <a:pPr marL="0" marR="0">
                        <a:spcBef>
                          <a:spcPts val="0"/>
                        </a:spcBef>
                        <a:spcAft>
                          <a:spcPts val="0"/>
                        </a:spcAft>
                      </a:pPr>
                      <a:r>
                        <a:rPr lang="en-US" sz="1000">
                          <a:effectLst/>
                        </a:rPr>
                        <a:t>DDHTR Contractor for access across roads on federal lands. EHP support from the A&amp;M Contractor. Plus, may require additional assistance from state agencies and User Agency CM and /or OSC or designee.</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7520" marR="7520" marT="0" marB="0"/>
                </a:tc>
                <a:tc>
                  <a:txBody>
                    <a:bodyPr/>
                    <a:lstStyle/>
                    <a:p>
                      <a:pPr marL="0" marR="0">
                        <a:spcBef>
                          <a:spcPts val="0"/>
                        </a:spcBef>
                        <a:spcAft>
                          <a:spcPts val="0"/>
                        </a:spcAft>
                      </a:pPr>
                      <a:r>
                        <a:rPr lang="en-US" sz="1000">
                          <a:effectLst/>
                        </a:rPr>
                        <a:t>Permits will require biological and historical preservation assessments and likely bmp protections to be installed and maintained and ultimately removed.</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7520" marR="7520" marT="0" marB="0"/>
                </a:tc>
                <a:extLst>
                  <a:ext uri="{0D108BD9-81ED-4DB2-BD59-A6C34878D82A}">
                    <a16:rowId xmlns:a16="http://schemas.microsoft.com/office/drawing/2014/main" val="2091412752"/>
                  </a:ext>
                </a:extLst>
              </a:tr>
              <a:tr h="579996">
                <a:tc>
                  <a:txBody>
                    <a:bodyPr/>
                    <a:lstStyle/>
                    <a:p>
                      <a:pPr marL="0" marR="0">
                        <a:spcBef>
                          <a:spcPts val="0"/>
                        </a:spcBef>
                        <a:spcAft>
                          <a:spcPts val="0"/>
                        </a:spcAft>
                      </a:pPr>
                      <a:r>
                        <a:rPr lang="en-US" sz="1000">
                          <a:effectLst/>
                        </a:rPr>
                        <a:t>CalFire Forest Practice Rules Permits for Timber Harvest activities (1104.1b, 1039g, 1052).</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7520" marR="7520" marT="0" marB="0"/>
                </a:tc>
                <a:tc>
                  <a:txBody>
                    <a:bodyPr/>
                    <a:lstStyle/>
                    <a:p>
                      <a:pPr marL="0" marR="0">
                        <a:spcBef>
                          <a:spcPts val="0"/>
                        </a:spcBef>
                        <a:spcAft>
                          <a:spcPts val="0"/>
                        </a:spcAft>
                      </a:pPr>
                      <a:r>
                        <a:rPr lang="en-US" sz="1000">
                          <a:effectLst/>
                        </a:rPr>
                        <a:t>DDHTR Contractor’s LTO to prepare, sign, and implement permit(s) and their requirements. May obtain assistance from A&amp;M Contractor’s RPF.</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7520" marR="7520" marT="0" marB="0"/>
                </a:tc>
                <a:tc>
                  <a:txBody>
                    <a:bodyPr/>
                    <a:lstStyle/>
                    <a:p>
                      <a:pPr marL="0" marR="0">
                        <a:spcBef>
                          <a:spcPts val="0"/>
                        </a:spcBef>
                        <a:spcAft>
                          <a:spcPts val="0"/>
                        </a:spcAft>
                      </a:pPr>
                      <a:r>
                        <a:rPr lang="en-US" sz="1000">
                          <a:effectLst/>
                        </a:rPr>
                        <a:t>Prior to felling any Hazard Trees, the DDHTR Contractor shall confer with the CalFire Regional Office and the RWQCB representatives to confirm necessary permits and/or confirm applicable exemptions then submit obtain and implement required BMPs and AMMs, under A&amp;M Contractor Forester’s oversight and support.</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7520" marR="7520" marT="0" marB="0"/>
                </a:tc>
                <a:extLst>
                  <a:ext uri="{0D108BD9-81ED-4DB2-BD59-A6C34878D82A}">
                    <a16:rowId xmlns:a16="http://schemas.microsoft.com/office/drawing/2014/main" val="3596153572"/>
                  </a:ext>
                </a:extLst>
              </a:tr>
              <a:tr h="241228">
                <a:tc>
                  <a:txBody>
                    <a:bodyPr/>
                    <a:lstStyle/>
                    <a:p>
                      <a:pPr marL="0" marR="0">
                        <a:spcBef>
                          <a:spcPts val="0"/>
                        </a:spcBef>
                        <a:spcAft>
                          <a:spcPts val="0"/>
                        </a:spcAft>
                      </a:pPr>
                      <a:r>
                        <a:rPr lang="en-US" sz="1000">
                          <a:effectLst/>
                        </a:rPr>
                        <a:t>County Encroachment Permit</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7520" marR="7520" marT="0" marB="0"/>
                </a:tc>
                <a:tc>
                  <a:txBody>
                    <a:bodyPr/>
                    <a:lstStyle/>
                    <a:p>
                      <a:pPr marL="0" marR="0">
                        <a:spcBef>
                          <a:spcPts val="0"/>
                        </a:spcBef>
                        <a:spcAft>
                          <a:spcPts val="0"/>
                        </a:spcAft>
                      </a:pPr>
                      <a:r>
                        <a:rPr lang="en-US" sz="1000">
                          <a:effectLst/>
                        </a:rPr>
                        <a:t>DDHTR Contractor (May be waived)</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7520" marR="7520" marT="0" marB="0"/>
                </a:tc>
                <a:tc>
                  <a:txBody>
                    <a:bodyPr/>
                    <a:lstStyle/>
                    <a:p>
                      <a:pPr marL="0" marR="0">
                        <a:spcBef>
                          <a:spcPts val="0"/>
                        </a:spcBef>
                        <a:spcAft>
                          <a:spcPts val="0"/>
                        </a:spcAft>
                      </a:pPr>
                      <a:r>
                        <a:rPr lang="en-US" sz="1000">
                          <a:effectLst/>
                        </a:rPr>
                        <a:t>Use of temporary trailers or storage units on County ROW will require submittal of an application.</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7520" marR="7520" marT="0" marB="0"/>
                </a:tc>
                <a:extLst>
                  <a:ext uri="{0D108BD9-81ED-4DB2-BD59-A6C34878D82A}">
                    <a16:rowId xmlns:a16="http://schemas.microsoft.com/office/drawing/2014/main" val="3917766665"/>
                  </a:ext>
                </a:extLst>
              </a:tr>
              <a:tr h="241228">
                <a:tc>
                  <a:txBody>
                    <a:bodyPr/>
                    <a:lstStyle/>
                    <a:p>
                      <a:pPr marL="0" marR="0">
                        <a:spcBef>
                          <a:spcPts val="0"/>
                        </a:spcBef>
                        <a:spcAft>
                          <a:spcPts val="0"/>
                        </a:spcAft>
                      </a:pPr>
                      <a:r>
                        <a:rPr lang="en-US" sz="1000">
                          <a:effectLst/>
                        </a:rPr>
                        <a:t>County Demolition Permit</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7520" marR="7520" marT="0" marB="0"/>
                </a:tc>
                <a:tc>
                  <a:txBody>
                    <a:bodyPr/>
                    <a:lstStyle/>
                    <a:p>
                      <a:pPr marL="0" marR="0">
                        <a:spcBef>
                          <a:spcPts val="0"/>
                        </a:spcBef>
                        <a:spcAft>
                          <a:spcPts val="0"/>
                        </a:spcAft>
                      </a:pPr>
                      <a:r>
                        <a:rPr lang="en-US" sz="1000">
                          <a:effectLst/>
                        </a:rPr>
                        <a:t>User Agency (may be waived)</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7520" marR="7520" marT="0" marB="0"/>
                </a:tc>
                <a:tc>
                  <a:txBody>
                    <a:bodyPr/>
                    <a:lstStyle/>
                    <a:p>
                      <a:pPr marL="0" marR="0">
                        <a:spcBef>
                          <a:spcPts val="0"/>
                        </a:spcBef>
                        <a:spcAft>
                          <a:spcPts val="0"/>
                        </a:spcAft>
                      </a:pPr>
                      <a:r>
                        <a:rPr lang="en-US" sz="1000">
                          <a:effectLst/>
                        </a:rPr>
                        <a:t>Counties to issue a blanket permit to demolish all structures destroyed by the fire under this program.</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7520" marR="7520" marT="0" marB="0"/>
                </a:tc>
                <a:extLst>
                  <a:ext uri="{0D108BD9-81ED-4DB2-BD59-A6C34878D82A}">
                    <a16:rowId xmlns:a16="http://schemas.microsoft.com/office/drawing/2014/main" val="4280776102"/>
                  </a:ext>
                </a:extLst>
              </a:tr>
              <a:tr h="439215">
                <a:tc>
                  <a:txBody>
                    <a:bodyPr/>
                    <a:lstStyle/>
                    <a:p>
                      <a:pPr marL="0" marR="0">
                        <a:spcBef>
                          <a:spcPts val="0"/>
                        </a:spcBef>
                        <a:spcAft>
                          <a:spcPts val="0"/>
                        </a:spcAft>
                      </a:pPr>
                      <a:r>
                        <a:rPr lang="en-US" sz="1000">
                          <a:effectLst/>
                        </a:rPr>
                        <a:t>Air District Asbestos Demolition Permit/ Notification</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7520" marR="7520" marT="0" marB="0"/>
                </a:tc>
                <a:tc>
                  <a:txBody>
                    <a:bodyPr/>
                    <a:lstStyle/>
                    <a:p>
                      <a:pPr marL="0" marR="0">
                        <a:spcBef>
                          <a:spcPts val="0"/>
                        </a:spcBef>
                        <a:spcAft>
                          <a:spcPts val="0"/>
                        </a:spcAft>
                      </a:pPr>
                      <a:r>
                        <a:rPr lang="en-US" sz="1000">
                          <a:effectLst/>
                        </a:rPr>
                        <a:t>User Agency (may be waived)</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7520" marR="7520" marT="0" marB="0"/>
                </a:tc>
                <a:tc>
                  <a:txBody>
                    <a:bodyPr/>
                    <a:lstStyle/>
                    <a:p>
                      <a:pPr marL="0" marR="0">
                        <a:spcBef>
                          <a:spcPts val="0"/>
                        </a:spcBef>
                        <a:spcAft>
                          <a:spcPts val="0"/>
                        </a:spcAft>
                      </a:pPr>
                      <a:r>
                        <a:rPr lang="en-US" sz="1000">
                          <a:effectLst/>
                        </a:rPr>
                        <a:t>User Agency or its A&amp;M Contractor will make appropriate notification to local Air Quality Management District (AQMD), California air Resources Board (CARB), and/or Federal EPA for demolition of any remaining standing structures and chimneys that fall under the requirement, as necessary.</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7520" marR="7520" marT="0" marB="0"/>
                </a:tc>
                <a:extLst>
                  <a:ext uri="{0D108BD9-81ED-4DB2-BD59-A6C34878D82A}">
                    <a16:rowId xmlns:a16="http://schemas.microsoft.com/office/drawing/2014/main" val="3592054103"/>
                  </a:ext>
                </a:extLst>
              </a:tr>
              <a:tr h="434997">
                <a:tc>
                  <a:txBody>
                    <a:bodyPr/>
                    <a:lstStyle/>
                    <a:p>
                      <a:pPr marL="0" marR="0">
                        <a:spcBef>
                          <a:spcPts val="0"/>
                        </a:spcBef>
                        <a:spcAft>
                          <a:spcPts val="0"/>
                        </a:spcAft>
                      </a:pPr>
                      <a:r>
                        <a:rPr lang="en-US" sz="1000">
                          <a:effectLst/>
                        </a:rPr>
                        <a:t>Site Hazardous Waste Transport</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7520" marR="7520" marT="0" marB="0"/>
                </a:tc>
                <a:tc>
                  <a:txBody>
                    <a:bodyPr/>
                    <a:lstStyle/>
                    <a:p>
                      <a:pPr marL="0" marR="0">
                        <a:spcBef>
                          <a:spcPts val="0"/>
                        </a:spcBef>
                        <a:spcAft>
                          <a:spcPts val="0"/>
                        </a:spcAft>
                      </a:pPr>
                      <a:r>
                        <a:rPr lang="en-US" sz="1000">
                          <a:effectLst/>
                        </a:rPr>
                        <a:t>User Agency</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7520" marR="7520" marT="0" marB="0"/>
                </a:tc>
                <a:tc>
                  <a:txBody>
                    <a:bodyPr/>
                    <a:lstStyle/>
                    <a:p>
                      <a:pPr marL="0" marR="0">
                        <a:spcBef>
                          <a:spcPts val="0"/>
                        </a:spcBef>
                        <a:spcAft>
                          <a:spcPts val="0"/>
                        </a:spcAft>
                      </a:pPr>
                      <a:r>
                        <a:rPr lang="en-US" sz="1000">
                          <a:effectLst/>
                        </a:rPr>
                        <a:t>User Agency will submit and emergency Department of Transportation (DOT) waiver to allow for the transport and consolation of hazardous materials at a predefined staging area within the immediate burn scar area.</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7520" marR="7520" marT="0" marB="0"/>
                </a:tc>
                <a:extLst>
                  <a:ext uri="{0D108BD9-81ED-4DB2-BD59-A6C34878D82A}">
                    <a16:rowId xmlns:a16="http://schemas.microsoft.com/office/drawing/2014/main" val="3400883589"/>
                  </a:ext>
                </a:extLst>
              </a:tr>
              <a:tr h="324081">
                <a:tc>
                  <a:txBody>
                    <a:bodyPr/>
                    <a:lstStyle/>
                    <a:p>
                      <a:pPr marL="0" marR="0">
                        <a:spcBef>
                          <a:spcPts val="0"/>
                        </a:spcBef>
                        <a:spcAft>
                          <a:spcPts val="0"/>
                        </a:spcAft>
                      </a:pPr>
                      <a:r>
                        <a:rPr lang="en-US" sz="1000">
                          <a:effectLst/>
                        </a:rPr>
                        <a:t>Traffic Control (city, county roadways and state highways</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7520" marR="7520" marT="0" marB="0"/>
                </a:tc>
                <a:tc>
                  <a:txBody>
                    <a:bodyPr/>
                    <a:lstStyle/>
                    <a:p>
                      <a:pPr marL="0" marR="0">
                        <a:spcBef>
                          <a:spcPts val="0"/>
                        </a:spcBef>
                        <a:spcAft>
                          <a:spcPts val="0"/>
                        </a:spcAft>
                      </a:pPr>
                      <a:r>
                        <a:rPr lang="en-US" sz="1000">
                          <a:effectLst/>
                        </a:rPr>
                        <a:t>DDHTR Contractor</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7520" marR="7520" marT="0" marB="0"/>
                </a:tc>
                <a:tc>
                  <a:txBody>
                    <a:bodyPr/>
                    <a:lstStyle/>
                    <a:p>
                      <a:pPr marL="0" marR="0">
                        <a:spcBef>
                          <a:spcPts val="0"/>
                        </a:spcBef>
                        <a:spcAft>
                          <a:spcPts val="0"/>
                        </a:spcAft>
                      </a:pPr>
                      <a:r>
                        <a:rPr lang="en-US" sz="1000">
                          <a:effectLst/>
                        </a:rPr>
                        <a:t>User Agency DDHTR Contractors apply for and obtain all road and highway permits in support of these operations and will supply necessary signage as required by the permitting agency(ies).</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7520" marR="7520" marT="0" marB="0"/>
                </a:tc>
                <a:extLst>
                  <a:ext uri="{0D108BD9-81ED-4DB2-BD59-A6C34878D82A}">
                    <a16:rowId xmlns:a16="http://schemas.microsoft.com/office/drawing/2014/main" val="1612762303"/>
                  </a:ext>
                </a:extLst>
              </a:tr>
              <a:tr h="585620">
                <a:tc>
                  <a:txBody>
                    <a:bodyPr/>
                    <a:lstStyle/>
                    <a:p>
                      <a:pPr marL="0" marR="0">
                        <a:spcBef>
                          <a:spcPts val="0"/>
                        </a:spcBef>
                        <a:spcAft>
                          <a:spcPts val="0"/>
                        </a:spcAft>
                      </a:pPr>
                      <a:r>
                        <a:rPr lang="en-US" sz="1000">
                          <a:effectLst/>
                        </a:rPr>
                        <a:t>Hazardous Waste Disposal</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7520" marR="7520" marT="0" marB="0"/>
                </a:tc>
                <a:tc>
                  <a:txBody>
                    <a:bodyPr/>
                    <a:lstStyle/>
                    <a:p>
                      <a:pPr marL="0" marR="0">
                        <a:spcBef>
                          <a:spcPts val="0"/>
                        </a:spcBef>
                        <a:spcAft>
                          <a:spcPts val="0"/>
                        </a:spcAft>
                      </a:pPr>
                      <a:r>
                        <a:rPr lang="en-US" sz="1000">
                          <a:effectLst/>
                        </a:rPr>
                        <a:t>User Agency</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7520" marR="7520" marT="0" marB="0"/>
                </a:tc>
                <a:tc>
                  <a:txBody>
                    <a:bodyPr/>
                    <a:lstStyle/>
                    <a:p>
                      <a:pPr marL="0" marR="0">
                        <a:spcBef>
                          <a:spcPts val="0"/>
                        </a:spcBef>
                        <a:spcAft>
                          <a:spcPts val="0"/>
                        </a:spcAft>
                      </a:pPr>
                      <a:r>
                        <a:rPr lang="en-US" sz="1000">
                          <a:effectLst/>
                        </a:rPr>
                        <a:t>User Agency will contact the DTSC if any household hazardous waste is found on properties.  User Agency will direct DDHTR Contractors to place such materials at one location on each property and/or in an environmentally protective, safe, and secure storage area (as appropriate) and arrange for the DTSC to make special collection trips, “milk runs”, to collect and appropriately transport and dispose of such materials.</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7520" marR="7520" marT="0" marB="0"/>
                </a:tc>
                <a:extLst>
                  <a:ext uri="{0D108BD9-81ED-4DB2-BD59-A6C34878D82A}">
                    <a16:rowId xmlns:a16="http://schemas.microsoft.com/office/drawing/2014/main" val="2470710731"/>
                  </a:ext>
                </a:extLst>
              </a:tr>
              <a:tr h="223372">
                <a:tc>
                  <a:txBody>
                    <a:bodyPr/>
                    <a:lstStyle/>
                    <a:p>
                      <a:pPr marL="0" marR="0">
                        <a:spcBef>
                          <a:spcPts val="0"/>
                        </a:spcBef>
                        <a:spcAft>
                          <a:spcPts val="0"/>
                        </a:spcAft>
                      </a:pPr>
                      <a:r>
                        <a:rPr lang="en-US" sz="1000">
                          <a:effectLst/>
                        </a:rPr>
                        <a:t>Temporary Heliport Authorization</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7520" marR="7520" marT="0" marB="0"/>
                </a:tc>
                <a:tc>
                  <a:txBody>
                    <a:bodyPr/>
                    <a:lstStyle/>
                    <a:p>
                      <a:pPr marL="0" marR="0">
                        <a:spcBef>
                          <a:spcPts val="0"/>
                        </a:spcBef>
                        <a:spcAft>
                          <a:spcPts val="0"/>
                        </a:spcAft>
                      </a:pPr>
                      <a:r>
                        <a:rPr lang="en-US" sz="1000">
                          <a:effectLst/>
                        </a:rPr>
                        <a:t>CalTrans</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7520" marR="7520" marT="0" marB="0"/>
                </a:tc>
                <a:tc>
                  <a:txBody>
                    <a:bodyPr/>
                    <a:lstStyle/>
                    <a:p>
                      <a:pPr marL="0" marR="0">
                        <a:spcBef>
                          <a:spcPts val="0"/>
                        </a:spcBef>
                        <a:spcAft>
                          <a:spcPts val="0"/>
                        </a:spcAft>
                      </a:pPr>
                      <a:r>
                        <a:rPr lang="en-US" sz="1000" dirty="0">
                          <a:effectLst/>
                        </a:rPr>
                        <a:t>For temporary take-off and landing facilities related to debris or tree removal via helicopter.</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7520" marR="7520" marT="0" marB="0"/>
                </a:tc>
                <a:extLst>
                  <a:ext uri="{0D108BD9-81ED-4DB2-BD59-A6C34878D82A}">
                    <a16:rowId xmlns:a16="http://schemas.microsoft.com/office/drawing/2014/main" val="2712213739"/>
                  </a:ext>
                </a:extLst>
              </a:tr>
            </a:tbl>
          </a:graphicData>
        </a:graphic>
      </p:graphicFrame>
    </p:spTree>
    <p:extLst>
      <p:ext uri="{BB962C8B-B14F-4D97-AF65-F5344CB8AC3E}">
        <p14:creationId xmlns:p14="http://schemas.microsoft.com/office/powerpoint/2010/main" val="13087322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5669F-5CF4-44D9-B95F-F7CCDCE93DBB}"/>
              </a:ext>
            </a:extLst>
          </p:cNvPr>
          <p:cNvSpPr>
            <a:spLocks noGrp="1"/>
          </p:cNvSpPr>
          <p:nvPr>
            <p:ph type="title"/>
          </p:nvPr>
        </p:nvSpPr>
        <p:spPr>
          <a:xfrm>
            <a:off x="838200" y="569406"/>
            <a:ext cx="10515600" cy="1325563"/>
          </a:xfrm>
        </p:spPr>
        <p:txBody>
          <a:bodyPr/>
          <a:lstStyle/>
          <a:p>
            <a:r>
              <a:rPr lang="en-US" dirty="0"/>
              <a:t>Environmental Compliance Liaison </a:t>
            </a:r>
            <a:r>
              <a:rPr lang="en-US" b="1" dirty="0">
                <a:highlight>
                  <a:srgbClr val="FFFF00"/>
                </a:highlight>
              </a:rPr>
              <a:t>(New)</a:t>
            </a:r>
          </a:p>
        </p:txBody>
      </p:sp>
      <p:sp>
        <p:nvSpPr>
          <p:cNvPr id="3" name="TextBox 2">
            <a:extLst>
              <a:ext uri="{FF2B5EF4-FFF2-40B4-BE49-F238E27FC236}">
                <a16:creationId xmlns:a16="http://schemas.microsoft.com/office/drawing/2014/main" id="{A1F41D75-1BAF-4C50-A6CB-9A4E36C04A0F}"/>
              </a:ext>
            </a:extLst>
          </p:cNvPr>
          <p:cNvSpPr txBox="1"/>
          <p:nvPr/>
        </p:nvSpPr>
        <p:spPr>
          <a:xfrm>
            <a:off x="710119" y="1739327"/>
            <a:ext cx="11147898" cy="4801314"/>
          </a:xfrm>
          <a:prstGeom prst="rect">
            <a:avLst/>
          </a:prstGeom>
          <a:noFill/>
        </p:spPr>
        <p:txBody>
          <a:bodyPr wrap="square" rtlCol="0">
            <a:spAutoFit/>
          </a:bodyPr>
          <a:lstStyle/>
          <a:p>
            <a:r>
              <a:rPr lang="en-US" sz="2400" i="1">
                <a:effectLst/>
                <a:latin typeface="Arial" panose="020B0604020202020204" pitchFamily="34" charset="0"/>
                <a:ea typeface="Times New Roman" panose="02020603050405020304" pitchFamily="18" charset="0"/>
                <a:cs typeface="Arial" panose="020B0604020202020204" pitchFamily="34" charset="0"/>
              </a:rPr>
              <a:t>“DDHTR Contractor’s Environmental Compliance Liaison (ECL) is responsible to ensure that the DDHTR Contractor meets all of the environmental permit requirements and all EPP BMPs are properly implemented for all of the DDHTR Contractor’s temporary facilities (including but not limited to: laydown yards, log processing and storage yards, materials processing and transfer facilities, vehicle adjudication facilities, DOT inspection yards, and other temporary facilities as required for the Operation) . The ECL is responsible for preparing and overseeing the appropriate implementation of each of the water quality BMPs, and Historic Preservation AMMs required in the Operational permits enforced by CAL FIRE with respect to CEQA and NEPA environmental protection requirements, for protection of endangered and impacted species and their habitats under emergency Operations, summarized in the EPP.”</a:t>
            </a:r>
            <a:endParaRPr lang="en-US" sz="2400" i="1">
              <a:effectLst/>
              <a:latin typeface="Calibri" panose="020F0502020204030204" pitchFamily="34" charset="0"/>
              <a:ea typeface="Calibri" panose="020F0502020204030204" pitchFamily="34" charset="0"/>
              <a:cs typeface="Arial" panose="020B0604020202020204" pitchFamily="34" charset="0"/>
            </a:endParaRPr>
          </a:p>
          <a:p>
            <a:endParaRPr lang="en-US"/>
          </a:p>
        </p:txBody>
      </p:sp>
    </p:spTree>
    <p:extLst>
      <p:ext uri="{BB962C8B-B14F-4D97-AF65-F5344CB8AC3E}">
        <p14:creationId xmlns:p14="http://schemas.microsoft.com/office/powerpoint/2010/main" val="423685261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5669F-5CF4-44D9-B95F-F7CCDCE93DBB}"/>
              </a:ext>
            </a:extLst>
          </p:cNvPr>
          <p:cNvSpPr>
            <a:spLocks noGrp="1"/>
          </p:cNvSpPr>
          <p:nvPr>
            <p:ph type="title"/>
          </p:nvPr>
        </p:nvSpPr>
        <p:spPr>
          <a:xfrm>
            <a:off x="583660" y="569406"/>
            <a:ext cx="10770140" cy="1325563"/>
          </a:xfrm>
        </p:spPr>
        <p:txBody>
          <a:bodyPr>
            <a:normAutofit/>
          </a:bodyPr>
          <a:lstStyle/>
          <a:p>
            <a:r>
              <a:rPr lang="en-US" sz="4000" dirty="0"/>
              <a:t>Liaison to the Registered Professional Forester (RPF)</a:t>
            </a:r>
          </a:p>
        </p:txBody>
      </p:sp>
      <p:sp>
        <p:nvSpPr>
          <p:cNvPr id="3" name="TextBox 2">
            <a:extLst>
              <a:ext uri="{FF2B5EF4-FFF2-40B4-BE49-F238E27FC236}">
                <a16:creationId xmlns:a16="http://schemas.microsoft.com/office/drawing/2014/main" id="{A1F41D75-1BAF-4C50-A6CB-9A4E36C04A0F}"/>
              </a:ext>
            </a:extLst>
          </p:cNvPr>
          <p:cNvSpPr txBox="1"/>
          <p:nvPr/>
        </p:nvSpPr>
        <p:spPr>
          <a:xfrm>
            <a:off x="710119" y="1739327"/>
            <a:ext cx="11147898" cy="4601260"/>
          </a:xfrm>
          <a:prstGeom prst="rect">
            <a:avLst/>
          </a:prstGeom>
          <a:noFill/>
        </p:spPr>
        <p:txBody>
          <a:bodyPr wrap="square" rtlCol="0">
            <a:spAutoFit/>
          </a:bodyPr>
          <a:lstStyle/>
          <a:p>
            <a:pPr marR="0" lvl="0">
              <a:spcBef>
                <a:spcPts val="0"/>
              </a:spcBef>
              <a:spcAft>
                <a:spcPts val="600"/>
              </a:spcAft>
            </a:pPr>
            <a:r>
              <a:rPr lang="en-US" sz="2400" i="1">
                <a:effectLst/>
                <a:latin typeface="Arial" panose="020B0604020202020204" pitchFamily="34" charset="0"/>
                <a:ea typeface="Times New Roman" panose="02020603050405020304" pitchFamily="18" charset="0"/>
              </a:rPr>
              <a:t>“Forest Practice Rules do not require the use of a RPF for the submittal or operations of the above identified Exemption Notices, however, there are specific Forest Practice Rule regulations (per 14 CCR sections 1038(b) and 1038.1, and 14 CCR section 1104.1) which prevent the use of the Exemption Notice in certain environmental situations. Since this Operation is being coordinated with other regulatory agencies, DDHTR Contractor shall provide a Liaison to RPF (Liaison) to the A&amp;M Contractor’s RPF. The Liaison shall be responsible for the preparation and submittal of the Notices of Exemption.</a:t>
            </a:r>
          </a:p>
          <a:p>
            <a:r>
              <a:rPr lang="en-US" sz="2400" i="1">
                <a:effectLst/>
                <a:latin typeface="Arial" panose="020B0604020202020204" pitchFamily="34" charset="0"/>
                <a:ea typeface="Times New Roman" panose="02020603050405020304" pitchFamily="18" charset="0"/>
              </a:rPr>
              <a:t>The Liaison(s) shall oversee, monitor, and manage the Hazard Tree removal Operations and related activities, and assure their operation follows the Forest Practice Rules and the Public Agency, Public and Private Utility ROW Exemption documents.” </a:t>
            </a:r>
            <a:endParaRPr lang="en-US" sz="2400" i="1"/>
          </a:p>
        </p:txBody>
      </p:sp>
    </p:spTree>
    <p:extLst>
      <p:ext uri="{BB962C8B-B14F-4D97-AF65-F5344CB8AC3E}">
        <p14:creationId xmlns:p14="http://schemas.microsoft.com/office/powerpoint/2010/main" val="25997404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5669F-5CF4-44D9-B95F-F7CCDCE93DBB}"/>
              </a:ext>
            </a:extLst>
          </p:cNvPr>
          <p:cNvSpPr>
            <a:spLocks noGrp="1"/>
          </p:cNvSpPr>
          <p:nvPr>
            <p:ph type="title"/>
          </p:nvPr>
        </p:nvSpPr>
        <p:spPr>
          <a:xfrm>
            <a:off x="564204" y="393102"/>
            <a:ext cx="10770140" cy="1325563"/>
          </a:xfrm>
        </p:spPr>
        <p:txBody>
          <a:bodyPr>
            <a:normAutofit/>
          </a:bodyPr>
          <a:lstStyle/>
          <a:p>
            <a:r>
              <a:rPr lang="en-US" sz="4000" dirty="0"/>
              <a:t>Liaison to the Registered Professional Forester (RPF)</a:t>
            </a:r>
            <a:br>
              <a:rPr lang="en-US" sz="4000" dirty="0"/>
            </a:br>
            <a:r>
              <a:rPr lang="en-US" sz="4000" dirty="0"/>
              <a:t>(</a:t>
            </a:r>
            <a:r>
              <a:rPr lang="en-US" sz="4000" dirty="0" err="1"/>
              <a:t>cont</a:t>
            </a:r>
            <a:r>
              <a:rPr lang="en-US" sz="4000" dirty="0"/>
              <a:t>…)</a:t>
            </a:r>
          </a:p>
        </p:txBody>
      </p:sp>
      <p:sp>
        <p:nvSpPr>
          <p:cNvPr id="3" name="TextBox 2">
            <a:extLst>
              <a:ext uri="{FF2B5EF4-FFF2-40B4-BE49-F238E27FC236}">
                <a16:creationId xmlns:a16="http://schemas.microsoft.com/office/drawing/2014/main" id="{A1F41D75-1BAF-4C50-A6CB-9A4E36C04A0F}"/>
              </a:ext>
            </a:extLst>
          </p:cNvPr>
          <p:cNvSpPr txBox="1"/>
          <p:nvPr/>
        </p:nvSpPr>
        <p:spPr>
          <a:xfrm>
            <a:off x="632298" y="1865792"/>
            <a:ext cx="11147898" cy="4278094"/>
          </a:xfrm>
          <a:prstGeom prst="rect">
            <a:avLst/>
          </a:prstGeom>
          <a:noFill/>
        </p:spPr>
        <p:txBody>
          <a:bodyPr wrap="square" rtlCol="0">
            <a:spAutoFit/>
          </a:bodyPr>
          <a:lstStyle/>
          <a:p>
            <a:pPr marR="0" lvl="0">
              <a:spcBef>
                <a:spcPts val="0"/>
              </a:spcBef>
              <a:spcAft>
                <a:spcPts val="600"/>
              </a:spcAft>
            </a:pPr>
            <a:r>
              <a:rPr lang="en-US" sz="1800" i="1">
                <a:effectLst/>
                <a:latin typeface="Arial" panose="020B0604020202020204" pitchFamily="34" charset="0"/>
                <a:ea typeface="Times New Roman" panose="02020603050405020304" pitchFamily="18" charset="0"/>
              </a:rPr>
              <a:t>“The Liaison is responsible for the following:</a:t>
            </a:r>
          </a:p>
          <a:p>
            <a:pPr marL="342900" marR="0" lvl="0" indent="-342900">
              <a:spcBef>
                <a:spcPts val="0"/>
              </a:spcBef>
              <a:spcAft>
                <a:spcPts val="600"/>
              </a:spcAft>
              <a:buFont typeface="+mj-lt"/>
              <a:buAutoNum type="alphaLcPeriod"/>
            </a:pPr>
            <a:r>
              <a:rPr lang="en-US" sz="1800" i="1">
                <a:effectLst/>
                <a:latin typeface="Arial" panose="020B0604020202020204" pitchFamily="34" charset="0"/>
                <a:ea typeface="Times New Roman" panose="02020603050405020304" pitchFamily="18" charset="0"/>
              </a:rPr>
              <a:t>Sign and file on behalf of the Department, the Public Agency, Public and Private Utility ROW Exemptions for public agency removal of timber per 14 CCR section 1104.1, relating to conversion exemptions of the Forest Practice </a:t>
            </a:r>
            <a:r>
              <a:rPr lang="en-US" sz="1800" i="1" err="1">
                <a:effectLst/>
                <a:latin typeface="Arial" panose="020B0604020202020204" pitchFamily="34" charset="0"/>
                <a:ea typeface="Times New Roman" panose="02020603050405020304" pitchFamily="18" charset="0"/>
              </a:rPr>
              <a:t>Rules.Upon</a:t>
            </a:r>
            <a:r>
              <a:rPr lang="en-US" sz="1800" i="1">
                <a:effectLst/>
                <a:latin typeface="Arial" panose="020B0604020202020204" pitchFamily="34" charset="0"/>
                <a:ea typeface="Times New Roman" panose="02020603050405020304" pitchFamily="18" charset="0"/>
              </a:rPr>
              <a:t> execution and submittal of valid Public Agency, Public and Private Utility ROW Exemptions to the appropriate CalFire RPF, DDHTR Contractor and/or their respective Liaison shall provide written notification to the appropriate California Regional Water Quality Control Board (RWQCB), and the IMT.</a:t>
            </a:r>
          </a:p>
          <a:p>
            <a:pPr marL="342900" marR="0" lvl="0" indent="-342900">
              <a:spcBef>
                <a:spcPts val="0"/>
              </a:spcBef>
              <a:spcAft>
                <a:spcPts val="600"/>
              </a:spcAft>
              <a:buFont typeface="+mj-lt"/>
              <a:buAutoNum type="alphaLcPeriod"/>
            </a:pPr>
            <a:r>
              <a:rPr lang="en-US" sz="1800" i="1">
                <a:effectLst/>
                <a:latin typeface="Arial" panose="020B0604020202020204" pitchFamily="34" charset="0"/>
                <a:ea typeface="Times New Roman" panose="02020603050405020304" pitchFamily="18" charset="0"/>
              </a:rPr>
              <a:t>Verify clear access to trees on each assigned property prior to sending Hazard Tree Removal Crews to the assigned property.</a:t>
            </a:r>
          </a:p>
          <a:p>
            <a:pPr marL="342900" marR="0" lvl="0" indent="-342900">
              <a:spcBef>
                <a:spcPts val="0"/>
              </a:spcBef>
              <a:spcAft>
                <a:spcPts val="600"/>
              </a:spcAft>
              <a:buFont typeface="+mj-lt"/>
              <a:buAutoNum type="alphaLcPeriod"/>
            </a:pPr>
            <a:r>
              <a:rPr lang="en-US" sz="1800" i="1">
                <a:effectLst/>
                <a:latin typeface="Arial" panose="020B0604020202020204" pitchFamily="34" charset="0"/>
                <a:ea typeface="Times New Roman" panose="02020603050405020304" pitchFamily="18" charset="0"/>
              </a:rPr>
              <a:t>Determine if any trees require crane assisted removal and notify the OSC or designee, prior to sending Tree Removal Crews to the assigned property.</a:t>
            </a:r>
          </a:p>
          <a:p>
            <a:pPr marL="342900" marR="0" lvl="0" indent="-342900">
              <a:spcBef>
                <a:spcPts val="0"/>
              </a:spcBef>
              <a:spcAft>
                <a:spcPts val="600"/>
              </a:spcAft>
              <a:buFont typeface="+mj-lt"/>
              <a:buAutoNum type="alphaLcPeriod"/>
            </a:pPr>
            <a:r>
              <a:rPr lang="en-US" sz="1800" i="1">
                <a:effectLst/>
                <a:latin typeface="Arial" panose="020B0604020202020204" pitchFamily="34" charset="0"/>
                <a:ea typeface="Times New Roman" panose="02020603050405020304" pitchFamily="18" charset="0"/>
              </a:rPr>
              <a:t>Identify and notify the OSC or designee if there is/are water courses that either need to be crossed to access a property or are in close proximity to any trees to be removed on a property for which a valid ROE has been received by the IMT.”</a:t>
            </a:r>
          </a:p>
        </p:txBody>
      </p:sp>
    </p:spTree>
    <p:extLst>
      <p:ext uri="{BB962C8B-B14F-4D97-AF65-F5344CB8AC3E}">
        <p14:creationId xmlns:p14="http://schemas.microsoft.com/office/powerpoint/2010/main" val="92892899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5669F-5CF4-44D9-B95F-F7CCDCE93DBB}"/>
              </a:ext>
            </a:extLst>
          </p:cNvPr>
          <p:cNvSpPr>
            <a:spLocks noGrp="1"/>
          </p:cNvSpPr>
          <p:nvPr>
            <p:ph type="title"/>
          </p:nvPr>
        </p:nvSpPr>
        <p:spPr>
          <a:xfrm>
            <a:off x="838200" y="569406"/>
            <a:ext cx="10515600" cy="1325563"/>
          </a:xfrm>
        </p:spPr>
        <p:txBody>
          <a:bodyPr>
            <a:normAutofit/>
          </a:bodyPr>
          <a:lstStyle/>
          <a:p>
            <a:r>
              <a:rPr lang="en-US" dirty="0"/>
              <a:t>Work Plans and Milestones</a:t>
            </a:r>
            <a:br>
              <a:rPr lang="en-US" dirty="0"/>
            </a:br>
            <a:r>
              <a:rPr lang="en-US" sz="2200" dirty="0"/>
              <a:t>Exhibit A Section 14. Operational Milestones, Mobilization Requirements, and Metrics</a:t>
            </a:r>
            <a:endParaRPr lang="en-US" dirty="0"/>
          </a:p>
        </p:txBody>
      </p:sp>
      <p:sp>
        <p:nvSpPr>
          <p:cNvPr id="3" name="TextBox 2">
            <a:extLst>
              <a:ext uri="{FF2B5EF4-FFF2-40B4-BE49-F238E27FC236}">
                <a16:creationId xmlns:a16="http://schemas.microsoft.com/office/drawing/2014/main" id="{FB214732-14F1-4936-9787-E2E4AA439540}"/>
              </a:ext>
            </a:extLst>
          </p:cNvPr>
          <p:cNvSpPr txBox="1"/>
          <p:nvPr/>
        </p:nvSpPr>
        <p:spPr>
          <a:xfrm>
            <a:off x="943583" y="1894969"/>
            <a:ext cx="10145949" cy="4154984"/>
          </a:xfrm>
          <a:prstGeom prst="rect">
            <a:avLst/>
          </a:prstGeom>
          <a:noFill/>
        </p:spPr>
        <p:txBody>
          <a:bodyPr wrap="square" lIns="91440" tIns="45720" rIns="91440" bIns="45720" rtlCol="0" anchor="t">
            <a:spAutoFit/>
          </a:bodyPr>
          <a:lstStyle/>
          <a:p>
            <a:r>
              <a:rPr lang="en-US" sz="2400"/>
              <a:t>Contractor will be required to submit several work plans throughout the operation and is advised to staff adequately for work plan development, writing and field execution.</a:t>
            </a:r>
          </a:p>
          <a:p>
            <a:endParaRPr lang="en-US" sz="2400"/>
          </a:p>
          <a:p>
            <a:r>
              <a:rPr lang="en-US" sz="2400"/>
              <a:t>Some work plans outlined in Exhibit A Section 14 include:</a:t>
            </a:r>
          </a:p>
          <a:p>
            <a:pPr marL="285750" indent="-285750">
              <a:buFont typeface="Arial" panose="020B0604020202020204" pitchFamily="34" charset="0"/>
              <a:buChar char="•"/>
            </a:pPr>
            <a:r>
              <a:rPr lang="en-US" sz="2400"/>
              <a:t>Workforce Housing Plans</a:t>
            </a:r>
          </a:p>
          <a:p>
            <a:pPr marL="285750" indent="-285750">
              <a:buFont typeface="Arial" panose="020B0604020202020204" pitchFamily="34" charset="0"/>
              <a:buChar char="•"/>
            </a:pPr>
            <a:r>
              <a:rPr lang="en-US" sz="2400"/>
              <a:t>Hauling and Reuse/Disposal Plans by County</a:t>
            </a:r>
          </a:p>
          <a:p>
            <a:pPr marL="285750" indent="-285750">
              <a:buFont typeface="Arial" panose="020B0604020202020204" pitchFamily="34" charset="0"/>
              <a:buChar char="•"/>
            </a:pPr>
            <a:r>
              <a:rPr lang="en-US" sz="2400"/>
              <a:t>Hazard Tree Removal Work Plan</a:t>
            </a:r>
          </a:p>
          <a:p>
            <a:pPr marL="285750" indent="-285750">
              <a:buFont typeface="Arial" panose="020B0604020202020204" pitchFamily="34" charset="0"/>
              <a:buChar char="•"/>
            </a:pPr>
            <a:endParaRPr lang="en-US" sz="2400"/>
          </a:p>
          <a:p>
            <a:r>
              <a:rPr lang="en-US" sz="2400"/>
              <a:t>Each operation is unique, and the Incident Management Team may request additional work plans for specific or unforeseen situations.</a:t>
            </a:r>
          </a:p>
        </p:txBody>
      </p:sp>
    </p:spTree>
    <p:extLst>
      <p:ext uri="{BB962C8B-B14F-4D97-AF65-F5344CB8AC3E}">
        <p14:creationId xmlns:p14="http://schemas.microsoft.com/office/powerpoint/2010/main" val="343107181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5669F-5CF4-44D9-B95F-F7CCDCE93DBB}"/>
              </a:ext>
            </a:extLst>
          </p:cNvPr>
          <p:cNvSpPr>
            <a:spLocks noGrp="1"/>
          </p:cNvSpPr>
          <p:nvPr>
            <p:ph type="title"/>
          </p:nvPr>
        </p:nvSpPr>
        <p:spPr>
          <a:xfrm>
            <a:off x="838200" y="392710"/>
            <a:ext cx="10515600" cy="1325563"/>
          </a:xfrm>
        </p:spPr>
        <p:txBody>
          <a:bodyPr>
            <a:normAutofit/>
          </a:bodyPr>
          <a:lstStyle/>
          <a:p>
            <a:r>
              <a:rPr lang="en-US"/>
              <a:t>Bid Line Items</a:t>
            </a:r>
            <a:br>
              <a:rPr lang="en-US"/>
            </a:br>
            <a:r>
              <a:rPr lang="en-US" sz="2200"/>
              <a:t>Attachment 1 – Cost Bid Schedule</a:t>
            </a:r>
            <a:endParaRPr lang="en-US">
              <a:cs typeface="Calibri Light"/>
            </a:endParaRPr>
          </a:p>
        </p:txBody>
      </p:sp>
      <p:sp>
        <p:nvSpPr>
          <p:cNvPr id="3" name="TextBox 2">
            <a:extLst>
              <a:ext uri="{FF2B5EF4-FFF2-40B4-BE49-F238E27FC236}">
                <a16:creationId xmlns:a16="http://schemas.microsoft.com/office/drawing/2014/main" id="{FB214732-14F1-4936-9787-E2E4AA439540}"/>
              </a:ext>
            </a:extLst>
          </p:cNvPr>
          <p:cNvSpPr txBox="1"/>
          <p:nvPr/>
        </p:nvSpPr>
        <p:spPr>
          <a:xfrm>
            <a:off x="590192" y="1541578"/>
            <a:ext cx="10885861" cy="5632311"/>
          </a:xfrm>
          <a:prstGeom prst="rect">
            <a:avLst/>
          </a:prstGeom>
          <a:noFill/>
        </p:spPr>
        <p:txBody>
          <a:bodyPr wrap="square" lIns="91440" tIns="45720" rIns="91440" bIns="45720" rtlCol="0" anchor="t">
            <a:spAutoFit/>
          </a:bodyPr>
          <a:lstStyle/>
          <a:p>
            <a:r>
              <a:rPr lang="en-US" sz="2400" b="1"/>
              <a:t>Item 1</a:t>
            </a:r>
            <a:r>
              <a:rPr lang="en-US" sz="2400"/>
              <a:t> – Mobilization/Demobilization Per Crew</a:t>
            </a:r>
          </a:p>
          <a:p>
            <a:pPr marL="342900" indent="-342900">
              <a:buFont typeface="Arial"/>
              <a:buChar char="•"/>
            </a:pPr>
            <a:r>
              <a:rPr lang="en-US" sz="2400">
                <a:cs typeface="Calibri"/>
              </a:rPr>
              <a:t>½ Paid at Mob and ½ Paid at </a:t>
            </a:r>
            <a:r>
              <a:rPr lang="en-US" sz="2400" err="1">
                <a:cs typeface="Calibri"/>
              </a:rPr>
              <a:t>Demob</a:t>
            </a:r>
            <a:endParaRPr lang="en-US" sz="2400">
              <a:cs typeface="Calibri"/>
            </a:endParaRPr>
          </a:p>
          <a:p>
            <a:pPr marL="342900" indent="-342900">
              <a:buFont typeface="Arial"/>
              <a:buChar char="•"/>
            </a:pPr>
            <a:r>
              <a:rPr lang="en-US" sz="2400">
                <a:cs typeface="Calibri"/>
              </a:rPr>
              <a:t>May be paid more than once at the sole discretion of </a:t>
            </a:r>
            <a:r>
              <a:rPr lang="en-US" sz="2400" err="1">
                <a:cs typeface="Calibri"/>
              </a:rPr>
              <a:t>CalRecycle</a:t>
            </a:r>
            <a:endParaRPr lang="en-US" sz="2400">
              <a:cs typeface="Calibri"/>
            </a:endParaRPr>
          </a:p>
          <a:p>
            <a:pPr marL="342900" indent="-342900">
              <a:buFont typeface="Arial"/>
              <a:buChar char="•"/>
            </a:pPr>
            <a:endParaRPr lang="en-US" sz="2400">
              <a:cs typeface="Calibri"/>
            </a:endParaRPr>
          </a:p>
          <a:p>
            <a:r>
              <a:rPr lang="en-US" sz="2400" b="1">
                <a:cs typeface="Calibri"/>
              </a:rPr>
              <a:t>Items 2,3,6</a:t>
            </a:r>
            <a:r>
              <a:rPr lang="en-US" sz="2400">
                <a:cs typeface="Calibri"/>
              </a:rPr>
              <a:t> – Per Lot Costs, all inclusive</a:t>
            </a:r>
          </a:p>
          <a:p>
            <a:endParaRPr lang="en-US" sz="2400">
              <a:cs typeface="Calibri"/>
            </a:endParaRPr>
          </a:p>
          <a:p>
            <a:r>
              <a:rPr lang="en-US" sz="2400" b="1">
                <a:cs typeface="Calibri"/>
              </a:rPr>
              <a:t>Item 4</a:t>
            </a:r>
            <a:r>
              <a:rPr lang="en-US" sz="2400">
                <a:cs typeface="Calibri"/>
              </a:rPr>
              <a:t> – Soil Removal </a:t>
            </a:r>
            <a:r>
              <a:rPr lang="en-US" sz="2400" err="1">
                <a:cs typeface="Calibri"/>
              </a:rPr>
              <a:t>Rescrape</a:t>
            </a:r>
            <a:endParaRPr lang="en-US" sz="2400">
              <a:cs typeface="Calibri"/>
            </a:endParaRPr>
          </a:p>
          <a:p>
            <a:pPr marL="342900" indent="-342900">
              <a:buFont typeface="Arial"/>
              <a:buChar char="•"/>
            </a:pPr>
            <a:r>
              <a:rPr lang="en-US" sz="2400">
                <a:ea typeface="+mn-lt"/>
                <a:cs typeface="+mn-lt"/>
              </a:rPr>
              <a:t>Regardless of the number of re-scrapes required or the quantity of soil removed, this bid item will be paid only once per parcel and for no more than 25% of the total number of parcels where debris removal is performed. Further re-scrapes necessary, as determined by </a:t>
            </a:r>
            <a:r>
              <a:rPr lang="en-US" sz="2400" err="1">
                <a:ea typeface="+mn-lt"/>
                <a:cs typeface="+mn-lt"/>
              </a:rPr>
              <a:t>CalRecycle</a:t>
            </a:r>
            <a:r>
              <a:rPr lang="en-US" sz="2400">
                <a:ea typeface="+mn-lt"/>
                <a:cs typeface="+mn-lt"/>
              </a:rPr>
              <a:t>, shall be performed without compensation. These compensation limitations do not apply to parcels where </a:t>
            </a:r>
            <a:r>
              <a:rPr lang="en-US" sz="2400" err="1">
                <a:ea typeface="+mn-lt"/>
                <a:cs typeface="+mn-lt"/>
              </a:rPr>
              <a:t>CalRecycle</a:t>
            </a:r>
            <a:r>
              <a:rPr lang="en-US" sz="2400">
                <a:ea typeface="+mn-lt"/>
                <a:cs typeface="+mn-lt"/>
              </a:rPr>
              <a:t> determines that cleanup goals cannot be met due to site conditions unrelated to the disaster, at the sole and exclusive discretion of </a:t>
            </a:r>
            <a:r>
              <a:rPr lang="en-US" sz="2400" err="1">
                <a:ea typeface="+mn-lt"/>
                <a:cs typeface="+mn-lt"/>
              </a:rPr>
              <a:t>CalRecycle</a:t>
            </a:r>
            <a:r>
              <a:rPr lang="en-US" sz="2400">
                <a:ea typeface="+mn-lt"/>
                <a:cs typeface="+mn-lt"/>
              </a:rPr>
              <a:t>. </a:t>
            </a:r>
            <a:endParaRPr lang="en-US" sz="2400">
              <a:cs typeface="Calibri"/>
            </a:endParaRPr>
          </a:p>
          <a:p>
            <a:endParaRPr lang="en-US" sz="2400">
              <a:cs typeface="Calibri"/>
            </a:endParaRPr>
          </a:p>
        </p:txBody>
      </p:sp>
    </p:spTree>
    <p:extLst>
      <p:ext uri="{BB962C8B-B14F-4D97-AF65-F5344CB8AC3E}">
        <p14:creationId xmlns:p14="http://schemas.microsoft.com/office/powerpoint/2010/main" val="130559741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5669F-5CF4-44D9-B95F-F7CCDCE93DBB}"/>
              </a:ext>
            </a:extLst>
          </p:cNvPr>
          <p:cNvSpPr>
            <a:spLocks noGrp="1"/>
          </p:cNvSpPr>
          <p:nvPr>
            <p:ph type="title"/>
          </p:nvPr>
        </p:nvSpPr>
        <p:spPr>
          <a:xfrm>
            <a:off x="838200" y="569406"/>
            <a:ext cx="10515600" cy="1325563"/>
          </a:xfrm>
        </p:spPr>
        <p:txBody>
          <a:bodyPr>
            <a:normAutofit/>
          </a:bodyPr>
          <a:lstStyle/>
          <a:p>
            <a:r>
              <a:rPr lang="en-US"/>
              <a:t>Bid Line Items (cont...)</a:t>
            </a:r>
            <a:br>
              <a:rPr lang="en-US"/>
            </a:br>
            <a:r>
              <a:rPr lang="en-US" sz="2200"/>
              <a:t>Attachment 1 – Cost Bid Schedule</a:t>
            </a:r>
            <a:endParaRPr lang="en-US">
              <a:cs typeface="Calibri Light"/>
            </a:endParaRPr>
          </a:p>
        </p:txBody>
      </p:sp>
      <p:sp>
        <p:nvSpPr>
          <p:cNvPr id="3" name="TextBox 2">
            <a:extLst>
              <a:ext uri="{FF2B5EF4-FFF2-40B4-BE49-F238E27FC236}">
                <a16:creationId xmlns:a16="http://schemas.microsoft.com/office/drawing/2014/main" id="{FB214732-14F1-4936-9787-E2E4AA439540}"/>
              </a:ext>
            </a:extLst>
          </p:cNvPr>
          <p:cNvSpPr txBox="1"/>
          <p:nvPr/>
        </p:nvSpPr>
        <p:spPr>
          <a:xfrm>
            <a:off x="623322" y="1773491"/>
            <a:ext cx="10355775" cy="3416320"/>
          </a:xfrm>
          <a:prstGeom prst="rect">
            <a:avLst/>
          </a:prstGeom>
          <a:noFill/>
        </p:spPr>
        <p:txBody>
          <a:bodyPr wrap="square" lIns="91440" tIns="45720" rIns="91440" bIns="45720" rtlCol="0" anchor="t">
            <a:spAutoFit/>
          </a:bodyPr>
          <a:lstStyle/>
          <a:p>
            <a:r>
              <a:rPr lang="en-US" sz="2400" b="1">
                <a:cs typeface="Calibri"/>
              </a:rPr>
              <a:t>Item 5</a:t>
            </a:r>
            <a:r>
              <a:rPr lang="en-US" sz="2400">
                <a:cs typeface="Calibri"/>
              </a:rPr>
              <a:t> – Vehicle Removal</a:t>
            </a:r>
            <a:endParaRPr lang="en-US"/>
          </a:p>
          <a:p>
            <a:pPr marL="342900" indent="-342900">
              <a:buFont typeface="Arial"/>
              <a:buChar char="•"/>
            </a:pPr>
            <a:r>
              <a:rPr lang="en-US" sz="2400">
                <a:cs typeface="Calibri"/>
              </a:rPr>
              <a:t>5a – Vehicle Adjudicated On-site, 5b – Vehicle Adjudicated Off-site</a:t>
            </a:r>
          </a:p>
          <a:p>
            <a:endParaRPr lang="en-US" sz="2400">
              <a:cs typeface="Calibri"/>
            </a:endParaRPr>
          </a:p>
          <a:p>
            <a:r>
              <a:rPr lang="en-US" sz="2400" b="1">
                <a:cs typeface="Calibri"/>
              </a:rPr>
              <a:t>Items 7, 8</a:t>
            </a:r>
            <a:r>
              <a:rPr lang="en-US" sz="2400">
                <a:cs typeface="Calibri"/>
              </a:rPr>
              <a:t> – Costs for Public or Commercial Parcels</a:t>
            </a:r>
          </a:p>
          <a:p>
            <a:endParaRPr lang="en-US" sz="2400">
              <a:cs typeface="Calibri"/>
            </a:endParaRPr>
          </a:p>
          <a:p>
            <a:r>
              <a:rPr lang="en-US" sz="2400" b="1">
                <a:cs typeface="Calibri"/>
              </a:rPr>
              <a:t>Item 10</a:t>
            </a:r>
            <a:r>
              <a:rPr lang="en-US" sz="2400">
                <a:cs typeface="Calibri"/>
              </a:rPr>
              <a:t> – Non-Working Days</a:t>
            </a:r>
          </a:p>
          <a:p>
            <a:pPr marL="342900" indent="-342900">
              <a:buFont typeface="Arial"/>
              <a:buChar char="•"/>
            </a:pPr>
            <a:r>
              <a:rPr lang="en-US" sz="2400">
                <a:cs typeface="Calibri"/>
              </a:rPr>
              <a:t>Not a bid item. Set at 1.5% of Item 2 per crew per day</a:t>
            </a:r>
          </a:p>
          <a:p>
            <a:r>
              <a:rPr lang="en-US" sz="2400">
                <a:cs typeface="Calibri"/>
              </a:rPr>
              <a:t/>
            </a:r>
            <a:br>
              <a:rPr lang="en-US" sz="2400">
                <a:cs typeface="Calibri"/>
              </a:rPr>
            </a:br>
            <a:endParaRPr lang="en-US" sz="2400">
              <a:cs typeface="Calibri"/>
            </a:endParaRPr>
          </a:p>
        </p:txBody>
      </p:sp>
    </p:spTree>
    <p:extLst>
      <p:ext uri="{BB962C8B-B14F-4D97-AF65-F5344CB8AC3E}">
        <p14:creationId xmlns:p14="http://schemas.microsoft.com/office/powerpoint/2010/main" val="345036009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5669F-5CF4-44D9-B95F-F7CCDCE93DBB}"/>
              </a:ext>
            </a:extLst>
          </p:cNvPr>
          <p:cNvSpPr>
            <a:spLocks noGrp="1"/>
          </p:cNvSpPr>
          <p:nvPr>
            <p:ph type="title"/>
          </p:nvPr>
        </p:nvSpPr>
        <p:spPr>
          <a:xfrm>
            <a:off x="838200" y="569406"/>
            <a:ext cx="10515600" cy="1325563"/>
          </a:xfrm>
        </p:spPr>
        <p:txBody>
          <a:bodyPr>
            <a:normAutofit/>
          </a:bodyPr>
          <a:lstStyle/>
          <a:p>
            <a:r>
              <a:rPr lang="en-US"/>
              <a:t>Bid Line Items (cont...)</a:t>
            </a:r>
            <a:br>
              <a:rPr lang="en-US"/>
            </a:br>
            <a:r>
              <a:rPr lang="en-US" sz="2200"/>
              <a:t>Attachment 1 – Cost Bid Schedule</a:t>
            </a:r>
            <a:endParaRPr lang="en-US">
              <a:cs typeface="Calibri Light"/>
            </a:endParaRPr>
          </a:p>
        </p:txBody>
      </p:sp>
      <p:sp>
        <p:nvSpPr>
          <p:cNvPr id="3" name="TextBox 2">
            <a:extLst>
              <a:ext uri="{FF2B5EF4-FFF2-40B4-BE49-F238E27FC236}">
                <a16:creationId xmlns:a16="http://schemas.microsoft.com/office/drawing/2014/main" id="{FB214732-14F1-4936-9787-E2E4AA439540}"/>
              </a:ext>
            </a:extLst>
          </p:cNvPr>
          <p:cNvSpPr txBox="1"/>
          <p:nvPr/>
        </p:nvSpPr>
        <p:spPr>
          <a:xfrm>
            <a:off x="623322" y="1773491"/>
            <a:ext cx="10355775" cy="4893647"/>
          </a:xfrm>
          <a:prstGeom prst="rect">
            <a:avLst/>
          </a:prstGeom>
          <a:noFill/>
        </p:spPr>
        <p:txBody>
          <a:bodyPr wrap="square" lIns="91440" tIns="45720" rIns="91440" bIns="45720" rtlCol="0" anchor="t">
            <a:spAutoFit/>
          </a:bodyPr>
          <a:lstStyle/>
          <a:p>
            <a:r>
              <a:rPr lang="en-US" sz="2400" i="1" dirty="0">
                <a:ea typeface="+mn-lt"/>
                <a:cs typeface="+mn-lt"/>
              </a:rPr>
              <a:t>DDHTR Contractor shall provide up to four (4) bridges of up to 50 feet per bridge to be installed simultaneously to ensure that the overall debris and hazard tree removal operations’ productivities are not negatively impacted from meeting the operational schedule.</a:t>
            </a:r>
            <a:endParaRPr lang="en-US" i="1" dirty="0">
              <a:cs typeface="Calibri" panose="020F0502020204030204"/>
            </a:endParaRPr>
          </a:p>
          <a:p>
            <a:r>
              <a:rPr lang="en-US" sz="2400" dirty="0">
                <a:cs typeface="Calibri"/>
              </a:rPr>
              <a:t/>
            </a:r>
            <a:br>
              <a:rPr lang="en-US" sz="2400" dirty="0">
                <a:cs typeface="Calibri"/>
              </a:rPr>
            </a:br>
            <a:r>
              <a:rPr lang="en-US" sz="2400" b="1" dirty="0">
                <a:cs typeface="Calibri"/>
              </a:rPr>
              <a:t>Item 9</a:t>
            </a:r>
            <a:r>
              <a:rPr lang="en-US" sz="2400" dirty="0">
                <a:cs typeface="Calibri"/>
              </a:rPr>
              <a:t> – Temporary Long Bridges</a:t>
            </a:r>
          </a:p>
          <a:p>
            <a:pPr marL="342900" indent="-342900">
              <a:buFont typeface="Arial"/>
              <a:buChar char="•"/>
            </a:pPr>
            <a:r>
              <a:rPr lang="en-US" sz="2400" dirty="0">
                <a:ea typeface="+mn-lt"/>
                <a:cs typeface="+mn-lt"/>
              </a:rPr>
              <a:t>Bridges that the IMT agrees are necessary and are greater than fifty (50) feet in length, as determined by the ordinary high-water marks (as determined by the permitting agency(</a:t>
            </a:r>
            <a:r>
              <a:rPr lang="en-US" sz="2400" dirty="0" err="1">
                <a:ea typeface="+mn-lt"/>
                <a:cs typeface="+mn-lt"/>
              </a:rPr>
              <a:t>ies</a:t>
            </a:r>
            <a:r>
              <a:rPr lang="en-US" sz="2400" dirty="0">
                <a:ea typeface="+mn-lt"/>
                <a:cs typeface="+mn-lt"/>
              </a:rPr>
              <a:t>)) or existing damaged bridge pre-fire length, shall be paid by CalRecycle as a 15% of flat per parcel cost listed by the DDHTR Contractor as Bid Item No.2 per IMT approved bridge setup. This cost includes mobilization, permitting costs, labor, materials, and equipment required for setup and takedown and demobilization. </a:t>
            </a:r>
            <a:endParaRPr lang="en-US" sz="2400" dirty="0">
              <a:cs typeface="Calibri"/>
            </a:endParaRPr>
          </a:p>
        </p:txBody>
      </p:sp>
    </p:spTree>
    <p:extLst>
      <p:ext uri="{BB962C8B-B14F-4D97-AF65-F5344CB8AC3E}">
        <p14:creationId xmlns:p14="http://schemas.microsoft.com/office/powerpoint/2010/main" val="374044625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5669F-5CF4-44D9-B95F-F7CCDCE93DBB}"/>
              </a:ext>
            </a:extLst>
          </p:cNvPr>
          <p:cNvSpPr>
            <a:spLocks noGrp="1"/>
          </p:cNvSpPr>
          <p:nvPr>
            <p:ph type="title"/>
          </p:nvPr>
        </p:nvSpPr>
        <p:spPr>
          <a:xfrm>
            <a:off x="838200" y="569406"/>
            <a:ext cx="10515600" cy="1325563"/>
          </a:xfrm>
        </p:spPr>
        <p:txBody>
          <a:bodyPr>
            <a:normAutofit/>
          </a:bodyPr>
          <a:lstStyle/>
          <a:p>
            <a:r>
              <a:rPr lang="en-US" dirty="0"/>
              <a:t>Core Values for the Project</a:t>
            </a:r>
          </a:p>
        </p:txBody>
      </p:sp>
      <p:sp>
        <p:nvSpPr>
          <p:cNvPr id="3" name="TextBox 2">
            <a:extLst>
              <a:ext uri="{FF2B5EF4-FFF2-40B4-BE49-F238E27FC236}">
                <a16:creationId xmlns:a16="http://schemas.microsoft.com/office/drawing/2014/main" id="{FB214732-14F1-4936-9787-E2E4AA439540}"/>
              </a:ext>
            </a:extLst>
          </p:cNvPr>
          <p:cNvSpPr txBox="1"/>
          <p:nvPr/>
        </p:nvSpPr>
        <p:spPr>
          <a:xfrm>
            <a:off x="838200" y="1681905"/>
            <a:ext cx="10145949" cy="4154984"/>
          </a:xfrm>
          <a:prstGeom prst="rect">
            <a:avLst/>
          </a:prstGeom>
          <a:noFill/>
        </p:spPr>
        <p:txBody>
          <a:bodyPr wrap="square" rtlCol="0">
            <a:spAutoFit/>
          </a:bodyPr>
          <a:lstStyle/>
          <a:p>
            <a:r>
              <a:rPr lang="en-US" sz="2400" dirty="0"/>
              <a:t>Integrity</a:t>
            </a:r>
          </a:p>
          <a:p>
            <a:r>
              <a:rPr lang="en-US" sz="2400" dirty="0"/>
              <a:t>Respect</a:t>
            </a:r>
          </a:p>
          <a:p>
            <a:r>
              <a:rPr lang="en-US" sz="2400" dirty="0"/>
              <a:t>Service</a:t>
            </a:r>
          </a:p>
          <a:p>
            <a:r>
              <a:rPr lang="en-US" sz="2400" dirty="0"/>
              <a:t>Resiliency</a:t>
            </a:r>
          </a:p>
          <a:p>
            <a:r>
              <a:rPr lang="en-US" sz="2400" dirty="0"/>
              <a:t>Leadership</a:t>
            </a:r>
          </a:p>
          <a:p>
            <a:endParaRPr lang="en-US" sz="2400" dirty="0"/>
          </a:p>
          <a:p>
            <a:r>
              <a:rPr lang="en-US" sz="2400" dirty="0"/>
              <a:t>All our actions should be consistent with these values in the workplace and in the community in which we are guests.</a:t>
            </a:r>
          </a:p>
          <a:p>
            <a:endParaRPr lang="en-US" sz="2400" dirty="0"/>
          </a:p>
          <a:p>
            <a:r>
              <a:rPr lang="en-US" sz="2400" dirty="0"/>
              <a:t>Our job is to quickly and safely remove fire debris and hazard trees so that these communities can begin rebuilding their lives.</a:t>
            </a:r>
          </a:p>
        </p:txBody>
      </p:sp>
    </p:spTree>
    <p:extLst>
      <p:ext uri="{BB962C8B-B14F-4D97-AF65-F5344CB8AC3E}">
        <p14:creationId xmlns:p14="http://schemas.microsoft.com/office/powerpoint/2010/main" val="378784020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67D7AFE-C18E-4698-8EFB-5171DC0682F7}"/>
              </a:ext>
            </a:extLst>
          </p:cNvPr>
          <p:cNvSpPr txBox="1"/>
          <p:nvPr/>
        </p:nvSpPr>
        <p:spPr>
          <a:xfrm>
            <a:off x="406108" y="958424"/>
            <a:ext cx="8323125" cy="6124754"/>
          </a:xfrm>
          <a:prstGeom prst="rect">
            <a:avLst/>
          </a:prstGeom>
          <a:noFill/>
        </p:spPr>
        <p:txBody>
          <a:bodyPr wrap="square" lIns="91440" tIns="45720" rIns="91440" bIns="45720" rtlCol="0" anchor="t">
            <a:spAutoFit/>
          </a:bodyPr>
          <a:lstStyle/>
          <a:p>
            <a:pPr marL="571500" indent="-571500">
              <a:buFont typeface="Arial" panose="020B0604020202020204" pitchFamily="34" charset="0"/>
              <a:buChar char="•"/>
            </a:pPr>
            <a:r>
              <a:rPr lang="en-US" sz="2600" dirty="0" smtClean="0"/>
              <a:t>Questions </a:t>
            </a:r>
            <a:r>
              <a:rPr lang="en-US" sz="2600" dirty="0"/>
              <a:t>regarding required bid documents and timelines will be answered during this meeting. You may submit your questions via the </a:t>
            </a:r>
            <a:r>
              <a:rPr lang="en-US" sz="2600" dirty="0" err="1"/>
              <a:t>GoToWebinar</a:t>
            </a:r>
            <a:r>
              <a:rPr lang="en-US" sz="2600" dirty="0"/>
              <a:t> side panel.</a:t>
            </a:r>
          </a:p>
          <a:p>
            <a:pPr marL="571500" indent="-571500">
              <a:buFont typeface="Arial" panose="020B0604020202020204" pitchFamily="34" charset="0"/>
              <a:buChar char="•"/>
            </a:pPr>
            <a:r>
              <a:rPr lang="en-US" sz="2600" dirty="0"/>
              <a:t>Answers given here today are non-binding on CalRecycle.</a:t>
            </a:r>
          </a:p>
          <a:p>
            <a:pPr marL="571500" indent="-571500">
              <a:buFont typeface="Arial" panose="020B0604020202020204" pitchFamily="34" charset="0"/>
              <a:buChar char="•"/>
            </a:pPr>
            <a:r>
              <a:rPr lang="en-US" sz="2600" dirty="0"/>
              <a:t>To receive a written answer to questions regarding operations and contracts or other items, submit your questions to </a:t>
            </a:r>
            <a:r>
              <a:rPr lang="en-US" sz="2600" dirty="0">
                <a:hlinkClick r:id="rId3"/>
              </a:rPr>
              <a:t>Contracts@CalRecycle.ca.gov</a:t>
            </a:r>
            <a:r>
              <a:rPr lang="en-US" sz="2600" dirty="0"/>
              <a:t> by November 12, 2021, by 5:00 PM.</a:t>
            </a:r>
            <a:endParaRPr lang="en-US" sz="2600" dirty="0">
              <a:cs typeface="Calibri"/>
            </a:endParaRPr>
          </a:p>
          <a:p>
            <a:pPr marL="571500" indent="-571500">
              <a:buFont typeface="Arial" panose="020B0604020202020204" pitchFamily="34" charset="0"/>
              <a:buChar char="•"/>
            </a:pPr>
            <a:r>
              <a:rPr lang="en-US" sz="2600" dirty="0"/>
              <a:t>All questions will be answered in an Addendum to the IFB which will be posted on </a:t>
            </a:r>
            <a:r>
              <a:rPr lang="en-US" sz="2600" dirty="0" err="1"/>
              <a:t>CalRecycle’s</a:t>
            </a:r>
            <a:r>
              <a:rPr lang="en-US" sz="2600" dirty="0"/>
              <a:t> website at </a:t>
            </a:r>
            <a:r>
              <a:rPr lang="en-US" sz="2600" dirty="0">
                <a:hlinkClick r:id="rId4"/>
              </a:rPr>
              <a:t>https://www.calrecycle.ca.gov/Contracts</a:t>
            </a:r>
            <a:r>
              <a:rPr lang="en-US" sz="2600" dirty="0"/>
              <a:t> </a:t>
            </a:r>
          </a:p>
          <a:p>
            <a:pPr marL="571500" indent="-571500">
              <a:buFont typeface="Arial" panose="020B0604020202020204" pitchFamily="34" charset="0"/>
              <a:buChar char="•"/>
            </a:pPr>
            <a:r>
              <a:rPr lang="en-US" sz="2600" dirty="0"/>
              <a:t>Once published, written answers will be binding on CalRecycle</a:t>
            </a:r>
          </a:p>
          <a:p>
            <a:pPr marL="571500" indent="-571500">
              <a:buFont typeface="Arial" panose="020B0604020202020204" pitchFamily="34" charset="0"/>
              <a:buChar char="•"/>
            </a:pPr>
            <a:endParaRPr lang="en-US" sz="2800" dirty="0"/>
          </a:p>
        </p:txBody>
      </p:sp>
      <p:pic>
        <p:nvPicPr>
          <p:cNvPr id="3" name="Picture 2" descr="Graphical user interface, application, Teams&#10;&#10;Description automatically generated">
            <a:extLst>
              <a:ext uri="{FF2B5EF4-FFF2-40B4-BE49-F238E27FC236}">
                <a16:creationId xmlns:a16="http://schemas.microsoft.com/office/drawing/2014/main" id="{FD6DD5FA-CF21-473D-BC12-6A8F61BC97CC}"/>
              </a:ext>
            </a:extLst>
          </p:cNvPr>
          <p:cNvPicPr/>
          <p:nvPr/>
        </p:nvPicPr>
        <p:blipFill rotWithShape="1">
          <a:blip r:embed="rId5"/>
          <a:srcRect l="38951" t="27257" r="50388" b="11061"/>
          <a:stretch/>
        </p:blipFill>
        <p:spPr bwMode="auto">
          <a:xfrm>
            <a:off x="9237525" y="1209676"/>
            <a:ext cx="2428875" cy="3810000"/>
          </a:xfrm>
          <a:prstGeom prst="rect">
            <a:avLst/>
          </a:prstGeom>
          <a:ln>
            <a:noFill/>
          </a:ln>
          <a:extLst>
            <a:ext uri="{53640926-AAD7-44D8-BBD7-CCE9431645EC}">
              <a14:shadowObscured xmlns:a14="http://schemas.microsoft.com/office/drawing/2010/main"/>
            </a:ext>
          </a:extLst>
        </p:spPr>
      </p:pic>
      <p:cxnSp>
        <p:nvCxnSpPr>
          <p:cNvPr id="5" name="Straight Arrow Connector 4" descr="Arrow points to the Go To Webinar navigation side panel. ">
            <a:extLst>
              <a:ext uri="{FF2B5EF4-FFF2-40B4-BE49-F238E27FC236}">
                <a16:creationId xmlns:a16="http://schemas.microsoft.com/office/drawing/2014/main" id="{A93291FD-D425-4868-8312-6100A6D2E28D}"/>
              </a:ext>
            </a:extLst>
          </p:cNvPr>
          <p:cNvCxnSpPr>
            <a:cxnSpLocks/>
          </p:cNvCxnSpPr>
          <p:nvPr/>
        </p:nvCxnSpPr>
        <p:spPr>
          <a:xfrm>
            <a:off x="8765309" y="1877080"/>
            <a:ext cx="950191" cy="445711"/>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descr="Arrow points to the Go To Webinar navigation side panel. ">
            <a:extLst>
              <a:ext uri="{FF2B5EF4-FFF2-40B4-BE49-F238E27FC236}">
                <a16:creationId xmlns:a16="http://schemas.microsoft.com/office/drawing/2014/main" id="{00C149ED-6202-4991-912C-CDDE5043D715}"/>
              </a:ext>
            </a:extLst>
          </p:cNvPr>
          <p:cNvCxnSpPr>
            <a:cxnSpLocks/>
          </p:cNvCxnSpPr>
          <p:nvPr/>
        </p:nvCxnSpPr>
        <p:spPr>
          <a:xfrm>
            <a:off x="9476509" y="3429000"/>
            <a:ext cx="975453" cy="449164"/>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7" name="Straight Arrow Connector 6" descr="Arrow points to the Go To Webinar navigation side panel. ">
            <a:extLst>
              <a:ext uri="{FF2B5EF4-FFF2-40B4-BE49-F238E27FC236}">
                <a16:creationId xmlns:a16="http://schemas.microsoft.com/office/drawing/2014/main" id="{D0B08FB2-BA6A-4F5F-AFFC-A11E68F2DF5B}"/>
              </a:ext>
            </a:extLst>
          </p:cNvPr>
          <p:cNvCxnSpPr>
            <a:cxnSpLocks/>
          </p:cNvCxnSpPr>
          <p:nvPr/>
        </p:nvCxnSpPr>
        <p:spPr>
          <a:xfrm>
            <a:off x="8848725" y="2752436"/>
            <a:ext cx="914400" cy="454871"/>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4" name="Title 3"/>
          <p:cNvSpPr>
            <a:spLocks noGrp="1"/>
          </p:cNvSpPr>
          <p:nvPr>
            <p:ph type="title"/>
          </p:nvPr>
        </p:nvSpPr>
        <p:spPr>
          <a:xfrm>
            <a:off x="331200" y="277286"/>
            <a:ext cx="10515600" cy="681138"/>
          </a:xfrm>
        </p:spPr>
        <p:txBody>
          <a:bodyPr>
            <a:normAutofit fontScale="90000"/>
          </a:bodyPr>
          <a:lstStyle/>
          <a:p>
            <a:r>
              <a:rPr lang="en-US" dirty="0" smtClean="0"/>
              <a:t>Questions</a:t>
            </a:r>
            <a:endParaRPr lang="en-US" dirty="0"/>
          </a:p>
        </p:txBody>
      </p:sp>
    </p:spTree>
    <p:extLst>
      <p:ext uri="{BB962C8B-B14F-4D97-AF65-F5344CB8AC3E}">
        <p14:creationId xmlns:p14="http://schemas.microsoft.com/office/powerpoint/2010/main" val="313771975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1792</TotalTime>
  <Words>4192</Words>
  <Application>Microsoft Office PowerPoint</Application>
  <PresentationFormat>Widescreen</PresentationFormat>
  <Paragraphs>296</Paragraphs>
  <Slides>32</Slides>
  <Notes>32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32</vt:i4>
      </vt:variant>
    </vt:vector>
  </HeadingPairs>
  <TitlesOfParts>
    <vt:vector size="38" baseType="lpstr">
      <vt:lpstr>Arial</vt:lpstr>
      <vt:lpstr>Calibri</vt:lpstr>
      <vt:lpstr>Calibri Light</vt:lpstr>
      <vt:lpstr>Century Gothic</vt:lpstr>
      <vt:lpstr>Times New Roman</vt:lpstr>
      <vt:lpstr>Office Theme</vt:lpstr>
      <vt:lpstr>2021 Fall Fires: Structural Debris Removal &amp; Hazard Tree Removal Services </vt:lpstr>
      <vt:lpstr>Agenda</vt:lpstr>
      <vt:lpstr>Questions</vt:lpstr>
      <vt:lpstr>Solicitation Timeline</vt:lpstr>
      <vt:lpstr>Service Needed:</vt:lpstr>
      <vt:lpstr>Functions described:</vt:lpstr>
      <vt:lpstr>DDHTR Contractor</vt:lpstr>
      <vt:lpstr>EPP</vt:lpstr>
      <vt:lpstr>Health and Safety</vt:lpstr>
      <vt:lpstr>Chart of Counties</vt:lpstr>
      <vt:lpstr>Northern Division Del Norte, Mendocino &amp; Shasta</vt:lpstr>
      <vt:lpstr>Northern Division Del Norte Trees</vt:lpstr>
      <vt:lpstr>Northern Division Mendocino County Hopkins Fire </vt:lpstr>
      <vt:lpstr>Northern Division Shasta County Fawn Fire </vt:lpstr>
      <vt:lpstr>Central Division Kern &amp; Tulare Counties Windy and French Fires </vt:lpstr>
      <vt:lpstr>Central Division Tuolumne County Washington Fire </vt:lpstr>
      <vt:lpstr>Other helpful map link</vt:lpstr>
      <vt:lpstr>ICS and IMT</vt:lpstr>
      <vt:lpstr>Assessment &amp; Monitoring Contractor</vt:lpstr>
      <vt:lpstr>Exhibit H Special Provisions</vt:lpstr>
      <vt:lpstr>Permit Requirements</vt:lpstr>
      <vt:lpstr>Permit Requirements (Exhibit H)</vt:lpstr>
      <vt:lpstr>Permit Requirements (cont…) (Exhibit H)</vt:lpstr>
      <vt:lpstr>Environmental Compliance Liaison (New)</vt:lpstr>
      <vt:lpstr>Liaison to the Registered Professional Forester (RPF)</vt:lpstr>
      <vt:lpstr>Liaison to the Registered Professional Forester (RPF) (cont…)</vt:lpstr>
      <vt:lpstr>Work Plans and Milestones Exhibit A Section 14. Operational Milestones, Mobilization Requirements, and Metrics</vt:lpstr>
      <vt:lpstr>Bid Line Items Attachment 1 – Cost Bid Schedule</vt:lpstr>
      <vt:lpstr>Bid Line Items (cont...) Attachment 1 – Cost Bid Schedule</vt:lpstr>
      <vt:lpstr>Bid Line Items (cont...) Attachment 1 – Cost Bid Schedule</vt:lpstr>
      <vt:lpstr>Core Values for the Project</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Totten, Pauline@CalRecycle</dc:creator>
  <cp:lastModifiedBy>Bannon, Jennifer@CalRecycle</cp:lastModifiedBy>
  <cp:revision>36</cp:revision>
  <dcterms:created xsi:type="dcterms:W3CDTF">2021-09-11T01:02:57Z</dcterms:created>
  <dcterms:modified xsi:type="dcterms:W3CDTF">2021-11-10T19:28:03Z</dcterms:modified>
</cp:coreProperties>
</file>