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handoutMasterIdLst>
    <p:handoutMasterId r:id="rId24"/>
  </p:handoutMasterIdLst>
  <p:sldIdLst>
    <p:sldId id="256" r:id="rId2"/>
    <p:sldId id="438" r:id="rId3"/>
    <p:sldId id="270" r:id="rId4"/>
    <p:sldId id="271" r:id="rId5"/>
    <p:sldId id="399" r:id="rId6"/>
    <p:sldId id="268" r:id="rId7"/>
    <p:sldId id="273" r:id="rId8"/>
    <p:sldId id="276" r:id="rId9"/>
    <p:sldId id="262" r:id="rId10"/>
    <p:sldId id="263" r:id="rId11"/>
    <p:sldId id="277" r:id="rId12"/>
    <p:sldId id="278" r:id="rId13"/>
    <p:sldId id="281" r:id="rId14"/>
    <p:sldId id="437" r:id="rId15"/>
    <p:sldId id="283" r:id="rId16"/>
    <p:sldId id="284" r:id="rId17"/>
    <p:sldId id="285" r:id="rId18"/>
    <p:sldId id="286" r:id="rId19"/>
    <p:sldId id="287" r:id="rId20"/>
    <p:sldId id="439" r:id="rId21"/>
    <p:sldId id="398" r:id="rId22"/>
  </p:sldIdLst>
  <p:sldSz cx="12192000" cy="6858000"/>
  <p:notesSz cx="698500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shlee Yee" initials="AY" lastIdx="1" clrIdx="6">
    <p:extLst>
      <p:ext uri="{19B8F6BF-5375-455C-9EA6-DF929625EA0E}">
        <p15:presenceInfo xmlns:p15="http://schemas.microsoft.com/office/powerpoint/2012/main" userId="S-1-5-21-2804241617-4047951476-2148352352-5801" providerId="AD"/>
      </p:ext>
    </p:extLst>
  </p:cmAuthor>
  <p:cmAuthor id="1" name="Dolloff, Julia@CalRecycle" initials="DJ" lastIdx="22" clrIdx="0">
    <p:extLst>
      <p:ext uri="{19B8F6BF-5375-455C-9EA6-DF929625EA0E}">
        <p15:presenceInfo xmlns:p15="http://schemas.microsoft.com/office/powerpoint/2012/main" userId="S::Julia.Dolloff@CalRecycle.ca.gov::d362d394-e5c9-417a-8a2c-c3517288cb97" providerId="AD"/>
      </p:ext>
    </p:extLst>
  </p:cmAuthor>
  <p:cmAuthor id="2" name="Morgan, Cara@CalRecycle" initials="MC" lastIdx="7" clrIdx="1">
    <p:extLst>
      <p:ext uri="{19B8F6BF-5375-455C-9EA6-DF929625EA0E}">
        <p15:presenceInfo xmlns:p15="http://schemas.microsoft.com/office/powerpoint/2012/main" userId="S-1-5-21-2804241617-4047951476-2148352352-2684" providerId="AD"/>
      </p:ext>
    </p:extLst>
  </p:cmAuthor>
  <p:cmAuthor id="3" name="Pogue, Kyle@CalRecycle" initials="PK" lastIdx="4" clrIdx="2">
    <p:extLst>
      <p:ext uri="{19B8F6BF-5375-455C-9EA6-DF929625EA0E}">
        <p15:presenceInfo xmlns:p15="http://schemas.microsoft.com/office/powerpoint/2012/main" userId="S-1-5-21-2804241617-4047951476-2148352352-2691" providerId="AD"/>
      </p:ext>
    </p:extLst>
  </p:cmAuthor>
  <p:cmAuthor id="4" name="Hall, Timothy@CalRecycle" initials="HT" lastIdx="5" clrIdx="3">
    <p:extLst>
      <p:ext uri="{19B8F6BF-5375-455C-9EA6-DF929625EA0E}">
        <p15:presenceInfo xmlns:p15="http://schemas.microsoft.com/office/powerpoint/2012/main" userId="S::timothy.hall@calrecycle.ca.gov::43c736a8-cd5f-42ab-9568-42feaaa22684" providerId="AD"/>
      </p:ext>
    </p:extLst>
  </p:cmAuthor>
  <p:cmAuthor id="5" name="Pidcock, Kristen@CalRecycle" initials="PK" lastIdx="4" clrIdx="4">
    <p:extLst>
      <p:ext uri="{19B8F6BF-5375-455C-9EA6-DF929625EA0E}">
        <p15:presenceInfo xmlns:p15="http://schemas.microsoft.com/office/powerpoint/2012/main" userId="S::kristen.pidcock@calrecycle.ca.gov::80b32263-21c7-4b1a-a071-e87f8a03279f" providerId="AD"/>
      </p:ext>
    </p:extLst>
  </p:cmAuthor>
  <p:cmAuthor id="6" name="O'Shaughnessy, Trevor@CalRecycle" initials="OT" lastIdx="9" clrIdx="5">
    <p:extLst>
      <p:ext uri="{19B8F6BF-5375-455C-9EA6-DF929625EA0E}">
        <p15:presenceInfo xmlns:p15="http://schemas.microsoft.com/office/powerpoint/2012/main" userId="S::Trevor.OS@CalRecycle.ca.gov::c83a8c0a-7259-4d48-9f0d-f05c518212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5232"/>
    <a:srgbClr val="FFFEFB"/>
    <a:srgbClr val="548543"/>
    <a:srgbClr val="0A4467"/>
    <a:srgbClr val="065D78"/>
    <a:srgbClr val="087CA0"/>
    <a:srgbClr val="8F661B"/>
    <a:srgbClr val="4F7D3F"/>
    <a:srgbClr val="BE5318"/>
    <a:srgbClr val="421C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315A96-55C4-412E-A2C6-AC4EA4CAE8C7}" v="6" dt="2023-10-10T16:10:46.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19" autoAdjust="0"/>
    <p:restoredTop sz="74224" autoAdjust="0"/>
  </p:normalViewPr>
  <p:slideViewPr>
    <p:cSldViewPr snapToGrid="0">
      <p:cViewPr varScale="1">
        <p:scale>
          <a:sx n="92" d="100"/>
          <a:sy n="92" d="100"/>
        </p:scale>
        <p:origin x="1002" y="84"/>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vanaugh, Dylan@CalRecycle" userId="7d8540d9-8270-4dc8-8dc0-f8818bd54922" providerId="ADAL" clId="{BB315A96-55C4-412E-A2C6-AC4EA4CAE8C7}"/>
    <pc:docChg chg="undo custSel modSld">
      <pc:chgData name="Kavanaugh, Dylan@CalRecycle" userId="7d8540d9-8270-4dc8-8dc0-f8818bd54922" providerId="ADAL" clId="{BB315A96-55C4-412E-A2C6-AC4EA4CAE8C7}" dt="2023-10-10T16:08:14.140" v="9" actId="1036"/>
      <pc:docMkLst>
        <pc:docMk/>
      </pc:docMkLst>
      <pc:sldChg chg="modSp mod">
        <pc:chgData name="Kavanaugh, Dylan@CalRecycle" userId="7d8540d9-8270-4dc8-8dc0-f8818bd54922" providerId="ADAL" clId="{BB315A96-55C4-412E-A2C6-AC4EA4CAE8C7}" dt="2023-10-10T16:08:14.140" v="9" actId="1036"/>
        <pc:sldMkLst>
          <pc:docMk/>
          <pc:sldMk cId="1116447823" sldId="287"/>
        </pc:sldMkLst>
        <pc:spChg chg="mod">
          <ac:chgData name="Kavanaugh, Dylan@CalRecycle" userId="7d8540d9-8270-4dc8-8dc0-f8818bd54922" providerId="ADAL" clId="{BB315A96-55C4-412E-A2C6-AC4EA4CAE8C7}" dt="2023-10-10T16:08:14.140" v="9" actId="1036"/>
          <ac:spMkLst>
            <pc:docMk/>
            <pc:sldMk cId="1116447823" sldId="287"/>
            <ac:spMk id="7" creationId="{00000000-0000-0000-0000-000000000000}"/>
          </ac:spMkLst>
        </pc:spChg>
      </pc:sldChg>
      <pc:sldChg chg="modSp mod">
        <pc:chgData name="Kavanaugh, Dylan@CalRecycle" userId="7d8540d9-8270-4dc8-8dc0-f8818bd54922" providerId="ADAL" clId="{BB315A96-55C4-412E-A2C6-AC4EA4CAE8C7}" dt="2023-10-10T16:03:04.132" v="7" actId="13244"/>
        <pc:sldMkLst>
          <pc:docMk/>
          <pc:sldMk cId="2240323365" sldId="438"/>
        </pc:sldMkLst>
        <pc:spChg chg="mod">
          <ac:chgData name="Kavanaugh, Dylan@CalRecycle" userId="7d8540d9-8270-4dc8-8dc0-f8818bd54922" providerId="ADAL" clId="{BB315A96-55C4-412E-A2C6-AC4EA4CAE8C7}" dt="2023-10-10T16:00:58.766" v="0" actId="1036"/>
          <ac:spMkLst>
            <pc:docMk/>
            <pc:sldMk cId="2240323365" sldId="438"/>
            <ac:spMk id="7" creationId="{DABBE5AD-FDD2-487F-93C6-A1DE26FAF0F0}"/>
          </ac:spMkLst>
        </pc:spChg>
        <pc:spChg chg="ord">
          <ac:chgData name="Kavanaugh, Dylan@CalRecycle" userId="7d8540d9-8270-4dc8-8dc0-f8818bd54922" providerId="ADAL" clId="{BB315A96-55C4-412E-A2C6-AC4EA4CAE8C7}" dt="2023-10-10T16:02:58.938" v="6" actId="13244"/>
          <ac:spMkLst>
            <pc:docMk/>
            <pc:sldMk cId="2240323365" sldId="438"/>
            <ac:spMk id="10" creationId="{00000000-0000-0000-0000-000000000000}"/>
          </ac:spMkLst>
        </pc:spChg>
        <pc:spChg chg="ord">
          <ac:chgData name="Kavanaugh, Dylan@CalRecycle" userId="7d8540d9-8270-4dc8-8dc0-f8818bd54922" providerId="ADAL" clId="{BB315A96-55C4-412E-A2C6-AC4EA4CAE8C7}" dt="2023-10-10T16:03:04.132" v="7" actId="13244"/>
          <ac:spMkLst>
            <pc:docMk/>
            <pc:sldMk cId="2240323365" sldId="438"/>
            <ac:spMk id="11" creationId="{00000000-0000-0000-0000-000000000000}"/>
          </ac:spMkLst>
        </pc:spChg>
        <pc:spChg chg="ord">
          <ac:chgData name="Kavanaugh, Dylan@CalRecycle" userId="7d8540d9-8270-4dc8-8dc0-f8818bd54922" providerId="ADAL" clId="{BB315A96-55C4-412E-A2C6-AC4EA4CAE8C7}" dt="2023-10-10T16:01:48.862" v="3" actId="13244"/>
          <ac:spMkLst>
            <pc:docMk/>
            <pc:sldMk cId="2240323365" sldId="438"/>
            <ac:spMk id="12" creationId="{00000000-0000-0000-0000-00000000000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calrecycle-my.sharepoint.com/personal/paulina_kolic_calrecycle_ca_gov/Documents/CCIT%20Senior/SP_CapacityUpdate.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6">
                  <a:shade val="5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DDD4-4C25-BC5D-F6CDF9145A6F}"/>
              </c:ext>
            </c:extLst>
          </c:dPt>
          <c:dPt>
            <c:idx val="1"/>
            <c:bubble3D val="0"/>
            <c:spPr>
              <a:solidFill>
                <a:schemeClr val="accent6">
                  <a:shade val="7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DDD4-4C25-BC5D-F6CDF9145A6F}"/>
              </c:ext>
            </c:extLst>
          </c:dPt>
          <c:dPt>
            <c:idx val="2"/>
            <c:bubble3D val="0"/>
            <c:spPr>
              <a:solidFill>
                <a:schemeClr val="accent6">
                  <a:shade val="9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DDD4-4C25-BC5D-F6CDF9145A6F}"/>
              </c:ext>
            </c:extLst>
          </c:dPt>
          <c:dPt>
            <c:idx val="3"/>
            <c:bubble3D val="0"/>
            <c:spPr>
              <a:solidFill>
                <a:schemeClr val="accent6">
                  <a:tint val="9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DDD4-4C25-BC5D-F6CDF9145A6F}"/>
              </c:ext>
            </c:extLst>
          </c:dPt>
          <c:dPt>
            <c:idx val="4"/>
            <c:bubble3D val="0"/>
            <c:spPr>
              <a:solidFill>
                <a:schemeClr val="accent6">
                  <a:tint val="7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DDD4-4C25-BC5D-F6CDF9145A6F}"/>
              </c:ext>
            </c:extLst>
          </c:dPt>
          <c:dPt>
            <c:idx val="5"/>
            <c:bubble3D val="0"/>
            <c:spPr>
              <a:solidFill>
                <a:schemeClr val="accent6">
                  <a:tint val="5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B-DDD4-4C25-BC5D-F6CDF9145A6F}"/>
              </c:ext>
            </c:extLst>
          </c:dPt>
          <c:dLbls>
            <c:dLbl>
              <c:idx val="0"/>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1-DDD4-4C25-BC5D-F6CDF9145A6F}"/>
                </c:ext>
              </c:extLst>
            </c:dLbl>
            <c:dLbl>
              <c:idx val="1"/>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3-DDD4-4C25-BC5D-F6CDF9145A6F}"/>
                </c:ext>
              </c:extLst>
            </c:dLbl>
            <c:dLbl>
              <c:idx val="2"/>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5-DDD4-4C25-BC5D-F6CDF9145A6F}"/>
                </c:ext>
              </c:extLst>
            </c:dLbl>
            <c:dLbl>
              <c:idx val="3"/>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7-DDD4-4C25-BC5D-F6CDF9145A6F}"/>
                </c:ext>
              </c:extLst>
            </c:dLbl>
            <c:dLbl>
              <c:idx val="4"/>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9-DDD4-4C25-BC5D-F6CDF9145A6F}"/>
                </c:ext>
              </c:extLst>
            </c:dLbl>
            <c:dLbl>
              <c:idx val="5"/>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extLst>
                <c:ext xmlns:c16="http://schemas.microsoft.com/office/drawing/2014/chart" uri="{C3380CC4-5D6E-409C-BE32-E72D297353CC}">
                  <c16:uniqueId val="{0000000B-DDD4-4C25-BC5D-F6CDF9145A6F}"/>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spc="0" baseline="0">
                    <a:solidFill>
                      <a:schemeClr val="tx1"/>
                    </a:solidFill>
                    <a:latin typeface="+mn-lt"/>
                    <a:ea typeface="+mn-ea"/>
                    <a:cs typeface="+mn-cs"/>
                  </a:defRPr>
                </a:pPr>
                <a:endParaRPr lang="en-US"/>
              </a:p>
            </c:tx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Sheet1!$A$2:$A$7</c:f>
              <c:strCache>
                <c:ptCount val="6"/>
                <c:pt idx="0">
                  <c:v>Greenwaste</c:v>
                </c:pt>
                <c:pt idx="1">
                  <c:v>Woodwaste</c:v>
                </c:pt>
                <c:pt idx="2">
                  <c:v>Other Organics</c:v>
                </c:pt>
                <c:pt idx="3">
                  <c:v>Foodwaste</c:v>
                </c:pt>
                <c:pt idx="4">
                  <c:v>Paper </c:v>
                </c:pt>
                <c:pt idx="5">
                  <c:v>Non Organic waste</c:v>
                </c:pt>
              </c:strCache>
            </c:strRef>
          </c:cat>
          <c:val>
            <c:numRef>
              <c:f>Sheet1!$B$2:$B$7</c:f>
              <c:numCache>
                <c:formatCode>General</c:formatCode>
                <c:ptCount val="6"/>
                <c:pt idx="0">
                  <c:v>7</c:v>
                </c:pt>
                <c:pt idx="1">
                  <c:v>9</c:v>
                </c:pt>
                <c:pt idx="2">
                  <c:v>9</c:v>
                </c:pt>
                <c:pt idx="3">
                  <c:v>13</c:v>
                </c:pt>
                <c:pt idx="4">
                  <c:v>14</c:v>
                </c:pt>
                <c:pt idx="5">
                  <c:v>48</c:v>
                </c:pt>
              </c:numCache>
            </c:numRef>
          </c:val>
          <c:extLst>
            <c:ext xmlns:c16="http://schemas.microsoft.com/office/drawing/2014/chart" uri="{C3380CC4-5D6E-409C-BE32-E72D297353CC}">
              <c16:uniqueId val="{0000000C-DDD4-4C25-BC5D-F6CDF9145A6F}"/>
            </c:ext>
          </c:extLst>
        </c:ser>
        <c:dLbls>
          <c:dLblPos val="outEnd"/>
          <c:showLegendKey val="0"/>
          <c:showVal val="0"/>
          <c:showCatName val="0"/>
          <c:showSerName val="0"/>
          <c:showPercent val="1"/>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ProgressReportADCombined!$D$2</c:f>
              <c:strCache>
                <c:ptCount val="1"/>
                <c:pt idx="0">
                  <c:v>Anticipated Capacity, 2025</c:v>
                </c:pt>
              </c:strCache>
            </c:strRef>
          </c:tx>
          <c:spPr>
            <a:solidFill>
              <a:schemeClr val="accent1"/>
            </a:solidFill>
            <a:ln>
              <a:noFill/>
            </a:ln>
            <a:effectLst/>
          </c:spPr>
          <c:invertIfNegative val="0"/>
          <c:cat>
            <c:strRef>
              <c:f>ProgressReportADCombined!$C$3:$C$5</c:f>
              <c:strCache>
                <c:ptCount val="3"/>
                <c:pt idx="0">
                  <c:v>Compost</c:v>
                </c:pt>
                <c:pt idx="1">
                  <c:v>Anaerobic Digestion</c:v>
                </c:pt>
                <c:pt idx="2">
                  <c:v>Chipping and Grinding</c:v>
                </c:pt>
              </c:strCache>
            </c:strRef>
          </c:cat>
          <c:val>
            <c:numRef>
              <c:f>ProgressReportADCombined!$D$3:$D$5</c:f>
              <c:numCache>
                <c:formatCode>0.0</c:formatCode>
                <c:ptCount val="3"/>
                <c:pt idx="0">
                  <c:v>5.3</c:v>
                </c:pt>
                <c:pt idx="1">
                  <c:v>1.21</c:v>
                </c:pt>
                <c:pt idx="2">
                  <c:v>3.5</c:v>
                </c:pt>
              </c:numCache>
            </c:numRef>
          </c:val>
          <c:extLst>
            <c:ext xmlns:c16="http://schemas.microsoft.com/office/drawing/2014/chart" uri="{C3380CC4-5D6E-409C-BE32-E72D297353CC}">
              <c16:uniqueId val="{00000000-7921-433B-AB41-F6692F54E16F}"/>
            </c:ext>
          </c:extLst>
        </c:ser>
        <c:ser>
          <c:idx val="1"/>
          <c:order val="1"/>
          <c:tx>
            <c:strRef>
              <c:f>ProgressReportADCombined!$E$2</c:f>
              <c:strCache>
                <c:ptCount val="1"/>
                <c:pt idx="0">
                  <c:v>Needed Capacity, 2025</c:v>
                </c:pt>
              </c:strCache>
            </c:strRef>
          </c:tx>
          <c:spPr>
            <a:solidFill>
              <a:schemeClr val="accent2"/>
            </a:solidFill>
            <a:ln>
              <a:noFill/>
            </a:ln>
            <a:effectLst/>
          </c:spPr>
          <c:invertIfNegative val="0"/>
          <c:cat>
            <c:strRef>
              <c:f>ProgressReportADCombined!$C$3:$C$5</c:f>
              <c:strCache>
                <c:ptCount val="3"/>
                <c:pt idx="0">
                  <c:v>Compost</c:v>
                </c:pt>
                <c:pt idx="1">
                  <c:v>Anaerobic Digestion</c:v>
                </c:pt>
                <c:pt idx="2">
                  <c:v>Chipping and Grinding</c:v>
                </c:pt>
              </c:strCache>
            </c:strRef>
          </c:cat>
          <c:val>
            <c:numRef>
              <c:f>ProgressReportADCombined!$E$3:$E$5</c:f>
              <c:numCache>
                <c:formatCode>0.0</c:formatCode>
                <c:ptCount val="3"/>
                <c:pt idx="0">
                  <c:v>4.3</c:v>
                </c:pt>
                <c:pt idx="1">
                  <c:v>3.8899999999999997</c:v>
                </c:pt>
                <c:pt idx="2">
                  <c:v>0</c:v>
                </c:pt>
              </c:numCache>
            </c:numRef>
          </c:val>
          <c:extLst>
            <c:ext xmlns:c16="http://schemas.microsoft.com/office/drawing/2014/chart" uri="{C3380CC4-5D6E-409C-BE32-E72D297353CC}">
              <c16:uniqueId val="{00000001-7921-433B-AB41-F6692F54E16F}"/>
            </c:ext>
          </c:extLst>
        </c:ser>
        <c:dLbls>
          <c:showLegendKey val="0"/>
          <c:showVal val="0"/>
          <c:showCatName val="0"/>
          <c:showSerName val="0"/>
          <c:showPercent val="0"/>
          <c:showBubbleSize val="0"/>
        </c:dLbls>
        <c:gapWidth val="150"/>
        <c:overlap val="100"/>
        <c:axId val="84186639"/>
        <c:axId val="84183727"/>
      </c:barChart>
      <c:catAx>
        <c:axId val="8418663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84183727"/>
        <c:crosses val="autoZero"/>
        <c:auto val="1"/>
        <c:lblAlgn val="ctr"/>
        <c:lblOffset val="100"/>
        <c:noMultiLvlLbl val="0"/>
      </c:catAx>
      <c:valAx>
        <c:axId val="84183727"/>
        <c:scaling>
          <c:orientation val="minMax"/>
        </c:scaling>
        <c:delete val="0"/>
        <c:axPos val="l"/>
        <c:title>
          <c:tx>
            <c:rich>
              <a:bodyPr rot="-540000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r>
                  <a:rPr lang="en-US" b="1" dirty="0"/>
                  <a:t>Capacity (millions of tons)</a:t>
                </a:r>
              </a:p>
            </c:rich>
          </c:tx>
          <c:layout>
            <c:manualLayout>
              <c:xMode val="edge"/>
              <c:yMode val="edge"/>
              <c:x val="4.3676169433781321E-3"/>
              <c:y val="2.567147206496543E-2"/>
            </c:manualLayout>
          </c:layout>
          <c:overlay val="0"/>
          <c:spPr>
            <a:noFill/>
            <a:ln>
              <a:noFill/>
            </a:ln>
            <a:effectLst/>
          </c:spPr>
          <c:txPr>
            <a:bodyPr rot="-540000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en-US"/>
            </a:p>
          </c:txPr>
        </c:title>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8418663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24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9">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US" dirty="0"/>
          </a:p>
        </p:txBody>
      </p:sp>
      <p:sp>
        <p:nvSpPr>
          <p:cNvPr id="3" name="Date Placeholder 2"/>
          <p:cNvSpPr>
            <a:spLocks noGrp="1"/>
          </p:cNvSpPr>
          <p:nvPr>
            <p:ph type="dt" sz="quarter" idx="1"/>
          </p:nvPr>
        </p:nvSpPr>
        <p:spPr>
          <a:xfrm>
            <a:off x="3956550" y="0"/>
            <a:ext cx="3026833" cy="465797"/>
          </a:xfrm>
          <a:prstGeom prst="rect">
            <a:avLst/>
          </a:prstGeom>
        </p:spPr>
        <p:txBody>
          <a:bodyPr vert="horz" lIns="92958" tIns="46479" rIns="92958" bIns="46479" rtlCol="0"/>
          <a:lstStyle>
            <a:lvl1pPr algn="r">
              <a:defRPr sz="1200"/>
            </a:lvl1pPr>
          </a:lstStyle>
          <a:p>
            <a:fld id="{2C6C92BC-703C-4F9B-A5E4-75BD0A168B58}" type="datetimeFigureOut">
              <a:rPr lang="en-US" smtClean="0"/>
              <a:t>10/10/2023</a:t>
            </a:fld>
            <a:endParaRPr lang="en-US" dirty="0"/>
          </a:p>
        </p:txBody>
      </p:sp>
      <p:sp>
        <p:nvSpPr>
          <p:cNvPr id="4" name="Footer Placeholder 3"/>
          <p:cNvSpPr>
            <a:spLocks noGrp="1"/>
          </p:cNvSpPr>
          <p:nvPr>
            <p:ph type="ftr" sz="quarter" idx="2"/>
          </p:nvPr>
        </p:nvSpPr>
        <p:spPr>
          <a:xfrm>
            <a:off x="0" y="8817904"/>
            <a:ext cx="3026833" cy="465796"/>
          </a:xfrm>
          <a:prstGeom prst="rect">
            <a:avLst/>
          </a:prstGeom>
        </p:spPr>
        <p:txBody>
          <a:bodyPr vert="horz" lIns="92958" tIns="46479" rIns="92958" bIns="4647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56550" y="8817904"/>
            <a:ext cx="3026833" cy="465796"/>
          </a:xfrm>
          <a:prstGeom prst="rect">
            <a:avLst/>
          </a:prstGeom>
        </p:spPr>
        <p:txBody>
          <a:bodyPr vert="horz" lIns="92958" tIns="46479" rIns="92958" bIns="46479" rtlCol="0" anchor="b"/>
          <a:lstStyle>
            <a:lvl1pPr algn="r">
              <a:defRPr sz="1200"/>
            </a:lvl1pPr>
          </a:lstStyle>
          <a:p>
            <a:fld id="{54A9E984-6104-4A9C-9FBD-A2E79F43D7D4}" type="slidenum">
              <a:rPr lang="en-US" smtClean="0"/>
              <a:t>‹#›</a:t>
            </a:fld>
            <a:endParaRPr lang="en-US" dirty="0"/>
          </a:p>
        </p:txBody>
      </p:sp>
    </p:spTree>
    <p:extLst>
      <p:ext uri="{BB962C8B-B14F-4D97-AF65-F5344CB8AC3E}">
        <p14:creationId xmlns:p14="http://schemas.microsoft.com/office/powerpoint/2010/main" val="20369619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US" dirty="0"/>
          </a:p>
        </p:txBody>
      </p:sp>
      <p:sp>
        <p:nvSpPr>
          <p:cNvPr id="3" name="Date Placeholder 2"/>
          <p:cNvSpPr>
            <a:spLocks noGrp="1"/>
          </p:cNvSpPr>
          <p:nvPr>
            <p:ph type="dt" idx="1"/>
          </p:nvPr>
        </p:nvSpPr>
        <p:spPr>
          <a:xfrm>
            <a:off x="3956550" y="0"/>
            <a:ext cx="3026833" cy="465797"/>
          </a:xfrm>
          <a:prstGeom prst="rect">
            <a:avLst/>
          </a:prstGeom>
        </p:spPr>
        <p:txBody>
          <a:bodyPr vert="horz" lIns="92958" tIns="46479" rIns="92958" bIns="46479" rtlCol="0"/>
          <a:lstStyle>
            <a:lvl1pPr algn="r">
              <a:defRPr sz="1200"/>
            </a:lvl1pPr>
          </a:lstStyle>
          <a:p>
            <a:fld id="{575CDC8F-E605-440F-9432-955754B4C6F1}" type="datetimeFigureOut">
              <a:rPr lang="en-US" smtClean="0"/>
              <a:t>10/10/2023</a:t>
            </a:fld>
            <a:endParaRPr lang="en-US" dirty="0"/>
          </a:p>
        </p:txBody>
      </p:sp>
      <p:sp>
        <p:nvSpPr>
          <p:cNvPr id="4" name="Slide Image Placeholder 3"/>
          <p:cNvSpPr>
            <a:spLocks noGrp="1" noRot="1" noChangeAspect="1"/>
          </p:cNvSpPr>
          <p:nvPr>
            <p:ph type="sldImg" idx="2"/>
          </p:nvPr>
        </p:nvSpPr>
        <p:spPr>
          <a:xfrm>
            <a:off x="706438" y="1160463"/>
            <a:ext cx="5572125" cy="3133725"/>
          </a:xfrm>
          <a:prstGeom prst="rect">
            <a:avLst/>
          </a:prstGeom>
          <a:noFill/>
          <a:ln w="12700">
            <a:solidFill>
              <a:prstClr val="black"/>
            </a:solidFill>
          </a:ln>
        </p:spPr>
        <p:txBody>
          <a:bodyPr vert="horz" lIns="92958" tIns="46479" rIns="92958" bIns="46479" rtlCol="0" anchor="ctr"/>
          <a:lstStyle/>
          <a:p>
            <a:endParaRPr lang="en-US" dirty="0"/>
          </a:p>
        </p:txBody>
      </p:sp>
      <p:sp>
        <p:nvSpPr>
          <p:cNvPr id="5" name="Notes Placeholder 4"/>
          <p:cNvSpPr>
            <a:spLocks noGrp="1"/>
          </p:cNvSpPr>
          <p:nvPr>
            <p:ph type="body" sz="quarter" idx="3"/>
          </p:nvPr>
        </p:nvSpPr>
        <p:spPr>
          <a:xfrm>
            <a:off x="698500" y="4467781"/>
            <a:ext cx="5588000" cy="3655457"/>
          </a:xfrm>
          <a:prstGeom prst="rect">
            <a:avLst/>
          </a:prstGeom>
        </p:spPr>
        <p:txBody>
          <a:bodyPr vert="horz" lIns="92958" tIns="46479" rIns="92958" bIns="4647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7904"/>
            <a:ext cx="3026833" cy="465796"/>
          </a:xfrm>
          <a:prstGeom prst="rect">
            <a:avLst/>
          </a:prstGeom>
        </p:spPr>
        <p:txBody>
          <a:bodyPr vert="horz" lIns="92958" tIns="46479" rIns="92958" bIns="4647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56550" y="8817904"/>
            <a:ext cx="3026833" cy="465796"/>
          </a:xfrm>
          <a:prstGeom prst="rect">
            <a:avLst/>
          </a:prstGeom>
        </p:spPr>
        <p:txBody>
          <a:bodyPr vert="horz" lIns="92958" tIns="46479" rIns="92958" bIns="46479" rtlCol="0" anchor="b"/>
          <a:lstStyle>
            <a:lvl1pPr algn="r">
              <a:defRPr sz="1200"/>
            </a:lvl1pPr>
          </a:lstStyle>
          <a:p>
            <a:fld id="{FB7463FA-088F-42C7-9900-C71C52E1246E}" type="slidenum">
              <a:rPr lang="en-US" smtClean="0"/>
              <a:t>‹#›</a:t>
            </a:fld>
            <a:endParaRPr lang="en-US" dirty="0"/>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mailto:christina.files@calrecycle.ca.gov"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200" i="1" dirty="0">
                <a:effectLst/>
                <a:latin typeface="Arial" panose="020B0604020202020204" pitchFamily="34" charset="0"/>
                <a:ea typeface="Calibri" panose="020F0502020204030204" pitchFamily="34" charset="0"/>
              </a:rPr>
              <a:t>Note to presenter:  This slide presentation was developed for local jurisdiction staff by CalRecycle staff to educate city council and board of supervisor members, city and county staff, decision-makers, and other impacted colleagues. The slides include suggested talking points. We have also provided a handful of slides with artwork, images, and icons that can be used to build new content if needed. Please view this presentation in slideshow mode before presenting to familiarize yourself with the animations. If you have any questions, you can contact the CalRecycle Office of Public Affairs: </a:t>
            </a:r>
            <a:r>
              <a:rPr lang="en-US" sz="1200" i="1" u="sng" dirty="0">
                <a:solidFill>
                  <a:srgbClr val="0563C1"/>
                </a:solidFill>
                <a:effectLst/>
                <a:latin typeface="Arial" panose="020B0604020202020204" pitchFamily="34" charset="0"/>
                <a:ea typeface="Calibri" panose="020F0502020204030204" pitchFamily="34" charset="0"/>
              </a:rPr>
              <a:t>opa</a:t>
            </a:r>
            <a:r>
              <a:rPr lang="en-US" sz="1200" i="1" u="sng" dirty="0">
                <a:solidFill>
                  <a:srgbClr val="0563C1"/>
                </a:solidFill>
                <a:effectLst/>
                <a:latin typeface="Arial" panose="020B0604020202020204" pitchFamily="34" charset="0"/>
                <a:ea typeface="Calibri" panose="020F0502020204030204" pitchFamily="34" charset="0"/>
                <a:hlinkClick r:id="rId3">
                  <a:extLst>
                    <a:ext uri="{A12FA001-AC4F-418D-AE19-62706E023703}">
                      <ahyp:hlinkClr xmlns:ahyp="http://schemas.microsoft.com/office/drawing/2018/hyperlinkcolor" val="tx"/>
                    </a:ext>
                  </a:extLst>
                </a:hlinkClick>
              </a:rPr>
              <a:t>@calrecycle.ca.gov</a:t>
            </a:r>
            <a:r>
              <a:rPr lang="en-US" sz="1200" i="1" dirty="0">
                <a:effectLst/>
                <a:latin typeface="Arial" panose="020B0604020202020204" pitchFamily="34" charset="0"/>
                <a:ea typeface="Calibri" panose="020F0502020204030204" pitchFamily="34" charset="0"/>
              </a:rPr>
              <a:t>.</a:t>
            </a:r>
            <a:endParaRPr lang="en-US" sz="1200"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 </a:t>
            </a:r>
            <a:endParaRPr lang="en-US" sz="1200"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Presentation Introduction</a:t>
            </a:r>
            <a:endParaRPr lang="en-US" sz="1200" dirty="0">
              <a:effectLst/>
              <a:latin typeface="Arial" panose="020B0604020202020204" pitchFamily="34" charset="0"/>
              <a:ea typeface="Calibri" panose="020F0502020204030204" pitchFamily="34" charset="0"/>
            </a:endParaRPr>
          </a:p>
          <a:p>
            <a:pPr marL="285750" marR="0" lvl="0" indent="-285750">
              <a:lnSpc>
                <a:spcPct val="107000"/>
              </a:lnSpc>
              <a:spcBef>
                <a:spcPts val="0"/>
              </a:spcBef>
              <a:spcAft>
                <a:spcPts val="0"/>
              </a:spcAft>
              <a:buFont typeface="Arial" panose="020B0604020202020204" pitchFamily="34" charset="0"/>
              <a:buChar char="•"/>
              <a:tabLst>
                <a:tab pos="6858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(Lara, Chapter 395, Statutes of 2016) is the most significant waste reduction mandate to be adopted in California in the last 30 years.</a:t>
            </a:r>
          </a:p>
          <a:p>
            <a:pPr marL="285750" marR="0" lvl="0" indent="-285750">
              <a:lnSpc>
                <a:spcPct val="107000"/>
              </a:lnSpc>
              <a:spcBef>
                <a:spcPts val="0"/>
              </a:spcBef>
              <a:spcAft>
                <a:spcPts val="0"/>
              </a:spcAft>
              <a:buFont typeface="Arial" panose="020B0604020202020204" pitchFamily="34" charset="0"/>
              <a:buChar char="•"/>
              <a:tabLst>
                <a:tab pos="6858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requires the state to reduce organic waste [food waste, green waste, paper products, etc.] disposal by 75% by 2025.  In other words, the state must reduce organic waste disposal by more than 20 million tons annually by 2025.</a:t>
            </a: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685800" algn="l"/>
              </a:tabLst>
              <a:defRPr/>
            </a:pPr>
            <a:r>
              <a:rPr lang="en-US" sz="1800" u="none" dirty="0">
                <a:effectLst/>
                <a:latin typeface="Segoe UI" panose="020B0502040204020203" pitchFamily="34" charset="0"/>
              </a:rPr>
              <a:t>The law also requires that 20% of currently disposed edible food be recovered for human consumption by 2025</a:t>
            </a:r>
            <a:r>
              <a:rPr lang="en-US" sz="1800" u="sng" dirty="0">
                <a:effectLst/>
                <a:latin typeface="Segoe UI" panose="020B0502040204020203" pitchFamily="34" charset="0"/>
              </a:rPr>
              <a:t>.</a:t>
            </a:r>
            <a:endParaRPr lang="en-US" sz="1800" u="sng" dirty="0">
              <a:effectLst/>
              <a:latin typeface="Arial" panose="020B0604020202020204" pitchFamily="34" charset="0"/>
            </a:endParaRPr>
          </a:p>
          <a:p>
            <a:pPr marL="285750" marR="0" lvl="0" indent="-285750">
              <a:lnSpc>
                <a:spcPct val="107000"/>
              </a:lnSpc>
              <a:spcBef>
                <a:spcPts val="0"/>
              </a:spcBef>
              <a:spcAft>
                <a:spcPts val="0"/>
              </a:spcAft>
              <a:buFont typeface="Arial" panose="020B0604020202020204" pitchFamily="34" charset="0"/>
              <a:buChar char="•"/>
              <a:tabLst>
                <a:tab pos="6858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This has significant policy and legal implications for the state and local governments.</a:t>
            </a:r>
          </a:p>
          <a:p>
            <a:pPr marL="285750" marR="0" lvl="0" indent="-285750">
              <a:lnSpc>
                <a:spcPct val="107000"/>
              </a:lnSpc>
              <a:spcBef>
                <a:spcPts val="0"/>
              </a:spcBef>
              <a:spcAft>
                <a:spcPts val="0"/>
              </a:spcAft>
              <a:buFont typeface="Arial" panose="020B0604020202020204" pitchFamily="34" charset="0"/>
              <a:buChar char="•"/>
              <a:tabLst>
                <a:tab pos="685800" algn="l"/>
              </a:tabLst>
            </a:pP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tabLst>
                <a:tab pos="457200" algn="l"/>
              </a:tabLst>
            </a:pPr>
            <a:r>
              <a:rPr lang="en-US" sz="1200" dirty="0">
                <a:effectLst/>
                <a:latin typeface="Arial" panose="020B0604020202020204" pitchFamily="34" charset="0"/>
                <a:ea typeface="Calibri" panose="020F0502020204030204" pitchFamily="34" charset="0"/>
              </a:rPr>
              <a:t>SB 1383 establishes a statewide target and not a jurisdiction organic waste recycling target. </a:t>
            </a:r>
          </a:p>
          <a:p>
            <a:pPr marL="342900" marR="0" lvl="0" indent="-342900">
              <a:lnSpc>
                <a:spcPct val="107000"/>
              </a:lnSpc>
              <a:spcBef>
                <a:spcPts val="0"/>
              </a:spcBef>
              <a:spcAft>
                <a:spcPts val="0"/>
              </a:spcAft>
              <a:buFont typeface="+mj-lt"/>
              <a:buAutoNum type="arabicPeriod"/>
              <a:tabLst>
                <a:tab pos="457200" algn="l"/>
              </a:tabLst>
            </a:pPr>
            <a:r>
              <a:rPr lang="en-US" sz="1200" dirty="0">
                <a:effectLst/>
                <a:latin typeface="Arial" panose="020B0604020202020204" pitchFamily="34" charset="0"/>
                <a:ea typeface="Calibri" panose="020F0502020204030204" pitchFamily="34" charset="0"/>
              </a:rPr>
              <a:t>Given that it is a statewide target and there are not jurisdiction targets, the regulation requires a more </a:t>
            </a:r>
            <a:r>
              <a:rPr lang="en-US" sz="1200" u="none" strike="noStrike" dirty="0">
                <a:effectLst/>
                <a:latin typeface="Arial" panose="020B0604020202020204" pitchFamily="34" charset="0"/>
                <a:ea typeface="Calibri" panose="020F0502020204030204" pitchFamily="34" charset="0"/>
              </a:rPr>
              <a:t>robust</a:t>
            </a:r>
            <a:r>
              <a:rPr lang="en-US" sz="1200" u="none" strike="noStrike" baseline="0" dirty="0">
                <a:effectLst/>
                <a:latin typeface="Arial" panose="020B0604020202020204" pitchFamily="34" charset="0"/>
                <a:ea typeface="Calibri" panose="020F0502020204030204" pitchFamily="34" charset="0"/>
              </a:rPr>
              <a:t> </a:t>
            </a:r>
            <a:r>
              <a:rPr lang="en-US" sz="1200" dirty="0">
                <a:effectLst/>
                <a:latin typeface="Arial" panose="020B0604020202020204" pitchFamily="34" charset="0"/>
                <a:ea typeface="Calibri" panose="020F0502020204030204" pitchFamily="34" charset="0"/>
              </a:rPr>
              <a:t>approach (this is different than AB 939).  </a:t>
            </a:r>
          </a:p>
          <a:p>
            <a:pPr marL="742950" marR="0" lvl="1" indent="-285750">
              <a:lnSpc>
                <a:spcPct val="107000"/>
              </a:lnSpc>
              <a:spcBef>
                <a:spcPts val="0"/>
              </a:spcBef>
              <a:spcAft>
                <a:spcPts val="0"/>
              </a:spcAft>
              <a:buFont typeface="+mj-lt"/>
              <a:buAutoNum type="alphaUcPeriod"/>
              <a:tabLst>
                <a:tab pos="914400" algn="l"/>
              </a:tabLst>
            </a:pPr>
            <a:r>
              <a:rPr lang="en-US" sz="1200" dirty="0">
                <a:effectLst/>
                <a:latin typeface="Arial" panose="020B0604020202020204" pitchFamily="34" charset="0"/>
                <a:ea typeface="Calibri" panose="020F0502020204030204" pitchFamily="34" charset="0"/>
              </a:rPr>
              <a:t>CalRecycle must adopt regulations that impose requirements necessary to achieve the statewide targets.  </a:t>
            </a:r>
          </a:p>
          <a:p>
            <a:pPr marL="742950" marR="0" lvl="1" indent="-285750">
              <a:lnSpc>
                <a:spcPct val="107000"/>
              </a:lnSpc>
              <a:spcBef>
                <a:spcPts val="0"/>
              </a:spcBef>
              <a:spcAft>
                <a:spcPts val="0"/>
              </a:spcAft>
              <a:buFont typeface="+mj-lt"/>
              <a:buAutoNum type="alphaUcPeriod"/>
              <a:tabLst>
                <a:tab pos="914400" algn="l"/>
              </a:tabLst>
            </a:pPr>
            <a:r>
              <a:rPr lang="en-US" sz="1200" dirty="0">
                <a:effectLst/>
                <a:latin typeface="Arial" panose="020B0604020202020204" pitchFamily="34" charset="0"/>
                <a:ea typeface="Calibri" panose="020F0502020204030204" pitchFamily="34" charset="0"/>
              </a:rPr>
              <a:t>This makes the regulation more similar to other environmental quality regulations where regulated entities, i.e., jurisdictions, are required to implement specific actions, rather than achieve unique targets. </a:t>
            </a:r>
          </a:p>
          <a:p>
            <a:pPr marL="1143000" marR="0" lvl="2" indent="-228600">
              <a:lnSpc>
                <a:spcPct val="107000"/>
              </a:lnSpc>
              <a:spcBef>
                <a:spcPts val="0"/>
              </a:spcBef>
              <a:spcAft>
                <a:spcPts val="0"/>
              </a:spcAft>
              <a:buFont typeface="+mj-lt"/>
              <a:buAutoNum type="alphaLcPeriod"/>
              <a:tabLst>
                <a:tab pos="1371600" algn="l"/>
              </a:tabLst>
            </a:pPr>
            <a:r>
              <a:rPr lang="en-US" sz="1200" dirty="0">
                <a:effectLst/>
                <a:latin typeface="Arial" panose="020B0604020202020204" pitchFamily="34" charset="0"/>
                <a:ea typeface="Calibri" panose="020F0502020204030204" pitchFamily="34" charset="0"/>
              </a:rPr>
              <a:t>For example, AB 32 established GHG reduction targets for the state, and the implementing Cap-and-Trade regulations require businesses to take specific actions. </a:t>
            </a:r>
          </a:p>
          <a:p>
            <a:pPr marL="1600200" marR="0" lvl="3" indent="-228600">
              <a:lnSpc>
                <a:spcPct val="107000"/>
              </a:lnSpc>
              <a:spcBef>
                <a:spcPts val="0"/>
              </a:spcBef>
              <a:spcAft>
                <a:spcPts val="0"/>
              </a:spcAft>
              <a:buFont typeface="+mj-lt"/>
              <a:buAutoNum type="romanLcPeriod"/>
              <a:tabLst>
                <a:tab pos="1828800" algn="l"/>
              </a:tabLst>
            </a:pPr>
            <a:r>
              <a:rPr lang="en-US" sz="1200" dirty="0">
                <a:effectLst/>
                <a:latin typeface="Arial" panose="020B0604020202020204" pitchFamily="34" charset="0"/>
                <a:ea typeface="Calibri" panose="020F0502020204030204" pitchFamily="34" charset="0"/>
              </a:rPr>
              <a:t>The individual businesses are not required to achieve a specific target. </a:t>
            </a:r>
          </a:p>
          <a:p>
            <a:pPr marL="1600200" marR="0" lvl="3" indent="-228600">
              <a:lnSpc>
                <a:spcPct val="107000"/>
              </a:lnSpc>
              <a:spcBef>
                <a:spcPts val="0"/>
              </a:spcBef>
              <a:spcAft>
                <a:spcPts val="0"/>
              </a:spcAft>
              <a:buFont typeface="+mj-lt"/>
              <a:buAutoNum type="romanLcPeriod"/>
              <a:tabLst>
                <a:tab pos="1828800" algn="l"/>
              </a:tabLst>
            </a:pPr>
            <a:r>
              <a:rPr lang="en-US" sz="1200" dirty="0">
                <a:effectLst/>
                <a:latin typeface="Arial" panose="020B0604020202020204" pitchFamily="34" charset="0"/>
                <a:ea typeface="Calibri" panose="020F0502020204030204" pitchFamily="34" charset="0"/>
              </a:rPr>
              <a:t>They are required to take actions prescribed by the date. </a:t>
            </a:r>
          </a:p>
          <a:p>
            <a:pPr marL="0" marR="0">
              <a:lnSpc>
                <a:spcPct val="107000"/>
              </a:lnSpc>
              <a:spcBef>
                <a:spcPts val="0"/>
              </a:spcBef>
              <a:spcAft>
                <a:spcPts val="0"/>
              </a:spcAft>
            </a:pPr>
            <a:endParaRPr lang="en-US" sz="1200" b="1"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Overview of Presentation</a:t>
            </a:r>
            <a:endParaRPr lang="en-US" sz="1200" dirty="0">
              <a:effectLst/>
              <a:latin typeface="Arial" panose="020B0604020202020204" pitchFamily="34" charset="0"/>
              <a:ea typeface="Calibri" panose="020F0502020204030204" pitchFamily="34" charset="0"/>
            </a:endParaRP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Background and Context of SB 1383: Why California passed this law</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Requirements: A big picture look at the law’s requirements and objectives</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Jurisdiction Responsibilities: What SB 1383 requires of local governments:</a:t>
            </a: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Provide mandatory organic waste curbside collection to all residents and businesses</a:t>
            </a: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Establish an edible food recovery program that recovers edible food from the waste stream</a:t>
            </a: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Conduct outreach and education to all affected parties, including generators, haulers, facilities, edible food recovery organizations, and city/county departments</a:t>
            </a: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Capacity Planning for Organic Waste and Edible</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Food Recovery</a:t>
            </a: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Procure recycled organic waste products like compost, mulch, and renewable natural gas (RNG) and recycled content paper and paper products</a:t>
            </a: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Inspect and enforce compliance with SB 1383</a:t>
            </a: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Maintain accurate and timely records of SB 1383 compliance</a:t>
            </a:r>
            <a:endParaRPr lang="en-US" sz="1200" baseline="0" dirty="0">
              <a:effectLst/>
              <a:latin typeface="Arial" panose="020B0604020202020204" pitchFamily="34" charset="0"/>
              <a:ea typeface="Calibri" panose="020F0502020204030204" pitchFamily="34" charset="0"/>
              <a:cs typeface="Times New Roman" panose="02020603050405020304" pitchFamily="18" charset="0"/>
            </a:endParaRPr>
          </a:p>
          <a:p>
            <a:pPr marL="1143000" marR="0" lvl="2" indent="-228600">
              <a:lnSpc>
                <a:spcPct val="107000"/>
              </a:lnSpc>
              <a:spcBef>
                <a:spcPts val="0"/>
              </a:spcBef>
              <a:spcAft>
                <a:spcPts val="0"/>
              </a:spcAft>
              <a:buFont typeface="Courier New" panose="02070309020205020404" pitchFamily="49" charset="0"/>
              <a:buChar char="o"/>
              <a:tabLst>
                <a:tab pos="1371600" algn="l"/>
              </a:tabLst>
            </a:pP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Reporting to CalRecycle</a:t>
            </a:r>
            <a:r>
              <a:rPr lang="en-US" sz="1200" dirty="0">
                <a:effectLst/>
                <a:latin typeface="Arial" panose="020B0604020202020204" pitchFamily="34" charset="0"/>
                <a:ea typeface="Calibri" panose="020F0502020204030204" pitchFamily="34" charset="0"/>
                <a:cs typeface="Times New Roman" panose="02020603050405020304" pitchFamily="18" charset="0"/>
              </a:rPr>
              <a:t>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 Oversight Responsibilities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Key Implementation Dates</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Key Jurisdiction Dates</a:t>
            </a:r>
          </a:p>
          <a:p>
            <a:pPr marL="0" marR="0">
              <a:lnSpc>
                <a:spcPct val="107000"/>
              </a:lnSpc>
              <a:spcBef>
                <a:spcPts val="0"/>
              </a:spcBef>
              <a:spcAft>
                <a:spcPts val="0"/>
              </a:spcAft>
            </a:pPr>
            <a:endParaRPr lang="en-US" sz="1200" b="1"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Additional Resources</a:t>
            </a:r>
            <a:endParaRPr lang="en-US" sz="1200" dirty="0">
              <a:effectLst/>
              <a:latin typeface="Arial" panose="020B0604020202020204" pitchFamily="34" charset="0"/>
              <a:ea typeface="Calibri" panose="020F0502020204030204" pitchFamily="34" charset="0"/>
            </a:endParaRP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CalRecycle’s Short-Lived Climate Pollutants (SLCP): Organic Waste Methane Emissions Reductions webpage has more information: https://www.calrecycle.ca.gov/Climate/SLCP/</a:t>
            </a:r>
          </a:p>
          <a:p>
            <a:pPr marL="0" marR="0">
              <a:lnSpc>
                <a:spcPct val="107000"/>
              </a:lnSpc>
              <a:spcBef>
                <a:spcPts val="0"/>
              </a:spcBef>
              <a:spcAft>
                <a:spcPts val="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a:t>
            </a:fld>
            <a:endParaRPr lang="en-US" dirty="0"/>
          </a:p>
        </p:txBody>
      </p:sp>
    </p:spTree>
    <p:extLst>
      <p:ext uri="{BB962C8B-B14F-4D97-AF65-F5344CB8AC3E}">
        <p14:creationId xmlns:p14="http://schemas.microsoft.com/office/powerpoint/2010/main" val="3030365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When we are talking about organic waste for the purposes of SB 1383 we are talking about materials such</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as </a:t>
            </a:r>
            <a:r>
              <a:rPr lang="en-US" sz="1200" dirty="0">
                <a:effectLst/>
                <a:latin typeface="Arial" panose="020B0604020202020204" pitchFamily="34" charset="0"/>
                <a:ea typeface="Calibri" panose="020F0502020204030204" pitchFamily="34" charset="0"/>
                <a:cs typeface="Times New Roman" panose="02020603050405020304" pitchFamily="18" charset="0"/>
              </a:rPr>
              <a:t>green waste, wood waste, food waste, and also fibers, such as paper and cardboard.</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Organic waste comprises over half of our waste stream. </a:t>
            </a:r>
          </a:p>
          <a:p>
            <a:pPr marL="800100" marR="0" lvl="1"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According to CalRecycle’s waste characterization study in 2018, food waste comprised 13 percent of what we disposed.</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requires California to recover 20 percent of currently disposed edible food </a:t>
            </a:r>
            <a:r>
              <a:rPr lang="en-US" sz="1200" u="none" dirty="0">
                <a:effectLst/>
                <a:latin typeface="Arial" panose="020B0604020202020204" pitchFamily="34" charset="0"/>
                <a:ea typeface="Calibri" panose="020F0502020204030204" pitchFamily="34" charset="0"/>
                <a:cs typeface="Times New Roman" panose="02020603050405020304" pitchFamily="18" charset="0"/>
              </a:rPr>
              <a:t>for human consumption.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b="0" i="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We currently don’t know how much of the food waste stream is donatable.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b="0" i="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CalRecycle conducted a waste characterization study in 2018/19 that took a closer look at our food waste stream.</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b="0" i="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The results of this study will help determine how much edible food waste is landfilled on average throughout the state.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Here’s what we know: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1 in 5 children go hungry every night in California – redirecting perfectly edible food that is currently being disposed to feed those in need can help alleviate this.</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For every 2 ½ tons of food rescued, that’s the equivalent of taking 1 car off the road for a year. (https://www.epa.gov/energy/greenhouse-gas-equivalencies-calculator)</a:t>
            </a:r>
          </a:p>
          <a:p>
            <a:pPr marL="742950" marR="0" lvl="1"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914400" algn="l"/>
              </a:tabLst>
              <a:defRPr/>
            </a:pPr>
            <a:r>
              <a:rPr lang="en-US" sz="1800" u="none" dirty="0">
                <a:effectLst/>
                <a:latin typeface="Segoe UI" panose="020B0502040204020203" pitchFamily="34" charset="0"/>
              </a:rPr>
              <a:t>Recovering one ton of edible food could provide more than 1600 meals to hungry people. </a:t>
            </a:r>
            <a:endParaRPr lang="en-US" sz="1800" u="none" dirty="0">
              <a:effectLst/>
              <a:latin typeface="Arial" panose="020B0604020202020204" pitchFamily="34" charset="0"/>
            </a:endParaRPr>
          </a:p>
          <a:p>
            <a:pPr marL="742950" marR="0" lvl="1" indent="-285750">
              <a:lnSpc>
                <a:spcPct val="107000"/>
              </a:lnSpc>
              <a:spcBef>
                <a:spcPts val="0"/>
              </a:spcBef>
              <a:spcAft>
                <a:spcPts val="0"/>
              </a:spcAft>
              <a:buFont typeface="Arial" panose="020B0604020202020204" pitchFamily="34" charset="0"/>
              <a:buChar char="•"/>
              <a:tabLst>
                <a:tab pos="914400" algn="l"/>
              </a:tabLst>
            </a:pP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a:t>
            </a:fld>
            <a:endParaRPr lang="en-US" dirty="0"/>
          </a:p>
        </p:txBody>
      </p:sp>
    </p:spTree>
    <p:extLst>
      <p:ext uri="{BB962C8B-B14F-4D97-AF65-F5344CB8AC3E}">
        <p14:creationId xmlns:p14="http://schemas.microsoft.com/office/powerpoint/2010/main" val="2568964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Landfilling organic waste leads to the anaerobic breakdown of that material, which creates methane.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Landfills are responsible for 21% of the state’s methane emissions.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b="0" i="0" dirty="0">
                <a:effectLst/>
                <a:latin typeface="Arial" panose="020B0604020202020204" pitchFamily="34" charset="0"/>
                <a:ea typeface="Calibri" panose="020F0502020204030204" pitchFamily="34" charset="0"/>
                <a:cs typeface="Times New Roman" panose="02020603050405020304" pitchFamily="18" charset="0"/>
              </a:rPr>
              <a:t>Landfills are the third largest producer of methane in the state.</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b="0" i="0" dirty="0">
                <a:effectLst/>
                <a:latin typeface="Arial" panose="020B0604020202020204" pitchFamily="34" charset="0"/>
                <a:ea typeface="Calibri" panose="020F0502020204030204" pitchFamily="34" charset="0"/>
                <a:cs typeface="Times New Roman" panose="02020603050405020304" pitchFamily="18" charset="0"/>
              </a:rPr>
              <a:t>Methane is 84 times more potent than Carbon Dioxide (C02) over a 20-year horizon.</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b="0" i="0" dirty="0">
                <a:effectLst/>
                <a:latin typeface="Arial" panose="020B0604020202020204" pitchFamily="34" charset="0"/>
                <a:ea typeface="Calibri" panose="020F0502020204030204" pitchFamily="34" charset="0"/>
                <a:cs typeface="Times New Roman" panose="02020603050405020304" pitchFamily="18" charset="0"/>
              </a:rPr>
              <a:t>Climate change may seem like a distant problem, but there are other more localized environmental impacts associated with landfill disposal of organic waste that have immediate negative impacts on our community now.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Landfilling organic waste is a significant source of local air quality pollutants (NOX and PM2.5).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These pollutants have an immediate negative impact on the air our community and it can cause respiratory issues and hospitalizations.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Diverting organic waste to recycling can significantly reduce these local air quality emissions and the associated negative impacts.</a:t>
            </a:r>
          </a:p>
          <a:p>
            <a:pPr marL="171450" marR="0" indent="-17145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rPr>
              <a:t>We are starting to see the effects of climate change in cities and counties throughout California.</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Longer droughts and warmer temperatures are drying our forest and contributing to the ever-increasing number of wildfires in CA (which also impact air quality).</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Cyclical droughts</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Bigger storms</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Coastal erosion due to rising sea levels</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We should not underestimate the cost of these climate change impacts.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 state and communities are spending billions fighting wildfires, removing debris,</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a:t>
            </a:r>
            <a:r>
              <a:rPr lang="en-US" sz="1200" dirty="0">
                <a:effectLst/>
                <a:latin typeface="Arial" panose="020B0604020202020204" pitchFamily="34" charset="0"/>
                <a:ea typeface="Calibri" panose="020F0502020204030204" pitchFamily="34" charset="0"/>
                <a:cs typeface="Times New Roman" panose="02020603050405020304" pitchFamily="18" charset="0"/>
              </a:rPr>
              <a:t>and rebuilding homes.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That means we are paying for the effects of climate change today. </a:t>
            </a:r>
          </a:p>
          <a:p>
            <a:pPr marL="742950" marR="0" lvl="1" indent="-285750">
              <a:lnSpc>
                <a:spcPct val="107000"/>
              </a:lnSpc>
              <a:spcBef>
                <a:spcPts val="0"/>
              </a:spcBef>
              <a:spcAft>
                <a:spcPts val="0"/>
              </a:spcAft>
              <a:buFont typeface="Arial" panose="020B0604020202020204" pitchFamily="34" charset="0"/>
              <a:buChar char="•"/>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 financial and public health impacts are already here and </a:t>
            </a:r>
            <a:r>
              <a:rPr lang="en-US" sz="1200" b="0" dirty="0">
                <a:effectLst/>
                <a:latin typeface="Arial" panose="020B0604020202020204" pitchFamily="34" charset="0"/>
                <a:ea typeface="Calibri" panose="020F0502020204030204" pitchFamily="34" charset="0"/>
                <a:cs typeface="Times New Roman" panose="02020603050405020304" pitchFamily="18" charset="0"/>
              </a:rPr>
              <a:t>we need to take action to mitigate climate change now</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That is why the state enacted SB 1383, which is designed to reduce the global warming gasses like methane, which are the most potent and are “short-lived”</a:t>
            </a:r>
          </a:p>
          <a:p>
            <a:pPr marL="800100" marR="0" lvl="1"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is a fast-track to fighting climate change</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Reducing this gas now, through actions like organic waste recycling, will significantly reduce emissions, and will reduce the impacts of climate change in our lifetime. </a:t>
            </a:r>
          </a:p>
          <a:p>
            <a:pPr marL="0" marR="0">
              <a:lnSpc>
                <a:spcPct val="107000"/>
              </a:lnSpc>
              <a:spcBef>
                <a:spcPts val="0"/>
              </a:spcBef>
              <a:spcAft>
                <a:spcPts val="800"/>
              </a:spcAft>
            </a:pP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dirty="0"/>
          </a:p>
        </p:txBody>
      </p:sp>
    </p:spTree>
    <p:extLst>
      <p:ext uri="{BB962C8B-B14F-4D97-AF65-F5344CB8AC3E}">
        <p14:creationId xmlns:p14="http://schemas.microsoft.com/office/powerpoint/2010/main" val="3820151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Overview of SB 1383:</a:t>
            </a:r>
            <a:endParaRPr lang="en-US" sz="1200" dirty="0">
              <a:effectLst/>
              <a:latin typeface="Arial" panose="020B0604020202020204" pitchFamily="34" charset="0"/>
              <a:ea typeface="Calibri" panose="020F0502020204030204" pitchFamily="34" charset="0"/>
            </a:endParaRP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establishes aggressive organic waste reduction targets.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also builds upon the Mandatory Commercial Organics Recycling law (AB 1826).  </a:t>
            </a:r>
          </a:p>
          <a:p>
            <a:pPr marL="800100" marR="0" lvl="1" indent="-342900">
              <a:lnSpc>
                <a:spcPct val="107000"/>
              </a:lnSpc>
              <a:spcBef>
                <a:spcPts val="0"/>
              </a:spcBef>
              <a:spcAft>
                <a:spcPts val="0"/>
              </a:spcAft>
              <a:buFont typeface="Courier New" panose="02070309020205020404" pitchFamily="49" charset="0"/>
              <a:buChar char="o"/>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Our jurisdiction has been implementing this law since 2016.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SB 1383 requires Californians to reduce organic waste disposal by 50% by 2020 and 75% by 2025. </a:t>
            </a:r>
          </a:p>
          <a:p>
            <a:pPr marL="742950" marR="0" lvl="1" indent="-285750">
              <a:lnSpc>
                <a:spcPct val="107000"/>
              </a:lnSpc>
              <a:spcBef>
                <a:spcPts val="0"/>
              </a:spcBef>
              <a:spcAft>
                <a:spcPts val="0"/>
              </a:spcAft>
              <a:buFont typeface="Courier New" panose="02070309020205020404" pitchFamily="49" charset="0"/>
              <a:buChar char="o"/>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These targets use CalRecycle’s 2014 Waste Characterization Study measurements when 23 million tons of organic waste were disposed. </a:t>
            </a:r>
          </a:p>
          <a:p>
            <a:pPr marL="742950" marR="0" lvl="1" indent="-285750">
              <a:lnSpc>
                <a:spcPct val="107000"/>
              </a:lnSpc>
              <a:spcBef>
                <a:spcPts val="0"/>
              </a:spcBef>
              <a:spcAft>
                <a:spcPts val="0"/>
              </a:spcAft>
              <a:buFont typeface="Courier New" panose="02070309020205020404" pitchFamily="49" charset="0"/>
              <a:buChar char="o"/>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These disposal reductions will reduce at least 4 million metric tons of greenhouse gas emissions annually by 2030. </a:t>
            </a:r>
          </a:p>
          <a:p>
            <a:pPr marL="342900" marR="0" lvl="0" indent="-342900">
              <a:lnSpc>
                <a:spcPct val="107000"/>
              </a:lnSpc>
              <a:spcBef>
                <a:spcPts val="0"/>
              </a:spcBef>
              <a:spcAft>
                <a:spcPts val="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Additionally, as a part of the disposal reduction targets the Legislature directed CalRecycle to increase edible food recovery by 20 percent by 2025. </a:t>
            </a:r>
          </a:p>
          <a:p>
            <a:pPr marL="742950" marR="0" lvl="1" indent="-285750">
              <a:lnSpc>
                <a:spcPct val="107000"/>
              </a:lnSpc>
              <a:spcBef>
                <a:spcPts val="0"/>
              </a:spcBef>
              <a:spcAft>
                <a:spcPts val="0"/>
              </a:spcAft>
              <a:buFont typeface="Courier New" panose="02070309020205020404" pitchFamily="49" charset="0"/>
              <a:buChar char="o"/>
              <a:tabLst>
                <a:tab pos="9144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 food recovery goal is unique. </a:t>
            </a:r>
          </a:p>
          <a:p>
            <a:pPr marL="0" marR="0">
              <a:lnSpc>
                <a:spcPct val="107000"/>
              </a:lnSpc>
              <a:spcBef>
                <a:spcPts val="0"/>
              </a:spcBef>
              <a:spcAft>
                <a:spcPts val="80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dirty="0"/>
          </a:p>
        </p:txBody>
      </p:sp>
    </p:spTree>
    <p:extLst>
      <p:ext uri="{BB962C8B-B14F-4D97-AF65-F5344CB8AC3E}">
        <p14:creationId xmlns:p14="http://schemas.microsoft.com/office/powerpoint/2010/main" val="3495884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Highlighted here on the slide are the key dates for SB 1383 implementation and milestones.  </a:t>
            </a:r>
            <a:endParaRPr lang="en-US" sz="1200" dirty="0">
              <a:effectLst/>
              <a:latin typeface="Arial" panose="020B0604020202020204" pitchFamily="34" charset="0"/>
              <a:ea typeface="Calibri" panose="020F0502020204030204" pitchFamily="34" charset="0"/>
            </a:endParaRPr>
          </a:p>
          <a:p>
            <a:pPr marL="342900" marR="0" lvl="0" indent="-342900">
              <a:lnSpc>
                <a:spcPct val="107000"/>
              </a:lnSpc>
              <a:spcBef>
                <a:spcPts val="0"/>
              </a:spcBef>
              <a:spcAft>
                <a:spcPts val="0"/>
              </a:spcAft>
              <a:buFont typeface="+mj-lt"/>
              <a:buAutoNum type="arabicPeriod"/>
              <a:tabLst>
                <a:tab pos="457200" algn="l"/>
              </a:tabLst>
            </a:pPr>
            <a:r>
              <a:rPr lang="en-US" sz="1200" dirty="0">
                <a:effectLst/>
                <a:latin typeface="Arial" panose="020B0604020202020204" pitchFamily="34" charset="0"/>
                <a:ea typeface="Calibri" panose="020F0502020204030204" pitchFamily="34" charset="0"/>
              </a:rPr>
              <a:t>CalRecycle conducted two years of informal hearings with local governments and stakeholders.</a:t>
            </a:r>
          </a:p>
          <a:p>
            <a:pPr marL="0" marR="0">
              <a:lnSpc>
                <a:spcPct val="107000"/>
              </a:lnSpc>
              <a:spcBef>
                <a:spcPts val="0"/>
              </a:spcBef>
              <a:spcAft>
                <a:spcPts val="0"/>
              </a:spcAft>
            </a:pPr>
            <a:endParaRPr lang="en-US" sz="1200" b="1"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Formal Rulemaking</a:t>
            </a:r>
            <a:endParaRPr lang="en-US" sz="1200" dirty="0">
              <a:effectLst/>
              <a:latin typeface="Arial" panose="020B0604020202020204" pitchFamily="34" charset="0"/>
              <a:ea typeface="Calibri" panose="020F0502020204030204" pitchFamily="34" charset="0"/>
            </a:endParaRPr>
          </a:p>
          <a:p>
            <a:pPr marL="342900" marR="0" lvl="0" indent="-342900">
              <a:lnSpc>
                <a:spcPct val="107000"/>
              </a:lnSpc>
              <a:spcBef>
                <a:spcPts val="0"/>
              </a:spcBef>
              <a:spcAft>
                <a:spcPts val="0"/>
              </a:spcAft>
              <a:buFont typeface="+mj-lt"/>
              <a:buAutoNum type="arabicPeriod"/>
              <a:tabLst>
                <a:tab pos="457200" algn="l"/>
              </a:tabLst>
            </a:pPr>
            <a:r>
              <a:rPr lang="en-US" sz="1200" u="none" dirty="0">
                <a:effectLst/>
                <a:latin typeface="Arial" panose="020B0604020202020204" pitchFamily="34" charset="0"/>
                <a:ea typeface="Calibri" panose="020F0502020204030204" pitchFamily="34" charset="0"/>
              </a:rPr>
              <a:t>CalRecycle began the formal regulation rulemaking January 18, 2019.</a:t>
            </a:r>
          </a:p>
          <a:p>
            <a:pPr marL="342900" marR="0" lvl="0" indent="-342900" algn="l" defTabSz="914400" rtl="0" eaLnBrk="1" fontAlgn="auto" latinLnBrk="0" hangingPunct="1">
              <a:lnSpc>
                <a:spcPct val="107000"/>
              </a:lnSpc>
              <a:spcBef>
                <a:spcPts val="0"/>
              </a:spcBef>
              <a:spcAft>
                <a:spcPts val="0"/>
              </a:spcAft>
              <a:buClrTx/>
              <a:buSzTx/>
              <a:buFont typeface="+mj-lt"/>
              <a:buAutoNum type="arabicPeriod"/>
              <a:tabLst>
                <a:tab pos="457200" algn="l"/>
              </a:tabLst>
              <a:defRPr/>
            </a:pPr>
            <a:r>
              <a:rPr lang="en-US" sz="1200" b="0" i="0" u="none" strike="noStrike" kern="1200" baseline="0" dirty="0">
                <a:solidFill>
                  <a:schemeClr val="tx1"/>
                </a:solidFill>
                <a:latin typeface="+mn-lt"/>
                <a:ea typeface="+mn-ea"/>
                <a:cs typeface="+mn-cs"/>
              </a:rPr>
              <a:t>CalRecycle collaborated with jurisdictions and other stakeholders over 4 years to complete the regulations.</a:t>
            </a:r>
          </a:p>
          <a:p>
            <a:pPr marL="342900" marR="0" lvl="0" indent="-342900" algn="l" defTabSz="914400" rtl="0" eaLnBrk="1" fontAlgn="auto" latinLnBrk="0" hangingPunct="1">
              <a:lnSpc>
                <a:spcPct val="107000"/>
              </a:lnSpc>
              <a:spcBef>
                <a:spcPts val="0"/>
              </a:spcBef>
              <a:spcAft>
                <a:spcPts val="0"/>
              </a:spcAft>
              <a:buClrTx/>
              <a:buSzTx/>
              <a:buFont typeface="+mj-lt"/>
              <a:buAutoNum type="arabicPeriod"/>
              <a:tabLst>
                <a:tab pos="457200" algn="l"/>
              </a:tabLst>
              <a:defRPr/>
            </a:pPr>
            <a:r>
              <a:rPr lang="en-US" sz="1200" b="0" i="0" u="none" strike="noStrike" kern="1200" baseline="0" dirty="0">
                <a:solidFill>
                  <a:schemeClr val="tx1"/>
                </a:solidFill>
                <a:latin typeface="+mn-lt"/>
                <a:ea typeface="+mn-ea"/>
                <a:cs typeface="+mn-cs"/>
              </a:rPr>
              <a:t>The Office of Administrative Law approved the regulations on November 3, 2020.</a:t>
            </a:r>
            <a:endParaRPr lang="en-US" sz="1200" u="none"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endParaRPr lang="en-US" sz="1200" b="1"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Regulations Take Effect</a:t>
            </a:r>
            <a:r>
              <a:rPr lang="en-US" sz="1200" b="1" baseline="0" dirty="0">
                <a:effectLst/>
                <a:latin typeface="Arial" panose="020B0604020202020204" pitchFamily="34" charset="0"/>
                <a:ea typeface="Calibri" panose="020F0502020204030204" pitchFamily="34" charset="0"/>
              </a:rPr>
              <a:t> on Jan. 1, </a:t>
            </a:r>
            <a:r>
              <a:rPr lang="en-US" sz="1200" b="1" dirty="0">
                <a:effectLst/>
                <a:latin typeface="Arial" panose="020B0604020202020204" pitchFamily="34" charset="0"/>
                <a:ea typeface="Calibri" panose="020F0502020204030204" pitchFamily="34" charset="0"/>
              </a:rPr>
              <a:t> 2022.</a:t>
            </a:r>
          </a:p>
          <a:p>
            <a:pPr marL="742950" marR="0" lvl="1" indent="-285750">
              <a:lnSpc>
                <a:spcPct val="107000"/>
              </a:lnSpc>
              <a:spcBef>
                <a:spcPts val="0"/>
              </a:spcBef>
              <a:spcAft>
                <a:spcPts val="0"/>
              </a:spcAft>
              <a:buFont typeface="+mj-lt"/>
              <a:buAutoNum type="alphaLcPeriod"/>
              <a:tabLst>
                <a:tab pos="914400" algn="l"/>
              </a:tabLst>
            </a:pPr>
            <a:r>
              <a:rPr lang="en-US" sz="1200" b="0" dirty="0">
                <a:effectLst/>
                <a:latin typeface="Arial" panose="020B0604020202020204" pitchFamily="34" charset="0"/>
                <a:ea typeface="Calibri" panose="020F0502020204030204" pitchFamily="34" charset="0"/>
              </a:rPr>
              <a:t>Jurisdictions must have their programs in place on January 1, 2022.</a:t>
            </a:r>
          </a:p>
          <a:p>
            <a:pPr marL="0" marR="0">
              <a:lnSpc>
                <a:spcPct val="107000"/>
              </a:lnSpc>
              <a:spcBef>
                <a:spcPts val="0"/>
              </a:spcBef>
              <a:spcAft>
                <a:spcPts val="0"/>
              </a:spcAft>
            </a:pPr>
            <a:endParaRPr lang="en-US" sz="1200" b="1"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1" dirty="0">
                <a:effectLst/>
                <a:latin typeface="Arial" panose="020B0604020202020204" pitchFamily="34" charset="0"/>
                <a:ea typeface="Calibri" panose="020F0502020204030204" pitchFamily="34" charset="0"/>
              </a:rPr>
              <a:t>In 2024 Jurisdictions will be required to take enforcement against noncompliant entities.</a:t>
            </a:r>
          </a:p>
          <a:p>
            <a:pPr marL="342900" marR="0" lvl="0" indent="-342900">
              <a:lnSpc>
                <a:spcPct val="107000"/>
              </a:lnSpc>
              <a:spcBef>
                <a:spcPts val="0"/>
              </a:spcBef>
              <a:spcAft>
                <a:spcPts val="0"/>
              </a:spcAft>
              <a:buFont typeface="+mj-lt"/>
              <a:buAutoNum type="arabicPeriod"/>
              <a:tabLst>
                <a:tab pos="457200" algn="l"/>
              </a:tabLst>
            </a:pPr>
            <a:r>
              <a:rPr lang="en-US" sz="1200" b="0" dirty="0">
                <a:effectLst/>
                <a:latin typeface="Arial" panose="020B0604020202020204" pitchFamily="34" charset="0"/>
                <a:ea typeface="Calibri" panose="020F0502020204030204" pitchFamily="34" charset="0"/>
              </a:rPr>
              <a:t>To meet the deadline of January 1, 2022, CalRecycle expects that jurisdictions will be planning and making programmatic and budgetary decisions regarding the requirements in advance of the deadline.  </a:t>
            </a:r>
          </a:p>
          <a:p>
            <a:pPr marL="342900" marR="0" lvl="0" indent="-342900">
              <a:lnSpc>
                <a:spcPct val="107000"/>
              </a:lnSpc>
              <a:spcBef>
                <a:spcPts val="0"/>
              </a:spcBef>
              <a:spcAft>
                <a:spcPts val="0"/>
              </a:spcAft>
              <a:buFont typeface="+mj-lt"/>
              <a:buAutoNum type="arabicPeriod"/>
              <a:tabLst>
                <a:tab pos="457200" algn="l"/>
              </a:tabLst>
            </a:pPr>
            <a:r>
              <a:rPr lang="en-US" sz="1200" dirty="0">
                <a:effectLst/>
                <a:latin typeface="Arial" panose="020B0604020202020204" pitchFamily="34" charset="0"/>
                <a:ea typeface="Calibri" panose="020F0502020204030204" pitchFamily="34" charset="0"/>
              </a:rPr>
              <a:t>CalRecycle can begin enforcement actions on jurisdictions and other entities starting on Jan. 1, 2022. </a:t>
            </a:r>
          </a:p>
          <a:p>
            <a:pPr marL="0" marR="0" lvl="0" indent="0">
              <a:lnSpc>
                <a:spcPct val="107000"/>
              </a:lnSpc>
              <a:spcBef>
                <a:spcPts val="0"/>
              </a:spcBef>
              <a:spcAft>
                <a:spcPts val="0"/>
              </a:spcAft>
              <a:buFont typeface="+mj-lt"/>
              <a:buNone/>
              <a:tabLst>
                <a:tab pos="457200" algn="l"/>
              </a:tabLst>
            </a:pP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marL="171432" indent="-171432">
              <a:buFont typeface="Arial" panose="020B0604020202020204" pitchFamily="34" charset="0"/>
              <a:buChar char="•"/>
            </a:pPr>
            <a:endParaRPr lang="en-US" sz="1400" dirty="0"/>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dirty="0"/>
          </a:p>
        </p:txBody>
      </p:sp>
    </p:spTree>
    <p:extLst>
      <p:ext uri="{BB962C8B-B14F-4D97-AF65-F5344CB8AC3E}">
        <p14:creationId xmlns:p14="http://schemas.microsoft.com/office/powerpoint/2010/main" val="4288518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mj-lt"/>
              <a:buAutoNum type="arabicPeriod"/>
              <a:tabLst>
                <a:tab pos="457200" algn="l"/>
              </a:tabLst>
            </a:pPr>
            <a:r>
              <a:rPr lang="en-US" sz="1200" b="0" u="none" dirty="0">
                <a:effectLst/>
                <a:latin typeface="Arial" panose="020B0604020202020204" pitchFamily="34" charset="0"/>
                <a:ea typeface="Calibri" panose="020F0502020204030204" pitchFamily="34" charset="0"/>
              </a:rPr>
              <a:t>CalRecycle expects that jurisdictions will be planning and making programmatic and budgetary decisions regarding the requirements in advance of the January 1, 2022 implementation deadline. </a:t>
            </a:r>
            <a:r>
              <a:rPr lang="en-US" sz="1200" u="none" dirty="0">
                <a:effectLst/>
                <a:latin typeface="Arial" panose="020B0604020202020204" pitchFamily="34" charset="0"/>
                <a:ea typeface="Calibri" panose="020F0502020204030204" pitchFamily="34" charset="0"/>
              </a:rPr>
              <a:t> </a:t>
            </a:r>
          </a:p>
          <a:p>
            <a:pPr marL="342900" marR="0" lvl="0" indent="-342900">
              <a:lnSpc>
                <a:spcPct val="107000"/>
              </a:lnSpc>
              <a:spcBef>
                <a:spcPts val="0"/>
              </a:spcBef>
              <a:spcAft>
                <a:spcPts val="0"/>
              </a:spcAft>
              <a:buFont typeface="+mj-lt"/>
              <a:buAutoNum type="arabicPeriod"/>
              <a:tabLst>
                <a:tab pos="457200" algn="l"/>
              </a:tabLst>
            </a:pPr>
            <a:r>
              <a:rPr lang="en-US" sz="1200" dirty="0">
                <a:effectLst/>
                <a:latin typeface="Arial" panose="020B0604020202020204" pitchFamily="34" charset="0"/>
                <a:ea typeface="Calibri" panose="020F0502020204030204" pitchFamily="34" charset="0"/>
              </a:rPr>
              <a:t>CalRecycle can begin enforcement actions on jurisdictions and other entities starting on Jan. 1, 2022. </a:t>
            </a:r>
          </a:p>
          <a:p>
            <a:pPr marL="342900" marR="0" lvl="0" indent="-342900">
              <a:lnSpc>
                <a:spcPct val="107000"/>
              </a:lnSpc>
              <a:spcBef>
                <a:spcPts val="0"/>
              </a:spcBef>
              <a:spcAft>
                <a:spcPts val="0"/>
              </a:spcAft>
              <a:buFont typeface="+mj-lt"/>
              <a:buAutoNum type="arabicPeriod"/>
              <a:tabLst>
                <a:tab pos="457200" algn="l"/>
              </a:tabLst>
            </a:pPr>
            <a:r>
              <a:rPr lang="en-US" sz="1200" dirty="0">
                <a:effectLst/>
                <a:latin typeface="Arial" panose="020B0604020202020204" pitchFamily="34" charset="0"/>
                <a:ea typeface="Calibri" panose="020F0502020204030204" pitchFamily="34" charset="0"/>
              </a:rPr>
              <a:t>This slide outlines the major programmatic activities for jurisdictions and the following slides will cover more details.</a:t>
            </a:r>
          </a:p>
          <a:p>
            <a:pPr marL="342900" marR="0" lvl="0" indent="-342900">
              <a:lnSpc>
                <a:spcPct val="107000"/>
              </a:lnSpc>
              <a:spcBef>
                <a:spcPts val="0"/>
              </a:spcBef>
              <a:spcAft>
                <a:spcPts val="0"/>
              </a:spcAft>
              <a:buFont typeface="+mj-lt"/>
              <a:buAutoNum type="arabicPeriod"/>
              <a:tabLst>
                <a:tab pos="457200" algn="l"/>
              </a:tabLst>
            </a:pPr>
            <a:r>
              <a:rPr lang="en-US" sz="1200" dirty="0">
                <a:effectLst/>
                <a:latin typeface="Arial" panose="020B0604020202020204" pitchFamily="34" charset="0"/>
                <a:ea typeface="Calibri" panose="020F0502020204030204" pitchFamily="34" charset="0"/>
              </a:rPr>
              <a:t>CalRecycle has some funding through competitive grant programs, as well as a loan program, for establishing the infrastructure for recycling organic waste and recovering edible food.  However, for the programmatic activities, such as inspections, enforcement, education, collection we will need to plan for budgetary changes to address these.</a:t>
            </a:r>
          </a:p>
          <a:p>
            <a:pPr marL="742950" marR="0" lvl="1" indent="-285750" algn="l" defTabSz="914400" rtl="0" eaLnBrk="1" fontAlgn="auto" latinLnBrk="0" hangingPunct="1">
              <a:lnSpc>
                <a:spcPct val="107000"/>
              </a:lnSpc>
              <a:spcBef>
                <a:spcPts val="0"/>
              </a:spcBef>
              <a:spcAft>
                <a:spcPts val="0"/>
              </a:spcAft>
              <a:buClrTx/>
              <a:buSzTx/>
              <a:buFont typeface="+mj-lt"/>
              <a:buAutoNum type="alphaLcPeriod"/>
              <a:tabLst>
                <a:tab pos="914400" algn="l"/>
              </a:tabLst>
              <a:defRPr/>
            </a:pPr>
            <a:r>
              <a:rPr lang="en-US" sz="1200" u="none" dirty="0">
                <a:effectLst/>
                <a:latin typeface="Arial" panose="020B0604020202020204" pitchFamily="34" charset="0"/>
                <a:ea typeface="Calibri" panose="020F0502020204030204" pitchFamily="34" charset="0"/>
              </a:rPr>
              <a:t>CalRecycle published a number of tools that we can begin utilizing, such as a model enforcement ordinance, franchise agreement models, and education materials.  </a:t>
            </a:r>
            <a:r>
              <a:rPr lang="en-US" sz="1200" b="0" i="0" u="none" dirty="0">
                <a:effectLst/>
                <a:latin typeface="Arial" panose="020B0604020202020204" pitchFamily="34" charset="0"/>
                <a:ea typeface="Calibri" panose="020F0502020204030204" pitchFamily="34" charset="0"/>
              </a:rPr>
              <a:t>Using the 2018 and 2020 Statewide Waste Characterization Studies, jurisdictions will have data needed to conduct some of the capacity planning requirements.</a:t>
            </a:r>
          </a:p>
          <a:p>
            <a:pPr marL="742950" marR="0" lvl="1" indent="-285750">
              <a:lnSpc>
                <a:spcPct val="107000"/>
              </a:lnSpc>
              <a:spcBef>
                <a:spcPts val="0"/>
              </a:spcBef>
              <a:spcAft>
                <a:spcPts val="0"/>
              </a:spcAft>
              <a:buFont typeface="+mj-lt"/>
              <a:buAutoNum type="alphaLcPeriod"/>
              <a:tabLst>
                <a:tab pos="914400" algn="l"/>
              </a:tabLst>
            </a:pPr>
            <a:r>
              <a:rPr lang="en-US" sz="1800" u="none" dirty="0">
                <a:effectLst/>
                <a:latin typeface="Segoe UI" panose="020B0502040204020203" pitchFamily="34" charset="0"/>
              </a:rPr>
              <a:t>Jurisdictions should now be in the process of implementing the programmatic and budgetary changes required to be in place by January 1, 2022.</a:t>
            </a:r>
            <a:endParaRPr lang="en-US" sz="1800" u="none" dirty="0">
              <a:effectLst/>
              <a:latin typeface="Arial" panose="020B0604020202020204" pitchFamily="34" charset="0"/>
            </a:endParaRPr>
          </a:p>
          <a:p>
            <a:pPr marL="0" marR="0">
              <a:lnSpc>
                <a:spcPct val="107000"/>
              </a:lnSpc>
              <a:spcBef>
                <a:spcPts val="0"/>
              </a:spcBef>
              <a:spcAft>
                <a:spcPts val="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6</a:t>
            </a:fld>
            <a:endParaRPr lang="en-US" dirty="0"/>
          </a:p>
        </p:txBody>
      </p:sp>
    </p:spTree>
    <p:extLst>
      <p:ext uri="{BB962C8B-B14F-4D97-AF65-F5344CB8AC3E}">
        <p14:creationId xmlns:p14="http://schemas.microsoft.com/office/powerpoint/2010/main" val="3830305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b="0" kern="1200" dirty="0">
                <a:solidFill>
                  <a:srgbClr val="000000"/>
                </a:solidFill>
                <a:effectLst/>
                <a:latin typeface="Arial" panose="020B0604020202020204" pitchFamily="34" charset="0"/>
                <a:ea typeface="+mn-ea"/>
              </a:rPr>
              <a:t>Jurisdictions will be required to adequately resource these programs:</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1.  Provide mandatory organic waste curbside collection services to all residents and businesses.</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This means for all organic waste, including green waste, wood waste, food waste, manure, fibers, etc. </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Containers have prescribed colors</a:t>
            </a: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There are container labeling and contamination monitoring requirements</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We need to assess our current collection programs and determine what may need to be</a:t>
            </a:r>
            <a:r>
              <a:rPr lang="en-US" sz="1200" b="0" kern="1200" baseline="0" dirty="0">
                <a:solidFill>
                  <a:srgbClr val="000000"/>
                </a:solidFill>
                <a:effectLst/>
                <a:latin typeface="Arial" panose="020B0604020202020204" pitchFamily="34" charset="0"/>
                <a:ea typeface="+mn-ea"/>
              </a:rPr>
              <a:t> </a:t>
            </a:r>
            <a:r>
              <a:rPr lang="en-US" sz="1200" b="0" kern="1200" dirty="0">
                <a:solidFill>
                  <a:srgbClr val="000000"/>
                </a:solidFill>
                <a:effectLst/>
                <a:latin typeface="Arial" panose="020B0604020202020204" pitchFamily="34" charset="0"/>
                <a:ea typeface="+mn-ea"/>
              </a:rPr>
              <a:t>expanded</a:t>
            </a:r>
            <a:r>
              <a:rPr lang="en-US" sz="1200" b="0" kern="1200" baseline="0" dirty="0">
                <a:solidFill>
                  <a:srgbClr val="000000"/>
                </a:solidFill>
                <a:effectLst/>
                <a:latin typeface="Arial" panose="020B0604020202020204" pitchFamily="34" charset="0"/>
                <a:ea typeface="+mn-ea"/>
              </a:rPr>
              <a:t> </a:t>
            </a:r>
            <a:r>
              <a:rPr lang="en-US" sz="1200" b="0" kern="1200" dirty="0">
                <a:solidFill>
                  <a:srgbClr val="000000"/>
                </a:solidFill>
                <a:effectLst/>
                <a:latin typeface="Arial" panose="020B0604020202020204" pitchFamily="34" charset="0"/>
                <a:ea typeface="+mn-ea"/>
              </a:rPr>
              <a:t>or changed</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2.  Establish edible food recovery program for all Tier 1 and 2 commercial edible food generators</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This means ensuring that there are edible food recovery organizations that have enough capacity</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This may entail providing funding to ensure there is adequate capacity and collection services</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3.  Conduct education and outreach to all generators</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This will require education to be provided to all generators, and when applicable education may need to be provided in other languages.</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4.  Our jurisdiction will be required to procure certain levels of compost, renewable gas used for transportation fuels, electricity, heating applications, or electricity from biomass conversion produced from organic waste. Also, we will need to purchase</a:t>
            </a:r>
            <a:r>
              <a:rPr lang="en-US" sz="1200" b="0" kern="1200" baseline="0" dirty="0">
                <a:solidFill>
                  <a:srgbClr val="000000"/>
                </a:solidFill>
                <a:effectLst/>
                <a:latin typeface="Arial" panose="020B0604020202020204" pitchFamily="34" charset="0"/>
                <a:ea typeface="+mn-ea"/>
              </a:rPr>
              <a:t> recycled content paper and paper products.</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5.  Plan and secure access for recycling and edible food recovery capacity</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6.  We will be required to monitor compliance and conduct enforcement </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Monitoring and education must begin in 2022</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UcPeriod"/>
              <a:tabLst>
                <a:tab pos="914400" algn="l"/>
              </a:tabLst>
            </a:pPr>
            <a:r>
              <a:rPr lang="en-US" sz="1200" b="0" kern="1200" dirty="0">
                <a:solidFill>
                  <a:srgbClr val="000000"/>
                </a:solidFill>
                <a:effectLst/>
                <a:latin typeface="Arial" panose="020B0604020202020204" pitchFamily="34" charset="0"/>
                <a:ea typeface="+mn-ea"/>
              </a:rPr>
              <a:t>Enforcement actions must start Jan 1, 2024</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7.  We will need to adopt an ordinance, or similarly enforceable mechanism that is consistent with these regulatory requirements prior to 2022.</a:t>
            </a:r>
            <a:br>
              <a:rPr lang="en-US" sz="1200" b="0" dirty="0">
                <a:effectLst/>
                <a:latin typeface="Arial" panose="020B0604020202020204" pitchFamily="34" charset="0"/>
                <a:ea typeface="Calibri" panose="020F0502020204030204" pitchFamily="34" charset="0"/>
              </a:rPr>
            </a:br>
            <a:endParaRPr lang="en-US" b="0" dirty="0"/>
          </a:p>
        </p:txBody>
      </p:sp>
      <p:sp>
        <p:nvSpPr>
          <p:cNvPr id="4" name="Slide Number Placeholder 3"/>
          <p:cNvSpPr>
            <a:spLocks noGrp="1"/>
          </p:cNvSpPr>
          <p:nvPr>
            <p:ph type="sldNum" sz="quarter" idx="10"/>
          </p:nvPr>
        </p:nvSpPr>
        <p:spPr/>
        <p:txBody>
          <a:bodyPr/>
          <a:lstStyle/>
          <a:p>
            <a:fld id="{FB7463FA-088F-42C7-9900-C71C52E1246E}" type="slidenum">
              <a:rPr lang="en-US" smtClean="0"/>
              <a:t>7</a:t>
            </a:fld>
            <a:endParaRPr lang="en-US" dirty="0"/>
          </a:p>
        </p:txBody>
      </p:sp>
    </p:spTree>
    <p:extLst>
      <p:ext uri="{BB962C8B-B14F-4D97-AF65-F5344CB8AC3E}">
        <p14:creationId xmlns:p14="http://schemas.microsoft.com/office/powerpoint/2010/main" val="1289483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tabLst>
                <a:tab pos="457200" algn="l"/>
              </a:tabLst>
            </a:pPr>
            <a:r>
              <a:rPr lang="en-US" sz="1200" b="0" kern="1200" dirty="0">
                <a:solidFill>
                  <a:srgbClr val="000000"/>
                </a:solidFill>
                <a:effectLst/>
                <a:latin typeface="Arial" panose="020B0604020202020204" pitchFamily="34" charset="0"/>
                <a:ea typeface="+mn-ea"/>
              </a:rPr>
              <a:t>This law extends beyond directing waste management and recycling operations and staff. </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LcPeriod"/>
              <a:tabLst>
                <a:tab pos="914400" algn="l"/>
              </a:tabLst>
            </a:pPr>
            <a:r>
              <a:rPr lang="en-US" sz="1200" b="0" kern="1200" dirty="0">
                <a:solidFill>
                  <a:srgbClr val="000000"/>
                </a:solidFill>
                <a:effectLst/>
                <a:latin typeface="Arial" panose="020B0604020202020204" pitchFamily="34" charset="0"/>
                <a:ea typeface="+mn-ea"/>
              </a:rPr>
              <a:t>Each department will need to understand how SB 1383 impacts their work. </a:t>
            </a:r>
            <a:endParaRPr lang="en-US" sz="1200" b="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mj-lt"/>
              <a:buAutoNum type="alphaLcPeriod"/>
              <a:tabLst>
                <a:tab pos="914400" algn="l"/>
              </a:tabLst>
            </a:pPr>
            <a:r>
              <a:rPr lang="en-US" sz="1200" b="0" kern="1200" dirty="0">
                <a:solidFill>
                  <a:srgbClr val="000000"/>
                </a:solidFill>
                <a:effectLst/>
                <a:latin typeface="Arial" panose="020B0604020202020204" pitchFamily="34" charset="0"/>
                <a:ea typeface="+mn-ea"/>
              </a:rPr>
              <a:t>Recordkeeping and reporting requirements extend to all of these departments, and jurisdiction leaders will play a vital role in ensuring compliance with SB 1383. </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City Councils and Boards of Supervisors will need to pass local enforcement ordinances to require all residents and businesses to subscribe to these services.</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City Managers and Chief Administrative Officers will be involved in capacity planning, directing procurement of recycled organic products like compost and renewable natural gas,</a:t>
            </a:r>
            <a:r>
              <a:rPr lang="en-US" sz="1200" b="0" kern="1200" baseline="0" dirty="0">
                <a:solidFill>
                  <a:srgbClr val="000000"/>
                </a:solidFill>
                <a:effectLst/>
                <a:latin typeface="Arial" panose="020B0604020202020204" pitchFamily="34" charset="0"/>
                <a:ea typeface="+mn-ea"/>
                <a:cs typeface="Times New Roman" panose="02020603050405020304" pitchFamily="18" charset="0"/>
              </a:rPr>
              <a:t> recycled content paper, </a:t>
            </a:r>
            <a:r>
              <a:rPr lang="en-US" sz="1200" b="0" kern="1200" dirty="0">
                <a:solidFill>
                  <a:srgbClr val="000000"/>
                </a:solidFill>
                <a:effectLst/>
                <a:latin typeface="Arial" panose="020B0604020202020204" pitchFamily="34" charset="0"/>
                <a:ea typeface="+mn-ea"/>
                <a:cs typeface="Times New Roman" panose="02020603050405020304" pitchFamily="18" charset="0"/>
              </a:rPr>
              <a:t>and establishing edible food recovery programs.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Finance and Legal staff will be involved in local enforcement ordinances, new collection fees, and ensuring programs are adequately resourced.</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Purchasing staff will be central to procuring recycled organic products</a:t>
            </a:r>
            <a:r>
              <a:rPr lang="en-US" sz="1200" b="0" kern="1200" baseline="0" dirty="0">
                <a:solidFill>
                  <a:srgbClr val="000000"/>
                </a:solidFill>
                <a:effectLst/>
                <a:latin typeface="Arial" panose="020B0604020202020204" pitchFamily="34" charset="0"/>
                <a:ea typeface="+mn-ea"/>
                <a:cs typeface="Times New Roman" panose="02020603050405020304" pitchFamily="18" charset="0"/>
              </a:rPr>
              <a:t> and recycled content </a:t>
            </a:r>
            <a:r>
              <a:rPr lang="en-US" sz="1200" b="0" kern="1200" dirty="0">
                <a:solidFill>
                  <a:srgbClr val="000000"/>
                </a:solidFill>
                <a:effectLst/>
                <a:latin typeface="Arial" panose="020B0604020202020204" pitchFamily="34" charset="0"/>
                <a:ea typeface="+mn-ea"/>
                <a:cs typeface="Times New Roman" panose="02020603050405020304" pitchFamily="18" charset="0"/>
              </a:rPr>
              <a:t>paper.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Procure does not necessarily mean purchase, but this department is likely aware of current compost, mulch, renewable</a:t>
            </a:r>
            <a:r>
              <a:rPr lang="en-US" sz="1200" b="0" kern="1200" baseline="0" dirty="0">
                <a:solidFill>
                  <a:srgbClr val="000000"/>
                </a:solidFill>
                <a:effectLst/>
                <a:latin typeface="Arial" panose="020B0604020202020204" pitchFamily="34" charset="0"/>
                <a:ea typeface="+mn-ea"/>
                <a:cs typeface="Times New Roman" panose="02020603050405020304" pitchFamily="18" charset="0"/>
              </a:rPr>
              <a:t> natural gas, </a:t>
            </a:r>
            <a:r>
              <a:rPr lang="en-US" sz="1200" b="0" kern="1200" dirty="0">
                <a:solidFill>
                  <a:srgbClr val="000000"/>
                </a:solidFill>
                <a:effectLst/>
                <a:latin typeface="Arial" panose="020B0604020202020204" pitchFamily="34" charset="0"/>
                <a:ea typeface="+mn-ea"/>
                <a:cs typeface="Times New Roman" panose="02020603050405020304" pitchFamily="18" charset="0"/>
              </a:rPr>
              <a:t>and paper product purchases for the jurisdiction.</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Public Works staff are involved with hauler agreements, local waste management processing facilities, and organic waste recycling facilities (like compost and anaerobic digestion facilities). They may also be involved in civil engineering activities where compost may be utilized (as in erosion control along city streets and embankments).</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Public Parks staff may be involved with assessing the need for local compost application to parks and city landscaped areas.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Environmental Health staff may be tasked with enforcement duties, including inspecting commercial food generators for compliance with  edible food recovery requirements.</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Public Transportation and Fleet departments could be involved in procuring renewable natural gas for city or county owned vehicles.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nSpc>
                <a:spcPct val="107000"/>
              </a:lnSpc>
              <a:spcBef>
                <a:spcPts val="0"/>
              </a:spcBef>
              <a:spcAft>
                <a:spcPts val="80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pPr marL="0" marR="0">
              <a:spcBef>
                <a:spcPts val="0"/>
              </a:spcBef>
              <a:spcAft>
                <a:spcPts val="800"/>
              </a:spcAft>
            </a:pPr>
            <a:r>
              <a:rPr lang="en-US" sz="1050" dirty="0">
                <a:effectLst/>
                <a:latin typeface="Arial" panose="020B0604020202020204" pitchFamily="34" charset="0"/>
                <a:ea typeface="Calibri" panose="020F0502020204030204" pitchFamily="34" charset="0"/>
              </a:rPr>
              <a:t>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8</a:t>
            </a:fld>
            <a:endParaRPr lang="en-US" dirty="0"/>
          </a:p>
        </p:txBody>
      </p:sp>
    </p:spTree>
    <p:extLst>
      <p:ext uri="{BB962C8B-B14F-4D97-AF65-F5344CB8AC3E}">
        <p14:creationId xmlns:p14="http://schemas.microsoft.com/office/powerpoint/2010/main" val="391721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i="1" kern="1200" dirty="0">
                <a:solidFill>
                  <a:srgbClr val="000000"/>
                </a:solidFill>
                <a:effectLst/>
                <a:latin typeface="Arial" panose="020B0604020202020204" pitchFamily="34" charset="0"/>
                <a:ea typeface="+mn-ea"/>
              </a:rPr>
              <a:t>(Note to presenter: You might customize this slide to reflect your</a:t>
            </a:r>
            <a:r>
              <a:rPr lang="en-US" sz="1200" i="1" kern="1200" baseline="0" dirty="0">
                <a:solidFill>
                  <a:srgbClr val="000000"/>
                </a:solidFill>
                <a:effectLst/>
                <a:latin typeface="Arial" panose="020B0604020202020204" pitchFamily="34" charset="0"/>
                <a:ea typeface="+mn-ea"/>
              </a:rPr>
              <a:t> jurisdiction‘s</a:t>
            </a:r>
            <a:r>
              <a:rPr lang="en-US" sz="1200" i="1" kern="1200" dirty="0">
                <a:solidFill>
                  <a:srgbClr val="000000"/>
                </a:solidFill>
                <a:effectLst/>
                <a:latin typeface="Arial" panose="020B0604020202020204" pitchFamily="34" charset="0"/>
                <a:ea typeface="+mn-ea"/>
              </a:rPr>
              <a:t> collection system for residential and commercial recycling programs.  Remember this law/regulation is about all organic waste so that means the fibers, foodwaste, greenwaste, manure, etc.)</a:t>
            </a:r>
          </a:p>
          <a:p>
            <a:pPr marL="0" marR="0">
              <a:spcBef>
                <a:spcPts val="0"/>
              </a:spcBef>
              <a:spcAft>
                <a:spcPts val="0"/>
              </a:spcAft>
            </a:pP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The most basic element of the regulation is that jurisdictions are required to provide a</a:t>
            </a:r>
            <a:r>
              <a:rPr lang="en-US" sz="1200" b="0" kern="1200" baseline="0" dirty="0">
                <a:solidFill>
                  <a:srgbClr val="000000"/>
                </a:solidFill>
                <a:effectLst/>
                <a:latin typeface="Arial" panose="020B0604020202020204" pitchFamily="34" charset="0"/>
                <a:ea typeface="+mn-ea"/>
                <a:cs typeface="Times New Roman" panose="02020603050405020304" pitchFamily="18" charset="0"/>
              </a:rPr>
              <a:t> mandatory </a:t>
            </a:r>
            <a:r>
              <a:rPr lang="en-US" sz="1200" b="0" kern="1200" dirty="0">
                <a:solidFill>
                  <a:srgbClr val="000000"/>
                </a:solidFill>
                <a:effectLst/>
                <a:latin typeface="Arial" panose="020B0604020202020204" pitchFamily="34" charset="0"/>
                <a:ea typeface="+mn-ea"/>
                <a:cs typeface="Times New Roman" panose="02020603050405020304" pitchFamily="18" charset="0"/>
              </a:rPr>
              <a:t>organic waste curbside collection service to each of their residents and businesses.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The regulations also require all residents and businesses to use an organic waste recycling service that meets the regulatory requirements.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Jurisdictions must have enforceable requirements on its haulers that collect organic waste in the jurisdiction, and also for commercial and residential generators and self-haulers.</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There is a lot of detail regarding the types of allowable collection programs (several pages of regulatory text dedicated just to this).  These are the high-level requirements.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Each resident and business, </a:t>
            </a:r>
            <a:r>
              <a:rPr lang="en-US" sz="1200" kern="1200" dirty="0">
                <a:solidFill>
                  <a:srgbClr val="000000"/>
                </a:solidFill>
                <a:effectLst/>
                <a:latin typeface="Arial" panose="020B0604020202020204" pitchFamily="34" charset="0"/>
                <a:ea typeface="+mn-ea"/>
                <a:cs typeface="Times New Roman" panose="02020603050405020304" pitchFamily="18" charset="0"/>
              </a:rPr>
              <a:t>must subscribe to an organic waste collection service that either “source-separates” the waste (e.g., separate bins), or transports all unsegregated waste to a facility that recovers 75% of the organic content collected from the system.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The regulations allow for a menu of collection options.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A one-can system – all contents are transported to a facility that recovers 75% of the organic content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A two-can system – at least one of the containers (whichever includes organic waste and garbage) must be transported to a facility that recovers 75% of the organic content</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A three-can system – organic waste is required to be source separated (paper in blue, food and yard in green). No recovery rate</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The three-can option also allows additional separation at the hauler/generator’s discretion.</a:t>
            </a:r>
            <a:r>
              <a:rPr lang="en-US" sz="1200" kern="1200" baseline="0" dirty="0">
                <a:solidFill>
                  <a:srgbClr val="000000"/>
                </a:solidFill>
                <a:effectLst/>
                <a:latin typeface="Arial" panose="020B0604020202020204" pitchFamily="34" charset="0"/>
                <a:ea typeface="+mn-ea"/>
                <a:cs typeface="Times New Roman" panose="02020603050405020304" pitchFamily="18" charset="0"/>
              </a:rPr>
              <a:t> For </a:t>
            </a:r>
            <a:r>
              <a:rPr lang="en-US" sz="1200" kern="1200" dirty="0">
                <a:solidFill>
                  <a:srgbClr val="000000"/>
                </a:solidFill>
                <a:effectLst/>
                <a:latin typeface="Arial" panose="020B0604020202020204" pitchFamily="34" charset="0"/>
                <a:ea typeface="+mn-ea"/>
                <a:cs typeface="Times New Roman" panose="02020603050405020304" pitchFamily="18" charset="0"/>
              </a:rPr>
              <a:t>example, some jurisdictions provide separate containers for yard (green) and food (brown) waste so they can be managed separately</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US" sz="1200" kern="1200" dirty="0">
                <a:solidFill>
                  <a:srgbClr val="000000"/>
                </a:solidFill>
                <a:effectLst/>
                <a:latin typeface="Arial" panose="020B0604020202020204" pitchFamily="34" charset="0"/>
                <a:ea typeface="+mn-ea"/>
              </a:rPr>
              <a:t>The same rules will apply to entities not subject to local control, and CalRecycle will oversee State Agencies, UCs, CSUs, Community Colleges, K-12 schools and other entities not subject to local oversight.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9</a:t>
            </a:fld>
            <a:endParaRPr lang="en-US" dirty="0"/>
          </a:p>
        </p:txBody>
      </p:sp>
    </p:spTree>
    <p:extLst>
      <p:ext uri="{BB962C8B-B14F-4D97-AF65-F5344CB8AC3E}">
        <p14:creationId xmlns:p14="http://schemas.microsoft.com/office/powerpoint/2010/main" val="2414598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i="1" kern="1200" dirty="0">
                <a:solidFill>
                  <a:srgbClr val="000000"/>
                </a:solidFill>
                <a:effectLst/>
                <a:latin typeface="Arial" panose="020B0604020202020204" pitchFamily="34" charset="0"/>
                <a:ea typeface="+mn-ea"/>
              </a:rPr>
              <a:t>(Note to presenter: You may want to customize the speaking points depending on how much your community is already doing to implement edible food recovery programs)</a:t>
            </a:r>
          </a:p>
          <a:p>
            <a:pPr marL="0" marR="0">
              <a:spcBef>
                <a:spcPts val="0"/>
              </a:spcBef>
              <a:spcAft>
                <a:spcPts val="0"/>
              </a:spcAft>
            </a:pPr>
            <a:endParaRPr lang="en-US" sz="1200" dirty="0">
              <a:effectLst/>
              <a:latin typeface="Times New Roman" panose="02020603050405020304" pitchFamily="18" charset="0"/>
              <a:ea typeface="Times New Roman" panose="02020603050405020304" pitchFamily="18" charset="0"/>
            </a:endParaRPr>
          </a:p>
          <a:p>
            <a:pPr marL="171450" marR="0" indent="-171450">
              <a:spcBef>
                <a:spcPts val="0"/>
              </a:spcBef>
              <a:spcAft>
                <a:spcPts val="0"/>
              </a:spcAft>
              <a:buFont typeface="Arial" panose="020B0604020202020204" pitchFamily="34" charset="0"/>
              <a:buChar char="•"/>
            </a:pPr>
            <a:r>
              <a:rPr lang="en-US" sz="1200" kern="1200" dirty="0">
                <a:solidFill>
                  <a:srgbClr val="000000"/>
                </a:solidFill>
                <a:effectLst/>
                <a:latin typeface="Arial" panose="020B0604020202020204" pitchFamily="34" charset="0"/>
                <a:ea typeface="+mn-ea"/>
              </a:rPr>
              <a:t>SB 1383 requires that we strengthen our existing infrastructure for edible food recovery and distribution. </a:t>
            </a:r>
            <a:endParaRPr lang="en-US" sz="1200" dirty="0">
              <a:effectLst/>
              <a:latin typeface="Times New Roman" panose="02020603050405020304" pitchFamily="18" charset="0"/>
              <a:ea typeface="Times New Roman" panose="02020603050405020304" pitchFamily="18" charset="0"/>
            </a:endParaRPr>
          </a:p>
          <a:p>
            <a:pPr marL="171450" marR="0" indent="-171450">
              <a:spcBef>
                <a:spcPts val="0"/>
              </a:spcBef>
              <a:spcAft>
                <a:spcPts val="0"/>
              </a:spcAft>
              <a:buFont typeface="Arial" panose="020B0604020202020204" pitchFamily="34" charset="0"/>
              <a:buChar char="•"/>
            </a:pPr>
            <a:r>
              <a:rPr lang="en-US" sz="1200" b="0" kern="1200" dirty="0">
                <a:solidFill>
                  <a:srgbClr val="000000"/>
                </a:solidFill>
                <a:effectLst/>
                <a:latin typeface="Arial" panose="020B0604020202020204" pitchFamily="34" charset="0"/>
                <a:ea typeface="+mn-ea"/>
              </a:rPr>
              <a:t>Jurisdictions are responsible to implement Edible Food Recovery Programs in their communities. This includes:</a:t>
            </a:r>
            <a:endParaRPr lang="en-US" sz="1200" b="0" dirty="0">
              <a:effectLst/>
              <a:latin typeface="Times New Roman" panose="02020603050405020304" pitchFamily="18" charset="0"/>
              <a:ea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Assessing Capacity of Existing Food Recovery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Establishing Food Recovery Program (And Expand Existing Infrastructure if necessary)</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Inspecting Commercial Generators for Compliance</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Conducting Education and Outreach</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0"/>
              </a:spcBef>
              <a:spcAft>
                <a:spcPts val="0"/>
              </a:spcAft>
            </a:pPr>
            <a:endParaRPr lang="en-US" sz="1200" b="0" kern="1200" dirty="0">
              <a:solidFill>
                <a:srgbClr val="000000"/>
              </a:solidFill>
              <a:effectLst/>
              <a:latin typeface="Arial" panose="020B0604020202020204" pitchFamily="34" charset="0"/>
              <a:ea typeface="+mn-ea"/>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dirty="0">
                <a:solidFill>
                  <a:srgbClr val="000000"/>
                </a:solidFill>
                <a:effectLst/>
                <a:latin typeface="Arial" panose="020B0604020202020204" pitchFamily="34" charset="0"/>
                <a:ea typeface="+mn-ea"/>
              </a:rPr>
              <a:t>Even in communities where existing infrastructure already exists, there are new recordkeeping and inspection tasks that will need to be implemented. </a:t>
            </a:r>
            <a:endParaRPr lang="en-US" sz="1200" b="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200" b="0" kern="1200" dirty="0">
              <a:solidFill>
                <a:srgbClr val="000000"/>
              </a:solidFill>
              <a:effectLst/>
              <a:latin typeface="Arial" panose="020B0604020202020204" pitchFamily="34" charset="0"/>
              <a:ea typeface="+mn-ea"/>
            </a:endParaRPr>
          </a:p>
          <a:p>
            <a:pPr marL="171450" marR="0" indent="-171450">
              <a:spcBef>
                <a:spcPts val="0"/>
              </a:spcBef>
              <a:spcAft>
                <a:spcPts val="0"/>
              </a:spcAft>
              <a:buFont typeface="Arial" panose="020B0604020202020204" pitchFamily="34" charset="0"/>
              <a:buChar char="•"/>
            </a:pPr>
            <a:r>
              <a:rPr lang="en-US" sz="1200" b="0" kern="1200" dirty="0">
                <a:solidFill>
                  <a:srgbClr val="000000"/>
                </a:solidFill>
                <a:effectLst/>
                <a:latin typeface="Arial" panose="020B0604020202020204" pitchFamily="34" charset="0"/>
                <a:ea typeface="+mn-ea"/>
              </a:rPr>
              <a:t>We should get a head start on implementation by assessing the infrastructure that currently exists within the community. </a:t>
            </a:r>
            <a:r>
              <a:rPr lang="en-US" sz="1200" kern="1200" dirty="0">
                <a:solidFill>
                  <a:srgbClr val="000000"/>
                </a:solidFill>
                <a:effectLst/>
                <a:latin typeface="Arial" panose="020B0604020202020204" pitchFamily="34" charset="0"/>
                <a:ea typeface="+mn-ea"/>
              </a:rPr>
              <a:t>We need to assess the following:</a:t>
            </a:r>
            <a:endParaRPr lang="en-US" sz="1200" dirty="0">
              <a:effectLst/>
              <a:latin typeface="Times New Roman" panose="02020603050405020304" pitchFamily="18" charset="0"/>
              <a:ea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How many commercial edible food generators do we have? How much edible food could they donate?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How many food recovery organizations exist, and what is their capacity to receive this available food?</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What gaps do we have in our current infrastructure and what do we need to do to close them?</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How can we fund the expansion of edible food recovery organizations? (Grants, partnerships, sponsorships, etc.)</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00100" marR="0" lvl="1" indent="-342900">
              <a:spcBef>
                <a:spcPts val="0"/>
              </a:spcBef>
              <a:spcAft>
                <a:spcPts val="0"/>
              </a:spcAft>
              <a:buFont typeface="Courier New" panose="02070309020205020404" pitchFamily="49" charset="0"/>
              <a:buChar char="o"/>
              <a:tabLst>
                <a:tab pos="457200" algn="l"/>
              </a:tabLst>
            </a:pPr>
            <a:r>
              <a:rPr lang="en-US" sz="1200" kern="1200" dirty="0">
                <a:solidFill>
                  <a:srgbClr val="000000"/>
                </a:solidFill>
                <a:effectLst/>
                <a:latin typeface="Arial" panose="020B0604020202020204" pitchFamily="34" charset="0"/>
                <a:ea typeface="+mn-ea"/>
                <a:cs typeface="Times New Roman" panose="02020603050405020304" pitchFamily="18" charset="0"/>
              </a:rPr>
              <a:t>What partnerships currently exist and what new partnerships need to be established?</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marR="0" lvl="0" indent="-285750">
              <a:spcBef>
                <a:spcPts val="0"/>
              </a:spcBef>
              <a:spcAft>
                <a:spcPts val="0"/>
              </a:spcAft>
              <a:buFont typeface="Wingdings" panose="05000000000000000000" pitchFamily="2" charset="2"/>
              <a:buChar char=""/>
              <a:tabLst>
                <a:tab pos="914400" algn="l"/>
              </a:tabLst>
            </a:pPr>
            <a:r>
              <a:rPr lang="en-US" sz="1200" kern="1200" dirty="0">
                <a:solidFill>
                  <a:srgbClr val="000000"/>
                </a:solidFill>
                <a:effectLst/>
                <a:latin typeface="Arial" panose="020B0604020202020204" pitchFamily="34" charset="0"/>
                <a:ea typeface="+mn-ea"/>
              </a:rPr>
              <a:t>CalRecycle has developed</a:t>
            </a:r>
            <a:r>
              <a:rPr lang="en-US" sz="1200" kern="1200" baseline="0" dirty="0">
                <a:solidFill>
                  <a:srgbClr val="000000"/>
                </a:solidFill>
                <a:effectLst/>
                <a:latin typeface="Arial" panose="020B0604020202020204" pitchFamily="34" charset="0"/>
                <a:ea typeface="+mn-ea"/>
              </a:rPr>
              <a:t> </a:t>
            </a:r>
            <a:r>
              <a:rPr lang="en-US" sz="1200" kern="1200" dirty="0">
                <a:solidFill>
                  <a:srgbClr val="000000"/>
                </a:solidFill>
                <a:effectLst/>
                <a:latin typeface="Arial" panose="020B0604020202020204" pitchFamily="34" charset="0"/>
                <a:ea typeface="+mn-ea"/>
              </a:rPr>
              <a:t>some tools to assist jurisdictions with this assessment.</a:t>
            </a:r>
            <a:endParaRPr lang="en-US" sz="1200" dirty="0">
              <a:effectLst/>
              <a:latin typeface="Times New Roman" panose="02020603050405020304" pitchFamily="18" charset="0"/>
              <a:ea typeface="Times New Roman" panose="02020603050405020304" pitchFamily="18" charset="0"/>
            </a:endParaRPr>
          </a:p>
          <a:p>
            <a:br>
              <a:rPr lang="en-US" sz="1200" dirty="0">
                <a:effectLst/>
                <a:latin typeface="Arial" panose="020B0604020202020204" pitchFamily="34" charset="0"/>
                <a:ea typeface="Calibri" panose="020F0502020204030204" pitchFamily="34" charset="0"/>
              </a:rPr>
            </a:b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10</a:t>
            </a:fld>
            <a:endParaRPr lang="en-US" dirty="0"/>
          </a:p>
        </p:txBody>
      </p:sp>
    </p:spTree>
    <p:extLst>
      <p:ext uri="{BB962C8B-B14F-4D97-AF65-F5344CB8AC3E}">
        <p14:creationId xmlns:p14="http://schemas.microsoft.com/office/powerpoint/2010/main" val="2917416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kern="1200" dirty="0">
                <a:solidFill>
                  <a:srgbClr val="000000"/>
                </a:solidFill>
                <a:effectLst/>
                <a:latin typeface="Arial" panose="020B0604020202020204" pitchFamily="34" charset="0"/>
                <a:ea typeface="+mn-ea"/>
              </a:rPr>
              <a:t>Jurisdictions must conduct education and outreach to:</a:t>
            </a:r>
            <a:endParaRPr lang="en-US"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200" b="0" kern="1200" dirty="0">
                <a:solidFill>
                  <a:srgbClr val="000000"/>
                </a:solidFill>
                <a:effectLst/>
                <a:latin typeface="Arial" panose="020B0604020202020204" pitchFamily="34" charset="0"/>
                <a:ea typeface="+mn-ea"/>
              </a:rPr>
              <a:t>All businesses and residents regarding collection service requirements, contamination standards, self-haul requirements, and overall compliance with 1383</a:t>
            </a:r>
            <a:endParaRPr lang="en-US" sz="1200" b="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200" b="0" kern="1200" dirty="0">
                <a:solidFill>
                  <a:srgbClr val="000000"/>
                </a:solidFill>
                <a:effectLst/>
                <a:latin typeface="Arial" panose="020B0604020202020204" pitchFamily="34" charset="0"/>
                <a:ea typeface="+mn-ea"/>
              </a:rPr>
              <a:t>Commercial edible food generators regarding </a:t>
            </a:r>
            <a:r>
              <a:rPr lang="en-US" sz="1200" kern="1200" dirty="0">
                <a:solidFill>
                  <a:srgbClr val="000000"/>
                </a:solidFill>
                <a:effectLst/>
                <a:latin typeface="Arial" panose="020B0604020202020204" pitchFamily="34" charset="0"/>
                <a:ea typeface="+mn-ea"/>
              </a:rPr>
              <a:t>edible food donation requirements, and available edible food recovery organizations</a:t>
            </a:r>
            <a:endParaRPr lang="en-US" sz="1200" dirty="0">
              <a:effectLst/>
              <a:latin typeface="Times New Roman" panose="02020603050405020304" pitchFamily="18" charset="0"/>
              <a:ea typeface="Times New Roman" panose="02020603050405020304" pitchFamily="18" charset="0"/>
            </a:endParaRPr>
          </a:p>
          <a:p>
            <a:endParaRPr lang="en-US" sz="1200" kern="1200" dirty="0">
              <a:solidFill>
                <a:srgbClr val="000000"/>
              </a:solidFill>
              <a:effectLst/>
              <a:latin typeface="Arial" panose="020B0604020202020204" pitchFamily="34" charset="0"/>
              <a:ea typeface="+mn-ea"/>
            </a:endParaRPr>
          </a:p>
          <a:p>
            <a:r>
              <a:rPr lang="en-US" sz="1200" kern="1200" dirty="0">
                <a:solidFill>
                  <a:srgbClr val="000000"/>
                </a:solidFill>
                <a:effectLst/>
                <a:latin typeface="Arial" panose="020B0604020202020204" pitchFamily="34" charset="0"/>
                <a:ea typeface="+mn-ea"/>
              </a:rPr>
              <a:t>Educational material must be linguistically accessible to our non-English speaking residents.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11</a:t>
            </a:fld>
            <a:endParaRPr lang="en-US" dirty="0"/>
          </a:p>
        </p:txBody>
      </p:sp>
    </p:spTree>
    <p:extLst>
      <p:ext uri="{BB962C8B-B14F-4D97-AF65-F5344CB8AC3E}">
        <p14:creationId xmlns:p14="http://schemas.microsoft.com/office/powerpoint/2010/main" val="1106084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Beginning January 1, 2022, each jurisdiction (a </a:t>
            </a:r>
            <a:r>
              <a:rPr lang="en-US" b="0" i="0" dirty="0">
                <a:solidFill>
                  <a:srgbClr val="212121"/>
                </a:solidFill>
                <a:effectLst/>
                <a:latin typeface="Arial" panose="020B0604020202020204" pitchFamily="34" charset="0"/>
              </a:rPr>
              <a:t>city, a county, or a city and county)</a:t>
            </a:r>
            <a:r>
              <a:rPr lang="en-US" sz="1200" b="0" kern="1200" dirty="0">
                <a:solidFill>
                  <a:srgbClr val="000000"/>
                </a:solidFill>
                <a:effectLst/>
                <a:latin typeface="Arial" panose="020B0604020202020204" pitchFamily="34" charset="0"/>
                <a:ea typeface="+mn-ea"/>
                <a:cs typeface="Times New Roman" panose="02020603050405020304" pitchFamily="18" charset="0"/>
              </a:rPr>
              <a:t> will have an annual procurement target, which establishes the minimum quantity of recovered organic waste products a jurisdiction is required to procure annually. </a:t>
            </a: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The procurement target is based on a jurisdiction’s population size.</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914400" algn="l"/>
              </a:tabLst>
              <a:defRPr/>
            </a:pPr>
            <a:r>
              <a:rPr lang="en-US" sz="1200" b="0" kern="1200" dirty="0">
                <a:solidFill>
                  <a:srgbClr val="000000"/>
                </a:solidFill>
                <a:effectLst/>
                <a:latin typeface="Arial" panose="020B0604020202020204" pitchFamily="34" charset="0"/>
                <a:ea typeface="+mn-ea"/>
                <a:cs typeface="Times New Roman" panose="02020603050405020304" pitchFamily="18" charset="0"/>
              </a:rPr>
              <a:t>There is a portfolio of products jurisdictions can procure to meet their targets, including compost, mulch, biomass-derived electricity, or renewable gas from anaerobic digestion (used for transportation fuel, electricity, or heating applications).</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Jurisdictions can decide what mix of eligible products they want to procure.</a:t>
            </a:r>
          </a:p>
          <a:p>
            <a:pPr marL="742950" marR="0" lvl="1" indent="-285750">
              <a:spcBef>
                <a:spcPts val="0"/>
              </a:spcBef>
              <a:spcAft>
                <a:spcPts val="0"/>
              </a:spcAft>
              <a:buFont typeface="Arial" panose="020B0604020202020204" pitchFamily="34" charset="0"/>
              <a:buChar char="•"/>
              <a:tabLst>
                <a:tab pos="914400" algn="l"/>
              </a:tabLst>
            </a:pPr>
            <a:r>
              <a:rPr lang="en-US" sz="1800" b="0" i="0" u="none" strike="noStrike" kern="1200" baseline="0" dirty="0">
                <a:solidFill>
                  <a:srgbClr val="222A35"/>
                </a:solidFill>
                <a:latin typeface="Calibri" panose="020F0502020204030204" pitchFamily="34" charset="0"/>
              </a:rPr>
              <a:t>The regulations outline the conversion factors that will be used to convert each jurisdiction's procurement target into quantities of recovered organic waste products. </a:t>
            </a:r>
          </a:p>
          <a:p>
            <a:pPr marL="742950" marR="0" lvl="1" indent="-285750">
              <a:spcBef>
                <a:spcPts val="0"/>
              </a:spcBef>
              <a:spcAft>
                <a:spcPts val="0"/>
              </a:spcAft>
              <a:buFont typeface="Arial" panose="020B0604020202020204" pitchFamily="34" charset="0"/>
              <a:buChar char="•"/>
              <a:tabLst>
                <a:tab pos="9144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CalRecycle has developed a calculator tool to assist jurisdictions with these calculations and with tracking their progress towards meeting the</a:t>
            </a:r>
            <a:r>
              <a:rPr lang="en-US" sz="1200" b="0" kern="1200" baseline="0" dirty="0">
                <a:solidFill>
                  <a:srgbClr val="000000"/>
                </a:solidFill>
                <a:effectLst/>
                <a:latin typeface="Arial" panose="020B0604020202020204" pitchFamily="34" charset="0"/>
                <a:ea typeface="+mn-ea"/>
                <a:cs typeface="Times New Roman" panose="02020603050405020304" pitchFamily="18" charset="0"/>
              </a:rPr>
              <a:t> </a:t>
            </a:r>
            <a:r>
              <a:rPr lang="en-US" sz="1200" b="0" kern="1200" dirty="0">
                <a:solidFill>
                  <a:srgbClr val="000000"/>
                </a:solidFill>
                <a:effectLst/>
                <a:latin typeface="Arial" panose="020B0604020202020204" pitchFamily="34" charset="0"/>
                <a:ea typeface="+mn-ea"/>
                <a:cs typeface="Times New Roman" panose="02020603050405020304" pitchFamily="18" charset="0"/>
              </a:rPr>
              <a:t>target.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A jurisdiction can meet their procurement requirements by directly procuring products for use or giveaway. </a:t>
            </a: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A jurisdiction can also meet their target through a </a:t>
            </a:r>
            <a:r>
              <a:rPr lang="en-US" b="0" i="0" dirty="0">
                <a:solidFill>
                  <a:srgbClr val="212121"/>
                </a:solidFill>
                <a:effectLst/>
                <a:latin typeface="Arial" panose="020B0604020202020204" pitchFamily="34" charset="0"/>
              </a:rPr>
              <a:t>direct service provider, who is required by written contract to procure recovered organic waste products on behalf of the jurisdiction and provide written documentation of such procurement to the jurisdiction.</a:t>
            </a:r>
            <a:endParaRPr lang="en-US" sz="1200" b="0" kern="1200" dirty="0">
              <a:solidFill>
                <a:srgbClr val="000000"/>
              </a:solidFill>
              <a:effectLst/>
              <a:latin typeface="Arial" panose="020B0604020202020204" pitchFamily="34" charset="0"/>
              <a:ea typeface="+mn-ea"/>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Procurement doesn’t necessarily mean purchase. </a:t>
            </a:r>
            <a:endParaRPr lang="en-US" sz="1200" b="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A jurisdiction may also produce or otherwise acquire eligible products (e.g., free delivery of compost from a hauler) and subsequently use or give away those products to meet their procurement target. For example, a jurisdiction could use compost or mulch or host community giveaways. </a:t>
            </a:r>
          </a:p>
          <a:p>
            <a:pPr marL="742950" marR="0" lvl="1" indent="-285750">
              <a:spcBef>
                <a:spcPts val="0"/>
              </a:spcBef>
              <a:spcAft>
                <a:spcPts val="0"/>
              </a:spcAft>
              <a:buFont typeface="Arial" panose="020B0604020202020204" pitchFamily="34" charset="0"/>
              <a:buChar char="•"/>
              <a:tabLst>
                <a:tab pos="914400" algn="l"/>
              </a:tabLst>
            </a:pPr>
            <a:r>
              <a:rPr lang="en-US" sz="1200" b="0" kern="1200" dirty="0">
                <a:solidFill>
                  <a:srgbClr val="000000"/>
                </a:solidFill>
                <a:effectLst/>
                <a:latin typeface="Arial" panose="020B0604020202020204" pitchFamily="34" charset="0"/>
                <a:ea typeface="+mn-ea"/>
                <a:cs typeface="Times New Roman" panose="02020603050405020304" pitchFamily="18" charset="0"/>
              </a:rPr>
              <a:t>The same goes for the jurisdiction’s direct service providers. For example, a jurisdiction’s hauler that uses </a:t>
            </a:r>
            <a:r>
              <a:rPr lang="en-US" sz="1800" b="0" i="0" u="none" strike="noStrike" kern="1200" baseline="0" dirty="0">
                <a:solidFill>
                  <a:srgbClr val="000000"/>
                </a:solidFill>
                <a:latin typeface="Calibri" panose="020F0502020204030204" pitchFamily="34" charset="0"/>
              </a:rPr>
              <a:t>eligible transportation fuel from renewable gas to fuel their trucks could be a contracted direct service provider and procure on behalf of the jurisdiction.</a:t>
            </a:r>
            <a:endParaRPr lang="en-US" sz="1200" b="0" kern="1200" dirty="0">
              <a:solidFill>
                <a:srgbClr val="000000"/>
              </a:solidFill>
              <a:effectLst/>
              <a:latin typeface="Arial" panose="020B0604020202020204" pitchFamily="34"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b="0" kern="1200" dirty="0">
                <a:solidFill>
                  <a:srgbClr val="000000"/>
                </a:solidFill>
                <a:effectLst/>
                <a:ea typeface="+mn-ea"/>
                <a:cs typeface="Times New Roman" panose="02020603050405020304" pitchFamily="18" charset="0"/>
              </a:rPr>
              <a:t>Separate from the procurement target, SB 1383 also requires that jurisdictions procure recycled-content paper when it is available at the same price or less than virgin material. These must also meet Federal Trade Commission (FTC) recyclability guidelines (essentially products we purchase must be “recyclable”).</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b="0" kern="1200" dirty="0">
                <a:solidFill>
                  <a:srgbClr val="000000"/>
                </a:solidFill>
                <a:effectLst/>
                <a:ea typeface="+mn-ea"/>
                <a:cs typeface="Times New Roman" panose="02020603050405020304" pitchFamily="18" charset="0"/>
              </a:rPr>
              <a:t>This applies to </a:t>
            </a:r>
            <a:r>
              <a:rPr lang="en-US" sz="1200" b="0" i="0" u="none" strike="noStrike" kern="1200" baseline="0" dirty="0">
                <a:solidFill>
                  <a:srgbClr val="000000"/>
                </a:solidFill>
                <a:latin typeface="Calibri" panose="020F0502020204030204" pitchFamily="34" charset="0"/>
              </a:rPr>
              <a:t>Printing and Writing Papers &amp; Paper Products.</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457200" algn="l"/>
              </a:tabLst>
              <a:defRPr/>
            </a:pPr>
            <a:r>
              <a:rPr lang="en-US" b="0" kern="1200" dirty="0">
                <a:solidFill>
                  <a:srgbClr val="000000"/>
                </a:solidFill>
                <a:effectLst/>
                <a:ea typeface="+mn-ea"/>
                <a:cs typeface="Times New Roman" panose="02020603050405020304" pitchFamily="18" charset="0"/>
              </a:rPr>
              <a:t>The paper procurement requirements also apply to a broader </a:t>
            </a:r>
            <a:r>
              <a:rPr lang="en-US" sz="1800" b="0" i="0" u="none" strike="noStrike" kern="1200" baseline="0" dirty="0">
                <a:solidFill>
                  <a:srgbClr val="000000"/>
                </a:solidFill>
                <a:latin typeface="Calibri" panose="020F0502020204030204" pitchFamily="34" charset="0"/>
              </a:rPr>
              <a:t>scope of “jurisdictions” and include special districts that provide solid waste collection services.</a:t>
            </a:r>
          </a:p>
          <a:p>
            <a:pPr marL="342900" marR="0" lvl="0" indent="-342900">
              <a:spcBef>
                <a:spcPts val="0"/>
              </a:spcBef>
              <a:spcAft>
                <a:spcPts val="0"/>
              </a:spcAft>
              <a:buFont typeface="Arial" panose="020B0604020202020204" pitchFamily="34" charset="0"/>
              <a:buChar char="•"/>
              <a:tabLst>
                <a:tab pos="457200" algn="l"/>
              </a:tabLst>
            </a:pPr>
            <a:r>
              <a:rPr lang="en-US" b="0" i="0" u="none" strike="noStrike" kern="1200" baseline="0" dirty="0">
                <a:solidFill>
                  <a:srgbClr val="000000"/>
                </a:solidFill>
                <a:effectLst/>
                <a:latin typeface="Calibri" panose="020F0502020204030204" pitchFamily="34" charset="0"/>
                <a:cs typeface="Times New Roman" panose="02020603050405020304" pitchFamily="18" charset="0"/>
              </a:rPr>
              <a:t>There are recordkeeping requirements for both the procurement of recovered organic waste products and recycled-content paper.</a:t>
            </a:r>
            <a:endParaRPr lang="en-US" b="0" dirty="0">
              <a:effectLst/>
              <a:cs typeface="Times New Roman" panose="02020603050405020304" pitchFamily="18" charset="0"/>
            </a:endParaRPr>
          </a:p>
          <a:p>
            <a:pPr marL="0" marR="0">
              <a:lnSpc>
                <a:spcPct val="107000"/>
              </a:lnSpc>
              <a:spcBef>
                <a:spcPts val="0"/>
              </a:spcBef>
              <a:spcAft>
                <a:spcPts val="800"/>
              </a:spcAft>
            </a:pPr>
            <a:endParaRPr lang="en-US" sz="1200" dirty="0">
              <a:effectLst/>
              <a:latin typeface="Arial" panose="020B0604020202020204" pitchFamily="34" charset="0"/>
              <a:ea typeface="Calibri" panose="020F0502020204030204" pitchFamily="34" charset="0"/>
            </a:endParaRPr>
          </a:p>
          <a:p>
            <a:pPr marL="174296" indent="-174296">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12</a:t>
            </a:fld>
            <a:endParaRPr lang="en-US" dirty="0"/>
          </a:p>
        </p:txBody>
      </p:sp>
    </p:spTree>
    <p:extLst>
      <p:ext uri="{BB962C8B-B14F-4D97-AF65-F5344CB8AC3E}">
        <p14:creationId xmlns:p14="http://schemas.microsoft.com/office/powerpoint/2010/main" val="466237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200" i="1" kern="1200" dirty="0">
                <a:solidFill>
                  <a:srgbClr val="000000"/>
                </a:solidFill>
                <a:effectLst/>
                <a:latin typeface="Arial" panose="020B0604020202020204" pitchFamily="34" charset="0"/>
                <a:ea typeface="+mn-ea"/>
              </a:rPr>
              <a:t>(Note to presenter: If your Jurisdiction already enforces CalGreen and MWELO, then you would address that this would not be a new requirement. Use this an opportunity to promote your efforts of success.)</a:t>
            </a:r>
          </a:p>
          <a:p>
            <a:pPr marL="0" marR="0">
              <a:lnSpc>
                <a:spcPct val="107000"/>
              </a:lnSpc>
              <a:spcBef>
                <a:spcPts val="0"/>
              </a:spcBef>
              <a:spcAft>
                <a:spcPts val="0"/>
              </a:spcAft>
            </a:pPr>
            <a:endParaRPr lang="en-US" sz="1200"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r>
              <a:rPr lang="en-US" sz="1200" b="0" kern="1200" dirty="0">
                <a:solidFill>
                  <a:srgbClr val="000000"/>
                </a:solidFill>
                <a:effectLst/>
                <a:latin typeface="Arial" panose="020B0604020202020204" pitchFamily="34" charset="0"/>
                <a:ea typeface="+mn-ea"/>
              </a:rPr>
              <a:t>Jurisdictions will have to adopt an ordinance or other enforceable requirement that requires compliance with CalGreen and Water Efficient Landscape Ordinance requirements </a:t>
            </a:r>
            <a:r>
              <a:rPr lang="en-US" sz="1200" kern="1200" dirty="0">
                <a:solidFill>
                  <a:srgbClr val="000000"/>
                </a:solidFill>
                <a:effectLst/>
                <a:latin typeface="Arial" panose="020B0604020202020204" pitchFamily="34" charset="0"/>
                <a:ea typeface="+mn-ea"/>
              </a:rPr>
              <a:t>(California Code of Regulations Title 24, Part 11):</a:t>
            </a:r>
            <a:endParaRPr lang="en-US" sz="1200" dirty="0">
              <a:effectLst/>
              <a:latin typeface="Arial" panose="020B060402020202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cs typeface="Times New Roman" panose="02020603050405020304" pitchFamily="18" charset="0"/>
              </a:rPr>
              <a:t>Providing readily accessible areas for recycling containers in commercial and multi-family units</a:t>
            </a:r>
            <a:endParaRPr lang="en-US" dirty="0">
              <a:effectLst/>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cs typeface="Times New Roman" panose="02020603050405020304" pitchFamily="18" charset="0"/>
              </a:rPr>
              <a:t>Recycling organic waste commingled with C&amp;D debris, to meet CalGreen 65% requirement for C&amp;D recycling in both residential and non-residential projects</a:t>
            </a:r>
            <a:endParaRPr lang="en-US" dirty="0">
              <a:effectLst/>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cs typeface="Times New Roman" panose="02020603050405020304" pitchFamily="18" charset="0"/>
              </a:rPr>
              <a:t>Require new construction and landscaping projects to meet Water Efficient Landscape requirements for compost and mulch application. </a:t>
            </a:r>
            <a:endParaRPr lang="en-US" dirty="0">
              <a:effectLst/>
              <a:cs typeface="Times New Roman" panose="02020603050405020304" pitchFamily="18" charset="0"/>
            </a:endParaRPr>
          </a:p>
          <a:p>
            <a:pPr marL="0" marR="0">
              <a:lnSpc>
                <a:spcPct val="107000"/>
              </a:lnSpc>
              <a:spcBef>
                <a:spcPts val="0"/>
              </a:spcBef>
              <a:spcAft>
                <a:spcPts val="80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13</a:t>
            </a:fld>
            <a:endParaRPr lang="en-US" dirty="0"/>
          </a:p>
        </p:txBody>
      </p:sp>
    </p:spTree>
    <p:extLst>
      <p:ext uri="{BB962C8B-B14F-4D97-AF65-F5344CB8AC3E}">
        <p14:creationId xmlns:p14="http://schemas.microsoft.com/office/powerpoint/2010/main" val="3794807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5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Here we can see both the available and needed Compost, AD, and chip and grind capacity needed to meet 75% reduction in disposal by 2025 goal set by SB 1383.</a:t>
            </a:r>
          </a:p>
          <a:p>
            <a:pPr marL="342900" marR="0" lvl="0" indent="-342900" algn="l" defTabSz="914400" rtl="0" eaLnBrk="1" fontAlgn="auto" latinLnBrk="0" hangingPunct="1">
              <a:lnSpc>
                <a:spcPct val="105000"/>
              </a:lnSpc>
              <a:spcBef>
                <a:spcPts val="0"/>
              </a:spcBef>
              <a:spcAft>
                <a:spcPts val="0"/>
              </a:spcAft>
              <a:buClrTx/>
              <a:buSzTx/>
              <a:buFont typeface="Symbol" panose="05050102010706020507" pitchFamily="18" charset="2"/>
              <a:buChar char=""/>
              <a:tabLst/>
              <a:defRPr/>
            </a:pPr>
            <a:r>
              <a:rPr lang="en-US" sz="1800" dirty="0">
                <a:effectLst/>
                <a:latin typeface="Calibri" panose="020F0502020204030204" pitchFamily="34" charset="0"/>
                <a:ea typeface="Times New Roman" panose="02020603050405020304" pitchFamily="18" charset="0"/>
              </a:rPr>
              <a:t>There are a number of activities, such as source reduction, recycling, composting, in-vessel digestion, community composting, food recovery, biomass, rendering, and animal feed, that constitute a reduction in landfill disposal under SB 1383. </a:t>
            </a:r>
            <a:endParaRPr lang="en-US" sz="1800" dirty="0">
              <a:effectLst/>
              <a:latin typeface="Calibri" panose="020F0502020204030204" pitchFamily="34" charset="0"/>
              <a:ea typeface="Calibri" panose="020F0502020204030204" pitchFamily="34" charset="0"/>
            </a:endParaRPr>
          </a:p>
          <a:p>
            <a:pPr marL="342900" marR="0" lvl="0" indent="-342900">
              <a:lnSpc>
                <a:spcPct val="105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The regulations do not dictate which alternatives to landfill disposal must be utilized and jurisdictions have the flexibility to design their programs to utilize landfill alternatives that work best for their community. </a:t>
            </a:r>
          </a:p>
          <a:p>
            <a:pPr marL="342900" marR="0" lvl="0" indent="-342900">
              <a:lnSpc>
                <a:spcPct val="105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Jurisdictions throughout the state are currently assessing their organics recycling capacity and planning for additional capacity when needed. </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463FA-088F-42C7-9900-C71C52E1246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2202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Arial" panose="020B0604020202020204" pitchFamily="34" charset="0"/>
              <a:buChar char="•"/>
              <a:tabLst>
                <a:tab pos="457200" algn="l"/>
              </a:tabLst>
            </a:pPr>
            <a:r>
              <a:rPr lang="en-US" b="0" kern="1200" dirty="0">
                <a:solidFill>
                  <a:srgbClr val="000000"/>
                </a:solidFill>
                <a:effectLst/>
                <a:ea typeface="+mn-ea"/>
              </a:rPr>
              <a:t>Each jurisdiction must plan for adequate capacity for recycling organic waste and for edible food recovery</a:t>
            </a:r>
            <a:endParaRPr lang="en-US" b="0" dirty="0">
              <a:effectLst/>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rPr>
              <a:t>Each county will lead this effort by coordinating with the cities,</a:t>
            </a:r>
            <a:r>
              <a:rPr lang="en-US" kern="1200" baseline="0" dirty="0">
                <a:solidFill>
                  <a:srgbClr val="000000"/>
                </a:solidFill>
                <a:effectLst/>
                <a:ea typeface="+mn-ea"/>
              </a:rPr>
              <a:t> regional agencies, and special districts that provide solid waste collection services </a:t>
            </a:r>
            <a:r>
              <a:rPr lang="en-US" kern="1200" dirty="0">
                <a:solidFill>
                  <a:srgbClr val="000000"/>
                </a:solidFill>
                <a:effectLst/>
                <a:ea typeface="+mn-ea"/>
              </a:rPr>
              <a:t>in the county to estimate existing, new and/or expanded capacity.</a:t>
            </a:r>
            <a:endParaRPr lang="en-US" dirty="0">
              <a:effectLst/>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rPr>
              <a:t>Each</a:t>
            </a:r>
            <a:r>
              <a:rPr lang="en-US" kern="1200" baseline="0" dirty="0">
                <a:solidFill>
                  <a:srgbClr val="000000"/>
                </a:solidFill>
                <a:effectLst/>
                <a:ea typeface="+mn-ea"/>
              </a:rPr>
              <a:t> jurisdiction </a:t>
            </a:r>
            <a:r>
              <a:rPr lang="en-US" kern="1200" dirty="0">
                <a:solidFill>
                  <a:srgbClr val="000000"/>
                </a:solidFill>
                <a:effectLst/>
                <a:ea typeface="+mn-ea"/>
              </a:rPr>
              <a:t>must demonstrate that it</a:t>
            </a:r>
            <a:r>
              <a:rPr lang="en-US" kern="1200" baseline="0" dirty="0">
                <a:solidFill>
                  <a:srgbClr val="000000"/>
                </a:solidFill>
                <a:effectLst/>
                <a:ea typeface="+mn-ea"/>
              </a:rPr>
              <a:t> has </a:t>
            </a:r>
            <a:r>
              <a:rPr lang="en-US" kern="1200" dirty="0">
                <a:solidFill>
                  <a:srgbClr val="000000"/>
                </a:solidFill>
                <a:effectLst/>
                <a:ea typeface="+mn-ea"/>
              </a:rPr>
              <a:t>access to capacity through</a:t>
            </a:r>
            <a:r>
              <a:rPr lang="en-US" kern="1200" baseline="0" dirty="0">
                <a:solidFill>
                  <a:srgbClr val="000000"/>
                </a:solidFill>
                <a:effectLst/>
                <a:ea typeface="+mn-ea"/>
              </a:rPr>
              <a:t> </a:t>
            </a:r>
            <a:r>
              <a:rPr lang="en-US" kern="1200" dirty="0">
                <a:solidFill>
                  <a:srgbClr val="000000"/>
                </a:solidFill>
                <a:effectLst/>
                <a:ea typeface="+mn-ea"/>
              </a:rPr>
              <a:t>contracts, franchise agreements, or other documented arrangements.</a:t>
            </a:r>
            <a:endParaRPr lang="en-US" dirty="0">
              <a:effectLst/>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rPr>
              <a:t>There are requirements for each jurisdiction to consult with specified entities to determine organic waste recycling capacity, such as the Local Enforcement Agency, Local Task Force, owners/operators of facilities, community composting operations, and from citizens, such as disadvantaged communities, i.e., to discuss the benefits and impacts associated with expansions/new facilities.</a:t>
            </a:r>
            <a:endParaRPr lang="en-US" dirty="0">
              <a:effectLst/>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rPr>
              <a:t>For edible food recovery the county and city must contact edible food recovery organizations</a:t>
            </a:r>
            <a:r>
              <a:rPr lang="en-US" kern="1200" baseline="0" dirty="0">
                <a:solidFill>
                  <a:srgbClr val="000000"/>
                </a:solidFill>
                <a:effectLst/>
                <a:ea typeface="+mn-ea"/>
              </a:rPr>
              <a:t> and food recovery services</a:t>
            </a:r>
            <a:r>
              <a:rPr lang="en-US" kern="1200" dirty="0">
                <a:solidFill>
                  <a:srgbClr val="000000"/>
                </a:solidFill>
                <a:effectLst/>
                <a:ea typeface="+mn-ea"/>
              </a:rPr>
              <a:t> that serve the jurisdiction to determine how much existing, new and/or planned capacity is available.</a:t>
            </a:r>
            <a:endParaRPr lang="en-US" dirty="0">
              <a:effectLst/>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rPr>
              <a:t>If capacity is</a:t>
            </a:r>
            <a:r>
              <a:rPr lang="en-US" kern="1200" baseline="0" dirty="0">
                <a:solidFill>
                  <a:srgbClr val="000000"/>
                </a:solidFill>
                <a:effectLst/>
                <a:ea typeface="+mn-ea"/>
              </a:rPr>
              <a:t> lacking</a:t>
            </a:r>
            <a:r>
              <a:rPr lang="en-US" kern="1200" dirty="0">
                <a:solidFill>
                  <a:srgbClr val="000000"/>
                </a:solidFill>
                <a:effectLst/>
                <a:ea typeface="+mn-ea"/>
              </a:rPr>
              <a:t>, each jurisdiction within the county that lacks capacity must submit an implementation schedule to CalRecycle that includes specified timelines and milestones, including funding for the necessary recycling or edible food recovery facilities.</a:t>
            </a:r>
            <a:endParaRPr lang="en-US" dirty="0">
              <a:effectLst/>
            </a:endParaRPr>
          </a:p>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rPr>
              <a:t>The County must collect data from the jurisdictions</a:t>
            </a:r>
            <a:r>
              <a:rPr lang="en-US" kern="1200" baseline="0" dirty="0">
                <a:solidFill>
                  <a:srgbClr val="000000"/>
                </a:solidFill>
                <a:effectLst/>
                <a:ea typeface="+mn-ea"/>
              </a:rPr>
              <a:t> </a:t>
            </a:r>
            <a:r>
              <a:rPr lang="en-US" kern="1200" dirty="0">
                <a:solidFill>
                  <a:srgbClr val="000000"/>
                </a:solidFill>
                <a:effectLst/>
                <a:ea typeface="+mn-ea"/>
              </a:rPr>
              <a:t>on a specified schedule and report to CalRecycle.  Jurisdictions</a:t>
            </a:r>
            <a:r>
              <a:rPr lang="en-US" kern="1200" baseline="0" dirty="0">
                <a:solidFill>
                  <a:srgbClr val="000000"/>
                </a:solidFill>
                <a:effectLst/>
                <a:ea typeface="+mn-ea"/>
              </a:rPr>
              <a:t> </a:t>
            </a:r>
            <a:r>
              <a:rPr lang="en-US" kern="1200" dirty="0">
                <a:solidFill>
                  <a:srgbClr val="000000"/>
                </a:solidFill>
                <a:effectLst/>
                <a:ea typeface="+mn-ea"/>
              </a:rPr>
              <a:t>are required to provide the required data to the County within 120 days.</a:t>
            </a:r>
            <a:endParaRPr lang="en-US" dirty="0">
              <a:effectLst/>
            </a:endParaRPr>
          </a:p>
          <a:p>
            <a:pPr marL="742950" marR="0" lvl="1" indent="-285750">
              <a:spcBef>
                <a:spcPts val="0"/>
              </a:spcBef>
              <a:spcAft>
                <a:spcPts val="0"/>
              </a:spcAft>
              <a:buFont typeface="+mj-lt"/>
              <a:buAutoNum type="alphaUcPeriod"/>
              <a:tabLst>
                <a:tab pos="914400" algn="l"/>
              </a:tabLst>
            </a:pPr>
            <a:r>
              <a:rPr lang="en-US" b="0" kern="1200" dirty="0">
                <a:solidFill>
                  <a:srgbClr val="000000"/>
                </a:solidFill>
                <a:effectLst/>
                <a:ea typeface="+mn-ea"/>
              </a:rPr>
              <a:t> The</a:t>
            </a:r>
            <a:r>
              <a:rPr lang="en-US" b="0" kern="1200" baseline="0" dirty="0">
                <a:solidFill>
                  <a:srgbClr val="000000"/>
                </a:solidFill>
                <a:effectLst/>
                <a:ea typeface="+mn-ea"/>
              </a:rPr>
              <a:t> first report is due Aug. 1, </a:t>
            </a:r>
            <a:r>
              <a:rPr lang="en-US" b="0" kern="1200" dirty="0">
                <a:solidFill>
                  <a:srgbClr val="000000"/>
                </a:solidFill>
                <a:effectLst/>
                <a:ea typeface="+mn-ea"/>
              </a:rPr>
              <a:t>2022 – that report must cover 2022-2024. </a:t>
            </a:r>
            <a:endParaRPr lang="en-US" b="0" dirty="0">
              <a:effectLst/>
            </a:endParaRPr>
          </a:p>
          <a:p>
            <a:pPr marL="742950" marR="0" lvl="1" indent="-285750">
              <a:spcBef>
                <a:spcPts val="0"/>
              </a:spcBef>
              <a:spcAft>
                <a:spcPts val="0"/>
              </a:spcAft>
              <a:buFont typeface="+mj-lt"/>
              <a:buAutoNum type="alphaUcPeriod"/>
              <a:tabLst>
                <a:tab pos="914400" algn="l"/>
              </a:tabLst>
            </a:pPr>
            <a:r>
              <a:rPr lang="en-US" kern="1200" dirty="0">
                <a:solidFill>
                  <a:srgbClr val="000000"/>
                </a:solidFill>
                <a:effectLst/>
                <a:ea typeface="+mn-ea"/>
              </a:rPr>
              <a:t>Subsequent reports will be due every 5 years, and will plan for a 10-year horizon</a:t>
            </a:r>
            <a:endParaRPr lang="en-US" dirty="0">
              <a:effectLst/>
            </a:endParaRPr>
          </a:p>
          <a:p>
            <a:br>
              <a:rPr lang="en-US" sz="1200" dirty="0">
                <a:effectLst/>
                <a:latin typeface="Arial" panose="020B0604020202020204" pitchFamily="34" charset="0"/>
                <a:ea typeface="Calibri" panose="020F0502020204030204" pitchFamily="34" charset="0"/>
              </a:rPr>
            </a:b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15</a:t>
            </a:fld>
            <a:endParaRPr lang="en-US" dirty="0"/>
          </a:p>
        </p:txBody>
      </p:sp>
    </p:spTree>
    <p:extLst>
      <p:ext uri="{BB962C8B-B14F-4D97-AF65-F5344CB8AC3E}">
        <p14:creationId xmlns:p14="http://schemas.microsoft.com/office/powerpoint/2010/main" val="33648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By January 1, 2022, jurisdictions are required to have:</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An enforcement mechanism or ordinance in place</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They are not required to enforce until 2024.</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Between Jan 2022 and Dec 2023, jurisdictions need to:</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Identify regulated entities in violation and provide educational material as required by Section 18995.1(a)(4)</a:t>
            </a:r>
          </a:p>
          <a:p>
            <a:pPr marL="1143000" marR="0" lvl="2" indent="-22860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The focus during the first 2 years is on educating entities.  </a:t>
            </a:r>
          </a:p>
          <a:p>
            <a:pPr marL="1143000" marR="0" lvl="2" indent="-22860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With the goal of ensuring every entity has an opportunity to comply before mandatory jurisdiction enforcement comes into effect in 2024.  </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Starting January 2024, jurisdictions must take enforcement against entities that are not in compliance.  </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Section 18995.4(a)(1) allows for notification to the generator and provides 60 days for the generator to comply before penalties are required to be issued by the jurisdiction.</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The jurisdiction has the flexibility to develop its own enforcement process within these parameters.  </a:t>
            </a:r>
          </a:p>
          <a:p>
            <a:pPr marL="1143000" marR="0" lvl="2" indent="-22860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Section 18997.2 of the regulations set the following penalty ranges: </a:t>
            </a:r>
          </a:p>
          <a:p>
            <a:pPr marL="1600200" marR="0" lvl="3" indent="-228600">
              <a:lnSpc>
                <a:spcPct val="107000"/>
              </a:lnSpc>
              <a:spcBef>
                <a:spcPts val="0"/>
              </a:spcBef>
              <a:spcAft>
                <a:spcPts val="800"/>
              </a:spcAft>
              <a:buFont typeface="Arial" panose="020B0604020202020204" pitchFamily="34" charset="0"/>
              <a:buChar char="•"/>
              <a:tabLst>
                <a:tab pos="18288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Between $50-$100 base penalty for the first violation, </a:t>
            </a:r>
          </a:p>
          <a:p>
            <a:pPr marL="1600200" marR="0" lvl="3" indent="-228600">
              <a:lnSpc>
                <a:spcPct val="107000"/>
              </a:lnSpc>
              <a:spcBef>
                <a:spcPts val="0"/>
              </a:spcBef>
              <a:spcAft>
                <a:spcPts val="800"/>
              </a:spcAft>
              <a:buFont typeface="Arial" panose="020B0604020202020204" pitchFamily="34" charset="0"/>
              <a:buChar char="•"/>
              <a:tabLst>
                <a:tab pos="18288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Between $100-$200 base penalty for the second violation of the same nature within a year of the first penalty, and</a:t>
            </a:r>
          </a:p>
          <a:p>
            <a:pPr marL="1600200" marR="0" lvl="3" indent="-228600">
              <a:lnSpc>
                <a:spcPct val="107000"/>
              </a:lnSpc>
              <a:spcBef>
                <a:spcPts val="0"/>
              </a:spcBef>
              <a:spcAft>
                <a:spcPts val="800"/>
              </a:spcAft>
              <a:buFont typeface="Arial" panose="020B0604020202020204" pitchFamily="34" charset="0"/>
              <a:buChar char="•"/>
              <a:tabLst>
                <a:tab pos="18288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Between $250--$500 base penalty for the third or subsequent violation of the same nature occurring within a year of penalty for the most recent violation.</a:t>
            </a: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An early robust education program will minimize the amount of future enforcement action needed.</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16</a:t>
            </a:fld>
            <a:endParaRPr lang="en-US" dirty="0"/>
          </a:p>
        </p:txBody>
      </p:sp>
    </p:spTree>
    <p:extLst>
      <p:ext uri="{BB962C8B-B14F-4D97-AF65-F5344CB8AC3E}">
        <p14:creationId xmlns:p14="http://schemas.microsoft.com/office/powerpoint/2010/main" val="3782479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i="1" dirty="0">
                <a:effectLst/>
                <a:latin typeface="Arial" panose="020B0604020202020204" pitchFamily="34" charset="0"/>
                <a:ea typeface="Calibri" panose="020F0502020204030204" pitchFamily="34" charset="0"/>
              </a:rPr>
              <a:t>(Note to Presenter: If needed, customize the next couple of slides to fit the type of collection service that your City has/will have for residential and commercial.  You may have residential on 3-container, multifamily on single or 2-container and businesses having all three depending on the business.)</a:t>
            </a:r>
          </a:p>
          <a:p>
            <a:pPr marL="0" marR="0">
              <a:lnSpc>
                <a:spcPct val="107000"/>
              </a:lnSpc>
              <a:spcBef>
                <a:spcPts val="0"/>
              </a:spcBef>
              <a:spcAft>
                <a:spcPts val="800"/>
              </a:spcAft>
            </a:pPr>
            <a:endParaRPr lang="en-US" sz="1200" dirty="0">
              <a:effectLst/>
              <a:latin typeface="Arial" panose="020B0604020202020204" pitchFamily="34" charset="0"/>
              <a:ea typeface="Calibri" panose="020F0502020204030204" pitchFamily="34"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If a Jurisdiction is using a 3- or 2-bin organic waste collection service they are required to do:</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1200" b="0" dirty="0">
                <a:effectLst/>
                <a:latin typeface="Arial" panose="020B0604020202020204" pitchFamily="34" charset="0"/>
                <a:ea typeface="Calibri" panose="020F0502020204030204" pitchFamily="34" charset="0"/>
                <a:cs typeface="Times New Roman" panose="02020603050405020304" pitchFamily="18" charset="0"/>
              </a:rPr>
              <a:t>Annual compliance review of commercial businesses just as we should be doing now with AB 1826 Mandatory Commercial Organics Recycling</a:t>
            </a:r>
          </a:p>
          <a:p>
            <a:pPr marL="1143000" marR="0" lvl="2" indent="-228600">
              <a:lnSpc>
                <a:spcPct val="107000"/>
              </a:lnSpc>
              <a:spcBef>
                <a:spcPts val="0"/>
              </a:spcBef>
              <a:spcAft>
                <a:spcPts val="800"/>
              </a:spcAft>
              <a:buFont typeface="Arial" panose="020B0604020202020204" pitchFamily="34" charset="0"/>
              <a:buChar char="•"/>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Commercial businesses that generate 2 CY or more per week of solid waste (trash, recycling, organics), </a:t>
            </a:r>
          </a:p>
          <a:p>
            <a:pPr marL="1600200" marR="0" lvl="3" indent="-228600">
              <a:lnSpc>
                <a:spcPct val="107000"/>
              </a:lnSpc>
              <a:spcBef>
                <a:spcPts val="0"/>
              </a:spcBef>
              <a:spcAft>
                <a:spcPts val="800"/>
              </a:spcAft>
              <a:buFont typeface="Arial" panose="020B0604020202020204" pitchFamily="34" charset="0"/>
              <a:buChar char="•"/>
              <a:tabLst>
                <a:tab pos="18288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Note: commercial businesses include multi-family dwellings of five units or more</a:t>
            </a:r>
          </a:p>
          <a:p>
            <a:pPr marL="1143000" marR="0" lvl="2" indent="-228600">
              <a:lnSpc>
                <a:spcPct val="107000"/>
              </a:lnSpc>
              <a:spcBef>
                <a:spcPts val="0"/>
              </a:spcBef>
              <a:spcAft>
                <a:spcPts val="800"/>
              </a:spcAft>
              <a:buFont typeface="Arial" panose="020B0604020202020204" pitchFamily="34" charset="0"/>
              <a:buChar char="•"/>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This is</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a:t>
            </a:r>
            <a:r>
              <a:rPr lang="en-US" sz="1200" dirty="0">
                <a:effectLst/>
                <a:latin typeface="Arial" panose="020B0604020202020204" pitchFamily="34" charset="0"/>
                <a:ea typeface="Calibri" panose="020F0502020204030204" pitchFamily="34" charset="0"/>
                <a:cs typeface="Times New Roman" panose="02020603050405020304" pitchFamily="18" charset="0"/>
              </a:rPr>
              <a:t>a desk audit to verify that service is provided or that they are complying through self-hauling or backhauling</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1200" b="0" dirty="0">
                <a:effectLst/>
                <a:latin typeface="Arial" panose="020B0604020202020204" pitchFamily="34" charset="0"/>
                <a:ea typeface="Calibri" panose="020F0502020204030204" pitchFamily="34" charset="0"/>
                <a:cs typeface="Times New Roman" panose="02020603050405020304" pitchFamily="18" charset="0"/>
              </a:rPr>
              <a:t>3+, 3 or 2 container collection service: </a:t>
            </a:r>
          </a:p>
          <a:p>
            <a:pPr marL="1143000" marR="0" lvl="2" indent="-228600">
              <a:lnSpc>
                <a:spcPct val="107000"/>
              </a:lnSpc>
              <a:spcBef>
                <a:spcPts val="0"/>
              </a:spcBef>
              <a:spcAft>
                <a:spcPts val="800"/>
              </a:spcAft>
              <a:buFont typeface="Arial" panose="020B0604020202020204" pitchFamily="34" charset="0"/>
              <a:buChar char="•"/>
              <a:tabLst>
                <a:tab pos="1371600" algn="l"/>
              </a:tabLst>
            </a:pPr>
            <a:r>
              <a:rPr lang="en-US" sz="1200" b="0" dirty="0">
                <a:effectLst/>
                <a:latin typeface="Arial" panose="020B0604020202020204" pitchFamily="34" charset="0"/>
                <a:ea typeface="Calibri" panose="020F0502020204030204" pitchFamily="34" charset="0"/>
                <a:cs typeface="Times New Roman" panose="02020603050405020304" pitchFamily="18" charset="0"/>
              </a:rPr>
              <a:t>Route reviews: </a:t>
            </a:r>
            <a:r>
              <a:rPr lang="en-US" sz="1200" dirty="0">
                <a:effectLst/>
                <a:latin typeface="Arial" panose="020B0604020202020204" pitchFamily="34" charset="0"/>
                <a:ea typeface="Calibri" panose="020F0502020204030204" pitchFamily="34" charset="0"/>
                <a:cs typeface="Times New Roman" panose="02020603050405020304" pitchFamily="18" charset="0"/>
              </a:rPr>
              <a:t>We are supposed to conduct route reviews of commercial businesses and residential areas.  The route reviews check randomly selected containers</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a:t>
            </a:r>
            <a:r>
              <a:rPr lang="en-US" sz="1200" dirty="0">
                <a:effectLst/>
                <a:latin typeface="Arial" panose="020B0604020202020204" pitchFamily="34" charset="0"/>
                <a:ea typeface="Calibri" panose="020F0502020204030204" pitchFamily="34" charset="0"/>
                <a:cs typeface="Times New Roman" panose="02020603050405020304" pitchFamily="18" charset="0"/>
              </a:rPr>
              <a:t>must</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be done on </a:t>
            </a:r>
            <a:r>
              <a:rPr lang="en-US" sz="1200" dirty="0">
                <a:effectLst/>
                <a:latin typeface="Arial" panose="020B0604020202020204" pitchFamily="34" charset="0"/>
                <a:ea typeface="Calibri" panose="020F0502020204030204" pitchFamily="34" charset="0"/>
                <a:cs typeface="Times New Roman" panose="02020603050405020304" pitchFamily="18" charset="0"/>
              </a:rPr>
              <a:t>all collection routes annually,</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is a visual inspections (bags do not have to be opened),</a:t>
            </a:r>
            <a:r>
              <a:rPr lang="en-US" sz="1200" dirty="0">
                <a:effectLst/>
                <a:latin typeface="Arial" panose="020B0604020202020204" pitchFamily="34" charset="0"/>
                <a:ea typeface="Calibri" panose="020F0502020204030204" pitchFamily="34" charset="0"/>
                <a:cs typeface="Times New Roman" panose="02020603050405020304" pitchFamily="18" charset="0"/>
              </a:rPr>
              <a:t> and education is provided if there is an issue</a:t>
            </a:r>
          </a:p>
          <a:p>
            <a:pPr marL="3657600" marR="0" indent="457200">
              <a:lnSpc>
                <a:spcPct val="107000"/>
              </a:lnSpc>
              <a:spcBef>
                <a:spcPts val="0"/>
              </a:spcBef>
              <a:spcAft>
                <a:spcPts val="800"/>
              </a:spcAft>
            </a:pPr>
            <a:r>
              <a:rPr lang="en-US" sz="1200" dirty="0">
                <a:effectLst/>
                <a:latin typeface="Arial" panose="020B0604020202020204" pitchFamily="34" charset="0"/>
                <a:ea typeface="Calibri" panose="020F0502020204030204" pitchFamily="34" charset="0"/>
              </a:rPr>
              <a:t>OR</a:t>
            </a:r>
          </a:p>
          <a:p>
            <a:pPr marL="1085850" marR="0" lvl="2" indent="-171450">
              <a:lnSpc>
                <a:spcPct val="107000"/>
              </a:lnSpc>
              <a:spcBef>
                <a:spcPts val="0"/>
              </a:spcBef>
              <a:spcAft>
                <a:spcPts val="800"/>
              </a:spcAft>
              <a:buFont typeface="Arial" panose="020B0604020202020204" pitchFamily="34" charset="0"/>
              <a:buChar char="•"/>
              <a:tabLst>
                <a:tab pos="22860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A jurisdiction has the option of conducting waste </a:t>
            </a:r>
            <a:r>
              <a:rPr lang="en-US" sz="1200" u="none" dirty="0">
                <a:effectLst/>
                <a:latin typeface="Arial" panose="020B0604020202020204" pitchFamily="34" charset="0"/>
                <a:ea typeface="Calibri" panose="020F0502020204030204" pitchFamily="34" charset="0"/>
                <a:cs typeface="Times New Roman" panose="02020603050405020304" pitchFamily="18" charset="0"/>
              </a:rPr>
              <a:t>evaluations</a:t>
            </a:r>
            <a:r>
              <a:rPr lang="en-US" sz="1200" dirty="0">
                <a:effectLst/>
                <a:latin typeface="Arial" panose="020B0604020202020204" pitchFamily="34" charset="0"/>
                <a:ea typeface="Calibri" panose="020F0502020204030204" pitchFamily="34" charset="0"/>
                <a:cs typeface="Times New Roman" panose="02020603050405020304" pitchFamily="18" charset="0"/>
              </a:rPr>
              <a:t> every six months to identify if there are prohibited container contaminants. If there is more than 25 percent prohibited container contaminants, then additional education must be provided </a:t>
            </a:r>
          </a:p>
          <a:p>
            <a:pPr marL="1143000" marR="0" lvl="2" indent="-228600">
              <a:lnSpc>
                <a:spcPct val="107000"/>
              </a:lnSpc>
              <a:spcBef>
                <a:spcPts val="0"/>
              </a:spcBef>
              <a:spcAft>
                <a:spcPts val="800"/>
              </a:spcAft>
              <a:buFont typeface="Arial" panose="020B0604020202020204" pitchFamily="34" charset="0"/>
              <a:buChar char="•"/>
              <a:tabLst>
                <a:tab pos="13716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There</a:t>
            </a:r>
            <a:r>
              <a:rPr lang="en-US" sz="1200" baseline="0" dirty="0">
                <a:effectLst/>
                <a:latin typeface="Arial" panose="020B0604020202020204" pitchFamily="34" charset="0"/>
                <a:ea typeface="Calibri" panose="020F0502020204030204" pitchFamily="34" charset="0"/>
                <a:cs typeface="Times New Roman" panose="02020603050405020304" pitchFamily="18" charset="0"/>
              </a:rPr>
              <a:t> are numerous activities that can be delegated to our haulers, such as the </a:t>
            </a:r>
            <a:r>
              <a:rPr lang="en-US" sz="1200" dirty="0">
                <a:effectLst/>
                <a:latin typeface="Arial" panose="020B0604020202020204" pitchFamily="34" charset="0"/>
                <a:ea typeface="Calibri" panose="020F0502020204030204" pitchFamily="34" charset="0"/>
                <a:cs typeface="Times New Roman" panose="02020603050405020304" pitchFamily="18" charset="0"/>
              </a:rPr>
              <a:t>Route Reviews.</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1200" b="0" dirty="0">
                <a:effectLst/>
                <a:latin typeface="Arial" panose="020B0604020202020204" pitchFamily="34" charset="0"/>
                <a:ea typeface="Calibri" panose="020F0502020204030204" pitchFamily="34" charset="0"/>
                <a:cs typeface="Times New Roman" panose="02020603050405020304" pitchFamily="18" charset="0"/>
              </a:rPr>
              <a:t>Single Unsegregated Collection Service: </a:t>
            </a:r>
          </a:p>
          <a:p>
            <a:pPr marL="1143000" marR="0" lvl="2" indent="-228600">
              <a:lnSpc>
                <a:spcPct val="107000"/>
              </a:lnSpc>
              <a:spcBef>
                <a:spcPts val="0"/>
              </a:spcBef>
              <a:spcAft>
                <a:spcPts val="800"/>
              </a:spcAft>
              <a:buFont typeface="Arial" panose="020B0604020202020204" pitchFamily="34" charset="0"/>
              <a:buChar char="•"/>
              <a:tabLst>
                <a:tab pos="18288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We will need to verify with our hauler(s) that the contents are transported to a high diversion organic waste processing facility and that the facility is meeting the requirements of the organic content recovery rate</a:t>
            </a:r>
          </a:p>
          <a:p>
            <a:pPr marL="1600200" marR="0" lvl="3" indent="-228600">
              <a:lnSpc>
                <a:spcPct val="107000"/>
              </a:lnSpc>
              <a:spcBef>
                <a:spcPts val="0"/>
              </a:spcBef>
              <a:spcAft>
                <a:spcPts val="800"/>
              </a:spcAft>
              <a:buFont typeface="Arial" panose="020B0604020202020204" pitchFamily="34" charset="0"/>
              <a:buChar char="•"/>
              <a:tabLst>
                <a:tab pos="22860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Note: The department will be identifying in the future what facilities are high diversion organic waste processing facilities as the facilities will be reporting to CalRecycle.</a:t>
            </a:r>
          </a:p>
          <a:p>
            <a:pPr marL="1143000" marR="0" lvl="2" indent="-228600">
              <a:lnSpc>
                <a:spcPct val="107000"/>
              </a:lnSpc>
              <a:spcBef>
                <a:spcPts val="0"/>
              </a:spcBef>
              <a:spcAft>
                <a:spcPts val="800"/>
              </a:spcAft>
              <a:buFont typeface="Arial" panose="020B0604020202020204" pitchFamily="34" charset="0"/>
              <a:buChar char="•"/>
              <a:tabLst>
                <a:tab pos="1828800" algn="l"/>
              </a:tabLst>
            </a:pPr>
            <a:r>
              <a:rPr lang="en-US" sz="1200" dirty="0">
                <a:effectLst/>
                <a:latin typeface="Arial" panose="020B0604020202020204" pitchFamily="34" charset="0"/>
                <a:ea typeface="Calibri" panose="020F0502020204030204" pitchFamily="34" charset="0"/>
                <a:cs typeface="Times New Roman" panose="02020603050405020304" pitchFamily="18" charset="0"/>
              </a:rPr>
              <a:t>There are no route reviews required</a:t>
            </a:r>
          </a:p>
          <a:p>
            <a:pPr marL="0" marR="0">
              <a:lnSpc>
                <a:spcPct val="107000"/>
              </a:lnSpc>
              <a:spcBef>
                <a:spcPts val="0"/>
              </a:spcBef>
              <a:spcAft>
                <a:spcPts val="80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17</a:t>
            </a:fld>
            <a:endParaRPr lang="en-US" dirty="0"/>
          </a:p>
        </p:txBody>
      </p:sp>
    </p:spTree>
    <p:extLst>
      <p:ext uri="{BB962C8B-B14F-4D97-AF65-F5344CB8AC3E}">
        <p14:creationId xmlns:p14="http://schemas.microsoft.com/office/powerpoint/2010/main" val="27844383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n-US" sz="1200" i="1" kern="1200" dirty="0">
                <a:solidFill>
                  <a:srgbClr val="000000"/>
                </a:solidFill>
                <a:effectLst/>
                <a:latin typeface="Arial" panose="020B0604020202020204" pitchFamily="34" charset="0"/>
                <a:ea typeface="+mn-ea"/>
              </a:rPr>
              <a:t>(Note to Presenter:  If your jurisdiction is already implementing an edible food recovery program and conducting </a:t>
            </a:r>
            <a:r>
              <a:rPr lang="en-US" sz="1200" b="0" i="1" kern="1200" dirty="0">
                <a:solidFill>
                  <a:srgbClr val="000000"/>
                </a:solidFill>
                <a:effectLst/>
                <a:latin typeface="Arial" panose="020B0604020202020204" pitchFamily="34" charset="0"/>
                <a:ea typeface="+mn-ea"/>
              </a:rPr>
              <a:t>inspections, such as through the Health Department you will want to revise the talking points.)</a:t>
            </a:r>
            <a:endParaRPr lang="en-US" sz="1200" b="0" dirty="0">
              <a:effectLst/>
              <a:latin typeface="Arial" panose="020B0604020202020204" pitchFamily="34" charset="0"/>
              <a:ea typeface="Calibri" panose="020F0502020204030204" pitchFamily="34" charset="0"/>
            </a:endParaRPr>
          </a:p>
          <a:p>
            <a:pPr marL="0" marR="0">
              <a:lnSpc>
                <a:spcPct val="107000"/>
              </a:lnSpc>
              <a:spcBef>
                <a:spcPts val="0"/>
              </a:spcBef>
              <a:spcAft>
                <a:spcPts val="0"/>
              </a:spcAft>
            </a:pPr>
            <a:endParaRPr lang="en-US" sz="1200" b="0" kern="1200" dirty="0">
              <a:solidFill>
                <a:srgbClr val="000000"/>
              </a:solidFill>
              <a:effectLst/>
              <a:latin typeface="Arial" panose="020B0604020202020204" pitchFamily="34" charset="0"/>
              <a:ea typeface="+mn-ea"/>
            </a:endParaRPr>
          </a:p>
          <a:p>
            <a:pPr marL="0" marR="0">
              <a:lnSpc>
                <a:spcPct val="107000"/>
              </a:lnSpc>
              <a:spcBef>
                <a:spcPts val="0"/>
              </a:spcBef>
              <a:spcAft>
                <a:spcPts val="800"/>
              </a:spcAf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Edible Food Recovery Program inspections (Sections 18991.1 and 18995.1)</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These types of inspections will be new for our jurisdiction.</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We will need to plan resources to conduct these inspections.</a:t>
            </a:r>
          </a:p>
          <a:p>
            <a:pPr marL="1143000" marR="0" lvl="2" indent="-22860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We might consider partnering with Health Inspectors that are already visiting food generators.</a:t>
            </a:r>
          </a:p>
          <a:p>
            <a:pPr marL="742950" marR="0" lvl="1" indent="-28575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Inspections on Tier One edible food generators in 2022 and Tier Two in 2024</a:t>
            </a:r>
          </a:p>
          <a:p>
            <a:pPr marL="1143000" marR="0" lvl="2" indent="-22860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Verify they have written arrangements with a food recovery organization or food recovery service</a:t>
            </a:r>
          </a:p>
          <a:p>
            <a:pPr marL="1143000" marR="0" lvl="2" indent="-22860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Verify they are maintaining required records</a:t>
            </a:r>
          </a:p>
          <a:p>
            <a:pPr marL="1143000" marR="0" lvl="2" indent="-228600">
              <a:lnSpc>
                <a:spcPct val="107000"/>
              </a:lnSpc>
              <a:spcBef>
                <a:spcPts val="0"/>
              </a:spcBef>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Verify that the food generators are recovering the maximum amount of edible food and not intentionally spoiling food</a:t>
            </a:r>
          </a:p>
          <a:p>
            <a:pPr marL="742950" marR="0" lvl="1" indent="-285750">
              <a:lnSpc>
                <a:spcPct val="107000"/>
              </a:lnSpc>
              <a:spcBef>
                <a:spcPts val="0"/>
              </a:spcBef>
              <a:spcAft>
                <a:spcPts val="800"/>
              </a:spcAft>
              <a:buFont typeface="Arial" panose="020B0604020202020204" pitchFamily="34" charset="0"/>
              <a:buChar char="•"/>
              <a:tabLst>
                <a:tab pos="9144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Inspections on food recovery organizations and food recovery services in 2022</a:t>
            </a:r>
          </a:p>
          <a:p>
            <a:pPr marL="1143000" marR="0" lvl="2" indent="-228600">
              <a:lnSpc>
                <a:spcPct val="107000"/>
              </a:lnSpc>
              <a:spcBef>
                <a:spcPts val="0"/>
              </a:spcBef>
              <a:spcAft>
                <a:spcPts val="800"/>
              </a:spcAft>
              <a:buFont typeface="Arial" panose="020B0604020202020204" pitchFamily="34" charset="0"/>
              <a:buChar char="•"/>
              <a:tabLst>
                <a:tab pos="1371600" algn="l"/>
              </a:tabLst>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Verify they are maintaining required records</a:t>
            </a:r>
          </a:p>
          <a:p>
            <a:pPr marL="0" marR="0">
              <a:lnSpc>
                <a:spcPct val="107000"/>
              </a:lnSpc>
              <a:spcBef>
                <a:spcPts val="0"/>
              </a:spcBef>
              <a:spcAft>
                <a:spcPts val="80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18</a:t>
            </a:fld>
            <a:endParaRPr lang="en-US" dirty="0"/>
          </a:p>
        </p:txBody>
      </p:sp>
    </p:spTree>
    <p:extLst>
      <p:ext uri="{BB962C8B-B14F-4D97-AF65-F5344CB8AC3E}">
        <p14:creationId xmlns:p14="http://schemas.microsoft.com/office/powerpoint/2010/main" val="16865370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Arial" panose="020B0604020202020204" pitchFamily="34" charset="0"/>
              <a:buChar char="•"/>
              <a:tabLst>
                <a:tab pos="457200" algn="l"/>
              </a:tabLst>
            </a:pPr>
            <a:r>
              <a:rPr lang="en-US" kern="1200" dirty="0">
                <a:solidFill>
                  <a:srgbClr val="000000"/>
                </a:solidFill>
                <a:effectLst/>
                <a:ea typeface="+mn-ea"/>
                <a:cs typeface="Times New Roman" panose="02020603050405020304" pitchFamily="18" charset="0"/>
              </a:rPr>
              <a:t>Our jurisdiction will have to maintain all information in an Implementation Record.</a:t>
            </a:r>
            <a:endParaRPr lang="en-US" dirty="0">
              <a:effectLst/>
              <a:cs typeface="Times New Roman" panose="02020603050405020304" pitchFamily="18" charset="0"/>
            </a:endParaRP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914400" algn="l"/>
              </a:tabLst>
              <a:defRPr/>
            </a:pPr>
            <a:r>
              <a:rPr lang="en-US" kern="1200" dirty="0">
                <a:solidFill>
                  <a:srgbClr val="000000"/>
                </a:solidFill>
                <a:effectLst/>
                <a:ea typeface="+mn-ea"/>
                <a:cs typeface="Times New Roman" panose="02020603050405020304" pitchFamily="18" charset="0"/>
              </a:rPr>
              <a:t>This graphic is a snapshot of items to be kept in the Implementation Record.</a:t>
            </a:r>
            <a:endParaRPr lang="en-US" dirty="0">
              <a:effectLst/>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kern="1200" dirty="0">
                <a:solidFill>
                  <a:srgbClr val="000000"/>
                </a:solidFill>
                <a:effectLst/>
                <a:ea typeface="+mn-ea"/>
                <a:cs typeface="Times New Roman" panose="02020603050405020304" pitchFamily="18" charset="0"/>
              </a:rPr>
              <a:t>Each section requires a minimum level of recordkeeping such as “ordinances, contracts, and franchise agreements”.</a:t>
            </a:r>
            <a:endParaRPr lang="en-US" dirty="0">
              <a:effectLst/>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tabLst>
                <a:tab pos="914400" algn="l"/>
              </a:tabLst>
            </a:pPr>
            <a:r>
              <a:rPr lang="en-US" kern="1200" dirty="0">
                <a:solidFill>
                  <a:srgbClr val="000000"/>
                </a:solidFill>
                <a:effectLst/>
                <a:ea typeface="+mn-ea"/>
                <a:cs typeface="Times New Roman" panose="02020603050405020304" pitchFamily="18" charset="0"/>
              </a:rPr>
              <a:t>CalRecycle reviews the implementation record as part of a</a:t>
            </a:r>
            <a:r>
              <a:rPr lang="en-US" kern="1200" baseline="0" dirty="0">
                <a:solidFill>
                  <a:srgbClr val="000000"/>
                </a:solidFill>
                <a:effectLst/>
                <a:ea typeface="+mn-ea"/>
                <a:cs typeface="Times New Roman" panose="02020603050405020304" pitchFamily="18" charset="0"/>
              </a:rPr>
              <a:t> compliance evaluation</a:t>
            </a:r>
            <a:r>
              <a:rPr lang="en-US" kern="1200" dirty="0">
                <a:solidFill>
                  <a:srgbClr val="000000"/>
                </a:solidFill>
                <a:effectLst/>
                <a:ea typeface="+mn-ea"/>
                <a:cs typeface="Times New Roman" panose="02020603050405020304" pitchFamily="18" charset="0"/>
              </a:rPr>
              <a:t> of our program.</a:t>
            </a:r>
            <a:endParaRPr lang="en-US" dirty="0">
              <a:effectLst/>
              <a:cs typeface="Times New Roman" panose="02020603050405020304" pitchFamily="18" charset="0"/>
            </a:endParaRPr>
          </a:p>
          <a:p>
            <a:pPr marL="342900" marR="0" lvl="0" indent="-342900">
              <a:spcBef>
                <a:spcPts val="0"/>
              </a:spcBef>
              <a:spcAft>
                <a:spcPts val="600"/>
              </a:spcAft>
              <a:buFont typeface="Arial" panose="020B0604020202020204" pitchFamily="34" charset="0"/>
              <a:buChar char="•"/>
              <a:tabLst>
                <a:tab pos="457200" algn="l"/>
              </a:tabLst>
            </a:pPr>
            <a:r>
              <a:rPr lang="en-US" kern="1200" dirty="0">
                <a:solidFill>
                  <a:srgbClr val="000000"/>
                </a:solidFill>
                <a:effectLst/>
                <a:ea typeface="+mn-ea"/>
                <a:cs typeface="Times New Roman" panose="02020603050405020304" pitchFamily="18" charset="0"/>
              </a:rPr>
              <a:t>The Implementation Record needs to be stored in one central location</a:t>
            </a:r>
            <a:endParaRPr lang="en-US" dirty="0">
              <a:effectLst/>
              <a:cs typeface="Times New Roman" panose="02020603050405020304" pitchFamily="18" charset="0"/>
            </a:endParaRPr>
          </a:p>
          <a:p>
            <a:pPr marL="742950" marR="0" lvl="1" indent="-285750">
              <a:spcBef>
                <a:spcPts val="0"/>
              </a:spcBef>
              <a:spcAft>
                <a:spcPts val="600"/>
              </a:spcAft>
              <a:buFont typeface="Arial" panose="020B0604020202020204" pitchFamily="34" charset="0"/>
              <a:buChar char="•"/>
              <a:tabLst>
                <a:tab pos="914400" algn="l"/>
              </a:tabLst>
            </a:pPr>
            <a:r>
              <a:rPr lang="en-US" kern="1200" dirty="0">
                <a:solidFill>
                  <a:srgbClr val="000000"/>
                </a:solidFill>
                <a:effectLst/>
                <a:ea typeface="+mn-ea"/>
                <a:cs typeface="Times New Roman" panose="02020603050405020304" pitchFamily="18" charset="0"/>
              </a:rPr>
              <a:t>It can be kept as a physical or electronic record</a:t>
            </a:r>
            <a:endParaRPr lang="en-US" dirty="0">
              <a:effectLst/>
              <a:cs typeface="Times New Roman" panose="02020603050405020304" pitchFamily="18" charset="0"/>
            </a:endParaRPr>
          </a:p>
          <a:p>
            <a:pPr marL="742950" marR="0" lvl="1" indent="-285750">
              <a:spcBef>
                <a:spcPts val="0"/>
              </a:spcBef>
              <a:spcAft>
                <a:spcPts val="600"/>
              </a:spcAft>
              <a:buFont typeface="Arial" panose="020B0604020202020204" pitchFamily="34" charset="0"/>
              <a:buChar char="•"/>
              <a:tabLst>
                <a:tab pos="914400" algn="l"/>
              </a:tabLst>
            </a:pPr>
            <a:r>
              <a:rPr lang="en-US" kern="1200" dirty="0">
                <a:solidFill>
                  <a:srgbClr val="000000"/>
                </a:solidFill>
                <a:effectLst/>
                <a:ea typeface="+mn-ea"/>
                <a:cs typeface="Times New Roman" panose="02020603050405020304" pitchFamily="18" charset="0"/>
              </a:rPr>
              <a:t>It needs to be accessible to CalRecycle staff within ten business days</a:t>
            </a:r>
            <a:endParaRPr lang="en-US" dirty="0">
              <a:effectLst/>
              <a:cs typeface="Times New Roman" panose="02020603050405020304" pitchFamily="18" charset="0"/>
            </a:endParaRPr>
          </a:p>
          <a:p>
            <a:pPr marL="742950" marR="0" lvl="1" indent="-285750">
              <a:spcBef>
                <a:spcPts val="0"/>
              </a:spcBef>
              <a:spcAft>
                <a:spcPts val="600"/>
              </a:spcAft>
              <a:buFont typeface="Arial" panose="020B0604020202020204" pitchFamily="34" charset="0"/>
              <a:buChar char="•"/>
              <a:tabLst>
                <a:tab pos="914400" algn="l"/>
              </a:tabLst>
            </a:pPr>
            <a:r>
              <a:rPr lang="en-US" kern="1200" dirty="0">
                <a:solidFill>
                  <a:srgbClr val="000000"/>
                </a:solidFill>
                <a:effectLst/>
                <a:ea typeface="+mn-ea"/>
                <a:cs typeface="Times New Roman" panose="02020603050405020304" pitchFamily="18" charset="0"/>
              </a:rPr>
              <a:t>It needs to be retained for five years</a:t>
            </a:r>
            <a:endParaRPr lang="en-US" dirty="0">
              <a:effectLst/>
              <a:cs typeface="Times New Roman" panose="02020603050405020304" pitchFamily="18" charset="0"/>
            </a:endParaRPr>
          </a:p>
          <a:p>
            <a:pPr marL="0" marR="0">
              <a:lnSpc>
                <a:spcPct val="107000"/>
              </a:lnSpc>
              <a:spcBef>
                <a:spcPts val="0"/>
              </a:spcBef>
              <a:spcAft>
                <a:spcPts val="800"/>
              </a:spcAft>
            </a:pPr>
            <a:br>
              <a:rPr lang="en-US" sz="1200" dirty="0">
                <a:effectLst/>
                <a:latin typeface="Arial" panose="020B0604020202020204" pitchFamily="34" charset="0"/>
                <a:ea typeface="Calibri" panose="020F0502020204030204" pitchFamily="34" charset="0"/>
              </a:rPr>
            </a:br>
            <a:r>
              <a:rPr lang="en-US" sz="1200" dirty="0">
                <a:effectLst/>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19</a:t>
            </a:fld>
            <a:endParaRPr lang="en-US" dirty="0"/>
          </a:p>
        </p:txBody>
      </p:sp>
    </p:spTree>
    <p:extLst>
      <p:ext uri="{BB962C8B-B14F-4D97-AF65-F5344CB8AC3E}">
        <p14:creationId xmlns:p14="http://schemas.microsoft.com/office/powerpoint/2010/main" val="20388053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nSpc>
                <a:spcPct val="107000"/>
              </a:lnSpc>
              <a:buFont typeface="Arial" panose="020B0604020202020204" pitchFamily="34" charset="0"/>
              <a:buChar char="•"/>
            </a:pPr>
            <a:r>
              <a:rPr lang="en-US" b="0" dirty="0">
                <a:solidFill>
                  <a:srgbClr val="000000"/>
                </a:solidFill>
                <a:latin typeface="Arial" panose="020B0604020202020204" pitchFamily="34" charset="0"/>
              </a:rPr>
              <a:t>CalRecycle will be overseeing and monitoring Jurisdictions, State Agencies and facilities, and Local Education Agencies Compliance.  These efforts can include verifying: </a:t>
            </a:r>
            <a:endParaRPr lang="en-US" b="0" dirty="0">
              <a:latin typeface="Arial" panose="020B0604020202020204" pitchFamily="34" charset="0"/>
              <a:ea typeface="Calibri" panose="020F0502020204030204" pitchFamily="34" charset="0"/>
            </a:endParaRPr>
          </a:p>
          <a:p>
            <a:pPr marL="757066" lvl="1" indent="-291179">
              <a:buFont typeface="Courier New" panose="02070309020205020404" pitchFamily="49" charset="0"/>
              <a:buChar char="o"/>
              <a:tabLst>
                <a:tab pos="931774" algn="l"/>
              </a:tabLst>
            </a:pPr>
            <a:r>
              <a:rPr lang="en-US" b="0" strike="noStrike" kern="1200" dirty="0">
                <a:solidFill>
                  <a:srgbClr val="000000"/>
                </a:solidFill>
                <a:effectLst/>
                <a:ea typeface="+mn-ea"/>
                <a:cs typeface="Times New Roman" panose="02020603050405020304" pitchFamily="18" charset="0"/>
              </a:rPr>
              <a:t>T</a:t>
            </a:r>
            <a:r>
              <a:rPr lang="en-US" b="0" kern="1200" dirty="0">
                <a:solidFill>
                  <a:srgbClr val="000000"/>
                </a:solidFill>
                <a:effectLst/>
                <a:ea typeface="+mn-ea"/>
                <a:cs typeface="Times New Roman" panose="02020603050405020304" pitchFamily="18" charset="0"/>
              </a:rPr>
              <a:t>hat organic waste generators have service</a:t>
            </a:r>
            <a:endParaRPr lang="en-US" b="0" dirty="0">
              <a:effectLst/>
              <a:cs typeface="Times New Roman" panose="02020603050405020304" pitchFamily="18" charset="0"/>
            </a:endParaRPr>
          </a:p>
          <a:p>
            <a:pPr marL="757066" lvl="1" indent="-291179">
              <a:buFont typeface="Courier New" panose="02070309020205020404" pitchFamily="49" charset="0"/>
              <a:buChar char="o"/>
              <a:tabLst>
                <a:tab pos="931774" algn="l"/>
              </a:tabLst>
            </a:pPr>
            <a:r>
              <a:rPr lang="en-US" b="0" kern="1200" dirty="0">
                <a:solidFill>
                  <a:srgbClr val="000000"/>
                </a:solidFill>
                <a:effectLst/>
                <a:ea typeface="+mn-ea"/>
                <a:cs typeface="Times New Roman" panose="02020603050405020304" pitchFamily="18" charset="0"/>
              </a:rPr>
              <a:t>Jurisdictions are providing education</a:t>
            </a:r>
            <a:endParaRPr lang="en-US" b="0" dirty="0">
              <a:effectLst/>
              <a:cs typeface="Times New Roman" panose="02020603050405020304" pitchFamily="18" charset="0"/>
            </a:endParaRPr>
          </a:p>
          <a:p>
            <a:pPr marL="757066" lvl="1" indent="-291179">
              <a:buFont typeface="Courier New" panose="02070309020205020404" pitchFamily="49" charset="0"/>
              <a:buChar char="o"/>
              <a:tabLst>
                <a:tab pos="931774" algn="l"/>
              </a:tabLst>
            </a:pPr>
            <a:r>
              <a:rPr lang="en-US" b="0" strike="noStrike" kern="1200" dirty="0">
                <a:solidFill>
                  <a:srgbClr val="000000"/>
                </a:solidFill>
                <a:effectLst/>
                <a:ea typeface="+mn-ea"/>
                <a:cs typeface="Times New Roman" panose="02020603050405020304" pitchFamily="18" charset="0"/>
              </a:rPr>
              <a:t>That </a:t>
            </a:r>
            <a:r>
              <a:rPr lang="en-US" b="0" kern="1200" dirty="0">
                <a:solidFill>
                  <a:srgbClr val="000000"/>
                </a:solidFill>
                <a:effectLst/>
                <a:ea typeface="+mn-ea"/>
                <a:cs typeface="Times New Roman" panose="02020603050405020304" pitchFamily="18" charset="0"/>
              </a:rPr>
              <a:t>Notices of Violation are issued within the correct </a:t>
            </a:r>
            <a:r>
              <a:rPr lang="en-US" b="0" strike="noStrike" kern="1200" dirty="0">
                <a:solidFill>
                  <a:srgbClr val="000000"/>
                </a:solidFill>
                <a:effectLst/>
                <a:ea typeface="+mn-ea"/>
                <a:cs typeface="Times New Roman" panose="02020603050405020304" pitchFamily="18" charset="0"/>
              </a:rPr>
              <a:t>timeframe</a:t>
            </a:r>
            <a:endParaRPr lang="en-US" b="0" strike="sngStrike" dirty="0">
              <a:effectLst/>
              <a:cs typeface="Times New Roman" panose="02020603050405020304" pitchFamily="18" charset="0"/>
            </a:endParaRPr>
          </a:p>
          <a:p>
            <a:pPr>
              <a:lnSpc>
                <a:spcPct val="107000"/>
              </a:lnSpc>
            </a:pPr>
            <a:endParaRPr lang="en-US" b="0" dirty="0">
              <a:solidFill>
                <a:srgbClr val="000000"/>
              </a:solidFill>
              <a:latin typeface="Arial" panose="020B0604020202020204" pitchFamily="34" charset="0"/>
            </a:endParaRPr>
          </a:p>
          <a:p>
            <a:pPr marL="171450" indent="-171450">
              <a:lnSpc>
                <a:spcPct val="107000"/>
              </a:lnSpc>
              <a:buFont typeface="Arial" panose="020B0604020202020204" pitchFamily="34" charset="0"/>
              <a:buChar char="•"/>
            </a:pPr>
            <a:r>
              <a:rPr lang="en-US" b="0" dirty="0">
                <a:solidFill>
                  <a:srgbClr val="000000"/>
                </a:solidFill>
                <a:latin typeface="Arial" panose="020B0604020202020204" pitchFamily="34" charset="0"/>
              </a:rPr>
              <a:t>SB 1383 is a Statewide target and not a jurisdiction organic waste diversion target.  </a:t>
            </a:r>
          </a:p>
          <a:p>
            <a:pPr marL="171450" indent="-171450">
              <a:lnSpc>
                <a:spcPct val="107000"/>
              </a:lnSpc>
              <a:buFont typeface="Arial" panose="020B0604020202020204" pitchFamily="34" charset="0"/>
              <a:buChar char="•"/>
            </a:pPr>
            <a:r>
              <a:rPr lang="en-US" b="0" dirty="0">
                <a:solidFill>
                  <a:srgbClr val="000000"/>
                </a:solidFill>
                <a:latin typeface="Arial" panose="020B0604020202020204" pitchFamily="34" charset="0"/>
              </a:rPr>
              <a:t>Unlike with AB 939 where there was a specified target for each jurisdiction, SB 1383 prohibits a jurisdiction target.  Due to this structure:</a:t>
            </a:r>
            <a:endParaRPr lang="en-US" b="0" dirty="0">
              <a:latin typeface="Arial" panose="020B0604020202020204" pitchFamily="34" charset="0"/>
              <a:ea typeface="Calibri" panose="020F0502020204030204" pitchFamily="34" charset="0"/>
            </a:endParaRPr>
          </a:p>
          <a:p>
            <a:pPr marL="757066" lvl="1" indent="-291179">
              <a:buFont typeface="Courier New" panose="02070309020205020404" pitchFamily="49" charset="0"/>
              <a:buChar char="o"/>
              <a:tabLst>
                <a:tab pos="931774" algn="l"/>
              </a:tabLst>
            </a:pPr>
            <a:r>
              <a:rPr lang="en-US" b="0" kern="1200" dirty="0">
                <a:solidFill>
                  <a:srgbClr val="000000"/>
                </a:solidFill>
                <a:effectLst/>
                <a:ea typeface="+mn-ea"/>
                <a:cs typeface="Times New Roman" panose="02020603050405020304" pitchFamily="18" charset="0"/>
              </a:rPr>
              <a:t>The regulations establish state minimum standards.</a:t>
            </a:r>
            <a:endParaRPr lang="en-US" b="0" dirty="0">
              <a:effectLst/>
              <a:cs typeface="Times New Roman" panose="02020603050405020304" pitchFamily="18" charset="0"/>
            </a:endParaRPr>
          </a:p>
          <a:p>
            <a:pPr marL="757066" lvl="1" indent="-291179">
              <a:buFont typeface="Courier New" panose="02070309020205020404" pitchFamily="49" charset="0"/>
              <a:buChar char="o"/>
              <a:tabLst>
                <a:tab pos="931774" algn="l"/>
              </a:tabLst>
            </a:pPr>
            <a:r>
              <a:rPr lang="en-US" b="0" kern="1200" dirty="0">
                <a:solidFill>
                  <a:srgbClr val="000000"/>
                </a:solidFill>
                <a:effectLst/>
                <a:ea typeface="+mn-ea"/>
                <a:cs typeface="Times New Roman" panose="02020603050405020304" pitchFamily="18" charset="0"/>
              </a:rPr>
              <a:t>Jurisdictions </a:t>
            </a:r>
            <a:r>
              <a:rPr lang="en-US" b="0" strike="noStrike" kern="1200" dirty="0">
                <a:solidFill>
                  <a:srgbClr val="000000"/>
                </a:solidFill>
                <a:effectLst/>
                <a:ea typeface="+mn-ea"/>
                <a:cs typeface="Times New Roman" panose="02020603050405020304" pitchFamily="18" charset="0"/>
              </a:rPr>
              <a:t>and the regulated community </a:t>
            </a:r>
            <a:r>
              <a:rPr lang="en-US" b="0" kern="1200" dirty="0">
                <a:solidFill>
                  <a:srgbClr val="000000"/>
                </a:solidFill>
                <a:effectLst/>
                <a:ea typeface="+mn-ea"/>
                <a:cs typeface="Times New Roman" panose="02020603050405020304" pitchFamily="18" charset="0"/>
              </a:rPr>
              <a:t>have to demonstrate compliance with each of the standards </a:t>
            </a:r>
            <a:endParaRPr lang="en-US" b="0" dirty="0">
              <a:effectLst/>
              <a:cs typeface="Times New Roman" panose="02020603050405020304" pitchFamily="18" charset="0"/>
            </a:endParaRPr>
          </a:p>
          <a:p>
            <a:pPr>
              <a:lnSpc>
                <a:spcPct val="107000"/>
              </a:lnSpc>
            </a:pPr>
            <a:endParaRPr lang="en-US" b="0" dirty="0">
              <a:solidFill>
                <a:srgbClr val="000000"/>
              </a:solidFill>
              <a:latin typeface="Arial" panose="020B0604020202020204" pitchFamily="34" charset="0"/>
            </a:endParaRPr>
          </a:p>
          <a:p>
            <a:pPr marL="171450" indent="-171450">
              <a:lnSpc>
                <a:spcPct val="107000"/>
              </a:lnSpc>
              <a:buFont typeface="Arial" panose="020B0604020202020204" pitchFamily="34" charset="0"/>
              <a:buChar char="•"/>
            </a:pPr>
            <a:r>
              <a:rPr lang="en-US" b="0" dirty="0">
                <a:solidFill>
                  <a:srgbClr val="000000"/>
                </a:solidFill>
                <a:latin typeface="Arial" panose="020B0604020202020204" pitchFamily="34" charset="0"/>
              </a:rPr>
              <a:t>Under the SB 1383 regulations if CalRecycle determines a jurisdiction is violating one or more of the requirements, </a:t>
            </a:r>
            <a:endParaRPr lang="en-US" b="0" dirty="0">
              <a:latin typeface="Arial" panose="020B0604020202020204" pitchFamily="34" charset="0"/>
              <a:ea typeface="Calibri" panose="020F0502020204030204" pitchFamily="34" charset="0"/>
            </a:endParaRPr>
          </a:p>
          <a:p>
            <a:pPr marL="757066" lvl="1" indent="-291179">
              <a:buFont typeface="Courier New" panose="02070309020205020404" pitchFamily="49" charset="0"/>
              <a:buChar char="o"/>
              <a:tabLst>
                <a:tab pos="931774" algn="l"/>
              </a:tabLst>
            </a:pPr>
            <a:r>
              <a:rPr lang="en-US" b="0" kern="1200" dirty="0">
                <a:solidFill>
                  <a:srgbClr val="000000"/>
                </a:solidFill>
                <a:effectLst/>
                <a:ea typeface="+mn-ea"/>
                <a:cs typeface="Times New Roman" panose="02020603050405020304" pitchFamily="18" charset="0"/>
              </a:rPr>
              <a:t>A jurisdiction will be issued a Notice of Violation and will be provided up to 90 days to correct the violation(s).  </a:t>
            </a:r>
            <a:endParaRPr lang="en-US" b="0" dirty="0">
              <a:effectLst/>
              <a:cs typeface="Times New Roman" panose="02020603050405020304" pitchFamily="18" charset="0"/>
            </a:endParaRPr>
          </a:p>
          <a:p>
            <a:pPr marL="757066" lvl="1" indent="-291179">
              <a:buFont typeface="Courier New" panose="02070309020205020404" pitchFamily="49" charset="0"/>
              <a:buChar char="o"/>
              <a:tabLst>
                <a:tab pos="931774" algn="l"/>
              </a:tabLst>
            </a:pPr>
            <a:r>
              <a:rPr lang="en-US" b="0" kern="1200" dirty="0">
                <a:solidFill>
                  <a:srgbClr val="000000"/>
                </a:solidFill>
                <a:effectLst/>
                <a:ea typeface="+mn-ea"/>
                <a:cs typeface="Times New Roman" panose="02020603050405020304" pitchFamily="18" charset="0"/>
              </a:rPr>
              <a:t>For cases where the jurisdiction may need additional time, </a:t>
            </a:r>
            <a:r>
              <a:rPr lang="en-US" b="0" dirty="0">
                <a:solidFill>
                  <a:srgbClr val="000000"/>
                </a:solidFill>
                <a:latin typeface="Calibri" panose="020F0502020204030204"/>
                <a:cs typeface="Times New Roman" panose="02020603050405020304" pitchFamily="18" charset="0"/>
              </a:rPr>
              <a:t>CalRecyle may provide an extension for up to </a:t>
            </a:r>
            <a:r>
              <a:rPr lang="en-US" b="0" kern="1200" baseline="0" dirty="0">
                <a:solidFill>
                  <a:srgbClr val="000000"/>
                </a:solidFill>
                <a:effectLst/>
                <a:ea typeface="+mn-ea"/>
                <a:cs typeface="Times New Roman" panose="02020603050405020304" pitchFamily="18" charset="0"/>
              </a:rPr>
              <a:t>90 days.</a:t>
            </a:r>
            <a:endParaRPr lang="en-US" b="0" dirty="0">
              <a:effectLst/>
              <a:cs typeface="Times New Roman" panose="02020603050405020304" pitchFamily="18" charset="0"/>
            </a:endParaRPr>
          </a:p>
          <a:p>
            <a:pPr marL="757066" lvl="1" indent="-291179">
              <a:buFont typeface="Courier New" panose="02070309020205020404" pitchFamily="49" charset="0"/>
              <a:buChar char="o"/>
              <a:tabLst>
                <a:tab pos="931774" algn="l"/>
              </a:tabLst>
            </a:pPr>
            <a:r>
              <a:rPr lang="en-US" b="0" kern="1200" dirty="0">
                <a:solidFill>
                  <a:srgbClr val="000000"/>
                </a:solidFill>
                <a:effectLst/>
                <a:ea typeface="+mn-ea"/>
                <a:cs typeface="Times New Roman" panose="02020603050405020304" pitchFamily="18" charset="0"/>
              </a:rPr>
              <a:t>For violations that are due to barriers outside the jurisdiction‘s control and may take more time to correct, the </a:t>
            </a:r>
            <a:r>
              <a:rPr lang="en-US" kern="1200" dirty="0">
                <a:solidFill>
                  <a:srgbClr val="000000"/>
                </a:solidFill>
                <a:effectLst/>
                <a:ea typeface="+mn-ea"/>
                <a:cs typeface="Times New Roman" panose="02020603050405020304" pitchFamily="18" charset="0"/>
              </a:rPr>
              <a:t>regulations allow for the jurisdiction to be placed on a Corrective Action Plan (CAP). The CAP can allow up to 24 months to comply.  In these cases, the jurisdiction needs to show it has taken substantial effort to comply but cannot be due to extenuating circumstances.</a:t>
            </a:r>
            <a:endParaRPr lang="en-US" strike="sngStrike" dirty="0">
              <a:effectLst/>
              <a:cs typeface="Times New Roman" panose="02020603050405020304" pitchFamily="18" charset="0"/>
            </a:endParaRPr>
          </a:p>
          <a:p>
            <a:pPr marL="757066" lvl="1" indent="-291179">
              <a:buFont typeface="Courier New" panose="02070309020205020404" pitchFamily="49" charset="0"/>
              <a:buChar char="o"/>
              <a:tabLst>
                <a:tab pos="931774" algn="l"/>
              </a:tabLst>
            </a:pPr>
            <a:r>
              <a:rPr lang="en-US" strike="noStrike" kern="1200" dirty="0">
                <a:solidFill>
                  <a:srgbClr val="000000"/>
                </a:solidFill>
                <a:effectLst/>
                <a:ea typeface="+mn-ea"/>
                <a:cs typeface="Times New Roman" panose="02020603050405020304" pitchFamily="18" charset="0"/>
              </a:rPr>
              <a:t>A CAP </a:t>
            </a:r>
            <a:r>
              <a:rPr lang="en-US" kern="1200" dirty="0">
                <a:solidFill>
                  <a:srgbClr val="000000"/>
                </a:solidFill>
                <a:effectLst/>
                <a:ea typeface="+mn-ea"/>
                <a:cs typeface="Times New Roman" panose="02020603050405020304" pitchFamily="18" charset="0"/>
              </a:rPr>
              <a:t>issued due to inadequate organic waste recovery </a:t>
            </a:r>
            <a:r>
              <a:rPr lang="en-US" strike="noStrike" kern="1200" dirty="0">
                <a:solidFill>
                  <a:srgbClr val="000000"/>
                </a:solidFill>
                <a:effectLst/>
                <a:ea typeface="+mn-ea"/>
                <a:cs typeface="Times New Roman" panose="02020603050405020304" pitchFamily="18" charset="0"/>
              </a:rPr>
              <a:t>capacity </a:t>
            </a:r>
            <a:r>
              <a:rPr lang="en-US" kern="1200" dirty="0">
                <a:solidFill>
                  <a:srgbClr val="000000"/>
                </a:solidFill>
                <a:effectLst/>
                <a:ea typeface="+mn-ea"/>
                <a:cs typeface="Times New Roman" panose="02020603050405020304" pitchFamily="18" charset="0"/>
              </a:rPr>
              <a:t>may be extended for a period of up to 12 months if the jurisdiction meets the requirements and has demonstrated substantial effort to CalRecycle.</a:t>
            </a:r>
          </a:p>
          <a:p>
            <a:pPr marL="757066" lvl="1" indent="-291179">
              <a:buFont typeface="Courier New" panose="02070309020205020404" pitchFamily="49" charset="0"/>
              <a:buChar char="o"/>
              <a:tabLst>
                <a:tab pos="931774" algn="l"/>
              </a:tabLst>
            </a:pPr>
            <a:r>
              <a:rPr lang="en-US" kern="1200" dirty="0">
                <a:solidFill>
                  <a:srgbClr val="000000"/>
                </a:solidFill>
                <a:effectLst/>
                <a:latin typeface="Arial" panose="020B0604020202020204" pitchFamily="34" charset="0"/>
                <a:ea typeface="+mn-ea"/>
                <a:cs typeface="Times New Roman" panose="02020603050405020304" pitchFamily="18" charset="0"/>
              </a:rPr>
              <a:t>Failure to effectively implement SB 1383 could result in penalties of up to $10,000 per day.</a:t>
            </a:r>
            <a:endParaRPr lang="en-US" dirty="0">
              <a:latin typeface="Arial" panose="020B0604020202020204" pitchFamily="34" charset="0"/>
              <a:ea typeface="Calibri" panose="020F0502020204030204" pitchFamily="34" charset="0"/>
            </a:endParaRPr>
          </a:p>
          <a:p>
            <a:pPr>
              <a:lnSpc>
                <a:spcPct val="107000"/>
              </a:lnSpc>
            </a:pPr>
            <a:r>
              <a:rPr lang="en-US" dirty="0">
                <a:solidFill>
                  <a:srgbClr val="000000"/>
                </a:solidFill>
                <a:latin typeface="Arial" panose="020B0604020202020204" pitchFamily="34" charset="0"/>
              </a:rPr>
              <a:t> </a:t>
            </a:r>
            <a:endParaRPr lang="en-US" dirty="0">
              <a:latin typeface="Arial" panose="020B0604020202020204" pitchFamily="34" charset="0"/>
              <a:ea typeface="Calibri" panose="020F0502020204030204" pitchFamily="34" charset="0"/>
            </a:endParaRPr>
          </a:p>
          <a:p>
            <a:pPr marL="171450" indent="-171450">
              <a:lnSpc>
                <a:spcPct val="107000"/>
              </a:lnSpc>
              <a:buFont typeface="Arial" panose="020B0604020202020204" pitchFamily="34" charset="0"/>
              <a:buChar char="•"/>
            </a:pPr>
            <a:r>
              <a:rPr lang="en-US" dirty="0">
                <a:solidFill>
                  <a:srgbClr val="000000"/>
                </a:solidFill>
                <a:latin typeface="Arial" panose="020B0604020202020204" pitchFamily="34" charset="0"/>
              </a:rPr>
              <a:t>Regarding eligibility for a CAP failure of a governing body to adopt an ordinance, adequately fund the programs, or not identifying resource to implement the requirements of the law IS NOT </a:t>
            </a:r>
            <a:r>
              <a:rPr lang="en-US" i="0" dirty="0">
                <a:solidFill>
                  <a:srgbClr val="000000"/>
                </a:solidFill>
                <a:latin typeface="Arial" panose="020B0604020202020204" pitchFamily="34" charset="0"/>
              </a:rPr>
              <a:t>considered substantial effort or an Extenuating Circumstance </a:t>
            </a:r>
            <a:r>
              <a:rPr lang="en-US" dirty="0">
                <a:solidFill>
                  <a:srgbClr val="000000"/>
                </a:solidFill>
                <a:latin typeface="Arial" panose="020B0604020202020204" pitchFamily="34" charset="0"/>
              </a:rPr>
              <a:t>and will not allow a violation to be subject to a Corrective Action Plan.</a:t>
            </a:r>
            <a:endParaRPr lang="en-US" dirty="0">
              <a:latin typeface="Arial" panose="020B0604020202020204" pitchFamily="34"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20</a:t>
            </a:fld>
            <a:endParaRPr lang="en-US" dirty="0"/>
          </a:p>
        </p:txBody>
      </p:sp>
    </p:spTree>
    <p:extLst>
      <p:ext uri="{BB962C8B-B14F-4D97-AF65-F5344CB8AC3E}">
        <p14:creationId xmlns:p14="http://schemas.microsoft.com/office/powerpoint/2010/main" val="471427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i="1" kern="1200" dirty="0">
                <a:solidFill>
                  <a:srgbClr val="000000"/>
                </a:solidFill>
                <a:effectLst/>
                <a:latin typeface="Arial" panose="020B0604020202020204" pitchFamily="34" charset="0"/>
                <a:ea typeface="+mn-ea"/>
              </a:rPr>
              <a:t>(Note to presenter:  If you have been participating in the regulatory workshops you might customize this slide.  If you haven’t been participating you might consider using this slide to discuss next steps with your elected officials and executive management.)</a:t>
            </a:r>
            <a:endParaRPr lang="en-US" sz="1200" dirty="0">
              <a:effectLst/>
              <a:latin typeface="Times New Roman" panose="02020603050405020304" pitchFamily="18" charset="0"/>
              <a:ea typeface="Times New Roman" panose="02020603050405020304" pitchFamily="18" charset="0"/>
            </a:endParaRPr>
          </a:p>
          <a:p>
            <a:pPr defTabSz="916090">
              <a:defRPr/>
            </a:pPr>
            <a:endParaRPr lang="en-US" dirty="0"/>
          </a:p>
        </p:txBody>
      </p:sp>
      <p:sp>
        <p:nvSpPr>
          <p:cNvPr id="4" name="Slide Number Placeholder 3"/>
          <p:cNvSpPr>
            <a:spLocks noGrp="1"/>
          </p:cNvSpPr>
          <p:nvPr>
            <p:ph type="sldNum" sz="quarter" idx="10"/>
          </p:nvPr>
        </p:nvSpPr>
        <p:spPr/>
        <p:txBody>
          <a:bodyPr/>
          <a:lstStyle/>
          <a:p>
            <a:endParaRPr lang="en-US" dirty="0"/>
          </a:p>
        </p:txBody>
      </p:sp>
    </p:spTree>
    <p:extLst>
      <p:ext uri="{BB962C8B-B14F-4D97-AF65-F5344CB8AC3E}">
        <p14:creationId xmlns:p14="http://schemas.microsoft.com/office/powerpoint/2010/main" val="28939886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7030A0"/>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p:cNvSpPr/>
          <p:nvPr userDrawn="1"/>
        </p:nvSpPr>
        <p:spPr>
          <a:xfrm>
            <a:off x="281478" y="2448612"/>
            <a:ext cx="1643845" cy="1092171"/>
          </a:xfrm>
          <a:prstGeom prst="rect">
            <a:avLst/>
          </a:prstGeom>
          <a:solidFill>
            <a:srgbClr val="7030A0"/>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decorative background"/>
          <p:cNvSpPr/>
          <p:nvPr userDrawn="1"/>
        </p:nvSpPr>
        <p:spPr>
          <a:xfrm>
            <a:off x="281478" y="3699194"/>
            <a:ext cx="1643845" cy="120032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descr="decorative background"/>
          <p:cNvSpPr/>
          <p:nvPr userDrawn="1"/>
        </p:nvSpPr>
        <p:spPr>
          <a:xfrm>
            <a:off x="281478" y="5017340"/>
            <a:ext cx="1643845" cy="120032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grpSp>
        <p:nvGrpSpPr>
          <p:cNvPr id="22" name="Group 21"/>
          <p:cNvGrpSpPr/>
          <p:nvPr userDrawn="1"/>
        </p:nvGrpSpPr>
        <p:grpSpPr>
          <a:xfrm>
            <a:off x="343525" y="2122550"/>
            <a:ext cx="11463390" cy="3003832"/>
            <a:chOff x="343525" y="2198750"/>
            <a:chExt cx="11463390" cy="3003832"/>
          </a:xfrm>
        </p:grpSpPr>
        <p:pic>
          <p:nvPicPr>
            <p:cNvPr id="7" name="Picture 6">
              <a:extLst>
                <a:ext uri="{FF2B5EF4-FFF2-40B4-BE49-F238E27FC236}">
                  <a16:creationId xmlns:a16="http://schemas.microsoft.com/office/drawing/2014/main" id="{A62AD809-A6D0-7647-9087-AB9D33A791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234082"/>
              <a:ext cx="2273300" cy="1968500"/>
            </a:xfrm>
            <a:prstGeom prst="rect">
              <a:avLst/>
            </a:prstGeom>
          </p:spPr>
        </p:pic>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187447" y="32340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43525" y="21987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875291" y="3234082"/>
              <a:ext cx="2273300" cy="1968500"/>
            </a:xfrm>
            <a:prstGeom prst="rect">
              <a:avLst/>
            </a:prstGeom>
          </p:spPr>
        </p:pic>
        <p:pic>
          <p:nvPicPr>
            <p:cNvPr id="14" name="Picture 13">
              <a:extLst>
                <a:ext uri="{FF2B5EF4-FFF2-40B4-BE49-F238E27FC236}">
                  <a16:creationId xmlns:a16="http://schemas.microsoft.com/office/drawing/2014/main" id="{2F606B08-3A23-BE47-A732-15B75D01D1FB}"/>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689693" y="2198750"/>
              <a:ext cx="2273300" cy="19558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4031369" y="2198750"/>
              <a:ext cx="2273300" cy="1955800"/>
            </a:xfrm>
            <a:prstGeom prst="rect">
              <a:avLst/>
            </a:prstGeom>
          </p:spPr>
        </p:pic>
      </p:grpSp>
      <p:sp>
        <p:nvSpPr>
          <p:cNvPr id="3" name="Text Placeholder 2"/>
          <p:cNvSpPr>
            <a:spLocks noGrp="1"/>
          </p:cNvSpPr>
          <p:nvPr>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17.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0.pn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1.xml"/><Relationship Id="rId5" Type="http://schemas.openxmlformats.org/officeDocument/2006/relationships/image" Target="../media/image1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6.png"/><Relationship Id="rId7"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1.xml"/><Relationship Id="rId5" Type="http://schemas.openxmlformats.org/officeDocument/2006/relationships/image" Target="../media/image16.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26.xml"/><Relationship Id="rId4" Type="http://schemas.openxmlformats.org/officeDocument/2006/relationships/image" Target="../media/image42.jpe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45.jpe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9.xml"/><Relationship Id="rId6" Type="http://schemas.openxmlformats.org/officeDocument/2006/relationships/image" Target="../media/image28.png"/><Relationship Id="rId5" Type="http://schemas.openxmlformats.org/officeDocument/2006/relationships/image" Target="../media/image29.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18.xml"/><Relationship Id="rId5" Type="http://schemas.openxmlformats.org/officeDocument/2006/relationships/image" Target="../media/image49.png"/><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18.xml"/><Relationship Id="rId5" Type="http://schemas.openxmlformats.org/officeDocument/2006/relationships/image" Target="../media/image52.png"/><Relationship Id="rId4" Type="http://schemas.openxmlformats.org/officeDocument/2006/relationships/image" Target="../media/image51.png"/></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3.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57.png"/><Relationship Id="rId2" Type="http://schemas.openxmlformats.org/officeDocument/2006/relationships/notesSlide" Target="../notesSlides/notesSlide19.xml"/><Relationship Id="rId1" Type="http://schemas.openxmlformats.org/officeDocument/2006/relationships/slideLayout" Target="../slideLayouts/slideLayout21.xml"/><Relationship Id="rId6" Type="http://schemas.openxmlformats.org/officeDocument/2006/relationships/image" Target="../media/image16.png"/><Relationship Id="rId11" Type="http://schemas.openxmlformats.org/officeDocument/2006/relationships/image" Target="../media/image19.png"/><Relationship Id="rId5" Type="http://schemas.openxmlformats.org/officeDocument/2006/relationships/image" Target="../media/image54.png"/><Relationship Id="rId10" Type="http://schemas.openxmlformats.org/officeDocument/2006/relationships/image" Target="../media/image56.png"/><Relationship Id="rId4" Type="http://schemas.openxmlformats.org/officeDocument/2006/relationships/image" Target="../media/image53.png"/><Relationship Id="rId9" Type="http://schemas.openxmlformats.org/officeDocument/2006/relationships/image" Target="../media/image55.png"/><Relationship Id="rId1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0.xml"/><Relationship Id="rId6" Type="http://schemas.openxmlformats.org/officeDocument/2006/relationships/image" Target="../media/image58.png"/><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236375" y="318488"/>
            <a:ext cx="4428931" cy="2387600"/>
          </a:xfrm>
        </p:spPr>
        <p:txBody>
          <a:bodyPr>
            <a:normAutofit/>
          </a:bodyPr>
          <a:lstStyle/>
          <a:p>
            <a:pPr algn="l"/>
            <a:r>
              <a:rPr lang="en-US" dirty="0">
                <a:solidFill>
                  <a:schemeClr val="bg1"/>
                </a:solidFill>
              </a:rPr>
              <a:t>SB 1383</a:t>
            </a:r>
            <a:br>
              <a:rPr lang="en-US" dirty="0">
                <a:solidFill>
                  <a:schemeClr val="bg1"/>
                </a:solidFill>
              </a:rPr>
            </a:br>
            <a:r>
              <a:rPr lang="en-US" sz="3100" dirty="0">
                <a:solidFill>
                  <a:schemeClr val="bg1"/>
                </a:solidFill>
              </a:rPr>
              <a:t>Reducing Short-Lived Climate Pollutants in California</a:t>
            </a:r>
          </a:p>
        </p:txBody>
      </p:sp>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488301" y="5412176"/>
            <a:ext cx="3505200" cy="1655762"/>
          </a:xfrm>
        </p:spPr>
        <p:txBody>
          <a:bodyPr>
            <a:normAutofit/>
          </a:bodyPr>
          <a:lstStyle/>
          <a:p>
            <a:pPr algn="l"/>
            <a:r>
              <a:rPr lang="en-US" sz="2000" dirty="0">
                <a:solidFill>
                  <a:schemeClr val="bg1"/>
                </a:solidFill>
              </a:rPr>
              <a:t>An Overview of SB 1383’s Organic Waste Reduction Requirements</a:t>
            </a:r>
          </a:p>
        </p:txBody>
      </p:sp>
      <p:pic>
        <p:nvPicPr>
          <p:cNvPr id="5" name="Picture 4" hidden="1" title="Collage: compost pile, food bank delivery, compost facility, anaerobic digestion facility"/>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641346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BBE5AD-FDD2-487F-93C6-A1DE26FAF0F0}"/>
              </a:ext>
              <a:ext uri="{C183D7F6-B498-43B3-948B-1728B52AA6E4}">
                <adec:decorative xmlns:adec="http://schemas.microsoft.com/office/drawing/2017/decorative" val="1"/>
              </a:ext>
            </a:extLst>
          </p:cNvPr>
          <p:cNvSpPr/>
          <p:nvPr/>
        </p:nvSpPr>
        <p:spPr>
          <a:xfrm>
            <a:off x="0" y="10391"/>
            <a:ext cx="12192000" cy="871538"/>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4"/>
          <p:cNvSpPr txBox="1">
            <a:spLocks noGrp="1"/>
          </p:cNvSpPr>
          <p:nvPr>
            <p:ph type="title" idx="4294967295"/>
          </p:nvPr>
        </p:nvSpPr>
        <p:spPr>
          <a:xfrm>
            <a:off x="276667" y="-83867"/>
            <a:ext cx="11705535" cy="821694"/>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ctr" defTabSz="914400" rtl="0" eaLnBrk="1" latinLnBrk="0" hangingPunct="1">
              <a:lnSpc>
                <a:spcPct val="90000"/>
              </a:lnSpc>
              <a:spcBef>
                <a:spcPct val="0"/>
              </a:spcBef>
              <a:buNone/>
              <a:defRPr sz="6000" b="1" i="0" kern="1200">
                <a:solidFill>
                  <a:schemeClr val="tx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Organic Waste Is the Largest Waste Stream in California</a:t>
            </a:r>
          </a:p>
        </p:txBody>
      </p:sp>
      <p:sp>
        <p:nvSpPr>
          <p:cNvPr id="12" name="Text Placeholder 1"/>
          <p:cNvSpPr txBox="1">
            <a:spLocks/>
          </p:cNvSpPr>
          <p:nvPr/>
        </p:nvSpPr>
        <p:spPr>
          <a:xfrm>
            <a:off x="64325" y="1053322"/>
            <a:ext cx="3783775" cy="113217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sz="2400" cap="small" dirty="0">
                <a:solidFill>
                  <a:srgbClr val="003056"/>
                </a:solidFill>
              </a:rPr>
              <a:t>1 in 5 Californians are</a:t>
            </a:r>
          </a:p>
          <a:p>
            <a:r>
              <a:rPr lang="en-US" sz="4000" b="1" cap="small" dirty="0">
                <a:solidFill>
                  <a:srgbClr val="003056"/>
                </a:solidFill>
              </a:rPr>
              <a:t>Food Insecure</a:t>
            </a:r>
          </a:p>
          <a:p>
            <a:endParaRPr lang="en-US" sz="4000" b="1" cap="small" dirty="0">
              <a:solidFill>
                <a:srgbClr val="003056"/>
              </a:solidFill>
            </a:endParaRPr>
          </a:p>
          <a:p>
            <a:endParaRPr lang="en-US" dirty="0"/>
          </a:p>
        </p:txBody>
      </p:sp>
      <p:sp>
        <p:nvSpPr>
          <p:cNvPr id="11" name="Rectangle 10">
            <a:extLst>
              <a:ext uri="{C183D7F6-B498-43B3-948B-1728B52AA6E4}">
                <adec:decorative xmlns:adec="http://schemas.microsoft.com/office/drawing/2017/decorative" val="1"/>
              </a:ext>
            </a:extLst>
          </p:cNvPr>
          <p:cNvSpPr/>
          <p:nvPr/>
        </p:nvSpPr>
        <p:spPr>
          <a:xfrm>
            <a:off x="0" y="4191000"/>
            <a:ext cx="3371850" cy="203063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1"/>
          <p:cNvSpPr txBox="1">
            <a:spLocks/>
          </p:cNvSpPr>
          <p:nvPr/>
        </p:nvSpPr>
        <p:spPr>
          <a:xfrm>
            <a:off x="64325" y="4362450"/>
            <a:ext cx="3155125" cy="1815769"/>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cap="small" dirty="0">
                <a:solidFill>
                  <a:schemeClr val="bg1"/>
                </a:solidFill>
              </a:rPr>
              <a:t>California Throws Away More than 6 Million Tons of Food Waste Every Year!</a:t>
            </a:r>
          </a:p>
          <a:p>
            <a:endParaRPr lang="en-US" dirty="0"/>
          </a:p>
        </p:txBody>
      </p:sp>
      <p:graphicFrame>
        <p:nvGraphicFramePr>
          <p:cNvPr id="4" name="Chart 3" descr="Pie chart detailing California's disposed waste stream. "/>
          <p:cNvGraphicFramePr/>
          <p:nvPr>
            <p:extLst>
              <p:ext uri="{D42A27DB-BD31-4B8C-83A1-F6EECF244321}">
                <p14:modId xmlns:p14="http://schemas.microsoft.com/office/powerpoint/2010/main" val="374697219"/>
              </p:ext>
            </p:extLst>
          </p:nvPr>
        </p:nvGraphicFramePr>
        <p:xfrm>
          <a:off x="2338161" y="1119805"/>
          <a:ext cx="6734628" cy="4719847"/>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a:extLst>
              <a:ext uri="{C183D7F6-B498-43B3-948B-1728B52AA6E4}">
                <adec:decorative xmlns:adec="http://schemas.microsoft.com/office/drawing/2017/decorative" val="1"/>
              </a:ext>
            </a:extLst>
          </p:cNvPr>
          <p:cNvSpPr/>
          <p:nvPr/>
        </p:nvSpPr>
        <p:spPr>
          <a:xfrm>
            <a:off x="8820150" y="871538"/>
            <a:ext cx="3371850" cy="2728911"/>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 Placeholder 3"/>
          <p:cNvSpPr txBox="1">
            <a:spLocks/>
          </p:cNvSpPr>
          <p:nvPr/>
        </p:nvSpPr>
        <p:spPr>
          <a:xfrm>
            <a:off x="8820150" y="927736"/>
            <a:ext cx="3371850" cy="282163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defRPr/>
            </a:pPr>
            <a:r>
              <a:rPr lang="en-US" cap="small" dirty="0">
                <a:solidFill>
                  <a:schemeClr val="bg1"/>
                </a:solidFill>
              </a:rPr>
              <a:t>California Disposed of approximately </a:t>
            </a:r>
            <a:r>
              <a:rPr lang="en-US" b="1" cap="small" dirty="0">
                <a:solidFill>
                  <a:schemeClr val="bg1"/>
                </a:solidFill>
              </a:rPr>
              <a:t>24 million tons </a:t>
            </a:r>
            <a:r>
              <a:rPr lang="en-US" cap="small" dirty="0">
                <a:solidFill>
                  <a:schemeClr val="bg1"/>
                </a:solidFill>
              </a:rPr>
              <a:t>of   organic waste in 2018</a:t>
            </a:r>
          </a:p>
        </p:txBody>
      </p:sp>
      <p:pic>
        <p:nvPicPr>
          <p:cNvPr id="13" name="Picture 12">
            <a:extLst>
              <a:ext uri="{FF2B5EF4-FFF2-40B4-BE49-F238E27FC236}">
                <a16:creationId xmlns:a16="http://schemas.microsoft.com/office/drawing/2014/main" id="{B67B8AB6-0816-9846-84BE-30B35E906E9E}"/>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2045" y="2768456"/>
            <a:ext cx="2045904" cy="1449182"/>
          </a:xfrm>
          <a:prstGeom prst="rect">
            <a:avLst/>
          </a:prstGeom>
        </p:spPr>
      </p:pic>
      <p:sp>
        <p:nvSpPr>
          <p:cNvPr id="5" name="Rectangle 4">
            <a:extLst>
              <a:ext uri="{FF2B5EF4-FFF2-40B4-BE49-F238E27FC236}">
                <a16:creationId xmlns:a16="http://schemas.microsoft.com/office/drawing/2014/main" id="{B109257D-4654-4A59-94DC-AD9722E5D6D7}"/>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0323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288" y="-140329"/>
            <a:ext cx="11739472" cy="908418"/>
          </a:xfrm>
        </p:spPr>
        <p:txBody>
          <a:bodyPr/>
          <a:lstStyle/>
          <a:p>
            <a:r>
              <a:rPr lang="en-US" sz="3600" cap="small" dirty="0"/>
              <a:t>Climate Change Negatively Impacts California</a:t>
            </a:r>
          </a:p>
        </p:txBody>
      </p:sp>
      <p:sp>
        <p:nvSpPr>
          <p:cNvPr id="7" name="Text Placeholder 6"/>
          <p:cNvSpPr>
            <a:spLocks noGrp="1"/>
          </p:cNvSpPr>
          <p:nvPr>
            <p:ph type="body" sz="quarter" idx="12"/>
          </p:nvPr>
        </p:nvSpPr>
        <p:spPr>
          <a:xfrm>
            <a:off x="196214" y="1076306"/>
            <a:ext cx="4540886" cy="1934428"/>
          </a:xfrm>
        </p:spPr>
        <p:txBody>
          <a:bodyPr>
            <a:normAutofit/>
          </a:bodyPr>
          <a:lstStyle/>
          <a:p>
            <a:r>
              <a:rPr lang="en-US" sz="2400" b="0" dirty="0"/>
              <a:t>Landfilled Organic Waste Emits </a:t>
            </a:r>
            <a:br>
              <a:rPr lang="en-US" b="0" dirty="0"/>
            </a:br>
            <a:r>
              <a:rPr lang="en-US" sz="3900" b="0" dirty="0"/>
              <a:t>Methane Gas—</a:t>
            </a:r>
            <a:br>
              <a:rPr lang="en-US" sz="3900" b="0" dirty="0"/>
            </a:br>
            <a:r>
              <a:rPr lang="en-US" sz="3900" b="0" dirty="0"/>
              <a:t>A Super Pollutant</a:t>
            </a:r>
            <a:br>
              <a:rPr lang="en-US" sz="4800" b="0" dirty="0"/>
            </a:br>
            <a:r>
              <a:rPr lang="en-US" sz="2200" b="0" dirty="0"/>
              <a:t>More Powerful than C02</a:t>
            </a:r>
            <a:endParaRPr lang="en-US" sz="2200" cap="small" dirty="0"/>
          </a:p>
        </p:txBody>
      </p:sp>
      <p:sp>
        <p:nvSpPr>
          <p:cNvPr id="9" name="Right Arrow 8" title="red arrow pointing to California climate change infographic"/>
          <p:cNvSpPr/>
          <p:nvPr/>
        </p:nvSpPr>
        <p:spPr>
          <a:xfrm>
            <a:off x="196214" y="3010734"/>
            <a:ext cx="4926931" cy="1399143"/>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half" idx="10"/>
          </p:nvPr>
        </p:nvSpPr>
        <p:spPr>
          <a:xfrm>
            <a:off x="670865" y="3400548"/>
            <a:ext cx="3500854" cy="882332"/>
          </a:xfrm>
        </p:spPr>
        <p:txBody>
          <a:bodyPr/>
          <a:lstStyle/>
          <a:p>
            <a:r>
              <a:rPr lang="en-US" dirty="0">
                <a:solidFill>
                  <a:schemeClr val="bg1"/>
                </a:solidFill>
              </a:rPr>
              <a:t>Methane Gas Contributes to </a:t>
            </a:r>
            <a:br>
              <a:rPr lang="en-US" dirty="0">
                <a:solidFill>
                  <a:schemeClr val="bg1"/>
                </a:solidFill>
              </a:rPr>
            </a:br>
            <a:r>
              <a:rPr lang="en-US" dirty="0">
                <a:solidFill>
                  <a:schemeClr val="bg1"/>
                </a:solidFill>
              </a:rPr>
              <a:t>Climate Change in California</a:t>
            </a:r>
          </a:p>
          <a:p>
            <a:endParaRPr lang="en-US" dirty="0"/>
          </a:p>
        </p:txBody>
      </p:sp>
      <p:pic>
        <p:nvPicPr>
          <p:cNvPr id="10" name="Picture 9" descr="wildfir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14" y="4328064"/>
            <a:ext cx="1950720" cy="1298448"/>
          </a:xfrm>
          <a:prstGeom prst="rect">
            <a:avLst/>
          </a:prstGeom>
        </p:spPr>
      </p:pic>
      <p:pic>
        <p:nvPicPr>
          <p:cNvPr id="11" name="Picture 2" descr="California Drought Riverbe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21292" y="4769923"/>
            <a:ext cx="2047473" cy="136409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alifornia is already experiencing the impacts of climate change. In 2015, the drought cost the agriculture industry in the central valley an estimated $2.7 billion &amp; 20,000 jobs" title="California climate change Infographic"/>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38799" y="1487469"/>
            <a:ext cx="7157353" cy="4134270"/>
          </a:xfrm>
          <a:prstGeom prst="rect">
            <a:avLst/>
          </a:prstGeom>
        </p:spPr>
      </p:pic>
      <p:sp>
        <p:nvSpPr>
          <p:cNvPr id="13" name="Rectangle 12">
            <a:extLst>
              <a:ext uri="{FF2B5EF4-FFF2-40B4-BE49-F238E27FC236}">
                <a16:creationId xmlns:a16="http://schemas.microsoft.com/office/drawing/2014/main" id="{4C424A22-DFA2-4DFB-88FA-24F09EC303F9}"/>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1206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SB 1383 Requirements</a:t>
            </a:r>
          </a:p>
        </p:txBody>
      </p:sp>
      <p:sp>
        <p:nvSpPr>
          <p:cNvPr id="8" name="Text Placeholder 7"/>
          <p:cNvSpPr>
            <a:spLocks noGrp="1"/>
          </p:cNvSpPr>
          <p:nvPr>
            <p:ph type="body" sz="quarter" idx="15"/>
          </p:nvPr>
        </p:nvSpPr>
        <p:spPr>
          <a:xfrm>
            <a:off x="444391" y="1342121"/>
            <a:ext cx="1282700" cy="597971"/>
          </a:xfrm>
        </p:spPr>
        <p:txBody>
          <a:bodyPr/>
          <a:lstStyle/>
          <a:p>
            <a:pPr algn="ctr"/>
            <a:r>
              <a:rPr lang="en-US" sz="3600" b="1" dirty="0"/>
              <a:t>2020</a:t>
            </a:r>
          </a:p>
        </p:txBody>
      </p:sp>
      <p:sp>
        <p:nvSpPr>
          <p:cNvPr id="3" name="Text Placeholder 2"/>
          <p:cNvSpPr>
            <a:spLocks noGrp="1"/>
          </p:cNvSpPr>
          <p:nvPr>
            <p:ph type="body" sz="quarter" idx="10"/>
          </p:nvPr>
        </p:nvSpPr>
        <p:spPr>
          <a:xfrm>
            <a:off x="2501900" y="1250748"/>
            <a:ext cx="9258300" cy="895552"/>
          </a:xfrm>
        </p:spPr>
        <p:txBody>
          <a:bodyPr>
            <a:normAutofit fontScale="62500" lnSpcReduction="20000"/>
          </a:bodyPr>
          <a:lstStyle/>
          <a:p>
            <a:pPr lvl="0" defTabSz="457200">
              <a:lnSpc>
                <a:spcPct val="100000"/>
              </a:lnSpc>
              <a:spcBef>
                <a:spcPts val="0"/>
              </a:spcBef>
              <a:defRPr/>
            </a:pPr>
            <a:r>
              <a:rPr lang="en-US" sz="4300" b="1" cap="small" dirty="0">
                <a:solidFill>
                  <a:prstClr val="white"/>
                </a:solidFill>
              </a:rPr>
              <a:t>50 Percent Reduction in Landfilled Organic Waste</a:t>
            </a:r>
          </a:p>
          <a:p>
            <a:pPr lvl="0" defTabSz="457200">
              <a:lnSpc>
                <a:spcPct val="100000"/>
              </a:lnSpc>
              <a:spcBef>
                <a:spcPts val="1200"/>
              </a:spcBef>
              <a:defRPr/>
            </a:pPr>
            <a:r>
              <a:rPr lang="en-US" sz="3800" dirty="0"/>
              <a:t>(11.5 Million Tons of Organic Waste Disposal Allowed)</a:t>
            </a:r>
          </a:p>
          <a:p>
            <a:endParaRPr lang="en-US" dirty="0"/>
          </a:p>
        </p:txBody>
      </p:sp>
      <p:sp>
        <p:nvSpPr>
          <p:cNvPr id="7" name="Text Placeholder 6"/>
          <p:cNvSpPr>
            <a:spLocks noGrp="1"/>
          </p:cNvSpPr>
          <p:nvPr>
            <p:ph type="body" sz="quarter" idx="14"/>
          </p:nvPr>
        </p:nvSpPr>
        <p:spPr>
          <a:xfrm>
            <a:off x="444391" y="2798556"/>
            <a:ext cx="1282700" cy="568774"/>
          </a:xfrm>
        </p:spPr>
        <p:txBody>
          <a:bodyPr>
            <a:normAutofit lnSpcReduction="10000"/>
          </a:bodyPr>
          <a:lstStyle/>
          <a:p>
            <a:pPr algn="ctr"/>
            <a:r>
              <a:rPr lang="en-US" sz="3600" b="1" dirty="0"/>
              <a:t>2022</a:t>
            </a:r>
          </a:p>
        </p:txBody>
      </p:sp>
      <p:sp>
        <p:nvSpPr>
          <p:cNvPr id="4" name="Text Placeholder 3"/>
          <p:cNvSpPr>
            <a:spLocks noGrp="1"/>
          </p:cNvSpPr>
          <p:nvPr>
            <p:ph type="body" sz="quarter" idx="11"/>
          </p:nvPr>
        </p:nvSpPr>
        <p:spPr>
          <a:xfrm>
            <a:off x="2590800" y="2675702"/>
            <a:ext cx="9080500" cy="522699"/>
          </a:xfrm>
        </p:spPr>
        <p:txBody>
          <a:bodyPr>
            <a:noAutofit/>
          </a:bodyPr>
          <a:lstStyle/>
          <a:p>
            <a:pPr algn="ctr"/>
            <a:r>
              <a:rPr lang="en-US" sz="3600" b="1" cap="small" dirty="0"/>
              <a:t>Regulations</a:t>
            </a:r>
            <a:r>
              <a:rPr lang="en-US" sz="3600" b="1" dirty="0"/>
              <a:t> </a:t>
            </a:r>
            <a:r>
              <a:rPr lang="en-US" sz="3600" b="1" cap="small" dirty="0"/>
              <a:t>Take Effect</a:t>
            </a:r>
          </a:p>
        </p:txBody>
      </p:sp>
      <p:sp>
        <p:nvSpPr>
          <p:cNvPr id="9" name="Text Placeholder 8"/>
          <p:cNvSpPr>
            <a:spLocks noGrp="1"/>
          </p:cNvSpPr>
          <p:nvPr>
            <p:ph type="body" sz="quarter" idx="16"/>
          </p:nvPr>
        </p:nvSpPr>
        <p:spPr>
          <a:xfrm>
            <a:off x="444391" y="4082271"/>
            <a:ext cx="1282700" cy="572324"/>
          </a:xfrm>
        </p:spPr>
        <p:txBody>
          <a:bodyPr>
            <a:normAutofit lnSpcReduction="10000"/>
          </a:bodyPr>
          <a:lstStyle/>
          <a:p>
            <a:r>
              <a:rPr lang="en-US" sz="3600" b="1" dirty="0"/>
              <a:t>2025</a:t>
            </a:r>
          </a:p>
        </p:txBody>
      </p:sp>
      <p:sp>
        <p:nvSpPr>
          <p:cNvPr id="5" name="Text Placeholder 4"/>
          <p:cNvSpPr>
            <a:spLocks noGrp="1"/>
          </p:cNvSpPr>
          <p:nvPr>
            <p:ph type="body" sz="quarter" idx="12"/>
          </p:nvPr>
        </p:nvSpPr>
        <p:spPr>
          <a:xfrm>
            <a:off x="2501900" y="3892594"/>
            <a:ext cx="9080500" cy="984205"/>
          </a:xfrm>
        </p:spPr>
        <p:txBody>
          <a:bodyPr>
            <a:normAutofit fontScale="55000" lnSpcReduction="20000"/>
          </a:bodyPr>
          <a:lstStyle/>
          <a:p>
            <a:pPr lvl="0" defTabSz="457200">
              <a:lnSpc>
                <a:spcPct val="100000"/>
              </a:lnSpc>
              <a:spcBef>
                <a:spcPts val="0"/>
              </a:spcBef>
              <a:defRPr/>
            </a:pPr>
            <a:r>
              <a:rPr lang="en-US" sz="4900" b="1" cap="small" dirty="0">
                <a:solidFill>
                  <a:prstClr val="white"/>
                </a:solidFill>
              </a:rPr>
              <a:t>75 Percent Reduction in Landfilled Organic Waste</a:t>
            </a:r>
          </a:p>
          <a:p>
            <a:pPr lvl="0" defTabSz="457200">
              <a:lnSpc>
                <a:spcPct val="100000"/>
              </a:lnSpc>
              <a:spcBef>
                <a:spcPts val="1200"/>
              </a:spcBef>
              <a:defRPr/>
            </a:pPr>
            <a:r>
              <a:rPr lang="en-US" sz="4400" dirty="0"/>
              <a:t>(5.7 Million Tons of Organic Waste Disposal Allowed)</a:t>
            </a:r>
          </a:p>
          <a:p>
            <a:endParaRPr lang="en-US" dirty="0"/>
          </a:p>
        </p:txBody>
      </p:sp>
      <p:sp>
        <p:nvSpPr>
          <p:cNvPr id="10" name="Text Placeholder 9"/>
          <p:cNvSpPr>
            <a:spLocks noGrp="1"/>
          </p:cNvSpPr>
          <p:nvPr>
            <p:ph type="body" sz="quarter" idx="17"/>
          </p:nvPr>
        </p:nvSpPr>
        <p:spPr>
          <a:xfrm>
            <a:off x="444391" y="5397763"/>
            <a:ext cx="1282700" cy="574978"/>
          </a:xfrm>
        </p:spPr>
        <p:txBody>
          <a:bodyPr>
            <a:normAutofit lnSpcReduction="10000"/>
          </a:bodyPr>
          <a:lstStyle/>
          <a:p>
            <a:r>
              <a:rPr lang="en-US" sz="3600" b="1" dirty="0"/>
              <a:t>2025</a:t>
            </a:r>
          </a:p>
        </p:txBody>
      </p:sp>
      <p:sp>
        <p:nvSpPr>
          <p:cNvPr id="6" name="Text Placeholder 5"/>
          <p:cNvSpPr>
            <a:spLocks noGrp="1"/>
          </p:cNvSpPr>
          <p:nvPr>
            <p:ph type="body" sz="quarter" idx="13"/>
          </p:nvPr>
        </p:nvSpPr>
        <p:spPr>
          <a:xfrm>
            <a:off x="2501900" y="5210740"/>
            <a:ext cx="9080500" cy="856427"/>
          </a:xfrm>
        </p:spPr>
        <p:txBody>
          <a:bodyPr>
            <a:normAutofit/>
          </a:bodyPr>
          <a:lstStyle/>
          <a:p>
            <a:r>
              <a:rPr lang="en-US" sz="2700" b="1" cap="small" dirty="0">
                <a:solidFill>
                  <a:prstClr val="white"/>
                </a:solidFill>
              </a:rPr>
              <a:t>20 Percent of currently disposed edible food must be recovered for human consumption</a:t>
            </a:r>
          </a:p>
        </p:txBody>
      </p:sp>
      <p:sp>
        <p:nvSpPr>
          <p:cNvPr id="11" name="Rectangle 10">
            <a:extLst>
              <a:ext uri="{FF2B5EF4-FFF2-40B4-BE49-F238E27FC236}">
                <a16:creationId xmlns:a16="http://schemas.microsoft.com/office/drawing/2014/main" id="{BAF84061-44B3-4704-A002-EC2E7700D29A}"/>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0584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nvSpPr>
        <p:spPr>
          <a:xfrm>
            <a:off x="2000324" y="3019647"/>
            <a:ext cx="2834452" cy="58889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a:extLst>
              <a:ext uri="{C183D7F6-B498-43B3-948B-1728B52AA6E4}">
                <adec:decorative xmlns:adec="http://schemas.microsoft.com/office/drawing/2017/decorative" val="1"/>
              </a:ext>
            </a:extLst>
          </p:cNvPr>
          <p:cNvCxnSpPr/>
          <p:nvPr/>
        </p:nvCxnSpPr>
        <p:spPr>
          <a:xfrm flipV="1">
            <a:off x="3330582" y="3080056"/>
            <a:ext cx="6789" cy="2182903"/>
          </a:xfrm>
          <a:prstGeom prst="line">
            <a:avLst/>
          </a:prstGeom>
          <a:ln>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41300" y="164905"/>
            <a:ext cx="10515600" cy="822324"/>
          </a:xfrm>
        </p:spPr>
        <p:txBody>
          <a:bodyPr/>
          <a:lstStyle/>
          <a:p>
            <a:r>
              <a:rPr lang="en-US" dirty="0"/>
              <a:t>SB 1383 Key Implementation Dates</a:t>
            </a:r>
          </a:p>
        </p:txBody>
      </p:sp>
      <p:sp>
        <p:nvSpPr>
          <p:cNvPr id="40" name="Text Placeholder 13">
            <a:extLst>
              <a:ext uri="{FF2B5EF4-FFF2-40B4-BE49-F238E27FC236}">
                <a16:creationId xmlns:a16="http://schemas.microsoft.com/office/drawing/2014/main" id="{715CB54E-4EA5-4DEF-BD81-3F7E344B2703}"/>
              </a:ext>
            </a:extLst>
          </p:cNvPr>
          <p:cNvSpPr txBox="1">
            <a:spLocks/>
          </p:cNvSpPr>
          <p:nvPr/>
        </p:nvSpPr>
        <p:spPr>
          <a:xfrm>
            <a:off x="420296" y="5373721"/>
            <a:ext cx="2025650" cy="5426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solidFill>
                  <a:schemeClr val="tx1"/>
                </a:solidFill>
              </a:rPr>
              <a:t>2016-2019</a:t>
            </a:r>
          </a:p>
          <a:p>
            <a:pPr algn="ctr"/>
            <a:endParaRPr lang="en-US" sz="2800" dirty="0">
              <a:solidFill>
                <a:schemeClr val="tx1"/>
              </a:solidFill>
            </a:endParaRPr>
          </a:p>
        </p:txBody>
      </p:sp>
      <p:sp>
        <p:nvSpPr>
          <p:cNvPr id="33" name="Text Placeholder 32"/>
          <p:cNvSpPr>
            <a:spLocks noGrp="1"/>
          </p:cNvSpPr>
          <p:nvPr>
            <p:ph type="body" sz="quarter" idx="25"/>
          </p:nvPr>
        </p:nvSpPr>
        <p:spPr>
          <a:xfrm>
            <a:off x="179777" y="3168787"/>
            <a:ext cx="1820547" cy="813134"/>
          </a:xfrm>
        </p:spPr>
        <p:txBody>
          <a:bodyPr>
            <a:normAutofit/>
          </a:bodyPr>
          <a:lstStyle/>
          <a:p>
            <a:r>
              <a:rPr lang="en-US" b="1" dirty="0">
                <a:solidFill>
                  <a:srgbClr val="4F7D3F"/>
                </a:solidFill>
              </a:rPr>
              <a:t>September 2016</a:t>
            </a:r>
          </a:p>
        </p:txBody>
      </p:sp>
      <p:sp>
        <p:nvSpPr>
          <p:cNvPr id="14" name="Text Placeholder 13"/>
          <p:cNvSpPr>
            <a:spLocks noGrp="1"/>
          </p:cNvSpPr>
          <p:nvPr>
            <p:ph type="body" sz="quarter" idx="21"/>
          </p:nvPr>
        </p:nvSpPr>
        <p:spPr/>
        <p:txBody>
          <a:bodyPr>
            <a:normAutofit fontScale="92500" lnSpcReduction="20000"/>
          </a:bodyPr>
          <a:lstStyle/>
          <a:p>
            <a:r>
              <a:rPr lang="en-US" dirty="0"/>
              <a:t>SB 1383 Adopted</a:t>
            </a:r>
          </a:p>
        </p:txBody>
      </p:sp>
      <p:sp>
        <p:nvSpPr>
          <p:cNvPr id="35" name="Text Placeholder 34"/>
          <p:cNvSpPr>
            <a:spLocks noGrp="1"/>
          </p:cNvSpPr>
          <p:nvPr>
            <p:ph type="body" sz="quarter" idx="27"/>
          </p:nvPr>
        </p:nvSpPr>
        <p:spPr>
          <a:xfrm>
            <a:off x="1713637" y="1194063"/>
            <a:ext cx="2756763" cy="542658"/>
          </a:xfrm>
        </p:spPr>
        <p:txBody>
          <a:bodyPr>
            <a:normAutofit/>
          </a:bodyPr>
          <a:lstStyle/>
          <a:p>
            <a:r>
              <a:rPr lang="en-US" b="1" dirty="0">
                <a:solidFill>
                  <a:srgbClr val="065D78"/>
                </a:solidFill>
              </a:rPr>
              <a:t>Jan. 2019</a:t>
            </a:r>
          </a:p>
        </p:txBody>
      </p:sp>
      <p:sp>
        <p:nvSpPr>
          <p:cNvPr id="10" name="Text Placeholder 9"/>
          <p:cNvSpPr>
            <a:spLocks noGrp="1"/>
          </p:cNvSpPr>
          <p:nvPr>
            <p:ph type="body" sz="quarter" idx="17"/>
          </p:nvPr>
        </p:nvSpPr>
        <p:spPr>
          <a:xfrm>
            <a:off x="1731969" y="1555902"/>
            <a:ext cx="2521099" cy="819771"/>
          </a:xfrm>
        </p:spPr>
        <p:txBody>
          <a:bodyPr>
            <a:noAutofit/>
          </a:bodyPr>
          <a:lstStyle/>
          <a:p>
            <a:r>
              <a:rPr lang="en-US" dirty="0"/>
              <a:t>Two Years of Informal Rulemaking Ends. Formal Rulemaking Begins</a:t>
            </a:r>
          </a:p>
        </p:txBody>
      </p:sp>
      <p:sp>
        <p:nvSpPr>
          <p:cNvPr id="34" name="Text Placeholder 33"/>
          <p:cNvSpPr>
            <a:spLocks noGrp="1"/>
          </p:cNvSpPr>
          <p:nvPr>
            <p:ph type="body" sz="quarter" idx="26"/>
          </p:nvPr>
        </p:nvSpPr>
        <p:spPr>
          <a:xfrm>
            <a:off x="3305323" y="2745338"/>
            <a:ext cx="2521523" cy="542658"/>
          </a:xfrm>
        </p:spPr>
        <p:txBody>
          <a:bodyPr>
            <a:normAutofit/>
          </a:bodyPr>
          <a:lstStyle/>
          <a:p>
            <a:r>
              <a:rPr lang="en-US" b="1" dirty="0">
                <a:solidFill>
                  <a:schemeClr val="accent1">
                    <a:lumMod val="75000"/>
                  </a:schemeClr>
                </a:solidFill>
              </a:rPr>
              <a:t>Fall 2020</a:t>
            </a:r>
          </a:p>
        </p:txBody>
      </p:sp>
      <p:sp>
        <p:nvSpPr>
          <p:cNvPr id="9" name="Rectangle 8">
            <a:extLst>
              <a:ext uri="{C183D7F6-B498-43B3-948B-1728B52AA6E4}">
                <adec:decorative xmlns:adec="http://schemas.microsoft.com/office/drawing/2017/decorative" val="1"/>
              </a:ext>
            </a:extLst>
          </p:cNvPr>
          <p:cNvSpPr/>
          <p:nvPr/>
        </p:nvSpPr>
        <p:spPr>
          <a:xfrm>
            <a:off x="3438469" y="3080056"/>
            <a:ext cx="1839007" cy="611423"/>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 Placeholder 27"/>
          <p:cNvSpPr>
            <a:spLocks noGrp="1"/>
          </p:cNvSpPr>
          <p:nvPr>
            <p:ph type="body" sz="quarter" idx="19"/>
          </p:nvPr>
        </p:nvSpPr>
        <p:spPr>
          <a:xfrm>
            <a:off x="3405248" y="3065854"/>
            <a:ext cx="1763317" cy="710136"/>
          </a:xfrm>
        </p:spPr>
        <p:txBody>
          <a:bodyPr>
            <a:normAutofit/>
          </a:bodyPr>
          <a:lstStyle/>
          <a:p>
            <a:r>
              <a:rPr lang="en-US" dirty="0"/>
              <a:t>Regulations Adopted</a:t>
            </a:r>
          </a:p>
        </p:txBody>
      </p:sp>
      <p:sp>
        <p:nvSpPr>
          <p:cNvPr id="36" name="Text Placeholder 35"/>
          <p:cNvSpPr>
            <a:spLocks noGrp="1"/>
          </p:cNvSpPr>
          <p:nvPr>
            <p:ph type="body" sz="quarter" idx="28"/>
          </p:nvPr>
        </p:nvSpPr>
        <p:spPr>
          <a:xfrm>
            <a:off x="2636181" y="3729784"/>
            <a:ext cx="2731641" cy="362037"/>
          </a:xfrm>
          <a:solidFill>
            <a:schemeClr val="bg1"/>
          </a:solidFill>
        </p:spPr>
        <p:txBody>
          <a:bodyPr>
            <a:normAutofit lnSpcReduction="10000"/>
          </a:bodyPr>
          <a:lstStyle/>
          <a:p>
            <a:r>
              <a:rPr lang="en-US" b="1" dirty="0">
                <a:solidFill>
                  <a:srgbClr val="4F7D3F"/>
                </a:solidFill>
              </a:rPr>
              <a:t>Jan. 1, 2020</a:t>
            </a:r>
          </a:p>
        </p:txBody>
      </p:sp>
      <p:sp>
        <p:nvSpPr>
          <p:cNvPr id="29" name="Text Placeholder 28"/>
          <p:cNvSpPr>
            <a:spLocks noGrp="1"/>
          </p:cNvSpPr>
          <p:nvPr>
            <p:ph type="body" sz="quarter" idx="20"/>
          </p:nvPr>
        </p:nvSpPr>
        <p:spPr>
          <a:xfrm>
            <a:off x="2745871" y="4110708"/>
            <a:ext cx="2621951" cy="713575"/>
          </a:xfrm>
          <a:solidFill>
            <a:srgbClr val="008000"/>
          </a:solidFill>
        </p:spPr>
        <p:txBody>
          <a:bodyPr>
            <a:noAutofit/>
          </a:bodyPr>
          <a:lstStyle/>
          <a:p>
            <a:r>
              <a:rPr lang="en-US" dirty="0"/>
              <a:t>50 Percent Reduction in Organic Waste Disposal</a:t>
            </a:r>
          </a:p>
        </p:txBody>
      </p:sp>
      <p:sp>
        <p:nvSpPr>
          <p:cNvPr id="41" name="Text Placeholder 13">
            <a:extLst>
              <a:ext uri="{FF2B5EF4-FFF2-40B4-BE49-F238E27FC236}">
                <a16:creationId xmlns:a16="http://schemas.microsoft.com/office/drawing/2014/main" id="{9F063D3A-D438-4751-B0E8-87D9D759595D}"/>
              </a:ext>
            </a:extLst>
          </p:cNvPr>
          <p:cNvSpPr txBox="1">
            <a:spLocks/>
          </p:cNvSpPr>
          <p:nvPr/>
        </p:nvSpPr>
        <p:spPr>
          <a:xfrm>
            <a:off x="2352933" y="5379682"/>
            <a:ext cx="2025650" cy="5426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solidFill>
                  <a:schemeClr val="tx1"/>
                </a:solidFill>
              </a:rPr>
              <a:t>2020</a:t>
            </a:r>
          </a:p>
          <a:p>
            <a:pPr algn="ctr"/>
            <a:endParaRPr lang="en-US" sz="2800" dirty="0">
              <a:solidFill>
                <a:schemeClr val="tx1"/>
              </a:solidFill>
            </a:endParaRPr>
          </a:p>
        </p:txBody>
      </p:sp>
      <p:sp>
        <p:nvSpPr>
          <p:cNvPr id="42" name="Text Placeholder 13">
            <a:extLst>
              <a:ext uri="{FF2B5EF4-FFF2-40B4-BE49-F238E27FC236}">
                <a16:creationId xmlns:a16="http://schemas.microsoft.com/office/drawing/2014/main" id="{EEAF4AE0-F1B6-4C0D-B71F-006E139ECB1E}"/>
              </a:ext>
            </a:extLst>
          </p:cNvPr>
          <p:cNvSpPr txBox="1">
            <a:spLocks/>
          </p:cNvSpPr>
          <p:nvPr/>
        </p:nvSpPr>
        <p:spPr>
          <a:xfrm>
            <a:off x="3821951" y="5392608"/>
            <a:ext cx="2025650" cy="5426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solidFill>
                  <a:schemeClr val="tx1"/>
                </a:solidFill>
              </a:rPr>
              <a:t>2021</a:t>
            </a:r>
          </a:p>
          <a:p>
            <a:pPr algn="ctr"/>
            <a:endParaRPr lang="en-US" sz="2800" dirty="0">
              <a:solidFill>
                <a:schemeClr val="tx1"/>
              </a:solidFill>
            </a:endParaRPr>
          </a:p>
        </p:txBody>
      </p:sp>
      <p:sp>
        <p:nvSpPr>
          <p:cNvPr id="37" name="Text Placeholder 36"/>
          <p:cNvSpPr>
            <a:spLocks noGrp="1"/>
          </p:cNvSpPr>
          <p:nvPr>
            <p:ph type="body" sz="quarter" idx="29"/>
          </p:nvPr>
        </p:nvSpPr>
        <p:spPr>
          <a:xfrm>
            <a:off x="5543001" y="2143552"/>
            <a:ext cx="2584999" cy="542658"/>
          </a:xfrm>
        </p:spPr>
        <p:txBody>
          <a:bodyPr>
            <a:normAutofit/>
          </a:bodyPr>
          <a:lstStyle/>
          <a:p>
            <a:r>
              <a:rPr lang="en-US" b="1" dirty="0">
                <a:solidFill>
                  <a:srgbClr val="C00000"/>
                </a:solidFill>
              </a:rPr>
              <a:t>Jan. 1, 2022</a:t>
            </a:r>
          </a:p>
        </p:txBody>
      </p:sp>
      <p:sp>
        <p:nvSpPr>
          <p:cNvPr id="27" name="Text Placeholder 26"/>
          <p:cNvSpPr>
            <a:spLocks noGrp="1"/>
          </p:cNvSpPr>
          <p:nvPr>
            <p:ph type="body" sz="quarter" idx="18"/>
          </p:nvPr>
        </p:nvSpPr>
        <p:spPr>
          <a:xfrm>
            <a:off x="5644486" y="2627961"/>
            <a:ext cx="2338846" cy="1090137"/>
          </a:xfrm>
        </p:spPr>
        <p:txBody>
          <a:bodyPr>
            <a:noAutofit/>
          </a:bodyPr>
          <a:lstStyle/>
          <a:p>
            <a:r>
              <a:rPr lang="en-US" dirty="0"/>
              <a:t>Regulations Take Effect and State Enforcement Begins</a:t>
            </a:r>
          </a:p>
        </p:txBody>
      </p:sp>
      <p:sp>
        <p:nvSpPr>
          <p:cNvPr id="43" name="Text Placeholder 13">
            <a:extLst>
              <a:ext uri="{FF2B5EF4-FFF2-40B4-BE49-F238E27FC236}">
                <a16:creationId xmlns:a16="http://schemas.microsoft.com/office/drawing/2014/main" id="{D3A1588A-8811-4C31-A915-81698890B74E}"/>
              </a:ext>
            </a:extLst>
          </p:cNvPr>
          <p:cNvSpPr txBox="1">
            <a:spLocks/>
          </p:cNvSpPr>
          <p:nvPr/>
        </p:nvSpPr>
        <p:spPr>
          <a:xfrm>
            <a:off x="5298395" y="5373721"/>
            <a:ext cx="2025650" cy="5426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t>2022</a:t>
            </a:r>
          </a:p>
          <a:p>
            <a:pPr algn="ctr"/>
            <a:endParaRPr lang="en-US" sz="2800" dirty="0"/>
          </a:p>
        </p:txBody>
      </p:sp>
      <p:sp>
        <p:nvSpPr>
          <p:cNvPr id="44" name="Text Placeholder 13">
            <a:extLst>
              <a:ext uri="{FF2B5EF4-FFF2-40B4-BE49-F238E27FC236}">
                <a16:creationId xmlns:a16="http://schemas.microsoft.com/office/drawing/2014/main" id="{402841A4-F7A8-49DF-8BA0-6D2B27A27CF0}"/>
              </a:ext>
            </a:extLst>
          </p:cNvPr>
          <p:cNvSpPr txBox="1">
            <a:spLocks/>
          </p:cNvSpPr>
          <p:nvPr/>
        </p:nvSpPr>
        <p:spPr>
          <a:xfrm>
            <a:off x="6767413" y="5383165"/>
            <a:ext cx="2025650" cy="5426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t>2023</a:t>
            </a:r>
          </a:p>
          <a:p>
            <a:pPr algn="ctr"/>
            <a:endParaRPr lang="en-US" sz="2800" dirty="0"/>
          </a:p>
        </p:txBody>
      </p:sp>
      <p:sp>
        <p:nvSpPr>
          <p:cNvPr id="38" name="Text Placeholder 37"/>
          <p:cNvSpPr>
            <a:spLocks noGrp="1"/>
          </p:cNvSpPr>
          <p:nvPr>
            <p:ph type="body" sz="quarter" idx="30"/>
          </p:nvPr>
        </p:nvSpPr>
        <p:spPr>
          <a:xfrm>
            <a:off x="8413873" y="3891105"/>
            <a:ext cx="2781019" cy="542658"/>
          </a:xfrm>
        </p:spPr>
        <p:txBody>
          <a:bodyPr>
            <a:normAutofit/>
          </a:bodyPr>
          <a:lstStyle/>
          <a:p>
            <a:r>
              <a:rPr lang="en-US" b="1" dirty="0">
                <a:solidFill>
                  <a:srgbClr val="BE5318"/>
                </a:solidFill>
              </a:rPr>
              <a:t>Jan. 1, 2024</a:t>
            </a:r>
          </a:p>
        </p:txBody>
      </p:sp>
      <p:sp>
        <p:nvSpPr>
          <p:cNvPr id="30" name="Text Placeholder 29"/>
          <p:cNvSpPr>
            <a:spLocks noGrp="1"/>
          </p:cNvSpPr>
          <p:nvPr>
            <p:ph type="body" sz="quarter" idx="22"/>
          </p:nvPr>
        </p:nvSpPr>
        <p:spPr>
          <a:xfrm>
            <a:off x="8549590" y="4234679"/>
            <a:ext cx="2645302" cy="986762"/>
          </a:xfrm>
        </p:spPr>
        <p:txBody>
          <a:bodyPr>
            <a:normAutofit/>
          </a:bodyPr>
          <a:lstStyle/>
          <a:p>
            <a:r>
              <a:rPr lang="en-US" dirty="0"/>
              <a:t>Regulations Require Local Governments to Take Enforcement</a:t>
            </a:r>
          </a:p>
        </p:txBody>
      </p:sp>
      <p:sp>
        <p:nvSpPr>
          <p:cNvPr id="45" name="Text Placeholder 13">
            <a:extLst>
              <a:ext uri="{FF2B5EF4-FFF2-40B4-BE49-F238E27FC236}">
                <a16:creationId xmlns:a16="http://schemas.microsoft.com/office/drawing/2014/main" id="{1BACD475-6B91-40A7-A63F-FF5DF23910B0}"/>
              </a:ext>
            </a:extLst>
          </p:cNvPr>
          <p:cNvSpPr txBox="1">
            <a:spLocks/>
          </p:cNvSpPr>
          <p:nvPr/>
        </p:nvSpPr>
        <p:spPr>
          <a:xfrm>
            <a:off x="8150844" y="5392608"/>
            <a:ext cx="2025650" cy="5426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t>2024</a:t>
            </a:r>
          </a:p>
          <a:p>
            <a:pPr algn="ctr"/>
            <a:endParaRPr lang="en-US" sz="2800" dirty="0"/>
          </a:p>
        </p:txBody>
      </p:sp>
      <p:sp>
        <p:nvSpPr>
          <p:cNvPr id="46" name="Text Placeholder 13">
            <a:extLst>
              <a:ext uri="{FF2B5EF4-FFF2-40B4-BE49-F238E27FC236}">
                <a16:creationId xmlns:a16="http://schemas.microsoft.com/office/drawing/2014/main" id="{2C541384-94EE-430F-898B-BC9DFAFF2E08}"/>
              </a:ext>
            </a:extLst>
          </p:cNvPr>
          <p:cNvSpPr txBox="1">
            <a:spLocks/>
          </p:cNvSpPr>
          <p:nvPr/>
        </p:nvSpPr>
        <p:spPr>
          <a:xfrm>
            <a:off x="9660141" y="5373721"/>
            <a:ext cx="2025650" cy="54265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t>2025</a:t>
            </a:r>
          </a:p>
          <a:p>
            <a:pPr algn="ctr"/>
            <a:endParaRPr lang="en-US" sz="2800" dirty="0"/>
          </a:p>
        </p:txBody>
      </p:sp>
      <p:sp>
        <p:nvSpPr>
          <p:cNvPr id="39" name="Text Placeholder 38"/>
          <p:cNvSpPr>
            <a:spLocks noGrp="1"/>
          </p:cNvSpPr>
          <p:nvPr>
            <p:ph type="body" sz="quarter" idx="31"/>
          </p:nvPr>
        </p:nvSpPr>
        <p:spPr>
          <a:xfrm>
            <a:off x="9931373" y="1135569"/>
            <a:ext cx="2095527" cy="542658"/>
          </a:xfrm>
        </p:spPr>
        <p:txBody>
          <a:bodyPr>
            <a:normAutofit/>
          </a:bodyPr>
          <a:lstStyle/>
          <a:p>
            <a:r>
              <a:rPr lang="en-US" b="1" dirty="0">
                <a:solidFill>
                  <a:srgbClr val="4F7D3F"/>
                </a:solidFill>
              </a:rPr>
              <a:t>January 1, 2025</a:t>
            </a:r>
          </a:p>
        </p:txBody>
      </p:sp>
      <p:sp>
        <p:nvSpPr>
          <p:cNvPr id="31" name="Text Placeholder 30"/>
          <p:cNvSpPr>
            <a:spLocks noGrp="1"/>
          </p:cNvSpPr>
          <p:nvPr>
            <p:ph type="body" sz="quarter" idx="23"/>
          </p:nvPr>
        </p:nvSpPr>
        <p:spPr>
          <a:xfrm>
            <a:off x="9990141" y="1577567"/>
            <a:ext cx="1977990" cy="578367"/>
          </a:xfrm>
        </p:spPr>
        <p:txBody>
          <a:bodyPr>
            <a:noAutofit/>
          </a:bodyPr>
          <a:lstStyle/>
          <a:p>
            <a:r>
              <a:rPr lang="en-US" dirty="0"/>
              <a:t>75% Reduction in Organics Disposal</a:t>
            </a:r>
          </a:p>
        </p:txBody>
      </p:sp>
      <p:sp>
        <p:nvSpPr>
          <p:cNvPr id="32" name="Text Placeholder 31"/>
          <p:cNvSpPr>
            <a:spLocks noGrp="1"/>
          </p:cNvSpPr>
          <p:nvPr>
            <p:ph type="body" sz="quarter" idx="24"/>
          </p:nvPr>
        </p:nvSpPr>
        <p:spPr>
          <a:xfrm>
            <a:off x="9990141" y="2805625"/>
            <a:ext cx="2293841" cy="802912"/>
          </a:xfrm>
        </p:spPr>
        <p:txBody>
          <a:bodyPr>
            <a:noAutofit/>
          </a:bodyPr>
          <a:lstStyle/>
          <a:p>
            <a:r>
              <a:rPr lang="en-US" dirty="0"/>
              <a:t>20% Increase in Edible Food Recovery</a:t>
            </a:r>
          </a:p>
        </p:txBody>
      </p:sp>
      <p:sp>
        <p:nvSpPr>
          <p:cNvPr id="6" name="Rectangle 5">
            <a:extLst>
              <a:ext uri="{C183D7F6-B498-43B3-948B-1728B52AA6E4}">
                <adec:decorative xmlns:adec="http://schemas.microsoft.com/office/drawing/2017/decorative" val="1"/>
              </a:ext>
            </a:extLst>
          </p:cNvPr>
          <p:cNvSpPr/>
          <p:nvPr/>
        </p:nvSpPr>
        <p:spPr>
          <a:xfrm>
            <a:off x="1911826" y="3141073"/>
            <a:ext cx="189983" cy="208036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EC5FAD36-D47E-4BB2-AE67-4B768BE7A4A8}"/>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41750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p:txBody>
          <a:bodyPr>
            <a:normAutofit fontScale="90000"/>
          </a:bodyPr>
          <a:lstStyle/>
          <a:p>
            <a:r>
              <a:rPr lang="en-US" dirty="0"/>
              <a:t>SB 1383 Key Jurisdiction Dates</a:t>
            </a:r>
          </a:p>
        </p:txBody>
      </p:sp>
      <p:sp>
        <p:nvSpPr>
          <p:cNvPr id="15" name="Text Placeholder 14"/>
          <p:cNvSpPr>
            <a:spLocks noGrp="1"/>
          </p:cNvSpPr>
          <p:nvPr>
            <p:ph type="body" sz="quarter" idx="23"/>
          </p:nvPr>
        </p:nvSpPr>
        <p:spPr/>
        <p:txBody>
          <a:bodyPr/>
          <a:lstStyle/>
          <a:p>
            <a:r>
              <a:rPr lang="en-US" dirty="0"/>
              <a:t>2022</a:t>
            </a:r>
          </a:p>
        </p:txBody>
      </p:sp>
      <p:sp>
        <p:nvSpPr>
          <p:cNvPr id="28" name="Text Placeholder 27"/>
          <p:cNvSpPr>
            <a:spLocks noGrp="1"/>
          </p:cNvSpPr>
          <p:nvPr>
            <p:ph type="body" sz="quarter" idx="26"/>
          </p:nvPr>
        </p:nvSpPr>
        <p:spPr>
          <a:xfrm>
            <a:off x="2111760" y="1644977"/>
            <a:ext cx="3461771" cy="666750"/>
          </a:xfrm>
        </p:spPr>
        <p:txBody>
          <a:bodyPr>
            <a:noAutofit/>
          </a:bodyPr>
          <a:lstStyle/>
          <a:p>
            <a:r>
              <a:rPr lang="en-US" b="0" dirty="0"/>
              <a:t>Provide Organics Collection Service to All Residents and Businesses</a:t>
            </a:r>
          </a:p>
        </p:txBody>
      </p:sp>
      <p:sp>
        <p:nvSpPr>
          <p:cNvPr id="24" name="Text Placeholder 23"/>
          <p:cNvSpPr>
            <a:spLocks noGrp="1"/>
          </p:cNvSpPr>
          <p:nvPr>
            <p:ph type="body" sz="quarter" idx="14"/>
          </p:nvPr>
        </p:nvSpPr>
        <p:spPr>
          <a:xfrm>
            <a:off x="2103475" y="2693041"/>
            <a:ext cx="3217826" cy="666750"/>
          </a:xfrm>
        </p:spPr>
        <p:txBody>
          <a:bodyPr/>
          <a:lstStyle/>
          <a:p>
            <a:r>
              <a:rPr lang="en-US" b="0" dirty="0"/>
              <a:t>Establish Edible Food Recovery Program</a:t>
            </a:r>
          </a:p>
        </p:txBody>
      </p:sp>
      <p:sp>
        <p:nvSpPr>
          <p:cNvPr id="27" name="Text Placeholder 26"/>
          <p:cNvSpPr>
            <a:spLocks noGrp="1"/>
          </p:cNvSpPr>
          <p:nvPr>
            <p:ph type="body" sz="quarter" idx="25"/>
          </p:nvPr>
        </p:nvSpPr>
        <p:spPr/>
        <p:txBody>
          <a:bodyPr/>
          <a:lstStyle/>
          <a:p>
            <a:r>
              <a:rPr lang="en-US" b="0" dirty="0"/>
              <a:t>Conduct Education and Outreach</a:t>
            </a:r>
          </a:p>
        </p:txBody>
      </p:sp>
      <p:sp>
        <p:nvSpPr>
          <p:cNvPr id="25" name="Text Placeholder 24"/>
          <p:cNvSpPr>
            <a:spLocks noGrp="1"/>
          </p:cNvSpPr>
          <p:nvPr>
            <p:ph type="body" sz="quarter" idx="15"/>
          </p:nvPr>
        </p:nvSpPr>
        <p:spPr/>
        <p:txBody>
          <a:bodyPr/>
          <a:lstStyle/>
          <a:p>
            <a:r>
              <a:rPr lang="en-US" b="0" dirty="0"/>
              <a:t>Procurement</a:t>
            </a:r>
          </a:p>
        </p:txBody>
      </p:sp>
      <p:sp>
        <p:nvSpPr>
          <p:cNvPr id="26" name="Text Placeholder 25"/>
          <p:cNvSpPr>
            <a:spLocks noGrp="1"/>
          </p:cNvSpPr>
          <p:nvPr>
            <p:ph type="body" sz="quarter" idx="16"/>
          </p:nvPr>
        </p:nvSpPr>
        <p:spPr/>
        <p:txBody>
          <a:bodyPr/>
          <a:lstStyle/>
          <a:p>
            <a:r>
              <a:rPr lang="en-US" b="0" dirty="0"/>
              <a:t>Capacity Planning</a:t>
            </a:r>
          </a:p>
        </p:txBody>
      </p:sp>
      <p:sp>
        <p:nvSpPr>
          <p:cNvPr id="16" name="Text Placeholder 15"/>
          <p:cNvSpPr>
            <a:spLocks noGrp="1"/>
          </p:cNvSpPr>
          <p:nvPr>
            <p:ph type="body" sz="quarter" idx="24"/>
          </p:nvPr>
        </p:nvSpPr>
        <p:spPr/>
        <p:txBody>
          <a:bodyPr/>
          <a:lstStyle/>
          <a:p>
            <a:r>
              <a:rPr lang="en-US" dirty="0"/>
              <a:t>2024</a:t>
            </a:r>
          </a:p>
        </p:txBody>
      </p:sp>
      <p:sp>
        <p:nvSpPr>
          <p:cNvPr id="21" name="Text Placeholder 20"/>
          <p:cNvSpPr>
            <a:spLocks noGrp="1"/>
          </p:cNvSpPr>
          <p:nvPr>
            <p:ph type="body" sz="quarter" idx="10"/>
          </p:nvPr>
        </p:nvSpPr>
        <p:spPr>
          <a:xfrm>
            <a:off x="8017685" y="1666802"/>
            <a:ext cx="3183715" cy="2917898"/>
          </a:xfrm>
        </p:spPr>
        <p:txBody>
          <a:bodyPr>
            <a:normAutofit/>
          </a:bodyPr>
          <a:lstStyle/>
          <a:p>
            <a:r>
              <a:rPr lang="en-US" b="0" dirty="0"/>
              <a:t>Starting January 1, 2024 Jurisdictions must take action against non compliant entities</a:t>
            </a:r>
          </a:p>
        </p:txBody>
      </p:sp>
      <p:pic>
        <p:nvPicPr>
          <p:cNvPr id="35" name="Picture 34">
            <a:extLst>
              <a:ext uri="{FF2B5EF4-FFF2-40B4-BE49-F238E27FC236}">
                <a16:creationId xmlns:a16="http://schemas.microsoft.com/office/drawing/2014/main" id="{7CA67602-6C70-F047-A8E7-4D7FC6E8D5B7}"/>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35860" y="1731112"/>
            <a:ext cx="521329" cy="494480"/>
          </a:xfrm>
          <a:prstGeom prst="rect">
            <a:avLst/>
          </a:prstGeom>
        </p:spPr>
      </p:pic>
      <p:pic>
        <p:nvPicPr>
          <p:cNvPr id="34" name="Picture 33">
            <a:extLst>
              <a:ext uri="{FF2B5EF4-FFF2-40B4-BE49-F238E27FC236}">
                <a16:creationId xmlns:a16="http://schemas.microsoft.com/office/drawing/2014/main" id="{46DC0FEE-9696-D842-A27C-8B5F95DAB9B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9886" y="5329157"/>
            <a:ext cx="410510" cy="568259"/>
          </a:xfrm>
          <a:prstGeom prst="rect">
            <a:avLst/>
          </a:prstGeom>
        </p:spPr>
      </p:pic>
      <p:pic>
        <p:nvPicPr>
          <p:cNvPr id="33" name="Picture 32">
            <a:extLst>
              <a:ext uri="{FF2B5EF4-FFF2-40B4-BE49-F238E27FC236}">
                <a16:creationId xmlns:a16="http://schemas.microsoft.com/office/drawing/2014/main" id="{725EA57E-B51C-EB47-8E04-0FBB6E0BB86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21370" y="4451209"/>
            <a:ext cx="605015" cy="591470"/>
          </a:xfrm>
          <a:prstGeom prst="rect">
            <a:avLst/>
          </a:prstGeom>
        </p:spPr>
      </p:pic>
      <p:pic>
        <p:nvPicPr>
          <p:cNvPr id="32" name="Picture 31">
            <a:extLst>
              <a:ext uri="{FF2B5EF4-FFF2-40B4-BE49-F238E27FC236}">
                <a16:creationId xmlns:a16="http://schemas.microsoft.com/office/drawing/2014/main" id="{49A3653B-D1A4-D34C-8A9F-90D12CC78BB0}"/>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21370" y="3575130"/>
            <a:ext cx="607895" cy="512450"/>
          </a:xfrm>
          <a:prstGeom prst="rect">
            <a:avLst/>
          </a:prstGeom>
        </p:spPr>
      </p:pic>
      <p:pic>
        <p:nvPicPr>
          <p:cNvPr id="31" name="Picture 30">
            <a:extLst>
              <a:ext uri="{FF2B5EF4-FFF2-40B4-BE49-F238E27FC236}">
                <a16:creationId xmlns:a16="http://schemas.microsoft.com/office/drawing/2014/main" id="{F1ABC944-9F42-5C41-B1C6-67951317CCC2}"/>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54780" y="2648110"/>
            <a:ext cx="541077" cy="572320"/>
          </a:xfrm>
          <a:prstGeom prst="rect">
            <a:avLst/>
          </a:prstGeom>
        </p:spPr>
      </p:pic>
      <p:pic>
        <p:nvPicPr>
          <p:cNvPr id="17" name="Picture 16">
            <a:extLst>
              <a:ext uri="{FF2B5EF4-FFF2-40B4-BE49-F238E27FC236}">
                <a16:creationId xmlns:a16="http://schemas.microsoft.com/office/drawing/2014/main" id="{4C7A1C13-9D54-D54F-BA80-0C5982BF59A9}"/>
              </a:ex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91109" y="1762936"/>
            <a:ext cx="668420" cy="474481"/>
          </a:xfrm>
          <a:prstGeom prst="rect">
            <a:avLst/>
          </a:prstGeom>
        </p:spPr>
      </p:pic>
      <p:sp>
        <p:nvSpPr>
          <p:cNvPr id="18" name="Rectangle 17">
            <a:extLst>
              <a:ext uri="{FF2B5EF4-FFF2-40B4-BE49-F238E27FC236}">
                <a16:creationId xmlns:a16="http://schemas.microsoft.com/office/drawing/2014/main" id="{47F541A6-27C2-4808-859F-7B9EF7F4AB08}"/>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95561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Jurisdiction Responsibilities</a:t>
            </a:r>
          </a:p>
        </p:txBody>
      </p:sp>
      <p:sp>
        <p:nvSpPr>
          <p:cNvPr id="3" name="Text Placeholder 2"/>
          <p:cNvSpPr>
            <a:spLocks noGrp="1"/>
          </p:cNvSpPr>
          <p:nvPr>
            <p:ph type="body" sz="quarter" idx="10"/>
          </p:nvPr>
        </p:nvSpPr>
        <p:spPr>
          <a:xfrm>
            <a:off x="0" y="1104232"/>
            <a:ext cx="3441700" cy="1155700"/>
          </a:xfrm>
        </p:spPr>
        <p:txBody>
          <a:bodyPr>
            <a:normAutofit/>
          </a:bodyPr>
          <a:lstStyle/>
          <a:p>
            <a:r>
              <a:rPr lang="en-US" dirty="0"/>
              <a:t>Provide Organics Collection Services to All Residents and Businesses</a:t>
            </a:r>
          </a:p>
          <a:p>
            <a:endParaRPr lang="en-US" dirty="0"/>
          </a:p>
        </p:txBody>
      </p:sp>
      <p:sp>
        <p:nvSpPr>
          <p:cNvPr id="6" name="Text Placeholder 5"/>
          <p:cNvSpPr>
            <a:spLocks noGrp="1"/>
          </p:cNvSpPr>
          <p:nvPr>
            <p:ph type="body" sz="quarter" idx="13"/>
          </p:nvPr>
        </p:nvSpPr>
        <p:spPr>
          <a:xfrm>
            <a:off x="1781047" y="5242332"/>
            <a:ext cx="3086100" cy="838200"/>
          </a:xfrm>
        </p:spPr>
        <p:txBody>
          <a:bodyPr/>
          <a:lstStyle/>
          <a:p>
            <a:r>
              <a:rPr lang="en-US" dirty="0"/>
              <a:t>Establish Edible Food Recovery Program</a:t>
            </a:r>
          </a:p>
          <a:p>
            <a:endParaRPr lang="en-US" dirty="0"/>
          </a:p>
        </p:txBody>
      </p:sp>
      <p:sp>
        <p:nvSpPr>
          <p:cNvPr id="4" name="Text Placeholder 3"/>
          <p:cNvSpPr>
            <a:spLocks noGrp="1"/>
          </p:cNvSpPr>
          <p:nvPr>
            <p:ph type="body" sz="quarter" idx="11"/>
          </p:nvPr>
        </p:nvSpPr>
        <p:spPr>
          <a:xfrm>
            <a:off x="3819446" y="1186867"/>
            <a:ext cx="3086100" cy="838200"/>
          </a:xfrm>
        </p:spPr>
        <p:txBody>
          <a:bodyPr/>
          <a:lstStyle/>
          <a:p>
            <a:r>
              <a:rPr lang="en-US" dirty="0"/>
              <a:t>Conduct Education and Outreach to Community</a:t>
            </a:r>
          </a:p>
          <a:p>
            <a:endParaRPr lang="en-US" dirty="0"/>
          </a:p>
        </p:txBody>
      </p:sp>
      <p:sp>
        <p:nvSpPr>
          <p:cNvPr id="7" name="Text Placeholder 6"/>
          <p:cNvSpPr>
            <a:spLocks noGrp="1"/>
          </p:cNvSpPr>
          <p:nvPr>
            <p:ph type="body" sz="quarter" idx="14"/>
          </p:nvPr>
        </p:nvSpPr>
        <p:spPr>
          <a:xfrm>
            <a:off x="5472819" y="5239564"/>
            <a:ext cx="3086100" cy="1123136"/>
          </a:xfrm>
        </p:spPr>
        <p:txBody>
          <a:bodyPr>
            <a:normAutofit/>
          </a:bodyPr>
          <a:lstStyle/>
          <a:p>
            <a:r>
              <a:rPr lang="en-US" dirty="0"/>
              <a:t>Procure Recyclable and Recovered Organic Products</a:t>
            </a:r>
          </a:p>
          <a:p>
            <a:endParaRPr lang="en-US" dirty="0"/>
          </a:p>
        </p:txBody>
      </p:sp>
      <p:sp>
        <p:nvSpPr>
          <p:cNvPr id="5" name="Text Placeholder 4"/>
          <p:cNvSpPr>
            <a:spLocks noGrp="1"/>
          </p:cNvSpPr>
          <p:nvPr>
            <p:ph type="body" sz="quarter" idx="12"/>
          </p:nvPr>
        </p:nvSpPr>
        <p:spPr>
          <a:xfrm>
            <a:off x="7283292" y="1104232"/>
            <a:ext cx="3422807" cy="1092534"/>
          </a:xfrm>
        </p:spPr>
        <p:txBody>
          <a:bodyPr>
            <a:normAutofit/>
          </a:bodyPr>
          <a:lstStyle/>
          <a:p>
            <a:r>
              <a:rPr lang="en-US" dirty="0"/>
              <a:t>Secure Access to Recycling and Edible Food Recovery Capacity</a:t>
            </a:r>
          </a:p>
          <a:p>
            <a:endParaRPr lang="en-US" dirty="0"/>
          </a:p>
        </p:txBody>
      </p:sp>
      <p:sp>
        <p:nvSpPr>
          <p:cNvPr id="8" name="Text Placeholder 7"/>
          <p:cNvSpPr>
            <a:spLocks noGrp="1"/>
          </p:cNvSpPr>
          <p:nvPr>
            <p:ph type="body" sz="quarter" idx="15"/>
          </p:nvPr>
        </p:nvSpPr>
        <p:spPr>
          <a:xfrm>
            <a:off x="9127215" y="5204232"/>
            <a:ext cx="3086100" cy="1158468"/>
          </a:xfrm>
        </p:spPr>
        <p:txBody>
          <a:bodyPr>
            <a:normAutofit lnSpcReduction="10000"/>
          </a:bodyPr>
          <a:lstStyle/>
          <a:p>
            <a:r>
              <a:rPr lang="en-US" dirty="0"/>
              <a:t>Monitor Compliance </a:t>
            </a:r>
          </a:p>
          <a:p>
            <a:r>
              <a:rPr lang="en-US" dirty="0"/>
              <a:t>and Conduct </a:t>
            </a:r>
          </a:p>
          <a:p>
            <a:r>
              <a:rPr lang="en-US" dirty="0"/>
              <a:t>Enforcement</a:t>
            </a:r>
          </a:p>
          <a:p>
            <a:endParaRPr lang="en-US" sz="2900" dirty="0"/>
          </a:p>
        </p:txBody>
      </p:sp>
      <p:pic>
        <p:nvPicPr>
          <p:cNvPr id="9" name="Picture 8">
            <a:extLst>
              <a:ext uri="{FF2B5EF4-FFF2-40B4-BE49-F238E27FC236}">
                <a16:creationId xmlns:a16="http://schemas.microsoft.com/office/drawing/2014/main" id="{7CA67602-6C70-F047-A8E7-4D7FC6E8D5B7}"/>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12363" y="3471085"/>
            <a:ext cx="1187471" cy="1126315"/>
          </a:xfrm>
          <a:prstGeom prst="rect">
            <a:avLst/>
          </a:prstGeom>
        </p:spPr>
      </p:pic>
      <p:pic>
        <p:nvPicPr>
          <p:cNvPr id="10" name="Picture 9">
            <a:extLst>
              <a:ext uri="{FF2B5EF4-FFF2-40B4-BE49-F238E27FC236}">
                <a16:creationId xmlns:a16="http://schemas.microsoft.com/office/drawing/2014/main" id="{46DC0FEE-9696-D842-A27C-8B5F95DAB9B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62284" y="2549392"/>
            <a:ext cx="752456" cy="1041606"/>
          </a:xfrm>
          <a:prstGeom prst="rect">
            <a:avLst/>
          </a:prstGeom>
        </p:spPr>
      </p:pic>
      <p:pic>
        <p:nvPicPr>
          <p:cNvPr id="14" name="Picture 13">
            <a:extLst>
              <a:ext uri="{FF2B5EF4-FFF2-40B4-BE49-F238E27FC236}">
                <a16:creationId xmlns:a16="http://schemas.microsoft.com/office/drawing/2014/main" id="{725EA57E-B51C-EB47-8E04-0FBB6E0BB86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1379" y="3613907"/>
            <a:ext cx="1108979" cy="1084151"/>
          </a:xfrm>
          <a:prstGeom prst="rect">
            <a:avLst/>
          </a:prstGeom>
        </p:spPr>
      </p:pic>
      <p:pic>
        <p:nvPicPr>
          <p:cNvPr id="11" name="Picture 10">
            <a:extLst>
              <a:ext uri="{FF2B5EF4-FFF2-40B4-BE49-F238E27FC236}">
                <a16:creationId xmlns:a16="http://schemas.microsoft.com/office/drawing/2014/main" id="{49A3653B-D1A4-D34C-8A9F-90D12CC78BB0}"/>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10890" y="2566573"/>
            <a:ext cx="1114257" cy="939309"/>
          </a:xfrm>
          <a:prstGeom prst="rect">
            <a:avLst/>
          </a:prstGeom>
        </p:spPr>
      </p:pic>
      <p:pic>
        <p:nvPicPr>
          <p:cNvPr id="12" name="Picture 11">
            <a:extLst>
              <a:ext uri="{FF2B5EF4-FFF2-40B4-BE49-F238E27FC236}">
                <a16:creationId xmlns:a16="http://schemas.microsoft.com/office/drawing/2014/main" id="{F1ABC944-9F42-5C41-B1C6-67951317CCC2}"/>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28206" y="3598892"/>
            <a:ext cx="991782" cy="1049050"/>
          </a:xfrm>
          <a:prstGeom prst="rect">
            <a:avLst/>
          </a:prstGeom>
        </p:spPr>
      </p:pic>
      <p:pic>
        <p:nvPicPr>
          <p:cNvPr id="13" name="Picture 12">
            <a:extLst>
              <a:ext uri="{FF2B5EF4-FFF2-40B4-BE49-F238E27FC236}">
                <a16:creationId xmlns:a16="http://schemas.microsoft.com/office/drawing/2014/main" id="{4C7A1C13-9D54-D54F-BA80-0C5982BF59A9}"/>
              </a:ex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4710" y="2601372"/>
            <a:ext cx="1225199" cy="869713"/>
          </a:xfrm>
          <a:prstGeom prst="rect">
            <a:avLst/>
          </a:prstGeom>
        </p:spPr>
      </p:pic>
      <p:sp>
        <p:nvSpPr>
          <p:cNvPr id="15" name="Rectangle 14">
            <a:extLst>
              <a:ext uri="{FF2B5EF4-FFF2-40B4-BE49-F238E27FC236}">
                <a16:creationId xmlns:a16="http://schemas.microsoft.com/office/drawing/2014/main" id="{31C00A8A-FF07-4DD9-AA6B-509BC3884F94}"/>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0689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8059" y="688698"/>
            <a:ext cx="4050509" cy="2739552"/>
          </a:xfrm>
        </p:spPr>
        <p:txBody>
          <a:bodyPr>
            <a:normAutofit/>
          </a:bodyPr>
          <a:lstStyle/>
          <a:p>
            <a:pPr algn="ctr"/>
            <a:r>
              <a:rPr lang="en-US" sz="3200" cap="small" dirty="0">
                <a:solidFill>
                  <a:srgbClr val="0A4467"/>
                </a:solidFill>
              </a:rPr>
              <a:t>SB 1383 in Action</a:t>
            </a:r>
            <a:br>
              <a:rPr lang="en-US" sz="3200" cap="small" dirty="0">
                <a:solidFill>
                  <a:srgbClr val="0A4467"/>
                </a:solidFill>
              </a:rPr>
            </a:br>
            <a:br>
              <a:rPr lang="en-US" sz="3200" cap="small" dirty="0">
                <a:solidFill>
                  <a:srgbClr val="0A4467"/>
                </a:solidFill>
              </a:rPr>
            </a:br>
            <a:r>
              <a:rPr lang="en-US" sz="3200" cap="small" dirty="0">
                <a:solidFill>
                  <a:srgbClr val="0A4467"/>
                </a:solidFill>
              </a:rPr>
              <a:t>Local Government Roles and Responsibilities</a:t>
            </a:r>
            <a:br>
              <a:rPr lang="en-US" sz="3200" cap="small" dirty="0">
                <a:solidFill>
                  <a:srgbClr val="0A4467"/>
                </a:solidFill>
              </a:rPr>
            </a:br>
            <a:endParaRPr lang="en-US" sz="3200" cap="small" dirty="0">
              <a:solidFill>
                <a:srgbClr val="0A4467"/>
              </a:solidFill>
            </a:endParaRPr>
          </a:p>
        </p:txBody>
      </p:sp>
      <p:sp>
        <p:nvSpPr>
          <p:cNvPr id="4" name="Text Placeholder 3"/>
          <p:cNvSpPr>
            <a:spLocks noGrp="1"/>
          </p:cNvSpPr>
          <p:nvPr>
            <p:ph type="body" sz="half" idx="10"/>
          </p:nvPr>
        </p:nvSpPr>
        <p:spPr>
          <a:xfrm>
            <a:off x="254836" y="4034720"/>
            <a:ext cx="3500854" cy="882332"/>
          </a:xfrm>
        </p:spPr>
        <p:txBody>
          <a:bodyPr>
            <a:noAutofit/>
          </a:bodyPr>
          <a:lstStyle/>
          <a:p>
            <a:r>
              <a:rPr lang="en-US" b="1" dirty="0"/>
              <a:t>SB 1383 doesn’t just apply to waste management and recycling departments.</a:t>
            </a:r>
          </a:p>
          <a:p>
            <a:r>
              <a:rPr lang="en-US" b="1" dirty="0"/>
              <a:t>Every local department plays a role in SB 1383 implementation.</a:t>
            </a:r>
          </a:p>
        </p:txBody>
      </p:sp>
      <p:pic>
        <p:nvPicPr>
          <p:cNvPr id="11" name="Picture 10">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8244" y="214781"/>
            <a:ext cx="5870800" cy="5870800"/>
          </a:xfrm>
          <a:prstGeom prst="rect">
            <a:avLst/>
          </a:prstGeom>
        </p:spPr>
      </p:pic>
      <p:grpSp>
        <p:nvGrpSpPr>
          <p:cNvPr id="13" name="Group 12">
            <a:extLst>
              <a:ext uri="{C183D7F6-B498-43B3-948B-1728B52AA6E4}">
                <adec:decorative xmlns:adec="http://schemas.microsoft.com/office/drawing/2017/decorative" val="1"/>
              </a:ext>
            </a:extLst>
          </p:cNvPr>
          <p:cNvGrpSpPr/>
          <p:nvPr/>
        </p:nvGrpSpPr>
        <p:grpSpPr>
          <a:xfrm>
            <a:off x="6872533" y="1368283"/>
            <a:ext cx="2384499" cy="3029419"/>
            <a:chOff x="5993948" y="1410100"/>
            <a:chExt cx="2384499" cy="3029419"/>
          </a:xfrm>
        </p:grpSpPr>
        <p:grpSp>
          <p:nvGrpSpPr>
            <p:cNvPr id="31" name="Group 30"/>
            <p:cNvGrpSpPr/>
            <p:nvPr/>
          </p:nvGrpSpPr>
          <p:grpSpPr>
            <a:xfrm>
              <a:off x="5993948" y="1410100"/>
              <a:ext cx="2384499" cy="2628337"/>
              <a:chOff x="5993948" y="1410100"/>
              <a:chExt cx="2384499" cy="2628337"/>
            </a:xfrm>
          </p:grpSpPr>
          <p:cxnSp>
            <p:nvCxnSpPr>
              <p:cNvPr id="33" name="Straight Arrow Connector 32" descr="decorative line"/>
              <p:cNvCxnSpPr/>
              <p:nvPr/>
            </p:nvCxnSpPr>
            <p:spPr>
              <a:xfrm flipH="1">
                <a:off x="5993948" y="1771780"/>
                <a:ext cx="1064295" cy="1362514"/>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descr="decorative line"/>
              <p:cNvCxnSpPr/>
              <p:nvPr/>
            </p:nvCxnSpPr>
            <p:spPr>
              <a:xfrm flipH="1">
                <a:off x="6169829" y="1649417"/>
                <a:ext cx="972593" cy="2312748"/>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descr="decorative line"/>
              <p:cNvCxnSpPr>
                <a:cxnSpLocks/>
              </p:cNvCxnSpPr>
              <p:nvPr/>
            </p:nvCxnSpPr>
            <p:spPr>
              <a:xfrm>
                <a:off x="6993680" y="1410100"/>
                <a:ext cx="1384767" cy="1712619"/>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descr="decorative line"/>
              <p:cNvCxnSpPr/>
              <p:nvPr/>
            </p:nvCxnSpPr>
            <p:spPr>
              <a:xfrm>
                <a:off x="7106188" y="1598617"/>
                <a:ext cx="1033734" cy="2439820"/>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sp>
            <p:nvSpPr>
              <p:cNvPr id="37" name="Bent-Up Arrow 36" descr="decorative line"/>
              <p:cNvSpPr/>
              <p:nvPr/>
            </p:nvSpPr>
            <p:spPr>
              <a:xfrm rot="18743071" flipH="1">
                <a:off x="6097982" y="1889485"/>
                <a:ext cx="1074043"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Bent-Up Arrow 37" descr="decorative lines"/>
              <p:cNvSpPr/>
              <p:nvPr/>
            </p:nvSpPr>
            <p:spPr>
              <a:xfrm rot="2856929">
                <a:off x="7396545" y="1933777"/>
                <a:ext cx="768519"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32" name="Straight Arrow Connector 31" descr="decorative lines">
              <a:extLst>
                <a:ext uri="{FF2B5EF4-FFF2-40B4-BE49-F238E27FC236}">
                  <a16:creationId xmlns:a16="http://schemas.microsoft.com/office/drawing/2014/main" id="{6D84C10C-4878-634F-9BA1-18E334EF4E1E}"/>
                </a:ext>
              </a:extLst>
            </p:cNvPr>
            <p:cNvCxnSpPr>
              <a:cxnSpLocks/>
            </p:cNvCxnSpPr>
            <p:nvPr/>
          </p:nvCxnSpPr>
          <p:spPr>
            <a:xfrm>
              <a:off x="7163363" y="1727468"/>
              <a:ext cx="64280" cy="2712051"/>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grpSp>
      <p:pic>
        <p:nvPicPr>
          <p:cNvPr id="27" name="Picture 26">
            <a:extLs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616088" y="1781531"/>
            <a:ext cx="627638" cy="302953"/>
          </a:xfrm>
          <a:prstGeom prst="rect">
            <a:avLst/>
          </a:prstGeom>
        </p:spPr>
      </p:pic>
      <p:sp>
        <p:nvSpPr>
          <p:cNvPr id="21" name="TextBox 20"/>
          <p:cNvSpPr txBox="1"/>
          <p:nvPr/>
        </p:nvSpPr>
        <p:spPr>
          <a:xfrm>
            <a:off x="5792471" y="1147700"/>
            <a:ext cx="1948561" cy="1000274"/>
          </a:xfrm>
          <a:prstGeom prst="rect">
            <a:avLst/>
          </a:prstGeom>
          <a:noFill/>
        </p:spPr>
        <p:txBody>
          <a:bodyPr wrap="square" rtlCol="0">
            <a:spAutoFit/>
          </a:bodyPr>
          <a:lstStyle/>
          <a:p>
            <a:r>
              <a:rPr lang="en-US" b="1" dirty="0">
                <a:solidFill>
                  <a:schemeClr val="bg1"/>
                </a:solidFill>
              </a:rPr>
              <a:t>Public</a:t>
            </a:r>
            <a:br>
              <a:rPr lang="en-US" b="1" dirty="0">
                <a:solidFill>
                  <a:schemeClr val="bg1"/>
                </a:solidFill>
              </a:rPr>
            </a:br>
            <a:r>
              <a:rPr lang="en-US" b="1" dirty="0">
                <a:solidFill>
                  <a:schemeClr val="bg1"/>
                </a:solidFill>
              </a:rPr>
              <a:t>Transportation</a:t>
            </a:r>
          </a:p>
          <a:p>
            <a:pPr>
              <a:spcBef>
                <a:spcPts val="600"/>
              </a:spcBef>
            </a:pPr>
            <a:r>
              <a:rPr lang="en-US" b="1" dirty="0">
                <a:solidFill>
                  <a:schemeClr val="bg1"/>
                </a:solidFill>
              </a:rPr>
              <a:t>Fleets</a:t>
            </a:r>
          </a:p>
        </p:txBody>
      </p:sp>
      <p:pic>
        <p:nvPicPr>
          <p:cNvPr id="30" name="Picture 29">
            <a:extLs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V="1">
            <a:off x="6228703" y="3034615"/>
            <a:ext cx="473625" cy="526964"/>
          </a:xfrm>
          <a:prstGeom prst="rect">
            <a:avLst/>
          </a:prstGeom>
        </p:spPr>
      </p:pic>
      <p:sp>
        <p:nvSpPr>
          <p:cNvPr id="20" name="TextBox 19"/>
          <p:cNvSpPr txBox="1"/>
          <p:nvPr/>
        </p:nvSpPr>
        <p:spPr>
          <a:xfrm>
            <a:off x="5129244" y="2740101"/>
            <a:ext cx="1666590" cy="646331"/>
          </a:xfrm>
          <a:prstGeom prst="rect">
            <a:avLst/>
          </a:prstGeom>
          <a:noFill/>
        </p:spPr>
        <p:txBody>
          <a:bodyPr wrap="square" rtlCol="0">
            <a:spAutoFit/>
          </a:bodyPr>
          <a:lstStyle/>
          <a:p>
            <a:r>
              <a:rPr lang="en-US" b="1" dirty="0">
                <a:solidFill>
                  <a:schemeClr val="bg1"/>
                </a:solidFill>
              </a:rPr>
              <a:t>Environmental Health</a:t>
            </a:r>
          </a:p>
        </p:txBody>
      </p:sp>
      <p:pic>
        <p:nvPicPr>
          <p:cNvPr id="28" name="Picture 27">
            <a:extLs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17865" y="4026526"/>
            <a:ext cx="414299" cy="480162"/>
          </a:xfrm>
          <a:prstGeom prst="rect">
            <a:avLst/>
          </a:prstGeom>
        </p:spPr>
      </p:pic>
      <p:sp>
        <p:nvSpPr>
          <p:cNvPr id="19" name="TextBox 18"/>
          <p:cNvSpPr txBox="1"/>
          <p:nvPr/>
        </p:nvSpPr>
        <p:spPr>
          <a:xfrm>
            <a:off x="6012317" y="4500451"/>
            <a:ext cx="1019847" cy="646331"/>
          </a:xfrm>
          <a:prstGeom prst="rect">
            <a:avLst/>
          </a:prstGeom>
          <a:noFill/>
        </p:spPr>
        <p:txBody>
          <a:bodyPr wrap="square" rtlCol="0">
            <a:spAutoFit/>
          </a:bodyPr>
          <a:lstStyle/>
          <a:p>
            <a:r>
              <a:rPr lang="en-US" b="1" dirty="0">
                <a:solidFill>
                  <a:schemeClr val="bg1"/>
                </a:solidFill>
              </a:rPr>
              <a:t>Public Parks</a:t>
            </a:r>
          </a:p>
        </p:txBody>
      </p:sp>
      <p:pic>
        <p:nvPicPr>
          <p:cNvPr id="29" name="Picture 28">
            <a:extLs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31302" y="4569034"/>
            <a:ext cx="363640" cy="578123"/>
          </a:xfrm>
          <a:prstGeom prst="rect">
            <a:avLst/>
          </a:prstGeom>
        </p:spPr>
      </p:pic>
      <p:sp>
        <p:nvSpPr>
          <p:cNvPr id="18" name="TextBox 17"/>
          <p:cNvSpPr txBox="1"/>
          <p:nvPr/>
        </p:nvSpPr>
        <p:spPr>
          <a:xfrm>
            <a:off x="7603198" y="5199933"/>
            <a:ext cx="1019847" cy="646331"/>
          </a:xfrm>
          <a:prstGeom prst="rect">
            <a:avLst/>
          </a:prstGeom>
          <a:noFill/>
        </p:spPr>
        <p:txBody>
          <a:bodyPr wrap="square" rtlCol="0">
            <a:spAutoFit/>
          </a:bodyPr>
          <a:lstStyle/>
          <a:p>
            <a:pPr algn="ctr"/>
            <a:r>
              <a:rPr lang="en-US" b="1" dirty="0">
                <a:solidFill>
                  <a:schemeClr val="bg1"/>
                </a:solidFill>
              </a:rPr>
              <a:t>Public </a:t>
            </a:r>
          </a:p>
          <a:p>
            <a:pPr algn="ctr"/>
            <a:r>
              <a:rPr lang="en-US" b="1" dirty="0">
                <a:solidFill>
                  <a:schemeClr val="bg1"/>
                </a:solidFill>
              </a:rPr>
              <a:t>Works </a:t>
            </a:r>
          </a:p>
        </p:txBody>
      </p:sp>
      <p:pic>
        <p:nvPicPr>
          <p:cNvPr id="25" name="Picture 24">
            <a:extLs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18628" y="4110264"/>
            <a:ext cx="493255" cy="474601"/>
          </a:xfrm>
          <a:prstGeom prst="rect">
            <a:avLst/>
          </a:prstGeom>
          <a:noFill/>
        </p:spPr>
      </p:pic>
      <p:sp>
        <p:nvSpPr>
          <p:cNvPr id="17" name="TextBox 16"/>
          <p:cNvSpPr txBox="1"/>
          <p:nvPr/>
        </p:nvSpPr>
        <p:spPr>
          <a:xfrm>
            <a:off x="8269977" y="4686529"/>
            <a:ext cx="2711302" cy="369332"/>
          </a:xfrm>
          <a:prstGeom prst="rect">
            <a:avLst/>
          </a:prstGeom>
          <a:noFill/>
        </p:spPr>
        <p:txBody>
          <a:bodyPr wrap="square" rtlCol="0">
            <a:spAutoFit/>
          </a:bodyPr>
          <a:lstStyle/>
          <a:p>
            <a:pPr algn="ctr"/>
            <a:r>
              <a:rPr lang="en-US" b="1" dirty="0">
                <a:solidFill>
                  <a:schemeClr val="bg1"/>
                </a:solidFill>
              </a:rPr>
              <a:t>Purchasing</a:t>
            </a:r>
          </a:p>
        </p:txBody>
      </p:sp>
      <p:pic>
        <p:nvPicPr>
          <p:cNvPr id="26" name="Picture 25">
            <a:extLst>
              <a:ext uri="{C183D7F6-B498-43B3-948B-1728B52AA6E4}">
                <adec:decorative xmlns:adec="http://schemas.microsoft.com/office/drawing/2017/decorative" val="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528957" y="3167071"/>
            <a:ext cx="483578" cy="451476"/>
          </a:xfrm>
          <a:prstGeom prst="rect">
            <a:avLst/>
          </a:prstGeom>
        </p:spPr>
      </p:pic>
      <p:pic>
        <p:nvPicPr>
          <p:cNvPr id="24" name="Picture 23">
            <a:extLst>
              <a:ext uri="{C183D7F6-B498-43B3-948B-1728B52AA6E4}">
                <adec:decorative xmlns:adec="http://schemas.microsoft.com/office/drawing/2017/decorative" val="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636247" y="2668271"/>
            <a:ext cx="226003" cy="394996"/>
          </a:xfrm>
          <a:prstGeom prst="rect">
            <a:avLst/>
          </a:prstGeom>
        </p:spPr>
      </p:pic>
      <p:sp>
        <p:nvSpPr>
          <p:cNvPr id="16" name="TextBox 15"/>
          <p:cNvSpPr txBox="1"/>
          <p:nvPr/>
        </p:nvSpPr>
        <p:spPr>
          <a:xfrm>
            <a:off x="10080797" y="2808997"/>
            <a:ext cx="1209163" cy="723275"/>
          </a:xfrm>
          <a:prstGeom prst="rect">
            <a:avLst/>
          </a:prstGeom>
          <a:noFill/>
        </p:spPr>
        <p:txBody>
          <a:bodyPr wrap="square" rtlCol="0">
            <a:spAutoFit/>
          </a:bodyPr>
          <a:lstStyle/>
          <a:p>
            <a:r>
              <a:rPr lang="en-US" b="1" dirty="0">
                <a:solidFill>
                  <a:schemeClr val="bg1"/>
                </a:solidFill>
              </a:rPr>
              <a:t>Finance</a:t>
            </a:r>
          </a:p>
          <a:p>
            <a:pPr>
              <a:spcBef>
                <a:spcPts val="600"/>
              </a:spcBef>
            </a:pPr>
            <a:r>
              <a:rPr lang="en-US" b="1" dirty="0">
                <a:solidFill>
                  <a:schemeClr val="bg1"/>
                </a:solidFill>
              </a:rPr>
              <a:t>Legal</a:t>
            </a:r>
          </a:p>
        </p:txBody>
      </p:sp>
      <p:pic>
        <p:nvPicPr>
          <p:cNvPr id="22" name="Picture 21">
            <a:extLst>
              <a:ext uri="{C183D7F6-B498-43B3-948B-1728B52AA6E4}">
                <adec:decorative xmlns:adec="http://schemas.microsoft.com/office/drawing/2017/decorative" val="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098144" y="1753026"/>
            <a:ext cx="538103" cy="359965"/>
          </a:xfrm>
          <a:prstGeom prst="rect">
            <a:avLst/>
          </a:prstGeom>
        </p:spPr>
      </p:pic>
      <p:sp>
        <p:nvSpPr>
          <p:cNvPr id="15" name="TextBox 14"/>
          <p:cNvSpPr txBox="1"/>
          <p:nvPr/>
        </p:nvSpPr>
        <p:spPr>
          <a:xfrm>
            <a:off x="7658781" y="1127741"/>
            <a:ext cx="2711302" cy="723275"/>
          </a:xfrm>
          <a:prstGeom prst="rect">
            <a:avLst/>
          </a:prstGeom>
          <a:noFill/>
        </p:spPr>
        <p:txBody>
          <a:bodyPr wrap="square" rtlCol="0">
            <a:spAutoFit/>
          </a:bodyPr>
          <a:lstStyle/>
          <a:p>
            <a:pPr algn="r"/>
            <a:r>
              <a:rPr lang="en-US" b="1" dirty="0">
                <a:solidFill>
                  <a:schemeClr val="bg1"/>
                </a:solidFill>
              </a:rPr>
              <a:t>City Manager</a:t>
            </a:r>
          </a:p>
          <a:p>
            <a:pPr algn="r">
              <a:spcBef>
                <a:spcPts val="600"/>
              </a:spcBef>
            </a:pPr>
            <a:r>
              <a:rPr lang="en-US" b="1" dirty="0">
                <a:solidFill>
                  <a:schemeClr val="bg1"/>
                </a:solidFill>
              </a:rPr>
              <a:t>CAO</a:t>
            </a:r>
          </a:p>
        </p:txBody>
      </p:sp>
      <p:pic>
        <p:nvPicPr>
          <p:cNvPr id="23" name="Picture 22">
            <a:extLst>
              <a:ext uri="{C183D7F6-B498-43B3-948B-1728B52AA6E4}">
                <adec:decorative xmlns:adec="http://schemas.microsoft.com/office/drawing/2017/decorative" val="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828588" y="1225780"/>
            <a:ext cx="466354" cy="446998"/>
          </a:xfrm>
          <a:prstGeom prst="rect">
            <a:avLst/>
          </a:prstGeom>
        </p:spPr>
      </p:pic>
      <p:sp>
        <p:nvSpPr>
          <p:cNvPr id="14" name="TextBox 13"/>
          <p:cNvSpPr txBox="1"/>
          <p:nvPr/>
        </p:nvSpPr>
        <p:spPr>
          <a:xfrm>
            <a:off x="7276428" y="214781"/>
            <a:ext cx="1595317" cy="1000274"/>
          </a:xfrm>
          <a:prstGeom prst="rect">
            <a:avLst/>
          </a:prstGeom>
          <a:noFill/>
        </p:spPr>
        <p:txBody>
          <a:bodyPr wrap="square" rtlCol="0">
            <a:spAutoFit/>
          </a:bodyPr>
          <a:lstStyle/>
          <a:p>
            <a:pPr algn="ctr"/>
            <a:r>
              <a:rPr lang="en-US" b="1" dirty="0">
                <a:solidFill>
                  <a:schemeClr val="bg1"/>
                </a:solidFill>
              </a:rPr>
              <a:t>City Council</a:t>
            </a:r>
          </a:p>
          <a:p>
            <a:pPr algn="ctr">
              <a:spcBef>
                <a:spcPts val="600"/>
              </a:spcBef>
            </a:pPr>
            <a:r>
              <a:rPr lang="en-US" b="1" dirty="0">
                <a:solidFill>
                  <a:schemeClr val="bg1"/>
                </a:solidFill>
              </a:rPr>
              <a:t>Board of </a:t>
            </a:r>
          </a:p>
          <a:p>
            <a:pPr algn="ctr"/>
            <a:r>
              <a:rPr lang="en-US" b="1" dirty="0">
                <a:solidFill>
                  <a:schemeClr val="bg1"/>
                </a:solidFill>
              </a:rPr>
              <a:t>Supervisors</a:t>
            </a:r>
          </a:p>
        </p:txBody>
      </p:sp>
      <p:sp>
        <p:nvSpPr>
          <p:cNvPr id="39" name="Rectangle 38">
            <a:extLst>
              <a:ext uri="{FF2B5EF4-FFF2-40B4-BE49-F238E27FC236}">
                <a16:creationId xmlns:a16="http://schemas.microsoft.com/office/drawing/2014/main" id="{497ADD67-518E-4F05-9D8A-AF91F56FA8C1}"/>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42441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97C58-6668-9843-8769-BA3E6A86A2DC}"/>
              </a:ext>
            </a:extLst>
          </p:cNvPr>
          <p:cNvSpPr>
            <a:spLocks noGrp="1"/>
          </p:cNvSpPr>
          <p:nvPr>
            <p:ph type="title"/>
          </p:nvPr>
        </p:nvSpPr>
        <p:spPr>
          <a:xfrm>
            <a:off x="244496" y="105892"/>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Jurisdiction Requirements</a:t>
            </a:r>
            <a:endParaRPr lang="en-US" dirty="0"/>
          </a:p>
        </p:txBody>
      </p:sp>
      <p:sp>
        <p:nvSpPr>
          <p:cNvPr id="5" name="Text Placeholder 4">
            <a:extLst>
              <a:ext uri="{FF2B5EF4-FFF2-40B4-BE49-F238E27FC236}">
                <a16:creationId xmlns:a16="http://schemas.microsoft.com/office/drawing/2014/main" id="{CA2E2B45-57DE-8C42-8E17-7990A1BC91F0}"/>
              </a:ext>
            </a:extLst>
          </p:cNvPr>
          <p:cNvSpPr>
            <a:spLocks noGrp="1"/>
          </p:cNvSpPr>
          <p:nvPr>
            <p:ph type="body" sz="half" idx="10"/>
          </p:nvPr>
        </p:nvSpPr>
        <p:spPr/>
        <p:txBody>
          <a:bodyPr>
            <a:normAutofit lnSpcReduction="10000"/>
          </a:bodyPr>
          <a:lstStyle/>
          <a:p>
            <a:r>
              <a:rPr lang="en-US" b="1" dirty="0"/>
              <a:t>Provide organics collection service to all residents and businesses</a:t>
            </a:r>
          </a:p>
        </p:txBody>
      </p:sp>
      <p:pic>
        <p:nvPicPr>
          <p:cNvPr id="22" name="Picture 21">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84870" y="4376761"/>
            <a:ext cx="636238" cy="829742"/>
          </a:xfrm>
          <a:prstGeom prst="rect">
            <a:avLst/>
          </a:prstGeom>
        </p:spPr>
      </p:pic>
      <p:sp>
        <p:nvSpPr>
          <p:cNvPr id="4" name="Text Placeholder 3">
            <a:extLst>
              <a:ext uri="{FF2B5EF4-FFF2-40B4-BE49-F238E27FC236}">
                <a16:creationId xmlns:a16="http://schemas.microsoft.com/office/drawing/2014/main" id="{FC9B4438-B881-B947-A7DB-60B6FD247A60}"/>
              </a:ext>
            </a:extLst>
          </p:cNvPr>
          <p:cNvSpPr>
            <a:spLocks noGrp="1"/>
          </p:cNvSpPr>
          <p:nvPr>
            <p:ph type="body" sz="half" idx="2"/>
          </p:nvPr>
        </p:nvSpPr>
        <p:spPr>
          <a:xfrm>
            <a:off x="4284870" y="150230"/>
            <a:ext cx="7661447" cy="690390"/>
          </a:xfrm>
        </p:spPr>
        <p:txBody>
          <a:bodyPr>
            <a:normAutofit/>
          </a:bodyPr>
          <a:lstStyle/>
          <a:p>
            <a:r>
              <a:rPr lang="en-US" sz="3200" dirty="0"/>
              <a:t>Organic Waste Collection Services</a:t>
            </a:r>
          </a:p>
        </p:txBody>
      </p:sp>
      <p:sp>
        <p:nvSpPr>
          <p:cNvPr id="19" name="Text Placeholder 4">
            <a:extLst>
              <a:ext uri="{FF2B5EF4-FFF2-40B4-BE49-F238E27FC236}">
                <a16:creationId xmlns:a16="http://schemas.microsoft.com/office/drawing/2014/main" id="{CA2E2B45-57DE-8C42-8E17-7990A1BC91F0}"/>
              </a:ext>
            </a:extLst>
          </p:cNvPr>
          <p:cNvSpPr txBox="1">
            <a:spLocks/>
          </p:cNvSpPr>
          <p:nvPr/>
        </p:nvSpPr>
        <p:spPr>
          <a:xfrm>
            <a:off x="5420694" y="865207"/>
            <a:ext cx="6098194"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0"/>
              </a:spcBef>
            </a:pPr>
            <a:r>
              <a:rPr lang="en-US" b="1" dirty="0">
                <a:solidFill>
                  <a:schemeClr val="accent4">
                    <a:lumMod val="60000"/>
                    <a:lumOff val="40000"/>
                  </a:schemeClr>
                </a:solidFill>
              </a:rPr>
              <a:t>Three-Container “source separated” Collection Service</a:t>
            </a:r>
          </a:p>
          <a:p>
            <a:pPr marL="342900" indent="-342900">
              <a:spcBef>
                <a:spcPts val="0"/>
              </a:spcBef>
              <a:buFont typeface="Arial" panose="020B0604020202020204" pitchFamily="34" charset="0"/>
              <a:buChar char="•"/>
            </a:pPr>
            <a:r>
              <a:rPr lang="en-US" dirty="0">
                <a:solidFill>
                  <a:schemeClr val="bg1"/>
                </a:solidFill>
              </a:rPr>
              <a:t>Organics prohibited from black container</a:t>
            </a:r>
          </a:p>
          <a:p>
            <a:pPr marL="342900" indent="-342900">
              <a:spcBef>
                <a:spcPts val="0"/>
              </a:spcBef>
              <a:buFont typeface="Arial" panose="020B0604020202020204" pitchFamily="34" charset="0"/>
              <a:buChar char="•"/>
            </a:pPr>
            <a:r>
              <a:rPr lang="en-US" dirty="0">
                <a:solidFill>
                  <a:schemeClr val="bg1"/>
                </a:solidFill>
              </a:rPr>
              <a:t>All organic waste segregated for collection and recycling</a:t>
            </a:r>
          </a:p>
        </p:txBody>
      </p:sp>
      <p:sp>
        <p:nvSpPr>
          <p:cNvPr id="20" name="Text Placeholder 4">
            <a:extLst>
              <a:ext uri="{FF2B5EF4-FFF2-40B4-BE49-F238E27FC236}">
                <a16:creationId xmlns:a16="http://schemas.microsoft.com/office/drawing/2014/main" id="{CA2E2B45-57DE-8C42-8E17-7990A1BC91F0}"/>
              </a:ext>
            </a:extLst>
          </p:cNvPr>
          <p:cNvSpPr txBox="1">
            <a:spLocks/>
          </p:cNvSpPr>
          <p:nvPr/>
        </p:nvSpPr>
        <p:spPr>
          <a:xfrm>
            <a:off x="5420694" y="2534048"/>
            <a:ext cx="6275120"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600"/>
              </a:spcBef>
            </a:pPr>
            <a:r>
              <a:rPr lang="en-US" b="1" dirty="0">
                <a:solidFill>
                  <a:schemeClr val="accent4">
                    <a:lumMod val="60000"/>
                    <a:lumOff val="40000"/>
                  </a:schemeClr>
                </a:solidFill>
              </a:rPr>
              <a:t>Two-Container Collection Service</a:t>
            </a:r>
          </a:p>
          <a:p>
            <a:pPr marL="342900" indent="-342900">
              <a:lnSpc>
                <a:spcPct val="100000"/>
              </a:lnSpc>
              <a:spcBef>
                <a:spcPts val="0"/>
              </a:spcBef>
              <a:buFont typeface="Arial" panose="020B0604020202020204" pitchFamily="34" charset="0"/>
              <a:buChar char="•"/>
            </a:pPr>
            <a:r>
              <a:rPr lang="en-US" dirty="0">
                <a:solidFill>
                  <a:schemeClr val="bg1"/>
                </a:solidFill>
              </a:rPr>
              <a:t>One container for collection of segregated </a:t>
            </a:r>
            <a:br>
              <a:rPr lang="en-US" dirty="0">
                <a:solidFill>
                  <a:schemeClr val="bg1"/>
                </a:solidFill>
              </a:rPr>
            </a:br>
            <a:r>
              <a:rPr lang="en-US" dirty="0">
                <a:solidFill>
                  <a:schemeClr val="bg1"/>
                </a:solidFill>
              </a:rPr>
              <a:t>organic waste</a:t>
            </a:r>
          </a:p>
          <a:p>
            <a:pPr marL="342900" indent="-342900">
              <a:lnSpc>
                <a:spcPct val="100000"/>
              </a:lnSpc>
              <a:spcBef>
                <a:spcPts val="0"/>
              </a:spcBef>
              <a:buFont typeface="Arial" panose="020B0604020202020204" pitchFamily="34" charset="0"/>
              <a:buChar char="•"/>
            </a:pPr>
            <a:r>
              <a:rPr lang="en-US" dirty="0">
                <a:solidFill>
                  <a:schemeClr val="bg1"/>
                </a:solidFill>
              </a:rPr>
              <a:t>One container for collection of mixed waste (subject to 75% organic content recovery standard)</a:t>
            </a:r>
          </a:p>
        </p:txBody>
      </p:sp>
      <p:sp>
        <p:nvSpPr>
          <p:cNvPr id="23" name="Text Placeholder 4">
            <a:extLst>
              <a:ext uri="{FF2B5EF4-FFF2-40B4-BE49-F238E27FC236}">
                <a16:creationId xmlns:a16="http://schemas.microsoft.com/office/drawing/2014/main" id="{CA2E2B45-57DE-8C42-8E17-7990A1BC91F0}"/>
              </a:ext>
            </a:extLst>
          </p:cNvPr>
          <p:cNvSpPr txBox="1">
            <a:spLocks/>
          </p:cNvSpPr>
          <p:nvPr/>
        </p:nvSpPr>
        <p:spPr>
          <a:xfrm>
            <a:off x="5482681" y="4445303"/>
            <a:ext cx="6722568"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600"/>
              </a:spcBef>
            </a:pPr>
            <a:r>
              <a:rPr lang="en-US" b="1" dirty="0">
                <a:solidFill>
                  <a:schemeClr val="accent4">
                    <a:lumMod val="60000"/>
                    <a:lumOff val="40000"/>
                  </a:schemeClr>
                </a:solidFill>
              </a:rPr>
              <a:t>One-Container Collection Service</a:t>
            </a:r>
          </a:p>
          <a:p>
            <a:pPr marL="342900" indent="-342900">
              <a:spcBef>
                <a:spcPts val="0"/>
              </a:spcBef>
              <a:buFont typeface="Arial" panose="020B0604020202020204" pitchFamily="34" charset="0"/>
              <a:buChar char="•"/>
            </a:pPr>
            <a:r>
              <a:rPr lang="en-US" dirty="0">
                <a:solidFill>
                  <a:schemeClr val="bg1"/>
                </a:solidFill>
              </a:rPr>
              <a:t>One container for collection of mixed waste (subject to 75% organic content recovery standard)</a:t>
            </a:r>
          </a:p>
        </p:txBody>
      </p:sp>
      <p:sp>
        <p:nvSpPr>
          <p:cNvPr id="24" name="TextBox 23"/>
          <p:cNvSpPr txBox="1"/>
          <p:nvPr/>
        </p:nvSpPr>
        <p:spPr>
          <a:xfrm>
            <a:off x="4035936" y="5453729"/>
            <a:ext cx="8523292" cy="70788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chemeClr val="accent4">
                    <a:lumMod val="60000"/>
                    <a:lumOff val="40000"/>
                  </a:schemeClr>
                </a:solidFill>
                <a:latin typeface="Arial" panose="020B0604020202020204" pitchFamily="34" charset="0"/>
                <a:cs typeface="Arial" panose="020B0604020202020204" pitchFamily="34" charset="0"/>
              </a:rPr>
              <a:t>Minimum contamination monitoring and reduction requirements</a:t>
            </a:r>
          </a:p>
          <a:p>
            <a:pPr marL="342900" indent="-342900">
              <a:buFont typeface="Arial" panose="020B0604020202020204" pitchFamily="34" charset="0"/>
              <a:buChar char="•"/>
            </a:pPr>
            <a:r>
              <a:rPr lang="en-US" sz="2000" dirty="0">
                <a:solidFill>
                  <a:schemeClr val="accent4">
                    <a:lumMod val="60000"/>
                    <a:lumOff val="40000"/>
                  </a:schemeClr>
                </a:solidFill>
                <a:latin typeface="Arial" panose="020B0604020202020204" pitchFamily="34" charset="0"/>
                <a:cs typeface="Arial" panose="020B0604020202020204" pitchFamily="34" charset="0"/>
              </a:rPr>
              <a:t>Collection waivers authorized for certain documented circumstances</a:t>
            </a:r>
          </a:p>
        </p:txBody>
      </p:sp>
      <p:pic>
        <p:nvPicPr>
          <p:cNvPr id="15" name="Picture 14">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2289" y="2599995"/>
            <a:ext cx="636238" cy="829742"/>
          </a:xfrm>
          <a:prstGeom prst="rect">
            <a:avLst/>
          </a:prstGeom>
        </p:spPr>
      </p:pic>
      <p:pic>
        <p:nvPicPr>
          <p:cNvPr id="16" name="Picture 15">
            <a:extLs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66910" y="2795239"/>
            <a:ext cx="625765" cy="816084"/>
          </a:xfrm>
          <a:prstGeom prst="rect">
            <a:avLst/>
          </a:prstGeom>
        </p:spPr>
      </p:pic>
      <p:grpSp>
        <p:nvGrpSpPr>
          <p:cNvPr id="21" name="Group 20">
            <a:extLst>
              <a:ext uri="{C183D7F6-B498-43B3-948B-1728B52AA6E4}">
                <adec:decorative xmlns:adec="http://schemas.microsoft.com/office/drawing/2017/decorative" val="1"/>
              </a:ext>
            </a:extLst>
          </p:cNvPr>
          <p:cNvGrpSpPr/>
          <p:nvPr/>
        </p:nvGrpSpPr>
        <p:grpSpPr>
          <a:xfrm>
            <a:off x="4294594" y="940949"/>
            <a:ext cx="992399" cy="1227145"/>
            <a:chOff x="4194092" y="1236392"/>
            <a:chExt cx="992399" cy="1227145"/>
          </a:xfrm>
        </p:grpSpPr>
        <p:pic>
          <p:nvPicPr>
            <p:cNvPr id="12" name="Picture 11" descr="grey contain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4092" y="1236392"/>
              <a:ext cx="636238" cy="829742"/>
            </a:xfrm>
            <a:prstGeom prst="rect">
              <a:avLst/>
            </a:prstGeom>
          </p:spPr>
        </p:pic>
        <p:pic>
          <p:nvPicPr>
            <p:cNvPr id="13" name="Picture 12" descr="green containe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8713" y="1431636"/>
              <a:ext cx="625765" cy="816084"/>
            </a:xfrm>
            <a:prstGeom prst="rect">
              <a:avLst/>
            </a:prstGeom>
          </p:spPr>
        </p:pic>
        <p:pic>
          <p:nvPicPr>
            <p:cNvPr id="14" name="Picture 13" descr="blue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63647" y="1651263"/>
              <a:ext cx="622844" cy="812274"/>
            </a:xfrm>
            <a:prstGeom prst="rect">
              <a:avLst/>
            </a:prstGeom>
          </p:spPr>
        </p:pic>
      </p:grpSp>
      <p:grpSp>
        <p:nvGrpSpPr>
          <p:cNvPr id="7" name="Group 6">
            <a:extLst>
              <a:ext uri="{C183D7F6-B498-43B3-948B-1728B52AA6E4}">
                <adec:decorative xmlns:adec="http://schemas.microsoft.com/office/drawing/2017/decorative" val="1"/>
              </a:ext>
            </a:extLst>
          </p:cNvPr>
          <p:cNvGrpSpPr/>
          <p:nvPr/>
        </p:nvGrpSpPr>
        <p:grpSpPr>
          <a:xfrm>
            <a:off x="861642" y="2952893"/>
            <a:ext cx="2273300" cy="1955800"/>
            <a:chOff x="591762" y="2135532"/>
            <a:chExt cx="2273300" cy="1955800"/>
          </a:xfrm>
        </p:grpSpPr>
        <p:pic>
          <p:nvPicPr>
            <p:cNvPr id="8" name="Picture 7" descr="waste hauler truck">
              <a:extLst>
                <a:ext uri="{FF2B5EF4-FFF2-40B4-BE49-F238E27FC236}">
                  <a16:creationId xmlns:a16="http://schemas.microsoft.com/office/drawing/2014/main" id="{0339376E-45C5-AA42-AF27-28238AD2634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1762" y="2135532"/>
              <a:ext cx="2273300" cy="1955800"/>
            </a:xfrm>
            <a:prstGeom prst="rect">
              <a:avLst/>
            </a:prstGeom>
          </p:spPr>
        </p:pic>
        <p:pic>
          <p:nvPicPr>
            <p:cNvPr id="9" name="Picture 8" descr="waste hauler truck">
              <a:extLst>
                <a:ext uri="{FF2B5EF4-FFF2-40B4-BE49-F238E27FC236}">
                  <a16:creationId xmlns:a16="http://schemas.microsoft.com/office/drawing/2014/main" id="{9C31BC5D-E0D1-0345-98DC-017F976B77D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12970" y="2645096"/>
              <a:ext cx="1224146" cy="868967"/>
            </a:xfrm>
            <a:prstGeom prst="rect">
              <a:avLst/>
            </a:prstGeom>
          </p:spPr>
        </p:pic>
      </p:grpSp>
      <p:pic>
        <p:nvPicPr>
          <p:cNvPr id="10" name="Picture 9">
            <a:extLs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47761" y="2327529"/>
            <a:ext cx="609697" cy="609697"/>
          </a:xfrm>
          <a:prstGeom prst="rect">
            <a:avLst/>
          </a:prstGeom>
        </p:spPr>
      </p:pic>
      <p:pic>
        <p:nvPicPr>
          <p:cNvPr id="11" name="Picture 10">
            <a:extLst>
              <a:ext uri="{C183D7F6-B498-43B3-948B-1728B52AA6E4}">
                <adec:decorative xmlns:adec="http://schemas.microsoft.com/office/drawing/2017/decorative" val="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77837" y="2232891"/>
            <a:ext cx="744385" cy="704335"/>
          </a:xfrm>
          <a:prstGeom prst="rect">
            <a:avLst/>
          </a:prstGeom>
        </p:spPr>
      </p:pic>
      <p:pic>
        <p:nvPicPr>
          <p:cNvPr id="25" name="Picture 24">
            <a:extLst>
              <a:ext uri="{FF2B5EF4-FFF2-40B4-BE49-F238E27FC236}">
                <a16:creationId xmlns:a16="http://schemas.microsoft.com/office/drawing/2014/main" id="{2BB98FC5-9CED-4F5A-87D7-9EB78BEC9805}"/>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4150" y="2821904"/>
            <a:ext cx="636238" cy="829742"/>
          </a:xfrm>
          <a:prstGeom prst="rect">
            <a:avLst/>
          </a:prstGeom>
        </p:spPr>
      </p:pic>
      <p:pic>
        <p:nvPicPr>
          <p:cNvPr id="26" name="Picture 25">
            <a:extLst>
              <a:ext uri="{FF2B5EF4-FFF2-40B4-BE49-F238E27FC236}">
                <a16:creationId xmlns:a16="http://schemas.microsoft.com/office/drawing/2014/main" id="{28B03438-8FF2-4236-86C9-17F78453F1DB}"/>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97450" y="3042217"/>
            <a:ext cx="622844" cy="812274"/>
          </a:xfrm>
          <a:prstGeom prst="rect">
            <a:avLst/>
          </a:prstGeom>
        </p:spPr>
      </p:pic>
      <p:sp>
        <p:nvSpPr>
          <p:cNvPr id="27" name="Rectangle 26">
            <a:extLst>
              <a:ext uri="{FF2B5EF4-FFF2-40B4-BE49-F238E27FC236}">
                <a16:creationId xmlns:a16="http://schemas.microsoft.com/office/drawing/2014/main" id="{DCFED773-D6D1-4DDC-80F0-03AF20032434}"/>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4989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4356" y="1045721"/>
            <a:ext cx="4866384" cy="4866384"/>
          </a:xfrm>
          <a:prstGeom prst="rect">
            <a:avLst/>
          </a:prstGeom>
        </p:spPr>
      </p:pic>
      <p:sp>
        <p:nvSpPr>
          <p:cNvPr id="2" name="Title 1">
            <a:extLst>
              <a:ext uri="{FF2B5EF4-FFF2-40B4-BE49-F238E27FC236}">
                <a16:creationId xmlns:a16="http://schemas.microsoft.com/office/drawing/2014/main" id="{D242FF2F-1D1C-1542-B829-444ACE9DCE0E}"/>
              </a:ext>
            </a:extLst>
          </p:cNvPr>
          <p:cNvSpPr>
            <a:spLocks noGrp="1"/>
          </p:cNvSpPr>
          <p:nvPr>
            <p:ph type="title"/>
          </p:nvPr>
        </p:nvSpPr>
        <p:spPr>
          <a:xfrm>
            <a:off x="35213" y="896745"/>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Edible Food Recovery Program</a:t>
            </a:r>
            <a:endParaRPr lang="en-US" dirty="0"/>
          </a:p>
        </p:txBody>
      </p:sp>
      <p:sp>
        <p:nvSpPr>
          <p:cNvPr id="4" name="Text Placeholder 3">
            <a:extLst>
              <a:ext uri="{FF2B5EF4-FFF2-40B4-BE49-F238E27FC236}">
                <a16:creationId xmlns:a16="http://schemas.microsoft.com/office/drawing/2014/main" id="{EBDA6584-10EB-4D40-AC60-9DA5B66FB2FC}"/>
              </a:ext>
            </a:extLst>
          </p:cNvPr>
          <p:cNvSpPr>
            <a:spLocks noGrp="1"/>
          </p:cNvSpPr>
          <p:nvPr>
            <p:ph type="body" sz="half" idx="2"/>
          </p:nvPr>
        </p:nvSpPr>
        <p:spPr>
          <a:xfrm>
            <a:off x="3760355" y="327423"/>
            <a:ext cx="6874638" cy="690390"/>
          </a:xfrm>
        </p:spPr>
        <p:txBody>
          <a:bodyPr>
            <a:normAutofit/>
          </a:bodyPr>
          <a:lstStyle/>
          <a:p>
            <a:r>
              <a:rPr lang="en-US" sz="2400" b="1" cap="all" dirty="0">
                <a:latin typeface="Arial Black" panose="020B0A04020102020204" pitchFamily="34" charset="0"/>
              </a:rPr>
              <a:t>Jurisdiction Requirements</a:t>
            </a:r>
          </a:p>
          <a:p>
            <a:endParaRPr lang="en-US" sz="2400" dirty="0"/>
          </a:p>
        </p:txBody>
      </p:sp>
      <p:sp>
        <p:nvSpPr>
          <p:cNvPr id="7" name="Text Placeholder 6">
            <a:extLst>
              <a:ext uri="{FF2B5EF4-FFF2-40B4-BE49-F238E27FC236}">
                <a16:creationId xmlns:a16="http://schemas.microsoft.com/office/drawing/2014/main" id="{6AD3F286-2256-A941-867E-36AB8D5D6E38}"/>
              </a:ext>
            </a:extLst>
          </p:cNvPr>
          <p:cNvSpPr>
            <a:spLocks noGrp="1"/>
          </p:cNvSpPr>
          <p:nvPr>
            <p:ph type="body" sz="half" idx="12"/>
          </p:nvPr>
        </p:nvSpPr>
        <p:spPr>
          <a:xfrm>
            <a:off x="3723264" y="954635"/>
            <a:ext cx="2249475" cy="690390"/>
          </a:xfrm>
        </p:spPr>
        <p:txBody>
          <a:bodyPr>
            <a:noAutofit/>
          </a:bodyPr>
          <a:lstStyle/>
          <a:p>
            <a:r>
              <a:rPr lang="en-US" b="1" dirty="0"/>
              <a:t>Identify Existing Food Recovery Capacity</a:t>
            </a:r>
          </a:p>
          <a:p>
            <a:endParaRPr lang="en-US" dirty="0"/>
          </a:p>
        </p:txBody>
      </p:sp>
      <p:sp>
        <p:nvSpPr>
          <p:cNvPr id="13" name="Text Placeholder 6">
            <a:extLst>
              <a:ext uri="{FF2B5EF4-FFF2-40B4-BE49-F238E27FC236}">
                <a16:creationId xmlns:a16="http://schemas.microsoft.com/office/drawing/2014/main" id="{6AD3F286-2256-A941-867E-36AB8D5D6E38}"/>
              </a:ext>
            </a:extLst>
          </p:cNvPr>
          <p:cNvSpPr>
            <a:spLocks noGrp="1"/>
          </p:cNvSpPr>
          <p:nvPr>
            <p:ph type="body" sz="half" idx="12"/>
          </p:nvPr>
        </p:nvSpPr>
        <p:spPr>
          <a:xfrm>
            <a:off x="9505508" y="4516491"/>
            <a:ext cx="2526670" cy="690390"/>
          </a:xfrm>
        </p:spPr>
        <p:txBody>
          <a:bodyPr>
            <a:noAutofit/>
          </a:bodyPr>
          <a:lstStyle/>
          <a:p>
            <a:pPr algn="r"/>
            <a:r>
              <a:rPr lang="en-US" b="1" dirty="0"/>
              <a:t>Ensure Commercial  Edible Food Generators Have Access to Food Recovery Services </a:t>
            </a:r>
          </a:p>
          <a:p>
            <a:endParaRPr lang="en-US" dirty="0"/>
          </a:p>
        </p:txBody>
      </p:sp>
      <p:sp>
        <p:nvSpPr>
          <p:cNvPr id="14" name="Text Placeholder 6">
            <a:extLst>
              <a:ext uri="{FF2B5EF4-FFF2-40B4-BE49-F238E27FC236}">
                <a16:creationId xmlns:a16="http://schemas.microsoft.com/office/drawing/2014/main" id="{6AD3F286-2256-A941-867E-36AB8D5D6E38}"/>
              </a:ext>
            </a:extLst>
          </p:cNvPr>
          <p:cNvSpPr>
            <a:spLocks noGrp="1"/>
          </p:cNvSpPr>
          <p:nvPr>
            <p:ph type="body" sz="half" idx="12"/>
          </p:nvPr>
        </p:nvSpPr>
        <p:spPr>
          <a:xfrm>
            <a:off x="3723264" y="5037316"/>
            <a:ext cx="2588097" cy="690390"/>
          </a:xfrm>
        </p:spPr>
        <p:txBody>
          <a:bodyPr>
            <a:noAutofit/>
          </a:bodyPr>
          <a:lstStyle/>
          <a:p>
            <a:r>
              <a:rPr lang="en-US" b="1" dirty="0"/>
              <a:t>Monitor Commercial Edible Food Generators for Compliance</a:t>
            </a:r>
          </a:p>
          <a:p>
            <a:endParaRPr lang="en-US" dirty="0"/>
          </a:p>
        </p:txBody>
      </p:sp>
      <p:sp>
        <p:nvSpPr>
          <p:cNvPr id="12" name="Text Placeholder 6">
            <a:extLst>
              <a:ext uri="{FF2B5EF4-FFF2-40B4-BE49-F238E27FC236}">
                <a16:creationId xmlns:a16="http://schemas.microsoft.com/office/drawing/2014/main" id="{6AD3F286-2256-A941-867E-36AB8D5D6E38}"/>
              </a:ext>
            </a:extLst>
          </p:cNvPr>
          <p:cNvSpPr>
            <a:spLocks noGrp="1"/>
          </p:cNvSpPr>
          <p:nvPr>
            <p:ph type="body" sz="half" idx="12"/>
          </p:nvPr>
        </p:nvSpPr>
        <p:spPr>
          <a:xfrm>
            <a:off x="9634346" y="892315"/>
            <a:ext cx="2249475" cy="690390"/>
          </a:xfrm>
        </p:spPr>
        <p:txBody>
          <a:bodyPr>
            <a:noAutofit/>
          </a:bodyPr>
          <a:lstStyle/>
          <a:p>
            <a:pPr algn="r"/>
            <a:r>
              <a:rPr lang="en-US" b="1" dirty="0"/>
              <a:t>Expand Existing Food Recovery Capacity </a:t>
            </a:r>
            <a:br>
              <a:rPr lang="en-US" b="1" dirty="0"/>
            </a:br>
            <a:r>
              <a:rPr lang="en-US" b="1" dirty="0"/>
              <a:t>(if needed)</a:t>
            </a:r>
          </a:p>
          <a:p>
            <a:endParaRPr lang="en-US" dirty="0"/>
          </a:p>
        </p:txBody>
      </p:sp>
      <p:sp>
        <p:nvSpPr>
          <p:cNvPr id="5" name="Text Placeholder 4">
            <a:extLst>
              <a:ext uri="{FF2B5EF4-FFF2-40B4-BE49-F238E27FC236}">
                <a16:creationId xmlns:a16="http://schemas.microsoft.com/office/drawing/2014/main" id="{95C65741-8CE7-3D4A-A769-9350C328315B}"/>
              </a:ext>
            </a:extLst>
          </p:cNvPr>
          <p:cNvSpPr>
            <a:spLocks noGrp="1"/>
          </p:cNvSpPr>
          <p:nvPr>
            <p:ph type="body" sz="half" idx="10"/>
          </p:nvPr>
        </p:nvSpPr>
        <p:spPr>
          <a:xfrm>
            <a:off x="276668" y="5497033"/>
            <a:ext cx="3500854" cy="754467"/>
          </a:xfrm>
        </p:spPr>
        <p:txBody>
          <a:bodyPr>
            <a:normAutofit/>
          </a:bodyPr>
          <a:lstStyle/>
          <a:p>
            <a:r>
              <a:rPr lang="en-US" b="1" dirty="0"/>
              <a:t>Establish Edible Food Recovery Program</a:t>
            </a:r>
          </a:p>
        </p:txBody>
      </p:sp>
      <p:grpSp>
        <p:nvGrpSpPr>
          <p:cNvPr id="8" name="Group 7">
            <a:extLst>
              <a:ext uri="{C183D7F6-B498-43B3-948B-1728B52AA6E4}">
                <adec:decorative xmlns:adec="http://schemas.microsoft.com/office/drawing/2017/decorative" val="1"/>
              </a:ext>
            </a:extLst>
          </p:cNvPr>
          <p:cNvGrpSpPr/>
          <p:nvPr/>
        </p:nvGrpSpPr>
        <p:grpSpPr>
          <a:xfrm>
            <a:off x="648990" y="2695979"/>
            <a:ext cx="2273300" cy="1955800"/>
            <a:chOff x="861641" y="2709138"/>
            <a:chExt cx="2273300" cy="1955800"/>
          </a:xfrm>
        </p:grpSpPr>
        <p:pic>
          <p:nvPicPr>
            <p:cNvPr id="9" name="Picture 8" descr="decorative background figure">
              <a:extLst>
                <a:ext uri="{FF2B5EF4-FFF2-40B4-BE49-F238E27FC236}">
                  <a16:creationId xmlns:a16="http://schemas.microsoft.com/office/drawing/2014/main" id="{35690853-6604-BE48-9C69-9F9D4544D0C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1641" y="2709138"/>
              <a:ext cx="2273300" cy="1955800"/>
            </a:xfrm>
            <a:prstGeom prst="rect">
              <a:avLst/>
            </a:prstGeom>
          </p:spPr>
        </p:pic>
        <p:pic>
          <p:nvPicPr>
            <p:cNvPr id="10" name="Picture 9" descr="apple">
              <a:extLst>
                <a:ext uri="{FF2B5EF4-FFF2-40B4-BE49-F238E27FC236}">
                  <a16:creationId xmlns:a16="http://schemas.microsoft.com/office/drawing/2014/main" id="{7CC3632B-4FE0-9C46-83FD-8D0C264437F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56906" y="3180238"/>
              <a:ext cx="958268" cy="1013601"/>
            </a:xfrm>
            <a:prstGeom prst="rect">
              <a:avLst/>
            </a:prstGeom>
          </p:spPr>
        </p:pic>
      </p:grpSp>
      <p:sp>
        <p:nvSpPr>
          <p:cNvPr id="15" name="Rectangle 14">
            <a:extLst>
              <a:ext uri="{FF2B5EF4-FFF2-40B4-BE49-F238E27FC236}">
                <a16:creationId xmlns:a16="http://schemas.microsoft.com/office/drawing/2014/main" id="{7B2BCA41-4476-4767-A452-56C562BA2279}"/>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47106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242FF2F-1D1C-1542-B829-444ACE9DCE0E}"/>
              </a:ext>
            </a:extLst>
          </p:cNvPr>
          <p:cNvSpPr>
            <a:spLocks noGrp="1"/>
          </p:cNvSpPr>
          <p:nvPr>
            <p:ph type="title"/>
          </p:nvPr>
        </p:nvSpPr>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Education Requirements</a:t>
            </a:r>
            <a:endParaRPr lang="en-US" dirty="0"/>
          </a:p>
        </p:txBody>
      </p:sp>
      <p:sp>
        <p:nvSpPr>
          <p:cNvPr id="4" name="Text Placeholder 3"/>
          <p:cNvSpPr>
            <a:spLocks noGrp="1"/>
          </p:cNvSpPr>
          <p:nvPr>
            <p:ph type="body" sz="half" idx="10"/>
          </p:nvPr>
        </p:nvSpPr>
        <p:spPr/>
        <p:txBody>
          <a:bodyPr/>
          <a:lstStyle/>
          <a:p>
            <a:r>
              <a:rPr lang="en-US" b="1" dirty="0"/>
              <a:t>Conduct Education and Outreach to Community</a:t>
            </a:r>
          </a:p>
        </p:txBody>
      </p:sp>
      <p:sp>
        <p:nvSpPr>
          <p:cNvPr id="12" name="Text Placeholder 2"/>
          <p:cNvSpPr txBox="1">
            <a:spLocks/>
          </p:cNvSpPr>
          <p:nvPr/>
        </p:nvSpPr>
        <p:spPr>
          <a:xfrm>
            <a:off x="4268281" y="457200"/>
            <a:ext cx="6289847" cy="69039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sz="2400" cap="all" dirty="0">
                <a:latin typeface="Arial Black" panose="020B0A04020102020204" pitchFamily="34" charset="0"/>
              </a:rPr>
              <a:t>Jurisdiction Requirements</a:t>
            </a:r>
          </a:p>
          <a:p>
            <a:endParaRPr lang="en-US" sz="2400" dirty="0"/>
          </a:p>
        </p:txBody>
      </p:sp>
      <p:sp>
        <p:nvSpPr>
          <p:cNvPr id="3" name="Text Placeholder 2"/>
          <p:cNvSpPr>
            <a:spLocks noGrp="1"/>
          </p:cNvSpPr>
          <p:nvPr>
            <p:ph type="body" sz="half" idx="2"/>
          </p:nvPr>
        </p:nvSpPr>
        <p:spPr>
          <a:xfrm>
            <a:off x="4268281" y="1150408"/>
            <a:ext cx="7650816" cy="690390"/>
          </a:xfrm>
        </p:spPr>
        <p:txBody>
          <a:bodyPr vert="horz" lIns="91440" tIns="45720" rIns="91440" bIns="45720" rtlCol="0" anchor="t">
            <a:noAutofit/>
          </a:bodyPr>
          <a:lstStyle/>
          <a:p>
            <a:pPr algn="ctr">
              <a:spcBef>
                <a:spcPts val="600"/>
              </a:spcBef>
              <a:spcAft>
                <a:spcPts val="600"/>
              </a:spcAft>
            </a:pPr>
            <a:r>
              <a:rPr lang="en-US" b="0" dirty="0">
                <a:latin typeface="Arial"/>
                <a:cs typeface="Arial"/>
              </a:rPr>
              <a:t>Annually educate all organic waste generators, commercial edible food generators, and self-haulers about relevant requirements</a:t>
            </a:r>
          </a:p>
          <a:p>
            <a:endParaRPr lang="en-US" dirty="0"/>
          </a:p>
        </p:txBody>
      </p:sp>
      <p:pic>
        <p:nvPicPr>
          <p:cNvPr id="14" name="Picture 13">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03312" y="3157954"/>
            <a:ext cx="719074" cy="722721"/>
          </a:xfrm>
          <a:prstGeom prst="rect">
            <a:avLst/>
          </a:prstGeom>
        </p:spPr>
      </p:pic>
      <p:pic>
        <p:nvPicPr>
          <p:cNvPr id="15" name="Picture 14">
            <a:extLs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61782" y="3159879"/>
            <a:ext cx="835571" cy="704379"/>
          </a:xfrm>
          <a:prstGeom prst="rect">
            <a:avLst/>
          </a:prstGeom>
        </p:spPr>
      </p:pic>
      <p:sp>
        <p:nvSpPr>
          <p:cNvPr id="23" name="Text Placeholder 2"/>
          <p:cNvSpPr txBox="1">
            <a:spLocks/>
          </p:cNvSpPr>
          <p:nvPr/>
        </p:nvSpPr>
        <p:spPr>
          <a:xfrm>
            <a:off x="4276835" y="2390618"/>
            <a:ext cx="3844739" cy="69039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600"/>
              </a:spcBef>
              <a:spcAft>
                <a:spcPts val="600"/>
              </a:spcAft>
            </a:pPr>
            <a:r>
              <a:rPr lang="en-US" b="0" dirty="0">
                <a:solidFill>
                  <a:schemeClr val="accent4">
                    <a:lumMod val="60000"/>
                    <a:lumOff val="40000"/>
                  </a:schemeClr>
                </a:solidFill>
              </a:rPr>
              <a:t>Jurisdictions must provide print or electronic communication.</a:t>
            </a:r>
          </a:p>
          <a:p>
            <a:endParaRPr lang="en-US" dirty="0"/>
          </a:p>
        </p:txBody>
      </p:sp>
      <p:sp>
        <p:nvSpPr>
          <p:cNvPr id="20" name="TextBox 19"/>
          <p:cNvSpPr txBox="1"/>
          <p:nvPr/>
        </p:nvSpPr>
        <p:spPr>
          <a:xfrm>
            <a:off x="8407237" y="2348151"/>
            <a:ext cx="3567661" cy="707886"/>
          </a:xfrm>
          <a:prstGeom prst="rect">
            <a:avLst/>
          </a:prstGeom>
          <a:noFill/>
        </p:spPr>
        <p:txBody>
          <a:bodyPr wrap="square" rtlCol="0">
            <a:spAutoFit/>
          </a:bodyPr>
          <a:lstStyle/>
          <a:p>
            <a:pPr>
              <a:spcBef>
                <a:spcPts val="600"/>
              </a:spcBef>
              <a:spcAft>
                <a:spcPts val="600"/>
              </a:spcAft>
            </a:pPr>
            <a:r>
              <a:rPr lang="en-US" sz="2000" dirty="0">
                <a:solidFill>
                  <a:schemeClr val="accent4">
                    <a:lumMod val="60000"/>
                    <a:lumOff val="40000"/>
                  </a:schemeClr>
                </a:solidFill>
                <a:latin typeface="Arial" panose="020B0604020202020204" pitchFamily="34" charset="0"/>
                <a:cs typeface="Arial" panose="020B0604020202020204" pitchFamily="34" charset="0"/>
              </a:rPr>
              <a:t>Jurisdictions may Supplement with Direct Communication.</a:t>
            </a:r>
          </a:p>
        </p:txBody>
      </p:sp>
      <p:sp>
        <p:nvSpPr>
          <p:cNvPr id="22" name="Text Placeholder 2"/>
          <p:cNvSpPr txBox="1">
            <a:spLocks/>
          </p:cNvSpPr>
          <p:nvPr/>
        </p:nvSpPr>
        <p:spPr>
          <a:xfrm>
            <a:off x="4268281" y="4678779"/>
            <a:ext cx="7650816" cy="69039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a:spcBef>
                <a:spcPts val="600"/>
              </a:spcBef>
              <a:spcAft>
                <a:spcPts val="600"/>
              </a:spcAft>
            </a:pPr>
            <a:r>
              <a:rPr lang="en-US" dirty="0">
                <a:solidFill>
                  <a:schemeClr val="accent4">
                    <a:lumMod val="60000"/>
                    <a:lumOff val="40000"/>
                  </a:schemeClr>
                </a:solidFill>
              </a:rPr>
              <a:t>Appropriate educational material must be provided to linguistically isolated households</a:t>
            </a:r>
          </a:p>
          <a:p>
            <a:endParaRPr lang="en-US" dirty="0"/>
          </a:p>
        </p:txBody>
      </p:sp>
      <p:pic>
        <p:nvPicPr>
          <p:cNvPr id="17" name="Picture 16">
            <a:extLs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09870" y="3244032"/>
            <a:ext cx="1028931" cy="656297"/>
          </a:xfrm>
          <a:prstGeom prst="rect">
            <a:avLst/>
          </a:prstGeom>
        </p:spPr>
      </p:pic>
      <p:pic>
        <p:nvPicPr>
          <p:cNvPr id="18" name="Picture 17">
            <a:extLs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86525" y="3157954"/>
            <a:ext cx="812680" cy="750465"/>
          </a:xfrm>
          <a:prstGeom prst="rect">
            <a:avLst/>
          </a:prstGeom>
        </p:spPr>
      </p:pic>
      <p:pic>
        <p:nvPicPr>
          <p:cNvPr id="16" name="Picture 15">
            <a:extLs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13868" y="3157954"/>
            <a:ext cx="625059" cy="758792"/>
          </a:xfrm>
          <a:prstGeom prst="rect">
            <a:avLst/>
          </a:prstGeom>
        </p:spPr>
      </p:pic>
      <p:grpSp>
        <p:nvGrpSpPr>
          <p:cNvPr id="8" name="Group 7">
            <a:extLst>
              <a:ext uri="{C183D7F6-B498-43B3-948B-1728B52AA6E4}">
                <adec:decorative xmlns:adec="http://schemas.microsoft.com/office/drawing/2017/decorative" val="1"/>
              </a:ext>
            </a:extLst>
          </p:cNvPr>
          <p:cNvGrpSpPr/>
          <p:nvPr/>
        </p:nvGrpSpPr>
        <p:grpSpPr>
          <a:xfrm>
            <a:off x="863327" y="2558934"/>
            <a:ext cx="2273300" cy="1968500"/>
            <a:chOff x="863327" y="2558934"/>
            <a:chExt cx="2273300" cy="1968500"/>
          </a:xfrm>
        </p:grpSpPr>
        <p:pic>
          <p:nvPicPr>
            <p:cNvPr id="9" name="Picture 8" descr="background decorative figure">
              <a:extLst>
                <a:ext uri="{FF2B5EF4-FFF2-40B4-BE49-F238E27FC236}">
                  <a16:creationId xmlns:a16="http://schemas.microsoft.com/office/drawing/2014/main" id="{6881FA75-19DA-7A49-868D-861B8050FEC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3327" y="2558934"/>
              <a:ext cx="2273300" cy="1968500"/>
            </a:xfrm>
            <a:prstGeom prst="rect">
              <a:avLst/>
            </a:prstGeom>
          </p:spPr>
        </p:pic>
        <p:pic>
          <p:nvPicPr>
            <p:cNvPr id="10" name="Picture 9" descr="person speaking">
              <a:extLst>
                <a:ext uri="{FF2B5EF4-FFF2-40B4-BE49-F238E27FC236}">
                  <a16:creationId xmlns:a16="http://schemas.microsoft.com/office/drawing/2014/main" id="{49A3653B-D1A4-D34C-8A9F-90D12CC78B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1442" y="3102587"/>
              <a:ext cx="1045318" cy="881194"/>
            </a:xfrm>
            <a:prstGeom prst="rect">
              <a:avLst/>
            </a:prstGeom>
          </p:spPr>
        </p:pic>
      </p:grpSp>
      <p:sp>
        <p:nvSpPr>
          <p:cNvPr id="19" name="Rectangle 18">
            <a:extLst>
              <a:ext uri="{FF2B5EF4-FFF2-40B4-BE49-F238E27FC236}">
                <a16:creationId xmlns:a16="http://schemas.microsoft.com/office/drawing/2014/main" id="{6F2C9618-0DDD-4EDB-920E-11B5D9B80141}"/>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97979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242FF2F-1D1C-1542-B829-444ACE9DCE0E}"/>
              </a:ext>
            </a:extLst>
          </p:cNvPr>
          <p:cNvSpPr>
            <a:spLocks noGrp="1"/>
          </p:cNvSpPr>
          <p:nvPr>
            <p:ph type="title"/>
          </p:nvPr>
        </p:nvSpPr>
        <p:spPr>
          <a:xfrm>
            <a:off x="64015" y="350871"/>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Procurement Requirements</a:t>
            </a:r>
            <a:endParaRPr lang="en-US" dirty="0"/>
          </a:p>
        </p:txBody>
      </p:sp>
      <p:sp>
        <p:nvSpPr>
          <p:cNvPr id="5" name="Text Placeholder 4"/>
          <p:cNvSpPr>
            <a:spLocks noGrp="1"/>
          </p:cNvSpPr>
          <p:nvPr>
            <p:ph type="body" sz="half" idx="10"/>
          </p:nvPr>
        </p:nvSpPr>
        <p:spPr>
          <a:xfrm>
            <a:off x="191559" y="5099329"/>
            <a:ext cx="3500854" cy="483747"/>
          </a:xfrm>
        </p:spPr>
        <p:txBody>
          <a:bodyPr>
            <a:noAutofit/>
          </a:bodyPr>
          <a:lstStyle/>
          <a:p>
            <a:r>
              <a:rPr lang="en-US" b="1" dirty="0"/>
              <a:t>Procure Recycled and Recovered Organic Products</a:t>
            </a:r>
          </a:p>
        </p:txBody>
      </p:sp>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5037" y="1722955"/>
            <a:ext cx="3557430" cy="3554582"/>
          </a:xfrm>
          <a:prstGeom prst="rect">
            <a:avLst/>
          </a:prstGeom>
        </p:spPr>
      </p:pic>
      <p:sp>
        <p:nvSpPr>
          <p:cNvPr id="16" name="Text Placeholder 3"/>
          <p:cNvSpPr>
            <a:spLocks noGrp="1"/>
          </p:cNvSpPr>
          <p:nvPr>
            <p:ph type="body" sz="half" idx="2"/>
          </p:nvPr>
        </p:nvSpPr>
        <p:spPr>
          <a:xfrm>
            <a:off x="3844813" y="499012"/>
            <a:ext cx="6092493" cy="429479"/>
          </a:xfrm>
        </p:spPr>
        <p:txBody>
          <a:bodyPr>
            <a:normAutofit/>
          </a:bodyPr>
          <a:lstStyle/>
          <a:p>
            <a:r>
              <a:rPr lang="en-US" sz="2400" b="1" cap="all" dirty="0"/>
              <a:t>Jurisdiction Requirements</a:t>
            </a:r>
          </a:p>
        </p:txBody>
      </p:sp>
      <p:sp>
        <p:nvSpPr>
          <p:cNvPr id="20" name="Text Placeholder 4"/>
          <p:cNvSpPr>
            <a:spLocks noGrp="1"/>
          </p:cNvSpPr>
          <p:nvPr>
            <p:ph type="body" sz="half" idx="10"/>
          </p:nvPr>
        </p:nvSpPr>
        <p:spPr>
          <a:xfrm>
            <a:off x="3988290" y="1274069"/>
            <a:ext cx="4150871" cy="483747"/>
          </a:xfrm>
        </p:spPr>
        <p:txBody>
          <a:bodyPr vert="horz" lIns="91440" tIns="45720" rIns="91440" bIns="45720" rtlCol="0" anchor="t">
            <a:noAutofit/>
          </a:bodyPr>
          <a:lstStyle/>
          <a:p>
            <a:r>
              <a:rPr lang="en-US" b="1" dirty="0">
                <a:solidFill>
                  <a:schemeClr val="accent4">
                    <a:lumMod val="60000"/>
                    <a:lumOff val="40000"/>
                  </a:schemeClr>
                </a:solidFill>
                <a:latin typeface="Arial"/>
                <a:cs typeface="Arial"/>
              </a:rPr>
              <a:t>COMPOST, MULCH, RENEWABLE NATURAL GAS &amp; ELECTRICITY</a:t>
            </a:r>
          </a:p>
          <a:p>
            <a:pPr marL="342900" indent="-342900">
              <a:buChar char="•"/>
            </a:pPr>
            <a:r>
              <a:rPr lang="en-US" dirty="0">
                <a:solidFill>
                  <a:schemeClr val="bg1"/>
                </a:solidFill>
                <a:latin typeface="Arial"/>
                <a:cs typeface="Arial"/>
              </a:rPr>
              <a:t>Procurement Target</a:t>
            </a:r>
          </a:p>
        </p:txBody>
      </p:sp>
      <p:sp>
        <p:nvSpPr>
          <p:cNvPr id="18" name="Text Placeholder 4"/>
          <p:cNvSpPr>
            <a:spLocks noGrp="1"/>
          </p:cNvSpPr>
          <p:nvPr>
            <p:ph type="body" sz="half" idx="10"/>
          </p:nvPr>
        </p:nvSpPr>
        <p:spPr>
          <a:xfrm>
            <a:off x="4094616" y="2772982"/>
            <a:ext cx="4044545" cy="484187"/>
          </a:xfrm>
        </p:spPr>
        <p:txBody>
          <a:bodyPr>
            <a:noAutofit/>
          </a:bodyPr>
          <a:lstStyle/>
          <a:p>
            <a:r>
              <a:rPr lang="en-US" b="1" dirty="0">
                <a:solidFill>
                  <a:schemeClr val="accent4">
                    <a:lumMod val="60000"/>
                    <a:lumOff val="40000"/>
                  </a:schemeClr>
                </a:solidFill>
              </a:rPr>
              <a:t>PAPER PROCUREMENT REQUIREMENTS</a:t>
            </a:r>
            <a:endParaRPr lang="en-US" dirty="0"/>
          </a:p>
          <a:p>
            <a:pPr marL="342900" indent="-342900">
              <a:buFont typeface="Arial" panose="020B0604020202020204" pitchFamily="34" charset="0"/>
              <a:buChar char="•"/>
            </a:pPr>
            <a:r>
              <a:rPr lang="en-US" dirty="0">
                <a:solidFill>
                  <a:schemeClr val="bg1"/>
                </a:solidFill>
              </a:rPr>
              <a:t>Recycled Content</a:t>
            </a:r>
          </a:p>
          <a:p>
            <a:pPr marL="342900" indent="-342900">
              <a:buFont typeface="Arial" panose="020B0604020202020204" pitchFamily="34" charset="0"/>
              <a:buChar char="•"/>
            </a:pPr>
            <a:r>
              <a:rPr lang="en-US" dirty="0">
                <a:solidFill>
                  <a:schemeClr val="bg1"/>
                </a:solidFill>
              </a:rPr>
              <a:t>Recyclability</a:t>
            </a:r>
          </a:p>
        </p:txBody>
      </p:sp>
      <p:sp>
        <p:nvSpPr>
          <p:cNvPr id="2" name="TextBox 1">
            <a:extLst>
              <a:ext uri="{FF2B5EF4-FFF2-40B4-BE49-F238E27FC236}">
                <a16:creationId xmlns:a16="http://schemas.microsoft.com/office/drawing/2014/main" id="{60E857FD-2A2E-4C87-807E-D23A511012F2}"/>
              </a:ext>
            </a:extLst>
          </p:cNvPr>
          <p:cNvSpPr txBox="1"/>
          <p:nvPr/>
        </p:nvSpPr>
        <p:spPr>
          <a:xfrm>
            <a:off x="4096871" y="4309239"/>
            <a:ext cx="411031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rgbClr val="FFD966"/>
                </a:solidFill>
                <a:latin typeface="Arial"/>
              </a:rPr>
              <a:t>PROCUREMENT OPTIONS</a:t>
            </a:r>
          </a:p>
          <a:p>
            <a:pPr marL="285750" indent="-285750">
              <a:buFont typeface="Arial"/>
              <a:buChar char="•"/>
            </a:pPr>
            <a:r>
              <a:rPr lang="en-US" sz="2000" dirty="0">
                <a:solidFill>
                  <a:schemeClr val="bg1"/>
                </a:solidFill>
                <a:latin typeface="Arial"/>
                <a:cs typeface="Arial"/>
              </a:rPr>
              <a:t>Direct Procurement</a:t>
            </a:r>
          </a:p>
          <a:p>
            <a:pPr marL="285750" indent="-285750">
              <a:buFont typeface="Arial"/>
              <a:buChar char="•"/>
            </a:pPr>
            <a:r>
              <a:rPr lang="en-US" sz="2000" dirty="0">
                <a:solidFill>
                  <a:schemeClr val="bg1"/>
                </a:solidFill>
                <a:latin typeface="Arial"/>
                <a:cs typeface="Arial"/>
              </a:rPr>
              <a:t>Direct Service Provider</a:t>
            </a:r>
          </a:p>
        </p:txBody>
      </p:sp>
      <p:sp>
        <p:nvSpPr>
          <p:cNvPr id="14" name="Text Placeholder 3">
            <a:extLst>
              <a:ext uri="{C183D7F6-B498-43B3-948B-1728B52AA6E4}">
                <adec:decorative xmlns:adec="http://schemas.microsoft.com/office/drawing/2017/decorative" val="1"/>
              </a:ext>
            </a:extLst>
          </p:cNvPr>
          <p:cNvSpPr>
            <a:spLocks noGrp="1"/>
          </p:cNvSpPr>
          <p:nvPr>
            <p:ph type="body" sz="half" idx="2"/>
          </p:nvPr>
        </p:nvSpPr>
        <p:spPr>
          <a:xfrm>
            <a:off x="9726968" y="3000612"/>
            <a:ext cx="973568" cy="892022"/>
          </a:xfrm>
          <a:solidFill>
            <a:srgbClr val="065D78"/>
          </a:solidFill>
        </p:spPr>
        <p:txBody>
          <a:bodyPr>
            <a:noAutofit/>
          </a:bodyPr>
          <a:lstStyle/>
          <a:p>
            <a:pPr algn="ctr"/>
            <a:r>
              <a:rPr lang="en-US" b="1" dirty="0"/>
              <a:t>Close the Loop</a:t>
            </a:r>
          </a:p>
        </p:txBody>
      </p:sp>
      <p:grpSp>
        <p:nvGrpSpPr>
          <p:cNvPr id="9" name="Group 8">
            <a:extLst>
              <a:ext uri="{C183D7F6-B498-43B3-948B-1728B52AA6E4}">
                <adec:decorative xmlns:adec="http://schemas.microsoft.com/office/drawing/2017/decorative" val="1"/>
              </a:ext>
            </a:extLst>
          </p:cNvPr>
          <p:cNvGrpSpPr/>
          <p:nvPr/>
        </p:nvGrpSpPr>
        <p:grpSpPr>
          <a:xfrm>
            <a:off x="624582" y="2668237"/>
            <a:ext cx="2273300" cy="1955800"/>
            <a:chOff x="805336" y="2701982"/>
            <a:chExt cx="2273300" cy="1955800"/>
          </a:xfrm>
        </p:grpSpPr>
        <p:pic>
          <p:nvPicPr>
            <p:cNvPr id="10" name="Picture 9" descr="background color figure">
              <a:extLst>
                <a:ext uri="{FF2B5EF4-FFF2-40B4-BE49-F238E27FC236}">
                  <a16:creationId xmlns:a16="http://schemas.microsoft.com/office/drawing/2014/main" id="{2F606B08-3A23-BE47-A732-15B75D01D1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5336" y="2701982"/>
              <a:ext cx="2273300" cy="1955800"/>
            </a:xfrm>
            <a:prstGeom prst="rect">
              <a:avLst/>
            </a:prstGeom>
          </p:spPr>
        </p:pic>
        <p:pic>
          <p:nvPicPr>
            <p:cNvPr id="11" name="Picture 10" descr="recycling chasing arrows icon">
              <a:extLst>
                <a:ext uri="{FF2B5EF4-FFF2-40B4-BE49-F238E27FC236}">
                  <a16:creationId xmlns:a16="http://schemas.microsoft.com/office/drawing/2014/main" id="{725EA57E-B51C-EB47-8E04-0FBB6E0BB8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99469" y="3165783"/>
              <a:ext cx="1085034" cy="1060742"/>
            </a:xfrm>
            <a:prstGeom prst="rect">
              <a:avLst/>
            </a:prstGeom>
          </p:spPr>
        </p:pic>
      </p:grpSp>
      <p:sp>
        <p:nvSpPr>
          <p:cNvPr id="13" name="Rectangle 12">
            <a:extLst>
              <a:ext uri="{FF2B5EF4-FFF2-40B4-BE49-F238E27FC236}">
                <a16:creationId xmlns:a16="http://schemas.microsoft.com/office/drawing/2014/main" id="{B8A52FE6-8D08-4EB4-B391-84F5B5E24CE0}"/>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26077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C183D7F6-B498-43B3-948B-1728B52AA6E4}">
                <adec:decorative xmlns:adec="http://schemas.microsoft.com/office/drawing/2017/decorative" val="1"/>
              </a:ext>
            </a:extLst>
          </p:cNvPr>
          <p:cNvSpPr/>
          <p:nvPr/>
        </p:nvSpPr>
        <p:spPr>
          <a:xfrm>
            <a:off x="968168" y="1201479"/>
            <a:ext cx="3593804" cy="5050465"/>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C183D7F6-B498-43B3-948B-1728B52AA6E4}">
                <adec:decorative xmlns:adec="http://schemas.microsoft.com/office/drawing/2017/decorative" val="1"/>
              </a:ext>
            </a:extLst>
          </p:cNvPr>
          <p:cNvSpPr/>
          <p:nvPr/>
        </p:nvSpPr>
        <p:spPr>
          <a:xfrm>
            <a:off x="7701516" y="1201478"/>
            <a:ext cx="3593804" cy="5050465"/>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43524" y="0"/>
            <a:ext cx="11848475" cy="1325563"/>
          </a:xfrm>
        </p:spPr>
        <p:txBody>
          <a:bodyPr/>
          <a:lstStyle/>
          <a:p>
            <a:r>
              <a:rPr lang="en-US" dirty="0"/>
              <a:t>Construction &amp; Landscaping Requirements</a:t>
            </a:r>
          </a:p>
        </p:txBody>
      </p:sp>
      <p:pic>
        <p:nvPicPr>
          <p:cNvPr id="4" name="Picture 3" descr="construction debris.">
            <a:extLst>
              <a:ext uri="{FF2B5EF4-FFF2-40B4-BE49-F238E27FC236}">
                <a16:creationId xmlns:a16="http://schemas.microsoft.com/office/drawing/2014/main" id="{9299649B-E71D-F448-85D7-FC1F1A8A57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8332" y="1410623"/>
            <a:ext cx="4082151" cy="2724392"/>
          </a:xfrm>
          <a:prstGeom prst="rect">
            <a:avLst/>
          </a:prstGeom>
        </p:spPr>
      </p:pic>
      <p:sp>
        <p:nvSpPr>
          <p:cNvPr id="3" name="Text Placeholder 2"/>
          <p:cNvSpPr txBox="1">
            <a:spLocks/>
          </p:cNvSpPr>
          <p:nvPr/>
        </p:nvSpPr>
        <p:spPr>
          <a:xfrm>
            <a:off x="1152712" y="4375038"/>
            <a:ext cx="3500854" cy="2821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chemeClr val="bg1"/>
                </a:solidFill>
              </a:rPr>
              <a:t>Recycling organic waste commingled with C&amp;D debris, to meet CalGreen 65% requirement for C&amp;D recycling in both residential and non-residential projects</a:t>
            </a:r>
          </a:p>
          <a:p>
            <a:endParaRPr lang="en-US" sz="2000" dirty="0">
              <a:solidFill>
                <a:schemeClr val="bg1"/>
              </a:solidFill>
            </a:endParaRPr>
          </a:p>
        </p:txBody>
      </p:sp>
      <p:sp>
        <p:nvSpPr>
          <p:cNvPr id="9" name="Text Placeholder 2"/>
          <p:cNvSpPr txBox="1">
            <a:spLocks/>
          </p:cNvSpPr>
          <p:nvPr/>
        </p:nvSpPr>
        <p:spPr>
          <a:xfrm>
            <a:off x="7861765" y="1362000"/>
            <a:ext cx="3500854" cy="2821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chemeClr val="bg1"/>
                </a:solidFill>
              </a:rPr>
              <a:t>Model Water Efficient Landscape Ordinance (MWELO) requirements for compost and mulch application.</a:t>
            </a:r>
          </a:p>
        </p:txBody>
      </p:sp>
      <p:pic>
        <p:nvPicPr>
          <p:cNvPr id="7" name="Picture 6" descr="compost applied to commercial landscaping">
            <a:extLst>
              <a:ext uri="{C183D7F6-B498-43B3-948B-1728B52AA6E4}">
                <adec:decorative xmlns:adec="http://schemas.microsoft.com/office/drawing/2017/decorative" val="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3005" y="3418366"/>
            <a:ext cx="3912520" cy="2626212"/>
          </a:xfrm>
          <a:prstGeom prst="rect">
            <a:avLst/>
          </a:prstGeom>
        </p:spPr>
      </p:pic>
      <p:sp>
        <p:nvSpPr>
          <p:cNvPr id="10" name="Rectangle 9">
            <a:extLst>
              <a:ext uri="{FF2B5EF4-FFF2-40B4-BE49-F238E27FC236}">
                <a16:creationId xmlns:a16="http://schemas.microsoft.com/office/drawing/2014/main" id="{05395621-1EEF-4250-A699-F2EBF9A9EB12}"/>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88716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10D25-4281-4316-B16F-29A22B22AFB3}"/>
              </a:ext>
            </a:extLst>
          </p:cNvPr>
          <p:cNvSpPr>
            <a:spLocks noGrp="1"/>
          </p:cNvSpPr>
          <p:nvPr>
            <p:ph type="title"/>
          </p:nvPr>
        </p:nvSpPr>
        <p:spPr/>
        <p:txBody>
          <a:bodyPr/>
          <a:lstStyle/>
          <a:p>
            <a:r>
              <a:rPr lang="en-US" dirty="0"/>
              <a:t>Waste Sector Outlook</a:t>
            </a:r>
          </a:p>
        </p:txBody>
      </p:sp>
      <p:graphicFrame>
        <p:nvGraphicFramePr>
          <p:cNvPr id="6" name="Chart 5" descr="Bar chart detailing the amount of capacity in millions of tons California has at its facilities versus how much capacity is needed.">
            <a:extLst>
              <a:ext uri="{FF2B5EF4-FFF2-40B4-BE49-F238E27FC236}">
                <a16:creationId xmlns:a16="http://schemas.microsoft.com/office/drawing/2014/main" id="{CBE27019-5245-4F57-AF8B-185E45ADDB26}"/>
              </a:ext>
            </a:extLst>
          </p:cNvPr>
          <p:cNvGraphicFramePr>
            <a:graphicFrameLocks/>
          </p:cNvGraphicFramePr>
          <p:nvPr>
            <p:extLst>
              <p:ext uri="{D42A27DB-BD31-4B8C-83A1-F6EECF244321}">
                <p14:modId xmlns:p14="http://schemas.microsoft.com/office/powerpoint/2010/main" val="1468355382"/>
              </p:ext>
            </p:extLst>
          </p:nvPr>
        </p:nvGraphicFramePr>
        <p:xfrm>
          <a:off x="1422400" y="1574800"/>
          <a:ext cx="9436725" cy="4597399"/>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3">
            <a:extLst>
              <a:ext uri="{FF2B5EF4-FFF2-40B4-BE49-F238E27FC236}">
                <a16:creationId xmlns:a16="http://schemas.microsoft.com/office/drawing/2014/main" id="{34A32109-4740-4E9F-B1C8-E2AC7E80DB6B}"/>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3485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7370" y="365125"/>
            <a:ext cx="3338844" cy="1325563"/>
          </a:xfrm>
        </p:spPr>
        <p:txBody>
          <a:bodyPr>
            <a:noAutofit/>
          </a:bodyPr>
          <a:lstStyle/>
          <a:p>
            <a:pPr algn="ctr"/>
            <a:r>
              <a:rPr lang="en-US" sz="2900" cap="small" dirty="0">
                <a:solidFill>
                  <a:srgbClr val="0A4467"/>
                </a:solidFill>
              </a:rPr>
              <a:t>SB 1383 in Action</a:t>
            </a:r>
            <a:br>
              <a:rPr lang="en-US" sz="2900" cap="small" dirty="0">
                <a:solidFill>
                  <a:srgbClr val="0A4467"/>
                </a:solidFill>
              </a:rPr>
            </a:br>
            <a:br>
              <a:rPr lang="en-US" sz="2900" cap="small" dirty="0">
                <a:solidFill>
                  <a:srgbClr val="0A4467"/>
                </a:solidFill>
              </a:rPr>
            </a:br>
            <a:r>
              <a:rPr lang="en-US" sz="2900" cap="small" dirty="0">
                <a:solidFill>
                  <a:srgbClr val="0A4467"/>
                </a:solidFill>
              </a:rPr>
              <a:t>Infrastructure Requirements</a:t>
            </a:r>
            <a:endParaRPr lang="en-US" sz="2900" dirty="0"/>
          </a:p>
        </p:txBody>
      </p:sp>
      <p:sp>
        <p:nvSpPr>
          <p:cNvPr id="4" name="Text Placeholder 3"/>
          <p:cNvSpPr>
            <a:spLocks noGrp="1"/>
          </p:cNvSpPr>
          <p:nvPr>
            <p:ph type="body" sz="half" idx="10"/>
          </p:nvPr>
        </p:nvSpPr>
        <p:spPr>
          <a:xfrm>
            <a:off x="127370" y="4827181"/>
            <a:ext cx="3500854" cy="1424320"/>
          </a:xfrm>
        </p:spPr>
        <p:txBody>
          <a:bodyPr>
            <a:normAutofit lnSpcReduction="10000"/>
          </a:bodyPr>
          <a:lstStyle/>
          <a:p>
            <a:r>
              <a:rPr lang="en-US" b="1" dirty="0"/>
              <a:t>Evaluating Current Infrastructure and Planning </a:t>
            </a:r>
            <a:br>
              <a:rPr lang="en-US" b="1" dirty="0"/>
            </a:br>
            <a:r>
              <a:rPr lang="en-US" b="1" dirty="0"/>
              <a:t>New Compost and AD Facilities and Edible Food Recovery</a:t>
            </a:r>
          </a:p>
          <a:p>
            <a:endParaRPr lang="en-US" dirty="0"/>
          </a:p>
        </p:txBody>
      </p:sp>
      <p:pic>
        <p:nvPicPr>
          <p:cNvPr id="11" name="Picture 10" descr="anaerobic digestion facilit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5374" y="2770545"/>
            <a:ext cx="5818529" cy="3274246"/>
          </a:xfrm>
          <a:prstGeom prst="rect">
            <a:avLst/>
          </a:prstGeom>
        </p:spPr>
      </p:pic>
      <p:pic>
        <p:nvPicPr>
          <p:cNvPr id="10" name="Picture 9" descr="compost facilit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7524" y="206716"/>
            <a:ext cx="3569924" cy="2373618"/>
          </a:xfrm>
          <a:prstGeom prst="rect">
            <a:avLst/>
          </a:prstGeom>
        </p:spPr>
      </p:pic>
      <p:pic>
        <p:nvPicPr>
          <p:cNvPr id="12" name="Picture 11" descr="anaerobic digestion"/>
          <p:cNvPicPr>
            <a:picLocks noChangeAspect="1"/>
          </p:cNvPicPr>
          <p:nvPr/>
        </p:nvPicPr>
        <p:blipFill rotWithShape="1">
          <a:blip r:embed="rId5" cstate="print">
            <a:extLst>
              <a:ext uri="{28A0092B-C50C-407E-A947-70E740481C1C}">
                <a14:useLocalDpi xmlns:a14="http://schemas.microsoft.com/office/drawing/2010/main" val="0"/>
              </a:ext>
            </a:extLst>
          </a:blip>
          <a:srcRect l="40733" t="28710" b="14026"/>
          <a:stretch/>
        </p:blipFill>
        <p:spPr>
          <a:xfrm>
            <a:off x="4109833" y="206716"/>
            <a:ext cx="3694806" cy="2373618"/>
          </a:xfrm>
          <a:prstGeom prst="rect">
            <a:avLst/>
          </a:prstGeom>
        </p:spPr>
      </p:pic>
      <p:grpSp>
        <p:nvGrpSpPr>
          <p:cNvPr id="7" name="Group 6">
            <a:extLst>
              <a:ext uri="{C183D7F6-B498-43B3-948B-1728B52AA6E4}">
                <adec:decorative xmlns:adec="http://schemas.microsoft.com/office/drawing/2017/decorative" val="1"/>
              </a:ext>
            </a:extLst>
          </p:cNvPr>
          <p:cNvGrpSpPr/>
          <p:nvPr/>
        </p:nvGrpSpPr>
        <p:grpSpPr>
          <a:xfrm>
            <a:off x="660142" y="2545678"/>
            <a:ext cx="2273300" cy="1968500"/>
            <a:chOff x="796658" y="2548518"/>
            <a:chExt cx="2273300" cy="1968500"/>
          </a:xfrm>
        </p:grpSpPr>
        <p:pic>
          <p:nvPicPr>
            <p:cNvPr id="8" name="Picture 7" descr="clipboard">
              <a:extLst>
                <a:ext uri="{FF2B5EF4-FFF2-40B4-BE49-F238E27FC236}">
                  <a16:creationId xmlns:a16="http://schemas.microsoft.com/office/drawing/2014/main" id="{8CB0D924-6885-B847-9782-07EFB834D2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6658" y="2548518"/>
              <a:ext cx="2273300" cy="1968500"/>
            </a:xfrm>
            <a:prstGeom prst="rect">
              <a:avLst/>
            </a:prstGeom>
          </p:spPr>
        </p:pic>
        <p:pic>
          <p:nvPicPr>
            <p:cNvPr id="9" name="Picture 8" descr="clipboard">
              <a:extLst>
                <a:ext uri="{FF2B5EF4-FFF2-40B4-BE49-F238E27FC236}">
                  <a16:creationId xmlns:a16="http://schemas.microsoft.com/office/drawing/2014/main" id="{46DC0FEE-9696-D842-A27C-8B5F95DAB9B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22309" y="2963833"/>
              <a:ext cx="821998" cy="1137871"/>
            </a:xfrm>
            <a:prstGeom prst="rect">
              <a:avLst/>
            </a:prstGeom>
          </p:spPr>
        </p:pic>
      </p:grpSp>
      <p:sp>
        <p:nvSpPr>
          <p:cNvPr id="13" name="Rectangle 12">
            <a:extLst>
              <a:ext uri="{FF2B5EF4-FFF2-40B4-BE49-F238E27FC236}">
                <a16:creationId xmlns:a16="http://schemas.microsoft.com/office/drawing/2014/main" id="{96B741EF-C044-4E92-B3DE-1E6F0D3364AF}"/>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75557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a:xfrm>
            <a:off x="276668" y="934322"/>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Inspection and Enforcement Requirements</a:t>
            </a:r>
            <a:endParaRPr lang="en-US" dirty="0"/>
          </a:p>
        </p:txBody>
      </p:sp>
      <p:sp>
        <p:nvSpPr>
          <p:cNvPr id="12" name="Text Placeholder 11"/>
          <p:cNvSpPr>
            <a:spLocks noGrp="1"/>
          </p:cNvSpPr>
          <p:nvPr>
            <p:ph type="body" sz="half" idx="10"/>
          </p:nvPr>
        </p:nvSpPr>
        <p:spPr>
          <a:xfrm>
            <a:off x="276668" y="5426046"/>
            <a:ext cx="3500854" cy="868427"/>
          </a:xfrm>
        </p:spPr>
        <p:txBody>
          <a:bodyPr>
            <a:normAutofit/>
          </a:bodyPr>
          <a:lstStyle/>
          <a:p>
            <a:r>
              <a:rPr lang="en-US" b="1" dirty="0"/>
              <a:t>Monitor Compliance and Conduct Enforcement</a:t>
            </a:r>
          </a:p>
          <a:p>
            <a:endParaRPr lang="en-US" dirty="0"/>
          </a:p>
        </p:txBody>
      </p:sp>
      <p:sp>
        <p:nvSpPr>
          <p:cNvPr id="3" name="Text Placeholder 2"/>
          <p:cNvSpPr>
            <a:spLocks noGrp="1"/>
          </p:cNvSpPr>
          <p:nvPr>
            <p:ph type="body" sz="half" idx="2"/>
          </p:nvPr>
        </p:nvSpPr>
        <p:spPr>
          <a:xfrm>
            <a:off x="4207016" y="189031"/>
            <a:ext cx="4784584" cy="690390"/>
          </a:xfrm>
        </p:spPr>
        <p:txBody>
          <a:bodyPr>
            <a:normAutofit/>
          </a:bodyPr>
          <a:lstStyle/>
          <a:p>
            <a:r>
              <a:rPr lang="en-US" sz="2800" cap="small" dirty="0"/>
              <a:t>Jurisdiction Requirements</a:t>
            </a:r>
          </a:p>
        </p:txBody>
      </p:sp>
      <p:sp>
        <p:nvSpPr>
          <p:cNvPr id="10" name="Text Placeholder 9"/>
          <p:cNvSpPr>
            <a:spLocks noGrp="1"/>
          </p:cNvSpPr>
          <p:nvPr>
            <p:ph type="body" sz="half" idx="12"/>
          </p:nvPr>
        </p:nvSpPr>
        <p:spPr>
          <a:xfrm>
            <a:off x="4365062" y="1327429"/>
            <a:ext cx="2306295" cy="690390"/>
          </a:xfrm>
        </p:spPr>
        <p:txBody>
          <a:bodyPr>
            <a:noAutofit/>
          </a:bodyPr>
          <a:lstStyle/>
          <a:p>
            <a:pPr algn="ctr"/>
            <a:r>
              <a:rPr lang="en-US" dirty="0"/>
              <a:t>Ordinance</a:t>
            </a:r>
          </a:p>
          <a:p>
            <a:pPr algn="ctr"/>
            <a:r>
              <a:rPr lang="en-US" dirty="0"/>
              <a:t>2022</a:t>
            </a:r>
          </a:p>
          <a:p>
            <a:endParaRPr lang="en-US" dirty="0"/>
          </a:p>
        </p:txBody>
      </p:sp>
      <p:sp>
        <p:nvSpPr>
          <p:cNvPr id="8" name="Text Placeholder 7"/>
          <p:cNvSpPr>
            <a:spLocks noGrp="1"/>
          </p:cNvSpPr>
          <p:nvPr>
            <p:ph type="body" sz="half" idx="11"/>
          </p:nvPr>
        </p:nvSpPr>
        <p:spPr>
          <a:xfrm>
            <a:off x="4207016" y="3905496"/>
            <a:ext cx="2464341" cy="2070002"/>
          </a:xfrm>
        </p:spPr>
        <p:txBody>
          <a:bodyPr>
            <a:normAutofit/>
          </a:bodyPr>
          <a:lstStyle/>
          <a:p>
            <a:r>
              <a:rPr lang="en-US" dirty="0"/>
              <a:t>Adopt an Ordinance (Enforceable Mechanism) </a:t>
            </a:r>
          </a:p>
          <a:p>
            <a:r>
              <a:rPr lang="en-US" dirty="0"/>
              <a:t>Including Enforcement </a:t>
            </a:r>
          </a:p>
          <a:p>
            <a:endParaRPr lang="en-US" dirty="0"/>
          </a:p>
        </p:txBody>
      </p:sp>
      <p:pic>
        <p:nvPicPr>
          <p:cNvPr id="20" name="Picture 19">
            <a:extLst>
              <a:ext uri="{FF2B5EF4-FFF2-40B4-BE49-F238E27FC236}">
                <a16:creationId xmlns:a16="http://schemas.microsoft.com/office/drawing/2014/main" id="{669CD15D-7514-7F45-8D1F-69F8AEFA154F}"/>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6247"/>
          <a:stretch/>
        </p:blipFill>
        <p:spPr>
          <a:xfrm>
            <a:off x="10626565" y="2369525"/>
            <a:ext cx="532612" cy="775611"/>
          </a:xfrm>
          <a:prstGeom prst="rect">
            <a:avLst/>
          </a:prstGeom>
        </p:spPr>
      </p:pic>
      <p:sp>
        <p:nvSpPr>
          <p:cNvPr id="7" name="Text Placeholder 6"/>
          <p:cNvSpPr>
            <a:spLocks noGrp="1"/>
          </p:cNvSpPr>
          <p:nvPr>
            <p:ph type="body" sz="half" idx="13"/>
          </p:nvPr>
        </p:nvSpPr>
        <p:spPr>
          <a:xfrm>
            <a:off x="6942805" y="744280"/>
            <a:ext cx="2586813" cy="690390"/>
          </a:xfrm>
        </p:spPr>
        <p:txBody>
          <a:bodyPr>
            <a:noAutofit/>
          </a:bodyPr>
          <a:lstStyle/>
          <a:p>
            <a:pPr algn="ctr"/>
            <a:r>
              <a:rPr lang="en-US" dirty="0"/>
              <a:t>Compliance Monitoring &amp; Education</a:t>
            </a:r>
          </a:p>
          <a:p>
            <a:pPr algn="ctr"/>
            <a:r>
              <a:rPr lang="en-US" dirty="0"/>
              <a:t>2022-2024</a:t>
            </a:r>
          </a:p>
          <a:p>
            <a:endParaRPr lang="en-US" dirty="0"/>
          </a:p>
        </p:txBody>
      </p:sp>
      <p:sp>
        <p:nvSpPr>
          <p:cNvPr id="5" name="Text Placeholder 4"/>
          <p:cNvSpPr>
            <a:spLocks noGrp="1"/>
          </p:cNvSpPr>
          <p:nvPr>
            <p:ph type="body" sz="half" idx="15"/>
          </p:nvPr>
        </p:nvSpPr>
        <p:spPr>
          <a:xfrm>
            <a:off x="7223323" y="3902415"/>
            <a:ext cx="2306295" cy="1771554"/>
          </a:xfrm>
        </p:spPr>
        <p:txBody>
          <a:bodyPr>
            <a:noAutofit/>
          </a:bodyPr>
          <a:lstStyle/>
          <a:p>
            <a:r>
              <a:rPr lang="en-US" dirty="0"/>
              <a:t>Annual Compliance Reviews, Route Reviews, Inspections </a:t>
            </a:r>
          </a:p>
          <a:p>
            <a:endParaRPr lang="en-US" dirty="0"/>
          </a:p>
          <a:p>
            <a:r>
              <a:rPr lang="en-US" dirty="0"/>
              <a:t>Educate Violators </a:t>
            </a:r>
          </a:p>
          <a:p>
            <a:endParaRPr lang="en-US" dirty="0"/>
          </a:p>
        </p:txBody>
      </p:sp>
      <p:sp>
        <p:nvSpPr>
          <p:cNvPr id="4" name="Text Placeholder 3"/>
          <p:cNvSpPr>
            <a:spLocks noGrp="1"/>
          </p:cNvSpPr>
          <p:nvPr>
            <p:ph type="body" sz="half" idx="14"/>
          </p:nvPr>
        </p:nvSpPr>
        <p:spPr>
          <a:xfrm>
            <a:off x="9983596" y="744280"/>
            <a:ext cx="1967400" cy="1267378"/>
          </a:xfrm>
        </p:spPr>
        <p:txBody>
          <a:bodyPr>
            <a:normAutofit lnSpcReduction="10000"/>
          </a:bodyPr>
          <a:lstStyle/>
          <a:p>
            <a:pPr algn="ctr"/>
            <a:r>
              <a:rPr lang="en-US" dirty="0"/>
              <a:t>Compliance Monitoring &amp; Enforcement</a:t>
            </a:r>
          </a:p>
          <a:p>
            <a:pPr algn="ctr"/>
            <a:r>
              <a:rPr lang="en-US" dirty="0"/>
              <a:t>2024</a:t>
            </a:r>
          </a:p>
          <a:p>
            <a:endParaRPr lang="en-US" dirty="0"/>
          </a:p>
        </p:txBody>
      </p:sp>
      <p:pic>
        <p:nvPicPr>
          <p:cNvPr id="19" name="Picture 18">
            <a:extLst>
              <a:ext uri="{FF2B5EF4-FFF2-40B4-BE49-F238E27FC236}">
                <a16:creationId xmlns:a16="http://schemas.microsoft.com/office/drawing/2014/main" id="{E8762F0A-9F0A-7A4C-9723-10C29DEB7135}"/>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13172" y="2346478"/>
            <a:ext cx="770441" cy="822710"/>
          </a:xfrm>
          <a:prstGeom prst="rect">
            <a:avLst/>
          </a:prstGeom>
        </p:spPr>
      </p:pic>
      <p:grpSp>
        <p:nvGrpSpPr>
          <p:cNvPr id="22" name="Group 21">
            <a:extLst>
              <a:ext uri="{C183D7F6-B498-43B3-948B-1728B52AA6E4}">
                <adec:decorative xmlns:adec="http://schemas.microsoft.com/office/drawing/2017/decorative" val="1"/>
              </a:ext>
            </a:extLst>
          </p:cNvPr>
          <p:cNvGrpSpPr/>
          <p:nvPr/>
        </p:nvGrpSpPr>
        <p:grpSpPr>
          <a:xfrm>
            <a:off x="5224407" y="2290192"/>
            <a:ext cx="538103" cy="995230"/>
            <a:chOff x="5224407" y="2290192"/>
            <a:chExt cx="538103" cy="995230"/>
          </a:xfrm>
        </p:grpSpPr>
        <p:pic>
          <p:nvPicPr>
            <p:cNvPr id="17" name="Picture 16" descr="government ico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24407" y="2290192"/>
              <a:ext cx="503862" cy="488661"/>
            </a:xfrm>
            <a:prstGeom prst="rect">
              <a:avLst/>
            </a:prstGeom>
          </p:spPr>
        </p:pic>
        <p:pic>
          <p:nvPicPr>
            <p:cNvPr id="18" name="Picture 17" descr="shaking hand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24407" y="2913836"/>
              <a:ext cx="538103" cy="371586"/>
            </a:xfrm>
            <a:prstGeom prst="rect">
              <a:avLst/>
            </a:prstGeom>
          </p:spPr>
        </p:pic>
      </p:grpSp>
      <p:sp>
        <p:nvSpPr>
          <p:cNvPr id="2" name="Text Placeholder 1"/>
          <p:cNvSpPr>
            <a:spLocks noGrp="1"/>
          </p:cNvSpPr>
          <p:nvPr>
            <p:ph type="body" sz="half" idx="16"/>
          </p:nvPr>
        </p:nvSpPr>
        <p:spPr>
          <a:xfrm>
            <a:off x="9813851" y="3902415"/>
            <a:ext cx="2519916" cy="2168776"/>
          </a:xfrm>
        </p:spPr>
        <p:txBody>
          <a:bodyPr>
            <a:noAutofit/>
          </a:bodyPr>
          <a:lstStyle/>
          <a:p>
            <a:r>
              <a:rPr lang="en-US" dirty="0"/>
              <a:t>Annual Compliance Reviews</a:t>
            </a:r>
          </a:p>
          <a:p>
            <a:r>
              <a:rPr lang="en-US" dirty="0"/>
              <a:t>Route Reviews, Inspections, </a:t>
            </a:r>
          </a:p>
          <a:p>
            <a:r>
              <a:rPr lang="en-US" dirty="0"/>
              <a:t>Notice of Violations, </a:t>
            </a:r>
          </a:p>
          <a:p>
            <a:r>
              <a:rPr lang="en-US" dirty="0"/>
              <a:t>Penalties for Violators</a:t>
            </a:r>
          </a:p>
          <a:p>
            <a:endParaRPr lang="en-US" dirty="0"/>
          </a:p>
        </p:txBody>
      </p:sp>
      <p:grpSp>
        <p:nvGrpSpPr>
          <p:cNvPr id="21" name="Group 20">
            <a:extLst>
              <a:ext uri="{C183D7F6-B498-43B3-948B-1728B52AA6E4}">
                <adec:decorative xmlns:adec="http://schemas.microsoft.com/office/drawing/2017/decorative" val="1"/>
              </a:ext>
            </a:extLst>
          </p:cNvPr>
          <p:cNvGrpSpPr/>
          <p:nvPr/>
        </p:nvGrpSpPr>
        <p:grpSpPr>
          <a:xfrm>
            <a:off x="814033" y="2921246"/>
            <a:ext cx="2273300" cy="1968500"/>
            <a:chOff x="796658" y="2546802"/>
            <a:chExt cx="2273300" cy="1968500"/>
          </a:xfrm>
        </p:grpSpPr>
        <p:pic>
          <p:nvPicPr>
            <p:cNvPr id="15" name="Picture 14" descr="background decorative figure">
              <a:extLst>
                <a:ext uri="{FF2B5EF4-FFF2-40B4-BE49-F238E27FC236}">
                  <a16:creationId xmlns:a16="http://schemas.microsoft.com/office/drawing/2014/main" id="{A62AD809-A6D0-7647-9087-AB9D33A7916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6658" y="2546802"/>
              <a:ext cx="2273300" cy="1968500"/>
            </a:xfrm>
            <a:prstGeom prst="rect">
              <a:avLst/>
            </a:prstGeom>
          </p:spPr>
        </p:pic>
        <p:pic>
          <p:nvPicPr>
            <p:cNvPr id="16" name="Picture 15" descr="man with clipboard">
              <a:extLst>
                <a:ext uri="{FF2B5EF4-FFF2-40B4-BE49-F238E27FC236}">
                  <a16:creationId xmlns:a16="http://schemas.microsoft.com/office/drawing/2014/main" id="{7CA67602-6C70-F047-A8E7-4D7FC6E8D5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2741" y="2999355"/>
              <a:ext cx="1121134" cy="1063394"/>
            </a:xfrm>
            <a:prstGeom prst="rect">
              <a:avLst/>
            </a:prstGeom>
          </p:spPr>
        </p:pic>
      </p:grpSp>
      <p:sp>
        <p:nvSpPr>
          <p:cNvPr id="23" name="Rectangle 22">
            <a:extLst>
              <a:ext uri="{FF2B5EF4-FFF2-40B4-BE49-F238E27FC236}">
                <a16:creationId xmlns:a16="http://schemas.microsoft.com/office/drawing/2014/main" id="{8E5FB338-830C-4F75-A64B-6E857536F97C}"/>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58425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27370" y="847207"/>
            <a:ext cx="3501296" cy="1325563"/>
          </a:xfrm>
        </p:spPr>
        <p:txBody>
          <a:bodyPr>
            <a:noAutofit/>
          </a:bodyPr>
          <a:lstStyle/>
          <a:p>
            <a:r>
              <a:rPr lang="en-US" sz="3200" cap="small" spc="100" dirty="0">
                <a:solidFill>
                  <a:schemeClr val="bg1"/>
                </a:solidFill>
                <a:latin typeface="Arial Black" panose="020B0A04020102020204" pitchFamily="34" charset="0"/>
                <a:cs typeface="Leelawadee" panose="020B0502040204020203" pitchFamily="34" charset="-34"/>
              </a:rPr>
              <a:t>Jurisdiction Enforcement Requirements</a:t>
            </a:r>
            <a:br>
              <a:rPr lang="en-US" sz="3200" cap="small" spc="100" dirty="0">
                <a:solidFill>
                  <a:schemeClr val="bg1"/>
                </a:solidFill>
                <a:latin typeface="Arial Black" panose="020B0A04020102020204" pitchFamily="34" charset="0"/>
                <a:cs typeface="Leelawadee" panose="020B0502040204020203" pitchFamily="34" charset="-34"/>
              </a:rPr>
            </a:br>
            <a:endParaRPr lang="en-US" sz="3200" dirty="0"/>
          </a:p>
        </p:txBody>
      </p:sp>
      <p:sp>
        <p:nvSpPr>
          <p:cNvPr id="3" name="Text Placeholder 2"/>
          <p:cNvSpPr>
            <a:spLocks noGrp="1"/>
          </p:cNvSpPr>
          <p:nvPr>
            <p:ph type="body" sz="half" idx="2"/>
          </p:nvPr>
        </p:nvSpPr>
        <p:spPr>
          <a:xfrm>
            <a:off x="3854148" y="391635"/>
            <a:ext cx="8181908" cy="4616300"/>
          </a:xfrm>
        </p:spPr>
        <p:txBody>
          <a:bodyPr>
            <a:normAutofit lnSpcReduction="10000"/>
          </a:bodyPr>
          <a:lstStyle/>
          <a:p>
            <a:r>
              <a:rPr lang="en-US" sz="3200" dirty="0">
                <a:solidFill>
                  <a:schemeClr val="accent4">
                    <a:lumMod val="60000"/>
                    <a:lumOff val="40000"/>
                  </a:schemeClr>
                </a:solidFill>
              </a:rPr>
              <a:t>Must Have Enforcement and Inspection Program that Includes:</a:t>
            </a:r>
          </a:p>
          <a:p>
            <a:pPr marL="342900" indent="-342900">
              <a:spcBef>
                <a:spcPts val="300"/>
              </a:spcBef>
              <a:spcAft>
                <a:spcPts val="300"/>
              </a:spcAft>
              <a:buFont typeface="Arial" panose="020B0604020202020204" pitchFamily="34" charset="0"/>
              <a:buChar char="•"/>
            </a:pPr>
            <a:r>
              <a:rPr lang="en-US" dirty="0"/>
              <a:t>Annual Compliance Review </a:t>
            </a:r>
          </a:p>
          <a:p>
            <a:pPr marL="800100" lvl="1" indent="-342900">
              <a:spcBef>
                <a:spcPts val="300"/>
              </a:spcBef>
              <a:spcAft>
                <a:spcPts val="300"/>
              </a:spcAft>
              <a:buFont typeface="Arial" panose="020B0604020202020204" pitchFamily="34" charset="0"/>
              <a:buChar char="•"/>
            </a:pPr>
            <a:r>
              <a:rPr lang="en-US" sz="2000" dirty="0">
                <a:solidFill>
                  <a:schemeClr val="bg1"/>
                </a:solidFill>
              </a:rPr>
              <a:t>Commercial Businesses that Generate </a:t>
            </a:r>
            <a:r>
              <a:rPr lang="en-US" sz="2000" u="sng" dirty="0">
                <a:solidFill>
                  <a:schemeClr val="bg1"/>
                </a:solidFill>
              </a:rPr>
              <a:t>&gt;</a:t>
            </a:r>
            <a:r>
              <a:rPr lang="en-US" sz="2000" dirty="0">
                <a:solidFill>
                  <a:schemeClr val="bg1"/>
                </a:solidFill>
              </a:rPr>
              <a:t> 2 Cubic Yards/week </a:t>
            </a:r>
          </a:p>
          <a:p>
            <a:pPr marL="800100" lvl="1" indent="-342900">
              <a:buFont typeface="Arial" panose="020B0604020202020204" pitchFamily="34" charset="0"/>
              <a:buChar char="•"/>
            </a:pPr>
            <a:r>
              <a:rPr lang="en-US" sz="2000" dirty="0">
                <a:solidFill>
                  <a:schemeClr val="bg1"/>
                </a:solidFill>
              </a:rPr>
              <a:t>Verify Businesses are:</a:t>
            </a:r>
          </a:p>
          <a:p>
            <a:pPr marL="1257300" lvl="2" indent="-342900">
              <a:spcAft>
                <a:spcPts val="1200"/>
              </a:spcAft>
              <a:buFont typeface="Arial" panose="020B0604020202020204" pitchFamily="34" charset="0"/>
              <a:buChar char="•"/>
            </a:pPr>
            <a:r>
              <a:rPr lang="en-US" sz="2000" dirty="0">
                <a:solidFill>
                  <a:schemeClr val="bg1"/>
                </a:solidFill>
              </a:rPr>
              <a:t>Subscribed to Service or Self-hauling</a:t>
            </a:r>
          </a:p>
          <a:p>
            <a:pPr marL="342900" indent="-342900">
              <a:spcAft>
                <a:spcPts val="1200"/>
              </a:spcAft>
              <a:buFont typeface="Arial" panose="020B0604020202020204" pitchFamily="34" charset="0"/>
              <a:buChar char="•"/>
            </a:pPr>
            <a:r>
              <a:rPr lang="en-US" dirty="0"/>
              <a:t>2 or 3 Container Collection Service: Route Reviews of Commercial/Residential Areas to Verify Service and Inspect for Contamination </a:t>
            </a:r>
            <a:r>
              <a:rPr lang="en-US" sz="1800" b="1" u="sng" dirty="0">
                <a:effectLst/>
                <a:latin typeface="Arial" panose="020B0604020202020204" pitchFamily="34" charset="0"/>
                <a:ea typeface="Calibri" panose="020F0502020204030204" pitchFamily="34" charset="0"/>
                <a:cs typeface="Times New Roman" panose="02020603050405020304" pitchFamily="18" charset="0"/>
              </a:rPr>
              <a:t>OR</a:t>
            </a:r>
            <a:r>
              <a:rPr lang="en-US" sz="1800" b="1" dirty="0">
                <a:effectLst/>
                <a:latin typeface="Arial" panose="020B0604020202020204" pitchFamily="34" charset="0"/>
                <a:ea typeface="Calibri" panose="020F0502020204030204" pitchFamily="34" charset="0"/>
                <a:cs typeface="Times New Roman" panose="02020603050405020304" pitchFamily="18" charset="0"/>
              </a:rPr>
              <a:t> </a:t>
            </a:r>
            <a:r>
              <a:rPr lang="en-US" b="1" dirty="0">
                <a:effectLst/>
                <a:latin typeface="Arial" panose="020B0604020202020204" pitchFamily="34" charset="0"/>
                <a:ea typeface="Calibri" panose="020F0502020204030204" pitchFamily="34" charset="0"/>
                <a:cs typeface="Times New Roman" panose="02020603050405020304" pitchFamily="18" charset="0"/>
              </a:rPr>
              <a:t>Waste Evaluations to Determine Percent Contamination in Loads at the Facility</a:t>
            </a:r>
            <a:endParaRPr lang="en-US" dirty="0"/>
          </a:p>
          <a:p>
            <a:pPr marL="342900" indent="-342900">
              <a:buFont typeface="Arial" panose="020B0604020202020204" pitchFamily="34" charset="0"/>
              <a:buChar char="•"/>
            </a:pPr>
            <a:r>
              <a:rPr lang="en-US" dirty="0"/>
              <a:t>Single Unsegregated Collection Service: Verify Businesses are subscribed to a service that is Transporting Contents to a High Diversion Organic Waste Processing Facility </a:t>
            </a:r>
          </a:p>
        </p:txBody>
      </p:sp>
      <p:sp>
        <p:nvSpPr>
          <p:cNvPr id="13" name="Rectangle 12">
            <a:extLst>
              <a:ext uri="{FF2B5EF4-FFF2-40B4-BE49-F238E27FC236}">
                <a16:creationId xmlns:a16="http://schemas.microsoft.com/office/drawing/2014/main" id="{A76B8B97-D6A5-7F40-A756-60593E4AC4ED}"/>
              </a:ext>
              <a:ext uri="{C183D7F6-B498-43B3-948B-1728B52AA6E4}">
                <adec:decorative xmlns:adec="http://schemas.microsoft.com/office/drawing/2017/decorative" val="1"/>
              </a:ext>
            </a:extLst>
          </p:cNvPr>
          <p:cNvSpPr/>
          <p:nvPr/>
        </p:nvSpPr>
        <p:spPr>
          <a:xfrm>
            <a:off x="5167423" y="5276214"/>
            <a:ext cx="7024577" cy="848139"/>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20BAF6DA-8EF5-F342-AEEB-0624A455C037}"/>
              </a:ext>
              <a:ext uri="{C183D7F6-B498-43B3-948B-1728B52AA6E4}">
                <adec:decorative xmlns:adec="http://schemas.microsoft.com/office/drawing/2017/decorative" val="1"/>
              </a:ext>
            </a:extLst>
          </p:cNvPr>
          <p:cNvGrpSpPr/>
          <p:nvPr/>
        </p:nvGrpSpPr>
        <p:grpSpPr>
          <a:xfrm>
            <a:off x="276226" y="3225045"/>
            <a:ext cx="2793211" cy="2328176"/>
            <a:chOff x="5167603" y="1935319"/>
            <a:chExt cx="1914409" cy="1595684"/>
          </a:xfrm>
        </p:grpSpPr>
        <p:pic>
          <p:nvPicPr>
            <p:cNvPr id="8" name="Picture 7" descr="green container">
              <a:extLst>
                <a:ext uri="{FF2B5EF4-FFF2-40B4-BE49-F238E27FC236}">
                  <a16:creationId xmlns:a16="http://schemas.microsoft.com/office/drawing/2014/main" id="{28B477F9-CB4E-5346-B95F-2D1EC36A3F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9977" y="1935319"/>
              <a:ext cx="542035" cy="1063789"/>
            </a:xfrm>
            <a:prstGeom prst="rect">
              <a:avLst/>
            </a:prstGeom>
          </p:spPr>
        </p:pic>
        <p:pic>
          <p:nvPicPr>
            <p:cNvPr id="9" name="Picture 8" descr="blue container">
              <a:extLst>
                <a:ext uri="{FF2B5EF4-FFF2-40B4-BE49-F238E27FC236}">
                  <a16:creationId xmlns:a16="http://schemas.microsoft.com/office/drawing/2014/main" id="{D2937A18-8157-C648-B5CF-6ED59C9588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67603" y="1935319"/>
              <a:ext cx="542035" cy="1063789"/>
            </a:xfrm>
            <a:prstGeom prst="rect">
              <a:avLst/>
            </a:prstGeom>
          </p:spPr>
        </p:pic>
        <p:pic>
          <p:nvPicPr>
            <p:cNvPr id="10" name="Picture 9" descr="grey container">
              <a:extLst>
                <a:ext uri="{FF2B5EF4-FFF2-40B4-BE49-F238E27FC236}">
                  <a16:creationId xmlns:a16="http://schemas.microsoft.com/office/drawing/2014/main" id="{7A64C3B5-137F-F24F-928B-88ADADAA4D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53790" y="2467214"/>
              <a:ext cx="542035" cy="1063789"/>
            </a:xfrm>
            <a:prstGeom prst="rect">
              <a:avLst/>
            </a:prstGeom>
          </p:spPr>
        </p:pic>
      </p:grpSp>
      <p:sp>
        <p:nvSpPr>
          <p:cNvPr id="12" name="Text Placeholder 2"/>
          <p:cNvSpPr>
            <a:spLocks noGrp="1"/>
          </p:cNvSpPr>
          <p:nvPr>
            <p:ph type="body" sz="half" idx="2"/>
          </p:nvPr>
        </p:nvSpPr>
        <p:spPr>
          <a:xfrm>
            <a:off x="5348176" y="5358810"/>
            <a:ext cx="6764505" cy="776176"/>
          </a:xfrm>
        </p:spPr>
        <p:txBody>
          <a:bodyPr>
            <a:normAutofit/>
          </a:bodyPr>
          <a:lstStyle/>
          <a:p>
            <a:r>
              <a:rPr lang="en-US" dirty="0"/>
              <a:t>Requirements Harmonize with AB 1826 and Don’t Establish a Minimum Quantity of Physical Inspections</a:t>
            </a:r>
          </a:p>
        </p:txBody>
      </p:sp>
      <p:sp>
        <p:nvSpPr>
          <p:cNvPr id="11" name="Rectangle 10">
            <a:extLst>
              <a:ext uri="{FF2B5EF4-FFF2-40B4-BE49-F238E27FC236}">
                <a16:creationId xmlns:a16="http://schemas.microsoft.com/office/drawing/2014/main" id="{94877B90-CB80-420E-A0EC-9601243C3171}"/>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30257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descr="decorative figure">
            <a:extLst>
              <a:ext uri="{FF2B5EF4-FFF2-40B4-BE49-F238E27FC236}">
                <a16:creationId xmlns:a16="http://schemas.microsoft.com/office/drawing/2014/main" id="{A76B8B97-D6A5-7F40-A756-60593E4AC4ED}"/>
              </a:ext>
            </a:extLst>
          </p:cNvPr>
          <p:cNvSpPr/>
          <p:nvPr/>
        </p:nvSpPr>
        <p:spPr>
          <a:xfrm>
            <a:off x="5156791" y="5168348"/>
            <a:ext cx="7035210" cy="848139"/>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2"/>
          <p:cNvSpPr>
            <a:spLocks noGrp="1"/>
          </p:cNvSpPr>
          <p:nvPr>
            <p:ph type="body" sz="half" idx="2"/>
          </p:nvPr>
        </p:nvSpPr>
        <p:spPr>
          <a:xfrm>
            <a:off x="5241853" y="5261730"/>
            <a:ext cx="7650280" cy="661373"/>
          </a:xfrm>
        </p:spPr>
        <p:txBody>
          <a:bodyPr>
            <a:normAutofit/>
          </a:bodyPr>
          <a:lstStyle/>
          <a:p>
            <a:r>
              <a:rPr lang="en-US" dirty="0"/>
              <a:t>Commercial Edible Food Generator Inspections Can Be Combined with Existing Mandatory Inspections</a:t>
            </a:r>
          </a:p>
        </p:txBody>
      </p:sp>
      <p:sp>
        <p:nvSpPr>
          <p:cNvPr id="3" name="Text Placeholder 2"/>
          <p:cNvSpPr>
            <a:spLocks noGrp="1"/>
          </p:cNvSpPr>
          <p:nvPr>
            <p:ph type="body" sz="half" idx="2"/>
          </p:nvPr>
        </p:nvSpPr>
        <p:spPr>
          <a:xfrm>
            <a:off x="3886046" y="441179"/>
            <a:ext cx="7650280" cy="4532755"/>
          </a:xfrm>
        </p:spPr>
        <p:txBody>
          <a:bodyPr>
            <a:normAutofit fontScale="92500"/>
          </a:bodyPr>
          <a:lstStyle/>
          <a:p>
            <a:r>
              <a:rPr lang="en-US" sz="3200" dirty="0">
                <a:solidFill>
                  <a:schemeClr val="accent4">
                    <a:lumMod val="60000"/>
                    <a:lumOff val="40000"/>
                  </a:schemeClr>
                </a:solidFill>
              </a:rPr>
              <a:t>Must Have Enforcement and Inspection Program that Includes:</a:t>
            </a:r>
          </a:p>
          <a:p>
            <a:pPr marL="342900" indent="-342900">
              <a:spcBef>
                <a:spcPts val="300"/>
              </a:spcBef>
              <a:spcAft>
                <a:spcPts val="300"/>
              </a:spcAft>
              <a:buFont typeface="Arial" panose="020B0604020202020204" pitchFamily="34" charset="0"/>
              <a:buChar char="•"/>
            </a:pPr>
            <a:endParaRPr lang="en-US" sz="2400" dirty="0"/>
          </a:p>
          <a:p>
            <a:pPr marL="342900" indent="-342900">
              <a:spcBef>
                <a:spcPts val="300"/>
              </a:spcBef>
              <a:spcAft>
                <a:spcPts val="300"/>
              </a:spcAft>
              <a:buFont typeface="Arial" panose="020B0604020202020204" pitchFamily="34" charset="0"/>
              <a:buChar char="•"/>
            </a:pPr>
            <a:r>
              <a:rPr lang="en-US" sz="2400" dirty="0"/>
              <a:t>Inspections to verify:</a:t>
            </a:r>
          </a:p>
          <a:p>
            <a:pPr marL="800100" lvl="1" indent="-342900">
              <a:spcBef>
                <a:spcPts val="300"/>
              </a:spcBef>
              <a:spcAft>
                <a:spcPts val="300"/>
              </a:spcAft>
              <a:buFont typeface="Arial" panose="020B0604020202020204" pitchFamily="34" charset="0"/>
              <a:buChar char="•"/>
            </a:pPr>
            <a:r>
              <a:rPr lang="en-US" sz="2400" dirty="0">
                <a:solidFill>
                  <a:schemeClr val="bg1"/>
                </a:solidFill>
              </a:rPr>
              <a:t>Edible food Recovery arrangements</a:t>
            </a:r>
          </a:p>
          <a:p>
            <a:pPr marL="342900" indent="-342900">
              <a:spcBef>
                <a:spcPts val="2400"/>
              </a:spcBef>
              <a:spcAft>
                <a:spcPts val="1200"/>
              </a:spcAft>
              <a:buFont typeface="Arial" panose="020B0604020202020204" pitchFamily="34" charset="0"/>
              <a:buChar char="•"/>
            </a:pPr>
            <a:r>
              <a:rPr lang="en-US" sz="2400" dirty="0"/>
              <a:t>Tier 1 Commercial Edible Food Generators by 2022</a:t>
            </a:r>
          </a:p>
          <a:p>
            <a:pPr marL="342900" indent="-342900">
              <a:spcAft>
                <a:spcPts val="1200"/>
              </a:spcAft>
              <a:buFont typeface="Arial" panose="020B0604020202020204" pitchFamily="34" charset="0"/>
              <a:buChar char="•"/>
            </a:pPr>
            <a:r>
              <a:rPr lang="en-US" sz="2400" dirty="0"/>
              <a:t>Food Recovery Organizations and Services by 2022</a:t>
            </a:r>
          </a:p>
          <a:p>
            <a:pPr marL="342900" indent="-342900">
              <a:spcAft>
                <a:spcPts val="1200"/>
              </a:spcAft>
              <a:buFont typeface="Arial" panose="020B0604020202020204" pitchFamily="34" charset="0"/>
              <a:buChar char="•"/>
            </a:pPr>
            <a:r>
              <a:rPr lang="en-US" sz="2400" dirty="0"/>
              <a:t>Tier 2 Commercial Edible Food Generators by 2024</a:t>
            </a:r>
          </a:p>
          <a:p>
            <a:endParaRPr lang="en-US" dirty="0"/>
          </a:p>
        </p:txBody>
      </p:sp>
      <p:grpSp>
        <p:nvGrpSpPr>
          <p:cNvPr id="7" name="Group 6" descr="curbside commercial containers"/>
          <p:cNvGrpSpPr/>
          <p:nvPr/>
        </p:nvGrpSpPr>
        <p:grpSpPr>
          <a:xfrm>
            <a:off x="274993" y="3472864"/>
            <a:ext cx="3036542" cy="2634888"/>
            <a:chOff x="593970" y="3144252"/>
            <a:chExt cx="3036542" cy="2634888"/>
          </a:xfrm>
        </p:grpSpPr>
        <p:pic>
          <p:nvPicPr>
            <p:cNvPr id="8" name="Picture 7" descr="grey commercial containe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9444" y="4557556"/>
              <a:ext cx="1136227" cy="1221584"/>
            </a:xfrm>
            <a:prstGeom prst="rect">
              <a:avLst/>
            </a:prstGeom>
          </p:spPr>
        </p:pic>
        <p:pic>
          <p:nvPicPr>
            <p:cNvPr id="9" name="Picture 8" descr="green commercial containe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94285" y="3144252"/>
              <a:ext cx="1136227" cy="1221584"/>
            </a:xfrm>
            <a:prstGeom prst="rect">
              <a:avLst/>
            </a:prstGeom>
          </p:spPr>
        </p:pic>
        <p:pic>
          <p:nvPicPr>
            <p:cNvPr id="10" name="Picture 9" descr="blue commercial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3970" y="3144252"/>
              <a:ext cx="1136227" cy="1221584"/>
            </a:xfrm>
            <a:prstGeom prst="rect">
              <a:avLst/>
            </a:prstGeom>
          </p:spPr>
        </p:pic>
      </p:grpSp>
      <p:sp>
        <p:nvSpPr>
          <p:cNvPr id="6" name="Title 5"/>
          <p:cNvSpPr>
            <a:spLocks noGrp="1"/>
          </p:cNvSpPr>
          <p:nvPr>
            <p:ph type="title"/>
          </p:nvPr>
        </p:nvSpPr>
        <p:spPr>
          <a:xfrm>
            <a:off x="180533" y="907385"/>
            <a:ext cx="3501296" cy="1325563"/>
          </a:xfrm>
        </p:spPr>
        <p:txBody>
          <a:bodyPr>
            <a:noAutofit/>
          </a:bodyPr>
          <a:lstStyle/>
          <a:p>
            <a:r>
              <a:rPr lang="en-US" sz="2800" cap="small" spc="100" dirty="0">
                <a:solidFill>
                  <a:schemeClr val="bg1"/>
                </a:solidFill>
                <a:latin typeface="Arial Black" panose="020B0A04020102020204" pitchFamily="34" charset="0"/>
                <a:cs typeface="Leelawadee" panose="020B0502040204020203" pitchFamily="34" charset="-34"/>
              </a:rPr>
              <a:t>Jurisdiction Enforcement Requirements</a:t>
            </a:r>
            <a:br>
              <a:rPr lang="en-US" sz="2800" cap="small" spc="100" dirty="0">
                <a:solidFill>
                  <a:schemeClr val="bg1"/>
                </a:solidFill>
                <a:latin typeface="Arial Black" panose="020B0A04020102020204" pitchFamily="34" charset="0"/>
                <a:cs typeface="Leelawadee" panose="020B0502040204020203" pitchFamily="34" charset="-34"/>
              </a:rPr>
            </a:br>
            <a:r>
              <a:rPr lang="en-US" sz="2800" cap="small" spc="100" dirty="0">
                <a:solidFill>
                  <a:schemeClr val="bg1"/>
                </a:solidFill>
                <a:latin typeface="Arial Black" panose="020B0A04020102020204" pitchFamily="34" charset="0"/>
                <a:cs typeface="Leelawadee" panose="020B0502040204020203" pitchFamily="34" charset="-34"/>
              </a:rPr>
              <a:t>On Commercial </a:t>
            </a:r>
            <a:br>
              <a:rPr lang="en-US" sz="2800" cap="small" spc="100" dirty="0">
                <a:solidFill>
                  <a:schemeClr val="bg1"/>
                </a:solidFill>
                <a:latin typeface="Arial Black" panose="020B0A04020102020204" pitchFamily="34" charset="0"/>
                <a:cs typeface="Leelawadee" panose="020B0502040204020203" pitchFamily="34" charset="-34"/>
              </a:rPr>
            </a:br>
            <a:r>
              <a:rPr lang="en-US" sz="2800" cap="small" spc="100" dirty="0">
                <a:solidFill>
                  <a:schemeClr val="bg1"/>
                </a:solidFill>
                <a:latin typeface="Arial Black" panose="020B0A04020102020204" pitchFamily="34" charset="0"/>
                <a:cs typeface="Leelawadee" panose="020B0502040204020203" pitchFamily="34" charset="-34"/>
              </a:rPr>
              <a:t>Food Generators</a:t>
            </a:r>
            <a:endParaRPr lang="en-US" sz="2800" dirty="0"/>
          </a:p>
        </p:txBody>
      </p:sp>
      <p:sp>
        <p:nvSpPr>
          <p:cNvPr id="13" name="Rectangle 12">
            <a:extLst>
              <a:ext uri="{FF2B5EF4-FFF2-40B4-BE49-F238E27FC236}">
                <a16:creationId xmlns:a16="http://schemas.microsoft.com/office/drawing/2014/main" id="{7A154C35-BC1C-42EC-AA44-FA1A1B4584FF}"/>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76246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276668" y="477982"/>
            <a:ext cx="3500854" cy="1600200"/>
          </a:xfrm>
        </p:spPr>
        <p:txBody>
          <a:bodyPr>
            <a:normAutofit fontScale="90000"/>
          </a:bodyPr>
          <a:lstStyle/>
          <a:p>
            <a:r>
              <a:rPr lang="en-US" cap="small" dirty="0">
                <a:solidFill>
                  <a:srgbClr val="0989B1"/>
                </a:solidFill>
                <a:latin typeface="Arial Black" panose="020B0A04020102020204" pitchFamily="34" charset="0"/>
              </a:rPr>
              <a:t>SB 1383 in Action</a:t>
            </a:r>
            <a:br>
              <a:rPr lang="en-US" cap="small" dirty="0">
                <a:solidFill>
                  <a:srgbClr val="0989B1"/>
                </a:solidFill>
                <a:latin typeface="Arial Black" panose="020B0A04020102020204" pitchFamily="34" charset="0"/>
              </a:rPr>
            </a:br>
            <a:r>
              <a:rPr lang="en-US" cap="small" dirty="0">
                <a:solidFill>
                  <a:srgbClr val="0989B1"/>
                </a:solidFill>
              </a:rPr>
              <a:t>Jurisdiction Requirements</a:t>
            </a:r>
            <a:endParaRPr lang="en-US" dirty="0"/>
          </a:p>
        </p:txBody>
      </p:sp>
      <p:sp>
        <p:nvSpPr>
          <p:cNvPr id="5" name="Text Placeholder 4"/>
          <p:cNvSpPr>
            <a:spLocks noGrp="1"/>
          </p:cNvSpPr>
          <p:nvPr>
            <p:ph type="body" sz="half" idx="10"/>
          </p:nvPr>
        </p:nvSpPr>
        <p:spPr>
          <a:xfrm>
            <a:off x="276668" y="5284005"/>
            <a:ext cx="3500854" cy="483747"/>
          </a:xfrm>
        </p:spPr>
        <p:txBody>
          <a:bodyPr>
            <a:noAutofit/>
          </a:bodyPr>
          <a:lstStyle/>
          <a:p>
            <a:r>
              <a:rPr lang="en-US" b="1" dirty="0"/>
              <a:t>Maintain Records and Report to CalRecycle</a:t>
            </a:r>
          </a:p>
          <a:p>
            <a:endParaRPr lang="en-US" dirty="0"/>
          </a:p>
        </p:txBody>
      </p:sp>
      <p:sp>
        <p:nvSpPr>
          <p:cNvPr id="55" name="Text Placeholder 4"/>
          <p:cNvSpPr>
            <a:spLocks noGrp="1"/>
          </p:cNvSpPr>
          <p:nvPr>
            <p:ph type="body" sz="half" idx="10"/>
          </p:nvPr>
        </p:nvSpPr>
        <p:spPr>
          <a:xfrm>
            <a:off x="5728373" y="408011"/>
            <a:ext cx="4544567" cy="483747"/>
          </a:xfrm>
        </p:spPr>
        <p:txBody>
          <a:bodyPr>
            <a:noAutofit/>
          </a:bodyPr>
          <a:lstStyle/>
          <a:p>
            <a:pPr algn="ctr"/>
            <a:r>
              <a:rPr lang="en-US" b="1" dirty="0">
                <a:solidFill>
                  <a:schemeClr val="accent4">
                    <a:lumMod val="60000"/>
                    <a:lumOff val="40000"/>
                  </a:schemeClr>
                </a:solidFill>
              </a:rPr>
              <a:t>Recordkeeping Requirements:</a:t>
            </a:r>
          </a:p>
          <a:p>
            <a:endParaRPr lang="en-US" dirty="0"/>
          </a:p>
        </p:txBody>
      </p:sp>
      <p:sp>
        <p:nvSpPr>
          <p:cNvPr id="40" name="Oval 39">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3761986" y="3915096"/>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9" name="Oval 38">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5524659" y="391509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7" name="Oval 36">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7236611" y="385335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6" name="Oval 35">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8898579" y="3841333"/>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5" name="Oval 34">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10574471" y="385335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4" name="Oval 33">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10534903" y="1320540"/>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Oval 31">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8891640" y="135439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Oval 30">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7236611" y="131129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Oval 29">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5540701" y="1383470"/>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8" name="Oval 27">
            <a:extLst>
              <a:ext uri="{FF2B5EF4-FFF2-40B4-BE49-F238E27FC236}">
                <a16:creationId xmlns:a16="http://schemas.microsoft.com/office/drawing/2014/main" id="{E2122863-0E8D-524F-813F-1495B23848B6}"/>
              </a:ext>
              <a:ext uri="{C183D7F6-B498-43B3-948B-1728B52AA6E4}">
                <adec:decorative xmlns:adec="http://schemas.microsoft.com/office/drawing/2017/decorative" val="1"/>
              </a:ext>
            </a:extLst>
          </p:cNvPr>
          <p:cNvSpPr/>
          <p:nvPr/>
        </p:nvSpPr>
        <p:spPr>
          <a:xfrm>
            <a:off x="3714633" y="1346652"/>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66" name="Text Placeholder 4"/>
          <p:cNvSpPr>
            <a:spLocks noGrp="1"/>
          </p:cNvSpPr>
          <p:nvPr>
            <p:ph type="body" sz="half" idx="10"/>
          </p:nvPr>
        </p:nvSpPr>
        <p:spPr>
          <a:xfrm>
            <a:off x="10246875" y="5304412"/>
            <a:ext cx="1945125" cy="483747"/>
          </a:xfrm>
        </p:spPr>
        <p:txBody>
          <a:bodyPr>
            <a:noAutofit/>
          </a:bodyPr>
          <a:lstStyle/>
          <a:p>
            <a:pPr algn="ctr"/>
            <a:r>
              <a:rPr lang="en-US" dirty="0">
                <a:solidFill>
                  <a:schemeClr val="bg1"/>
                </a:solidFill>
              </a:rPr>
              <a:t>Jurisdiction Inspection &amp; Enforcement</a:t>
            </a:r>
          </a:p>
          <a:p>
            <a:endParaRPr lang="en-US" dirty="0"/>
          </a:p>
        </p:txBody>
      </p:sp>
      <p:pic>
        <p:nvPicPr>
          <p:cNvPr id="49" name="Picture 48">
            <a:extLst>
              <a:ext uri="{FF2B5EF4-FFF2-40B4-BE49-F238E27FC236}">
                <a16:creationId xmlns:a16="http://schemas.microsoft.com/office/drawing/2014/main" id="{91564141-6AA0-5C43-9DEF-1F9283985019}"/>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133" y="4112475"/>
            <a:ext cx="857243" cy="813094"/>
          </a:xfrm>
          <a:prstGeom prst="rect">
            <a:avLst/>
          </a:prstGeom>
        </p:spPr>
      </p:pic>
      <p:sp>
        <p:nvSpPr>
          <p:cNvPr id="65" name="Text Placeholder 4"/>
          <p:cNvSpPr>
            <a:spLocks noGrp="1"/>
          </p:cNvSpPr>
          <p:nvPr>
            <p:ph type="body" sz="half" idx="10"/>
          </p:nvPr>
        </p:nvSpPr>
        <p:spPr>
          <a:xfrm>
            <a:off x="8571514" y="5267274"/>
            <a:ext cx="1945125" cy="483747"/>
          </a:xfrm>
        </p:spPr>
        <p:txBody>
          <a:bodyPr>
            <a:noAutofit/>
          </a:bodyPr>
          <a:lstStyle/>
          <a:p>
            <a:pPr algn="ctr"/>
            <a:r>
              <a:rPr lang="en-US" dirty="0">
                <a:solidFill>
                  <a:schemeClr val="bg1"/>
                </a:solidFill>
              </a:rPr>
              <a:t>Commercial Edible Food Generators</a:t>
            </a:r>
          </a:p>
          <a:p>
            <a:endParaRPr lang="en-US" dirty="0"/>
          </a:p>
        </p:txBody>
      </p:sp>
      <p:pic>
        <p:nvPicPr>
          <p:cNvPr id="45" name="Picture 44">
            <a:extLst>
              <a:ext uri="{FF2B5EF4-FFF2-40B4-BE49-F238E27FC236}">
                <a16:creationId xmlns:a16="http://schemas.microsoft.com/office/drawing/2014/main" id="{6D393B25-C654-464F-8E40-7D965F757D24}"/>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36794" y="4097406"/>
            <a:ext cx="809255" cy="839221"/>
          </a:xfrm>
          <a:prstGeom prst="rect">
            <a:avLst/>
          </a:prstGeom>
        </p:spPr>
      </p:pic>
      <p:sp>
        <p:nvSpPr>
          <p:cNvPr id="64" name="Text Placeholder 4"/>
          <p:cNvSpPr>
            <a:spLocks noGrp="1"/>
          </p:cNvSpPr>
          <p:nvPr>
            <p:ph type="body" sz="half" idx="10"/>
          </p:nvPr>
        </p:nvSpPr>
        <p:spPr>
          <a:xfrm>
            <a:off x="6868813" y="5270055"/>
            <a:ext cx="1945125" cy="483747"/>
          </a:xfrm>
        </p:spPr>
        <p:txBody>
          <a:bodyPr>
            <a:noAutofit/>
          </a:bodyPr>
          <a:lstStyle/>
          <a:p>
            <a:pPr algn="ctr"/>
            <a:r>
              <a:rPr lang="en-US" dirty="0">
                <a:solidFill>
                  <a:schemeClr val="bg1"/>
                </a:solidFill>
              </a:rPr>
              <a:t>Recycled Paper Procurement</a:t>
            </a:r>
          </a:p>
          <a:p>
            <a:endParaRPr lang="en-US" dirty="0"/>
          </a:p>
        </p:txBody>
      </p:sp>
      <p:pic>
        <p:nvPicPr>
          <p:cNvPr id="52" name="Picture 51">
            <a:extLst>
              <a:ext uri="{FF2B5EF4-FFF2-40B4-BE49-F238E27FC236}">
                <a16:creationId xmlns:a16="http://schemas.microsoft.com/office/drawing/2014/main" id="{7646A960-6C57-D641-9C6A-CB9B6AA7B736}"/>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67055" y="4155896"/>
            <a:ext cx="744580" cy="722243"/>
          </a:xfrm>
          <a:prstGeom prst="rect">
            <a:avLst/>
          </a:prstGeom>
        </p:spPr>
      </p:pic>
      <p:sp>
        <p:nvSpPr>
          <p:cNvPr id="63" name="Text Placeholder 4"/>
          <p:cNvSpPr>
            <a:spLocks noGrp="1"/>
          </p:cNvSpPr>
          <p:nvPr>
            <p:ph type="body" sz="half" idx="10"/>
          </p:nvPr>
        </p:nvSpPr>
        <p:spPr>
          <a:xfrm>
            <a:off x="5122240" y="5283832"/>
            <a:ext cx="1945125" cy="483747"/>
          </a:xfrm>
        </p:spPr>
        <p:txBody>
          <a:bodyPr>
            <a:noAutofit/>
          </a:bodyPr>
          <a:lstStyle/>
          <a:p>
            <a:pPr algn="ctr"/>
            <a:r>
              <a:rPr lang="en-US" dirty="0">
                <a:solidFill>
                  <a:schemeClr val="bg1"/>
                </a:solidFill>
              </a:rPr>
              <a:t>Recycled Organic Waste Procurement</a:t>
            </a:r>
          </a:p>
          <a:p>
            <a:endParaRPr lang="en-US" dirty="0"/>
          </a:p>
        </p:txBody>
      </p:sp>
      <p:pic>
        <p:nvPicPr>
          <p:cNvPr id="38" name="Picture 37">
            <a:extLst>
              <a:ext uri="{FF2B5EF4-FFF2-40B4-BE49-F238E27FC236}">
                <a16:creationId xmlns:a16="http://schemas.microsoft.com/office/drawing/2014/main" id="{2DF8F648-8785-C349-AA86-EF994CC4E38F}"/>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32052" y="4243411"/>
            <a:ext cx="697780" cy="682158"/>
          </a:xfrm>
          <a:prstGeom prst="rect">
            <a:avLst/>
          </a:prstGeom>
        </p:spPr>
      </p:pic>
      <p:sp>
        <p:nvSpPr>
          <p:cNvPr id="62" name="Text Placeholder 4"/>
          <p:cNvSpPr>
            <a:spLocks noGrp="1"/>
          </p:cNvSpPr>
          <p:nvPr>
            <p:ph type="body" sz="half" idx="10"/>
          </p:nvPr>
        </p:nvSpPr>
        <p:spPr>
          <a:xfrm>
            <a:off x="3423600" y="5284005"/>
            <a:ext cx="1945125" cy="483747"/>
          </a:xfrm>
        </p:spPr>
        <p:txBody>
          <a:bodyPr>
            <a:noAutofit/>
          </a:bodyPr>
          <a:lstStyle/>
          <a:p>
            <a:pPr algn="ctr"/>
            <a:r>
              <a:rPr lang="en-US" dirty="0">
                <a:solidFill>
                  <a:schemeClr val="bg1"/>
                </a:solidFill>
              </a:rPr>
              <a:t>Edible Food Recovery Program</a:t>
            </a:r>
          </a:p>
          <a:p>
            <a:endParaRPr lang="en-US" dirty="0"/>
          </a:p>
        </p:txBody>
      </p:sp>
      <p:pic>
        <p:nvPicPr>
          <p:cNvPr id="33" name="Picture 32">
            <a:extLst>
              <a:ext uri="{FF2B5EF4-FFF2-40B4-BE49-F238E27FC236}">
                <a16:creationId xmlns:a16="http://schemas.microsoft.com/office/drawing/2014/main" id="{C028E517-073E-8E46-9833-E9405C920269}"/>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36018" y="4201543"/>
            <a:ext cx="713251" cy="754436"/>
          </a:xfrm>
          <a:prstGeom prst="rect">
            <a:avLst/>
          </a:prstGeom>
        </p:spPr>
      </p:pic>
      <p:sp>
        <p:nvSpPr>
          <p:cNvPr id="61" name="Text Placeholder 4"/>
          <p:cNvSpPr>
            <a:spLocks noGrp="1"/>
          </p:cNvSpPr>
          <p:nvPr>
            <p:ph type="body" sz="half" idx="10"/>
          </p:nvPr>
        </p:nvSpPr>
        <p:spPr>
          <a:xfrm>
            <a:off x="10108720" y="2816533"/>
            <a:ext cx="1945125" cy="483747"/>
          </a:xfrm>
        </p:spPr>
        <p:txBody>
          <a:bodyPr>
            <a:noAutofit/>
          </a:bodyPr>
          <a:lstStyle/>
          <a:p>
            <a:pPr algn="ctr"/>
            <a:r>
              <a:rPr lang="en-US" dirty="0">
                <a:solidFill>
                  <a:schemeClr val="bg1"/>
                </a:solidFill>
              </a:rPr>
              <a:t>Education &amp; Outreach</a:t>
            </a:r>
          </a:p>
          <a:p>
            <a:endParaRPr lang="en-US" dirty="0"/>
          </a:p>
        </p:txBody>
      </p:sp>
      <p:pic>
        <p:nvPicPr>
          <p:cNvPr id="26" name="Picture 25">
            <a:extLst>
              <a:ext uri="{FF2B5EF4-FFF2-40B4-BE49-F238E27FC236}">
                <a16:creationId xmlns:a16="http://schemas.microsoft.com/office/drawing/2014/main" id="{EAB1DE41-EFD8-A641-A427-72B5A524845D}"/>
              </a:ex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924245" y="1688165"/>
            <a:ext cx="735131" cy="619709"/>
          </a:xfrm>
          <a:prstGeom prst="rect">
            <a:avLst/>
          </a:prstGeom>
        </p:spPr>
      </p:pic>
      <p:sp>
        <p:nvSpPr>
          <p:cNvPr id="60" name="Text Placeholder 4"/>
          <p:cNvSpPr>
            <a:spLocks noGrp="1"/>
          </p:cNvSpPr>
          <p:nvPr>
            <p:ph type="body" sz="half" idx="10"/>
          </p:nvPr>
        </p:nvSpPr>
        <p:spPr>
          <a:xfrm>
            <a:off x="8512530" y="2839033"/>
            <a:ext cx="1945125" cy="483747"/>
          </a:xfrm>
        </p:spPr>
        <p:txBody>
          <a:bodyPr>
            <a:noAutofit/>
          </a:bodyPr>
          <a:lstStyle/>
          <a:p>
            <a:pPr algn="ctr"/>
            <a:r>
              <a:rPr lang="en-US" dirty="0">
                <a:solidFill>
                  <a:schemeClr val="bg1"/>
                </a:solidFill>
              </a:rPr>
              <a:t>Waivers</a:t>
            </a:r>
            <a:endParaRPr lang="en-US" dirty="0"/>
          </a:p>
        </p:txBody>
      </p:sp>
      <p:pic>
        <p:nvPicPr>
          <p:cNvPr id="22" name="Picture 21">
            <a:extLst>
              <a:ext uri="{FF2B5EF4-FFF2-40B4-BE49-F238E27FC236}">
                <a16:creationId xmlns:a16="http://schemas.microsoft.com/office/drawing/2014/main" id="{010795E2-D851-964E-B438-8A3AF5F6D7FC}"/>
              </a:ext>
              <a:ext uri="{C183D7F6-B498-43B3-948B-1728B52AA6E4}">
                <adec:decorative xmlns:adec="http://schemas.microsoft.com/office/drawing/2017/decorative" val="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163675" y="1640960"/>
            <a:ext cx="782374" cy="785675"/>
          </a:xfrm>
          <a:prstGeom prst="rect">
            <a:avLst/>
          </a:prstGeom>
        </p:spPr>
      </p:pic>
      <p:sp>
        <p:nvSpPr>
          <p:cNvPr id="59" name="Text Placeholder 4"/>
          <p:cNvSpPr>
            <a:spLocks noGrp="1"/>
          </p:cNvSpPr>
          <p:nvPr>
            <p:ph type="body" sz="half" idx="10"/>
          </p:nvPr>
        </p:nvSpPr>
        <p:spPr>
          <a:xfrm>
            <a:off x="6902707" y="2803148"/>
            <a:ext cx="1945125" cy="483747"/>
          </a:xfrm>
        </p:spPr>
        <p:txBody>
          <a:bodyPr>
            <a:noAutofit/>
          </a:bodyPr>
          <a:lstStyle/>
          <a:p>
            <a:pPr algn="ctr"/>
            <a:r>
              <a:rPr lang="en-US" dirty="0">
                <a:solidFill>
                  <a:schemeClr val="bg1"/>
                </a:solidFill>
              </a:rPr>
              <a:t>Contamination Minimization</a:t>
            </a:r>
          </a:p>
          <a:p>
            <a:endParaRPr lang="en-US" dirty="0"/>
          </a:p>
        </p:txBody>
      </p:sp>
      <p:pic>
        <p:nvPicPr>
          <p:cNvPr id="17" name="Picture 16">
            <a:extLst>
              <a:ext uri="{FF2B5EF4-FFF2-40B4-BE49-F238E27FC236}">
                <a16:creationId xmlns:a16="http://schemas.microsoft.com/office/drawing/2014/main" id="{AD3E8BEC-5299-9A46-98AB-91C4EB55D29E}"/>
              </a:ext>
              <a:ext uri="{C183D7F6-B498-43B3-948B-1728B52AA6E4}">
                <adec:decorative xmlns:adec="http://schemas.microsoft.com/office/drawing/2017/decorative" val="1"/>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7263" t="40525" r="1"/>
          <a:stretch/>
        </p:blipFill>
        <p:spPr>
          <a:xfrm>
            <a:off x="7638885" y="1616595"/>
            <a:ext cx="580802" cy="687350"/>
          </a:xfrm>
          <a:prstGeom prst="rect">
            <a:avLst/>
          </a:prstGeom>
        </p:spPr>
      </p:pic>
      <p:sp>
        <p:nvSpPr>
          <p:cNvPr id="58" name="Text Placeholder 4"/>
          <p:cNvSpPr>
            <a:spLocks noGrp="1"/>
          </p:cNvSpPr>
          <p:nvPr>
            <p:ph type="body" sz="half" idx="10"/>
          </p:nvPr>
        </p:nvSpPr>
        <p:spPr>
          <a:xfrm>
            <a:off x="5151924" y="2803148"/>
            <a:ext cx="1945125" cy="483747"/>
          </a:xfrm>
        </p:spPr>
        <p:txBody>
          <a:bodyPr>
            <a:noAutofit/>
          </a:bodyPr>
          <a:lstStyle/>
          <a:p>
            <a:pPr algn="ctr"/>
            <a:r>
              <a:rPr lang="en-US" dirty="0">
                <a:solidFill>
                  <a:schemeClr val="bg1"/>
                </a:solidFill>
              </a:rPr>
              <a:t>Hauler Program</a:t>
            </a:r>
          </a:p>
          <a:p>
            <a:endParaRPr lang="en-US" dirty="0"/>
          </a:p>
        </p:txBody>
      </p:sp>
      <p:pic>
        <p:nvPicPr>
          <p:cNvPr id="29" name="Picture 28">
            <a:extLst>
              <a:ext uri="{FF2B5EF4-FFF2-40B4-BE49-F238E27FC236}">
                <a16:creationId xmlns:a16="http://schemas.microsoft.com/office/drawing/2014/main" id="{A2846232-9173-6D43-8F48-A3F524838D86}"/>
              </a:ext>
              <a:ext uri="{C183D7F6-B498-43B3-948B-1728B52AA6E4}">
                <adec:decorative xmlns:adec="http://schemas.microsoft.com/office/drawing/2017/decorative" val="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735926" y="1719849"/>
            <a:ext cx="922117" cy="654570"/>
          </a:xfrm>
          <a:prstGeom prst="rect">
            <a:avLst/>
          </a:prstGeom>
        </p:spPr>
      </p:pic>
      <p:sp>
        <p:nvSpPr>
          <p:cNvPr id="57" name="Text Placeholder 4"/>
          <p:cNvSpPr>
            <a:spLocks noGrp="1"/>
          </p:cNvSpPr>
          <p:nvPr>
            <p:ph type="body" sz="half" idx="10"/>
          </p:nvPr>
        </p:nvSpPr>
        <p:spPr>
          <a:xfrm>
            <a:off x="3398354" y="2792094"/>
            <a:ext cx="1945125" cy="483747"/>
          </a:xfrm>
        </p:spPr>
        <p:txBody>
          <a:bodyPr>
            <a:noAutofit/>
          </a:bodyPr>
          <a:lstStyle/>
          <a:p>
            <a:pPr algn="ctr"/>
            <a:r>
              <a:rPr lang="en-US" dirty="0">
                <a:solidFill>
                  <a:schemeClr val="bg1"/>
                </a:solidFill>
              </a:rPr>
              <a:t>Organic Collection Services</a:t>
            </a:r>
          </a:p>
          <a:p>
            <a:endParaRPr lang="en-US" dirty="0"/>
          </a:p>
        </p:txBody>
      </p:sp>
      <p:pic>
        <p:nvPicPr>
          <p:cNvPr id="13" name="Picture 12">
            <a:extLst>
              <a:ext uri="{FF2B5EF4-FFF2-40B4-BE49-F238E27FC236}">
                <a16:creationId xmlns:a16="http://schemas.microsoft.com/office/drawing/2014/main" id="{6FCACD36-E0B3-EE46-AB5A-07E3721AC337}"/>
              </a:ext>
              <a:ext uri="{C183D7F6-B498-43B3-948B-1728B52AA6E4}">
                <adec:decorative xmlns:adec="http://schemas.microsoft.com/office/drawing/2017/decorative" val="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061088" y="1677899"/>
            <a:ext cx="619653" cy="738470"/>
          </a:xfrm>
          <a:prstGeom prst="rect">
            <a:avLst/>
          </a:prstGeom>
        </p:spPr>
      </p:pic>
      <p:grpSp>
        <p:nvGrpSpPr>
          <p:cNvPr id="8" name="Group 7">
            <a:extLst>
              <a:ext uri="{C183D7F6-B498-43B3-948B-1728B52AA6E4}">
                <adec:decorative xmlns:adec="http://schemas.microsoft.com/office/drawing/2017/decorative" val="1"/>
              </a:ext>
            </a:extLst>
          </p:cNvPr>
          <p:cNvGrpSpPr/>
          <p:nvPr/>
        </p:nvGrpSpPr>
        <p:grpSpPr>
          <a:xfrm>
            <a:off x="573374" y="2548518"/>
            <a:ext cx="2273300" cy="1968500"/>
            <a:chOff x="796658" y="2548518"/>
            <a:chExt cx="2273300" cy="1968500"/>
          </a:xfrm>
        </p:grpSpPr>
        <p:pic>
          <p:nvPicPr>
            <p:cNvPr id="9" name="Picture 8" descr="clipboard">
              <a:extLst>
                <a:ext uri="{FF2B5EF4-FFF2-40B4-BE49-F238E27FC236}">
                  <a16:creationId xmlns:a16="http://schemas.microsoft.com/office/drawing/2014/main" id="{8CB0D924-6885-B847-9782-07EFB834D2E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96658" y="2548518"/>
              <a:ext cx="2273300" cy="1968500"/>
            </a:xfrm>
            <a:prstGeom prst="rect">
              <a:avLst/>
            </a:prstGeom>
          </p:spPr>
        </p:pic>
        <p:pic>
          <p:nvPicPr>
            <p:cNvPr id="10" name="Picture 9" descr="clipboard">
              <a:extLst>
                <a:ext uri="{FF2B5EF4-FFF2-40B4-BE49-F238E27FC236}">
                  <a16:creationId xmlns:a16="http://schemas.microsoft.com/office/drawing/2014/main" id="{46DC0FEE-9696-D842-A27C-8B5F95DAB9BC}"/>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522309" y="2963833"/>
              <a:ext cx="821998" cy="1137871"/>
            </a:xfrm>
            <a:prstGeom prst="rect">
              <a:avLst/>
            </a:prstGeom>
          </p:spPr>
        </p:pic>
      </p:grpSp>
      <p:sp>
        <p:nvSpPr>
          <p:cNvPr id="41" name="Rectangle 40">
            <a:extLst>
              <a:ext uri="{FF2B5EF4-FFF2-40B4-BE49-F238E27FC236}">
                <a16:creationId xmlns:a16="http://schemas.microsoft.com/office/drawing/2014/main" id="{8927A89C-F28B-4725-9445-B52D919C8D75}"/>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16447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a:xfrm>
            <a:off x="185066" y="2107579"/>
            <a:ext cx="3500854" cy="1600200"/>
          </a:xfrm>
        </p:spPr>
        <p:txBody>
          <a:bodyPr>
            <a:normAutofit/>
          </a:bodyPr>
          <a:lstStyle/>
          <a:p>
            <a:pPr algn="ctr"/>
            <a:r>
              <a:rPr lang="en-US" sz="4000" cap="small" dirty="0"/>
              <a:t>State Enforcement</a:t>
            </a:r>
          </a:p>
        </p:txBody>
      </p:sp>
      <p:sp>
        <p:nvSpPr>
          <p:cNvPr id="11" name="Text Placeholder 10"/>
          <p:cNvSpPr>
            <a:spLocks noGrp="1"/>
          </p:cNvSpPr>
          <p:nvPr>
            <p:ph type="body" sz="half" idx="2"/>
          </p:nvPr>
        </p:nvSpPr>
        <p:spPr>
          <a:xfrm>
            <a:off x="4207015" y="82968"/>
            <a:ext cx="7187703" cy="690390"/>
          </a:xfrm>
        </p:spPr>
        <p:txBody>
          <a:bodyPr>
            <a:normAutofit/>
          </a:bodyPr>
          <a:lstStyle/>
          <a:p>
            <a:r>
              <a:rPr lang="en-US" cap="small" dirty="0">
                <a:latin typeface="Arial Black" panose="020B0A04020102020204" pitchFamily="34" charset="0"/>
              </a:rPr>
              <a:t>CalRecycle Oversight (Begins in 2022)</a:t>
            </a:r>
          </a:p>
          <a:p>
            <a:endParaRPr lang="en-US" dirty="0"/>
          </a:p>
        </p:txBody>
      </p:sp>
      <p:sp>
        <p:nvSpPr>
          <p:cNvPr id="23" name="Text Placeholder 22"/>
          <p:cNvSpPr>
            <a:spLocks noGrp="1"/>
          </p:cNvSpPr>
          <p:nvPr>
            <p:ph type="body" sz="half" idx="12"/>
          </p:nvPr>
        </p:nvSpPr>
        <p:spPr>
          <a:xfrm>
            <a:off x="4026568" y="2203373"/>
            <a:ext cx="2791327" cy="3569797"/>
          </a:xfrm>
        </p:spPr>
        <p:txBody>
          <a:bodyPr>
            <a:normAutofit/>
          </a:bodyPr>
          <a:lstStyle/>
          <a:p>
            <a:r>
              <a:rPr lang="en-US" dirty="0"/>
              <a:t>Oversee and Monitor for Compliance</a:t>
            </a:r>
          </a:p>
          <a:p>
            <a:pPr marL="342900" indent="-342900">
              <a:buFont typeface="Arial" panose="020B0604020202020204" pitchFamily="34" charset="0"/>
              <a:buChar char="•"/>
            </a:pPr>
            <a:r>
              <a:rPr lang="en-US" dirty="0">
                <a:solidFill>
                  <a:schemeClr val="bg1"/>
                </a:solidFill>
              </a:rPr>
              <a:t>Jurisdictions</a:t>
            </a:r>
          </a:p>
          <a:p>
            <a:pPr marL="342900" indent="-342900">
              <a:buFont typeface="Arial" panose="020B0604020202020204" pitchFamily="34" charset="0"/>
              <a:buChar char="•"/>
            </a:pPr>
            <a:r>
              <a:rPr lang="en-US" dirty="0">
                <a:solidFill>
                  <a:schemeClr val="bg1"/>
                </a:solidFill>
              </a:rPr>
              <a:t>State Agencies and Facilities</a:t>
            </a:r>
          </a:p>
          <a:p>
            <a:pPr marL="342900" indent="-342900">
              <a:buFont typeface="Arial" panose="020B0604020202020204" pitchFamily="34" charset="0"/>
              <a:buChar char="•"/>
            </a:pPr>
            <a:r>
              <a:rPr lang="en-US" dirty="0">
                <a:solidFill>
                  <a:schemeClr val="bg1"/>
                </a:solidFill>
              </a:rPr>
              <a:t>Local Education Agencies</a:t>
            </a:r>
          </a:p>
          <a:p>
            <a:pPr marL="342900" indent="-342900">
              <a:buFont typeface="Arial" panose="020B0604020202020204" pitchFamily="34" charset="0"/>
              <a:buChar char="•"/>
            </a:pPr>
            <a:endParaRPr lang="en-US" dirty="0"/>
          </a:p>
          <a:p>
            <a:endParaRPr lang="en-US" dirty="0"/>
          </a:p>
        </p:txBody>
      </p:sp>
      <p:sp>
        <p:nvSpPr>
          <p:cNvPr id="24" name="Text Placeholder 23"/>
          <p:cNvSpPr>
            <a:spLocks noGrp="1"/>
          </p:cNvSpPr>
          <p:nvPr>
            <p:ph type="body" sz="half" idx="13"/>
          </p:nvPr>
        </p:nvSpPr>
        <p:spPr>
          <a:xfrm>
            <a:off x="7026442" y="2203373"/>
            <a:ext cx="2566737" cy="3855903"/>
          </a:xfrm>
        </p:spPr>
        <p:txBody>
          <a:bodyPr>
            <a:normAutofit fontScale="92500" lnSpcReduction="10000"/>
          </a:bodyPr>
          <a:lstStyle/>
          <a:p>
            <a:r>
              <a:rPr lang="en-US" dirty="0"/>
              <a:t>Review Reports, Records and Authorize Waivers </a:t>
            </a:r>
          </a:p>
          <a:p>
            <a:pPr marL="342900" indent="-342900">
              <a:buFont typeface="Arial" panose="020B0604020202020204" pitchFamily="34" charset="0"/>
              <a:buChar char="•"/>
            </a:pPr>
            <a:r>
              <a:rPr lang="en-US" dirty="0">
                <a:solidFill>
                  <a:schemeClr val="bg1"/>
                </a:solidFill>
              </a:rPr>
              <a:t>Annual Reports</a:t>
            </a:r>
          </a:p>
          <a:p>
            <a:pPr marL="342900" indent="-342900">
              <a:buFont typeface="Arial" panose="020B0604020202020204" pitchFamily="34" charset="0"/>
              <a:buChar char="•"/>
            </a:pPr>
            <a:r>
              <a:rPr lang="en-US" dirty="0">
                <a:solidFill>
                  <a:schemeClr val="bg1"/>
                </a:solidFill>
              </a:rPr>
              <a:t>Implementation Record</a:t>
            </a:r>
          </a:p>
          <a:p>
            <a:pPr marL="342900" indent="-342900">
              <a:buFont typeface="Arial" panose="020B0604020202020204" pitchFamily="34" charset="0"/>
              <a:buChar char="•"/>
            </a:pPr>
            <a:r>
              <a:rPr lang="en-US" dirty="0">
                <a:solidFill>
                  <a:schemeClr val="bg1"/>
                </a:solidFill>
              </a:rPr>
              <a:t>Low Population Waivers </a:t>
            </a:r>
          </a:p>
          <a:p>
            <a:pPr marL="342900" indent="-342900">
              <a:buFont typeface="Arial" panose="020B0604020202020204" pitchFamily="34" charset="0"/>
              <a:buChar char="•"/>
            </a:pPr>
            <a:r>
              <a:rPr lang="en-US" dirty="0">
                <a:solidFill>
                  <a:schemeClr val="bg1"/>
                </a:solidFill>
              </a:rPr>
              <a:t>Rural Area Waivers</a:t>
            </a:r>
          </a:p>
          <a:p>
            <a:pPr marL="342900" indent="-342900">
              <a:buFont typeface="Arial" panose="020B0604020202020204" pitchFamily="34" charset="0"/>
              <a:buChar char="•"/>
            </a:pPr>
            <a:r>
              <a:rPr lang="en-US" dirty="0">
                <a:solidFill>
                  <a:schemeClr val="bg1"/>
                </a:solidFill>
              </a:rPr>
              <a:t>Emergency Circumstances Notifications</a:t>
            </a:r>
          </a:p>
          <a:p>
            <a:endParaRPr lang="en-US" dirty="0"/>
          </a:p>
        </p:txBody>
      </p:sp>
      <p:sp>
        <p:nvSpPr>
          <p:cNvPr id="25" name="Text Placeholder 24"/>
          <p:cNvSpPr>
            <a:spLocks noGrp="1"/>
          </p:cNvSpPr>
          <p:nvPr>
            <p:ph type="body" sz="half" idx="14"/>
          </p:nvPr>
        </p:nvSpPr>
        <p:spPr>
          <a:xfrm>
            <a:off x="9593179" y="2203373"/>
            <a:ext cx="2598821" cy="4113060"/>
          </a:xfrm>
        </p:spPr>
        <p:txBody>
          <a:bodyPr>
            <a:normAutofit fontScale="92500" lnSpcReduction="10000"/>
          </a:bodyPr>
          <a:lstStyle/>
          <a:p>
            <a:pPr>
              <a:spcAft>
                <a:spcPts val="600"/>
              </a:spcAft>
            </a:pPr>
            <a:r>
              <a:rPr lang="en-US" dirty="0"/>
              <a:t>If Violations</a:t>
            </a:r>
          </a:p>
          <a:p>
            <a:pPr marL="342900" indent="-342900">
              <a:buFont typeface="Arial" panose="020B0604020202020204" pitchFamily="34" charset="0"/>
              <a:buChar char="•"/>
            </a:pPr>
            <a:r>
              <a:rPr lang="en-US" dirty="0">
                <a:solidFill>
                  <a:schemeClr val="bg1"/>
                </a:solidFill>
              </a:rPr>
              <a:t>Issue Notices of Violation </a:t>
            </a:r>
          </a:p>
          <a:p>
            <a:pPr marL="342900" indent="-342900">
              <a:buFont typeface="Arial" panose="020B0604020202020204" pitchFamily="34" charset="0"/>
              <a:buChar char="•"/>
            </a:pPr>
            <a:r>
              <a:rPr lang="en-US" dirty="0">
                <a:solidFill>
                  <a:schemeClr val="bg1"/>
                </a:solidFill>
              </a:rPr>
              <a:t>Approve Corrective Action Plan </a:t>
            </a:r>
          </a:p>
          <a:p>
            <a:pPr marL="342900" indent="-342900">
              <a:buFont typeface="Arial" panose="020B0604020202020204" pitchFamily="34" charset="0"/>
              <a:buChar char="•"/>
            </a:pPr>
            <a:r>
              <a:rPr lang="en-US" dirty="0">
                <a:solidFill>
                  <a:schemeClr val="bg1"/>
                </a:solidFill>
              </a:rPr>
              <a:t>Allows up to 24 months to address barriers outside of a jurisdiction’s control</a:t>
            </a:r>
          </a:p>
          <a:p>
            <a:pPr marL="342900" indent="-342900">
              <a:buFont typeface="Arial" panose="020B0604020202020204" pitchFamily="34" charset="0"/>
              <a:buChar char="•"/>
            </a:pPr>
            <a:r>
              <a:rPr lang="en-US" dirty="0">
                <a:solidFill>
                  <a:schemeClr val="bg1"/>
                </a:solidFill>
              </a:rPr>
              <a:t>May be subject to penalties</a:t>
            </a:r>
          </a:p>
          <a:p>
            <a:endParaRPr lang="en-US" dirty="0"/>
          </a:p>
        </p:txBody>
      </p:sp>
      <p:pic>
        <p:nvPicPr>
          <p:cNvPr id="29" name="Picture 28">
            <a:extLst>
              <a:ext uri="{FF2B5EF4-FFF2-40B4-BE49-F238E27FC236}">
                <a16:creationId xmlns:a16="http://schemas.microsoft.com/office/drawing/2014/main" id="{669CD15D-7514-7F45-8D1F-69F8AEFA154F}"/>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6247"/>
          <a:stretch/>
        </p:blipFill>
        <p:spPr>
          <a:xfrm>
            <a:off x="10562124" y="962675"/>
            <a:ext cx="532612" cy="766546"/>
          </a:xfrm>
          <a:prstGeom prst="rect">
            <a:avLst/>
          </a:prstGeom>
        </p:spPr>
      </p:pic>
      <p:pic>
        <p:nvPicPr>
          <p:cNvPr id="28" name="Picture 27">
            <a:extLst>
              <a:ext uri="{FF2B5EF4-FFF2-40B4-BE49-F238E27FC236}">
                <a16:creationId xmlns:a16="http://schemas.microsoft.com/office/drawing/2014/main" id="{E8762F0A-9F0A-7A4C-9723-10C29DEB7135}"/>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37010" y="904305"/>
            <a:ext cx="770441" cy="813094"/>
          </a:xfrm>
          <a:prstGeom prst="rect">
            <a:avLst/>
          </a:prstGeom>
        </p:spPr>
      </p:pic>
      <p:pic>
        <p:nvPicPr>
          <p:cNvPr id="30" name="Picture 29">
            <a:extLst>
              <a:ext uri="{FF2B5EF4-FFF2-40B4-BE49-F238E27FC236}">
                <a16:creationId xmlns:a16="http://schemas.microsoft.com/office/drawing/2014/main" id="{9E1874D6-78DD-0040-8D65-5EE19175F4C5}"/>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05837" y="1032603"/>
            <a:ext cx="618296" cy="742903"/>
          </a:xfrm>
          <a:prstGeom prst="rect">
            <a:avLst/>
          </a:prstGeom>
        </p:spPr>
      </p:pic>
      <p:pic>
        <p:nvPicPr>
          <p:cNvPr id="18" name="Picture 17">
            <a:extLs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4700" y="4084402"/>
            <a:ext cx="2501587" cy="1790476"/>
          </a:xfrm>
          <a:prstGeom prst="rect">
            <a:avLst/>
          </a:prstGeom>
        </p:spPr>
      </p:pic>
      <p:grpSp>
        <p:nvGrpSpPr>
          <p:cNvPr id="15" name="Group 14">
            <a:extLst>
              <a:ext uri="{C183D7F6-B498-43B3-948B-1728B52AA6E4}">
                <adec:decorative xmlns:adec="http://schemas.microsoft.com/office/drawing/2017/decorative" val="1"/>
              </a:ext>
            </a:extLst>
          </p:cNvPr>
          <p:cNvGrpSpPr/>
          <p:nvPr/>
        </p:nvGrpSpPr>
        <p:grpSpPr>
          <a:xfrm>
            <a:off x="848953" y="79158"/>
            <a:ext cx="2356284" cy="2356284"/>
            <a:chOff x="6097905" y="4180311"/>
            <a:chExt cx="1224080" cy="1224080"/>
          </a:xfrm>
        </p:grpSpPr>
        <p:sp>
          <p:nvSpPr>
            <p:cNvPr id="16" name="Oval 15" descr="background decorative figure"/>
            <p:cNvSpPr/>
            <p:nvPr/>
          </p:nvSpPr>
          <p:spPr>
            <a:xfrm>
              <a:off x="6097905" y="4180311"/>
              <a:ext cx="1224080" cy="1224080"/>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government ico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90506" y="4464584"/>
              <a:ext cx="623491" cy="597613"/>
            </a:xfrm>
            <a:prstGeom prst="rect">
              <a:avLst/>
            </a:prstGeom>
          </p:spPr>
        </p:pic>
      </p:grpSp>
      <p:sp>
        <p:nvSpPr>
          <p:cNvPr id="19" name="Rectangle 18">
            <a:extLst>
              <a:ext uri="{FF2B5EF4-FFF2-40B4-BE49-F238E27FC236}">
                <a16:creationId xmlns:a16="http://schemas.microsoft.com/office/drawing/2014/main" id="{A81825F3-959E-4118-9BDF-5E768BFD7D02}"/>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60323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368083" y="4193140"/>
            <a:ext cx="2431864" cy="1261981"/>
          </a:xfrm>
          <a:prstGeom prst="rect">
            <a:avLst/>
          </a:prstGeom>
        </p:spPr>
      </p:pic>
      <p:sp>
        <p:nvSpPr>
          <p:cNvPr id="2" name="Title 1"/>
          <p:cNvSpPr>
            <a:spLocks noGrp="1"/>
          </p:cNvSpPr>
          <p:nvPr>
            <p:ph type="title"/>
          </p:nvPr>
        </p:nvSpPr>
        <p:spPr>
          <a:xfrm>
            <a:off x="650276" y="3368237"/>
            <a:ext cx="2697081" cy="1159844"/>
          </a:xfrm>
        </p:spPr>
        <p:txBody>
          <a:bodyPr>
            <a:noAutofit/>
          </a:bodyPr>
          <a:lstStyle/>
          <a:p>
            <a:pPr algn="ctr"/>
            <a:r>
              <a:rPr lang="en-US" b="1" cap="small" dirty="0">
                <a:solidFill>
                  <a:srgbClr val="355232"/>
                </a:solidFill>
                <a:latin typeface="Arial" panose="020B0604020202020204" pitchFamily="34" charset="0"/>
                <a:cs typeface="Arial" panose="020B0604020202020204" pitchFamily="34" charset="0"/>
              </a:rPr>
              <a:t>Stay </a:t>
            </a:r>
            <a:br>
              <a:rPr lang="en-US" b="1" cap="small" dirty="0">
                <a:solidFill>
                  <a:srgbClr val="355232"/>
                </a:solidFill>
                <a:latin typeface="Arial" panose="020B0604020202020204" pitchFamily="34" charset="0"/>
                <a:cs typeface="Arial" panose="020B0604020202020204" pitchFamily="34" charset="0"/>
              </a:rPr>
            </a:br>
            <a:r>
              <a:rPr lang="en-US" b="1" cap="small" dirty="0">
                <a:solidFill>
                  <a:srgbClr val="355232"/>
                </a:solidFill>
                <a:latin typeface="Arial" panose="020B0604020202020204" pitchFamily="34" charset="0"/>
                <a:cs typeface="Arial" panose="020B0604020202020204" pitchFamily="34" charset="0"/>
              </a:rPr>
              <a:t>Engaged</a:t>
            </a:r>
          </a:p>
        </p:txBody>
      </p:sp>
      <p:sp>
        <p:nvSpPr>
          <p:cNvPr id="32" name="Rounded Rectangle 31">
            <a:extLst>
              <a:ext uri="{C183D7F6-B498-43B3-948B-1728B52AA6E4}">
                <adec:decorative xmlns:adec="http://schemas.microsoft.com/office/drawing/2017/decorative" val="1"/>
              </a:ext>
            </a:extLst>
          </p:cNvPr>
          <p:cNvSpPr/>
          <p:nvPr/>
        </p:nvSpPr>
        <p:spPr>
          <a:xfrm>
            <a:off x="5860859" y="2562976"/>
            <a:ext cx="5776378" cy="1009452"/>
          </a:xfrm>
          <a:prstGeom prst="round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31" name="Rounded Rectangle 30">
            <a:extLst>
              <a:ext uri="{C183D7F6-B498-43B3-948B-1728B52AA6E4}">
                <adec:decorative xmlns:adec="http://schemas.microsoft.com/office/drawing/2017/decorative" val="1"/>
              </a:ext>
            </a:extLst>
          </p:cNvPr>
          <p:cNvSpPr/>
          <p:nvPr/>
        </p:nvSpPr>
        <p:spPr>
          <a:xfrm>
            <a:off x="5674547" y="811101"/>
            <a:ext cx="5962690" cy="952821"/>
          </a:xfrm>
          <a:prstGeom prst="roundRect">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17" name="Oval 16">
            <a:extLst>
              <a:ext uri="{C183D7F6-B498-43B3-948B-1728B52AA6E4}">
                <adec:decorative xmlns:adec="http://schemas.microsoft.com/office/drawing/2017/decorative" val="1"/>
              </a:ext>
            </a:extLst>
          </p:cNvPr>
          <p:cNvSpPr/>
          <p:nvPr/>
        </p:nvSpPr>
        <p:spPr>
          <a:xfrm>
            <a:off x="4386923" y="437212"/>
            <a:ext cx="1657350" cy="1655064"/>
          </a:xfrm>
          <a:prstGeom prst="ellipse">
            <a:avLst/>
          </a:prstGeom>
          <a:solidFill>
            <a:srgbClr val="AFD47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3" name="Oval 22">
            <a:extLst>
              <a:ext uri="{C183D7F6-B498-43B3-948B-1728B52AA6E4}">
                <adec:decorative xmlns:adec="http://schemas.microsoft.com/office/drawing/2017/decorative" val="1"/>
              </a:ext>
            </a:extLst>
          </p:cNvPr>
          <p:cNvSpPr/>
          <p:nvPr/>
        </p:nvSpPr>
        <p:spPr>
          <a:xfrm>
            <a:off x="4386921" y="3977682"/>
            <a:ext cx="1657350" cy="1655064"/>
          </a:xfrm>
          <a:prstGeom prst="ellipse">
            <a:avLst/>
          </a:prstGeom>
          <a:solidFill>
            <a:srgbClr val="35523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0" name="Oval 19">
            <a:extLst>
              <a:ext uri="{C183D7F6-B498-43B3-948B-1728B52AA6E4}">
                <adec:decorative xmlns:adec="http://schemas.microsoft.com/office/drawing/2017/decorative" val="1"/>
              </a:ext>
            </a:extLst>
          </p:cNvPr>
          <p:cNvSpPr/>
          <p:nvPr/>
        </p:nvSpPr>
        <p:spPr>
          <a:xfrm>
            <a:off x="4386922" y="2207447"/>
            <a:ext cx="1657350" cy="1655064"/>
          </a:xfrm>
          <a:prstGeom prst="ellipse">
            <a:avLst/>
          </a:prstGeom>
          <a:solidFill>
            <a:srgbClr val="65A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8" name="TextBox 27"/>
          <p:cNvSpPr txBox="1"/>
          <p:nvPr/>
        </p:nvSpPr>
        <p:spPr>
          <a:xfrm>
            <a:off x="6106863" y="934392"/>
            <a:ext cx="5386168" cy="707886"/>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https://www2.calrecycle.ca.gov/Listservs/</a:t>
            </a:r>
            <a:br>
              <a:rPr lang="en-US" sz="2000" b="1"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Subscribe/152</a:t>
            </a:r>
            <a:endParaRPr lang="en-US" sz="2000" dirty="0">
              <a:latin typeface="Arial" panose="020B0604020202020204" pitchFamily="34" charset="0"/>
              <a:cs typeface="Arial" panose="020B0604020202020204" pitchFamily="34" charset="0"/>
            </a:endParaRPr>
          </a:p>
        </p:txBody>
      </p:sp>
      <p:sp>
        <p:nvSpPr>
          <p:cNvPr id="29" name="TextBox 28"/>
          <p:cNvSpPr txBox="1"/>
          <p:nvPr/>
        </p:nvSpPr>
        <p:spPr>
          <a:xfrm>
            <a:off x="6106105" y="2764186"/>
            <a:ext cx="5652121" cy="400110"/>
          </a:xfrm>
          <a:prstGeom prst="rect">
            <a:avLst/>
          </a:prstGeom>
          <a:noFill/>
        </p:spPr>
        <p:txBody>
          <a:bodyPr wrap="square" rtlCol="0">
            <a:spAutoFit/>
          </a:bodyPr>
          <a:lstStyle/>
          <a:p>
            <a:r>
              <a:rPr lang="en-US" sz="2000" b="1" dirty="0">
                <a:solidFill>
                  <a:schemeClr val="bg1"/>
                </a:solidFill>
                <a:latin typeface="Arial" panose="020B0604020202020204" pitchFamily="34" charset="0"/>
                <a:cs typeface="Arial" panose="020B0604020202020204" pitchFamily="34" charset="0"/>
              </a:rPr>
              <a:t>https://www.calrecycle.ca.gov/organics/slcp</a:t>
            </a:r>
          </a:p>
        </p:txBody>
      </p:sp>
      <p:pic>
        <p:nvPicPr>
          <p:cNvPr id="35" name="Picture 34">
            <a:extLs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611" y="1372072"/>
            <a:ext cx="2499360" cy="1792224"/>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0733" y="4489516"/>
            <a:ext cx="1109476" cy="728365"/>
          </a:xfrm>
          <a:prstGeom prst="rect">
            <a:avLst/>
          </a:prstGeom>
        </p:spPr>
      </p:pic>
      <p:pic>
        <p:nvPicPr>
          <p:cNvPr id="6" name="Picture 5">
            <a:extLs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35338" y="650806"/>
            <a:ext cx="860265" cy="1044321"/>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23921" y="2691646"/>
            <a:ext cx="1083097" cy="690846"/>
          </a:xfrm>
          <a:prstGeom prst="rect">
            <a:avLst/>
          </a:prstGeom>
        </p:spPr>
      </p:pic>
      <p:sp>
        <p:nvSpPr>
          <p:cNvPr id="24" name="TextBox 23"/>
          <p:cNvSpPr txBox="1"/>
          <p:nvPr/>
        </p:nvSpPr>
        <p:spPr>
          <a:xfrm>
            <a:off x="6475106" y="4345866"/>
            <a:ext cx="2118068" cy="1015663"/>
          </a:xfrm>
          <a:prstGeom prst="rect">
            <a:avLst/>
          </a:prstGeom>
          <a:noFill/>
        </p:spPr>
        <p:txBody>
          <a:bodyPr wrap="square" rtlCol="0">
            <a:spAutoFit/>
          </a:bodyPr>
          <a:lstStyle/>
          <a:p>
            <a:r>
              <a:rPr lang="en-US" sz="2000" b="1" dirty="0">
                <a:solidFill>
                  <a:schemeClr val="bg1"/>
                </a:solidFill>
                <a:latin typeface="Arial" panose="020B0604020202020204" pitchFamily="34" charset="0"/>
                <a:cs typeface="Arial" panose="020B0604020202020204" pitchFamily="34" charset="0"/>
              </a:rPr>
              <a:t>Presenter’s Contact Info</a:t>
            </a:r>
          </a:p>
          <a:p>
            <a:pPr algn="r"/>
            <a:endParaRPr lang="en-US" sz="2000" dirty="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B84449B9-A1A6-4A72-8AD7-4BD1079F7064}"/>
              </a:ext>
              <a:ext uri="{C183D7F6-B498-43B3-948B-1728B52AA6E4}">
                <adec:decorative xmlns:adec="http://schemas.microsoft.com/office/drawing/2017/decorative" val="1"/>
              </a:ext>
            </a:extLst>
          </p:cNvPr>
          <p:cNvSpPr/>
          <p:nvPr/>
        </p:nvSpPr>
        <p:spPr>
          <a:xfrm>
            <a:off x="9914562" y="6318607"/>
            <a:ext cx="2067640" cy="539393"/>
          </a:xfrm>
          <a:prstGeom prst="rect">
            <a:avLst/>
          </a:prstGeom>
          <a:solidFill>
            <a:srgbClr val="355232"/>
          </a:solidFill>
          <a:ln>
            <a:solidFill>
              <a:srgbClr val="3552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3809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3132</TotalTime>
  <Words>6178</Words>
  <Application>Microsoft Office PowerPoint</Application>
  <PresentationFormat>Widescreen</PresentationFormat>
  <Paragraphs>496</Paragraphs>
  <Slides>21</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Arial Black</vt:lpstr>
      <vt:lpstr>Calibri</vt:lpstr>
      <vt:lpstr>Courier New</vt:lpstr>
      <vt:lpstr>Segoe UI</vt:lpstr>
      <vt:lpstr>Symbol</vt:lpstr>
      <vt:lpstr>Times New Roman</vt:lpstr>
      <vt:lpstr>Wingdings</vt:lpstr>
      <vt:lpstr>Office Theme</vt:lpstr>
      <vt:lpstr>SB 1383 Reducing Short-Lived Climate Pollutants in California</vt:lpstr>
      <vt:lpstr>Organic Waste Is the Largest Waste Stream in California</vt:lpstr>
      <vt:lpstr>Climate Change Negatively Impacts California</vt:lpstr>
      <vt:lpstr>SB 1383 Requirements</vt:lpstr>
      <vt:lpstr>SB 1383 Key Implementation Dates</vt:lpstr>
      <vt:lpstr>SB 1383 Key Jurisdiction Dates</vt:lpstr>
      <vt:lpstr>Jurisdiction Responsibilities</vt:lpstr>
      <vt:lpstr>SB 1383 in Action  Local Government Roles and Responsibilities </vt:lpstr>
      <vt:lpstr>SB 1383 in Action  Jurisdiction Requirements</vt:lpstr>
      <vt:lpstr>SB 1383 in Action  Edible Food Recovery Program</vt:lpstr>
      <vt:lpstr>SB 1383 in Action  Education Requirements</vt:lpstr>
      <vt:lpstr>SB 1383 in Action  Procurement Requirements</vt:lpstr>
      <vt:lpstr>Construction &amp; Landscaping Requirements</vt:lpstr>
      <vt:lpstr>Waste Sector Outlook</vt:lpstr>
      <vt:lpstr>SB 1383 in Action  Infrastructure Requirements</vt:lpstr>
      <vt:lpstr>SB 1383 in Action  Inspection and Enforcement Requirements</vt:lpstr>
      <vt:lpstr>Jurisdiction Enforcement Requirements </vt:lpstr>
      <vt:lpstr>Jurisdiction Enforcement Requirements On Commercial  Food Generators</vt:lpstr>
      <vt:lpstr>SB 1383 in Action Jurisdiction Requirements</vt:lpstr>
      <vt:lpstr>State Enforcement</vt:lpstr>
      <vt:lpstr>Stay  Engaged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SB 1383 Reducing Short-Lived Climate Pollutants in California</dc:title>
  <dc:creator>Christina Files</dc:creator>
  <cp:lastModifiedBy>Kavanaugh, Dylan@CalRecycle</cp:lastModifiedBy>
  <cp:revision>33</cp:revision>
  <cp:lastPrinted>2019-08-06T17:24:21Z</cp:lastPrinted>
  <dcterms:created xsi:type="dcterms:W3CDTF">2019-06-24T00:29:55Z</dcterms:created>
  <dcterms:modified xsi:type="dcterms:W3CDTF">2023-10-10T16:10:53Z</dcterms:modified>
</cp:coreProperties>
</file>