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4"/>
  </p:notesMasterIdLst>
  <p:sldIdLst>
    <p:sldId id="364" r:id="rId5"/>
    <p:sldId id="439" r:id="rId6"/>
    <p:sldId id="393" r:id="rId7"/>
    <p:sldId id="394" r:id="rId8"/>
    <p:sldId id="395" r:id="rId9"/>
    <p:sldId id="440" r:id="rId10"/>
    <p:sldId id="410" r:id="rId11"/>
    <p:sldId id="438" r:id="rId12"/>
    <p:sldId id="460" r:id="rId13"/>
    <p:sldId id="442" r:id="rId14"/>
    <p:sldId id="455" r:id="rId15"/>
    <p:sldId id="454" r:id="rId16"/>
    <p:sldId id="443" r:id="rId17"/>
    <p:sldId id="444" r:id="rId18"/>
    <p:sldId id="457" r:id="rId19"/>
    <p:sldId id="458" r:id="rId20"/>
    <p:sldId id="412" r:id="rId21"/>
    <p:sldId id="462" r:id="rId22"/>
    <p:sldId id="463"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1. Introduction" id="{1DE21BC1-9F18-43ED-BFC3-377DCAAC6948}">
          <p14:sldIdLst>
            <p14:sldId id="364"/>
            <p14:sldId id="439"/>
          </p14:sldIdLst>
        </p14:section>
        <p14:section name="2. SB 1383 Overview" id="{A484BE19-7A1F-4B01-A91B-F5C784C4BE2B}">
          <p14:sldIdLst>
            <p14:sldId id="393"/>
            <p14:sldId id="394"/>
            <p14:sldId id="395"/>
          </p14:sldIdLst>
        </p14:section>
        <p14:section name="3. Model Tools" id="{03DA075F-1D5F-4B33-BDA9-6C66A74F10B1}">
          <p14:sldIdLst>
            <p14:sldId id="440"/>
            <p14:sldId id="410"/>
            <p14:sldId id="438"/>
            <p14:sldId id="460"/>
            <p14:sldId id="442"/>
            <p14:sldId id="455"/>
            <p14:sldId id="454"/>
            <p14:sldId id="443"/>
            <p14:sldId id="444"/>
            <p14:sldId id="457"/>
          </p14:sldIdLst>
        </p14:section>
        <p14:section name="4. Model Structure &amp; Considerations" id="{87B5D532-0242-4458-A4E0-7242A3D01386}">
          <p14:sldIdLst>
            <p14:sldId id="458"/>
            <p14:sldId id="412"/>
            <p14:sldId id="462"/>
          </p14:sldIdLst>
        </p14:section>
        <p14:section name="6. Conclusion" id="{1B6A25BA-33BC-4BEE-B839-3BD178493253}">
          <p14:sldIdLst>
            <p14:sldId id="463"/>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Danielle R. Derby" initials="DRD" lastIdx="3" clrIdx="6">
    <p:extLst>
      <p:ext uri="{19B8F6BF-5375-455C-9EA6-DF929625EA0E}">
        <p15:presenceInfo xmlns:p15="http://schemas.microsoft.com/office/powerpoint/2012/main" userId="S-1-5-21-3450422238-1168329275-4096725858-1336" providerId="AD"/>
      </p:ext>
    </p:extLst>
  </p:cmAuthor>
  <p:cmAuthor id="1" name="Alison Griffith" initials="AG" lastIdx="11" clrIdx="0">
    <p:extLst>
      <p:ext uri="{19B8F6BF-5375-455C-9EA6-DF929625EA0E}">
        <p15:presenceInfo xmlns:p15="http://schemas.microsoft.com/office/powerpoint/2012/main" userId="S-1-5-21-3450422238-1168329275-4096725858-1331" providerId="AD"/>
      </p:ext>
    </p:extLst>
  </p:cmAuthor>
  <p:cmAuthor id="8" name="Kim Erwin" initials="KE" lastIdx="1" clrIdx="7">
    <p:extLst>
      <p:ext uri="{19B8F6BF-5375-455C-9EA6-DF929625EA0E}">
        <p15:presenceInfo xmlns:p15="http://schemas.microsoft.com/office/powerpoint/2012/main" userId="S-1-5-21-3450422238-1168329275-4096725858-1133" providerId="AD"/>
      </p:ext>
    </p:extLst>
  </p:cmAuthor>
  <p:cmAuthor id="2" name="Tracy Swanborn" initials="TS" lastIdx="84" clrIdx="1">
    <p:extLst>
      <p:ext uri="{19B8F6BF-5375-455C-9EA6-DF929625EA0E}">
        <p15:presenceInfo xmlns:p15="http://schemas.microsoft.com/office/powerpoint/2012/main" userId="S-1-5-21-3450422238-1168329275-4096725858-1147" providerId="AD"/>
      </p:ext>
    </p:extLst>
  </p:cmAuthor>
  <p:cmAuthor id="9" name="Slocombe, Michelle@CalRecycle" initials="SM" lastIdx="14" clrIdx="8">
    <p:extLst>
      <p:ext uri="{19B8F6BF-5375-455C-9EA6-DF929625EA0E}">
        <p15:presenceInfo xmlns:p15="http://schemas.microsoft.com/office/powerpoint/2012/main" userId="S::Michelle.Slocombe@CalRecycle.ca.gov::565f98fa-fc0e-474e-95bb-1491a3611ff8" providerId="AD"/>
      </p:ext>
    </p:extLst>
  </p:cmAuthor>
  <p:cmAuthor id="3" name="Morgan, Cara@CalRecycle" initials="MC" lastIdx="35" clrIdx="2">
    <p:extLst>
      <p:ext uri="{19B8F6BF-5375-455C-9EA6-DF929625EA0E}">
        <p15:presenceInfo xmlns:p15="http://schemas.microsoft.com/office/powerpoint/2012/main" userId="S::Cara.Morgan@CalRecycle.ca.gov::61215e1c-4805-4c36-90c8-befc3cfafc8b" providerId="AD"/>
      </p:ext>
    </p:extLst>
  </p:cmAuthor>
  <p:cmAuthor id="10" name="Boswell, Martine@CalRecycle" initials="BM" lastIdx="2" clrIdx="9">
    <p:extLst>
      <p:ext uri="{19B8F6BF-5375-455C-9EA6-DF929625EA0E}">
        <p15:presenceInfo xmlns:p15="http://schemas.microsoft.com/office/powerpoint/2012/main" userId="S-1-5-21-2804241617-4047951476-2148352352-14984" providerId="AD"/>
      </p:ext>
    </p:extLst>
  </p:cmAuthor>
  <p:cmAuthor id="4" name="Monaliza Noor" initials="MN" lastIdx="2" clrIdx="3">
    <p:extLst>
      <p:ext uri="{19B8F6BF-5375-455C-9EA6-DF929625EA0E}">
        <p15:presenceInfo xmlns:p15="http://schemas.microsoft.com/office/powerpoint/2012/main" userId="S-1-5-21-3450422238-1168329275-4096725858-1323" providerId="AD"/>
      </p:ext>
    </p:extLst>
  </p:cmAuthor>
  <p:cmAuthor id="5" name="Monaliza Noor" initials="MN [2]" lastIdx="112" clrIdx="4">
    <p:extLst>
      <p:ext uri="{19B8F6BF-5375-455C-9EA6-DF929625EA0E}">
        <p15:presenceInfo xmlns:p15="http://schemas.microsoft.com/office/powerpoint/2012/main" userId="Monaliza Noor" providerId="None"/>
      </p:ext>
    </p:extLst>
  </p:cmAuthor>
  <p:cmAuthor id="6" name="Rob Hilton" initials="RH" lastIdx="15" clrIdx="5">
    <p:extLst>
      <p:ext uri="{19B8F6BF-5375-455C-9EA6-DF929625EA0E}">
        <p15:presenceInfo xmlns:p15="http://schemas.microsoft.com/office/powerpoint/2012/main" userId="S-1-5-21-3450422238-1168329275-4096725858-11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CCE4"/>
    <a:srgbClr val="4F7D3F"/>
    <a:srgbClr val="AFD476"/>
    <a:srgbClr val="548543"/>
    <a:srgbClr val="003056"/>
    <a:srgbClr val="B7515B"/>
    <a:srgbClr val="000000"/>
    <a:srgbClr val="16846B"/>
    <a:srgbClr val="00859E"/>
    <a:srgbClr val="0042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457C8E-609A-4432-8A5D-0A1A8DE886F5}" v="543" dt="2020-10-28T23:03:37.8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612" autoAdjust="0"/>
    <p:restoredTop sz="86478" autoAdjust="0"/>
  </p:normalViewPr>
  <p:slideViewPr>
    <p:cSldViewPr snapToGrid="0" snapToObjects="1">
      <p:cViewPr varScale="1">
        <p:scale>
          <a:sx n="84" d="100"/>
          <a:sy n="84" d="100"/>
        </p:scale>
        <p:origin x="114" y="282"/>
      </p:cViewPr>
      <p:guideLst/>
    </p:cSldViewPr>
  </p:slideViewPr>
  <p:outlineViewPr>
    <p:cViewPr>
      <p:scale>
        <a:sx n="33" d="100"/>
        <a:sy n="33" d="100"/>
      </p:scale>
      <p:origin x="0" y="-13188"/>
    </p:cViewPr>
  </p:outlineViewPr>
  <p:notesTextViewPr>
    <p:cViewPr>
      <p:scale>
        <a:sx n="125" d="100"/>
        <a:sy n="125" d="100"/>
      </p:scale>
      <p:origin x="0" y="-696"/>
    </p:cViewPr>
  </p:notesTextViewPr>
  <p:sorterViewPr>
    <p:cViewPr varScale="1">
      <p:scale>
        <a:sx n="100" d="100"/>
        <a:sy n="100" d="100"/>
      </p:scale>
      <p:origin x="0" y="0"/>
    </p:cViewPr>
  </p:sorterViewPr>
  <p:notesViewPr>
    <p:cSldViewPr snapToGrid="0" snapToObjects="1">
      <p:cViewPr varScale="1">
        <p:scale>
          <a:sx n="88" d="100"/>
          <a:sy n="88" d="100"/>
        </p:scale>
        <p:origin x="2214"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rphy, Leticia@CalRecycle" userId="e60a5982-3310-4a39-9def-8b05a039666a" providerId="ADAL" clId="{EB457C8E-609A-4432-8A5D-0A1A8DE886F5}"/>
    <pc:docChg chg="undo redo custSel addSld delSld modSld modSection">
      <pc:chgData name="Murphy, Leticia@CalRecycle" userId="e60a5982-3310-4a39-9def-8b05a039666a" providerId="ADAL" clId="{EB457C8E-609A-4432-8A5D-0A1A8DE886F5}" dt="2020-10-29T17:08:27.012" v="748" actId="14100"/>
      <pc:docMkLst>
        <pc:docMk/>
      </pc:docMkLst>
      <pc:sldChg chg="addSp delSp modSp mod">
        <pc:chgData name="Murphy, Leticia@CalRecycle" userId="e60a5982-3310-4a39-9def-8b05a039666a" providerId="ADAL" clId="{EB457C8E-609A-4432-8A5D-0A1A8DE886F5}" dt="2020-10-29T17:07:34.183" v="744" actId="962"/>
        <pc:sldMkLst>
          <pc:docMk/>
          <pc:sldMk cId="1979045575" sldId="364"/>
        </pc:sldMkLst>
        <pc:spChg chg="add del mod">
          <ac:chgData name="Murphy, Leticia@CalRecycle" userId="e60a5982-3310-4a39-9def-8b05a039666a" providerId="ADAL" clId="{EB457C8E-609A-4432-8A5D-0A1A8DE886F5}" dt="2020-10-29T16:46:20.526" v="620" actId="478"/>
          <ac:spMkLst>
            <pc:docMk/>
            <pc:sldMk cId="1979045575" sldId="364"/>
            <ac:spMk id="2" creationId="{81395BCF-3174-374A-AA0B-2C72B35CB6A3}"/>
          </ac:spMkLst>
        </pc:spChg>
        <pc:spChg chg="add del mod">
          <ac:chgData name="Murphy, Leticia@CalRecycle" userId="e60a5982-3310-4a39-9def-8b05a039666a" providerId="ADAL" clId="{EB457C8E-609A-4432-8A5D-0A1A8DE886F5}" dt="2020-10-29T16:37:26.334" v="597" actId="478"/>
          <ac:spMkLst>
            <pc:docMk/>
            <pc:sldMk cId="1979045575" sldId="364"/>
            <ac:spMk id="4" creationId="{AD010150-91B2-402C-A7B2-F22A70FA409A}"/>
          </ac:spMkLst>
        </pc:spChg>
        <pc:spChg chg="add mod ord">
          <ac:chgData name="Murphy, Leticia@CalRecycle" userId="e60a5982-3310-4a39-9def-8b05a039666a" providerId="ADAL" clId="{EB457C8E-609A-4432-8A5D-0A1A8DE886F5}" dt="2020-10-29T17:07:21.176" v="742" actId="962"/>
          <ac:spMkLst>
            <pc:docMk/>
            <pc:sldMk cId="1979045575" sldId="364"/>
            <ac:spMk id="7" creationId="{D834CE6B-1AD9-4140-8267-65119199E33D}"/>
          </ac:spMkLst>
        </pc:spChg>
        <pc:spChg chg="mod ord">
          <ac:chgData name="Murphy, Leticia@CalRecycle" userId="e60a5982-3310-4a39-9def-8b05a039666a" providerId="ADAL" clId="{EB457C8E-609A-4432-8A5D-0A1A8DE886F5}" dt="2020-10-29T17:07:34.183" v="744" actId="962"/>
          <ac:spMkLst>
            <pc:docMk/>
            <pc:sldMk cId="1979045575" sldId="364"/>
            <ac:spMk id="8" creationId="{E619532F-F1F0-EE4E-A9FF-B280C4B56731}"/>
          </ac:spMkLst>
        </pc:spChg>
        <pc:picChg chg="mod ord">
          <ac:chgData name="Murphy, Leticia@CalRecycle" userId="e60a5982-3310-4a39-9def-8b05a039666a" providerId="ADAL" clId="{EB457C8E-609A-4432-8A5D-0A1A8DE886F5}" dt="2020-10-29T17:00:01.412" v="729" actId="13244"/>
          <ac:picMkLst>
            <pc:docMk/>
            <pc:sldMk cId="1979045575" sldId="364"/>
            <ac:picMk id="5" creationId="{00000000-0000-0000-0000-000000000000}"/>
          </ac:picMkLst>
        </pc:picChg>
      </pc:sldChg>
      <pc:sldChg chg="modSp mod">
        <pc:chgData name="Murphy, Leticia@CalRecycle" userId="e60a5982-3310-4a39-9def-8b05a039666a" providerId="ADAL" clId="{EB457C8E-609A-4432-8A5D-0A1A8DE886F5}" dt="2020-10-29T16:58:25.063" v="724" actId="14100"/>
        <pc:sldMkLst>
          <pc:docMk/>
          <pc:sldMk cId="1364171989" sldId="393"/>
        </pc:sldMkLst>
        <pc:spChg chg="mod">
          <ac:chgData name="Murphy, Leticia@CalRecycle" userId="e60a5982-3310-4a39-9def-8b05a039666a" providerId="ADAL" clId="{EB457C8E-609A-4432-8A5D-0A1A8DE886F5}" dt="2020-10-29T16:48:02.576" v="635" actId="14100"/>
          <ac:spMkLst>
            <pc:docMk/>
            <pc:sldMk cId="1364171989" sldId="393"/>
            <ac:spMk id="2" creationId="{00000000-0000-0000-0000-000000000000}"/>
          </ac:spMkLst>
        </pc:spChg>
        <pc:spChg chg="mod">
          <ac:chgData name="Murphy, Leticia@CalRecycle" userId="e60a5982-3310-4a39-9def-8b05a039666a" providerId="ADAL" clId="{EB457C8E-609A-4432-8A5D-0A1A8DE886F5}" dt="2020-10-29T16:57:42.867" v="714" actId="14100"/>
          <ac:spMkLst>
            <pc:docMk/>
            <pc:sldMk cId="1364171989" sldId="393"/>
            <ac:spMk id="3" creationId="{00000000-0000-0000-0000-000000000000}"/>
          </ac:spMkLst>
        </pc:spChg>
        <pc:spChg chg="mod">
          <ac:chgData name="Murphy, Leticia@CalRecycle" userId="e60a5982-3310-4a39-9def-8b05a039666a" providerId="ADAL" clId="{EB457C8E-609A-4432-8A5D-0A1A8DE886F5}" dt="2020-10-29T16:58:04.521" v="720" actId="14100"/>
          <ac:spMkLst>
            <pc:docMk/>
            <pc:sldMk cId="1364171989" sldId="393"/>
            <ac:spMk id="4" creationId="{00000000-0000-0000-0000-000000000000}"/>
          </ac:spMkLst>
        </pc:spChg>
        <pc:spChg chg="mod">
          <ac:chgData name="Murphy, Leticia@CalRecycle" userId="e60a5982-3310-4a39-9def-8b05a039666a" providerId="ADAL" clId="{EB457C8E-609A-4432-8A5D-0A1A8DE886F5}" dt="2020-10-29T16:58:14.154" v="722" actId="27636"/>
          <ac:spMkLst>
            <pc:docMk/>
            <pc:sldMk cId="1364171989" sldId="393"/>
            <ac:spMk id="5" creationId="{00000000-0000-0000-0000-000000000000}"/>
          </ac:spMkLst>
        </pc:spChg>
        <pc:spChg chg="mod">
          <ac:chgData name="Murphy, Leticia@CalRecycle" userId="e60a5982-3310-4a39-9def-8b05a039666a" providerId="ADAL" clId="{EB457C8E-609A-4432-8A5D-0A1A8DE886F5}" dt="2020-10-29T16:58:25.063" v="724" actId="14100"/>
          <ac:spMkLst>
            <pc:docMk/>
            <pc:sldMk cId="1364171989" sldId="393"/>
            <ac:spMk id="6" creationId="{00000000-0000-0000-0000-000000000000}"/>
          </ac:spMkLst>
        </pc:spChg>
        <pc:spChg chg="mod">
          <ac:chgData name="Murphy, Leticia@CalRecycle" userId="e60a5982-3310-4a39-9def-8b05a039666a" providerId="ADAL" clId="{EB457C8E-609A-4432-8A5D-0A1A8DE886F5}" dt="2020-10-29T16:49:30.881" v="653" actId="14100"/>
          <ac:spMkLst>
            <pc:docMk/>
            <pc:sldMk cId="1364171989" sldId="393"/>
            <ac:spMk id="7" creationId="{00000000-0000-0000-0000-000000000000}"/>
          </ac:spMkLst>
        </pc:spChg>
        <pc:spChg chg="mod">
          <ac:chgData name="Murphy, Leticia@CalRecycle" userId="e60a5982-3310-4a39-9def-8b05a039666a" providerId="ADAL" clId="{EB457C8E-609A-4432-8A5D-0A1A8DE886F5}" dt="2020-10-29T16:49:09.646" v="646" actId="14100"/>
          <ac:spMkLst>
            <pc:docMk/>
            <pc:sldMk cId="1364171989" sldId="393"/>
            <ac:spMk id="8" creationId="{00000000-0000-0000-0000-000000000000}"/>
          </ac:spMkLst>
        </pc:spChg>
        <pc:spChg chg="mod">
          <ac:chgData name="Murphy, Leticia@CalRecycle" userId="e60a5982-3310-4a39-9def-8b05a039666a" providerId="ADAL" clId="{EB457C8E-609A-4432-8A5D-0A1A8DE886F5}" dt="2020-10-29T16:50:03.882" v="665" actId="20577"/>
          <ac:spMkLst>
            <pc:docMk/>
            <pc:sldMk cId="1364171989" sldId="393"/>
            <ac:spMk id="9" creationId="{00000000-0000-0000-0000-000000000000}"/>
          </ac:spMkLst>
        </pc:spChg>
        <pc:spChg chg="mod">
          <ac:chgData name="Murphy, Leticia@CalRecycle" userId="e60a5982-3310-4a39-9def-8b05a039666a" providerId="ADAL" clId="{EB457C8E-609A-4432-8A5D-0A1A8DE886F5}" dt="2020-10-29T16:50:02.558" v="664" actId="20577"/>
          <ac:spMkLst>
            <pc:docMk/>
            <pc:sldMk cId="1364171989" sldId="393"/>
            <ac:spMk id="10" creationId="{00000000-0000-0000-0000-000000000000}"/>
          </ac:spMkLst>
        </pc:spChg>
      </pc:sldChg>
      <pc:sldChg chg="modSp mod">
        <pc:chgData name="Murphy, Leticia@CalRecycle" userId="e60a5982-3310-4a39-9def-8b05a039666a" providerId="ADAL" clId="{EB457C8E-609A-4432-8A5D-0A1A8DE886F5}" dt="2020-10-29T16:50:44.781" v="666" actId="207"/>
        <pc:sldMkLst>
          <pc:docMk/>
          <pc:sldMk cId="382260941" sldId="394"/>
        </pc:sldMkLst>
        <pc:spChg chg="mod">
          <ac:chgData name="Murphy, Leticia@CalRecycle" userId="e60a5982-3310-4a39-9def-8b05a039666a" providerId="ADAL" clId="{EB457C8E-609A-4432-8A5D-0A1A8DE886F5}" dt="2020-10-28T22:49:23.911" v="518" actId="13244"/>
          <ac:spMkLst>
            <pc:docMk/>
            <pc:sldMk cId="382260941" sldId="394"/>
            <ac:spMk id="14" creationId="{00000000-0000-0000-0000-000000000000}"/>
          </ac:spMkLst>
        </pc:spChg>
        <pc:spChg chg="mod">
          <ac:chgData name="Murphy, Leticia@CalRecycle" userId="e60a5982-3310-4a39-9def-8b05a039666a" providerId="ADAL" clId="{EB457C8E-609A-4432-8A5D-0A1A8DE886F5}" dt="2020-10-28T22:49:38.332" v="519" actId="13244"/>
          <ac:spMkLst>
            <pc:docMk/>
            <pc:sldMk cId="382260941" sldId="394"/>
            <ac:spMk id="15" creationId="{00000000-0000-0000-0000-000000000000}"/>
          </ac:spMkLst>
        </pc:spChg>
        <pc:spChg chg="mod">
          <ac:chgData name="Murphy, Leticia@CalRecycle" userId="e60a5982-3310-4a39-9def-8b05a039666a" providerId="ADAL" clId="{EB457C8E-609A-4432-8A5D-0A1A8DE886F5}" dt="2020-10-28T22:50:33.356" v="531" actId="13244"/>
          <ac:spMkLst>
            <pc:docMk/>
            <pc:sldMk cId="382260941" sldId="394"/>
            <ac:spMk id="16" creationId="{00000000-0000-0000-0000-000000000000}"/>
          </ac:spMkLst>
        </pc:spChg>
        <pc:spChg chg="mod">
          <ac:chgData name="Murphy, Leticia@CalRecycle" userId="e60a5982-3310-4a39-9def-8b05a039666a" providerId="ADAL" clId="{EB457C8E-609A-4432-8A5D-0A1A8DE886F5}" dt="2020-10-29T16:50:44.781" v="666" actId="207"/>
          <ac:spMkLst>
            <pc:docMk/>
            <pc:sldMk cId="382260941" sldId="394"/>
            <ac:spMk id="18" creationId="{00000000-0000-0000-0000-000000000000}"/>
          </ac:spMkLst>
        </pc:spChg>
        <pc:spChg chg="mod">
          <ac:chgData name="Murphy, Leticia@CalRecycle" userId="e60a5982-3310-4a39-9def-8b05a039666a" providerId="ADAL" clId="{EB457C8E-609A-4432-8A5D-0A1A8DE886F5}" dt="2020-10-28T22:20:16.117" v="158" actId="962"/>
          <ac:spMkLst>
            <pc:docMk/>
            <pc:sldMk cId="382260941" sldId="394"/>
            <ac:spMk id="21" creationId="{00000000-0000-0000-0000-000000000000}"/>
          </ac:spMkLst>
        </pc:spChg>
        <pc:spChg chg="mod">
          <ac:chgData name="Murphy, Leticia@CalRecycle" userId="e60a5982-3310-4a39-9def-8b05a039666a" providerId="ADAL" clId="{EB457C8E-609A-4432-8A5D-0A1A8DE886F5}" dt="2020-10-28T22:50:07.113" v="524" actId="13244"/>
          <ac:spMkLst>
            <pc:docMk/>
            <pc:sldMk cId="382260941" sldId="394"/>
            <ac:spMk id="24" creationId="{00000000-0000-0000-0000-000000000000}"/>
          </ac:spMkLst>
        </pc:spChg>
        <pc:spChg chg="mod">
          <ac:chgData name="Murphy, Leticia@CalRecycle" userId="e60a5982-3310-4a39-9def-8b05a039666a" providerId="ADAL" clId="{EB457C8E-609A-4432-8A5D-0A1A8DE886F5}" dt="2020-10-28T22:50:24.769" v="528" actId="13244"/>
          <ac:spMkLst>
            <pc:docMk/>
            <pc:sldMk cId="382260941" sldId="394"/>
            <ac:spMk id="25" creationId="{00000000-0000-0000-0000-000000000000}"/>
          </ac:spMkLst>
        </pc:spChg>
        <pc:spChg chg="mod">
          <ac:chgData name="Murphy, Leticia@CalRecycle" userId="e60a5982-3310-4a39-9def-8b05a039666a" providerId="ADAL" clId="{EB457C8E-609A-4432-8A5D-0A1A8DE886F5}" dt="2020-10-28T22:50:31.159" v="530" actId="13244"/>
          <ac:spMkLst>
            <pc:docMk/>
            <pc:sldMk cId="382260941" sldId="394"/>
            <ac:spMk id="26" creationId="{00000000-0000-0000-0000-000000000000}"/>
          </ac:spMkLst>
        </pc:spChg>
        <pc:spChg chg="mod">
          <ac:chgData name="Murphy, Leticia@CalRecycle" userId="e60a5982-3310-4a39-9def-8b05a039666a" providerId="ADAL" clId="{EB457C8E-609A-4432-8A5D-0A1A8DE886F5}" dt="2020-10-28T22:50:18.613" v="526" actId="13244"/>
          <ac:spMkLst>
            <pc:docMk/>
            <pc:sldMk cId="382260941" sldId="394"/>
            <ac:spMk id="27" creationId="{00000000-0000-0000-0000-000000000000}"/>
          </ac:spMkLst>
        </pc:spChg>
        <pc:spChg chg="mod">
          <ac:chgData name="Murphy, Leticia@CalRecycle" userId="e60a5982-3310-4a39-9def-8b05a039666a" providerId="ADAL" clId="{EB457C8E-609A-4432-8A5D-0A1A8DE886F5}" dt="2020-10-28T22:49:58.691" v="522" actId="13244"/>
          <ac:spMkLst>
            <pc:docMk/>
            <pc:sldMk cId="382260941" sldId="394"/>
            <ac:spMk id="28" creationId="{00000000-0000-0000-0000-000000000000}"/>
          </ac:spMkLst>
        </pc:spChg>
        <pc:picChg chg="mod">
          <ac:chgData name="Murphy, Leticia@CalRecycle" userId="e60a5982-3310-4a39-9def-8b05a039666a" providerId="ADAL" clId="{EB457C8E-609A-4432-8A5D-0A1A8DE886F5}" dt="2020-10-28T22:49:48.848" v="521" actId="13244"/>
          <ac:picMkLst>
            <pc:docMk/>
            <pc:sldMk cId="382260941" sldId="394"/>
            <ac:picMk id="17" creationId="{4C7A1C13-9D54-D54F-BA80-0C5982BF59A9}"/>
          </ac:picMkLst>
        </pc:picChg>
        <pc:picChg chg="mod">
          <ac:chgData name="Murphy, Leticia@CalRecycle" userId="e60a5982-3310-4a39-9def-8b05a039666a" providerId="ADAL" clId="{EB457C8E-609A-4432-8A5D-0A1A8DE886F5}" dt="2020-10-28T22:50:02.206" v="523" actId="13244"/>
          <ac:picMkLst>
            <pc:docMk/>
            <pc:sldMk cId="382260941" sldId="394"/>
            <ac:picMk id="31" creationId="{F1ABC944-9F42-5C41-B1C6-67951317CCC2}"/>
          </ac:picMkLst>
        </pc:picChg>
        <pc:picChg chg="mod">
          <ac:chgData name="Murphy, Leticia@CalRecycle" userId="e60a5982-3310-4a39-9def-8b05a039666a" providerId="ADAL" clId="{EB457C8E-609A-4432-8A5D-0A1A8DE886F5}" dt="2020-10-28T22:50:13.410" v="525" actId="13244"/>
          <ac:picMkLst>
            <pc:docMk/>
            <pc:sldMk cId="382260941" sldId="394"/>
            <ac:picMk id="32" creationId="{49A3653B-D1A4-D34C-8A9F-90D12CC78BB0}"/>
          </ac:picMkLst>
        </pc:picChg>
        <pc:picChg chg="mod">
          <ac:chgData name="Murphy, Leticia@CalRecycle" userId="e60a5982-3310-4a39-9def-8b05a039666a" providerId="ADAL" clId="{EB457C8E-609A-4432-8A5D-0A1A8DE886F5}" dt="2020-10-28T22:50:21.816" v="527" actId="13244"/>
          <ac:picMkLst>
            <pc:docMk/>
            <pc:sldMk cId="382260941" sldId="394"/>
            <ac:picMk id="33" creationId="{725EA57E-B51C-EB47-8E04-0FBB6E0BB868}"/>
          </ac:picMkLst>
        </pc:picChg>
        <pc:picChg chg="mod">
          <ac:chgData name="Murphy, Leticia@CalRecycle" userId="e60a5982-3310-4a39-9def-8b05a039666a" providerId="ADAL" clId="{EB457C8E-609A-4432-8A5D-0A1A8DE886F5}" dt="2020-10-28T22:50:27.769" v="529" actId="13244"/>
          <ac:picMkLst>
            <pc:docMk/>
            <pc:sldMk cId="382260941" sldId="394"/>
            <ac:picMk id="34" creationId="{46DC0FEE-9696-D842-A27C-8B5F95DAB9BC}"/>
          </ac:picMkLst>
        </pc:picChg>
        <pc:picChg chg="mod">
          <ac:chgData name="Murphy, Leticia@CalRecycle" userId="e60a5982-3310-4a39-9def-8b05a039666a" providerId="ADAL" clId="{EB457C8E-609A-4432-8A5D-0A1A8DE886F5}" dt="2020-10-28T22:50:37.425" v="532" actId="13244"/>
          <ac:picMkLst>
            <pc:docMk/>
            <pc:sldMk cId="382260941" sldId="394"/>
            <ac:picMk id="35" creationId="{7CA67602-6C70-F047-A8E7-4D7FC6E8D5B7}"/>
          </ac:picMkLst>
        </pc:picChg>
      </pc:sldChg>
      <pc:sldChg chg="modSp">
        <pc:chgData name="Murphy, Leticia@CalRecycle" userId="e60a5982-3310-4a39-9def-8b05a039666a" providerId="ADAL" clId="{EB457C8E-609A-4432-8A5D-0A1A8DE886F5}" dt="2020-10-28T22:55:09.255" v="553" actId="13244"/>
        <pc:sldMkLst>
          <pc:docMk/>
          <pc:sldMk cId="358827141" sldId="395"/>
        </pc:sldMkLst>
        <pc:spChg chg="mod">
          <ac:chgData name="Murphy, Leticia@CalRecycle" userId="e60a5982-3310-4a39-9def-8b05a039666a" providerId="ADAL" clId="{EB457C8E-609A-4432-8A5D-0A1A8DE886F5}" dt="2020-10-28T22:51:27.177" v="535" actId="13244"/>
          <ac:spMkLst>
            <pc:docMk/>
            <pc:sldMk cId="358827141" sldId="395"/>
            <ac:spMk id="4" creationId="{00000000-0000-0000-0000-000000000000}"/>
          </ac:spMkLst>
        </pc:spChg>
        <pc:spChg chg="mod">
          <ac:chgData name="Murphy, Leticia@CalRecycle" userId="e60a5982-3310-4a39-9def-8b05a039666a" providerId="ADAL" clId="{EB457C8E-609A-4432-8A5D-0A1A8DE886F5}" dt="2020-10-28T22:51:20.957" v="534" actId="13244"/>
          <ac:spMkLst>
            <pc:docMk/>
            <pc:sldMk cId="358827141" sldId="395"/>
            <ac:spMk id="7" creationId="{00000000-0000-0000-0000-000000000000}"/>
          </ac:spMkLst>
        </pc:spChg>
        <pc:spChg chg="mod">
          <ac:chgData name="Murphy, Leticia@CalRecycle" userId="e60a5982-3310-4a39-9def-8b05a039666a" providerId="ADAL" clId="{EB457C8E-609A-4432-8A5D-0A1A8DE886F5}" dt="2020-10-28T22:51:57.206" v="536" actId="13244"/>
          <ac:spMkLst>
            <pc:docMk/>
            <pc:sldMk cId="358827141" sldId="395"/>
            <ac:spMk id="14" creationId="{00000000-0000-0000-0000-000000000000}"/>
          </ac:spMkLst>
        </pc:spChg>
        <pc:spChg chg="mod">
          <ac:chgData name="Murphy, Leticia@CalRecycle" userId="e60a5982-3310-4a39-9def-8b05a039666a" providerId="ADAL" clId="{EB457C8E-609A-4432-8A5D-0A1A8DE886F5}" dt="2020-10-28T22:54:30.237" v="551" actId="13244"/>
          <ac:spMkLst>
            <pc:docMk/>
            <pc:sldMk cId="358827141" sldId="395"/>
            <ac:spMk id="15" creationId="{00000000-0000-0000-0000-000000000000}"/>
          </ac:spMkLst>
        </pc:spChg>
        <pc:spChg chg="mod">
          <ac:chgData name="Murphy, Leticia@CalRecycle" userId="e60a5982-3310-4a39-9def-8b05a039666a" providerId="ADAL" clId="{EB457C8E-609A-4432-8A5D-0A1A8DE886F5}" dt="2020-10-28T22:52:10.316" v="538" actId="13244"/>
          <ac:spMkLst>
            <pc:docMk/>
            <pc:sldMk cId="358827141" sldId="395"/>
            <ac:spMk id="16" creationId="{00000000-0000-0000-0000-000000000000}"/>
          </ac:spMkLst>
        </pc:spChg>
        <pc:spChg chg="mod">
          <ac:chgData name="Murphy, Leticia@CalRecycle" userId="e60a5982-3310-4a39-9def-8b05a039666a" providerId="ADAL" clId="{EB457C8E-609A-4432-8A5D-0A1A8DE886F5}" dt="2020-10-28T22:55:09.255" v="553" actId="13244"/>
          <ac:spMkLst>
            <pc:docMk/>
            <pc:sldMk cId="358827141" sldId="395"/>
            <ac:spMk id="17" creationId="{00000000-0000-0000-0000-000000000000}"/>
          </ac:spMkLst>
        </pc:spChg>
        <pc:spChg chg="mod">
          <ac:chgData name="Murphy, Leticia@CalRecycle" userId="e60a5982-3310-4a39-9def-8b05a039666a" providerId="ADAL" clId="{EB457C8E-609A-4432-8A5D-0A1A8DE886F5}" dt="2020-10-28T22:52:40.706" v="542" actId="13244"/>
          <ac:spMkLst>
            <pc:docMk/>
            <pc:sldMk cId="358827141" sldId="395"/>
            <ac:spMk id="18" creationId="{00000000-0000-0000-0000-000000000000}"/>
          </ac:spMkLst>
        </pc:spChg>
        <pc:spChg chg="mod">
          <ac:chgData name="Murphy, Leticia@CalRecycle" userId="e60a5982-3310-4a39-9def-8b05a039666a" providerId="ADAL" clId="{EB457C8E-609A-4432-8A5D-0A1A8DE886F5}" dt="2020-10-28T22:53:38.737" v="545" actId="13244"/>
          <ac:spMkLst>
            <pc:docMk/>
            <pc:sldMk cId="358827141" sldId="395"/>
            <ac:spMk id="19" creationId="{00000000-0000-0000-0000-000000000000}"/>
          </ac:spMkLst>
        </pc:spChg>
        <pc:spChg chg="mod">
          <ac:chgData name="Murphy, Leticia@CalRecycle" userId="e60a5982-3310-4a39-9def-8b05a039666a" providerId="ADAL" clId="{EB457C8E-609A-4432-8A5D-0A1A8DE886F5}" dt="2020-10-28T22:54:24.269" v="549" actId="13244"/>
          <ac:spMkLst>
            <pc:docMk/>
            <pc:sldMk cId="358827141" sldId="395"/>
            <ac:spMk id="20" creationId="{00000000-0000-0000-0000-000000000000}"/>
          </ac:spMkLst>
        </pc:spChg>
        <pc:spChg chg="mod">
          <ac:chgData name="Murphy, Leticia@CalRecycle" userId="e60a5982-3310-4a39-9def-8b05a039666a" providerId="ADAL" clId="{EB457C8E-609A-4432-8A5D-0A1A8DE886F5}" dt="2020-10-28T22:54:15.028" v="548" actId="13244"/>
          <ac:spMkLst>
            <pc:docMk/>
            <pc:sldMk cId="358827141" sldId="395"/>
            <ac:spMk id="21" creationId="{00000000-0000-0000-0000-000000000000}"/>
          </ac:spMkLst>
        </pc:spChg>
        <pc:grpChg chg="mod">
          <ac:chgData name="Murphy, Leticia@CalRecycle" userId="e60a5982-3310-4a39-9def-8b05a039666a" providerId="ADAL" clId="{EB457C8E-609A-4432-8A5D-0A1A8DE886F5}" dt="2020-10-28T22:22:42.474" v="177" actId="962"/>
          <ac:grpSpMkLst>
            <pc:docMk/>
            <pc:sldMk cId="358827141" sldId="395"/>
            <ac:grpSpMk id="13" creationId="{00000000-0000-0000-0000-000000000000}"/>
          </ac:grpSpMkLst>
        </pc:grpChg>
        <pc:picChg chg="mod">
          <ac:chgData name="Murphy, Leticia@CalRecycle" userId="e60a5982-3310-4a39-9def-8b05a039666a" providerId="ADAL" clId="{EB457C8E-609A-4432-8A5D-0A1A8DE886F5}" dt="2020-10-28T22:22:23.709" v="176" actId="962"/>
          <ac:picMkLst>
            <pc:docMk/>
            <pc:sldMk cId="358827141" sldId="395"/>
            <ac:picMk id="11" creationId="{00000000-0000-0000-0000-000000000000}"/>
          </ac:picMkLst>
        </pc:picChg>
        <pc:picChg chg="mod">
          <ac:chgData name="Murphy, Leticia@CalRecycle" userId="e60a5982-3310-4a39-9def-8b05a039666a" providerId="ADAL" clId="{EB457C8E-609A-4432-8A5D-0A1A8DE886F5}" dt="2020-10-28T22:54:27.503" v="550" actId="13244"/>
          <ac:picMkLst>
            <pc:docMk/>
            <pc:sldMk cId="358827141" sldId="395"/>
            <ac:picMk id="22" creationId="{00000000-0000-0000-0000-000000000000}"/>
          </ac:picMkLst>
        </pc:picChg>
        <pc:picChg chg="mod">
          <ac:chgData name="Murphy, Leticia@CalRecycle" userId="e60a5982-3310-4a39-9def-8b05a039666a" providerId="ADAL" clId="{EB457C8E-609A-4432-8A5D-0A1A8DE886F5}" dt="2020-10-28T22:52:02.388" v="537" actId="13244"/>
          <ac:picMkLst>
            <pc:docMk/>
            <pc:sldMk cId="358827141" sldId="395"/>
            <ac:picMk id="23" creationId="{00000000-0000-0000-0000-000000000000}"/>
          </ac:picMkLst>
        </pc:picChg>
        <pc:picChg chg="mod">
          <ac:chgData name="Murphy, Leticia@CalRecycle" userId="e60a5982-3310-4a39-9def-8b05a039666a" providerId="ADAL" clId="{EB457C8E-609A-4432-8A5D-0A1A8DE886F5}" dt="2020-10-28T22:52:20.437" v="539" actId="13244"/>
          <ac:picMkLst>
            <pc:docMk/>
            <pc:sldMk cId="358827141" sldId="395"/>
            <ac:picMk id="24" creationId="{00000000-0000-0000-0000-000000000000}"/>
          </ac:picMkLst>
        </pc:picChg>
        <pc:picChg chg="mod">
          <ac:chgData name="Murphy, Leticia@CalRecycle" userId="e60a5982-3310-4a39-9def-8b05a039666a" providerId="ADAL" clId="{EB457C8E-609A-4432-8A5D-0A1A8DE886F5}" dt="2020-10-28T22:52:48.831" v="543" actId="13244"/>
          <ac:picMkLst>
            <pc:docMk/>
            <pc:sldMk cId="358827141" sldId="395"/>
            <ac:picMk id="25" creationId="{00000000-0000-0000-0000-000000000000}"/>
          </ac:picMkLst>
        </pc:picChg>
        <pc:picChg chg="mod">
          <ac:chgData name="Murphy, Leticia@CalRecycle" userId="e60a5982-3310-4a39-9def-8b05a039666a" providerId="ADAL" clId="{EB457C8E-609A-4432-8A5D-0A1A8DE886F5}" dt="2020-10-28T22:52:23.518" v="540" actId="13244"/>
          <ac:picMkLst>
            <pc:docMk/>
            <pc:sldMk cId="358827141" sldId="395"/>
            <ac:picMk id="26" creationId="{00000000-0000-0000-0000-000000000000}"/>
          </ac:picMkLst>
        </pc:picChg>
        <pc:picChg chg="mod">
          <ac:chgData name="Murphy, Leticia@CalRecycle" userId="e60a5982-3310-4a39-9def-8b05a039666a" providerId="ADAL" clId="{EB457C8E-609A-4432-8A5D-0A1A8DE886F5}" dt="2020-10-28T22:54:09.132" v="547" actId="13244"/>
          <ac:picMkLst>
            <pc:docMk/>
            <pc:sldMk cId="358827141" sldId="395"/>
            <ac:picMk id="27" creationId="{00000000-0000-0000-0000-000000000000}"/>
          </ac:picMkLst>
        </pc:picChg>
        <pc:picChg chg="mod">
          <ac:chgData name="Murphy, Leticia@CalRecycle" userId="e60a5982-3310-4a39-9def-8b05a039666a" providerId="ADAL" clId="{EB457C8E-609A-4432-8A5D-0A1A8DE886F5}" dt="2020-10-28T22:53:34.034" v="544" actId="13244"/>
          <ac:picMkLst>
            <pc:docMk/>
            <pc:sldMk cId="358827141" sldId="395"/>
            <ac:picMk id="28" creationId="{00000000-0000-0000-0000-000000000000}"/>
          </ac:picMkLst>
        </pc:picChg>
        <pc:picChg chg="mod">
          <ac:chgData name="Murphy, Leticia@CalRecycle" userId="e60a5982-3310-4a39-9def-8b05a039666a" providerId="ADAL" clId="{EB457C8E-609A-4432-8A5D-0A1A8DE886F5}" dt="2020-10-28T22:52:34.722" v="541" actId="13244"/>
          <ac:picMkLst>
            <pc:docMk/>
            <pc:sldMk cId="358827141" sldId="395"/>
            <ac:picMk id="29" creationId="{00000000-0000-0000-0000-000000000000}"/>
          </ac:picMkLst>
        </pc:picChg>
        <pc:picChg chg="mod">
          <ac:chgData name="Murphy, Leticia@CalRecycle" userId="e60a5982-3310-4a39-9def-8b05a039666a" providerId="ADAL" clId="{EB457C8E-609A-4432-8A5D-0A1A8DE886F5}" dt="2020-10-28T22:54:43.294" v="552" actId="13244"/>
          <ac:picMkLst>
            <pc:docMk/>
            <pc:sldMk cId="358827141" sldId="395"/>
            <ac:picMk id="30" creationId="{00000000-0000-0000-0000-000000000000}"/>
          </ac:picMkLst>
        </pc:picChg>
      </pc:sldChg>
      <pc:sldChg chg="modSp mod">
        <pc:chgData name="Murphy, Leticia@CalRecycle" userId="e60a5982-3310-4a39-9def-8b05a039666a" providerId="ADAL" clId="{EB457C8E-609A-4432-8A5D-0A1A8DE886F5}" dt="2020-10-29T16:51:31.157" v="673" actId="207"/>
        <pc:sldMkLst>
          <pc:docMk/>
          <pc:sldMk cId="3994355129" sldId="410"/>
        </pc:sldMkLst>
        <pc:spChg chg="mod">
          <ac:chgData name="Murphy, Leticia@CalRecycle" userId="e60a5982-3310-4a39-9def-8b05a039666a" providerId="ADAL" clId="{EB457C8E-609A-4432-8A5D-0A1A8DE886F5}" dt="2020-10-28T22:56:42.018" v="557" actId="13244"/>
          <ac:spMkLst>
            <pc:docMk/>
            <pc:sldMk cId="3994355129" sldId="410"/>
            <ac:spMk id="3" creationId="{00000000-0000-0000-0000-000000000000}"/>
          </ac:spMkLst>
        </pc:spChg>
        <pc:spChg chg="mod">
          <ac:chgData name="Murphy, Leticia@CalRecycle" userId="e60a5982-3310-4a39-9def-8b05a039666a" providerId="ADAL" clId="{EB457C8E-609A-4432-8A5D-0A1A8DE886F5}" dt="2020-10-29T16:51:31.157" v="673" actId="207"/>
          <ac:spMkLst>
            <pc:docMk/>
            <pc:sldMk cId="3994355129" sldId="410"/>
            <ac:spMk id="5" creationId="{00000000-0000-0000-0000-000000000000}"/>
          </ac:spMkLst>
        </pc:spChg>
        <pc:spChg chg="mod">
          <ac:chgData name="Murphy, Leticia@CalRecycle" userId="e60a5982-3310-4a39-9def-8b05a039666a" providerId="ADAL" clId="{EB457C8E-609A-4432-8A5D-0A1A8DE886F5}" dt="2020-10-28T22:56:23.250" v="554" actId="13244"/>
          <ac:spMkLst>
            <pc:docMk/>
            <pc:sldMk cId="3994355129" sldId="410"/>
            <ac:spMk id="6" creationId="{00000000-0000-0000-0000-000000000000}"/>
          </ac:spMkLst>
        </pc:spChg>
        <pc:spChg chg="mod">
          <ac:chgData name="Murphy, Leticia@CalRecycle" userId="e60a5982-3310-4a39-9def-8b05a039666a" providerId="ADAL" clId="{EB457C8E-609A-4432-8A5D-0A1A8DE886F5}" dt="2020-10-29T16:51:23.575" v="672" actId="207"/>
          <ac:spMkLst>
            <pc:docMk/>
            <pc:sldMk cId="3994355129" sldId="410"/>
            <ac:spMk id="19" creationId="{00000000-0000-0000-0000-000000000000}"/>
          </ac:spMkLst>
        </pc:spChg>
        <pc:picChg chg="mod">
          <ac:chgData name="Murphy, Leticia@CalRecycle" userId="e60a5982-3310-4a39-9def-8b05a039666a" providerId="ADAL" clId="{EB457C8E-609A-4432-8A5D-0A1A8DE886F5}" dt="2020-10-28T22:57:04.111" v="559" actId="13244"/>
          <ac:picMkLst>
            <pc:docMk/>
            <pc:sldMk cId="3994355129" sldId="410"/>
            <ac:picMk id="17" creationId="{00000000-0000-0000-0000-000000000000}"/>
          </ac:picMkLst>
        </pc:picChg>
        <pc:picChg chg="mod">
          <ac:chgData name="Murphy, Leticia@CalRecycle" userId="e60a5982-3310-4a39-9def-8b05a039666a" providerId="ADAL" clId="{EB457C8E-609A-4432-8A5D-0A1A8DE886F5}" dt="2020-10-28T22:56:52.580" v="558" actId="13244"/>
          <ac:picMkLst>
            <pc:docMk/>
            <pc:sldMk cId="3994355129" sldId="410"/>
            <ac:picMk id="23" creationId="{83BC3214-2A28-C247-A233-43D9DA50171B}"/>
          </ac:picMkLst>
        </pc:picChg>
      </pc:sldChg>
      <pc:sldChg chg="modSp mod">
        <pc:chgData name="Murphy, Leticia@CalRecycle" userId="e60a5982-3310-4a39-9def-8b05a039666a" providerId="ADAL" clId="{EB457C8E-609A-4432-8A5D-0A1A8DE886F5}" dt="2020-10-29T16:53:50.919" v="691" actId="207"/>
        <pc:sldMkLst>
          <pc:docMk/>
          <pc:sldMk cId="1105539782" sldId="412"/>
        </pc:sldMkLst>
        <pc:spChg chg="mod">
          <ac:chgData name="Murphy, Leticia@CalRecycle" userId="e60a5982-3310-4a39-9def-8b05a039666a" providerId="ADAL" clId="{EB457C8E-609A-4432-8A5D-0A1A8DE886F5}" dt="2020-10-28T22:38:53.055" v="453" actId="962"/>
          <ac:spMkLst>
            <pc:docMk/>
            <pc:sldMk cId="1105539782" sldId="412"/>
            <ac:spMk id="2" creationId="{00000000-0000-0000-0000-000000000000}"/>
          </ac:spMkLst>
        </pc:spChg>
        <pc:spChg chg="mod">
          <ac:chgData name="Murphy, Leticia@CalRecycle" userId="e60a5982-3310-4a39-9def-8b05a039666a" providerId="ADAL" clId="{EB457C8E-609A-4432-8A5D-0A1A8DE886F5}" dt="2020-10-28T23:02:55.549" v="578" actId="13244"/>
          <ac:spMkLst>
            <pc:docMk/>
            <pc:sldMk cId="1105539782" sldId="412"/>
            <ac:spMk id="3" creationId="{00000000-0000-0000-0000-000000000000}"/>
          </ac:spMkLst>
        </pc:spChg>
        <pc:spChg chg="mod">
          <ac:chgData name="Murphy, Leticia@CalRecycle" userId="e60a5982-3310-4a39-9def-8b05a039666a" providerId="ADAL" clId="{EB457C8E-609A-4432-8A5D-0A1A8DE886F5}" dt="2020-10-29T16:53:50.919" v="691" actId="207"/>
          <ac:spMkLst>
            <pc:docMk/>
            <pc:sldMk cId="1105539782" sldId="412"/>
            <ac:spMk id="4" creationId="{00000000-0000-0000-0000-000000000000}"/>
          </ac:spMkLst>
        </pc:spChg>
      </pc:sldChg>
      <pc:sldChg chg="modSp mod">
        <pc:chgData name="Murphy, Leticia@CalRecycle" userId="e60a5982-3310-4a39-9def-8b05a039666a" providerId="ADAL" clId="{EB457C8E-609A-4432-8A5D-0A1A8DE886F5}" dt="2020-10-29T16:51:37.528" v="674" actId="207"/>
        <pc:sldMkLst>
          <pc:docMk/>
          <pc:sldMk cId="127613367" sldId="438"/>
        </pc:sldMkLst>
        <pc:spChg chg="mod">
          <ac:chgData name="Murphy, Leticia@CalRecycle" userId="e60a5982-3310-4a39-9def-8b05a039666a" providerId="ADAL" clId="{EB457C8E-609A-4432-8A5D-0A1A8DE886F5}" dt="2020-10-28T22:26:17.181" v="221" actId="962"/>
          <ac:spMkLst>
            <pc:docMk/>
            <pc:sldMk cId="127613367" sldId="438"/>
            <ac:spMk id="5" creationId="{00000000-0000-0000-0000-000000000000}"/>
          </ac:spMkLst>
        </pc:spChg>
        <pc:spChg chg="mod">
          <ac:chgData name="Murphy, Leticia@CalRecycle" userId="e60a5982-3310-4a39-9def-8b05a039666a" providerId="ADAL" clId="{EB457C8E-609A-4432-8A5D-0A1A8DE886F5}" dt="2020-10-29T16:51:37.528" v="674" actId="207"/>
          <ac:spMkLst>
            <pc:docMk/>
            <pc:sldMk cId="127613367" sldId="438"/>
            <ac:spMk id="26" creationId="{00000000-0000-0000-0000-000000000000}"/>
          </ac:spMkLst>
        </pc:spChg>
        <pc:spChg chg="mod">
          <ac:chgData name="Murphy, Leticia@CalRecycle" userId="e60a5982-3310-4a39-9def-8b05a039666a" providerId="ADAL" clId="{EB457C8E-609A-4432-8A5D-0A1A8DE886F5}" dt="2020-10-28T22:26:09.185" v="219" actId="962"/>
          <ac:spMkLst>
            <pc:docMk/>
            <pc:sldMk cId="127613367" sldId="438"/>
            <ac:spMk id="27" creationId="{00000000-0000-0000-0000-000000000000}"/>
          </ac:spMkLst>
        </pc:spChg>
      </pc:sldChg>
      <pc:sldChg chg="modSp mod">
        <pc:chgData name="Murphy, Leticia@CalRecycle" userId="e60a5982-3310-4a39-9def-8b05a039666a" providerId="ADAL" clId="{EB457C8E-609A-4432-8A5D-0A1A8DE886F5}" dt="2020-10-29T17:07:42.049" v="746" actId="962"/>
        <pc:sldMkLst>
          <pc:docMk/>
          <pc:sldMk cId="3495126079" sldId="439"/>
        </pc:sldMkLst>
        <pc:spChg chg="mod">
          <ac:chgData name="Murphy, Leticia@CalRecycle" userId="e60a5982-3310-4a39-9def-8b05a039666a" providerId="ADAL" clId="{EB457C8E-609A-4432-8A5D-0A1A8DE886F5}" dt="2020-10-29T17:07:42.049" v="746" actId="962"/>
          <ac:spMkLst>
            <pc:docMk/>
            <pc:sldMk cId="3495126079" sldId="439"/>
            <ac:spMk id="5" creationId="{00000000-0000-0000-0000-000000000000}"/>
          </ac:spMkLst>
        </pc:spChg>
        <pc:spChg chg="mod">
          <ac:chgData name="Murphy, Leticia@CalRecycle" userId="e60a5982-3310-4a39-9def-8b05a039666a" providerId="ADAL" clId="{EB457C8E-609A-4432-8A5D-0A1A8DE886F5}" dt="2020-10-28T22:08:47.552" v="79" actId="962"/>
          <ac:spMkLst>
            <pc:docMk/>
            <pc:sldMk cId="3495126079" sldId="439"/>
            <ac:spMk id="6" creationId="{00000000-0000-0000-0000-000000000000}"/>
          </ac:spMkLst>
        </pc:spChg>
        <pc:spChg chg="mod">
          <ac:chgData name="Murphy, Leticia@CalRecycle" userId="e60a5982-3310-4a39-9def-8b05a039666a" providerId="ADAL" clId="{EB457C8E-609A-4432-8A5D-0A1A8DE886F5}" dt="2020-10-29T16:55:07.611" v="700" actId="207"/>
          <ac:spMkLst>
            <pc:docMk/>
            <pc:sldMk cId="3495126079" sldId="439"/>
            <ac:spMk id="9" creationId="{00000000-0000-0000-0000-000000000000}"/>
          </ac:spMkLst>
        </pc:spChg>
        <pc:spChg chg="mod">
          <ac:chgData name="Murphy, Leticia@CalRecycle" userId="e60a5982-3310-4a39-9def-8b05a039666a" providerId="ADAL" clId="{EB457C8E-609A-4432-8A5D-0A1A8DE886F5}" dt="2020-10-29T16:55:07.611" v="700" actId="207"/>
          <ac:spMkLst>
            <pc:docMk/>
            <pc:sldMk cId="3495126079" sldId="439"/>
            <ac:spMk id="11" creationId="{00000000-0000-0000-0000-000000000000}"/>
          </ac:spMkLst>
        </pc:spChg>
        <pc:spChg chg="mod">
          <ac:chgData name="Murphy, Leticia@CalRecycle" userId="e60a5982-3310-4a39-9def-8b05a039666a" providerId="ADAL" clId="{EB457C8E-609A-4432-8A5D-0A1A8DE886F5}" dt="2020-10-29T16:55:02.849" v="699" actId="207"/>
          <ac:spMkLst>
            <pc:docMk/>
            <pc:sldMk cId="3495126079" sldId="439"/>
            <ac:spMk id="13" creationId="{00000000-0000-0000-0000-000000000000}"/>
          </ac:spMkLst>
        </pc:spChg>
        <pc:spChg chg="mod">
          <ac:chgData name="Murphy, Leticia@CalRecycle" userId="e60a5982-3310-4a39-9def-8b05a039666a" providerId="ADAL" clId="{EB457C8E-609A-4432-8A5D-0A1A8DE886F5}" dt="2020-10-29T16:55:02.849" v="699" actId="207"/>
          <ac:spMkLst>
            <pc:docMk/>
            <pc:sldMk cId="3495126079" sldId="439"/>
            <ac:spMk id="16" creationId="{00000000-0000-0000-0000-000000000000}"/>
          </ac:spMkLst>
        </pc:spChg>
        <pc:spChg chg="mod">
          <ac:chgData name="Murphy, Leticia@CalRecycle" userId="e60a5982-3310-4a39-9def-8b05a039666a" providerId="ADAL" clId="{EB457C8E-609A-4432-8A5D-0A1A8DE886F5}" dt="2020-10-29T16:55:17.350" v="702" actId="207"/>
          <ac:spMkLst>
            <pc:docMk/>
            <pc:sldMk cId="3495126079" sldId="439"/>
            <ac:spMk id="18" creationId="{00000000-0000-0000-0000-000000000000}"/>
          </ac:spMkLst>
        </pc:spChg>
        <pc:spChg chg="mod">
          <ac:chgData name="Murphy, Leticia@CalRecycle" userId="e60a5982-3310-4a39-9def-8b05a039666a" providerId="ADAL" clId="{EB457C8E-609A-4432-8A5D-0A1A8DE886F5}" dt="2020-10-29T16:55:17.350" v="702" actId="207"/>
          <ac:spMkLst>
            <pc:docMk/>
            <pc:sldMk cId="3495126079" sldId="439"/>
            <ac:spMk id="20" creationId="{00000000-0000-0000-0000-000000000000}"/>
          </ac:spMkLst>
        </pc:spChg>
        <pc:spChg chg="mod">
          <ac:chgData name="Murphy, Leticia@CalRecycle" userId="e60a5982-3310-4a39-9def-8b05a039666a" providerId="ADAL" clId="{EB457C8E-609A-4432-8A5D-0A1A8DE886F5}" dt="2020-10-29T16:55:13.177" v="701" actId="207"/>
          <ac:spMkLst>
            <pc:docMk/>
            <pc:sldMk cId="3495126079" sldId="439"/>
            <ac:spMk id="23" creationId="{00000000-0000-0000-0000-000000000000}"/>
          </ac:spMkLst>
        </pc:spChg>
        <pc:spChg chg="mod">
          <ac:chgData name="Murphy, Leticia@CalRecycle" userId="e60a5982-3310-4a39-9def-8b05a039666a" providerId="ADAL" clId="{EB457C8E-609A-4432-8A5D-0A1A8DE886F5}" dt="2020-10-29T16:55:13.177" v="701" actId="207"/>
          <ac:spMkLst>
            <pc:docMk/>
            <pc:sldMk cId="3495126079" sldId="439"/>
            <ac:spMk id="25" creationId="{00000000-0000-0000-0000-000000000000}"/>
          </ac:spMkLst>
        </pc:spChg>
        <pc:spChg chg="mod">
          <ac:chgData name="Murphy, Leticia@CalRecycle" userId="e60a5982-3310-4a39-9def-8b05a039666a" providerId="ADAL" clId="{EB457C8E-609A-4432-8A5D-0A1A8DE886F5}" dt="2020-10-29T16:47:33.184" v="629" actId="207"/>
          <ac:spMkLst>
            <pc:docMk/>
            <pc:sldMk cId="3495126079" sldId="439"/>
            <ac:spMk id="26" creationId="{00000000-0000-0000-0000-000000000000}"/>
          </ac:spMkLst>
        </pc:spChg>
        <pc:grpChg chg="mod">
          <ac:chgData name="Murphy, Leticia@CalRecycle" userId="e60a5982-3310-4a39-9def-8b05a039666a" providerId="ADAL" clId="{EB457C8E-609A-4432-8A5D-0A1A8DE886F5}" dt="2020-10-29T16:55:07.611" v="700" actId="207"/>
          <ac:grpSpMkLst>
            <pc:docMk/>
            <pc:sldMk cId="3495126079" sldId="439"/>
            <ac:grpSpMk id="8" creationId="{00000000-0000-0000-0000-000000000000}"/>
          </ac:grpSpMkLst>
        </pc:grpChg>
        <pc:grpChg chg="mod">
          <ac:chgData name="Murphy, Leticia@CalRecycle" userId="e60a5982-3310-4a39-9def-8b05a039666a" providerId="ADAL" clId="{EB457C8E-609A-4432-8A5D-0A1A8DE886F5}" dt="2020-10-29T16:55:02.849" v="699" actId="207"/>
          <ac:grpSpMkLst>
            <pc:docMk/>
            <pc:sldMk cId="3495126079" sldId="439"/>
            <ac:grpSpMk id="12" creationId="{00000000-0000-0000-0000-000000000000}"/>
          </ac:grpSpMkLst>
        </pc:grpChg>
        <pc:grpChg chg="mod">
          <ac:chgData name="Murphy, Leticia@CalRecycle" userId="e60a5982-3310-4a39-9def-8b05a039666a" providerId="ADAL" clId="{EB457C8E-609A-4432-8A5D-0A1A8DE886F5}" dt="2020-10-29T16:55:17.350" v="702" actId="207"/>
          <ac:grpSpMkLst>
            <pc:docMk/>
            <pc:sldMk cId="3495126079" sldId="439"/>
            <ac:grpSpMk id="17" creationId="{00000000-0000-0000-0000-000000000000}"/>
          </ac:grpSpMkLst>
        </pc:grpChg>
        <pc:grpChg chg="mod">
          <ac:chgData name="Murphy, Leticia@CalRecycle" userId="e60a5982-3310-4a39-9def-8b05a039666a" providerId="ADAL" clId="{EB457C8E-609A-4432-8A5D-0A1A8DE886F5}" dt="2020-10-29T16:55:13.177" v="701" actId="207"/>
          <ac:grpSpMkLst>
            <pc:docMk/>
            <pc:sldMk cId="3495126079" sldId="439"/>
            <ac:grpSpMk id="22" creationId="{00000000-0000-0000-0000-000000000000}"/>
          </ac:grpSpMkLst>
        </pc:grpChg>
        <pc:picChg chg="mod">
          <ac:chgData name="Murphy, Leticia@CalRecycle" userId="e60a5982-3310-4a39-9def-8b05a039666a" providerId="ADAL" clId="{EB457C8E-609A-4432-8A5D-0A1A8DE886F5}" dt="2020-10-29T16:55:07.611" v="700" actId="207"/>
          <ac:picMkLst>
            <pc:docMk/>
            <pc:sldMk cId="3495126079" sldId="439"/>
            <ac:picMk id="10" creationId="{CF5C6EF3-CFD9-394C-AD9D-D182F8D3CBAA}"/>
          </ac:picMkLst>
        </pc:picChg>
        <pc:picChg chg="mod">
          <ac:chgData name="Murphy, Leticia@CalRecycle" userId="e60a5982-3310-4a39-9def-8b05a039666a" providerId="ADAL" clId="{EB457C8E-609A-4432-8A5D-0A1A8DE886F5}" dt="2020-10-29T16:55:02.849" v="699" actId="207"/>
          <ac:picMkLst>
            <pc:docMk/>
            <pc:sldMk cId="3495126079" sldId="439"/>
            <ac:picMk id="14" creationId="{83BC3214-2A28-C247-A233-43D9DA50171B}"/>
          </ac:picMkLst>
        </pc:picChg>
        <pc:picChg chg="mod">
          <ac:chgData name="Murphy, Leticia@CalRecycle" userId="e60a5982-3310-4a39-9def-8b05a039666a" providerId="ADAL" clId="{EB457C8E-609A-4432-8A5D-0A1A8DE886F5}" dt="2020-10-29T16:55:17.350" v="702" actId="207"/>
          <ac:picMkLst>
            <pc:docMk/>
            <pc:sldMk cId="3495126079" sldId="439"/>
            <ac:picMk id="19" creationId="{00000000-0000-0000-0000-000000000000}"/>
          </ac:picMkLst>
        </pc:picChg>
        <pc:picChg chg="mod">
          <ac:chgData name="Murphy, Leticia@CalRecycle" userId="e60a5982-3310-4a39-9def-8b05a039666a" providerId="ADAL" clId="{EB457C8E-609A-4432-8A5D-0A1A8DE886F5}" dt="2020-10-29T16:55:13.177" v="701" actId="207"/>
          <ac:picMkLst>
            <pc:docMk/>
            <pc:sldMk cId="3495126079" sldId="439"/>
            <ac:picMk id="24" creationId="{00000000-0000-0000-0000-000000000000}"/>
          </ac:picMkLst>
        </pc:picChg>
      </pc:sldChg>
      <pc:sldChg chg="modSp mod">
        <pc:chgData name="Murphy, Leticia@CalRecycle" userId="e60a5982-3310-4a39-9def-8b05a039666a" providerId="ADAL" clId="{EB457C8E-609A-4432-8A5D-0A1A8DE886F5}" dt="2020-10-29T17:08:27.012" v="748" actId="14100"/>
        <pc:sldMkLst>
          <pc:docMk/>
          <pc:sldMk cId="1454922451" sldId="440"/>
        </pc:sldMkLst>
        <pc:spChg chg="mod">
          <ac:chgData name="Murphy, Leticia@CalRecycle" userId="e60a5982-3310-4a39-9def-8b05a039666a" providerId="ADAL" clId="{EB457C8E-609A-4432-8A5D-0A1A8DE886F5}" dt="2020-10-28T22:25:36.601" v="213" actId="962"/>
          <ac:spMkLst>
            <pc:docMk/>
            <pc:sldMk cId="1454922451" sldId="440"/>
            <ac:spMk id="5" creationId="{00000000-0000-0000-0000-000000000000}"/>
          </ac:spMkLst>
        </pc:spChg>
        <pc:spChg chg="mod">
          <ac:chgData name="Murphy, Leticia@CalRecycle" userId="e60a5982-3310-4a39-9def-8b05a039666a" providerId="ADAL" clId="{EB457C8E-609A-4432-8A5D-0A1A8DE886F5}" dt="2020-10-29T16:50:56.282" v="667" actId="207"/>
          <ac:spMkLst>
            <pc:docMk/>
            <pc:sldMk cId="1454922451" sldId="440"/>
            <ac:spMk id="26" creationId="{00000000-0000-0000-0000-000000000000}"/>
          </ac:spMkLst>
        </pc:spChg>
        <pc:spChg chg="mod">
          <ac:chgData name="Murphy, Leticia@CalRecycle" userId="e60a5982-3310-4a39-9def-8b05a039666a" providerId="ADAL" clId="{EB457C8E-609A-4432-8A5D-0A1A8DE886F5}" dt="2020-10-29T16:51:05.754" v="669" actId="207"/>
          <ac:spMkLst>
            <pc:docMk/>
            <pc:sldMk cId="1454922451" sldId="440"/>
            <ac:spMk id="27" creationId="{00000000-0000-0000-0000-000000000000}"/>
          </ac:spMkLst>
        </pc:spChg>
        <pc:spChg chg="mod">
          <ac:chgData name="Murphy, Leticia@CalRecycle" userId="e60a5982-3310-4a39-9def-8b05a039666a" providerId="ADAL" clId="{EB457C8E-609A-4432-8A5D-0A1A8DE886F5}" dt="2020-10-29T16:51:05.754" v="669" actId="207"/>
          <ac:spMkLst>
            <pc:docMk/>
            <pc:sldMk cId="1454922451" sldId="440"/>
            <ac:spMk id="29" creationId="{00000000-0000-0000-0000-000000000000}"/>
          </ac:spMkLst>
        </pc:spChg>
        <pc:spChg chg="mod">
          <ac:chgData name="Murphy, Leticia@CalRecycle" userId="e60a5982-3310-4a39-9def-8b05a039666a" providerId="ADAL" clId="{EB457C8E-609A-4432-8A5D-0A1A8DE886F5}" dt="2020-10-29T16:51:01.024" v="668" actId="207"/>
          <ac:spMkLst>
            <pc:docMk/>
            <pc:sldMk cId="1454922451" sldId="440"/>
            <ac:spMk id="31" creationId="{00000000-0000-0000-0000-000000000000}"/>
          </ac:spMkLst>
        </pc:spChg>
        <pc:spChg chg="mod">
          <ac:chgData name="Murphy, Leticia@CalRecycle" userId="e60a5982-3310-4a39-9def-8b05a039666a" providerId="ADAL" clId="{EB457C8E-609A-4432-8A5D-0A1A8DE886F5}" dt="2020-10-29T17:08:27.012" v="748" actId="14100"/>
          <ac:spMkLst>
            <pc:docMk/>
            <pc:sldMk cId="1454922451" sldId="440"/>
            <ac:spMk id="33" creationId="{00000000-0000-0000-0000-000000000000}"/>
          </ac:spMkLst>
        </pc:spChg>
        <pc:spChg chg="mod">
          <ac:chgData name="Murphy, Leticia@CalRecycle" userId="e60a5982-3310-4a39-9def-8b05a039666a" providerId="ADAL" clId="{EB457C8E-609A-4432-8A5D-0A1A8DE886F5}" dt="2020-10-29T16:51:15.087" v="671" actId="207"/>
          <ac:spMkLst>
            <pc:docMk/>
            <pc:sldMk cId="1454922451" sldId="440"/>
            <ac:spMk id="35" creationId="{00000000-0000-0000-0000-000000000000}"/>
          </ac:spMkLst>
        </pc:spChg>
        <pc:spChg chg="mod">
          <ac:chgData name="Murphy, Leticia@CalRecycle" userId="e60a5982-3310-4a39-9def-8b05a039666a" providerId="ADAL" clId="{EB457C8E-609A-4432-8A5D-0A1A8DE886F5}" dt="2020-10-29T16:51:15.087" v="671" actId="207"/>
          <ac:spMkLst>
            <pc:docMk/>
            <pc:sldMk cId="1454922451" sldId="440"/>
            <ac:spMk id="37" creationId="{00000000-0000-0000-0000-000000000000}"/>
          </ac:spMkLst>
        </pc:spChg>
        <pc:spChg chg="mod">
          <ac:chgData name="Murphy, Leticia@CalRecycle" userId="e60a5982-3310-4a39-9def-8b05a039666a" providerId="ADAL" clId="{EB457C8E-609A-4432-8A5D-0A1A8DE886F5}" dt="2020-10-29T16:51:10.143" v="670" actId="207"/>
          <ac:spMkLst>
            <pc:docMk/>
            <pc:sldMk cId="1454922451" sldId="440"/>
            <ac:spMk id="39" creationId="{00000000-0000-0000-0000-000000000000}"/>
          </ac:spMkLst>
        </pc:spChg>
        <pc:spChg chg="mod">
          <ac:chgData name="Murphy, Leticia@CalRecycle" userId="e60a5982-3310-4a39-9def-8b05a039666a" providerId="ADAL" clId="{EB457C8E-609A-4432-8A5D-0A1A8DE886F5}" dt="2020-10-29T16:51:10.143" v="670" actId="207"/>
          <ac:spMkLst>
            <pc:docMk/>
            <pc:sldMk cId="1454922451" sldId="440"/>
            <ac:spMk id="41" creationId="{00000000-0000-0000-0000-000000000000}"/>
          </ac:spMkLst>
        </pc:spChg>
        <pc:grpChg chg="mod">
          <ac:chgData name="Murphy, Leticia@CalRecycle" userId="e60a5982-3310-4a39-9def-8b05a039666a" providerId="ADAL" clId="{EB457C8E-609A-4432-8A5D-0A1A8DE886F5}" dt="2020-10-29T16:51:05.754" v="669" actId="207"/>
          <ac:grpSpMkLst>
            <pc:docMk/>
            <pc:sldMk cId="1454922451" sldId="440"/>
            <ac:grpSpMk id="25" creationId="{00000000-0000-0000-0000-000000000000}"/>
          </ac:grpSpMkLst>
        </pc:grpChg>
        <pc:grpChg chg="mod">
          <ac:chgData name="Murphy, Leticia@CalRecycle" userId="e60a5982-3310-4a39-9def-8b05a039666a" providerId="ADAL" clId="{EB457C8E-609A-4432-8A5D-0A1A8DE886F5}" dt="2020-10-29T17:08:24.411" v="747" actId="1076"/>
          <ac:grpSpMkLst>
            <pc:docMk/>
            <pc:sldMk cId="1454922451" sldId="440"/>
            <ac:grpSpMk id="30" creationId="{00000000-0000-0000-0000-000000000000}"/>
          </ac:grpSpMkLst>
        </pc:grpChg>
        <pc:grpChg chg="mod">
          <ac:chgData name="Murphy, Leticia@CalRecycle" userId="e60a5982-3310-4a39-9def-8b05a039666a" providerId="ADAL" clId="{EB457C8E-609A-4432-8A5D-0A1A8DE886F5}" dt="2020-10-29T16:51:15.087" v="671" actId="207"/>
          <ac:grpSpMkLst>
            <pc:docMk/>
            <pc:sldMk cId="1454922451" sldId="440"/>
            <ac:grpSpMk id="34" creationId="{00000000-0000-0000-0000-000000000000}"/>
          </ac:grpSpMkLst>
        </pc:grpChg>
        <pc:grpChg chg="mod">
          <ac:chgData name="Murphy, Leticia@CalRecycle" userId="e60a5982-3310-4a39-9def-8b05a039666a" providerId="ADAL" clId="{EB457C8E-609A-4432-8A5D-0A1A8DE886F5}" dt="2020-10-29T16:51:10.143" v="670" actId="207"/>
          <ac:grpSpMkLst>
            <pc:docMk/>
            <pc:sldMk cId="1454922451" sldId="440"/>
            <ac:grpSpMk id="38" creationId="{00000000-0000-0000-0000-000000000000}"/>
          </ac:grpSpMkLst>
        </pc:grpChg>
        <pc:picChg chg="mod">
          <ac:chgData name="Murphy, Leticia@CalRecycle" userId="e60a5982-3310-4a39-9def-8b05a039666a" providerId="ADAL" clId="{EB457C8E-609A-4432-8A5D-0A1A8DE886F5}" dt="2020-10-29T16:51:05.754" v="669" actId="207"/>
          <ac:picMkLst>
            <pc:docMk/>
            <pc:sldMk cId="1454922451" sldId="440"/>
            <ac:picMk id="28" creationId="{CF5C6EF3-CFD9-394C-AD9D-D182F8D3CBAA}"/>
          </ac:picMkLst>
        </pc:picChg>
        <pc:picChg chg="mod">
          <ac:chgData name="Murphy, Leticia@CalRecycle" userId="e60a5982-3310-4a39-9def-8b05a039666a" providerId="ADAL" clId="{EB457C8E-609A-4432-8A5D-0A1A8DE886F5}" dt="2020-10-29T16:51:01.024" v="668" actId="207"/>
          <ac:picMkLst>
            <pc:docMk/>
            <pc:sldMk cId="1454922451" sldId="440"/>
            <ac:picMk id="32" creationId="{83BC3214-2A28-C247-A233-43D9DA50171B}"/>
          </ac:picMkLst>
        </pc:picChg>
        <pc:picChg chg="mod">
          <ac:chgData name="Murphy, Leticia@CalRecycle" userId="e60a5982-3310-4a39-9def-8b05a039666a" providerId="ADAL" clId="{EB457C8E-609A-4432-8A5D-0A1A8DE886F5}" dt="2020-10-29T16:51:15.087" v="671" actId="207"/>
          <ac:picMkLst>
            <pc:docMk/>
            <pc:sldMk cId="1454922451" sldId="440"/>
            <ac:picMk id="36" creationId="{00000000-0000-0000-0000-000000000000}"/>
          </ac:picMkLst>
        </pc:picChg>
        <pc:picChg chg="mod">
          <ac:chgData name="Murphy, Leticia@CalRecycle" userId="e60a5982-3310-4a39-9def-8b05a039666a" providerId="ADAL" clId="{EB457C8E-609A-4432-8A5D-0A1A8DE886F5}" dt="2020-10-29T16:51:10.143" v="670" actId="207"/>
          <ac:picMkLst>
            <pc:docMk/>
            <pc:sldMk cId="1454922451" sldId="440"/>
            <ac:picMk id="40" creationId="{00000000-0000-0000-0000-000000000000}"/>
          </ac:picMkLst>
        </pc:picChg>
      </pc:sldChg>
      <pc:sldChg chg="modSp mod">
        <pc:chgData name="Murphy, Leticia@CalRecycle" userId="e60a5982-3310-4a39-9def-8b05a039666a" providerId="ADAL" clId="{EB457C8E-609A-4432-8A5D-0A1A8DE886F5}" dt="2020-10-29T16:54:50.424" v="698" actId="207"/>
        <pc:sldMkLst>
          <pc:docMk/>
          <pc:sldMk cId="3493405552" sldId="442"/>
        </pc:sldMkLst>
        <pc:spChg chg="mod">
          <ac:chgData name="Murphy, Leticia@CalRecycle" userId="e60a5982-3310-4a39-9def-8b05a039666a" providerId="ADAL" clId="{EB457C8E-609A-4432-8A5D-0A1A8DE886F5}" dt="2020-10-28T22:32:28.746" v="395" actId="962"/>
          <ac:spMkLst>
            <pc:docMk/>
            <pc:sldMk cId="3493405552" sldId="442"/>
            <ac:spMk id="5" creationId="{00000000-0000-0000-0000-000000000000}"/>
          </ac:spMkLst>
        </pc:spChg>
        <pc:spChg chg="mod">
          <ac:chgData name="Murphy, Leticia@CalRecycle" userId="e60a5982-3310-4a39-9def-8b05a039666a" providerId="ADAL" clId="{EB457C8E-609A-4432-8A5D-0A1A8DE886F5}" dt="2020-10-29T16:54:50.424" v="698" actId="207"/>
          <ac:spMkLst>
            <pc:docMk/>
            <pc:sldMk cId="3493405552" sldId="442"/>
            <ac:spMk id="10" creationId="{00000000-0000-0000-0000-000000000000}"/>
          </ac:spMkLst>
        </pc:spChg>
        <pc:spChg chg="mod">
          <ac:chgData name="Murphy, Leticia@CalRecycle" userId="e60a5982-3310-4a39-9def-8b05a039666a" providerId="ADAL" clId="{EB457C8E-609A-4432-8A5D-0A1A8DE886F5}" dt="2020-10-28T22:33:08.308" v="397" actId="962"/>
          <ac:spMkLst>
            <pc:docMk/>
            <pc:sldMk cId="3493405552" sldId="442"/>
            <ac:spMk id="11" creationId="{00000000-0000-0000-0000-000000000000}"/>
          </ac:spMkLst>
        </pc:spChg>
        <pc:spChg chg="mod">
          <ac:chgData name="Murphy, Leticia@CalRecycle" userId="e60a5982-3310-4a39-9def-8b05a039666a" providerId="ADAL" clId="{EB457C8E-609A-4432-8A5D-0A1A8DE886F5}" dt="2020-10-29T16:52:09.913" v="676" actId="207"/>
          <ac:spMkLst>
            <pc:docMk/>
            <pc:sldMk cId="3493405552" sldId="442"/>
            <ac:spMk id="26" creationId="{00000000-0000-0000-0000-000000000000}"/>
          </ac:spMkLst>
        </pc:spChg>
      </pc:sldChg>
      <pc:sldChg chg="modSp mod">
        <pc:chgData name="Murphy, Leticia@CalRecycle" userId="e60a5982-3310-4a39-9def-8b05a039666a" providerId="ADAL" clId="{EB457C8E-609A-4432-8A5D-0A1A8DE886F5}" dt="2020-10-29T16:52:49.489" v="681" actId="207"/>
        <pc:sldMkLst>
          <pc:docMk/>
          <pc:sldMk cId="733788475" sldId="443"/>
        </pc:sldMkLst>
        <pc:spChg chg="mod">
          <ac:chgData name="Murphy, Leticia@CalRecycle" userId="e60a5982-3310-4a39-9def-8b05a039666a" providerId="ADAL" clId="{EB457C8E-609A-4432-8A5D-0A1A8DE886F5}" dt="2020-10-28T22:58:42.143" v="567" actId="13244"/>
          <ac:spMkLst>
            <pc:docMk/>
            <pc:sldMk cId="733788475" sldId="443"/>
            <ac:spMk id="5" creationId="{00000000-0000-0000-0000-000000000000}"/>
          </ac:spMkLst>
        </pc:spChg>
        <pc:spChg chg="mod">
          <ac:chgData name="Murphy, Leticia@CalRecycle" userId="e60a5982-3310-4a39-9def-8b05a039666a" providerId="ADAL" clId="{EB457C8E-609A-4432-8A5D-0A1A8DE886F5}" dt="2020-10-28T22:58:49.431" v="568" actId="13244"/>
          <ac:spMkLst>
            <pc:docMk/>
            <pc:sldMk cId="733788475" sldId="443"/>
            <ac:spMk id="8" creationId="{00000000-0000-0000-0000-000000000000}"/>
          </ac:spMkLst>
        </pc:spChg>
        <pc:spChg chg="mod">
          <ac:chgData name="Murphy, Leticia@CalRecycle" userId="e60a5982-3310-4a39-9def-8b05a039666a" providerId="ADAL" clId="{EB457C8E-609A-4432-8A5D-0A1A8DE886F5}" dt="2020-10-29T16:52:49.489" v="681" actId="207"/>
          <ac:spMkLst>
            <pc:docMk/>
            <pc:sldMk cId="733788475" sldId="443"/>
            <ac:spMk id="10" creationId="{00000000-0000-0000-0000-000000000000}"/>
          </ac:spMkLst>
        </pc:spChg>
        <pc:spChg chg="mod">
          <ac:chgData name="Murphy, Leticia@CalRecycle" userId="e60a5982-3310-4a39-9def-8b05a039666a" providerId="ADAL" clId="{EB457C8E-609A-4432-8A5D-0A1A8DE886F5}" dt="2020-10-28T22:34:47.912" v="418" actId="962"/>
          <ac:spMkLst>
            <pc:docMk/>
            <pc:sldMk cId="733788475" sldId="443"/>
            <ac:spMk id="13" creationId="{00000000-0000-0000-0000-000000000000}"/>
          </ac:spMkLst>
        </pc:spChg>
        <pc:spChg chg="mod">
          <ac:chgData name="Murphy, Leticia@CalRecycle" userId="e60a5982-3310-4a39-9def-8b05a039666a" providerId="ADAL" clId="{EB457C8E-609A-4432-8A5D-0A1A8DE886F5}" dt="2020-10-29T16:52:32.949" v="679" actId="207"/>
          <ac:spMkLst>
            <pc:docMk/>
            <pc:sldMk cId="733788475" sldId="443"/>
            <ac:spMk id="26" creationId="{00000000-0000-0000-0000-000000000000}"/>
          </ac:spMkLst>
        </pc:spChg>
        <pc:picChg chg="mod">
          <ac:chgData name="Murphy, Leticia@CalRecycle" userId="e60a5982-3310-4a39-9def-8b05a039666a" providerId="ADAL" clId="{EB457C8E-609A-4432-8A5D-0A1A8DE886F5}" dt="2020-10-28T22:58:56.128" v="569" actId="13244"/>
          <ac:picMkLst>
            <pc:docMk/>
            <pc:sldMk cId="733788475" sldId="443"/>
            <ac:picMk id="9" creationId="{00000000-0000-0000-0000-000000000000}"/>
          </ac:picMkLst>
        </pc:picChg>
      </pc:sldChg>
      <pc:sldChg chg="modSp mod">
        <pc:chgData name="Murphy, Leticia@CalRecycle" userId="e60a5982-3310-4a39-9def-8b05a039666a" providerId="ADAL" clId="{EB457C8E-609A-4432-8A5D-0A1A8DE886F5}" dt="2020-10-29T16:52:56.504" v="682" actId="207"/>
        <pc:sldMkLst>
          <pc:docMk/>
          <pc:sldMk cId="642322457" sldId="444"/>
        </pc:sldMkLst>
        <pc:spChg chg="mod">
          <ac:chgData name="Murphy, Leticia@CalRecycle" userId="e60a5982-3310-4a39-9def-8b05a039666a" providerId="ADAL" clId="{EB457C8E-609A-4432-8A5D-0A1A8DE886F5}" dt="2020-10-28T22:59:19.486" v="571" actId="13244"/>
          <ac:spMkLst>
            <pc:docMk/>
            <pc:sldMk cId="642322457" sldId="444"/>
            <ac:spMk id="5" creationId="{00000000-0000-0000-0000-000000000000}"/>
          </ac:spMkLst>
        </pc:spChg>
        <pc:spChg chg="mod">
          <ac:chgData name="Murphy, Leticia@CalRecycle" userId="e60a5982-3310-4a39-9def-8b05a039666a" providerId="ADAL" clId="{EB457C8E-609A-4432-8A5D-0A1A8DE886F5}" dt="2020-10-28T22:59:23.830" v="572" actId="13244"/>
          <ac:spMkLst>
            <pc:docMk/>
            <pc:sldMk cId="642322457" sldId="444"/>
            <ac:spMk id="7" creationId="{00000000-0000-0000-0000-000000000000}"/>
          </ac:spMkLst>
        </pc:spChg>
        <pc:spChg chg="mod">
          <ac:chgData name="Murphy, Leticia@CalRecycle" userId="e60a5982-3310-4a39-9def-8b05a039666a" providerId="ADAL" clId="{EB457C8E-609A-4432-8A5D-0A1A8DE886F5}" dt="2020-10-29T16:52:56.504" v="682" actId="207"/>
          <ac:spMkLst>
            <pc:docMk/>
            <pc:sldMk cId="642322457" sldId="444"/>
            <ac:spMk id="10" creationId="{00000000-0000-0000-0000-000000000000}"/>
          </ac:spMkLst>
        </pc:spChg>
        <pc:spChg chg="mod">
          <ac:chgData name="Murphy, Leticia@CalRecycle" userId="e60a5982-3310-4a39-9def-8b05a039666a" providerId="ADAL" clId="{EB457C8E-609A-4432-8A5D-0A1A8DE886F5}" dt="2020-10-28T22:35:12.399" v="424" actId="962"/>
          <ac:spMkLst>
            <pc:docMk/>
            <pc:sldMk cId="642322457" sldId="444"/>
            <ac:spMk id="12" creationId="{00000000-0000-0000-0000-000000000000}"/>
          </ac:spMkLst>
        </pc:spChg>
        <pc:spChg chg="mod">
          <ac:chgData name="Murphy, Leticia@CalRecycle" userId="e60a5982-3310-4a39-9def-8b05a039666a" providerId="ADAL" clId="{EB457C8E-609A-4432-8A5D-0A1A8DE886F5}" dt="2020-10-29T16:52:43.812" v="680" actId="207"/>
          <ac:spMkLst>
            <pc:docMk/>
            <pc:sldMk cId="642322457" sldId="444"/>
            <ac:spMk id="26" creationId="{00000000-0000-0000-0000-000000000000}"/>
          </ac:spMkLst>
        </pc:spChg>
      </pc:sldChg>
      <pc:sldChg chg="modSp mod">
        <pc:chgData name="Murphy, Leticia@CalRecycle" userId="e60a5982-3310-4a39-9def-8b05a039666a" providerId="ADAL" clId="{EB457C8E-609A-4432-8A5D-0A1A8DE886F5}" dt="2020-10-29T16:54:42.632" v="697" actId="207"/>
        <pc:sldMkLst>
          <pc:docMk/>
          <pc:sldMk cId="3331944405" sldId="454"/>
        </pc:sldMkLst>
        <pc:spChg chg="mod">
          <ac:chgData name="Murphy, Leticia@CalRecycle" userId="e60a5982-3310-4a39-9def-8b05a039666a" providerId="ADAL" clId="{EB457C8E-609A-4432-8A5D-0A1A8DE886F5}" dt="2020-10-28T22:57:42.252" v="564" actId="13244"/>
          <ac:spMkLst>
            <pc:docMk/>
            <pc:sldMk cId="3331944405" sldId="454"/>
            <ac:spMk id="9" creationId="{00000000-0000-0000-0000-000000000000}"/>
          </ac:spMkLst>
        </pc:spChg>
        <pc:spChg chg="mod">
          <ac:chgData name="Murphy, Leticia@CalRecycle" userId="e60a5982-3310-4a39-9def-8b05a039666a" providerId="ADAL" clId="{EB457C8E-609A-4432-8A5D-0A1A8DE886F5}" dt="2020-10-29T16:54:42.632" v="697" actId="207"/>
          <ac:spMkLst>
            <pc:docMk/>
            <pc:sldMk cId="3331944405" sldId="454"/>
            <ac:spMk id="10" creationId="{00000000-0000-0000-0000-000000000000}"/>
          </ac:spMkLst>
        </pc:spChg>
        <pc:spChg chg="mod">
          <ac:chgData name="Murphy, Leticia@CalRecycle" userId="e60a5982-3310-4a39-9def-8b05a039666a" providerId="ADAL" clId="{EB457C8E-609A-4432-8A5D-0A1A8DE886F5}" dt="2020-10-28T22:33:51.730" v="408" actId="962"/>
          <ac:spMkLst>
            <pc:docMk/>
            <pc:sldMk cId="3331944405" sldId="454"/>
            <ac:spMk id="11" creationId="{00000000-0000-0000-0000-000000000000}"/>
          </ac:spMkLst>
        </pc:spChg>
        <pc:spChg chg="mod">
          <ac:chgData name="Murphy, Leticia@CalRecycle" userId="e60a5982-3310-4a39-9def-8b05a039666a" providerId="ADAL" clId="{EB457C8E-609A-4432-8A5D-0A1A8DE886F5}" dt="2020-10-29T16:52:25.387" v="678" actId="207"/>
          <ac:spMkLst>
            <pc:docMk/>
            <pc:sldMk cId="3331944405" sldId="454"/>
            <ac:spMk id="26" creationId="{00000000-0000-0000-0000-000000000000}"/>
          </ac:spMkLst>
        </pc:spChg>
        <pc:spChg chg="mod">
          <ac:chgData name="Murphy, Leticia@CalRecycle" userId="e60a5982-3310-4a39-9def-8b05a039666a" providerId="ADAL" clId="{EB457C8E-609A-4432-8A5D-0A1A8DE886F5}" dt="2020-10-28T22:57:47.330" v="565" actId="13244"/>
          <ac:spMkLst>
            <pc:docMk/>
            <pc:sldMk cId="3331944405" sldId="454"/>
            <ac:spMk id="27" creationId="{00000000-0000-0000-0000-000000000000}"/>
          </ac:spMkLst>
        </pc:spChg>
        <pc:grpChg chg="mod">
          <ac:chgData name="Murphy, Leticia@CalRecycle" userId="e60a5982-3310-4a39-9def-8b05a039666a" providerId="ADAL" clId="{EB457C8E-609A-4432-8A5D-0A1A8DE886F5}" dt="2020-10-29T16:54:42.632" v="697" actId="207"/>
          <ac:grpSpMkLst>
            <pc:docMk/>
            <pc:sldMk cId="3331944405" sldId="454"/>
            <ac:grpSpMk id="2" creationId="{00000000-0000-0000-0000-000000000000}"/>
          </ac:grpSpMkLst>
        </pc:grpChg>
        <pc:picChg chg="mod">
          <ac:chgData name="Murphy, Leticia@CalRecycle" userId="e60a5982-3310-4a39-9def-8b05a039666a" providerId="ADAL" clId="{EB457C8E-609A-4432-8A5D-0A1A8DE886F5}" dt="2020-10-29T16:54:42.632" v="697" actId="207"/>
          <ac:picMkLst>
            <pc:docMk/>
            <pc:sldMk cId="3331944405" sldId="454"/>
            <ac:picMk id="8" creationId="{CF5C6EF3-CFD9-394C-AD9D-D182F8D3CBAA}"/>
          </ac:picMkLst>
        </pc:picChg>
      </pc:sldChg>
      <pc:sldChg chg="modSp mod">
        <pc:chgData name="Murphy, Leticia@CalRecycle" userId="e60a5982-3310-4a39-9def-8b05a039666a" providerId="ADAL" clId="{EB457C8E-609A-4432-8A5D-0A1A8DE886F5}" dt="2020-10-29T16:54:35.920" v="696" actId="207"/>
        <pc:sldMkLst>
          <pc:docMk/>
          <pc:sldMk cId="1092311281" sldId="455"/>
        </pc:sldMkLst>
        <pc:spChg chg="mod">
          <ac:chgData name="Murphy, Leticia@CalRecycle" userId="e60a5982-3310-4a39-9def-8b05a039666a" providerId="ADAL" clId="{EB457C8E-609A-4432-8A5D-0A1A8DE886F5}" dt="2020-10-28T22:33:29.228" v="402" actId="962"/>
          <ac:spMkLst>
            <pc:docMk/>
            <pc:sldMk cId="1092311281" sldId="455"/>
            <ac:spMk id="5" creationId="{00000000-0000-0000-0000-000000000000}"/>
          </ac:spMkLst>
        </pc:spChg>
        <pc:spChg chg="mod">
          <ac:chgData name="Murphy, Leticia@CalRecycle" userId="e60a5982-3310-4a39-9def-8b05a039666a" providerId="ADAL" clId="{EB457C8E-609A-4432-8A5D-0A1A8DE886F5}" dt="2020-10-29T16:54:35.920" v="696" actId="207"/>
          <ac:spMkLst>
            <pc:docMk/>
            <pc:sldMk cId="1092311281" sldId="455"/>
            <ac:spMk id="10" creationId="{00000000-0000-0000-0000-000000000000}"/>
          </ac:spMkLst>
        </pc:spChg>
        <pc:spChg chg="mod">
          <ac:chgData name="Murphy, Leticia@CalRecycle" userId="e60a5982-3310-4a39-9def-8b05a039666a" providerId="ADAL" clId="{EB457C8E-609A-4432-8A5D-0A1A8DE886F5}" dt="2020-10-28T22:33:17.666" v="399" actId="962"/>
          <ac:spMkLst>
            <pc:docMk/>
            <pc:sldMk cId="1092311281" sldId="455"/>
            <ac:spMk id="11" creationId="{00000000-0000-0000-0000-000000000000}"/>
          </ac:spMkLst>
        </pc:spChg>
        <pc:spChg chg="mod">
          <ac:chgData name="Murphy, Leticia@CalRecycle" userId="e60a5982-3310-4a39-9def-8b05a039666a" providerId="ADAL" clId="{EB457C8E-609A-4432-8A5D-0A1A8DE886F5}" dt="2020-10-29T16:52:16.062" v="677" actId="207"/>
          <ac:spMkLst>
            <pc:docMk/>
            <pc:sldMk cId="1092311281" sldId="455"/>
            <ac:spMk id="26" creationId="{00000000-0000-0000-0000-000000000000}"/>
          </ac:spMkLst>
        </pc:spChg>
      </pc:sldChg>
      <pc:sldChg chg="modSp mod">
        <pc:chgData name="Murphy, Leticia@CalRecycle" userId="e60a5982-3310-4a39-9def-8b05a039666a" providerId="ADAL" clId="{EB457C8E-609A-4432-8A5D-0A1A8DE886F5}" dt="2020-10-29T16:53:11.162" v="684" actId="207"/>
        <pc:sldMkLst>
          <pc:docMk/>
          <pc:sldMk cId="657385485" sldId="457"/>
        </pc:sldMkLst>
        <pc:spChg chg="mod">
          <ac:chgData name="Murphy, Leticia@CalRecycle" userId="e60a5982-3310-4a39-9def-8b05a039666a" providerId="ADAL" clId="{EB457C8E-609A-4432-8A5D-0A1A8DE886F5}" dt="2020-10-28T22:36:12.248" v="430" actId="962"/>
          <ac:spMkLst>
            <pc:docMk/>
            <pc:sldMk cId="657385485" sldId="457"/>
            <ac:spMk id="5" creationId="{00000000-0000-0000-0000-000000000000}"/>
          </ac:spMkLst>
        </pc:spChg>
        <pc:spChg chg="mod">
          <ac:chgData name="Murphy, Leticia@CalRecycle" userId="e60a5982-3310-4a39-9def-8b05a039666a" providerId="ADAL" clId="{EB457C8E-609A-4432-8A5D-0A1A8DE886F5}" dt="2020-10-28T22:36:00.588" v="427" actId="962"/>
          <ac:spMkLst>
            <pc:docMk/>
            <pc:sldMk cId="657385485" sldId="457"/>
            <ac:spMk id="7" creationId="{00000000-0000-0000-0000-000000000000}"/>
          </ac:spMkLst>
        </pc:spChg>
        <pc:spChg chg="mod">
          <ac:chgData name="Murphy, Leticia@CalRecycle" userId="e60a5982-3310-4a39-9def-8b05a039666a" providerId="ADAL" clId="{EB457C8E-609A-4432-8A5D-0A1A8DE886F5}" dt="2020-10-29T16:53:11.162" v="684" actId="207"/>
          <ac:spMkLst>
            <pc:docMk/>
            <pc:sldMk cId="657385485" sldId="457"/>
            <ac:spMk id="10" creationId="{00000000-0000-0000-0000-000000000000}"/>
          </ac:spMkLst>
        </pc:spChg>
        <pc:spChg chg="mod">
          <ac:chgData name="Murphy, Leticia@CalRecycle" userId="e60a5982-3310-4a39-9def-8b05a039666a" providerId="ADAL" clId="{EB457C8E-609A-4432-8A5D-0A1A8DE886F5}" dt="2020-10-29T16:53:06.742" v="683" actId="207"/>
          <ac:spMkLst>
            <pc:docMk/>
            <pc:sldMk cId="657385485" sldId="457"/>
            <ac:spMk id="26" creationId="{00000000-0000-0000-0000-000000000000}"/>
          </ac:spMkLst>
        </pc:spChg>
      </pc:sldChg>
      <pc:sldChg chg="modSp mod">
        <pc:chgData name="Murphy, Leticia@CalRecycle" userId="e60a5982-3310-4a39-9def-8b05a039666a" providerId="ADAL" clId="{EB457C8E-609A-4432-8A5D-0A1A8DE886F5}" dt="2020-10-29T16:53:44.403" v="690" actId="207"/>
        <pc:sldMkLst>
          <pc:docMk/>
          <pc:sldMk cId="4119244739" sldId="458"/>
        </pc:sldMkLst>
        <pc:spChg chg="mod">
          <ac:chgData name="Murphy, Leticia@CalRecycle" userId="e60a5982-3310-4a39-9def-8b05a039666a" providerId="ADAL" clId="{EB457C8E-609A-4432-8A5D-0A1A8DE886F5}" dt="2020-10-28T22:36:57.012" v="437" actId="962"/>
          <ac:spMkLst>
            <pc:docMk/>
            <pc:sldMk cId="4119244739" sldId="458"/>
            <ac:spMk id="5" creationId="{00000000-0000-0000-0000-000000000000}"/>
          </ac:spMkLst>
        </pc:spChg>
        <pc:spChg chg="mod">
          <ac:chgData name="Murphy, Leticia@CalRecycle" userId="e60a5982-3310-4a39-9def-8b05a039666a" providerId="ADAL" clId="{EB457C8E-609A-4432-8A5D-0A1A8DE886F5}" dt="2020-10-29T16:53:40.006" v="689" actId="207"/>
          <ac:spMkLst>
            <pc:docMk/>
            <pc:sldMk cId="4119244739" sldId="458"/>
            <ac:spMk id="12" creationId="{00000000-0000-0000-0000-000000000000}"/>
          </ac:spMkLst>
        </pc:spChg>
        <pc:spChg chg="mod">
          <ac:chgData name="Murphy, Leticia@CalRecycle" userId="e60a5982-3310-4a39-9def-8b05a039666a" providerId="ADAL" clId="{EB457C8E-609A-4432-8A5D-0A1A8DE886F5}" dt="2020-10-29T16:53:27.060" v="686" actId="207"/>
          <ac:spMkLst>
            <pc:docMk/>
            <pc:sldMk cId="4119244739" sldId="458"/>
            <ac:spMk id="16" creationId="{00000000-0000-0000-0000-000000000000}"/>
          </ac:spMkLst>
        </pc:spChg>
        <pc:spChg chg="mod">
          <ac:chgData name="Murphy, Leticia@CalRecycle" userId="e60a5982-3310-4a39-9def-8b05a039666a" providerId="ADAL" clId="{EB457C8E-609A-4432-8A5D-0A1A8DE886F5}" dt="2020-10-29T16:53:31.483" v="687" actId="207"/>
          <ac:spMkLst>
            <pc:docMk/>
            <pc:sldMk cId="4119244739" sldId="458"/>
            <ac:spMk id="24" creationId="{00000000-0000-0000-0000-000000000000}"/>
          </ac:spMkLst>
        </pc:spChg>
        <pc:spChg chg="mod">
          <ac:chgData name="Murphy, Leticia@CalRecycle" userId="e60a5982-3310-4a39-9def-8b05a039666a" providerId="ADAL" clId="{EB457C8E-609A-4432-8A5D-0A1A8DE886F5}" dt="2020-10-29T16:53:21.572" v="685" actId="207"/>
          <ac:spMkLst>
            <pc:docMk/>
            <pc:sldMk cId="4119244739" sldId="458"/>
            <ac:spMk id="26" creationId="{00000000-0000-0000-0000-000000000000}"/>
          </ac:spMkLst>
        </pc:spChg>
        <pc:spChg chg="mod">
          <ac:chgData name="Murphy, Leticia@CalRecycle" userId="e60a5982-3310-4a39-9def-8b05a039666a" providerId="ADAL" clId="{EB457C8E-609A-4432-8A5D-0A1A8DE886F5}" dt="2020-10-29T16:53:44.403" v="690" actId="207"/>
          <ac:spMkLst>
            <pc:docMk/>
            <pc:sldMk cId="4119244739" sldId="458"/>
            <ac:spMk id="29" creationId="{00000000-0000-0000-0000-000000000000}"/>
          </ac:spMkLst>
        </pc:spChg>
        <pc:spChg chg="mod">
          <ac:chgData name="Murphy, Leticia@CalRecycle" userId="e60a5982-3310-4a39-9def-8b05a039666a" providerId="ADAL" clId="{EB457C8E-609A-4432-8A5D-0A1A8DE886F5}" dt="2020-10-28T22:37:11.337" v="441" actId="962"/>
          <ac:spMkLst>
            <pc:docMk/>
            <pc:sldMk cId="4119244739" sldId="458"/>
            <ac:spMk id="33" creationId="{00000000-0000-0000-0000-000000000000}"/>
          </ac:spMkLst>
        </pc:spChg>
        <pc:spChg chg="mod">
          <ac:chgData name="Murphy, Leticia@CalRecycle" userId="e60a5982-3310-4a39-9def-8b05a039666a" providerId="ADAL" clId="{EB457C8E-609A-4432-8A5D-0A1A8DE886F5}" dt="2020-10-28T23:01:31.830" v="575" actId="13244"/>
          <ac:spMkLst>
            <pc:docMk/>
            <pc:sldMk cId="4119244739" sldId="458"/>
            <ac:spMk id="34" creationId="{00000000-0000-0000-0000-000000000000}"/>
          </ac:spMkLst>
        </pc:spChg>
        <pc:spChg chg="mod">
          <ac:chgData name="Murphy, Leticia@CalRecycle" userId="e60a5982-3310-4a39-9def-8b05a039666a" providerId="ADAL" clId="{EB457C8E-609A-4432-8A5D-0A1A8DE886F5}" dt="2020-10-28T23:02:26.986" v="576" actId="13244"/>
          <ac:spMkLst>
            <pc:docMk/>
            <pc:sldMk cId="4119244739" sldId="458"/>
            <ac:spMk id="35" creationId="{00000000-0000-0000-0000-000000000000}"/>
          </ac:spMkLst>
        </pc:spChg>
        <pc:spChg chg="mod">
          <ac:chgData name="Murphy, Leticia@CalRecycle" userId="e60a5982-3310-4a39-9def-8b05a039666a" providerId="ADAL" clId="{EB457C8E-609A-4432-8A5D-0A1A8DE886F5}" dt="2020-10-28T23:02:36.471" v="577" actId="13244"/>
          <ac:spMkLst>
            <pc:docMk/>
            <pc:sldMk cId="4119244739" sldId="458"/>
            <ac:spMk id="36" creationId="{00000000-0000-0000-0000-000000000000}"/>
          </ac:spMkLst>
        </pc:spChg>
        <pc:grpChg chg="mod">
          <ac:chgData name="Murphy, Leticia@CalRecycle" userId="e60a5982-3310-4a39-9def-8b05a039666a" providerId="ADAL" clId="{EB457C8E-609A-4432-8A5D-0A1A8DE886F5}" dt="2020-10-29T16:53:40.006" v="689" actId="207"/>
          <ac:grpSpMkLst>
            <pc:docMk/>
            <pc:sldMk cId="4119244739" sldId="458"/>
            <ac:grpSpMk id="9" creationId="{00000000-0000-0000-0000-000000000000}"/>
          </ac:grpSpMkLst>
        </pc:grpChg>
        <pc:grpChg chg="mod">
          <ac:chgData name="Murphy, Leticia@CalRecycle" userId="e60a5982-3310-4a39-9def-8b05a039666a" providerId="ADAL" clId="{EB457C8E-609A-4432-8A5D-0A1A8DE886F5}" dt="2020-10-29T16:53:27.060" v="686" actId="207"/>
          <ac:grpSpMkLst>
            <pc:docMk/>
            <pc:sldMk cId="4119244739" sldId="458"/>
            <ac:grpSpMk id="15" creationId="{00000000-0000-0000-0000-000000000000}"/>
          </ac:grpSpMkLst>
        </pc:grpChg>
        <pc:grpChg chg="mod">
          <ac:chgData name="Murphy, Leticia@CalRecycle" userId="e60a5982-3310-4a39-9def-8b05a039666a" providerId="ADAL" clId="{EB457C8E-609A-4432-8A5D-0A1A8DE886F5}" dt="2020-10-29T16:53:31.483" v="687" actId="207"/>
          <ac:grpSpMkLst>
            <pc:docMk/>
            <pc:sldMk cId="4119244739" sldId="458"/>
            <ac:grpSpMk id="23" creationId="{00000000-0000-0000-0000-000000000000}"/>
          </ac:grpSpMkLst>
        </pc:grpChg>
        <pc:picChg chg="mod">
          <ac:chgData name="Murphy, Leticia@CalRecycle" userId="e60a5982-3310-4a39-9def-8b05a039666a" providerId="ADAL" clId="{EB457C8E-609A-4432-8A5D-0A1A8DE886F5}" dt="2020-10-29T16:53:35.035" v="688" actId="207"/>
          <ac:picMkLst>
            <pc:docMk/>
            <pc:sldMk cId="4119244739" sldId="458"/>
            <ac:picMk id="3" creationId="{00000000-0000-0000-0000-000000000000}"/>
          </ac:picMkLst>
        </pc:picChg>
        <pc:picChg chg="mod">
          <ac:chgData name="Murphy, Leticia@CalRecycle" userId="e60a5982-3310-4a39-9def-8b05a039666a" providerId="ADAL" clId="{EB457C8E-609A-4432-8A5D-0A1A8DE886F5}" dt="2020-10-29T16:53:40.006" v="689" actId="207"/>
          <ac:picMkLst>
            <pc:docMk/>
            <pc:sldMk cId="4119244739" sldId="458"/>
            <ac:picMk id="13" creationId="{CF5C6EF3-CFD9-394C-AD9D-D182F8D3CBAA}"/>
          </ac:picMkLst>
        </pc:picChg>
        <pc:picChg chg="mod">
          <ac:chgData name="Murphy, Leticia@CalRecycle" userId="e60a5982-3310-4a39-9def-8b05a039666a" providerId="ADAL" clId="{EB457C8E-609A-4432-8A5D-0A1A8DE886F5}" dt="2020-10-29T16:53:27.060" v="686" actId="207"/>
          <ac:picMkLst>
            <pc:docMk/>
            <pc:sldMk cId="4119244739" sldId="458"/>
            <ac:picMk id="17" creationId="{83BC3214-2A28-C247-A233-43D9DA50171B}"/>
          </ac:picMkLst>
        </pc:picChg>
        <pc:picChg chg="mod">
          <ac:chgData name="Murphy, Leticia@CalRecycle" userId="e60a5982-3310-4a39-9def-8b05a039666a" providerId="ADAL" clId="{EB457C8E-609A-4432-8A5D-0A1A8DE886F5}" dt="2020-10-29T16:53:31.483" v="687" actId="207"/>
          <ac:picMkLst>
            <pc:docMk/>
            <pc:sldMk cId="4119244739" sldId="458"/>
            <ac:picMk id="25" creationId="{00000000-0000-0000-0000-000000000000}"/>
          </ac:picMkLst>
        </pc:picChg>
      </pc:sldChg>
      <pc:sldChg chg="modSp mod">
        <pc:chgData name="Murphy, Leticia@CalRecycle" userId="e60a5982-3310-4a39-9def-8b05a039666a" providerId="ADAL" clId="{EB457C8E-609A-4432-8A5D-0A1A8DE886F5}" dt="2020-10-29T17:02:08.851" v="740" actId="6549"/>
        <pc:sldMkLst>
          <pc:docMk/>
          <pc:sldMk cId="1268206372" sldId="460"/>
        </pc:sldMkLst>
        <pc:spChg chg="mod">
          <ac:chgData name="Murphy, Leticia@CalRecycle" userId="e60a5982-3310-4a39-9def-8b05a039666a" providerId="ADAL" clId="{EB457C8E-609A-4432-8A5D-0A1A8DE886F5}" dt="2020-10-28T22:27:34.048" v="233" actId="962"/>
          <ac:spMkLst>
            <pc:docMk/>
            <pc:sldMk cId="1268206372" sldId="460"/>
            <ac:spMk id="2" creationId="{00000000-0000-0000-0000-000000000000}"/>
          </ac:spMkLst>
        </pc:spChg>
        <pc:spChg chg="mod">
          <ac:chgData name="Murphy, Leticia@CalRecycle" userId="e60a5982-3310-4a39-9def-8b05a039666a" providerId="ADAL" clId="{EB457C8E-609A-4432-8A5D-0A1A8DE886F5}" dt="2020-10-29T17:02:08.851" v="740" actId="6549"/>
          <ac:spMkLst>
            <pc:docMk/>
            <pc:sldMk cId="1268206372" sldId="460"/>
            <ac:spMk id="6" creationId="{00000000-0000-0000-0000-000000000000}"/>
          </ac:spMkLst>
        </pc:spChg>
        <pc:spChg chg="mod">
          <ac:chgData name="Murphy, Leticia@CalRecycle" userId="e60a5982-3310-4a39-9def-8b05a039666a" providerId="ADAL" clId="{EB457C8E-609A-4432-8A5D-0A1A8DE886F5}" dt="2020-10-29T17:01:20.329" v="734" actId="207"/>
          <ac:spMkLst>
            <pc:docMk/>
            <pc:sldMk cId="1268206372" sldId="460"/>
            <ac:spMk id="7" creationId="{00000000-0000-0000-0000-000000000000}"/>
          </ac:spMkLst>
        </pc:spChg>
        <pc:spChg chg="mod">
          <ac:chgData name="Murphy, Leticia@CalRecycle" userId="e60a5982-3310-4a39-9def-8b05a039666a" providerId="ADAL" clId="{EB457C8E-609A-4432-8A5D-0A1A8DE886F5}" dt="2020-10-29T17:01:26.337" v="735" actId="207"/>
          <ac:spMkLst>
            <pc:docMk/>
            <pc:sldMk cId="1268206372" sldId="460"/>
            <ac:spMk id="8" creationId="{00000000-0000-0000-0000-000000000000}"/>
          </ac:spMkLst>
        </pc:spChg>
        <pc:spChg chg="mod">
          <ac:chgData name="Murphy, Leticia@CalRecycle" userId="e60a5982-3310-4a39-9def-8b05a039666a" providerId="ADAL" clId="{EB457C8E-609A-4432-8A5D-0A1A8DE886F5}" dt="2020-10-29T16:51:50.818" v="675" actId="207"/>
          <ac:spMkLst>
            <pc:docMk/>
            <pc:sldMk cId="1268206372" sldId="460"/>
            <ac:spMk id="11" creationId="{00000000-0000-0000-0000-000000000000}"/>
          </ac:spMkLst>
        </pc:spChg>
        <pc:picChg chg="mod">
          <ac:chgData name="Murphy, Leticia@CalRecycle" userId="e60a5982-3310-4a39-9def-8b05a039666a" providerId="ADAL" clId="{EB457C8E-609A-4432-8A5D-0A1A8DE886F5}" dt="2020-10-28T22:44:14.109" v="486" actId="1076"/>
          <ac:picMkLst>
            <pc:docMk/>
            <pc:sldMk cId="1268206372" sldId="460"/>
            <ac:picMk id="12" creationId="{00000000-0000-0000-0000-000000000000}"/>
          </ac:picMkLst>
        </pc:picChg>
      </pc:sldChg>
      <pc:sldChg chg="modSp mod">
        <pc:chgData name="Murphy, Leticia@CalRecycle" userId="e60a5982-3310-4a39-9def-8b05a039666a" providerId="ADAL" clId="{EB457C8E-609A-4432-8A5D-0A1A8DE886F5}" dt="2020-10-29T16:53:56.419" v="692" actId="207"/>
        <pc:sldMkLst>
          <pc:docMk/>
          <pc:sldMk cId="1749653295" sldId="462"/>
        </pc:sldMkLst>
        <pc:spChg chg="mod">
          <ac:chgData name="Murphy, Leticia@CalRecycle" userId="e60a5982-3310-4a39-9def-8b05a039666a" providerId="ADAL" clId="{EB457C8E-609A-4432-8A5D-0A1A8DE886F5}" dt="2020-10-28T22:40:18.786" v="461" actId="962"/>
          <ac:spMkLst>
            <pc:docMk/>
            <pc:sldMk cId="1749653295" sldId="462"/>
            <ac:spMk id="2" creationId="{00000000-0000-0000-0000-000000000000}"/>
          </ac:spMkLst>
        </pc:spChg>
        <pc:spChg chg="mod">
          <ac:chgData name="Murphy, Leticia@CalRecycle" userId="e60a5982-3310-4a39-9def-8b05a039666a" providerId="ADAL" clId="{EB457C8E-609A-4432-8A5D-0A1A8DE886F5}" dt="2020-10-29T16:53:56.419" v="692" actId="207"/>
          <ac:spMkLst>
            <pc:docMk/>
            <pc:sldMk cId="1749653295" sldId="462"/>
            <ac:spMk id="4" creationId="{00000000-0000-0000-0000-000000000000}"/>
          </ac:spMkLst>
        </pc:spChg>
        <pc:spChg chg="mod">
          <ac:chgData name="Murphy, Leticia@CalRecycle" userId="e60a5982-3310-4a39-9def-8b05a039666a" providerId="ADAL" clId="{EB457C8E-609A-4432-8A5D-0A1A8DE886F5}" dt="2020-10-28T22:40:03.723" v="457" actId="962"/>
          <ac:spMkLst>
            <pc:docMk/>
            <pc:sldMk cId="1749653295" sldId="462"/>
            <ac:spMk id="6" creationId="{00000000-0000-0000-0000-000000000000}"/>
          </ac:spMkLst>
        </pc:spChg>
        <pc:spChg chg="mod">
          <ac:chgData name="Murphy, Leticia@CalRecycle" userId="e60a5982-3310-4a39-9def-8b05a039666a" providerId="ADAL" clId="{EB457C8E-609A-4432-8A5D-0A1A8DE886F5}" dt="2020-10-28T22:40:10.345" v="459" actId="962"/>
          <ac:spMkLst>
            <pc:docMk/>
            <pc:sldMk cId="1749653295" sldId="462"/>
            <ac:spMk id="7" creationId="{00000000-0000-0000-0000-000000000000}"/>
          </ac:spMkLst>
        </pc:spChg>
      </pc:sldChg>
      <pc:sldChg chg="addSp delSp modSp mod">
        <pc:chgData name="Murphy, Leticia@CalRecycle" userId="e60a5982-3310-4a39-9def-8b05a039666a" providerId="ADAL" clId="{EB457C8E-609A-4432-8A5D-0A1A8DE886F5}" dt="2020-10-29T16:54:24.339" v="695" actId="14100"/>
        <pc:sldMkLst>
          <pc:docMk/>
          <pc:sldMk cId="3262140607" sldId="463"/>
        </pc:sldMkLst>
        <pc:spChg chg="add mod">
          <ac:chgData name="Murphy, Leticia@CalRecycle" userId="e60a5982-3310-4a39-9def-8b05a039666a" providerId="ADAL" clId="{EB457C8E-609A-4432-8A5D-0A1A8DE886F5}" dt="2020-10-28T23:03:15.861" v="579" actId="13244"/>
          <ac:spMkLst>
            <pc:docMk/>
            <pc:sldMk cId="3262140607" sldId="463"/>
            <ac:spMk id="6" creationId="{248754BF-CB1B-49BE-8E6E-30EABD3727CE}"/>
          </ac:spMkLst>
        </pc:spChg>
        <pc:spChg chg="add mod">
          <ac:chgData name="Murphy, Leticia@CalRecycle" userId="e60a5982-3310-4a39-9def-8b05a039666a" providerId="ADAL" clId="{EB457C8E-609A-4432-8A5D-0A1A8DE886F5}" dt="2020-10-28T23:03:25.205" v="580" actId="13244"/>
          <ac:spMkLst>
            <pc:docMk/>
            <pc:sldMk cId="3262140607" sldId="463"/>
            <ac:spMk id="7" creationId="{74192214-40C7-4368-B211-6162CCFB38C1}"/>
          </ac:spMkLst>
        </pc:spChg>
        <pc:spChg chg="mod">
          <ac:chgData name="Murphy, Leticia@CalRecycle" userId="e60a5982-3310-4a39-9def-8b05a039666a" providerId="ADAL" clId="{EB457C8E-609A-4432-8A5D-0A1A8DE886F5}" dt="2020-10-29T16:54:24.339" v="695" actId="14100"/>
          <ac:spMkLst>
            <pc:docMk/>
            <pc:sldMk cId="3262140607" sldId="463"/>
            <ac:spMk id="8" creationId="{00000000-0000-0000-0000-000000000000}"/>
          </ac:spMkLst>
        </pc:spChg>
        <pc:spChg chg="add mod">
          <ac:chgData name="Murphy, Leticia@CalRecycle" userId="e60a5982-3310-4a39-9def-8b05a039666a" providerId="ADAL" clId="{EB457C8E-609A-4432-8A5D-0A1A8DE886F5}" dt="2020-10-28T23:03:34.158" v="581" actId="13244"/>
          <ac:spMkLst>
            <pc:docMk/>
            <pc:sldMk cId="3262140607" sldId="463"/>
            <ac:spMk id="11" creationId="{C4068803-2CBF-47E0-A38A-E0AA9CC08DA8}"/>
          </ac:spMkLst>
        </pc:spChg>
        <pc:graphicFrameChg chg="add del mod modGraphic">
          <ac:chgData name="Murphy, Leticia@CalRecycle" userId="e60a5982-3310-4a39-9def-8b05a039666a" providerId="ADAL" clId="{EB457C8E-609A-4432-8A5D-0A1A8DE886F5}" dt="2020-10-28T22:05:59.741" v="44" actId="478"/>
          <ac:graphicFrameMkLst>
            <pc:docMk/>
            <pc:sldMk cId="3262140607" sldId="463"/>
            <ac:graphicFrameMk id="9" creationId="{00000000-0000-0000-0000-000000000000}"/>
          </ac:graphicFrameMkLst>
        </pc:graphicFrameChg>
        <pc:picChg chg="mod">
          <ac:chgData name="Murphy, Leticia@CalRecycle" userId="e60a5982-3310-4a39-9def-8b05a039666a" providerId="ADAL" clId="{EB457C8E-609A-4432-8A5D-0A1A8DE886F5}" dt="2020-10-28T23:03:37.892" v="582" actId="13244"/>
          <ac:picMkLst>
            <pc:docMk/>
            <pc:sldMk cId="3262140607" sldId="463"/>
            <ac:picMk id="5" creationId="{00000000-0000-0000-0000-000000000000}"/>
          </ac:picMkLst>
        </pc:picChg>
        <pc:picChg chg="mod">
          <ac:chgData name="Murphy, Leticia@CalRecycle" userId="e60a5982-3310-4a39-9def-8b05a039666a" providerId="ADAL" clId="{EB457C8E-609A-4432-8A5D-0A1A8DE886F5}" dt="2020-10-28T22:06:59.752" v="57" actId="14100"/>
          <ac:picMkLst>
            <pc:docMk/>
            <pc:sldMk cId="3262140607" sldId="463"/>
            <ac:picMk id="10" creationId="{CB066264-8623-EB4E-9DE2-E36D953F5A0B}"/>
          </ac:picMkLst>
        </pc:picChg>
      </pc:sldChg>
      <pc:sldChg chg="addSp delSp modSp new del mod">
        <pc:chgData name="Murphy, Leticia@CalRecycle" userId="e60a5982-3310-4a39-9def-8b05a039666a" providerId="ADAL" clId="{EB457C8E-609A-4432-8A5D-0A1A8DE886F5}" dt="2020-10-28T22:07:19.534" v="59" actId="2696"/>
        <pc:sldMkLst>
          <pc:docMk/>
          <pc:sldMk cId="2587176828" sldId="464"/>
        </pc:sldMkLst>
        <pc:spChg chg="del mod">
          <ac:chgData name="Murphy, Leticia@CalRecycle" userId="e60a5982-3310-4a39-9def-8b05a039666a" providerId="ADAL" clId="{EB457C8E-609A-4432-8A5D-0A1A8DE886F5}" dt="2020-10-28T22:05:53.422" v="43" actId="21"/>
          <ac:spMkLst>
            <pc:docMk/>
            <pc:sldMk cId="2587176828" sldId="464"/>
            <ac:spMk id="3" creationId="{CC6AAE28-392B-4B84-9679-6CEA134F4284}"/>
          </ac:spMkLst>
        </pc:spChg>
        <pc:spChg chg="add mod">
          <ac:chgData name="Murphy, Leticia@CalRecycle" userId="e60a5982-3310-4a39-9def-8b05a039666a" providerId="ADAL" clId="{EB457C8E-609A-4432-8A5D-0A1A8DE886F5}" dt="2020-10-28T22:05:53.422" v="43" actId="21"/>
          <ac:spMkLst>
            <pc:docMk/>
            <pc:sldMk cId="2587176828" sldId="464"/>
            <ac:spMk id="5" creationId="{D63E800C-9FBB-4F24-BF65-6BC5368A290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575CDC8F-E605-440F-9432-955754B4C6F1}" type="datetimeFigureOut">
              <a:rPr lang="en-US" smtClean="0"/>
              <a:t>11/16/2020</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FB7463FA-088F-42C7-9900-C71C52E1246E}" type="slidenum">
              <a:rPr lang="en-US" smtClean="0"/>
              <a:t>‹#›</a:t>
            </a:fld>
            <a:endParaRPr lang="en-US" dirty="0"/>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b="1" dirty="0">
                <a:latin typeface="Arial" panose="020B0604020202020204" pitchFamily="34" charset="0"/>
                <a:ea typeface="Calibri" panose="020F0502020204030204" pitchFamily="34" charset="0"/>
                <a:cs typeface="Arial" panose="020B0604020202020204" pitchFamily="34" charset="0"/>
              </a:rPr>
              <a:t>Presentation Introduction</a:t>
            </a:r>
            <a:endParaRPr lang="en-US" dirty="0">
              <a:latin typeface="Arial" panose="020B0604020202020204" pitchFamily="34" charset="0"/>
              <a:ea typeface="Calibri" panose="020F0502020204030204" pitchFamily="34" charset="0"/>
              <a:cs typeface="Arial" panose="020B0604020202020204" pitchFamily="34" charset="0"/>
            </a:endParaRPr>
          </a:p>
          <a:p>
            <a:pPr marL="757066" lvl="1" indent="-291179">
              <a:lnSpc>
                <a:spcPct val="107000"/>
              </a:lnSpc>
              <a:buFont typeface="Arial" panose="020B0604020202020204" pitchFamily="34" charset="0"/>
              <a:buChar char="•"/>
              <a:tabLst>
                <a:tab pos="698830" algn="l"/>
              </a:tabLst>
            </a:pPr>
            <a:r>
              <a:rPr lang="en-US" dirty="0">
                <a:latin typeface="Arial" panose="020B0604020202020204" pitchFamily="34" charset="0"/>
                <a:ea typeface="Calibri" panose="020F0502020204030204" pitchFamily="34" charset="0"/>
                <a:cs typeface="Arial" panose="020B0604020202020204" pitchFamily="34" charset="0"/>
              </a:rPr>
              <a:t>SB 1383 is the most significant waste reduction mandate to be adopted in California in the last 30 years.</a:t>
            </a:r>
          </a:p>
          <a:p>
            <a:pPr marL="757066" lvl="1" indent="-291179">
              <a:lnSpc>
                <a:spcPct val="107000"/>
              </a:lnSpc>
              <a:buFont typeface="Arial" panose="020B0604020202020204" pitchFamily="34" charset="0"/>
              <a:buChar char="•"/>
              <a:tabLst>
                <a:tab pos="698830" algn="l"/>
              </a:tabLst>
            </a:pPr>
            <a:r>
              <a:rPr lang="en-US" dirty="0">
                <a:latin typeface="Arial" panose="020B0604020202020204" pitchFamily="34" charset="0"/>
                <a:ea typeface="Calibri" panose="020F0502020204030204" pitchFamily="34" charset="0"/>
                <a:cs typeface="Arial" panose="020B0604020202020204" pitchFamily="34" charset="0"/>
              </a:rPr>
              <a:t>The legislation has significant policy and legal implications for local governments.</a:t>
            </a:r>
          </a:p>
        </p:txBody>
      </p:sp>
      <p:sp>
        <p:nvSpPr>
          <p:cNvPr id="4" name="Slide Number Placeholder 3"/>
          <p:cNvSpPr>
            <a:spLocks noGrp="1"/>
          </p:cNvSpPr>
          <p:nvPr>
            <p:ph type="sldNum" sz="quarter" idx="10"/>
          </p:nvPr>
        </p:nvSpPr>
        <p:spPr/>
        <p:txBody>
          <a:bodyPr/>
          <a:lstStyle/>
          <a:p>
            <a:fld id="{FB7463FA-088F-42C7-9900-C71C52E1246E}" type="slidenum">
              <a:rPr lang="en-US" smtClean="0"/>
              <a:t>1</a:t>
            </a:fld>
            <a:endParaRPr lang="en-US" dirty="0"/>
          </a:p>
        </p:txBody>
      </p:sp>
    </p:spTree>
    <p:extLst>
      <p:ext uri="{BB962C8B-B14F-4D97-AF65-F5344CB8AC3E}">
        <p14:creationId xmlns:p14="http://schemas.microsoft.com/office/powerpoint/2010/main" val="2732907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65887" lvl="1" indent="0">
              <a:lnSpc>
                <a:spcPct val="107000"/>
              </a:lnSpc>
              <a:buFont typeface="Arial" panose="020B0604020202020204" pitchFamily="34" charset="0"/>
              <a:buNone/>
              <a:tabLst>
                <a:tab pos="931774" algn="l"/>
              </a:tabLst>
            </a:pPr>
            <a:endParaRPr lang="en-US" dirty="0">
              <a:latin typeface="Arial" panose="020B0604020202020204" pitchFamily="34" charset="0"/>
              <a:ea typeface="Calibri" panose="020F0502020204030204" pitchFamily="34" charset="0"/>
              <a:cs typeface="Arial" panose="020B0604020202020204" pitchFamily="34" charset="0"/>
            </a:endParaRPr>
          </a:p>
          <a:p>
            <a:pPr marL="291179" indent="-291179">
              <a:lnSpc>
                <a:spcPct val="107000"/>
              </a:lnSpc>
              <a:buFont typeface="Arial" panose="020B0604020202020204" pitchFamily="34" charset="0"/>
              <a:buChar char="•"/>
              <a:tabLst>
                <a:tab pos="698830" algn="l"/>
              </a:tabLst>
            </a:pPr>
            <a:r>
              <a:rPr lang="en-US" u="none" dirty="0">
                <a:latin typeface="Arial" panose="020B0604020202020204" pitchFamily="34" charset="0"/>
                <a:ea typeface="Calibri" panose="020F0502020204030204" pitchFamily="34" charset="0"/>
                <a:cs typeface="Arial" panose="020B0604020202020204" pitchFamily="34" charset="0"/>
              </a:rPr>
              <a:t>To assist jurisdictions with the implementation of SB 1383, HF&amp;H Consultants, in collaboration with Diversion Strategies and Debra Kaufman Consulting, worked with CalRecycle to develop four Model Tools </a:t>
            </a:r>
            <a:r>
              <a:rPr lang="en-US" u="none" dirty="0">
                <a:latin typeface="Arial" panose="020B0604020202020204" pitchFamily="34" charset="0"/>
                <a:cs typeface="Arial" panose="020B0604020202020204" pitchFamily="34" charset="0"/>
              </a:rPr>
              <a:t>to provide support to jurisdictions and other regulated entities as they journey towards achieving SB 1383 compliance. The tools include:</a:t>
            </a:r>
            <a:r>
              <a:rPr lang="en-US" u="none" dirty="0">
                <a:latin typeface="Arial" panose="020B0604020202020204" pitchFamily="34" charset="0"/>
                <a:ea typeface="Calibri" panose="020F0502020204030204" pitchFamily="34" charset="0"/>
                <a:cs typeface="Arial" panose="020B0604020202020204" pitchFamily="34" charset="0"/>
              </a:rPr>
              <a:t> </a:t>
            </a:r>
          </a:p>
          <a:p>
            <a:pPr marL="640594" lvl="1"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A Model franchise agreement;</a:t>
            </a:r>
          </a:p>
          <a:p>
            <a:pPr marL="640594" lvl="1"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Model mandatory organics disposal reduction ordinance;</a:t>
            </a:r>
          </a:p>
          <a:p>
            <a:pPr marL="640594" lvl="1"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Model organic waste product procurement policy for compost, mulch, renewable gas, electricity from biomass, and recycled-content paper; and,</a:t>
            </a:r>
          </a:p>
          <a:p>
            <a:pPr marL="640594" lvl="1"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A Model edible food recovery agreement.</a:t>
            </a:r>
          </a:p>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In this presentation, I will provide an overview of each Model Tool.</a:t>
            </a:r>
          </a:p>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However,</a:t>
            </a:r>
            <a:r>
              <a:rPr lang="en-US" u="none" baseline="0" dirty="0">
                <a:latin typeface="Arial" panose="020B0604020202020204" pitchFamily="34" charset="0"/>
                <a:cs typeface="Arial" panose="020B0604020202020204" pitchFamily="34" charset="0"/>
              </a:rPr>
              <a:t> b</a:t>
            </a:r>
            <a:r>
              <a:rPr lang="en-US" u="none" dirty="0">
                <a:latin typeface="Arial" panose="020B0604020202020204" pitchFamily="34" charset="0"/>
                <a:cs typeface="Arial" panose="020B0604020202020204" pitchFamily="34" charset="0"/>
              </a:rPr>
              <a:t>efore diving</a:t>
            </a:r>
            <a:r>
              <a:rPr lang="en-US" u="none" baseline="0" dirty="0">
                <a:latin typeface="Arial" panose="020B0604020202020204" pitchFamily="34" charset="0"/>
                <a:cs typeface="Arial" panose="020B0604020202020204" pitchFamily="34" charset="0"/>
              </a:rPr>
              <a:t> into the Model Tools, w</a:t>
            </a:r>
            <a:r>
              <a:rPr lang="en-US" u="none" dirty="0">
                <a:latin typeface="Arial" panose="020B0604020202020204" pitchFamily="34" charset="0"/>
                <a:cs typeface="Arial" panose="020B0604020202020204" pitchFamily="34" charset="0"/>
              </a:rPr>
              <a:t>e will also include</a:t>
            </a:r>
            <a:r>
              <a:rPr lang="en-US" u="none" baseline="0" dirty="0">
                <a:latin typeface="Arial" panose="020B0604020202020204" pitchFamily="34" charset="0"/>
                <a:cs typeface="Arial" panose="020B0604020202020204" pitchFamily="34" charset="0"/>
              </a:rPr>
              <a:t> some background information on the SB 1383 regulations. </a:t>
            </a:r>
            <a:endParaRPr lang="en-US" u="none" dirty="0"/>
          </a:p>
          <a:p>
            <a:pPr marL="465887" lvl="1" indent="0">
              <a:lnSpc>
                <a:spcPct val="107000"/>
              </a:lnSpc>
              <a:buFont typeface="Arial" panose="020B0604020202020204" pitchFamily="34" charset="0"/>
              <a:buNone/>
              <a:tabLst>
                <a:tab pos="931774" algn="l"/>
              </a:tabLst>
            </a:pPr>
            <a:endParaRPr lang="en-US" dirty="0">
              <a:latin typeface="Arial" panose="020B0604020202020204" pitchFamily="34" charset="0"/>
              <a:ea typeface="Calibri" panose="020F0502020204030204" pitchFamily="34" charset="0"/>
              <a:cs typeface="Arial" panose="020B0604020202020204" pitchFamily="34" charset="0"/>
            </a:endParaRPr>
          </a:p>
          <a:p>
            <a:pPr marL="8687" lvl="0" indent="0">
              <a:lnSpc>
                <a:spcPct val="107000"/>
              </a:lnSpc>
              <a:buFont typeface="Arial" panose="020B0604020202020204" pitchFamily="34" charset="0"/>
              <a:buNone/>
              <a:tabLst>
                <a:tab pos="931774" algn="l"/>
              </a:tabLst>
            </a:pPr>
            <a:r>
              <a:rPr lang="en-US" dirty="0">
                <a:latin typeface="Arial" panose="020B0604020202020204" pitchFamily="34" charset="0"/>
                <a:ea typeface="Calibri" panose="020F0502020204030204" pitchFamily="34" charset="0"/>
                <a:cs typeface="Arial" panose="020B0604020202020204" pitchFamily="34" charset="0"/>
              </a:rPr>
              <a:t>****</a:t>
            </a:r>
            <a:r>
              <a:rPr lang="en-US" baseline="0" dirty="0">
                <a:latin typeface="Arial" panose="020B0604020202020204" pitchFamily="34" charset="0"/>
                <a:ea typeface="Calibri" panose="020F0502020204030204" pitchFamily="34" charset="0"/>
                <a:cs typeface="Arial" panose="020B0604020202020204" pitchFamily="34" charset="0"/>
              </a:rPr>
              <a:t> Include the following comments if needed***</a:t>
            </a:r>
            <a:endParaRPr lang="en-US" dirty="0">
              <a:latin typeface="Arial" panose="020B0604020202020204" pitchFamily="34" charset="0"/>
              <a:ea typeface="Calibri" panose="020F0502020204030204" pitchFamily="34" charset="0"/>
              <a:cs typeface="Arial" panose="020B0604020202020204" pitchFamily="34" charset="0"/>
            </a:endParaRPr>
          </a:p>
          <a:p>
            <a:pPr marL="299866" lvl="0" indent="-291179">
              <a:lnSpc>
                <a:spcPct val="107000"/>
              </a:lnSpc>
              <a:buFont typeface="Arial" panose="020B0604020202020204" pitchFamily="34" charset="0"/>
              <a:buChar char="•"/>
              <a:tabLst>
                <a:tab pos="931774" algn="l"/>
              </a:tabLst>
            </a:pPr>
            <a:r>
              <a:rPr lang="en-US" dirty="0">
                <a:latin typeface="Arial" panose="020B0604020202020204" pitchFamily="34" charset="0"/>
                <a:ea typeface="Calibri" panose="020F0502020204030204" pitchFamily="34" charset="0"/>
                <a:cs typeface="Arial" panose="020B0604020202020204" pitchFamily="34" charset="0"/>
              </a:rPr>
              <a:t>I</a:t>
            </a:r>
            <a:r>
              <a:rPr lang="en-US" baseline="0" dirty="0">
                <a:latin typeface="Arial" panose="020B0604020202020204" pitchFamily="34" charset="0"/>
                <a:ea typeface="Calibri" panose="020F0502020204030204" pitchFamily="34" charset="0"/>
                <a:cs typeface="Arial" panose="020B0604020202020204" pitchFamily="34" charset="0"/>
              </a:rPr>
              <a:t> </a:t>
            </a:r>
            <a:r>
              <a:rPr lang="en-US" dirty="0">
                <a:latin typeface="Arial" panose="020B0604020202020204" pitchFamily="34" charset="0"/>
                <a:ea typeface="Calibri" panose="020F0502020204030204" pitchFamily="34" charset="0"/>
                <a:cs typeface="Arial" panose="020B0604020202020204" pitchFamily="34" charset="0"/>
              </a:rPr>
              <a:t>expect the presentation to be about ___ minutes. </a:t>
            </a:r>
          </a:p>
          <a:p>
            <a:pPr marL="299866" lvl="0" indent="-291179">
              <a:lnSpc>
                <a:spcPct val="107000"/>
              </a:lnSpc>
              <a:buFont typeface="Arial" panose="020B0604020202020204" pitchFamily="34" charset="0"/>
              <a:buChar char="•"/>
              <a:tabLst>
                <a:tab pos="931774" algn="l"/>
              </a:tabLst>
            </a:pPr>
            <a:r>
              <a:rPr lang="en-US" baseline="0" dirty="0">
                <a:latin typeface="Arial" panose="020B0604020202020204" pitchFamily="34" charset="0"/>
                <a:cs typeface="Arial" panose="020B0604020202020204" pitchFamily="34" charset="0"/>
              </a:rPr>
              <a:t>To manage our time, I ask that you hold questions until the end presentation. </a:t>
            </a:r>
            <a:r>
              <a:rPr lang="en-US" dirty="0">
                <a:latin typeface="Arial" panose="020B0604020202020204" pitchFamily="34" charset="0"/>
                <a:ea typeface="Calibri" panose="020F0502020204030204" pitchFamily="34" charset="0"/>
                <a:cs typeface="Arial" panose="020B0604020202020204" pitchFamily="34" charset="0"/>
              </a:rPr>
              <a:t>We will have about ___ minutes for questions and answers. </a:t>
            </a:r>
          </a:p>
          <a:p>
            <a:pPr marL="757066" lvl="1" indent="-291179">
              <a:lnSpc>
                <a:spcPct val="107000"/>
              </a:lnSpc>
              <a:buFont typeface="Arial" panose="020B0604020202020204" pitchFamily="34" charset="0"/>
              <a:buChar char="•"/>
              <a:tabLst>
                <a:tab pos="931774" algn="l"/>
              </a:tabLst>
            </a:pPr>
            <a:endParaRPr lang="en-US" dirty="0">
              <a:latin typeface="Arial" panose="020B0604020202020204" pitchFamily="34" charset="0"/>
              <a:ea typeface="Calibri" panose="020F050202020403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1600413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establishes organic waste reduction targets.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It builds upon the Mandatory Commercial Organics Recycling law, which California Jurisdictions have been implementing since 2016. </a:t>
            </a: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 sets a goal for Californians to reduce disposal of organic waste 50% by 2020 and 75% by 2025.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targets use the 2014 Waste Characterization Study measurements when 23 million tons of organic waste were disposed in California. </a:t>
            </a:r>
          </a:p>
          <a:p>
            <a:pPr marL="734629" lvl="1" indent="-282550">
              <a:lnSpc>
                <a:spcPct val="107000"/>
              </a:lnSpc>
              <a:buFont typeface="Arial" panose="020B0604020202020204" pitchFamily="34" charset="0"/>
              <a:buChar char="•"/>
              <a:tabLst>
                <a:tab pos="904159" algn="l"/>
              </a:tabLst>
            </a:pPr>
            <a:r>
              <a:rPr lang="en-US" dirty="0">
                <a:ea typeface="Calibri" panose="020F0502020204030204" pitchFamily="34" charset="0"/>
                <a:cs typeface="Arial" panose="020B0604020202020204" pitchFamily="34" charset="0"/>
              </a:rPr>
              <a:t>These disposal reductions will reduce at least 8 million metric tons of greenhouse gas emissions annually by 2030. </a:t>
            </a:r>
            <a:endParaRPr lang="en-US" dirty="0">
              <a:latin typeface="Arial" panose="020B0604020202020204" pitchFamily="34" charset="0"/>
              <a:ea typeface="Calibri" panose="020F0502020204030204" pitchFamily="34" charset="0"/>
              <a:cs typeface="Arial" panose="020B0604020202020204" pitchFamily="34" charset="0"/>
            </a:endParaRPr>
          </a:p>
          <a:p>
            <a:pPr marL="356054" indent="-356054">
              <a:lnSpc>
                <a:spcPct val="107000"/>
              </a:lnSpc>
              <a:buFont typeface="Arial" panose="020B0604020202020204" pitchFamily="34" charset="0"/>
              <a:buChar char="•"/>
              <a:tabLst>
                <a:tab pos="474739" algn="l"/>
              </a:tabLst>
            </a:pPr>
            <a:r>
              <a:rPr lang="en-US" dirty="0">
                <a:latin typeface="Arial" panose="020B0604020202020204" pitchFamily="34" charset="0"/>
                <a:ea typeface="Calibri" panose="020F0502020204030204" pitchFamily="34" charset="0"/>
                <a:cs typeface="Arial" panose="020B0604020202020204" pitchFamily="34" charset="0"/>
              </a:rPr>
              <a:t>SB 1383</a:t>
            </a:r>
            <a:r>
              <a:rPr lang="en-US" baseline="0" dirty="0">
                <a:latin typeface="Arial" panose="020B0604020202020204" pitchFamily="34" charset="0"/>
                <a:ea typeface="Calibri" panose="020F0502020204030204" pitchFamily="34" charset="0"/>
                <a:cs typeface="Arial" panose="020B0604020202020204" pitchFamily="34" charset="0"/>
              </a:rPr>
              <a:t> e</a:t>
            </a:r>
            <a:r>
              <a:rPr lang="en-US" dirty="0">
                <a:latin typeface="Arial" panose="020B0604020202020204" pitchFamily="34" charset="0"/>
                <a:ea typeface="Calibri" panose="020F0502020204030204" pitchFamily="34" charset="0"/>
                <a:cs typeface="Arial" panose="020B0604020202020204" pitchFamily="34" charset="0"/>
              </a:rPr>
              <a:t>stablishes an additional</a:t>
            </a:r>
            <a:r>
              <a:rPr lang="en-US" baseline="0" dirty="0">
                <a:latin typeface="Arial" panose="020B0604020202020204" pitchFamily="34" charset="0"/>
                <a:ea typeface="Calibri" panose="020F0502020204030204" pitchFamily="34" charset="0"/>
                <a:cs typeface="Arial" panose="020B0604020202020204" pitchFamily="34" charset="0"/>
              </a:rPr>
              <a:t> goal</a:t>
            </a:r>
            <a:r>
              <a:rPr lang="en-US" dirty="0">
                <a:latin typeface="Arial" panose="020B0604020202020204" pitchFamily="34" charset="0"/>
                <a:ea typeface="Calibri" panose="020F0502020204030204" pitchFamily="34" charset="0"/>
                <a:cs typeface="Arial" panose="020B0604020202020204" pitchFamily="34" charset="0"/>
              </a:rPr>
              <a:t> to </a:t>
            </a:r>
            <a:r>
              <a:rPr lang="en-US" dirty="0"/>
              <a:t>recover 20% of currently disposed edible food for human consumption </a:t>
            </a:r>
            <a:r>
              <a:rPr lang="en-US" dirty="0">
                <a:latin typeface="Arial" panose="020B0604020202020204" pitchFamily="34" charset="0"/>
                <a:ea typeface="Calibri" panose="020F0502020204030204" pitchFamily="34" charset="0"/>
                <a:cs typeface="Arial" panose="020B0604020202020204" pitchFamily="34" charset="0"/>
              </a:rPr>
              <a:t>by 2025, as directed by Legislature as a part of the disposal reduction targets. </a:t>
            </a:r>
          </a:p>
          <a:p>
            <a:pPr marL="356054" marR="0" lvl="0" indent="-356054"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74739" algn="l"/>
              </a:tabLst>
              <a:defRPr/>
            </a:pPr>
            <a:r>
              <a:rPr lang="en-US" u="none" dirty="0">
                <a:latin typeface="Arial" panose="020B0604020202020204" pitchFamily="34" charset="0"/>
                <a:ea typeface="Calibri" panose="020F0502020204030204" pitchFamily="34" charset="0"/>
                <a:cs typeface="Arial" panose="020B0604020202020204" pitchFamily="34" charset="0"/>
              </a:rPr>
              <a:t>The SB</a:t>
            </a:r>
            <a:r>
              <a:rPr lang="en-US" u="none" baseline="0" dirty="0">
                <a:latin typeface="Arial" panose="020B0604020202020204" pitchFamily="34" charset="0"/>
                <a:ea typeface="Calibri" panose="020F0502020204030204" pitchFamily="34" charset="0"/>
                <a:cs typeface="Arial" panose="020B0604020202020204" pitchFamily="34" charset="0"/>
              </a:rPr>
              <a:t> 1383 definition of o</a:t>
            </a:r>
            <a:r>
              <a:rPr lang="en-US" u="none" dirty="0">
                <a:latin typeface="Arial" panose="020B0604020202020204" pitchFamily="34" charset="0"/>
                <a:ea typeface="Calibri" panose="020F0502020204030204" pitchFamily="34" charset="0"/>
                <a:cs typeface="Arial" panose="020B0604020202020204" pitchFamily="34" charset="0"/>
              </a:rPr>
              <a:t>rganic waste covers many materials, such as food, paper, cardboard, greenwaste, and woodwaste, etc.</a:t>
            </a:r>
          </a:p>
          <a:p>
            <a:pPr marL="356054" marR="0" lvl="0" indent="-356054"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74739" algn="l"/>
              </a:tabLst>
              <a:defRPr/>
            </a:pPr>
            <a:r>
              <a:rPr lang="en-US" b="1" u="none" dirty="0">
                <a:latin typeface="Arial" panose="020B0604020202020204" pitchFamily="34" charset="0"/>
                <a:ea typeface="Calibri" panose="020F0502020204030204" pitchFamily="34" charset="0"/>
                <a:cs typeface="Arial" panose="020B0604020202020204" pitchFamily="34" charset="0"/>
              </a:rPr>
              <a:t>The regulations take effect in 2022.</a:t>
            </a:r>
          </a:p>
          <a:p>
            <a:pPr marL="0" marR="0" lvl="0" indent="0" algn="l" defTabSz="914400" rtl="0" eaLnBrk="1" fontAlgn="auto" latinLnBrk="0" hangingPunct="1">
              <a:lnSpc>
                <a:spcPct val="107000"/>
              </a:lnSpc>
              <a:spcBef>
                <a:spcPts val="0"/>
              </a:spcBef>
              <a:spcAft>
                <a:spcPts val="0"/>
              </a:spcAft>
              <a:buClrTx/>
              <a:buSzTx/>
              <a:buFont typeface="Arial" panose="020B0604020202020204" pitchFamily="34" charset="0"/>
              <a:buNone/>
              <a:tabLst>
                <a:tab pos="474739" algn="l"/>
              </a:tabLst>
              <a:defRPr/>
            </a:pPr>
            <a:endParaRPr lang="en-US" u="none" dirty="0">
              <a:latin typeface="Arial" panose="020B0604020202020204" pitchFamily="34" charset="0"/>
              <a:ea typeface="Calibri" panose="020F0502020204030204" pitchFamily="34" charset="0"/>
              <a:cs typeface="Arial" panose="020B0604020202020204" pitchFamily="34" charset="0"/>
            </a:endParaRPr>
          </a:p>
          <a:p>
            <a:pPr marL="356054" indent="-356054">
              <a:lnSpc>
                <a:spcPct val="107000"/>
              </a:lnSpc>
              <a:buFont typeface="Arial" panose="020B0604020202020204" pitchFamily="34" charset="0"/>
              <a:buChar char="•"/>
              <a:tabLst>
                <a:tab pos="474739" algn="l"/>
              </a:tabLst>
            </a:pPr>
            <a:endParaRPr lang="en-US"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15"/>
              </a:spcAft>
            </a:pPr>
            <a:br>
              <a:rPr lang="en-US" dirty="0">
                <a:latin typeface="Arial" panose="020B0604020202020204" pitchFamily="34" charset="0"/>
                <a:ea typeface="Calibri" panose="020F0502020204030204" pitchFamily="34" charset="0"/>
              </a:rPr>
            </a:br>
            <a:r>
              <a:rPr lang="en-US" dirty="0">
                <a:latin typeface="Arial" panose="020B0604020202020204" pitchFamily="34" charset="0"/>
                <a:ea typeface="Calibri" panose="020F0502020204030204" pitchFamily="34" charset="0"/>
              </a:rPr>
              <a:t> </a:t>
            </a:r>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3</a:t>
            </a:fld>
            <a:endParaRPr lang="en-US" dirty="0"/>
          </a:p>
        </p:txBody>
      </p:sp>
    </p:spTree>
    <p:extLst>
      <p:ext uri="{BB962C8B-B14F-4D97-AF65-F5344CB8AC3E}">
        <p14:creationId xmlns:p14="http://schemas.microsoft.com/office/powerpoint/2010/main" val="40249134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In SB 1383 terms, a jurisdiction is defined in the regulations to include cities, counties, cities and counties, and special districts that provide solid waste handling services.</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To meet the regulatory deadline of January 1, 2022, </a:t>
            </a:r>
            <a:r>
              <a:rPr lang="en-US" b="1" u="none" dirty="0">
                <a:latin typeface="Arial" panose="020B0604020202020204" pitchFamily="34" charset="0"/>
                <a:ea typeface="Calibri" panose="020F0502020204030204" pitchFamily="34" charset="0"/>
              </a:rPr>
              <a:t>CalRecycle expects that jurisdictions will be planning and making programmatic and budgetary decisions regarding the requirements now</a:t>
            </a:r>
            <a:r>
              <a:rPr lang="en-US" u="none" dirty="0">
                <a:latin typeface="Arial" panose="020B0604020202020204" pitchFamily="34" charset="0"/>
                <a:ea typeface="Calibri" panose="020F0502020204030204" pitchFamily="34" charset="0"/>
              </a:rPr>
              <a:t>.</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By 2022, Jurisdictions are required to:</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Have an ordinance (we will be discussing that later in the presentation.)</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Have organics collection services for all residents and businesses up-and-running. Organic waste collection services are to be automatically provided to all residents and businesses if they generate organic waste; </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Implement edible food recovery programs established for Tier 1 generators by Jan. 1, 2022 and for Tier 2 generators by Jan. 1, 2024;</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Conduct compliant education and outreach efforts;</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Procure recovered organic waste products and paper/paper products; and,</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Assess and plan for organic processing and edible food recovery capacity.</a:t>
            </a:r>
          </a:p>
          <a:p>
            <a:pPr marL="628650" lvl="1"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In</a:t>
            </a:r>
            <a:r>
              <a:rPr lang="en-US" u="none" baseline="0" dirty="0">
                <a:latin typeface="Arial" panose="020B0604020202020204" pitchFamily="34" charset="0"/>
                <a:ea typeface="Calibri" panose="020F0502020204030204" pitchFamily="34" charset="0"/>
              </a:rPr>
              <a:t> addition, jurisdictions are to c</a:t>
            </a:r>
            <a:r>
              <a:rPr lang="en-US" u="none" dirty="0">
                <a:latin typeface="Arial" panose="020B0604020202020204" pitchFamily="34" charset="0"/>
                <a:ea typeface="Calibri" panose="020F0502020204030204" pitchFamily="34" charset="0"/>
              </a:rPr>
              <a:t>onduct desk audits, route reviews, and inspections of Tier 1 generators.</a:t>
            </a:r>
          </a:p>
          <a:p>
            <a:pPr marL="1085850" lvl="2" indent="-171450">
              <a:lnSpc>
                <a:spcPct val="107000"/>
              </a:lnSpc>
              <a:buFont typeface="Arial" panose="020B0604020202020204" pitchFamily="34" charset="0"/>
              <a:buChar char="•"/>
              <a:tabLst>
                <a:tab pos="465887" algn="l"/>
              </a:tabLst>
            </a:pPr>
            <a:r>
              <a:rPr lang="en-US" u="none" dirty="0">
                <a:latin typeface="Arial" panose="020B0604020202020204" pitchFamily="34" charset="0"/>
                <a:ea typeface="Calibri" panose="020F0502020204030204" pitchFamily="34" charset="0"/>
              </a:rPr>
              <a:t>In the first two years, jurisdictions must provide education and outreach to non-compliant generators.</a:t>
            </a:r>
          </a:p>
          <a:p>
            <a:pPr marL="349415" indent="-349415" defTabSz="931774">
              <a:lnSpc>
                <a:spcPct val="107000"/>
              </a:lnSpc>
              <a:buFont typeface="+mj-lt"/>
              <a:buAutoNum type="arabicPeriod"/>
              <a:tabLst>
                <a:tab pos="465887" algn="l"/>
              </a:tabLst>
              <a:defRPr/>
            </a:pPr>
            <a:r>
              <a:rPr lang="en-US" u="none" dirty="0">
                <a:latin typeface="Arial" panose="020B0604020202020204" pitchFamily="34" charset="0"/>
                <a:ea typeface="Calibri" panose="020F0502020204030204" pitchFamily="34" charset="0"/>
              </a:rPr>
              <a:t>Note that CalRecycle can begin enforcement actions on jurisdictions and other entities starting on Jan. 1, 2022. </a:t>
            </a: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In 2024, Jurisdictions will be required to take enforcement against noncompliant entities. </a:t>
            </a:r>
          </a:p>
          <a:p>
            <a:pPr marL="457200" lvl="1" indent="0">
              <a:lnSpc>
                <a:spcPct val="107000"/>
              </a:lnSpc>
              <a:buFont typeface="+mj-lt"/>
              <a:buNone/>
              <a:tabLst>
                <a:tab pos="465887" algn="l"/>
              </a:tabLst>
            </a:pPr>
            <a:r>
              <a:rPr lang="en-US" u="none" dirty="0">
                <a:solidFill>
                  <a:srgbClr val="FF0000"/>
                </a:solidFill>
                <a:latin typeface="Arial" panose="020B0604020202020204" pitchFamily="34" charset="0"/>
                <a:ea typeface="Calibri" panose="020F0502020204030204" pitchFamily="34" charset="0"/>
              </a:rPr>
              <a:t>Note that Jurisdictions are not required to impose penalties on generators found in violation of prohibited container contaminant requirements.</a:t>
            </a:r>
            <a:endParaRPr lang="en-US" u="none" dirty="0">
              <a:latin typeface="Arial" panose="020B0604020202020204" pitchFamily="34" charset="0"/>
              <a:ea typeface="Calibri" panose="020F0502020204030204" pitchFamily="34" charset="0"/>
            </a:endParaRPr>
          </a:p>
          <a:p>
            <a:pPr marL="349415" indent="-349415">
              <a:lnSpc>
                <a:spcPct val="107000"/>
              </a:lnSpc>
              <a:buFont typeface="+mj-lt"/>
              <a:buAutoNum type="arabicPeriod"/>
              <a:tabLst>
                <a:tab pos="465887" algn="l"/>
              </a:tabLst>
            </a:pPr>
            <a:r>
              <a:rPr lang="en-US" u="none" dirty="0">
                <a:latin typeface="Arial" panose="020B0604020202020204" pitchFamily="34" charset="0"/>
                <a:ea typeface="Calibri" panose="020F0502020204030204" pitchFamily="34" charset="0"/>
              </a:rPr>
              <a:t>CalRecycle has some funding available through competitive grant programs, as well as loan programs, for establishing the infrastructure for recycling organic waste and recovering edible food.  However, for the programmatic activities, such as enforcement, inspections, education,</a:t>
            </a:r>
            <a:r>
              <a:rPr lang="en-US" u="none" baseline="0" dirty="0">
                <a:latin typeface="Arial" panose="020B0604020202020204" pitchFamily="34" charset="0"/>
                <a:ea typeface="Calibri" panose="020F0502020204030204" pitchFamily="34" charset="0"/>
              </a:rPr>
              <a:t> and</a:t>
            </a:r>
            <a:r>
              <a:rPr lang="en-US" u="none" dirty="0">
                <a:latin typeface="Arial" panose="020B0604020202020204" pitchFamily="34" charset="0"/>
                <a:ea typeface="Calibri" panose="020F0502020204030204" pitchFamily="34" charset="0"/>
              </a:rPr>
              <a:t> collection</a:t>
            </a:r>
            <a:r>
              <a:rPr lang="en-US" u="none" baseline="0" dirty="0">
                <a:latin typeface="Arial" panose="020B0604020202020204" pitchFamily="34" charset="0"/>
                <a:ea typeface="Calibri" panose="020F0502020204030204" pitchFamily="34" charset="0"/>
              </a:rPr>
              <a:t> service,</a:t>
            </a:r>
            <a:r>
              <a:rPr lang="en-US" u="none" dirty="0">
                <a:latin typeface="Arial" panose="020B0604020202020204" pitchFamily="34" charset="0"/>
                <a:ea typeface="Calibri" panose="020F0502020204030204" pitchFamily="34" charset="0"/>
              </a:rPr>
              <a:t> Jurisdictions will need to plan for budgetary and staffing changes to address these requirements.</a:t>
            </a:r>
          </a:p>
          <a:p>
            <a:pPr marL="299866" lvl="0" indent="-291179">
              <a:lnSpc>
                <a:spcPct val="107000"/>
              </a:lnSpc>
              <a:buFont typeface="+mj-lt"/>
              <a:buAutoNum type="arabicPeriod"/>
              <a:tabLst>
                <a:tab pos="931774" algn="l"/>
              </a:tabLst>
            </a:pPr>
            <a:r>
              <a:rPr lang="en-US" u="none" dirty="0">
                <a:latin typeface="Arial" panose="020B0604020202020204" pitchFamily="34" charset="0"/>
                <a:ea typeface="Calibri" panose="020F0502020204030204" pitchFamily="34" charset="0"/>
              </a:rPr>
              <a:t>The big takeaway here: is that jurisdictions need to </a:t>
            </a:r>
            <a:r>
              <a:rPr lang="en-US" b="1" u="none" dirty="0">
                <a:latin typeface="Arial" panose="020B0604020202020204" pitchFamily="34" charset="0"/>
                <a:ea typeface="Calibri" panose="020F0502020204030204" pitchFamily="34" charset="0"/>
              </a:rPr>
              <a:t>start planning now</a:t>
            </a:r>
            <a:r>
              <a:rPr lang="en-US" u="none" dirty="0">
                <a:latin typeface="Arial" panose="020B0604020202020204" pitchFamily="34" charset="0"/>
                <a:ea typeface="Calibri" panose="020F0502020204030204" pitchFamily="34" charset="0"/>
              </a:rPr>
              <a:t> to have the programmatic, staffing, and budgetary changes in place by January 1, 2022.</a:t>
            </a:r>
          </a:p>
          <a:p>
            <a:pPr>
              <a:lnSpc>
                <a:spcPct val="107000"/>
              </a:lnSpc>
            </a:pPr>
            <a:br>
              <a:rPr lang="en-US" u="none" dirty="0">
                <a:latin typeface="Arial" panose="020B0604020202020204" pitchFamily="34" charset="0"/>
                <a:ea typeface="Calibri" panose="020F0502020204030204" pitchFamily="34" charset="0"/>
              </a:rPr>
            </a:br>
            <a:r>
              <a:rPr lang="en-US" u="none" dirty="0">
                <a:latin typeface="Arial" panose="020B0604020202020204" pitchFamily="34" charset="0"/>
                <a:ea typeface="Calibri" panose="020F0502020204030204" pitchFamily="34" charset="0"/>
              </a:rPr>
              <a:t> </a:t>
            </a:r>
          </a:p>
          <a:p>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4</a:t>
            </a:fld>
            <a:endParaRPr lang="en-US" dirty="0"/>
          </a:p>
        </p:txBody>
      </p:sp>
    </p:spTree>
    <p:extLst>
      <p:ext uri="{BB962C8B-B14F-4D97-AF65-F5344CB8AC3E}">
        <p14:creationId xmlns:p14="http://schemas.microsoft.com/office/powerpoint/2010/main" val="3110795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9415" indent="-349415">
              <a:tabLst>
                <a:tab pos="465887" algn="l"/>
              </a:tabLst>
            </a:pPr>
            <a:r>
              <a:rPr lang="en-US" u="none" dirty="0">
                <a:solidFill>
                  <a:srgbClr val="000000"/>
                </a:solidFill>
                <a:latin typeface="Arial" panose="020B0604020202020204" pitchFamily="34" charset="0"/>
              </a:rPr>
              <a:t>Getting started now on SB 1383 planning is critically important, because this </a:t>
            </a:r>
            <a:r>
              <a:rPr lang="en-US" b="1" u="none" dirty="0">
                <a:solidFill>
                  <a:srgbClr val="000000"/>
                </a:solidFill>
                <a:latin typeface="Arial" panose="020B0604020202020204" pitchFamily="34" charset="0"/>
              </a:rPr>
              <a:t>law extends beyond waste management and recycling operations staff. </a:t>
            </a:r>
          </a:p>
          <a:p>
            <a:pPr marL="349415" indent="-349415">
              <a:tabLst>
                <a:tab pos="465887" algn="l"/>
              </a:tabLst>
            </a:pPr>
            <a:endParaRPr lang="en-US" b="1" u="none" dirty="0">
              <a:solidFill>
                <a:srgbClr val="000000"/>
              </a:solidFill>
              <a:latin typeface="Arial" panose="020B0604020202020204" pitchFamily="34" charset="0"/>
            </a:endParaRPr>
          </a:p>
          <a:p>
            <a:pPr marL="349415" indent="-349415">
              <a:tabLst>
                <a:tab pos="465887" algn="l"/>
              </a:tabLst>
            </a:pPr>
            <a:r>
              <a:rPr lang="en-US" u="none" dirty="0">
                <a:solidFill>
                  <a:srgbClr val="000000"/>
                </a:solidFill>
                <a:latin typeface="Arial" panose="020B0604020202020204" pitchFamily="34" charset="0"/>
              </a:rPr>
              <a:t>Let’s look at how this plays out in the context of using the Model </a:t>
            </a:r>
            <a:r>
              <a:rPr lang="en-US" sz="1200" u="none" kern="1200" dirty="0">
                <a:solidFill>
                  <a:schemeClr val="tx1"/>
                </a:solidFill>
                <a:latin typeface="+mn-lt"/>
                <a:ea typeface="+mn-ea"/>
                <a:cs typeface="+mn-cs"/>
              </a:rPr>
              <a:t>Ordinance</a:t>
            </a:r>
            <a:r>
              <a:rPr lang="en-US" u="none" dirty="0">
                <a:solidFill>
                  <a:srgbClr val="000000"/>
                </a:solidFill>
                <a:latin typeface="Arial" panose="020B0604020202020204" pitchFamily="34" charset="0"/>
              </a:rPr>
              <a:t>; Model Franchise Agreement; Model Procurement Policy; and, the Model Food Recovery Agreement. </a:t>
            </a:r>
          </a:p>
          <a:p>
            <a:pPr marL="349415" indent="-349415">
              <a:tabLst>
                <a:tab pos="465887" algn="l"/>
              </a:tabLst>
            </a:pPr>
            <a:endParaRPr lang="en-US" b="1" u="none" dirty="0">
              <a:solidFill>
                <a:srgbClr val="000000"/>
              </a:solidFill>
              <a:latin typeface="Arial" panose="020B0604020202020204" pitchFamily="34" charset="0"/>
            </a:endParaRPr>
          </a:p>
          <a:p>
            <a:pPr marL="349415" indent="-349415">
              <a:buFont typeface="Arial" panose="020B0604020202020204" pitchFamily="34" charset="0"/>
              <a:buChar char="•"/>
              <a:tabLst>
                <a:tab pos="465887" algn="l"/>
              </a:tabLst>
            </a:pPr>
            <a:r>
              <a:rPr lang="en-US" b="1" u="none" dirty="0">
                <a:solidFill>
                  <a:srgbClr val="000000"/>
                </a:solidFill>
                <a:latin typeface="Arial" panose="020B0604020202020204" pitchFamily="34" charset="0"/>
                <a:cs typeface="Times New Roman" panose="02020603050405020304" pitchFamily="18" charset="0"/>
              </a:rPr>
              <a:t>City Councils and Boards of Supervisors </a:t>
            </a:r>
            <a:r>
              <a:rPr lang="en-US" u="none" dirty="0">
                <a:solidFill>
                  <a:srgbClr val="000000"/>
                </a:solidFill>
                <a:latin typeface="Arial" panose="020B0604020202020204" pitchFamily="34" charset="0"/>
                <a:cs typeface="Times New Roman" panose="02020603050405020304" pitchFamily="18" charset="0"/>
              </a:rPr>
              <a:t>will need to pass an </a:t>
            </a:r>
            <a:r>
              <a:rPr lang="en-US" b="1" u="none" dirty="0">
                <a:solidFill>
                  <a:srgbClr val="000000"/>
                </a:solidFill>
                <a:latin typeface="Arial" panose="020B0604020202020204" pitchFamily="34" charset="0"/>
                <a:cs typeface="Times New Roman" panose="02020603050405020304" pitchFamily="18" charset="0"/>
              </a:rPr>
              <a:t>ordinance by January 1, 2022.  The ordinance needs</a:t>
            </a:r>
            <a:r>
              <a:rPr lang="en-US" b="1" u="none" baseline="0" dirty="0">
                <a:solidFill>
                  <a:srgbClr val="000000"/>
                </a:solidFill>
                <a:latin typeface="Arial" panose="020B0604020202020204" pitchFamily="34" charset="0"/>
                <a:cs typeface="Times New Roman" panose="02020603050405020304" pitchFamily="18" charset="0"/>
              </a:rPr>
              <a:t> to </a:t>
            </a:r>
            <a:r>
              <a:rPr lang="en-US" b="1" u="none" dirty="0">
                <a:solidFill>
                  <a:srgbClr val="000000"/>
                </a:solidFill>
                <a:latin typeface="Arial" panose="020B0604020202020204" pitchFamily="34" charset="0"/>
                <a:cs typeface="Times New Roman" panose="02020603050405020304" pitchFamily="18" charset="0"/>
              </a:rPr>
              <a:t>cover many activities, including </a:t>
            </a:r>
            <a:r>
              <a:rPr lang="en-US" u="none" dirty="0">
                <a:solidFill>
                  <a:srgbClr val="000000"/>
                </a:solidFill>
                <a:latin typeface="Arial" panose="020B0604020202020204" pitchFamily="34" charset="0"/>
                <a:cs typeface="Times New Roman" panose="02020603050405020304" pitchFamily="18" charset="0"/>
              </a:rPr>
              <a:t>requiring all residents and businesses to recycle organic waste.</a:t>
            </a:r>
            <a:endParaRPr lang="en-US" u="none"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defTabSz="931774">
              <a:buFont typeface="Arial" panose="020B0604020202020204" pitchFamily="34" charset="0"/>
              <a:buChar char="•"/>
              <a:tabLst>
                <a:tab pos="465887" algn="l"/>
              </a:tabLst>
              <a:defRPr/>
            </a:pPr>
            <a:r>
              <a:rPr lang="en-US" b="1" u="none" dirty="0">
                <a:solidFill>
                  <a:srgbClr val="000000"/>
                </a:solidFill>
                <a:latin typeface="Arial" panose="020B0604020202020204" pitchFamily="34" charset="0"/>
                <a:cs typeface="Times New Roman" panose="02020603050405020304" pitchFamily="18" charset="0"/>
              </a:rPr>
              <a:t>Finance and legal staff </a:t>
            </a:r>
            <a:r>
              <a:rPr lang="en-US" u="none" dirty="0">
                <a:solidFill>
                  <a:srgbClr val="000000"/>
                </a:solidFill>
                <a:latin typeface="Arial" panose="020B0604020202020204" pitchFamily="34" charset="0"/>
                <a:cs typeface="Times New Roman" panose="02020603050405020304" pitchFamily="18" charset="0"/>
              </a:rPr>
              <a:t>will also be involved in the </a:t>
            </a:r>
            <a:r>
              <a:rPr lang="en-US" b="1" u="none" dirty="0">
                <a:solidFill>
                  <a:srgbClr val="000000"/>
                </a:solidFill>
                <a:latin typeface="Arial" panose="020B0604020202020204" pitchFamily="34" charset="0"/>
                <a:cs typeface="Times New Roman" panose="02020603050405020304" pitchFamily="18" charset="0"/>
              </a:rPr>
              <a:t>ordinance </a:t>
            </a:r>
            <a:r>
              <a:rPr lang="en-US" u="none" dirty="0">
                <a:solidFill>
                  <a:srgbClr val="000000"/>
                </a:solidFill>
                <a:latin typeface="Arial" panose="020B0604020202020204" pitchFamily="34" charset="0"/>
                <a:cs typeface="Times New Roman" panose="02020603050405020304" pitchFamily="18" charset="0"/>
              </a:rPr>
              <a:t>process. They will also play a role in establishing new collection fees related to new or amended </a:t>
            </a:r>
            <a:r>
              <a:rPr lang="en-US" b="1" u="none" dirty="0">
                <a:solidFill>
                  <a:srgbClr val="000000"/>
                </a:solidFill>
                <a:latin typeface="Arial" panose="020B0604020202020204" pitchFamily="34" charset="0"/>
                <a:cs typeface="Times New Roman" panose="02020603050405020304" pitchFamily="18" charset="0"/>
              </a:rPr>
              <a:t>Franchise Agreements, contracts, or permits for haulers of organic waste</a:t>
            </a:r>
            <a:r>
              <a:rPr lang="en-US" u="none" dirty="0">
                <a:solidFill>
                  <a:srgbClr val="000000"/>
                </a:solidFill>
                <a:latin typeface="Arial" panose="020B0604020202020204" pitchFamily="34" charset="0"/>
                <a:cs typeface="Times New Roman" panose="02020603050405020304" pitchFamily="18" charset="0"/>
              </a:rPr>
              <a:t>.</a:t>
            </a:r>
            <a:endParaRPr lang="en-US" u="none"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defTabSz="931774">
              <a:buFont typeface="Arial" panose="020B0604020202020204" pitchFamily="34" charset="0"/>
              <a:buChar char="•"/>
              <a:tabLst>
                <a:tab pos="465887" algn="l"/>
              </a:tabLst>
              <a:defRPr/>
            </a:pPr>
            <a:r>
              <a:rPr lang="en-US" b="1" u="none" dirty="0">
                <a:solidFill>
                  <a:srgbClr val="000000"/>
                </a:solidFill>
                <a:latin typeface="Arial" panose="020B0604020202020204" pitchFamily="34" charset="0"/>
                <a:cs typeface="Times New Roman" panose="02020603050405020304" pitchFamily="18" charset="0"/>
              </a:rPr>
              <a:t>Public Works staff </a:t>
            </a:r>
            <a:r>
              <a:rPr lang="en-US" u="none" dirty="0">
                <a:solidFill>
                  <a:srgbClr val="000000"/>
                </a:solidFill>
                <a:latin typeface="Arial" panose="020B0604020202020204" pitchFamily="34" charset="0"/>
                <a:cs typeface="Times New Roman" panose="02020603050405020304" pitchFamily="18" charset="0"/>
              </a:rPr>
              <a:t>will be greatly involved in the </a:t>
            </a:r>
            <a:r>
              <a:rPr lang="en-US" b="1" u="none" dirty="0">
                <a:solidFill>
                  <a:srgbClr val="000000"/>
                </a:solidFill>
                <a:latin typeface="Arial" panose="020B0604020202020204" pitchFamily="34" charset="0"/>
                <a:cs typeface="Times New Roman" panose="02020603050405020304" pitchFamily="18" charset="0"/>
              </a:rPr>
              <a:t>franchise agreement </a:t>
            </a:r>
            <a:r>
              <a:rPr lang="en-US" u="none" dirty="0">
                <a:solidFill>
                  <a:srgbClr val="000000"/>
                </a:solidFill>
                <a:latin typeface="Arial" panose="020B0604020202020204" pitchFamily="34" charset="0"/>
                <a:cs typeface="Times New Roman" panose="02020603050405020304" pitchFamily="18" charset="0"/>
              </a:rPr>
              <a:t>process and will be able to really leverage the </a:t>
            </a:r>
            <a:r>
              <a:rPr lang="en-US" b="1" u="none" dirty="0">
                <a:solidFill>
                  <a:srgbClr val="000000"/>
                </a:solidFill>
                <a:latin typeface="Arial" panose="020B0604020202020204" pitchFamily="34" charset="0"/>
                <a:cs typeface="Times New Roman" panose="02020603050405020304" pitchFamily="18" charset="0"/>
              </a:rPr>
              <a:t>Model Franchise Agreement</a:t>
            </a:r>
            <a:r>
              <a:rPr lang="en-US" u="none" dirty="0">
                <a:solidFill>
                  <a:srgbClr val="000000"/>
                </a:solidFill>
                <a:latin typeface="Arial" panose="020B0604020202020204" pitchFamily="34" charset="0"/>
                <a:cs typeface="Times New Roman" panose="02020603050405020304" pitchFamily="18" charset="0"/>
              </a:rPr>
              <a:t>.</a:t>
            </a:r>
          </a:p>
          <a:p>
            <a:pPr marL="349415" indent="-349415">
              <a:buFont typeface="Arial" panose="020B0604020202020204" pitchFamily="34" charset="0"/>
              <a:buChar char="•"/>
              <a:tabLst>
                <a:tab pos="465887" algn="l"/>
              </a:tabLst>
            </a:pPr>
            <a:r>
              <a:rPr lang="en-US" b="1" u="none" dirty="0">
                <a:solidFill>
                  <a:srgbClr val="000000"/>
                </a:solidFill>
                <a:latin typeface="Arial" panose="020B0604020202020204" pitchFamily="34" charset="0"/>
                <a:cs typeface="Times New Roman" panose="02020603050405020304" pitchFamily="18" charset="0"/>
              </a:rPr>
              <a:t>Purchasing staff </a:t>
            </a:r>
            <a:r>
              <a:rPr lang="en-US" u="none" dirty="0">
                <a:solidFill>
                  <a:srgbClr val="000000"/>
                </a:solidFill>
                <a:latin typeface="Arial" panose="020B0604020202020204" pitchFamily="34" charset="0"/>
                <a:cs typeface="Times New Roman" panose="02020603050405020304" pitchFamily="18" charset="0"/>
              </a:rPr>
              <a:t>will be central to implementing the </a:t>
            </a:r>
            <a:r>
              <a:rPr lang="en-US" b="1" u="none" dirty="0">
                <a:solidFill>
                  <a:srgbClr val="000000"/>
                </a:solidFill>
                <a:latin typeface="Arial" panose="020B0604020202020204" pitchFamily="34" charset="0"/>
                <a:cs typeface="Times New Roman" panose="02020603050405020304" pitchFamily="18" charset="0"/>
              </a:rPr>
              <a:t>procurement policy</a:t>
            </a:r>
            <a:r>
              <a:rPr lang="en-US" u="none" dirty="0">
                <a:solidFill>
                  <a:srgbClr val="000000"/>
                </a:solidFill>
                <a:latin typeface="Arial" panose="020B0604020202020204" pitchFamily="34" charset="0"/>
                <a:cs typeface="Times New Roman" panose="02020603050405020304" pitchFamily="18" charset="0"/>
              </a:rPr>
              <a:t>. </a:t>
            </a:r>
            <a:endParaRPr lang="en-US" u="none"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a:buFont typeface="Arial" panose="020B0604020202020204" pitchFamily="34" charset="0"/>
              <a:buChar char="•"/>
              <a:tabLst>
                <a:tab pos="465887" algn="l"/>
              </a:tabLst>
            </a:pPr>
            <a:r>
              <a:rPr lang="en-US" b="1" u="none" dirty="0">
                <a:solidFill>
                  <a:srgbClr val="000000"/>
                </a:solidFill>
                <a:latin typeface="Arial" panose="020B0604020202020204" pitchFamily="34" charset="0"/>
                <a:cs typeface="Times New Roman" panose="02020603050405020304" pitchFamily="18" charset="0"/>
              </a:rPr>
              <a:t>Public Parks staff </a:t>
            </a:r>
            <a:r>
              <a:rPr lang="en-US" u="none" dirty="0">
                <a:solidFill>
                  <a:srgbClr val="000000"/>
                </a:solidFill>
                <a:latin typeface="Arial" panose="020B0604020202020204" pitchFamily="34" charset="0"/>
                <a:cs typeface="Times New Roman" panose="02020603050405020304" pitchFamily="18" charset="0"/>
              </a:rPr>
              <a:t>may be implementing the </a:t>
            </a:r>
            <a:r>
              <a:rPr lang="en-US" b="1" u="none" dirty="0">
                <a:solidFill>
                  <a:srgbClr val="000000"/>
                </a:solidFill>
                <a:latin typeface="Arial" panose="020B0604020202020204" pitchFamily="34" charset="0"/>
                <a:cs typeface="Times New Roman" panose="02020603050405020304" pitchFamily="18" charset="0"/>
              </a:rPr>
              <a:t>procurement policy and</a:t>
            </a:r>
            <a:r>
              <a:rPr lang="en-US" u="none" dirty="0">
                <a:solidFill>
                  <a:srgbClr val="000000"/>
                </a:solidFill>
                <a:latin typeface="Arial" panose="020B0604020202020204" pitchFamily="34" charset="0"/>
                <a:cs typeface="Times New Roman" panose="02020603050405020304" pitchFamily="18" charset="0"/>
              </a:rPr>
              <a:t> involved with using recycled-content products, such as assessing the need for local compost and mulch application to parks and city landscaped areas. </a:t>
            </a:r>
            <a:endParaRPr lang="en-US" u="none" dirty="0">
              <a:latin typeface="Times New Roman" panose="02020603050405020304" pitchFamily="18" charset="0"/>
              <a:ea typeface="Times New Roman" panose="02020603050405020304" pitchFamily="18" charset="0"/>
              <a:cs typeface="Times New Roman" panose="02020603050405020304" pitchFamily="18" charset="0"/>
            </a:endParaRPr>
          </a:p>
          <a:p>
            <a:pPr marL="349415" indent="-349415">
              <a:buFont typeface="Arial" panose="020B0604020202020204" pitchFamily="34" charset="0"/>
              <a:buChar char="•"/>
              <a:tabLst>
                <a:tab pos="465887" algn="l"/>
              </a:tabLst>
            </a:pPr>
            <a:r>
              <a:rPr lang="en-US" b="1" u="none" dirty="0">
                <a:solidFill>
                  <a:srgbClr val="000000"/>
                </a:solidFill>
                <a:latin typeface="Arial" panose="020B0604020202020204" pitchFamily="34" charset="0"/>
                <a:cs typeface="Times New Roman" panose="02020603050405020304" pitchFamily="18" charset="0"/>
              </a:rPr>
              <a:t>Public Transportation and Fleet departments may </a:t>
            </a:r>
            <a:r>
              <a:rPr lang="en-US" u="none" dirty="0">
                <a:solidFill>
                  <a:srgbClr val="000000"/>
                </a:solidFill>
                <a:latin typeface="Arial" panose="020B0604020202020204" pitchFamily="34" charset="0"/>
                <a:cs typeface="Times New Roman" panose="02020603050405020304" pitchFamily="18" charset="0"/>
              </a:rPr>
              <a:t>be involved implementing the </a:t>
            </a:r>
            <a:r>
              <a:rPr lang="en-US" b="1" u="none" dirty="0">
                <a:solidFill>
                  <a:srgbClr val="000000"/>
                </a:solidFill>
                <a:latin typeface="Arial" panose="020B0604020202020204" pitchFamily="34" charset="0"/>
                <a:cs typeface="Times New Roman" panose="02020603050405020304" pitchFamily="18" charset="0"/>
              </a:rPr>
              <a:t>procurement policy and</a:t>
            </a:r>
            <a:r>
              <a:rPr lang="en-US" u="none" dirty="0">
                <a:solidFill>
                  <a:srgbClr val="000000"/>
                </a:solidFill>
                <a:latin typeface="Arial" panose="020B0604020202020204" pitchFamily="34" charset="0"/>
                <a:cs typeface="Times New Roman" panose="02020603050405020304" pitchFamily="18" charset="0"/>
              </a:rPr>
              <a:t> by procuring renewable natural gas for city and county owned vehicles. </a:t>
            </a:r>
          </a:p>
          <a:p>
            <a:pPr marL="349415" indent="-349415">
              <a:buFont typeface="Arial" panose="020B0604020202020204" pitchFamily="34" charset="0"/>
              <a:buChar char="•"/>
              <a:tabLst>
                <a:tab pos="465887" algn="l"/>
              </a:tabLst>
            </a:pPr>
            <a:r>
              <a:rPr lang="en-US" b="1" u="none" dirty="0">
                <a:solidFill>
                  <a:srgbClr val="000000"/>
                </a:solidFill>
                <a:latin typeface="Arial" panose="020B0604020202020204" pitchFamily="34" charset="0"/>
                <a:cs typeface="Times New Roman" panose="02020603050405020304" pitchFamily="18" charset="0"/>
              </a:rPr>
              <a:t>Environmental Health staff </a:t>
            </a:r>
            <a:r>
              <a:rPr lang="en-US" u="none" dirty="0">
                <a:solidFill>
                  <a:srgbClr val="000000"/>
                </a:solidFill>
                <a:latin typeface="Arial" panose="020B0604020202020204" pitchFamily="34" charset="0"/>
                <a:cs typeface="Times New Roman" panose="02020603050405020304" pitchFamily="18" charset="0"/>
              </a:rPr>
              <a:t>may be tasked with enforcement duties, </a:t>
            </a:r>
            <a:r>
              <a:rPr lang="en-US" i="0" u="none" dirty="0">
                <a:solidFill>
                  <a:srgbClr val="000000"/>
                </a:solidFill>
                <a:latin typeface="Arial" panose="020B0604020202020204" pitchFamily="34" charset="0"/>
                <a:cs typeface="Times New Roman" panose="02020603050405020304" pitchFamily="18" charset="0"/>
              </a:rPr>
              <a:t>including educating and </a:t>
            </a:r>
            <a:r>
              <a:rPr lang="en-US" u="none" dirty="0">
                <a:solidFill>
                  <a:srgbClr val="000000"/>
                </a:solidFill>
                <a:latin typeface="Arial" panose="020B0604020202020204" pitchFamily="34" charset="0"/>
                <a:cs typeface="Times New Roman" panose="02020603050405020304" pitchFamily="18" charset="0"/>
              </a:rPr>
              <a:t>inspecting commercial food generators for compliance with edible food recovery requirements and ensuring they have an </a:t>
            </a:r>
            <a:r>
              <a:rPr lang="en-US" b="1" u="none" dirty="0">
                <a:solidFill>
                  <a:srgbClr val="000000"/>
                </a:solidFill>
                <a:latin typeface="Arial" panose="020B0604020202020204" pitchFamily="34" charset="0"/>
                <a:cs typeface="Times New Roman" panose="02020603050405020304" pitchFamily="18" charset="0"/>
              </a:rPr>
              <a:t>edible food recovery contract or written</a:t>
            </a:r>
            <a:r>
              <a:rPr lang="en-US" b="1" u="none" baseline="0" dirty="0">
                <a:solidFill>
                  <a:srgbClr val="000000"/>
                </a:solidFill>
                <a:latin typeface="Arial" panose="020B0604020202020204" pitchFamily="34" charset="0"/>
                <a:cs typeface="Times New Roman" panose="02020603050405020304" pitchFamily="18" charset="0"/>
              </a:rPr>
              <a:t> </a:t>
            </a:r>
            <a:r>
              <a:rPr lang="en-US" b="1" u="none" dirty="0">
                <a:solidFill>
                  <a:srgbClr val="000000"/>
                </a:solidFill>
                <a:latin typeface="Arial" panose="020B0604020202020204" pitchFamily="34" charset="0"/>
                <a:cs typeface="Times New Roman" panose="02020603050405020304" pitchFamily="18" charset="0"/>
              </a:rPr>
              <a:t>agreement with a food</a:t>
            </a:r>
            <a:r>
              <a:rPr lang="en-US" b="1" u="none" baseline="0" dirty="0">
                <a:solidFill>
                  <a:srgbClr val="000000"/>
                </a:solidFill>
                <a:latin typeface="Arial" panose="020B0604020202020204" pitchFamily="34" charset="0"/>
                <a:cs typeface="Times New Roman" panose="02020603050405020304" pitchFamily="18" charset="0"/>
              </a:rPr>
              <a:t> recovery organization or service.</a:t>
            </a:r>
            <a:endParaRPr lang="en-US" u="none" dirty="0">
              <a:solidFill>
                <a:srgbClr val="000000"/>
              </a:solidFill>
              <a:latin typeface="Arial" panose="020B0604020202020204" pitchFamily="34" charset="0"/>
              <a:cs typeface="Times New Roman" panose="02020603050405020304" pitchFamily="18" charset="0"/>
            </a:endParaRPr>
          </a:p>
          <a:p>
            <a:pPr marL="349415" indent="-349415">
              <a:buFont typeface="Arial" panose="020B0604020202020204" pitchFamily="34" charset="0"/>
              <a:buChar char="•"/>
              <a:tabLst>
                <a:tab pos="465887" algn="l"/>
              </a:tabLst>
            </a:pPr>
            <a:r>
              <a:rPr lang="en-US" b="1" u="none" dirty="0">
                <a:solidFill>
                  <a:srgbClr val="000000"/>
                </a:solidFill>
                <a:latin typeface="Arial" panose="020B0604020202020204" pitchFamily="34" charset="0"/>
                <a:cs typeface="Times New Roman" panose="02020603050405020304" pitchFamily="18" charset="0"/>
              </a:rPr>
              <a:t>City Managers and Chief Administrative Officers </a:t>
            </a:r>
            <a:r>
              <a:rPr lang="en-US" u="none" dirty="0">
                <a:solidFill>
                  <a:srgbClr val="000000"/>
                </a:solidFill>
                <a:latin typeface="Arial" panose="020B0604020202020204" pitchFamily="34" charset="0"/>
                <a:cs typeface="Times New Roman" panose="02020603050405020304" pitchFamily="18" charset="0"/>
              </a:rPr>
              <a:t>will be involved in capacity planning, franchise agreements, developing and directing staff to implement the ordinance, assigning staff to implement procurement of recycled organic waste products, and establishing edible food recovery programs – which touch the </a:t>
            </a:r>
            <a:r>
              <a:rPr lang="en-US" b="1" u="none" dirty="0">
                <a:solidFill>
                  <a:srgbClr val="000000"/>
                </a:solidFill>
                <a:latin typeface="Arial" panose="020B0604020202020204" pitchFamily="34" charset="0"/>
                <a:cs typeface="Times New Roman" panose="02020603050405020304" pitchFamily="18" charset="0"/>
              </a:rPr>
              <a:t>Model Ordinance, Franchise Agreement, Procurement Policy, and Edible Food Recovery Agreement.</a:t>
            </a:r>
          </a:p>
          <a:p>
            <a:pPr>
              <a:spcAft>
                <a:spcPts val="815"/>
              </a:spcAft>
            </a:pP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5</a:t>
            </a:fld>
            <a:endParaRPr lang="en-US" dirty="0"/>
          </a:p>
        </p:txBody>
      </p:sp>
    </p:spTree>
    <p:extLst>
      <p:ext uri="{BB962C8B-B14F-4D97-AF65-F5344CB8AC3E}">
        <p14:creationId xmlns:p14="http://schemas.microsoft.com/office/powerpoint/2010/main" val="39674141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baseline="0" dirty="0">
                <a:latin typeface="Arial" panose="020B0604020202020204" pitchFamily="34" charset="0"/>
                <a:cs typeface="Arial" panose="020B0604020202020204" pitchFamily="34" charset="0"/>
              </a:rPr>
              <a:t>Now that we have a better understanding of SB 1383 requirements, let’s review how these Model Tools can help regulated entities achieve compliance.</a:t>
            </a:r>
          </a:p>
          <a:p>
            <a:endParaRPr lang="en-US"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The Model Franchise Agreement</a:t>
            </a:r>
          </a:p>
          <a:p>
            <a:pPr marL="640594" lvl="1" indent="-174708">
              <a:buFont typeface="Arial" panose="020B0604020202020204" pitchFamily="34" charset="0"/>
              <a:buChar char="•"/>
            </a:pPr>
            <a:r>
              <a:rPr lang="en-US" dirty="0">
                <a:latin typeface="Arial" panose="020B0604020202020204" pitchFamily="34" charset="0"/>
                <a:cs typeface="Arial" panose="020B0604020202020204" pitchFamily="34" charset="0"/>
              </a:rPr>
              <a:t>Addresses many SB 1383 requirements related to collection, processing, collection containers, contamination monitoring, and more. </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The Model </a:t>
            </a:r>
            <a:r>
              <a:rPr lang="en-US" sz="1200" u="none" kern="1200" dirty="0">
                <a:solidFill>
                  <a:schemeClr val="tx1"/>
                </a:solidFill>
                <a:latin typeface="+mn-lt"/>
                <a:ea typeface="+mn-ea"/>
                <a:cs typeface="+mn-cs"/>
              </a:rPr>
              <a:t>Mandatory Organics Disposal Reduction Ordinance </a:t>
            </a:r>
          </a:p>
          <a:p>
            <a:pPr marL="631908" lvl="1" indent="-174708">
              <a:buFont typeface="Arial" panose="020B0604020202020204" pitchFamily="34" charset="0"/>
              <a:buChar char="•"/>
            </a:pPr>
            <a:r>
              <a:rPr lang="en-US" dirty="0">
                <a:latin typeface="Arial" panose="020B0604020202020204" pitchFamily="34" charset="0"/>
                <a:cs typeface="Arial" panose="020B0604020202020204" pitchFamily="34" charset="0"/>
              </a:rPr>
              <a:t>Establishes enforceable SB 1383-related requirements for organic waste generators, haulers, and other regulated entities.</a:t>
            </a:r>
          </a:p>
          <a:p>
            <a:pPr marL="183394" lvl="0" indent="-174708">
              <a:buFont typeface="Arial" panose="020B0604020202020204" pitchFamily="34" charset="0"/>
              <a:buChar char="•"/>
            </a:pPr>
            <a:r>
              <a:rPr lang="en-US" dirty="0">
                <a:latin typeface="Arial" panose="020B0604020202020204" pitchFamily="34" charset="0"/>
                <a:cs typeface="Arial" panose="020B0604020202020204" pitchFamily="34" charset="0"/>
              </a:rPr>
              <a:t>The Model Procurement Policy</a:t>
            </a:r>
          </a:p>
          <a:p>
            <a:pPr marL="640594" lvl="1" indent="-174708">
              <a:buFont typeface="Arial" panose="020B0604020202020204" pitchFamily="34" charset="0"/>
              <a:buChar char="•"/>
            </a:pPr>
            <a:r>
              <a:rPr lang="en-US" dirty="0">
                <a:latin typeface="Arial" panose="020B0604020202020204" pitchFamily="34" charset="0"/>
                <a:cs typeface="Arial" panose="020B0604020202020204" pitchFamily="34" charset="0"/>
              </a:rPr>
              <a:t>Facilitates the procurement of recovered organic waste products and paper/paper products.</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The Model </a:t>
            </a:r>
            <a:r>
              <a:rPr lang="en-US" u="none" dirty="0">
                <a:latin typeface="Arial" panose="020B0604020202020204" pitchFamily="34" charset="0"/>
                <a:cs typeface="Arial" panose="020B0604020202020204" pitchFamily="34" charset="0"/>
              </a:rPr>
              <a:t>Edible</a:t>
            </a:r>
            <a:r>
              <a:rPr lang="en-US" u="none" baseline="0"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Food Recovery Agreement</a:t>
            </a:r>
          </a:p>
          <a:p>
            <a:pPr marL="640594" lvl="1" indent="-174708">
              <a:buFont typeface="Arial" panose="020B0604020202020204" pitchFamily="34" charset="0"/>
              <a:buChar char="•"/>
            </a:pPr>
            <a:r>
              <a:rPr lang="en-US" dirty="0">
                <a:latin typeface="Arial" panose="020B0604020202020204" pitchFamily="34" charset="0"/>
                <a:cs typeface="Arial" panose="020B0604020202020204" pitchFamily="34" charset="0"/>
              </a:rPr>
              <a:t>Assists Jurisdictions</a:t>
            </a:r>
            <a:r>
              <a:rPr lang="en-US" u="none" dirty="0">
                <a:latin typeface="Arial" panose="020B0604020202020204" pitchFamily="34" charset="0"/>
                <a:cs typeface="Arial" panose="020B0604020202020204" pitchFamily="34" charset="0"/>
              </a:rPr>
              <a:t> in</a:t>
            </a:r>
            <a:r>
              <a:rPr lang="en-US" u="none" baseline="0" dirty="0">
                <a:latin typeface="Arial" panose="020B0604020202020204" pitchFamily="34" charset="0"/>
                <a:cs typeface="Arial" panose="020B0604020202020204" pitchFamily="34" charset="0"/>
              </a:rPr>
              <a:t> </a:t>
            </a:r>
            <a:r>
              <a:rPr lang="en-US" u="none" dirty="0">
                <a:latin typeface="Arial" panose="020B0604020202020204" pitchFamily="34" charset="0"/>
                <a:cs typeface="Arial" panose="020B0604020202020204" pitchFamily="34" charset="0"/>
              </a:rPr>
              <a:t>providing a tool for commercial</a:t>
            </a:r>
            <a:r>
              <a:rPr lang="en-US" u="none" baseline="0" dirty="0">
                <a:latin typeface="Arial" panose="020B0604020202020204" pitchFamily="34" charset="0"/>
                <a:cs typeface="Arial" panose="020B0604020202020204" pitchFamily="34" charset="0"/>
              </a:rPr>
              <a:t> edible food </a:t>
            </a:r>
            <a:r>
              <a:rPr lang="en-US" u="none" dirty="0">
                <a:latin typeface="Arial" panose="020B0604020202020204" pitchFamily="34" charset="0"/>
                <a:cs typeface="Arial" panose="020B0604020202020204" pitchFamily="34" charset="0"/>
              </a:rPr>
              <a:t>generators and edible food recovery organizations, assists commercial edible food generators with requirement to have a</a:t>
            </a:r>
            <a:r>
              <a:rPr lang="en-US" u="none" baseline="0" dirty="0">
                <a:latin typeface="Arial" panose="020B0604020202020204" pitchFamily="34" charset="0"/>
                <a:cs typeface="Arial" panose="020B0604020202020204" pitchFamily="34" charset="0"/>
              </a:rPr>
              <a:t> contract or written</a:t>
            </a:r>
            <a:r>
              <a:rPr lang="en-US" u="none" dirty="0">
                <a:latin typeface="Arial" panose="020B0604020202020204" pitchFamily="34" charset="0"/>
                <a:cs typeface="Arial" panose="020B0604020202020204" pitchFamily="34" charset="0"/>
              </a:rPr>
              <a:t> agreement with a food recovery organization or service, </a:t>
            </a:r>
            <a:r>
              <a:rPr lang="en-US" dirty="0">
                <a:latin typeface="Arial" panose="020B0604020202020204" pitchFamily="34" charset="0"/>
                <a:cs typeface="Arial" panose="020B0604020202020204" pitchFamily="34" charset="0"/>
              </a:rPr>
              <a:t>and/or </a:t>
            </a:r>
            <a:r>
              <a:rPr lang="en-US" u="none" dirty="0">
                <a:latin typeface="Arial" panose="020B0604020202020204" pitchFamily="34" charset="0"/>
                <a:cs typeface="Arial" panose="020B0604020202020204" pitchFamily="34" charset="0"/>
              </a:rPr>
              <a:t>assists </a:t>
            </a:r>
            <a:r>
              <a:rPr lang="en-US" dirty="0">
                <a:latin typeface="Arial" panose="020B0604020202020204" pitchFamily="34" charset="0"/>
                <a:cs typeface="Arial" panose="020B0604020202020204" pitchFamily="34" charset="0"/>
              </a:rPr>
              <a:t>food recovery organizations/services </a:t>
            </a:r>
            <a:r>
              <a:rPr lang="en-US" u="none" dirty="0">
                <a:latin typeface="Arial" panose="020B0604020202020204" pitchFamily="34" charset="0"/>
                <a:cs typeface="Arial" panose="020B0604020202020204" pitchFamily="34" charset="0"/>
              </a:rPr>
              <a:t>to provide agreements to the commercial edible food generators that they serve.</a:t>
            </a:r>
          </a:p>
          <a:p>
            <a:endParaRPr lang="en-US"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6</a:t>
            </a:fld>
            <a:endParaRPr lang="en-US" dirty="0">
              <a:solidFill>
                <a:prstClr val="black"/>
              </a:solidFill>
            </a:endParaRPr>
          </a:p>
        </p:txBody>
      </p:sp>
    </p:spTree>
    <p:extLst>
      <p:ext uri="{BB962C8B-B14F-4D97-AF65-F5344CB8AC3E}">
        <p14:creationId xmlns:p14="http://schemas.microsoft.com/office/powerpoint/2010/main" val="922302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The Model Tools were developed to support jurisdictions and other regulated entities</a:t>
            </a:r>
            <a:r>
              <a:rPr lang="en-US" u="none" baseline="0" dirty="0">
                <a:latin typeface="Arial" panose="020B0604020202020204" pitchFamily="34" charset="0"/>
                <a:cs typeface="Arial" panose="020B0604020202020204" pitchFamily="34" charset="0"/>
              </a:rPr>
              <a:t> </a:t>
            </a:r>
            <a:r>
              <a:rPr lang="en-US" u="none" dirty="0">
                <a:latin typeface="Arial" panose="020B0604020202020204" pitchFamily="34" charset="0"/>
                <a:cs typeface="Arial" panose="020B0604020202020204" pitchFamily="34" charset="0"/>
              </a:rPr>
              <a:t>with planning, implementation, and compliance with SB 1383;</a:t>
            </a:r>
          </a:p>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They were developed over the course of about six months. </a:t>
            </a:r>
          </a:p>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During that time, three Resource Groups, comprised of</a:t>
            </a:r>
            <a:r>
              <a:rPr lang="en-US" u="none" baseline="0" dirty="0">
                <a:latin typeface="Arial" panose="020B0604020202020204" pitchFamily="34" charset="0"/>
                <a:cs typeface="Arial" panose="020B0604020202020204" pitchFamily="34" charset="0"/>
              </a:rPr>
              <a:t> industry experts,</a:t>
            </a:r>
            <a:r>
              <a:rPr lang="en-US" u="none" dirty="0">
                <a:latin typeface="Arial" panose="020B0604020202020204" pitchFamily="34" charset="0"/>
                <a:cs typeface="Arial" panose="020B0604020202020204" pitchFamily="34" charset="0"/>
              </a:rPr>
              <a:t> reviewed the Model Tools and provided feedback along the way. </a:t>
            </a:r>
          </a:p>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The Model Tools were designed to provide resources and guidance.</a:t>
            </a:r>
          </a:p>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Users can expect to have a better understanding of the regulations and compliance strategies; and,</a:t>
            </a:r>
          </a:p>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Perhaps, most importantly, the Model Tools present example provisions. </a:t>
            </a:r>
            <a:endParaRPr lang="en-US" u="none" dirty="0"/>
          </a:p>
        </p:txBody>
      </p:sp>
      <p:sp>
        <p:nvSpPr>
          <p:cNvPr id="4" name="Slide Number Placeholder 3"/>
          <p:cNvSpPr>
            <a:spLocks noGrp="1"/>
          </p:cNvSpPr>
          <p:nvPr>
            <p:ph type="sldNum" sz="quarter" idx="10"/>
          </p:nvPr>
        </p:nvSpPr>
        <p:spPr/>
        <p:txBody>
          <a:bodyPr/>
          <a:lstStyle/>
          <a:p>
            <a:fld id="{FB7463FA-088F-42C7-9900-C71C52E1246E}" type="slidenum">
              <a:rPr lang="en-US" smtClean="0"/>
              <a:t>7</a:t>
            </a:fld>
            <a:endParaRPr lang="en-US" dirty="0"/>
          </a:p>
        </p:txBody>
      </p:sp>
    </p:spTree>
    <p:extLst>
      <p:ext uri="{BB962C8B-B14F-4D97-AF65-F5344CB8AC3E}">
        <p14:creationId xmlns:p14="http://schemas.microsoft.com/office/powerpoint/2010/main" val="13287347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a:latin typeface="Arial" panose="020B0604020202020204" pitchFamily="34" charset="0"/>
                <a:cs typeface="Arial" panose="020B0604020202020204" pitchFamily="34" charset="0"/>
              </a:rPr>
              <a:t>Disclaimer</a:t>
            </a:r>
          </a:p>
          <a:p>
            <a:pPr marL="174708" indent="-174708" defTabSz="931774">
              <a:buFont typeface="Arial" panose="020B0604020202020204" pitchFamily="34" charset="0"/>
              <a:buChar char="•"/>
              <a:defRPr/>
            </a:pPr>
            <a:r>
              <a:rPr lang="en-US" dirty="0">
                <a:latin typeface="Arial" panose="020B0604020202020204" pitchFamily="34" charset="0"/>
                <a:cs typeface="Arial" panose="020B0604020202020204" pitchFamily="34" charset="0"/>
              </a:rPr>
              <a:t>Before we g</a:t>
            </a:r>
            <a:r>
              <a:rPr lang="en-US" baseline="0" dirty="0">
                <a:latin typeface="Arial" panose="020B0604020202020204" pitchFamily="34" charset="0"/>
                <a:cs typeface="Arial" panose="020B0604020202020204" pitchFamily="34" charset="0"/>
              </a:rPr>
              <a:t>o any further, I want to touch quickly on the f</a:t>
            </a:r>
            <a:r>
              <a:rPr lang="en-US" dirty="0">
                <a:latin typeface="Arial" panose="020B0604020202020204" pitchFamily="34" charset="0"/>
                <a:cs typeface="Arial" panose="020B0604020202020204" pitchFamily="34" charset="0"/>
              </a:rPr>
              <a:t>ine print</a:t>
            </a:r>
            <a:r>
              <a:rPr lang="en-US" baseline="0" dirty="0">
                <a:latin typeface="Arial" panose="020B0604020202020204" pitchFamily="34" charset="0"/>
                <a:cs typeface="Arial" panose="020B0604020202020204" pitchFamily="34" charset="0"/>
              </a:rPr>
              <a:t>.  </a:t>
            </a:r>
          </a:p>
          <a:p>
            <a:pPr marL="174708" indent="-174708" defTabSz="931774">
              <a:buFont typeface="Arial" panose="020B0604020202020204" pitchFamily="34" charset="0"/>
              <a:buChar char="•"/>
              <a:defRPr/>
            </a:pPr>
            <a:endParaRPr lang="en-US" baseline="0" dirty="0">
              <a:latin typeface="Arial" panose="020B0604020202020204" pitchFamily="34" charset="0"/>
              <a:cs typeface="Arial" panose="020B0604020202020204" pitchFamily="34" charset="0"/>
            </a:endParaRPr>
          </a:p>
          <a:p>
            <a:pPr marL="174708" indent="-174708" defTabSz="931774">
              <a:buFont typeface="Arial" panose="020B0604020202020204" pitchFamily="34" charset="0"/>
              <a:buChar char="•"/>
              <a:defRPr/>
            </a:pPr>
            <a:r>
              <a:rPr lang="en-US" baseline="0" dirty="0">
                <a:latin typeface="Arial" panose="020B0604020202020204" pitchFamily="34" charset="0"/>
                <a:cs typeface="Arial" panose="020B0604020202020204" pitchFamily="34" charset="0"/>
              </a:rPr>
              <a:t>The Model Tools are for example purposes only. </a:t>
            </a:r>
            <a:r>
              <a:rPr lang="en-US" dirty="0">
                <a:latin typeface="Arial" panose="020B0604020202020204" pitchFamily="34" charset="0"/>
                <a:cs typeface="Arial" panose="020B0604020202020204" pitchFamily="34" charset="0"/>
              </a:rPr>
              <a:t>They should not merely be duplicated without consideration of an individual jurisdiction’s particular needs or circumstances. It is not intended to cover each and every situation, nor can it anticipate specific needs. </a:t>
            </a:r>
          </a:p>
          <a:p>
            <a:pPr marL="174708" indent="-174708">
              <a:buFont typeface="Arial" panose="020B0604020202020204" pitchFamily="34" charset="0"/>
              <a:buChar char="•"/>
            </a:pPr>
            <a:endParaRPr lang="en-US" u="none"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baseline="0" dirty="0">
                <a:latin typeface="Arial" panose="020B0604020202020204" pitchFamily="34" charset="0"/>
                <a:cs typeface="Arial" panose="020B0604020202020204" pitchFamily="34" charset="0"/>
              </a:rPr>
              <a:t>We’ve done our best to align the language in the Models with the regulations.  </a:t>
            </a:r>
            <a:r>
              <a:rPr lang="en-US" u="none" baseline="0" dirty="0">
                <a:solidFill>
                  <a:srgbClr val="C00000"/>
                </a:solidFill>
                <a:latin typeface="Arial" panose="020B0604020202020204" pitchFamily="34" charset="0"/>
                <a:cs typeface="Arial" panose="020B0604020202020204" pitchFamily="34" charset="0"/>
              </a:rPr>
              <a:t>However, in the event of any conflict, the language in the regulations shall prevail over language in the Model Tools. </a:t>
            </a:r>
            <a:endParaRPr lang="en-US" u="none" baseline="0" dirty="0">
              <a:latin typeface="Arial" panose="020B0604020202020204" pitchFamily="34" charset="0"/>
              <a:cs typeface="Arial" panose="020B0604020202020204" pitchFamily="34" charset="0"/>
            </a:endParaRPr>
          </a:p>
          <a:p>
            <a:endParaRPr lang="en-US" strike="sngStrike" baseline="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baseline="0" dirty="0">
                <a:latin typeface="Arial" panose="020B0604020202020204" pitchFamily="34" charset="0"/>
                <a:cs typeface="Arial" panose="020B0604020202020204" pitchFamily="34" charset="0"/>
              </a:rPr>
              <a:t>In such cases, the SB 1383 regulatory </a:t>
            </a:r>
            <a:r>
              <a:rPr lang="en-US" u="none" baseline="0" dirty="0">
                <a:latin typeface="Arial" panose="020B0604020202020204" pitchFamily="34" charset="0"/>
                <a:cs typeface="Arial" panose="020B0604020202020204" pitchFamily="34" charset="0"/>
              </a:rPr>
              <a:t>language and the official rulemaking record should guide determining regulatory intent and interpretation. </a:t>
            </a:r>
            <a:endParaRPr lang="en-US" u="none" strike="sngStrike" baseline="0"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endParaRPr lang="en-US" baseline="0"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baseline="0" dirty="0">
                <a:latin typeface="Arial" panose="020B0604020202020204" pitchFamily="34" charset="0"/>
                <a:cs typeface="Arial" panose="020B0604020202020204" pitchFamily="34" charset="0"/>
              </a:rPr>
              <a:t>It is also important to note that each jurisdiction is ultimately responsible for its compliance with the regulations, and is advised to seek legal counsel in development or modification of its agreement(s).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8</a:t>
            </a:fld>
            <a:endParaRPr lang="en-US" dirty="0">
              <a:solidFill>
                <a:prstClr val="black"/>
              </a:solidFill>
            </a:endParaRPr>
          </a:p>
        </p:txBody>
      </p:sp>
    </p:spTree>
    <p:extLst>
      <p:ext uri="{BB962C8B-B14F-4D97-AF65-F5344CB8AC3E}">
        <p14:creationId xmlns:p14="http://schemas.microsoft.com/office/powerpoint/2010/main" val="398964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Arial" panose="020B0604020202020204" pitchFamily="34" charset="0"/>
                <a:cs typeface="Arial" panose="020B0604020202020204" pitchFamily="34" charset="0"/>
              </a:rPr>
              <a:t>General Guidance, Optionality, and SB 1383-specific Content</a:t>
            </a:r>
          </a:p>
          <a:p>
            <a:r>
              <a:rPr lang="en-US" b="0" u="none" dirty="0">
                <a:latin typeface="Arial" panose="020B0604020202020204" pitchFamily="34" charset="0"/>
                <a:cs typeface="Arial" panose="020B0604020202020204" pitchFamily="34" charset="0"/>
              </a:rPr>
              <a:t>As a way</a:t>
            </a:r>
            <a:r>
              <a:rPr lang="en-US" b="0" u="none" baseline="0" dirty="0">
                <a:latin typeface="Arial" panose="020B0604020202020204" pitchFamily="34" charset="0"/>
                <a:cs typeface="Arial" panose="020B0604020202020204" pitchFamily="34" charset="0"/>
              </a:rPr>
              <a:t> of introduction the Models, I’d like to provide a quick orientation to the approach we’ve taken to make the documents user friendly and to explain how we’ve included guidance, customization options, and SB 1383 regulatory language.  </a:t>
            </a:r>
            <a:endParaRPr lang="en-US" b="0" u="none" dirty="0">
              <a:latin typeface="Arial" panose="020B0604020202020204" pitchFamily="34" charset="0"/>
              <a:cs typeface="Arial" panose="020B0604020202020204" pitchFamily="34" charset="0"/>
            </a:endParaRPr>
          </a:p>
          <a:p>
            <a:endParaRPr lang="en-US" b="1"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The Model Tools are colorful documents. Text highlights and colors, as displayed in this slide, provide guidance and optionality. </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Guidance notes, highlighted in green, are integrated into the Model Tools to explain how specific sections and provisions of the Model can be customized for a jurisdiction’s needs. Additional information on SB 1383 regulations is imbedded in many of these guidance notes. </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Notes in blue identify various options or areas where specific information is to be inserted or selected. </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SB 1383-specific content is shown in blue font. Language not specific to SB 1383 is shown in black font. </a:t>
            </a:r>
          </a:p>
          <a:p>
            <a:pPr marL="640594" lvl="1" indent="-174708">
              <a:buFont typeface="Arial" panose="020B0604020202020204" pitchFamily="34" charset="0"/>
              <a:buChar char="•"/>
            </a:pPr>
            <a:r>
              <a:rPr lang="en-US" dirty="0">
                <a:latin typeface="Arial" panose="020B0604020202020204" pitchFamily="34" charset="0"/>
                <a:cs typeface="Arial" panose="020B0604020202020204" pitchFamily="34" charset="0"/>
              </a:rPr>
              <a:t>The SB 1383-specific content follows closely with SB 1383 regulatory language; however, in many cases, the wording of SB 1383 requirements was adapted to fit the context</a:t>
            </a:r>
            <a:r>
              <a:rPr lang="en-US" baseline="0"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of the Model Agreement, conform with defined terms, or be framed with sufficient detail for the Model Agreement. </a:t>
            </a:r>
          </a:p>
          <a:p>
            <a:pPr marL="640594" lvl="1" indent="-174708">
              <a:buFont typeface="Arial" panose="020B0604020202020204" pitchFamily="34" charset="0"/>
              <a:buChar char="•"/>
            </a:pPr>
            <a:r>
              <a:rPr lang="en-US" dirty="0">
                <a:latin typeface="Arial" panose="020B0604020202020204" pitchFamily="34" charset="0"/>
                <a:cs typeface="Arial" panose="020B0604020202020204" pitchFamily="34" charset="0"/>
              </a:rPr>
              <a:t>In most cases, the black font relates to SB 1383 requirements and is included to provide context to how SB 1383-related provisions can be integrated into the Model Tools. In other cases, black font presents example language to provide the framework of a typical agreement or policy. </a:t>
            </a:r>
          </a:p>
          <a:p>
            <a:endParaRPr lang="en-US" dirty="0">
              <a:latin typeface="Arial" panose="020B0604020202020204" pitchFamily="34" charset="0"/>
              <a:cs typeface="Arial" panose="020B0604020202020204" pitchFamily="34" charset="0"/>
            </a:endParaRPr>
          </a:p>
          <a:p>
            <a:pPr marL="174708" indent="-174708" defTabSz="931774">
              <a:buFontTx/>
              <a:buChar char="-"/>
              <a:defRPr/>
            </a:pPr>
            <a:endParaRPr lang="en-US" baseline="0" dirty="0">
              <a:latin typeface="Arial" panose="020B0604020202020204" pitchFamily="34" charset="0"/>
              <a:cs typeface="Arial" panose="020B0604020202020204" pitchFamily="34" charset="0"/>
            </a:endParaRPr>
          </a:p>
          <a:p>
            <a:pPr marL="174708" indent="-174708">
              <a:buFontTx/>
              <a:buChar char="-"/>
            </a:pPr>
            <a:endParaRPr lang="en-US"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9</a:t>
            </a:fld>
            <a:endParaRPr lang="en-US" dirty="0"/>
          </a:p>
        </p:txBody>
      </p:sp>
    </p:spTree>
    <p:extLst>
      <p:ext uri="{BB962C8B-B14F-4D97-AF65-F5344CB8AC3E}">
        <p14:creationId xmlns:p14="http://schemas.microsoft.com/office/powerpoint/2010/main" val="25231395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The Model Franchise provides</a:t>
            </a:r>
            <a:r>
              <a:rPr lang="en-US" u="none" baseline="0" dirty="0">
                <a:latin typeface="Arial" panose="020B0604020202020204" pitchFamily="34" charset="0"/>
                <a:cs typeface="Arial" panose="020B0604020202020204" pitchFamily="34" charset="0"/>
              </a:rPr>
              <a:t> typical agreement framework. </a:t>
            </a:r>
          </a:p>
          <a:p>
            <a:pPr marL="640594"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We built the provisions of the agreement by using actual franchise provisions in many cases. </a:t>
            </a:r>
          </a:p>
          <a:p>
            <a:pPr marL="640594"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We drew on nearly two dozen franchise agreements that include SB 1383-related provisions. </a:t>
            </a:r>
          </a:p>
          <a:p>
            <a:pPr marL="640594"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In cases where no example language could be found, we drafted new provisions to fill the gaps.</a:t>
            </a:r>
          </a:p>
          <a:p>
            <a:pPr marL="640594" lvl="1" indent="-174708" defTabSz="931774">
              <a:buFont typeface="Arial" panose="020B0604020202020204" pitchFamily="34" charset="0"/>
              <a:buChar char="•"/>
              <a:defRPr/>
            </a:pPr>
            <a:r>
              <a:rPr lang="en-US" u="none" dirty="0">
                <a:latin typeface="Arial" panose="020B0604020202020204" pitchFamily="34" charset="0"/>
                <a:cs typeface="Arial" panose="020B0604020202020204" pitchFamily="34" charset="0"/>
              </a:rPr>
              <a:t>The</a:t>
            </a:r>
            <a:r>
              <a:rPr lang="en-US" u="none" baseline="0" dirty="0">
                <a:latin typeface="Arial" panose="020B0604020202020204" pitchFamily="34" charset="0"/>
                <a:cs typeface="Arial" panose="020B0604020202020204" pitchFamily="34" charset="0"/>
              </a:rPr>
              <a:t> Model Franchise Agreement is organized into two main documents: the main body, which provides general requirements, and the exhibits, which provide detailed specifications. </a:t>
            </a:r>
          </a:p>
          <a:p>
            <a:pPr marL="640594" lvl="1" indent="-174708" defTabSz="931774">
              <a:buFont typeface="Arial" panose="020B0604020202020204" pitchFamily="34" charset="0"/>
              <a:buChar char="•"/>
              <a:defRPr/>
            </a:pPr>
            <a:r>
              <a:rPr lang="en-US" u="none" baseline="0" dirty="0">
                <a:solidFill>
                  <a:srgbClr val="FF0000"/>
                </a:solidFill>
                <a:latin typeface="Arial" panose="020B0604020202020204" pitchFamily="34" charset="0"/>
                <a:cs typeface="Arial" panose="020B0604020202020204" pitchFamily="34" charset="0"/>
              </a:rPr>
              <a:t>Keep in mind that we have omitted some </a:t>
            </a:r>
            <a:r>
              <a:rPr lang="en-US" u="none" dirty="0">
                <a:solidFill>
                  <a:srgbClr val="FF0000"/>
                </a:solidFill>
                <a:latin typeface="Arial" panose="020B0604020202020204" pitchFamily="34" charset="0"/>
                <a:cs typeface="Arial" panose="020B0604020202020204" pitchFamily="34" charset="0"/>
              </a:rPr>
              <a:t>boiler-plate language and non-SB 1383 related sections,</a:t>
            </a:r>
            <a:r>
              <a:rPr lang="en-US" u="none" baseline="0" dirty="0">
                <a:solidFill>
                  <a:srgbClr val="FF0000"/>
                </a:solidFill>
                <a:latin typeface="Arial" panose="020B0604020202020204" pitchFamily="34" charset="0"/>
                <a:cs typeface="Arial" panose="020B0604020202020204" pitchFamily="34" charset="0"/>
              </a:rPr>
              <a:t> such as rate-setting provisions and performance standards. </a:t>
            </a:r>
            <a:endParaRPr lang="en-US" u="none" dirty="0">
              <a:solidFill>
                <a:srgbClr val="FF0000"/>
              </a:solidFill>
              <a:latin typeface="Arial" panose="020B0604020202020204" pitchFamily="34" charset="0"/>
              <a:cs typeface="Arial" panose="020B0604020202020204" pitchFamily="34" charset="0"/>
            </a:endParaRPr>
          </a:p>
          <a:p>
            <a:endParaRPr lang="en-US" u="none" baseline="0"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We designed the Model Franchise Agreement to be flexible for use by a wide range of communities with different contracting conditions, different service needs, and different compliance approaches. </a:t>
            </a:r>
          </a:p>
          <a:p>
            <a:pPr marL="640594"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As with all the Model Tools, optionality is built in. </a:t>
            </a:r>
          </a:p>
          <a:p>
            <a:pPr marL="640594"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Multiple example provisions are offered in dozens of sections of the Model Agreement. </a:t>
            </a:r>
          </a:p>
          <a:p>
            <a:pPr marL="640594"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These options will allow users to pick and choose the language that most closely fits their circumstances and desired compliance approach.</a:t>
            </a: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10</a:t>
            </a:fld>
            <a:endParaRPr lang="en-US" dirty="0">
              <a:solidFill>
                <a:prstClr val="black"/>
              </a:solidFill>
            </a:endParaRPr>
          </a:p>
        </p:txBody>
      </p:sp>
    </p:spTree>
    <p:extLst>
      <p:ext uri="{BB962C8B-B14F-4D97-AF65-F5344CB8AC3E}">
        <p14:creationId xmlns:p14="http://schemas.microsoft.com/office/powerpoint/2010/main" val="9169550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u="none" baseline="0" dirty="0">
                <a:latin typeface="Arial" panose="020B0604020202020204" pitchFamily="34" charset="0"/>
                <a:cs typeface="Arial" panose="020B0604020202020204" pitchFamily="34" charset="0"/>
              </a:rPr>
              <a:t>Note to presenter: modify talking points based on length of presentation. </a:t>
            </a:r>
          </a:p>
          <a:p>
            <a:endParaRPr lang="en-US" b="0" i="1" u="none" baseline="0" dirty="0">
              <a:latin typeface="Arial" panose="020B0604020202020204" pitchFamily="34" charset="0"/>
              <a:cs typeface="Arial" panose="020B0604020202020204" pitchFamily="34" charset="0"/>
            </a:endParaRPr>
          </a:p>
          <a:p>
            <a:r>
              <a:rPr lang="en-US" b="0" u="none" baseline="0" dirty="0">
                <a:latin typeface="Arial" panose="020B0604020202020204" pitchFamily="34" charset="0"/>
                <a:cs typeface="Arial" panose="020B0604020202020204" pitchFamily="34" charset="0"/>
              </a:rPr>
              <a:t>This slide presents a little more detail on the Model Franchise Agreement. </a:t>
            </a:r>
          </a:p>
          <a:p>
            <a:endParaRPr lang="en-US" u="none"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b="1" u="none" dirty="0">
                <a:latin typeface="Arial" panose="020B0604020202020204" pitchFamily="34" charset="0"/>
                <a:cs typeface="Arial" panose="020B0604020202020204" pitchFamily="34" charset="0"/>
              </a:rPr>
              <a:t>Collection System.</a:t>
            </a:r>
            <a:r>
              <a:rPr lang="en-US" b="1" u="none" baseline="0" dirty="0">
                <a:latin typeface="Arial" panose="020B0604020202020204" pitchFamily="34" charset="0"/>
                <a:cs typeface="Arial" panose="020B0604020202020204" pitchFamily="34" charset="0"/>
              </a:rPr>
              <a:t> </a:t>
            </a:r>
            <a:r>
              <a:rPr lang="en-US" u="none" dirty="0">
                <a:latin typeface="Arial" panose="020B0604020202020204" pitchFamily="34" charset="0"/>
                <a:cs typeface="Arial" panose="020B0604020202020204" pitchFamily="34" charset="0"/>
              </a:rPr>
              <a:t>Through the guidance notes and multitude</a:t>
            </a:r>
            <a:r>
              <a:rPr lang="en-US" u="none" baseline="0" dirty="0">
                <a:latin typeface="Arial" panose="020B0604020202020204" pitchFamily="34" charset="0"/>
                <a:cs typeface="Arial" panose="020B0604020202020204" pitchFamily="34" charset="0"/>
              </a:rPr>
              <a:t> of different optional contract provisions, we’ve attempted to address different types of SB 1383 compliant collection systems and services. For example, we address 3, 3-plus, 2, and 1-containers systems as well as split container systems and systems that use plastic and compostable bags. The collection approaches are reflective of the regulatory requirements.</a:t>
            </a:r>
          </a:p>
          <a:p>
            <a:pPr marL="174708" indent="-174708">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Containers</a:t>
            </a:r>
            <a:r>
              <a:rPr lang="en-US" u="none" baseline="0" dirty="0">
                <a:latin typeface="Arial" panose="020B0604020202020204" pitchFamily="34" charset="0"/>
                <a:cs typeface="Arial" panose="020B0604020202020204" pitchFamily="34" charset="0"/>
              </a:rPr>
              <a:t>. We include container requirements as it relates to the SB 1383-specified blue, green, and gray color combinations and the phasing in of compliance with the color schemes by 2036. This container information is provided in the context of 3, 2, and 1 container systems and in terms of colors for split container systems and food waste only containers.</a:t>
            </a:r>
          </a:p>
          <a:p>
            <a:pPr marL="174708" indent="-174708">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Special Services. </a:t>
            </a:r>
            <a:r>
              <a:rPr lang="en-US" u="none" baseline="0" dirty="0">
                <a:latin typeface="Arial" panose="020B0604020202020204" pitchFamily="34" charset="0"/>
                <a:cs typeface="Arial" panose="020B0604020202020204" pitchFamily="34" charset="0"/>
              </a:rPr>
              <a:t>Services such as bulky item collection and uncontainerized yard trimming collection have been included to demonstrate strategies for handling yard trimmings, cardboard, and other organics picked up through these programs in a manner that complies with SB 1383. These organics must either be source separated and handled at an organics waste processing facility or collected with other non-organic materials and processed at a High Diversion Organic Waste Processing facility.</a:t>
            </a:r>
          </a:p>
          <a:p>
            <a:pPr marL="174708" indent="-174708">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Transfer, Processing, and Disposal. </a:t>
            </a:r>
            <a:r>
              <a:rPr lang="en-US" u="none" baseline="0" dirty="0">
                <a:latin typeface="Arial" panose="020B0604020202020204" pitchFamily="34" charset="0"/>
                <a:cs typeface="Arial" panose="020B0604020202020204" pitchFamily="34" charset="0"/>
              </a:rPr>
              <a:t>In terms of providing contract provisions for transfer, processing, and disposal services, we know this can be complicated. We’ve addressed scenarios in which the hauler provides these services and focus on specifying the use of facilities that meet SB 1383 requirements. We also provide example language for scenarios in which the jurisdiction takes responsibility for the transfer, processing, and/or disposal services through facilities they own or through other contractors.</a:t>
            </a:r>
          </a:p>
          <a:p>
            <a:pPr marL="174708" indent="-174708">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Contamination Monitoring, Education, Tech Assistance, Edible Food Recovery. </a:t>
            </a:r>
            <a:r>
              <a:rPr lang="en-US" b="0" u="none" baseline="0" dirty="0">
                <a:latin typeface="Arial" panose="020B0604020202020204" pitchFamily="34" charset="0"/>
                <a:cs typeface="Arial" panose="020B0604020202020204" pitchFamily="34" charset="0"/>
              </a:rPr>
              <a:t>Example contract provisions </a:t>
            </a:r>
            <a:r>
              <a:rPr lang="en-US" u="none" baseline="0" dirty="0">
                <a:latin typeface="Arial" panose="020B0604020202020204" pitchFamily="34" charset="0"/>
                <a:cs typeface="Arial" panose="020B0604020202020204" pitchFamily="34" charset="0"/>
              </a:rPr>
              <a:t>are provided for various strategies to </a:t>
            </a:r>
            <a:r>
              <a:rPr lang="en-US" u="none" strike="noStrike" baseline="0" dirty="0">
                <a:latin typeface="Arial" panose="020B0604020202020204" pitchFamily="34" charset="0"/>
                <a:cs typeface="Arial" panose="020B0604020202020204" pitchFamily="34" charset="0"/>
              </a:rPr>
              <a:t>support </a:t>
            </a:r>
            <a:r>
              <a:rPr lang="en-US" u="none" baseline="0" dirty="0">
                <a:latin typeface="Arial" panose="020B0604020202020204" pitchFamily="34" charset="0"/>
                <a:cs typeface="Arial" panose="020B0604020202020204" pitchFamily="34" charset="0"/>
              </a:rPr>
              <a:t>SB 1383 compliance related to contamination monitoring, education, technical assistance, edible food recovery, waiver implementation, inspections and enforcement. In many cases, the Model Franchise Agreement provides optional provisions that focus on consideration of different roles and responsibilities for the hauler and the jurisdiction. </a:t>
            </a:r>
          </a:p>
          <a:p>
            <a:pPr marL="631908"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For example, language is provided for jurisdictions that wish to conduct contamination monitoring; language is also provided for jurisdictions that wish to delegate this requirement to their hauler. </a:t>
            </a:r>
          </a:p>
          <a:p>
            <a:pPr marL="174708" indent="-174708">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Edible Food Recovery. </a:t>
            </a:r>
            <a:r>
              <a:rPr lang="en-US" u="none" baseline="0" dirty="0">
                <a:latin typeface="Arial" panose="020B0604020202020204" pitchFamily="34" charset="0"/>
                <a:cs typeface="Arial" panose="020B0604020202020204" pitchFamily="34" charset="0"/>
              </a:rPr>
              <a:t>For edible food recovery requirements, we have provided example provisions for ways in which haulers can support edible food recovery.</a:t>
            </a:r>
          </a:p>
          <a:p>
            <a:pPr marL="174708" indent="-174708">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Waivers. </a:t>
            </a:r>
            <a:r>
              <a:rPr lang="en-US" u="none" baseline="0" dirty="0">
                <a:latin typeface="Arial" panose="020B0604020202020204" pitchFamily="34" charset="0"/>
                <a:cs typeface="Arial" panose="020B0604020202020204" pitchFamily="34" charset="0"/>
              </a:rPr>
              <a:t>The waiver provisions in the Model Franchise cover two aspects of the SB 1383 regulations. First, the Model Franchise Agreement provides provisions related to waivers for the generators for de minimis volumes, space constraints, and collection frequency. These waivers are allowed under SB 1383, but not required. Second, it provides guidance notes and options for jurisdictions that can secure, from CalRecycle, low population, high elevation, and/or rural jurisdiction waivers.</a:t>
            </a:r>
          </a:p>
          <a:p>
            <a:pPr marL="174708" indent="-174708">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Inspections and Enforcement. </a:t>
            </a:r>
            <a:r>
              <a:rPr lang="en-US" b="0" u="none" baseline="0" dirty="0">
                <a:latin typeface="Arial" panose="020B0604020202020204" pitchFamily="34" charset="0"/>
                <a:cs typeface="Arial" panose="020B0604020202020204" pitchFamily="34" charset="0"/>
              </a:rPr>
              <a:t>The Model Franchise Agreement provides language describing the hauler’s role in the compliance reviews required under SB 1383 and provides optionality based on a jurisdiction’s compliance approach (standard or performance-based).</a:t>
            </a:r>
            <a:endParaRPr lang="en-US" b="1" u="none" baseline="0"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Fee Options. </a:t>
            </a:r>
            <a:r>
              <a:rPr lang="en-US" u="none" baseline="0" dirty="0">
                <a:latin typeface="Arial" panose="020B0604020202020204" pitchFamily="34" charset="0"/>
                <a:cs typeface="Arial" panose="020B0604020202020204" pitchFamily="34" charset="0"/>
              </a:rPr>
              <a:t>While the Model does not present standard franchise fee provisions, it does identify some options for funding SB 1383 compliance and oversight. In particular, it includes example language for an SB 1383 fee and financial contributions to edible food recovery programs.</a:t>
            </a:r>
          </a:p>
          <a:p>
            <a:pPr marL="174708" indent="-174708">
              <a:buFont typeface="Arial" panose="020B0604020202020204" pitchFamily="34" charset="0"/>
              <a:buChar char="•"/>
            </a:pPr>
            <a:endParaRPr lang="en-US" u="none"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11</a:t>
            </a:fld>
            <a:endParaRPr lang="en-US" dirty="0">
              <a:solidFill>
                <a:prstClr val="black"/>
              </a:solidFill>
            </a:endParaRPr>
          </a:p>
        </p:txBody>
      </p:sp>
    </p:spTree>
    <p:extLst>
      <p:ext uri="{BB962C8B-B14F-4D97-AF65-F5344CB8AC3E}">
        <p14:creationId xmlns:p14="http://schemas.microsoft.com/office/powerpoint/2010/main" val="26581606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u="none" baseline="0" dirty="0">
                <a:latin typeface="Arial" panose="020B0604020202020204" pitchFamily="34" charset="0"/>
                <a:cs typeface="Arial" panose="020B0604020202020204" pitchFamily="34" charset="0"/>
              </a:rPr>
              <a:t>Note to presenter: modify talking points based on length of presentation. </a:t>
            </a:r>
          </a:p>
          <a:p>
            <a:endParaRPr lang="en-US" b="0" i="1" u="none" baseline="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u="none" baseline="0" dirty="0">
                <a:latin typeface="Arial" panose="020B0604020202020204" pitchFamily="34" charset="0"/>
                <a:cs typeface="Arial" panose="020B0604020202020204" pitchFamily="34" charset="0"/>
              </a:rPr>
              <a:t>Under SB 1383, jurisdictions are required to adopt an “enforceable ordinance” or “enforceable mechanisms” to require generators and other entities to </a:t>
            </a:r>
            <a:r>
              <a:rPr lang="en-US" b="0" u="none" strike="noStrike" baseline="0" dirty="0">
                <a:latin typeface="Arial" panose="020B0604020202020204" pitchFamily="34" charset="0"/>
                <a:cs typeface="Arial" panose="020B0604020202020204" pitchFamily="34" charset="0"/>
              </a:rPr>
              <a:t>comply </a:t>
            </a:r>
            <a:r>
              <a:rPr lang="en-US" b="0" u="none" baseline="0" dirty="0">
                <a:latin typeface="Arial" panose="020B0604020202020204" pitchFamily="34" charset="0"/>
                <a:cs typeface="Arial" panose="020B0604020202020204" pitchFamily="34" charset="0"/>
              </a:rPr>
              <a:t>with the regulations.  The Model Ordinance provides an example of how that can be accomplished.    It pulls very heavily from the regulatory language so users of this Model will see lots of blue font that illustrates the inclusion of specific SB 1383 regulatory language. </a:t>
            </a:r>
          </a:p>
          <a:p>
            <a:endParaRPr lang="en-US" b="0" u="none" baseline="0" dirty="0">
              <a:latin typeface="Arial" panose="020B0604020202020204" pitchFamily="34" charset="0"/>
              <a:cs typeface="Arial" panose="020B0604020202020204" pitchFamily="34" charset="0"/>
            </a:endParaRP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Definitions </a:t>
            </a:r>
            <a:r>
              <a:rPr lang="en-US" u="none" baseline="0" dirty="0">
                <a:latin typeface="Arial" panose="020B0604020202020204" pitchFamily="34" charset="0"/>
                <a:cs typeface="Arial" panose="020B0604020202020204" pitchFamily="34" charset="0"/>
              </a:rPr>
              <a:t>were largely pulled from the SB 1383 regulatory text. Users of the model should customize these to fit their specific jurisdiction. Guidance notes are provided to assist users in doing so. </a:t>
            </a: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SFD/COM</a:t>
            </a:r>
            <a:r>
              <a:rPr lang="en-US" u="none" baseline="0" dirty="0">
                <a:latin typeface="Arial" panose="020B0604020202020204" pitchFamily="34" charset="0"/>
                <a:cs typeface="Arial" panose="020B0604020202020204" pitchFamily="34" charset="0"/>
              </a:rPr>
              <a:t>: The document is split between requirements for single-family generators (which includes multi-family premises with less than 5 units) and Commercial generators (which includes multi-family premises with 5 or more units). </a:t>
            </a:r>
          </a:p>
          <a:p>
            <a:pPr marL="641957" lvl="1" indent="-176070">
              <a:buFont typeface="Arial" panose="020B0604020202020204" pitchFamily="34" charset="0"/>
              <a:buChar char="•"/>
            </a:pPr>
            <a:r>
              <a:rPr lang="en-US" u="none" baseline="0" dirty="0">
                <a:latin typeface="Arial" panose="020B0604020202020204" pitchFamily="34" charset="0"/>
                <a:cs typeface="Arial" panose="020B0604020202020204" pitchFamily="34" charset="0"/>
              </a:rPr>
              <a:t>The ordinance specifies that residents and businesses must subscribe to the jurisdiction’s provided collection system and shall separate their organics and recyclables (as instructed, if applicable). It also provides an option for residents and businesses to self-haul source separated organic wastes to facilities that can process the materials or haul mixed waste to a high-diversion organic waste processing facility. </a:t>
            </a:r>
          </a:p>
          <a:p>
            <a:pPr marL="641957" lvl="1" indent="-176070">
              <a:buFont typeface="Arial" panose="020B0604020202020204" pitchFamily="34" charset="0"/>
              <a:buChar char="•"/>
            </a:pPr>
            <a:r>
              <a:rPr lang="en-US" u="none" baseline="0" dirty="0">
                <a:latin typeface="Arial" panose="020B0604020202020204" pitchFamily="34" charset="0"/>
                <a:cs typeface="Arial" panose="020B0604020202020204" pitchFamily="34" charset="0"/>
              </a:rPr>
              <a:t>Under SB 1383, jurisdictions are to universally provide all customers with compliant organics collection services automatically. </a:t>
            </a:r>
          </a:p>
          <a:p>
            <a:pPr marL="1099157" lvl="2" indent="-176070">
              <a:buFont typeface="Arial" panose="020B0604020202020204" pitchFamily="34" charset="0"/>
              <a:buChar char="•"/>
            </a:pPr>
            <a:r>
              <a:rPr lang="en-US" u="none" baseline="0" dirty="0">
                <a:latin typeface="Arial" panose="020B0604020202020204" pitchFamily="34" charset="0"/>
                <a:cs typeface="Arial" panose="020B0604020202020204" pitchFamily="34" charset="0"/>
              </a:rPr>
              <a:t>This applies to both the standard compliance approach pursuant to Article 3 of the regulations and the performance-based compliance approach pursuant to Article 17. </a:t>
            </a:r>
          </a:p>
          <a:p>
            <a:pPr marL="1099157" lvl="2" indent="-176070">
              <a:buFont typeface="Arial" panose="020B0604020202020204" pitchFamily="34" charset="0"/>
              <a:buChar char="•"/>
            </a:pPr>
            <a:r>
              <a:rPr lang="en-US" u="none" baseline="0" dirty="0">
                <a:latin typeface="Arial" panose="020B0604020202020204" pitchFamily="34" charset="0"/>
                <a:cs typeface="Arial" panose="020B0604020202020204" pitchFamily="34" charset="0"/>
              </a:rPr>
              <a:t>The ordinance requires customers’ acceptance and participation in the collection services.</a:t>
            </a:r>
          </a:p>
          <a:p>
            <a:pPr marL="641957" lvl="1" indent="-176070">
              <a:buFont typeface="Arial" panose="020B0604020202020204" pitchFamily="34" charset="0"/>
              <a:buChar char="•"/>
            </a:pPr>
            <a:r>
              <a:rPr lang="en-US" u="none" baseline="0" dirty="0">
                <a:latin typeface="Arial" panose="020B0604020202020204" pitchFamily="34" charset="0"/>
                <a:cs typeface="Arial" panose="020B0604020202020204" pitchFamily="34" charset="0"/>
              </a:rPr>
              <a:t>This section includes provisions that the jurisdiction can specify the specific service levels customers have to ensure that sufficient container capacity is provided for adequate separation of organic materials.</a:t>
            </a:r>
          </a:p>
          <a:p>
            <a:pPr marL="641957" lvl="1" indent="-176070">
              <a:buFont typeface="Arial" panose="020B0604020202020204" pitchFamily="34" charset="0"/>
              <a:buChar char="•"/>
            </a:pPr>
            <a:r>
              <a:rPr lang="en-US" u="none" strike="noStrike" baseline="0" dirty="0">
                <a:latin typeface="Arial" panose="020B0604020202020204" pitchFamily="34" charset="0"/>
                <a:cs typeface="Arial" panose="020B0604020202020204" pitchFamily="34" charset="0"/>
              </a:rPr>
              <a:t>The Model Ordinance also includes additional SB 1383 requirements for businesses related to education, provision of containers indoors and outdoors, inspection of containers, and more.</a:t>
            </a: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Waivers:</a:t>
            </a:r>
            <a:r>
              <a:rPr lang="en-US" b="0" u="none" baseline="0" dirty="0">
                <a:latin typeface="Arial" panose="020B0604020202020204" pitchFamily="34" charset="0"/>
                <a:cs typeface="Arial" panose="020B0604020202020204" pitchFamily="34" charset="0"/>
              </a:rPr>
              <a:t>  The regulations include two main types of waivers: those provided to jurisdictions by CalRecycle, and those provided by the Jurisdiction to generators. </a:t>
            </a:r>
          </a:p>
          <a:p>
            <a:pPr marL="633270" lvl="1"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The first situation is addressed throughout the document in the guidance notes for where sections should be omitted or modified if the jurisdiction is exempt from certain requirements under a low-population, high-elevation, or rural waiver provided by the department.  </a:t>
            </a:r>
          </a:p>
          <a:p>
            <a:pPr marL="633270" lvl="1"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The second option is addressed in Section 8 of the Model Ordinance</a:t>
            </a:r>
            <a:r>
              <a:rPr lang="en-US" b="0" u="none" strike="noStrike" baseline="0" dirty="0">
                <a:latin typeface="Arial" panose="020B0604020202020204" pitchFamily="34" charset="0"/>
                <a:cs typeface="Arial" panose="020B0604020202020204" pitchFamily="34" charset="0"/>
              </a:rPr>
              <a:t>. </a:t>
            </a:r>
          </a:p>
          <a:p>
            <a:pPr marL="1090470" lvl="2" indent="-176070">
              <a:buFont typeface="Arial" panose="020B0604020202020204" pitchFamily="34" charset="0"/>
              <a:buChar char="•"/>
            </a:pPr>
            <a:r>
              <a:rPr lang="en-US" b="0" u="none" strike="noStrike" baseline="0" dirty="0">
                <a:latin typeface="Arial" panose="020B0604020202020204" pitchFamily="34" charset="0"/>
                <a:cs typeface="Arial" panose="020B0604020202020204" pitchFamily="34" charset="0"/>
              </a:rPr>
              <a:t>It presents de Minimis, physical space, and collection frequency </a:t>
            </a:r>
            <a:r>
              <a:rPr lang="en-US" b="0" u="none" baseline="0" dirty="0">
                <a:latin typeface="Arial" panose="020B0604020202020204" pitchFamily="34" charset="0"/>
                <a:cs typeface="Arial" panose="020B0604020202020204" pitchFamily="34" charset="0"/>
              </a:rPr>
              <a:t>waivers that the jurisdiction may grant generators. </a:t>
            </a:r>
          </a:p>
          <a:p>
            <a:pPr marL="1090470" lvl="2"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The section includes guidance that waivers are optional, but if the jurisdiction wishes to provide them then they should include the language in that section, which focuses mainly on administrative processes for requesting and documenting waivers. </a:t>
            </a:r>
          </a:p>
          <a:p>
            <a:pPr marL="1090470" lvl="2"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Note that under SB 1383, generators may be granted waivers in b</a:t>
            </a:r>
            <a:r>
              <a:rPr lang="en-US" u="none" baseline="0" dirty="0">
                <a:latin typeface="Arial" panose="020B0604020202020204" pitchFamily="34" charset="0"/>
                <a:cs typeface="Arial" panose="020B0604020202020204" pitchFamily="34" charset="0"/>
              </a:rPr>
              <a:t>oth the standard compliance and performance-based compliance approaches; however, under the performance-based compliance approach, jurisdictions will need to be cautious in the amount of waivers granted, because they have to demonstrate that at least 90% of residential generators and 90% of commercial generators have the three-container collection system.</a:t>
            </a:r>
            <a:endParaRPr lang="en-US" b="0" u="none" baseline="0" dirty="0">
              <a:latin typeface="Arial" panose="020B0604020202020204" pitchFamily="34" charset="0"/>
              <a:cs typeface="Arial" panose="020B0604020202020204" pitchFamily="34" charset="0"/>
            </a:endParaRP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Com. Edible Food Generators: </a:t>
            </a:r>
            <a:r>
              <a:rPr lang="en-US" b="0" u="none" baseline="0" dirty="0">
                <a:latin typeface="Arial" panose="020B0604020202020204" pitchFamily="34" charset="0"/>
                <a:cs typeface="Arial" panose="020B0604020202020204" pitchFamily="34" charset="0"/>
              </a:rPr>
              <a:t>The regulations are fairly explicit about the exact requirements for commercial edible food generators and so this section largely reflects the regulatory language listing those requirements and the compliance timeline for Tier One and Tier Two generators. </a:t>
            </a: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Edible Food Rec. Orgs &amp; Services: </a:t>
            </a:r>
            <a:r>
              <a:rPr lang="en-US" b="0" u="none" baseline="0" dirty="0">
                <a:latin typeface="Arial" panose="020B0604020202020204" pitchFamily="34" charset="0"/>
                <a:cs typeface="Arial" panose="020B0604020202020204" pitchFamily="34" charset="0"/>
              </a:rPr>
              <a:t>The Model Ordinance also provides a section that lists the requirements of edible food recovery organizations and services. </a:t>
            </a:r>
          </a:p>
          <a:p>
            <a:pPr marL="633270" lvl="1"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These requirements are pulled from the regulations and focus on record keeping and reporting edible food recovery. Guidance and options for additional ordinance language is provided. </a:t>
            </a: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Haulers and Self-Haulers: </a:t>
            </a:r>
            <a:r>
              <a:rPr lang="en-US" b="0" u="none" baseline="0" dirty="0">
                <a:latin typeface="Arial" panose="020B0604020202020204" pitchFamily="34" charset="0"/>
                <a:cs typeface="Arial" panose="020B0604020202020204" pitchFamily="34" charset="0"/>
              </a:rPr>
              <a:t>  This section focuses on the requirements for hauler oversight required by the regulations.</a:t>
            </a:r>
          </a:p>
          <a:p>
            <a:pPr marL="633270" lvl="1"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The guidance note recognizes that additional requirements may be placed on the haulers such as education and contamination monitoring; however, this can be required in franchise agreements and therefore is not the focus of the Model Ordinance. </a:t>
            </a:r>
          </a:p>
          <a:p>
            <a:pPr marL="633270" lvl="1"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The section on self-haulers lists the requirements for self-haulers, including specific record keeping requirements for Commercial self-haulers. </a:t>
            </a: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CALGreen </a:t>
            </a:r>
            <a:r>
              <a:rPr lang="en-US" b="0" u="none" baseline="0" dirty="0">
                <a:latin typeface="Arial" panose="020B0604020202020204" pitchFamily="34" charset="0"/>
                <a:cs typeface="Arial" panose="020B0604020202020204" pitchFamily="34" charset="0"/>
              </a:rPr>
              <a:t>– This section requires building permit applicants to comply with certain CALGreen requirements (related to providing adequate space for recycling in new MFD/commercial buildings and for recycling of organic waste commingled with C&amp;D, to achieve a 65% recycling of C&amp;D). </a:t>
            </a:r>
          </a:p>
          <a:p>
            <a:pPr marL="633270" lvl="1"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Jurisdictions may already have these C&amp;D requirements in another ordinance or may choose to add these requirements to a different section of their municipal code (such as a C&amp;D recycling ordinance or Building Code); however, the C&amp;D requirements are briefly included in the Model for a holistic look at SB 1383 requirements related to CALGreen.  </a:t>
            </a: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MWELO</a:t>
            </a:r>
            <a:r>
              <a:rPr lang="en-US" b="0" u="none" baseline="0" dirty="0">
                <a:latin typeface="Arial" panose="020B0604020202020204" pitchFamily="34" charset="0"/>
                <a:cs typeface="Arial" panose="020B0604020202020204" pitchFamily="34" charset="0"/>
              </a:rPr>
              <a:t> – This section lists the SB 1383 regulatory requirements that focus on specific sections of the State’s MWELO – the Model Water Efficient Landscaping Ordinance. The MWELO sections that are addressed in SB 1383 are related to use of compost and mulch. </a:t>
            </a:r>
          </a:p>
          <a:p>
            <a:pPr marL="633270" lvl="1"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Similar to CALGreen, jurisdictions might consider adding these requirements to a different municipal code section or may already have MWELO compliance covered through existing ordinances or other enforceable mechanisms. </a:t>
            </a: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Procurement</a:t>
            </a:r>
            <a:r>
              <a:rPr lang="en-US" b="0" u="none" baseline="0" dirty="0">
                <a:latin typeface="Arial" panose="020B0604020202020204" pitchFamily="34" charset="0"/>
                <a:cs typeface="Arial" panose="020B0604020202020204" pitchFamily="34" charset="0"/>
              </a:rPr>
              <a:t> – The Model Ordinance also includes a section on recycled-content paper and paper product procurement requirements for jurisdiction departments and vendors. </a:t>
            </a:r>
          </a:p>
          <a:p>
            <a:pPr marL="633270" lvl="1"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Note that additional recovered organic waste product procurement and paper/paper product requirements are covered in the Model Procurement Policy, which I will discuss in a minute.  </a:t>
            </a: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Inspections– </a:t>
            </a:r>
            <a:r>
              <a:rPr lang="en-US" b="0" u="none" baseline="0" dirty="0">
                <a:latin typeface="Arial" panose="020B0604020202020204" pitchFamily="34" charset="0"/>
                <a:cs typeface="Arial" panose="020B0604020202020204" pitchFamily="34" charset="0"/>
              </a:rPr>
              <a:t>The inspection section of the Model includes the legal framework that authorizes jurisdiction representatives to conduct required inspections under SB 1383.</a:t>
            </a:r>
          </a:p>
          <a:p>
            <a:pPr marL="176070" indent="-176070">
              <a:buFont typeface="Arial" panose="020B0604020202020204" pitchFamily="34" charset="0"/>
              <a:buChar char="•"/>
            </a:pPr>
            <a:r>
              <a:rPr lang="en-US" b="1" u="none" baseline="0" dirty="0">
                <a:latin typeface="Arial" panose="020B0604020202020204" pitchFamily="34" charset="0"/>
                <a:cs typeface="Arial" panose="020B0604020202020204" pitchFamily="34" charset="0"/>
              </a:rPr>
              <a:t>Enforcement – </a:t>
            </a:r>
            <a:r>
              <a:rPr lang="en-US" b="0" u="none" baseline="0" dirty="0">
                <a:latin typeface="Arial" panose="020B0604020202020204" pitchFamily="34" charset="0"/>
                <a:cs typeface="Arial" panose="020B0604020202020204" pitchFamily="34" charset="0"/>
              </a:rPr>
              <a:t>The example enforcement section draws largely on the regulatory text for procedures related to enforcement and penalties. </a:t>
            </a:r>
          </a:p>
          <a:p>
            <a:pPr marL="633270" lvl="1" indent="-17607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An enforcement table is included to visually demonstrate the types of violations, which also denotes the differences for the performance-based compliance. </a:t>
            </a: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12</a:t>
            </a:fld>
            <a:endParaRPr lang="en-US" dirty="0">
              <a:solidFill>
                <a:prstClr val="black"/>
              </a:solidFill>
            </a:endParaRPr>
          </a:p>
        </p:txBody>
      </p:sp>
    </p:spTree>
    <p:extLst>
      <p:ext uri="{BB962C8B-B14F-4D97-AF65-F5344CB8AC3E}">
        <p14:creationId xmlns:p14="http://schemas.microsoft.com/office/powerpoint/2010/main" val="16090669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u="none" baseline="0" dirty="0">
                <a:latin typeface="Arial" panose="020B0604020202020204" pitchFamily="34" charset="0"/>
                <a:cs typeface="Arial" panose="020B0604020202020204" pitchFamily="34" charset="0"/>
              </a:rPr>
              <a:t>While the Model Ordinance addresses some procurement-related items, the intention of the </a:t>
            </a:r>
            <a:r>
              <a:rPr lang="en-US" b="1" u="none" strike="noStrike" baseline="0" dirty="0">
                <a:latin typeface="Arial" panose="020B0604020202020204" pitchFamily="34" charset="0"/>
                <a:cs typeface="Arial" panose="020B0604020202020204" pitchFamily="34" charset="0"/>
              </a:rPr>
              <a:t>Model O</a:t>
            </a:r>
            <a:r>
              <a:rPr lang="en-US" b="1" u="none" baseline="0" dirty="0">
                <a:latin typeface="Arial" panose="020B0604020202020204" pitchFamily="34" charset="0"/>
                <a:cs typeface="Arial" panose="020B0604020202020204" pitchFamily="34" charset="0"/>
              </a:rPr>
              <a:t>rdinance is for the jurisdiction to establish enforcement requirements on regulated entities that are under the jurisdiction’s authority</a:t>
            </a:r>
            <a:r>
              <a:rPr lang="en-US" u="none" baseline="0" dirty="0">
                <a:latin typeface="Arial" panose="020B0604020202020204" pitchFamily="34" charset="0"/>
                <a:cs typeface="Arial" panose="020B0604020202020204" pitchFamily="34" charset="0"/>
              </a:rPr>
              <a:t>, whereas </a:t>
            </a:r>
            <a:r>
              <a:rPr lang="en-US" b="1" u="none" baseline="0" dirty="0">
                <a:latin typeface="Arial" panose="020B0604020202020204" pitchFamily="34" charset="0"/>
                <a:cs typeface="Arial" panose="020B0604020202020204" pitchFamily="34" charset="0"/>
              </a:rPr>
              <a:t>jurisdictions would typically regulate their own internal processes, such as procurement, through administrative policies</a:t>
            </a:r>
            <a:r>
              <a:rPr lang="en-US" u="none" baseline="0" dirty="0">
                <a:latin typeface="Arial" panose="020B0604020202020204" pitchFamily="34" charset="0"/>
                <a:cs typeface="Arial" panose="020B0604020202020204" pitchFamily="34" charset="0"/>
              </a:rPr>
              <a:t> or other similar mechanisms, </a:t>
            </a:r>
            <a:r>
              <a:rPr lang="en-US" b="1" u="none" baseline="0" dirty="0">
                <a:latin typeface="Arial" panose="020B0604020202020204" pitchFamily="34" charset="0"/>
                <a:cs typeface="Arial" panose="020B0604020202020204" pitchFamily="34" charset="0"/>
              </a:rPr>
              <a:t>rather than imposing regulations on themselves in the municipal code</a:t>
            </a:r>
            <a:r>
              <a:rPr lang="en-US" u="none" baseline="0" dirty="0">
                <a:latin typeface="Arial" panose="020B0604020202020204" pitchFamily="34" charset="0"/>
                <a:cs typeface="Arial" panose="020B0604020202020204" pitchFamily="34" charset="0"/>
              </a:rPr>
              <a:t>.  The Model Procurement Policy is provided to support jurisdictions integration of SB 1383 procurement requirements into their internal procurement policies.</a:t>
            </a:r>
          </a:p>
          <a:p>
            <a:endParaRPr lang="en-US" dirty="0">
              <a:latin typeface="Arial" panose="020B0604020202020204" pitchFamily="34" charset="0"/>
              <a:cs typeface="Arial" panose="020B0604020202020204" pitchFamily="34" charset="0"/>
            </a:endParaRPr>
          </a:p>
          <a:p>
            <a:pPr marL="176070" indent="-176070" defTabSz="939041">
              <a:buFont typeface="Arial" panose="020B0604020202020204" pitchFamily="34" charset="0"/>
              <a:buChar char="•"/>
              <a:defRPr/>
            </a:pPr>
            <a:r>
              <a:rPr lang="en-US" b="1" u="none" baseline="0" dirty="0">
                <a:latin typeface="Arial" panose="020B0604020202020204" pitchFamily="34" charset="0"/>
                <a:cs typeface="Arial" panose="020B0604020202020204" pitchFamily="34" charset="0"/>
              </a:rPr>
              <a:t>Recovered organic waste product proc. target – </a:t>
            </a:r>
            <a:r>
              <a:rPr lang="en-US" b="0" u="none" baseline="0" dirty="0">
                <a:latin typeface="Arial" panose="020B0604020202020204" pitchFamily="34" charset="0"/>
                <a:cs typeface="Arial" panose="020B0604020202020204" pitchFamily="34" charset="0"/>
              </a:rPr>
              <a:t>This section of the Model Procurement Policy states that the jurisdiction will procure recovered organic waste products to meet their annual target, which is a target determined annually by CalRecycle based on population. </a:t>
            </a:r>
          </a:p>
          <a:p>
            <a:pPr marL="633270" lvl="1" indent="-176070" defTabSz="939041">
              <a:buFont typeface="Arial" panose="020B0604020202020204" pitchFamily="34" charset="0"/>
              <a:buChar char="•"/>
              <a:defRPr/>
            </a:pPr>
            <a:r>
              <a:rPr lang="en-US" b="0" u="none" baseline="0" dirty="0">
                <a:latin typeface="Arial" panose="020B0604020202020204" pitchFamily="34" charset="0"/>
                <a:cs typeface="Arial" panose="020B0604020202020204" pitchFamily="34" charset="0"/>
              </a:rPr>
              <a:t>Note that while SB 1383 states that CalRecycle will notify the jurisdictions of the amount of their annual procurement target, jurisdictions do not need to wait for CalRecycle to provide this notice, they can simply calculate their annual procurement target at anytime. </a:t>
            </a:r>
          </a:p>
          <a:p>
            <a:pPr marL="1090470" lvl="2" indent="-176070" defTabSz="939041">
              <a:buFont typeface="Arial" panose="020B0604020202020204" pitchFamily="34" charset="0"/>
              <a:buChar char="•"/>
              <a:defRPr/>
            </a:pPr>
            <a:r>
              <a:rPr lang="en-US" b="0" u="none" baseline="0" dirty="0">
                <a:latin typeface="Arial" panose="020B0604020202020204" pitchFamily="34" charset="0"/>
                <a:cs typeface="Arial" panose="020B0604020202020204" pitchFamily="34" charset="0"/>
              </a:rPr>
              <a:t>It is </a:t>
            </a:r>
            <a:r>
              <a:rPr lang="en-US" b="1" u="none" baseline="0" dirty="0">
                <a:latin typeface="Arial" panose="020B0604020202020204" pitchFamily="34" charset="0"/>
                <a:cs typeface="Arial" panose="020B0604020202020204" pitchFamily="34" charset="0"/>
              </a:rPr>
              <a:t>0.08 pounds per resident per year </a:t>
            </a:r>
            <a:r>
              <a:rPr lang="en-US" b="0" u="none" baseline="0" dirty="0">
                <a:latin typeface="Arial" panose="020B0604020202020204" pitchFamily="34" charset="0"/>
                <a:cs typeface="Arial" panose="020B0604020202020204" pitchFamily="34" charset="0"/>
              </a:rPr>
              <a:t>(</a:t>
            </a:r>
            <a:r>
              <a:rPr lang="en-US" b="1" u="none" baseline="0" dirty="0">
                <a:latin typeface="Arial" panose="020B0604020202020204" pitchFamily="34" charset="0"/>
                <a:cs typeface="Arial" panose="020B0604020202020204" pitchFamily="34" charset="0"/>
              </a:rPr>
              <a:t>using Department of Finance population data</a:t>
            </a:r>
            <a:r>
              <a:rPr lang="en-US" b="0" u="none" baseline="0" dirty="0">
                <a:latin typeface="Arial" panose="020B0604020202020204" pitchFamily="34" charset="0"/>
                <a:cs typeface="Arial" panose="020B0604020202020204" pitchFamily="34" charset="0"/>
              </a:rPr>
              <a:t>).</a:t>
            </a:r>
          </a:p>
          <a:p>
            <a:pPr marL="633270" lvl="1" indent="-176070" defTabSz="939041">
              <a:buFont typeface="Arial" panose="020B0604020202020204" pitchFamily="34" charset="0"/>
              <a:buChar char="•"/>
              <a:defRPr/>
            </a:pPr>
            <a:r>
              <a:rPr lang="en-US" b="0" u="none" baseline="0" dirty="0">
                <a:latin typeface="Arial" panose="020B0604020202020204" pitchFamily="34" charset="0"/>
                <a:cs typeface="Arial" panose="020B0604020202020204" pitchFamily="34" charset="0"/>
              </a:rPr>
              <a:t>This section of the Model also identifies the types of products the jurisdiction may use to meet its annual target, which may be a combination of compost, mulch, renewable gas and electricity from biomass plants. Each of these products must meet specific SB 1383 specifications to qualify.</a:t>
            </a:r>
          </a:p>
          <a:p>
            <a:pPr marL="176070" indent="-176070" defTabSz="939041">
              <a:buFont typeface="Arial" panose="020B0604020202020204" pitchFamily="34" charset="0"/>
              <a:buChar char="•"/>
              <a:defRPr/>
            </a:pPr>
            <a:r>
              <a:rPr lang="en-US" b="1" u="none" baseline="0" dirty="0">
                <a:latin typeface="Arial" panose="020B0604020202020204" pitchFamily="34" charset="0"/>
                <a:cs typeface="Arial" panose="020B0604020202020204" pitchFamily="34" charset="0"/>
              </a:rPr>
              <a:t>Product use by direct service providers </a:t>
            </a:r>
            <a:r>
              <a:rPr lang="en-US" b="0" u="none" baseline="0" dirty="0">
                <a:latin typeface="Arial" panose="020B0604020202020204" pitchFamily="34" charset="0"/>
                <a:cs typeface="Arial" panose="020B0604020202020204" pitchFamily="34" charset="0"/>
              </a:rPr>
              <a:t>– Jurisdictions have the option to meet the annual procurement target of organic waste products through use of a direct service provider. </a:t>
            </a:r>
          </a:p>
          <a:p>
            <a:pPr marL="633270" lvl="1" indent="-176070" defTabSz="939041">
              <a:buFont typeface="Arial" panose="020B0604020202020204" pitchFamily="34" charset="0"/>
              <a:buChar char="•"/>
              <a:defRPr/>
            </a:pPr>
            <a:r>
              <a:rPr lang="en-US" b="0" u="none" baseline="0" dirty="0">
                <a:latin typeface="Arial" panose="020B0604020202020204" pitchFamily="34" charset="0"/>
                <a:cs typeface="Arial" panose="020B0604020202020204" pitchFamily="34" charset="0"/>
              </a:rPr>
              <a:t>This section provides examples for the types of provisions that could be included to meet these requirements, and which types of direct service providers would be good options for achieving these targets. </a:t>
            </a:r>
          </a:p>
          <a:p>
            <a:pPr marL="1090470" lvl="2" indent="-176070" defTabSz="939041">
              <a:buFont typeface="Arial" panose="020B0604020202020204" pitchFamily="34" charset="0"/>
              <a:buChar char="•"/>
              <a:defRPr/>
            </a:pPr>
            <a:r>
              <a:rPr lang="en-US" b="0" u="none" baseline="0" dirty="0">
                <a:latin typeface="Arial" panose="020B0604020202020204" pitchFamily="34" charset="0"/>
                <a:cs typeface="Arial" panose="020B0604020202020204" pitchFamily="34" charset="0"/>
              </a:rPr>
              <a:t>For example, jurisdictions may require landscapers to use SB 1383 eligible compost or mulch, or may require its hauler to provide SB 1383-eligible compost or mulch for the jurisdiction use and/or using renewable gas to fuel the collection fleet.</a:t>
            </a:r>
          </a:p>
          <a:p>
            <a:pPr marL="176070" indent="-176070" defTabSz="939041">
              <a:buFont typeface="Arial" panose="020B0604020202020204" pitchFamily="34" charset="0"/>
              <a:buChar char="•"/>
              <a:defRPr/>
            </a:pPr>
            <a:r>
              <a:rPr lang="en-US" b="1" u="none" baseline="0" dirty="0">
                <a:latin typeface="Arial" panose="020B0604020202020204" pitchFamily="34" charset="0"/>
                <a:cs typeface="Arial" panose="020B0604020202020204" pitchFamily="34" charset="0"/>
              </a:rPr>
              <a:t>Jurisdiction requirements to purchase recovered organic waste products </a:t>
            </a:r>
            <a:r>
              <a:rPr lang="en-US" b="0" u="none" baseline="0" dirty="0">
                <a:latin typeface="Arial" panose="020B0604020202020204" pitchFamily="34" charset="0"/>
                <a:cs typeface="Arial" panose="020B0604020202020204" pitchFamily="34" charset="0"/>
              </a:rPr>
              <a:t>– The Model includes language to create a policy for all jurisdiction departments and for each type of organic waste product. </a:t>
            </a:r>
          </a:p>
          <a:p>
            <a:pPr marL="633270" lvl="1" indent="-176070" defTabSz="939041">
              <a:buFont typeface="Arial" panose="020B0604020202020204" pitchFamily="34" charset="0"/>
              <a:buChar char="•"/>
              <a:defRPr/>
            </a:pPr>
            <a:r>
              <a:rPr lang="en-US" b="0" u="none" baseline="0" dirty="0">
                <a:latin typeface="Arial" panose="020B0604020202020204" pitchFamily="34" charset="0"/>
                <a:cs typeface="Arial" panose="020B0604020202020204" pitchFamily="34" charset="0"/>
              </a:rPr>
              <a:t>There is one section for organic waste products and another section for recycled-content paper and paper products. </a:t>
            </a:r>
          </a:p>
          <a:p>
            <a:pPr marL="176070" indent="-176070" defTabSz="939041">
              <a:buFont typeface="Arial" panose="020B0604020202020204" pitchFamily="34" charset="0"/>
              <a:buChar char="•"/>
              <a:defRPr/>
            </a:pPr>
            <a:r>
              <a:rPr lang="en-US" b="1" u="none" baseline="0" dirty="0">
                <a:latin typeface="Arial" panose="020B0604020202020204" pitchFamily="34" charset="0"/>
                <a:cs typeface="Arial" panose="020B0604020202020204" pitchFamily="34" charset="0"/>
              </a:rPr>
              <a:t>Requirements for vendors </a:t>
            </a:r>
            <a:r>
              <a:rPr lang="en-US" b="0" u="none" baseline="0" dirty="0">
                <a:latin typeface="Arial" panose="020B0604020202020204" pitchFamily="34" charset="0"/>
                <a:cs typeface="Arial" panose="020B0604020202020204" pitchFamily="34" charset="0"/>
              </a:rPr>
              <a:t>– In addition to Model provisions that address procurement requirements for the jurisdiction’s departments, this section include language that places requirements on the jurisdiction’s vendors. This will help ensure that the products purchased by the jurisdiction meet the requirements of SB 1383. </a:t>
            </a:r>
          </a:p>
          <a:p>
            <a:pPr marL="176070" indent="-176070" defTabSz="939041">
              <a:buFont typeface="Arial" panose="020B0604020202020204" pitchFamily="34" charset="0"/>
              <a:buChar char="•"/>
              <a:defRPr/>
            </a:pPr>
            <a:r>
              <a:rPr lang="en-US" b="1" u="none" baseline="0" dirty="0">
                <a:latin typeface="Arial" panose="020B0604020202020204" pitchFamily="34" charset="0"/>
                <a:cs typeface="Arial" panose="020B0604020202020204" pitchFamily="34" charset="0"/>
              </a:rPr>
              <a:t>Tracking</a:t>
            </a:r>
            <a:r>
              <a:rPr lang="en-US" b="0" u="none" baseline="0" dirty="0">
                <a:latin typeface="Arial" panose="020B0604020202020204" pitchFamily="34" charset="0"/>
                <a:cs typeface="Arial" panose="020B0604020202020204" pitchFamily="34" charset="0"/>
              </a:rPr>
              <a:t> – Each section of the Model Policy includes some record keeping requirement for each entity, which ensures that the jurisdiction will have all required information for SB 1383 reporting. </a:t>
            </a:r>
          </a:p>
          <a:p>
            <a:pPr marL="633270" lvl="1" indent="-176070" defTabSz="939041">
              <a:buFont typeface="Arial" panose="020B0604020202020204" pitchFamily="34" charset="0"/>
              <a:buChar char="•"/>
              <a:defRPr/>
            </a:pPr>
            <a:r>
              <a:rPr lang="en-US" b="0" u="none" baseline="0" dirty="0">
                <a:latin typeface="Arial" panose="020B0604020202020204" pitchFamily="34" charset="0"/>
                <a:cs typeface="Arial" panose="020B0604020202020204" pitchFamily="34" charset="0"/>
              </a:rPr>
              <a:t>There is also a section specifically on the recordkeeping process specifying how all this information will be kept and aggregated. </a:t>
            </a:r>
          </a:p>
          <a:p>
            <a:pPr marL="633270" lvl="1" indent="-176070" defTabSz="939041">
              <a:buFont typeface="Arial" panose="020B0604020202020204" pitchFamily="34" charset="0"/>
              <a:buChar char="•"/>
              <a:defRPr/>
            </a:pPr>
            <a:r>
              <a:rPr lang="en-US" b="0" u="none" baseline="0" dirty="0">
                <a:latin typeface="Arial" panose="020B0604020202020204" pitchFamily="34" charset="0"/>
                <a:cs typeface="Arial" panose="020B0604020202020204" pitchFamily="34" charset="0"/>
              </a:rPr>
              <a:t>The Model Policy envisions utilization of a department procurement liaison, which is outlined in this section. This is an important step to ensure that all the policies laid out are actually executed and records are collected (which is difficult with multiple departments, service providers, and vendors) such that the jurisdiction is able to meet the record keeping and reporting requirements of SB 1383.</a:t>
            </a:r>
          </a:p>
          <a:p>
            <a:pPr marL="174708" indent="-174708" defTabSz="931774">
              <a:buFont typeface="Arial" panose="020B0604020202020204" pitchFamily="34" charset="0"/>
              <a:buChar char="•"/>
              <a:defRPr/>
            </a:pPr>
            <a:endParaRPr lang="en-US" u="sng" dirty="0">
              <a:latin typeface="Arial" panose="020B0604020202020204" pitchFamily="34" charset="0"/>
              <a:cs typeface="Arial" panose="020B0604020202020204" pitchFamily="34" charset="0"/>
            </a:endParaRPr>
          </a:p>
          <a:p>
            <a:pPr marL="174708" indent="-174708" defTabSz="931774">
              <a:buFont typeface="Arial" panose="020B0604020202020204" pitchFamily="34" charset="0"/>
              <a:buChar char="•"/>
              <a:defRPr/>
            </a:pPr>
            <a:r>
              <a:rPr lang="en-US" u="none" dirty="0">
                <a:latin typeface="Arial" panose="020B0604020202020204" pitchFamily="34" charset="0"/>
                <a:cs typeface="Arial" panose="020B0604020202020204" pitchFamily="34" charset="0"/>
              </a:rPr>
              <a:t>You can</a:t>
            </a:r>
            <a:r>
              <a:rPr lang="en-US" u="none" baseline="0" dirty="0">
                <a:latin typeface="Arial" panose="020B0604020202020204" pitchFamily="34" charset="0"/>
                <a:cs typeface="Arial" panose="020B0604020202020204" pitchFamily="34" charset="0"/>
              </a:rPr>
              <a:t> on this slide that the t</a:t>
            </a:r>
            <a:r>
              <a:rPr lang="en-US" u="none" dirty="0">
                <a:latin typeface="Arial" panose="020B0604020202020204" pitchFamily="34" charset="0"/>
                <a:cs typeface="Arial" panose="020B0604020202020204" pitchFamily="34" charset="0"/>
              </a:rPr>
              <a:t>arget users for the Model</a:t>
            </a:r>
            <a:r>
              <a:rPr lang="en-US" u="none" baseline="0" dirty="0">
                <a:latin typeface="Arial" panose="020B0604020202020204" pitchFamily="34" charset="0"/>
                <a:cs typeface="Arial" panose="020B0604020202020204" pitchFamily="34" charset="0"/>
              </a:rPr>
              <a:t> Procurement Policy </a:t>
            </a:r>
            <a:r>
              <a:rPr lang="en-US" u="none" dirty="0">
                <a:latin typeface="Arial" panose="020B0604020202020204" pitchFamily="34" charset="0"/>
                <a:cs typeface="Arial" panose="020B0604020202020204" pitchFamily="34" charset="0"/>
              </a:rPr>
              <a:t>include a wide</a:t>
            </a:r>
            <a:r>
              <a:rPr lang="en-US" u="none" baseline="0" dirty="0">
                <a:latin typeface="Arial" panose="020B0604020202020204" pitchFamily="34" charset="0"/>
                <a:cs typeface="Arial" panose="020B0604020202020204" pitchFamily="34" charset="0"/>
              </a:rPr>
              <a:t> range of </a:t>
            </a:r>
            <a:r>
              <a:rPr lang="en-US" u="none" dirty="0">
                <a:latin typeface="Arial" panose="020B0604020202020204" pitchFamily="34" charset="0"/>
                <a:cs typeface="Arial" panose="020B0604020202020204" pitchFamily="34" charset="0"/>
              </a:rPr>
              <a:t> Jurisdiction’s</a:t>
            </a:r>
            <a:r>
              <a:rPr lang="en-US" u="none" baseline="0" dirty="0">
                <a:latin typeface="Arial" panose="020B0604020202020204" pitchFamily="34" charset="0"/>
                <a:cs typeface="Arial" panose="020B0604020202020204" pitchFamily="34" charset="0"/>
              </a:rPr>
              <a:t> departments as compliance with the SB 1383 organic waste product procurement requirements will involve several departments and compliance with purchasing recycled-content paper will call for engagement from nearly all departments. </a:t>
            </a:r>
            <a:endParaRPr lang="en-US" u="none" strike="sngStrike" dirty="0">
              <a:latin typeface="Arial" panose="020B0604020202020204" pitchFamily="34" charset="0"/>
              <a:cs typeface="Arial" panose="020B0604020202020204" pitchFamily="34" charset="0"/>
            </a:endParaRPr>
          </a:p>
          <a:p>
            <a:endParaRPr lang="en-US" dirty="0"/>
          </a:p>
          <a:p>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13</a:t>
            </a:fld>
            <a:endParaRPr lang="en-US" dirty="0">
              <a:solidFill>
                <a:prstClr val="black"/>
              </a:solidFill>
            </a:endParaRPr>
          </a:p>
        </p:txBody>
      </p:sp>
    </p:spTree>
    <p:extLst>
      <p:ext uri="{BB962C8B-B14F-4D97-AF65-F5344CB8AC3E}">
        <p14:creationId xmlns:p14="http://schemas.microsoft.com/office/powerpoint/2010/main" val="4990421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The fourth </a:t>
            </a:r>
            <a:r>
              <a:rPr lang="en-US" b="1" u="none" baseline="0" dirty="0">
                <a:latin typeface="Arial" panose="020B0604020202020204" pitchFamily="34" charset="0"/>
                <a:cs typeface="Arial" panose="020B0604020202020204" pitchFamily="34" charset="0"/>
              </a:rPr>
              <a:t>Model Tool is the Model Food Recovery Agreement</a:t>
            </a:r>
            <a:r>
              <a:rPr lang="en-US" u="none" baseline="0" dirty="0">
                <a:latin typeface="Arial" panose="020B0604020202020204" pitchFamily="34" charset="0"/>
                <a:cs typeface="Arial" panose="020B0604020202020204" pitchFamily="34" charset="0"/>
              </a:rPr>
              <a:t>. It provides general agreement framework that can be tailored to specific users needs and conditions.</a:t>
            </a:r>
          </a:p>
          <a:p>
            <a:pPr marL="640594"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To create the Model Agreement, we compiled examples of existing food recovery resources used by food recovery organizations around the state. </a:t>
            </a:r>
          </a:p>
          <a:p>
            <a:pPr marL="640594"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We then built the structure of the agreement, including identifying areas where optional provisions are needed to reflect different types of service arrangements.</a:t>
            </a:r>
          </a:p>
          <a:p>
            <a:pPr marL="640594" lvl="1"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The</a:t>
            </a:r>
            <a:r>
              <a:rPr lang="en-US" u="none" baseline="0" dirty="0">
                <a:latin typeface="Arial" panose="020B0604020202020204" pitchFamily="34" charset="0"/>
                <a:cs typeface="Arial" panose="020B0604020202020204" pitchFamily="34" charset="0"/>
              </a:rPr>
              <a:t> Model agreement is organized using a main body agreement, as well as attachments for further details. </a:t>
            </a:r>
          </a:p>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We designed the Model Edible Food Recovery Agreement to be </a:t>
            </a:r>
            <a:r>
              <a:rPr lang="en-US" b="1" u="none" baseline="0" dirty="0">
                <a:latin typeface="Arial" panose="020B0604020202020204" pitchFamily="34" charset="0"/>
                <a:cs typeface="Arial" panose="020B0604020202020204" pitchFamily="34" charset="0"/>
              </a:rPr>
              <a:t>highly customizable, flexible, and adaptable </a:t>
            </a:r>
            <a:r>
              <a:rPr lang="en-US" u="none" baseline="0" dirty="0">
                <a:latin typeface="Arial" panose="020B0604020202020204" pitchFamily="34" charset="0"/>
                <a:cs typeface="Arial" panose="020B0604020202020204" pitchFamily="34" charset="0"/>
              </a:rPr>
              <a:t>for use by different food recovery organizations, food recovery services, and commercial edible food generators across the state that have different service approaches and unique needs.</a:t>
            </a:r>
          </a:p>
          <a:p>
            <a:pPr marL="640594"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The Model Agreement includes a variety of options throughout the model to address these unique conditions (such as the types of foods accepted, which party transports the food, fees for service, if any, and more). </a:t>
            </a:r>
          </a:p>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These options are identified and explained using guidance notes embedded throughout the document. </a:t>
            </a:r>
            <a:endParaRPr lang="en-US" u="none"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14</a:t>
            </a:fld>
            <a:endParaRPr lang="en-US" dirty="0">
              <a:solidFill>
                <a:prstClr val="black"/>
              </a:solidFill>
            </a:endParaRPr>
          </a:p>
        </p:txBody>
      </p:sp>
    </p:spTree>
    <p:extLst>
      <p:ext uri="{BB962C8B-B14F-4D97-AF65-F5344CB8AC3E}">
        <p14:creationId xmlns:p14="http://schemas.microsoft.com/office/powerpoint/2010/main" val="23046844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u="none" baseline="0" dirty="0">
                <a:latin typeface="Arial" panose="020B0604020202020204" pitchFamily="34" charset="0"/>
                <a:cs typeface="Arial" panose="020B0604020202020204" pitchFamily="34" charset="0"/>
              </a:rPr>
              <a:t>Note to presenter: modify talking points based on length of presentation. </a:t>
            </a:r>
          </a:p>
          <a:p>
            <a:endParaRPr lang="en-US" b="0" i="1" u="none" baseline="0" dirty="0">
              <a:latin typeface="Arial" panose="020B0604020202020204" pitchFamily="34" charset="0"/>
              <a:cs typeface="Arial" panose="020B0604020202020204" pitchFamily="34" charset="0"/>
            </a:endParaRPr>
          </a:p>
          <a:p>
            <a:r>
              <a:rPr lang="en-US" b="0" u="none" baseline="0" dirty="0">
                <a:latin typeface="Arial" panose="020B0604020202020204" pitchFamily="34" charset="0"/>
                <a:cs typeface="Arial" panose="020B0604020202020204" pitchFamily="34" charset="0"/>
              </a:rPr>
              <a:t>This slide presents a little </a:t>
            </a:r>
            <a:r>
              <a:rPr lang="en-US" b="1" u="none" baseline="0" dirty="0">
                <a:latin typeface="Arial" panose="020B0604020202020204" pitchFamily="34" charset="0"/>
                <a:cs typeface="Arial" panose="020B0604020202020204" pitchFamily="34" charset="0"/>
              </a:rPr>
              <a:t>more detail on what to expect in the Model </a:t>
            </a:r>
            <a:r>
              <a:rPr lang="en-US" b="1" u="none" dirty="0">
                <a:solidFill>
                  <a:schemeClr val="bg1"/>
                </a:solidFill>
              </a:rPr>
              <a:t>Edible </a:t>
            </a:r>
            <a:r>
              <a:rPr lang="en-US" b="1" u="none" baseline="0" dirty="0">
                <a:latin typeface="Arial" panose="020B0604020202020204" pitchFamily="34" charset="0"/>
                <a:cs typeface="Arial" panose="020B0604020202020204" pitchFamily="34" charset="0"/>
              </a:rPr>
              <a:t>Food Recovery Agreement</a:t>
            </a:r>
            <a:r>
              <a:rPr lang="en-US" b="0" u="none" baseline="0" dirty="0">
                <a:latin typeface="Arial" panose="020B0604020202020204" pitchFamily="34" charset="0"/>
                <a:cs typeface="Arial" panose="020B0604020202020204" pitchFamily="34" charset="0"/>
              </a:rPr>
              <a:t>.  In particularly, I will highlight areas where the Model includes optionality that allows for the contracting parties to tailor the agreement to their specific arrangements.</a:t>
            </a:r>
          </a:p>
          <a:p>
            <a:endParaRPr lang="en-US" b="0" u="none" baseline="0"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The Agreement</a:t>
            </a:r>
            <a:r>
              <a:rPr lang="en-US" u="none" baseline="0" dirty="0">
                <a:latin typeface="Arial" panose="020B0604020202020204" pitchFamily="34" charset="0"/>
                <a:cs typeface="Arial" panose="020B0604020202020204" pitchFamily="34" charset="0"/>
              </a:rPr>
              <a:t> provides language on which foods are acceptable, which foods are not acceptable; and it outlines conditions for refusal of donated food. This section will be customized by the food recovery organizations and services to reflect the nature of their programs.</a:t>
            </a:r>
          </a:p>
          <a:p>
            <a:pPr marL="174708" indent="-174708">
              <a:buFont typeface="Arial" panose="020B0604020202020204" pitchFamily="34" charset="0"/>
              <a:buChar char="•"/>
            </a:pPr>
            <a:r>
              <a:rPr lang="en-US" u="none" strike="noStrike" baseline="0" dirty="0">
                <a:latin typeface="Arial" panose="020B0604020202020204" pitchFamily="34" charset="0"/>
                <a:cs typeface="Arial" panose="020B0604020202020204" pitchFamily="34" charset="0"/>
              </a:rPr>
              <a:t>The importance of food safety is addressed by including language that references the need to comply with local, state, and federal regulations. Guidance notes indicate that parties can amend the section to add specific food safety practices. </a:t>
            </a:r>
          </a:p>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The Model </a:t>
            </a:r>
            <a:r>
              <a:rPr lang="en-US" u="none" dirty="0">
                <a:solidFill>
                  <a:schemeClr val="bg1"/>
                </a:solidFill>
              </a:rPr>
              <a:t>Edible </a:t>
            </a:r>
            <a:r>
              <a:rPr lang="en-US" u="none" baseline="0" dirty="0">
                <a:latin typeface="Arial" panose="020B0604020202020204" pitchFamily="34" charset="0"/>
                <a:cs typeface="Arial" panose="020B0604020202020204" pitchFamily="34" charset="0"/>
              </a:rPr>
              <a:t>Food Recovery Agreement also outlines how donated food will be collected, transported, and stored, and provides optionality as to which party will do what. </a:t>
            </a:r>
          </a:p>
          <a:p>
            <a:pPr marL="631908" lvl="1"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For example, in some cases the food recovery organization may pick up food from the generator and in other cases the generator may transport the edible food to the food recovery organization.  Optional provisions are provided for these scenarios.</a:t>
            </a:r>
          </a:p>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Prohibition of donation dumping is covered in the Agreement to protect the food recovery organizations that can’t receive food that doesn’t meet their needs.</a:t>
            </a:r>
          </a:p>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There is also a section dedicated to equipment protocols. It includes options for the food recovery service provider to provide the food storage bags or containers or coolers or for the generator to do so.</a:t>
            </a:r>
            <a:r>
              <a:rPr lang="en-US" u="sng" baseline="0" dirty="0">
                <a:latin typeface="Arial" panose="020B0604020202020204" pitchFamily="34" charset="0"/>
                <a:cs typeface="Arial" panose="020B0604020202020204" pitchFamily="34" charset="0"/>
              </a:rPr>
              <a:t> </a:t>
            </a:r>
          </a:p>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One final area of optionality that is built into the Model relates to the service fee and donation language. </a:t>
            </a:r>
          </a:p>
          <a:p>
            <a:pPr marL="0" indent="0">
              <a:buFont typeface="Arial" panose="020B0604020202020204" pitchFamily="34" charset="0"/>
              <a:buNone/>
            </a:pPr>
            <a:endParaRPr lang="en-US" u="none"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15</a:t>
            </a:fld>
            <a:endParaRPr lang="en-US" dirty="0">
              <a:solidFill>
                <a:prstClr val="black"/>
              </a:solidFill>
            </a:endParaRPr>
          </a:p>
        </p:txBody>
      </p:sp>
    </p:spTree>
    <p:extLst>
      <p:ext uri="{BB962C8B-B14F-4D97-AF65-F5344CB8AC3E}">
        <p14:creationId xmlns:p14="http://schemas.microsoft.com/office/powerpoint/2010/main" val="19214498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u="none" dirty="0">
                <a:latin typeface="Arial" panose="020B0604020202020204" pitchFamily="34" charset="0"/>
                <a:cs typeface="Arial" panose="020B0604020202020204" pitchFamily="34" charset="0"/>
              </a:rPr>
              <a:t>As I’ve mentioned</a:t>
            </a:r>
            <a:r>
              <a:rPr lang="en-US" u="none" baseline="0" dirty="0">
                <a:latin typeface="Arial" panose="020B0604020202020204" pitchFamily="34" charset="0"/>
                <a:cs typeface="Arial" panose="020B0604020202020204" pitchFamily="34" charset="0"/>
              </a:rPr>
              <a:t> over and over throughout this presentation, t</a:t>
            </a:r>
            <a:r>
              <a:rPr lang="en-US" u="none" dirty="0">
                <a:latin typeface="Arial" panose="020B0604020202020204" pitchFamily="34" charset="0"/>
                <a:cs typeface="Arial" panose="020B0604020202020204" pitchFamily="34" charset="0"/>
              </a:rPr>
              <a:t>h</a:t>
            </a:r>
            <a:r>
              <a:rPr lang="en-US" u="none" baseline="0" dirty="0">
                <a:latin typeface="Arial" panose="020B0604020202020204" pitchFamily="34" charset="0"/>
                <a:cs typeface="Arial" panose="020B0604020202020204" pitchFamily="34" charset="0"/>
              </a:rPr>
              <a:t>e </a:t>
            </a:r>
            <a:r>
              <a:rPr lang="en-US" b="1" u="none" baseline="0" dirty="0">
                <a:latin typeface="Arial" panose="020B0604020202020204" pitchFamily="34" charset="0"/>
                <a:cs typeface="Arial" panose="020B0604020202020204" pitchFamily="34" charset="0"/>
              </a:rPr>
              <a:t>Model Tools were designed to be highly customizable</a:t>
            </a:r>
            <a:r>
              <a:rPr lang="en-US" u="none" baseline="0" dirty="0">
                <a:latin typeface="Arial" panose="020B0604020202020204" pitchFamily="34" charset="0"/>
                <a:cs typeface="Arial" panose="020B0604020202020204" pitchFamily="34" charset="0"/>
              </a:rPr>
              <a:t>.  </a:t>
            </a:r>
          </a:p>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Building in customization features was a priority identified by CalRecycle and HF&amp;H recognizing that one size does not fit all and that there is a wide range of different systems and strategies among jurisdictions across the state.   </a:t>
            </a:r>
          </a:p>
          <a:p>
            <a:pPr marL="174708" indent="-174708">
              <a:buFont typeface="Arial" panose="020B0604020202020204" pitchFamily="34" charset="0"/>
              <a:buChar char="•"/>
            </a:pPr>
            <a:r>
              <a:rPr lang="en-US" u="none" baseline="0" dirty="0">
                <a:latin typeface="Arial" panose="020B0604020202020204" pitchFamily="34" charset="0"/>
                <a:cs typeface="Arial" panose="020B0604020202020204" pitchFamily="34" charset="0"/>
              </a:rPr>
              <a:t>We believe that jurisdictions will be able to adapt the example language included in the Models to meet their unique needs.</a:t>
            </a:r>
            <a:endParaRPr lang="en-US" u="none"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solidFill>
                  <a:prstClr val="black"/>
                </a:solidFill>
              </a:rPr>
              <a:pPr/>
              <a:t>16</a:t>
            </a:fld>
            <a:endParaRPr lang="en-US" dirty="0">
              <a:solidFill>
                <a:prstClr val="black"/>
              </a:solidFill>
            </a:endParaRPr>
          </a:p>
        </p:txBody>
      </p:sp>
    </p:spTree>
    <p:extLst>
      <p:ext uri="{BB962C8B-B14F-4D97-AF65-F5344CB8AC3E}">
        <p14:creationId xmlns:p14="http://schemas.microsoft.com/office/powerpoint/2010/main" val="2130590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b="1" dirty="0">
                <a:latin typeface="Arial" panose="020B0604020202020204" pitchFamily="34" charset="0"/>
                <a:cs typeface="Arial" panose="020B0604020202020204" pitchFamily="34" charset="0"/>
              </a:rPr>
              <a:t>Important Considerations</a:t>
            </a:r>
          </a:p>
          <a:p>
            <a:r>
              <a:rPr lang="en-US" dirty="0">
                <a:latin typeface="Arial" panose="020B0604020202020204" pitchFamily="34" charset="0"/>
                <a:cs typeface="Arial" panose="020B0604020202020204" pitchFamily="34" charset="0"/>
              </a:rPr>
              <a:t>We would like to note some important considerations to think about as you use the Model Tools. </a:t>
            </a:r>
          </a:p>
          <a:p>
            <a:r>
              <a:rPr lang="en-US" b="1" dirty="0">
                <a:latin typeface="Arial" panose="020B0604020202020204" pitchFamily="34" charset="0"/>
                <a:cs typeface="Arial" panose="020B0604020202020204" pitchFamily="34" charset="0"/>
              </a:rPr>
              <a:t>New or Amended Agreements, Policies, and Ordinances</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Before</a:t>
            </a:r>
            <a:r>
              <a:rPr lang="en-US" baseline="0" dirty="0">
                <a:latin typeface="Arial" panose="020B0604020202020204" pitchFamily="34" charset="0"/>
                <a:cs typeface="Arial" panose="020B0604020202020204" pitchFamily="34" charset="0"/>
              </a:rPr>
              <a:t> you begin use of the Model Tools, d</a:t>
            </a:r>
            <a:r>
              <a:rPr lang="en-US" dirty="0">
                <a:latin typeface="Arial" panose="020B0604020202020204" pitchFamily="34" charset="0"/>
                <a:cs typeface="Arial" panose="020B0604020202020204" pitchFamily="34" charset="0"/>
              </a:rPr>
              <a:t>etermine whether to use Model Tool(s) as a starting point and/or whether to amend existing agreements, policies, and ordinances. For some sections</a:t>
            </a:r>
            <a:r>
              <a:rPr lang="en-US" baseline="0" dirty="0">
                <a:latin typeface="Arial" panose="020B0604020202020204" pitchFamily="34" charset="0"/>
                <a:cs typeface="Arial" panose="020B0604020202020204" pitchFamily="34" charset="0"/>
              </a:rPr>
              <a:t> on </a:t>
            </a:r>
            <a:r>
              <a:rPr lang="en-US" dirty="0">
                <a:latin typeface="Arial" panose="020B0604020202020204" pitchFamily="34" charset="0"/>
                <a:cs typeface="Arial" panose="020B0604020202020204" pitchFamily="34" charset="0"/>
              </a:rPr>
              <a:t>the Model Tools, it is recommended that users consider use of existing provisions, subject to review and revision as needed, or are advised to use provisions resulting from negotiations. </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For amendments to existing agreement(s), ordinances, or policies, example provisions in the Model Tools can be integrated into the jurisdiction’s existing agreement, ordinances, and policies.</a:t>
            </a:r>
          </a:p>
          <a:p>
            <a:r>
              <a:rPr lang="en-US" b="1" dirty="0">
                <a:latin typeface="Arial" panose="020B0604020202020204" pitchFamily="34" charset="0"/>
                <a:cs typeface="Arial" panose="020B0604020202020204" pitchFamily="34" charset="0"/>
              </a:rPr>
              <a:t>Align Defined Terms</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As you use the Model Tools, be sure to carefully review definitions in the Models and in your existing agreements, policies, and ordinances. </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Modification and alignment of these terms will be needed</a:t>
            </a:r>
            <a:r>
              <a:rPr lang="en-US" baseline="0" dirty="0">
                <a:latin typeface="Arial" panose="020B0604020202020204" pitchFamily="34" charset="0"/>
                <a:cs typeface="Arial" panose="020B0604020202020204" pitchFamily="34" charset="0"/>
              </a:rPr>
              <a:t> with particular attention to the relationship of the defined terms in SB 1383.</a:t>
            </a:r>
          </a:p>
          <a:p>
            <a:pPr marL="174708" indent="-174708">
              <a:buFont typeface="Arial" panose="020B0604020202020204" pitchFamily="34" charset="0"/>
              <a:buChar char="•"/>
            </a:pPr>
            <a:r>
              <a:rPr lang="en-US" baseline="0" dirty="0">
                <a:latin typeface="Arial" panose="020B0604020202020204" pitchFamily="34" charset="0"/>
                <a:cs typeface="Arial" panose="020B0604020202020204" pitchFamily="34" charset="0"/>
              </a:rPr>
              <a:t>This is a tedious process but it critical as defined terms have a significant impact the meaning over various provisions.</a:t>
            </a:r>
            <a:endParaRPr lang="en-US"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SB 1383 Requirements</a:t>
            </a:r>
            <a:endParaRPr lang="en-US"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Each jurisdiction is responsible for understanding and complying with SB 1383. </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As we noted at the beginning of the presentation, use of the Model Tools does not exempt a jurisdiction from complying with all SB 1383 requirements. </a:t>
            </a: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Not all requirements can be fulfilled through use of these Tools</a:t>
            </a:r>
            <a:r>
              <a:rPr lang="en-US" baseline="0" dirty="0">
                <a:latin typeface="Arial" panose="020B0604020202020204" pitchFamily="34" charset="0"/>
                <a:cs typeface="Arial" panose="020B0604020202020204" pitchFamily="34" charset="0"/>
              </a:rPr>
              <a:t> or </a:t>
            </a:r>
            <a:r>
              <a:rPr lang="en-US" dirty="0">
                <a:latin typeface="Arial" panose="020B0604020202020204" pitchFamily="34" charset="0"/>
                <a:cs typeface="Arial" panose="020B0604020202020204" pitchFamily="34" charset="0"/>
              </a:rPr>
              <a:t>through delegation</a:t>
            </a:r>
            <a:r>
              <a:rPr lang="en-US" baseline="0" dirty="0">
                <a:latin typeface="Arial" panose="020B0604020202020204" pitchFamily="34" charset="0"/>
                <a:cs typeface="Arial" panose="020B0604020202020204" pitchFamily="34" charset="0"/>
              </a:rPr>
              <a:t> to other entities.</a:t>
            </a:r>
            <a:endParaRPr lang="en-US"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It is advised that jurisdictions thoroughly review the SB 1383 regulations,</a:t>
            </a:r>
            <a:r>
              <a:rPr lang="en-US" baseline="0"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take necessary actions to ensure full compliance,</a:t>
            </a:r>
            <a:r>
              <a:rPr lang="en-US" baseline="0" dirty="0">
                <a:latin typeface="Arial" panose="020B0604020202020204" pitchFamily="34" charset="0"/>
                <a:cs typeface="Arial" panose="020B0604020202020204" pitchFamily="34" charset="0"/>
              </a:rPr>
              <a:t> and seek guidance from experts, if needed.</a:t>
            </a:r>
            <a:endParaRPr lang="en-US"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Involve Legal Counsel</a:t>
            </a:r>
            <a:endParaRPr lang="en-US"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Any agreement, policy, or ordinance that results from use of the Model Tools should not be considered to have undergone legal counsel review. Each jurisdiction is responsible for involving its legal counsel to perform legal review and approval processes typically required by the jurisdiction for approval of such agreements, ordinances, and policies.  </a:t>
            </a:r>
          </a:p>
          <a:p>
            <a:r>
              <a:rPr lang="en-US" b="1" dirty="0">
                <a:latin typeface="Arial" panose="020B0604020202020204" pitchFamily="34" charset="0"/>
                <a:cs typeface="Arial" panose="020B0604020202020204" pitchFamily="34" charset="0"/>
              </a:rPr>
              <a:t>Engage with Stakeholders</a:t>
            </a:r>
            <a:endParaRPr lang="en-US"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When implementing new or amended agreement(s), ordinances, and policies, it is advised to conduct stakeholder engagement to receive input from the public. Note, this is a not a requirement of SB 1383, it is </a:t>
            </a:r>
            <a:r>
              <a:rPr lang="en-US" u="none" dirty="0">
                <a:latin typeface="Arial" panose="020B0604020202020204" pitchFamily="34" charset="0"/>
                <a:cs typeface="Arial" panose="020B0604020202020204" pitchFamily="34" charset="0"/>
              </a:rPr>
              <a:t>strongly encouraged</a:t>
            </a:r>
            <a:r>
              <a:rPr lang="en-US" dirty="0">
                <a:latin typeface="Arial" panose="020B0604020202020204" pitchFamily="34" charset="0"/>
                <a:cs typeface="Arial" panose="020B0604020202020204" pitchFamily="34" charset="0"/>
              </a:rPr>
              <a:t>. </a:t>
            </a:r>
          </a:p>
          <a:p>
            <a:pPr lvl="0"/>
            <a:r>
              <a:rPr lang="en-US" b="1" dirty="0">
                <a:latin typeface="Arial" panose="020B0604020202020204" pitchFamily="34" charset="0"/>
                <a:cs typeface="Arial" panose="020B0604020202020204" pitchFamily="34" charset="0"/>
              </a:rPr>
              <a:t>Example Language Only</a:t>
            </a:r>
            <a:endParaRPr lang="en-US" dirty="0">
              <a:latin typeface="Arial" panose="020B0604020202020204" pitchFamily="34" charset="0"/>
              <a:cs typeface="Arial" panose="020B0604020202020204" pitchFamily="34" charset="0"/>
            </a:endParaRPr>
          </a:p>
          <a:p>
            <a:pPr marL="174708" indent="-174708">
              <a:buFont typeface="Arial" panose="020B0604020202020204" pitchFamily="34" charset="0"/>
              <a:buChar char="•"/>
            </a:pPr>
            <a:r>
              <a:rPr lang="en-US" dirty="0">
                <a:latin typeface="Arial" panose="020B0604020202020204" pitchFamily="34" charset="0"/>
                <a:cs typeface="Arial" panose="020B0604020202020204" pitchFamily="34" charset="0"/>
              </a:rPr>
              <a:t>The provisions in the Model Tools are examples only. Jurisdictions are not required to use this language nor include similar provisions in its relevant agreements, policies, and ordinances.  All language should be considered in the context of the jurisdictions’ conditions. Customization and modification is expected to reflect each jurisdiction’s unique circumstances and programs.</a:t>
            </a:r>
          </a:p>
        </p:txBody>
      </p:sp>
      <p:sp>
        <p:nvSpPr>
          <p:cNvPr id="4" name="Slide Number Placeholder 3"/>
          <p:cNvSpPr>
            <a:spLocks noGrp="1"/>
          </p:cNvSpPr>
          <p:nvPr>
            <p:ph type="sldNum" sz="quarter" idx="10"/>
          </p:nvPr>
        </p:nvSpPr>
        <p:spPr/>
        <p:txBody>
          <a:bodyPr/>
          <a:lstStyle/>
          <a:p>
            <a:fld id="{FB7463FA-088F-42C7-9900-C71C52E1246E}" type="slidenum">
              <a:rPr lang="en-US" smtClean="0"/>
              <a:t>17</a:t>
            </a:fld>
            <a:endParaRPr lang="en-US" dirty="0"/>
          </a:p>
        </p:txBody>
      </p:sp>
    </p:spTree>
    <p:extLst>
      <p:ext uri="{BB962C8B-B14F-4D97-AF65-F5344CB8AC3E}">
        <p14:creationId xmlns:p14="http://schemas.microsoft.com/office/powerpoint/2010/main" val="3835237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pPr defTabSz="966529">
              <a:defRPr/>
            </a:pPr>
            <a:r>
              <a:rPr lang="en-US" b="1" dirty="0">
                <a:latin typeface="Arial" panose="020B0604020202020204" pitchFamily="34" charset="0"/>
                <a:cs typeface="Arial" panose="020B0604020202020204" pitchFamily="34" charset="0"/>
              </a:rPr>
              <a:t>Case Studies</a:t>
            </a:r>
          </a:p>
          <a:p>
            <a:pPr marL="181225" indent="-181225" defTabSz="966529">
              <a:buFont typeface="Arial" panose="020B0604020202020204" pitchFamily="34" charset="0"/>
              <a:buChar char="•"/>
              <a:defRPr/>
            </a:pPr>
            <a:r>
              <a:rPr lang="en-US" dirty="0">
                <a:latin typeface="Arial" panose="020B0604020202020204" pitchFamily="34" charset="0"/>
                <a:cs typeface="Arial" panose="020B0604020202020204" pitchFamily="34" charset="0"/>
              </a:rPr>
              <a:t>HF&amp;H developed a series of case studies for CalRecycle that spotlight how jurisdictions and entities are implementing some aspect of SB 1383. We created two case studies for each of the Model Tools, as listed on this slide. </a:t>
            </a:r>
          </a:p>
          <a:p>
            <a:pPr marL="181225" indent="-181225" defTabSz="966529">
              <a:buFont typeface="Arial" panose="020B0604020202020204" pitchFamily="34" charset="0"/>
              <a:buChar char="•"/>
              <a:defRPr/>
            </a:pPr>
            <a:r>
              <a:rPr lang="en-US" baseline="0" dirty="0">
                <a:latin typeface="Arial" panose="020B0604020202020204" pitchFamily="34" charset="0"/>
                <a:cs typeface="Arial" panose="020B0604020202020204" pitchFamily="34" charset="0"/>
              </a:rPr>
              <a:t>They are available at the link shown on the bottom of this slide.  </a:t>
            </a:r>
            <a:endParaRPr lang="en-US" dirty="0"/>
          </a:p>
        </p:txBody>
      </p:sp>
      <p:sp>
        <p:nvSpPr>
          <p:cNvPr id="4" name="Slide Number Placeholder 3"/>
          <p:cNvSpPr>
            <a:spLocks noGrp="1"/>
          </p:cNvSpPr>
          <p:nvPr>
            <p:ph type="sldNum" sz="quarter" idx="10"/>
          </p:nvPr>
        </p:nvSpPr>
        <p:spPr/>
        <p:txBody>
          <a:bodyPr/>
          <a:lstStyle/>
          <a:p>
            <a:fld id="{FB7463FA-088F-42C7-9900-C71C52E1246E}" type="slidenum">
              <a:rPr lang="en-US" smtClean="0"/>
              <a:t>18</a:t>
            </a:fld>
            <a:endParaRPr lang="en-US" dirty="0"/>
          </a:p>
        </p:txBody>
      </p:sp>
    </p:spTree>
    <p:extLst>
      <p:ext uri="{BB962C8B-B14F-4D97-AF65-F5344CB8AC3E}">
        <p14:creationId xmlns:p14="http://schemas.microsoft.com/office/powerpoint/2010/main" val="2670440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a:t>Thank</a:t>
            </a:r>
            <a:r>
              <a:rPr lang="en-US" baseline="0" dirty="0"/>
              <a:t> you very much for listening.  </a:t>
            </a:r>
          </a:p>
          <a:p>
            <a:pPr marL="174708" indent="-174708">
              <a:buFont typeface="Arial" panose="020B0604020202020204" pitchFamily="34" charset="0"/>
              <a:buChar char="•"/>
            </a:pPr>
            <a:endParaRPr lang="en-US" baseline="0" dirty="0"/>
          </a:p>
          <a:p>
            <a:pPr marL="174708" indent="-174708">
              <a:buFont typeface="Arial" panose="020B0604020202020204" pitchFamily="34" charset="0"/>
              <a:buChar char="•"/>
            </a:pPr>
            <a:r>
              <a:rPr lang="en-US" baseline="0" dirty="0"/>
              <a:t>We will use the remaining time to respond to questions and receive comments. </a:t>
            </a:r>
          </a:p>
          <a:p>
            <a:pPr marL="174708" indent="-174708">
              <a:buFont typeface="Arial" panose="020B0604020202020204" pitchFamily="34" charset="0"/>
              <a:buChar char="•"/>
            </a:pPr>
            <a:endParaRPr lang="en-US" baseline="0" dirty="0"/>
          </a:p>
        </p:txBody>
      </p:sp>
      <p:sp>
        <p:nvSpPr>
          <p:cNvPr id="4" name="Slide Number Placeholder 3"/>
          <p:cNvSpPr>
            <a:spLocks noGrp="1"/>
          </p:cNvSpPr>
          <p:nvPr>
            <p:ph type="sldNum" sz="quarter" idx="10"/>
          </p:nvPr>
        </p:nvSpPr>
        <p:spPr/>
        <p:txBody>
          <a:bodyPr/>
          <a:lstStyle/>
          <a:p>
            <a:fld id="{FB7463FA-088F-42C7-9900-C71C52E1246E}" type="slidenum">
              <a:rPr lang="en-US" smtClean="0"/>
              <a:t>19</a:t>
            </a:fld>
            <a:endParaRPr lang="en-US" dirty="0"/>
          </a:p>
        </p:txBody>
      </p:sp>
    </p:spTree>
    <p:extLst>
      <p:ext uri="{BB962C8B-B14F-4D97-AF65-F5344CB8AC3E}">
        <p14:creationId xmlns:p14="http://schemas.microsoft.com/office/powerpoint/2010/main" val="1583487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dirty="0"/>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dirty="0"/>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dirty="0"/>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dirty="0"/>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dirty="0"/>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dirty="0"/>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dirty="0"/>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dirty="0"/>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dirty="0"/>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dirty="0"/>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dirty="0"/>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dirty="0"/>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dirty="0"/>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dirty="0"/>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dirty="0"/>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dirty="0"/>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dirty="0"/>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dirty="0"/>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dirty="0"/>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dirty="0"/>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r>
              <a:rPr lang="en-US" dirty="0"/>
              <a:t>a</a:t>
            </a:r>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dirty="0"/>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dirty="0"/>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dirty="0"/>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dirty="0"/>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image" Target="../media/image10.png"/><Relationship Id="rId5" Type="http://schemas.openxmlformats.org/officeDocument/2006/relationships/image" Target="../media/image12.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10.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25.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calrecycle.ca.gov/organics/slcp/education" TargetMode="External"/><Relationship Id="rId7" Type="http://schemas.openxmlformats.org/officeDocument/2006/relationships/image" Target="../media/image27.jpe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hyperlink" Target="mailto:slcp.organics@calrecycle.ca.gov" TargetMode="External"/><Relationship Id="rId5" Type="http://schemas.openxmlformats.org/officeDocument/2006/relationships/image" Target="../media/image26.gif"/><Relationship Id="rId4" Type="http://schemas.openxmlformats.org/officeDocument/2006/relationships/hyperlink" Target="mailto:Rob@hfh-consultant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poured into compost bin, edible food collected in truck, compost facility, anaerobic digestion facility"/>
          <p:cNvPicPr>
            <a:picLocks noChangeAspect="1"/>
          </p:cNvPicPr>
          <p:nvPr/>
        </p:nvPicPr>
        <p:blipFill>
          <a:blip r:embed="rId3"/>
          <a:stretch>
            <a:fillRect/>
          </a:stretch>
        </p:blipFill>
        <p:spPr>
          <a:xfrm>
            <a:off x="2" y="1"/>
            <a:ext cx="12191998" cy="6857999"/>
          </a:xfrm>
          <a:prstGeom prst="rect">
            <a:avLst/>
          </a:prstGeom>
          <a:solidFill>
            <a:srgbClr val="548543"/>
          </a:solidFill>
        </p:spPr>
      </p:pic>
      <p:sp>
        <p:nvSpPr>
          <p:cNvPr id="7" name="Title 6" descr="SB 1383 &#10;Model Tools Overview">
            <a:extLst>
              <a:ext uri="{FF2B5EF4-FFF2-40B4-BE49-F238E27FC236}">
                <a16:creationId xmlns:a16="http://schemas.microsoft.com/office/drawing/2014/main" id="{D834CE6B-1AD9-4140-8267-65119199E33D}"/>
              </a:ext>
            </a:extLst>
          </p:cNvPr>
          <p:cNvSpPr>
            <a:spLocks noGrp="1"/>
          </p:cNvSpPr>
          <p:nvPr>
            <p:ph type="ctrTitle"/>
          </p:nvPr>
        </p:nvSpPr>
        <p:spPr>
          <a:xfrm>
            <a:off x="2" y="1"/>
            <a:ext cx="5133701" cy="3937000"/>
          </a:xfrm>
          <a:solidFill>
            <a:srgbClr val="4F7D3F"/>
          </a:solidFill>
        </p:spPr>
        <p:txBody>
          <a:bodyPr/>
          <a:lstStyle/>
          <a:p>
            <a:r>
              <a:rPr lang="en-US" sz="7200" dirty="0">
                <a:solidFill>
                  <a:schemeClr val="bg1"/>
                </a:solidFill>
              </a:rPr>
              <a:t>SB 1383 </a:t>
            </a:r>
            <a:br>
              <a:rPr lang="en-US" sz="7200" dirty="0">
                <a:solidFill>
                  <a:schemeClr val="bg1"/>
                </a:solidFill>
              </a:rPr>
            </a:br>
            <a:r>
              <a:rPr lang="en-US" sz="6000" dirty="0">
                <a:solidFill>
                  <a:schemeClr val="bg1"/>
                </a:solidFill>
              </a:rPr>
              <a:t>Model Tools Overview</a:t>
            </a:r>
            <a:br>
              <a:rPr lang="en-US" sz="8000" dirty="0">
                <a:solidFill>
                  <a:schemeClr val="bg1"/>
                </a:solidFill>
              </a:rPr>
            </a:br>
            <a:endParaRPr lang="en-US" dirty="0">
              <a:solidFill>
                <a:schemeClr val="bg1"/>
              </a:solidFill>
            </a:endParaRPr>
          </a:p>
        </p:txBody>
      </p:sp>
      <p:sp>
        <p:nvSpPr>
          <p:cNvPr id="8" name="Subtitle 2" descr="CalRecycle Statewide Webinar&#10;Presented by HF&amp;H Consultants and CalRecycle&#10;October 27, 2020&#10;">
            <a:extLst>
              <a:ext uri="{FF2B5EF4-FFF2-40B4-BE49-F238E27FC236}">
                <a16:creationId xmlns:a16="http://schemas.microsoft.com/office/drawing/2014/main" id="{E619532F-F1F0-EE4E-A9FF-B280C4B56731}"/>
              </a:ext>
            </a:extLst>
          </p:cNvPr>
          <p:cNvSpPr txBox="1">
            <a:spLocks/>
          </p:cNvSpPr>
          <p:nvPr/>
        </p:nvSpPr>
        <p:spPr>
          <a:xfrm>
            <a:off x="299305" y="3937001"/>
            <a:ext cx="4694286" cy="2376124"/>
          </a:xfrm>
          <a:prstGeom prst="rect">
            <a:avLst/>
          </a:prstGeom>
          <a:solidFill>
            <a:srgbClr val="B6CCE4"/>
          </a:solidFill>
        </p:spPr>
        <p:txBody>
          <a:bodyPr vert="horz" lIns="91440" tIns="45720" rIns="91440" bIns="45720"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Arial" panose="020B0604020202020204" pitchFamily="3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Arial" panose="020B0604020202020204" pitchFamily="3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Arial" panose="020B0604020202020204" pitchFamily="34"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10000"/>
              </a:lnSpc>
            </a:pPr>
            <a:r>
              <a:rPr lang="en-US" dirty="0"/>
              <a:t>CalRecycle Statewide Webinar</a:t>
            </a:r>
          </a:p>
          <a:p>
            <a:pPr algn="l">
              <a:lnSpc>
                <a:spcPct val="110000"/>
              </a:lnSpc>
            </a:pPr>
            <a:r>
              <a:rPr lang="en-US" dirty="0"/>
              <a:t>Presented by HF&amp;H Consultants and CalRecycle</a:t>
            </a:r>
          </a:p>
          <a:p>
            <a:pPr algn="l">
              <a:lnSpc>
                <a:spcPct val="110000"/>
              </a:lnSpc>
            </a:pPr>
            <a:r>
              <a:rPr lang="en-US" dirty="0"/>
              <a:t>October 27, 2020</a:t>
            </a:r>
          </a:p>
        </p:txBody>
      </p:sp>
    </p:spTree>
    <p:extLst>
      <p:ext uri="{BB962C8B-B14F-4D97-AF65-F5344CB8AC3E}">
        <p14:creationId xmlns:p14="http://schemas.microsoft.com/office/powerpoint/2010/main" val="1979045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descr="Outline "/>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Outline"/>
          <p:cNvSpPr>
            <a:spLocks noGrp="1"/>
          </p:cNvSpPr>
          <p:nvPr>
            <p:ph type="title"/>
          </p:nvPr>
        </p:nvSpPr>
        <p:spPr>
          <a:xfrm>
            <a:off x="0" y="23757"/>
            <a:ext cx="12161520" cy="982083"/>
          </a:xfrm>
        </p:spPr>
        <p:txBody>
          <a:bodyPr>
            <a:normAutofit/>
          </a:bodyPr>
          <a:lstStyle/>
          <a:p>
            <a:r>
              <a:rPr lang="en-US" dirty="0">
                <a:solidFill>
                  <a:schemeClr val="bg1"/>
                </a:solidFill>
              </a:rPr>
              <a:t>  Outline</a:t>
            </a:r>
          </a:p>
        </p:txBody>
      </p:sp>
      <p:sp>
        <p:nvSpPr>
          <p:cNvPr id="6" name="Content Placeholder 2" descr="SB 1383 Overview&#10;Model Tools &#10;Model Structure and Considerations&#10;"/>
          <p:cNvSpPr>
            <a:spLocks noGrp="1"/>
          </p:cNvSpPr>
          <p:nvPr>
            <p:ph idx="1"/>
          </p:nvPr>
        </p:nvSpPr>
        <p:spPr>
          <a:xfrm>
            <a:off x="535775" y="2064642"/>
            <a:ext cx="5408243" cy="4351338"/>
          </a:xfrm>
        </p:spPr>
        <p:txBody>
          <a:bodyPr>
            <a:normAutofit/>
          </a:bodyPr>
          <a:lstStyle/>
          <a:p>
            <a:r>
              <a:rPr lang="en-US" sz="3600" dirty="0"/>
              <a:t>SB 1383 Overview</a:t>
            </a:r>
          </a:p>
          <a:p>
            <a:r>
              <a:rPr lang="en-US" sz="3600" dirty="0"/>
              <a:t>Model Tools </a:t>
            </a:r>
          </a:p>
          <a:p>
            <a:r>
              <a:rPr lang="en-US" sz="3600" dirty="0"/>
              <a:t>Model Structure and Considerations</a:t>
            </a:r>
          </a:p>
        </p:txBody>
      </p:sp>
      <p:grpSp>
        <p:nvGrpSpPr>
          <p:cNvPr id="8" name="Group 7">
            <a:extLst>
              <a:ext uri="{C183D7F6-B498-43B3-948B-1728B52AA6E4}">
                <adec:decorative xmlns:adec="http://schemas.microsoft.com/office/drawing/2017/decorative" val="1"/>
              </a:ext>
            </a:extLst>
          </p:cNvPr>
          <p:cNvGrpSpPr/>
          <p:nvPr/>
        </p:nvGrpSpPr>
        <p:grpSpPr>
          <a:xfrm>
            <a:off x="8718667" y="1559613"/>
            <a:ext cx="3119444" cy="1822707"/>
            <a:chOff x="1705158" y="1656865"/>
            <a:chExt cx="3657600" cy="2027327"/>
          </a:xfrm>
          <a:solidFill>
            <a:srgbClr val="4F7D3F"/>
          </a:solidFill>
        </p:grpSpPr>
        <p:sp>
          <p:nvSpPr>
            <p:cNvPr id="9" name="Rectangle 8">
              <a:extLst>
                <a:ext uri="{C183D7F6-B498-43B3-948B-1728B52AA6E4}">
                  <adec:decorative xmlns:adec="http://schemas.microsoft.com/office/drawing/2017/decorative" val="1"/>
                </a:ext>
              </a:extLst>
            </p:cNvPr>
            <p:cNvSpPr/>
            <p:nvPr/>
          </p:nvSpPr>
          <p:spPr>
            <a:xfrm>
              <a:off x="1705158" y="1656865"/>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nspector with clipboard">
              <a:extLst>
                <a:ext uri="{FF2B5EF4-FFF2-40B4-BE49-F238E27FC236}">
                  <a16:creationId xmlns:a16="http://schemas.microsoft.com/office/drawing/2014/main" id="{CF5C6EF3-CFD9-394C-AD9D-D182F8D3CB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2466" y="1861485"/>
              <a:ext cx="1039719" cy="1097280"/>
            </a:xfrm>
            <a:prstGeom prst="rect">
              <a:avLst/>
            </a:prstGeom>
            <a:grpFill/>
          </p:spPr>
        </p:pic>
        <p:sp>
          <p:nvSpPr>
            <p:cNvPr id="11" name="TextBox 10" descr="Mandatory Organics Disposal Reduction "/>
            <p:cNvSpPr txBox="1"/>
            <p:nvPr/>
          </p:nvSpPr>
          <p:spPr>
            <a:xfrm>
              <a:off x="1705158" y="2976306"/>
              <a:ext cx="3657600" cy="707886"/>
            </a:xfrm>
            <a:prstGeom prst="rect">
              <a:avLst/>
            </a:prstGeom>
            <a:grp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Mandatory Organics Disposal Reduction Ordinance</a:t>
              </a:r>
            </a:p>
          </p:txBody>
        </p:sp>
      </p:grpSp>
      <p:grpSp>
        <p:nvGrpSpPr>
          <p:cNvPr id="12" name="Group 11">
            <a:extLst>
              <a:ext uri="{C183D7F6-B498-43B3-948B-1728B52AA6E4}">
                <adec:decorative xmlns:adec="http://schemas.microsoft.com/office/drawing/2017/decorative" val="1"/>
              </a:ext>
            </a:extLst>
          </p:cNvPr>
          <p:cNvGrpSpPr/>
          <p:nvPr/>
        </p:nvGrpSpPr>
        <p:grpSpPr>
          <a:xfrm>
            <a:off x="5474801" y="1566950"/>
            <a:ext cx="3173988" cy="1808639"/>
            <a:chOff x="5999965" y="1656865"/>
            <a:chExt cx="3721554" cy="2011680"/>
          </a:xfrm>
          <a:solidFill>
            <a:srgbClr val="4F7D3F"/>
          </a:solidFill>
        </p:grpSpPr>
        <p:sp>
          <p:nvSpPr>
            <p:cNvPr id="13" name="Rectangle 12">
              <a:extLst>
                <a:ext uri="{C183D7F6-B498-43B3-948B-1728B52AA6E4}">
                  <adec:decorative xmlns:adec="http://schemas.microsoft.com/office/drawing/2017/decorative" val="1"/>
                </a:ext>
              </a:extLst>
            </p:cNvPr>
            <p:cNvSpPr/>
            <p:nvPr/>
          </p:nvSpPr>
          <p:spPr>
            <a:xfrm>
              <a:off x="6063919" y="1656865"/>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descr="writing paper">
              <a:extLst>
                <a:ext uri="{FF2B5EF4-FFF2-40B4-BE49-F238E27FC236}">
                  <a16:creationId xmlns:a16="http://schemas.microsoft.com/office/drawing/2014/main" id="{83BC3214-2A28-C247-A233-43D9DA5017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8617" y="1852568"/>
              <a:ext cx="1131216" cy="1097280"/>
            </a:xfrm>
            <a:prstGeom prst="rect">
              <a:avLst/>
            </a:prstGeom>
            <a:grpFill/>
          </p:spPr>
        </p:pic>
        <p:sp>
          <p:nvSpPr>
            <p:cNvPr id="16" name="TextBox 15" descr="Franchise &#10;Agreement&#10;"/>
            <p:cNvSpPr txBox="1"/>
            <p:nvPr/>
          </p:nvSpPr>
          <p:spPr>
            <a:xfrm>
              <a:off x="5999965" y="2949848"/>
              <a:ext cx="3657600" cy="707886"/>
            </a:xfrm>
            <a:prstGeom prst="rect">
              <a:avLst/>
            </a:prstGeom>
            <a:grp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Franchise </a:t>
              </a:r>
            </a:p>
            <a:p>
              <a:pPr algn="ctr"/>
              <a:r>
                <a:rPr lang="en-US" sz="2000" dirty="0">
                  <a:solidFill>
                    <a:schemeClr val="bg1"/>
                  </a:solidFill>
                  <a:latin typeface="Arial" panose="020B0604020202020204" pitchFamily="34" charset="0"/>
                  <a:cs typeface="Arial" panose="020B0604020202020204" pitchFamily="34" charset="0"/>
                </a:rPr>
                <a:t>Agreement</a:t>
              </a:r>
            </a:p>
          </p:txBody>
        </p:sp>
      </p:grpSp>
      <p:grpSp>
        <p:nvGrpSpPr>
          <p:cNvPr id="17" name="Group 16">
            <a:extLst>
              <a:ext uri="{C183D7F6-B498-43B3-948B-1728B52AA6E4}">
                <adec:decorative xmlns:adec="http://schemas.microsoft.com/office/drawing/2017/decorative" val="1"/>
              </a:ext>
            </a:extLst>
          </p:cNvPr>
          <p:cNvGrpSpPr/>
          <p:nvPr/>
        </p:nvGrpSpPr>
        <p:grpSpPr>
          <a:xfrm>
            <a:off x="8715644" y="3494941"/>
            <a:ext cx="3120836" cy="1808941"/>
            <a:chOff x="6063919" y="3998407"/>
            <a:chExt cx="3659232" cy="2012016"/>
          </a:xfrm>
          <a:solidFill>
            <a:srgbClr val="4F7D3F"/>
          </a:solidFill>
        </p:grpSpPr>
        <p:sp>
          <p:nvSpPr>
            <p:cNvPr id="18" name="Rectangle 17">
              <a:extLst>
                <a:ext uri="{C183D7F6-B498-43B3-948B-1728B52AA6E4}">
                  <adec:decorative xmlns:adec="http://schemas.microsoft.com/office/drawing/2017/decorative" val="1"/>
                </a:ext>
              </a:extLst>
            </p:cNvPr>
            <p:cNvSpPr/>
            <p:nvPr/>
          </p:nvSpPr>
          <p:spPr>
            <a:xfrm>
              <a:off x="6063919" y="3998407"/>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descr="apple"/>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75197" y="4210628"/>
              <a:ext cx="1037380" cy="1097280"/>
            </a:xfrm>
            <a:prstGeom prst="rect">
              <a:avLst/>
            </a:prstGeom>
            <a:grpFill/>
          </p:spPr>
        </p:pic>
        <p:sp>
          <p:nvSpPr>
            <p:cNvPr id="20" name="TextBox 19" descr="Food Recovery &#10;Agreement&#10;"/>
            <p:cNvSpPr txBox="1"/>
            <p:nvPr/>
          </p:nvSpPr>
          <p:spPr>
            <a:xfrm>
              <a:off x="6065550" y="5302537"/>
              <a:ext cx="3657601" cy="707886"/>
            </a:xfrm>
            <a:prstGeom prst="rect">
              <a:avLst/>
            </a:prstGeom>
            <a:grp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Food Recovery </a:t>
              </a:r>
            </a:p>
            <a:p>
              <a:pPr algn="ctr"/>
              <a:r>
                <a:rPr lang="en-US" sz="2000" dirty="0">
                  <a:solidFill>
                    <a:schemeClr val="bg1"/>
                  </a:solidFill>
                  <a:latin typeface="Arial" panose="020B0604020202020204" pitchFamily="34" charset="0"/>
                  <a:cs typeface="Arial" panose="020B0604020202020204" pitchFamily="34" charset="0"/>
                </a:rPr>
                <a:t>Agreement</a:t>
              </a:r>
            </a:p>
          </p:txBody>
        </p:sp>
      </p:grpSp>
      <p:grpSp>
        <p:nvGrpSpPr>
          <p:cNvPr id="22" name="Group 21">
            <a:extLst>
              <a:ext uri="{C183D7F6-B498-43B3-948B-1728B52AA6E4}">
                <adec:decorative xmlns:adec="http://schemas.microsoft.com/office/drawing/2017/decorative" val="1"/>
              </a:ext>
            </a:extLst>
          </p:cNvPr>
          <p:cNvGrpSpPr/>
          <p:nvPr/>
        </p:nvGrpSpPr>
        <p:grpSpPr>
          <a:xfrm>
            <a:off x="5461191" y="3512810"/>
            <a:ext cx="3133054" cy="1808639"/>
            <a:chOff x="1689200" y="3989354"/>
            <a:chExt cx="3673558" cy="2011680"/>
          </a:xfrm>
          <a:solidFill>
            <a:srgbClr val="4F7D3F"/>
          </a:solidFill>
        </p:grpSpPr>
        <p:sp>
          <p:nvSpPr>
            <p:cNvPr id="23" name="Rectangle 22">
              <a:extLst>
                <a:ext uri="{C183D7F6-B498-43B3-948B-1728B52AA6E4}">
                  <adec:decorative xmlns:adec="http://schemas.microsoft.com/office/drawing/2017/decorative" val="1"/>
                </a:ext>
              </a:extLst>
            </p:cNvPr>
            <p:cNvSpPr/>
            <p:nvPr/>
          </p:nvSpPr>
          <p:spPr>
            <a:xfrm>
              <a:off x="1705158" y="3989354"/>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4" name="Picture 23" descr="chasing arrows recycling ico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05407" y="4249886"/>
              <a:ext cx="1122409" cy="1097280"/>
            </a:xfrm>
            <a:prstGeom prst="rect">
              <a:avLst/>
            </a:prstGeom>
            <a:grpFill/>
          </p:spPr>
        </p:pic>
        <p:sp>
          <p:nvSpPr>
            <p:cNvPr id="25" name="TextBox 24" descr="Procurement &#10;Policy"/>
            <p:cNvSpPr txBox="1"/>
            <p:nvPr/>
          </p:nvSpPr>
          <p:spPr>
            <a:xfrm>
              <a:off x="1689200" y="5280791"/>
              <a:ext cx="3657601" cy="707886"/>
            </a:xfrm>
            <a:prstGeom prst="rect">
              <a:avLst/>
            </a:prstGeom>
            <a:grp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Procurement </a:t>
              </a:r>
            </a:p>
            <a:p>
              <a:pPr algn="ctr"/>
              <a:r>
                <a:rPr lang="en-US" sz="2000" dirty="0">
                  <a:solidFill>
                    <a:schemeClr val="bg1"/>
                  </a:solidFill>
                  <a:latin typeface="Arial" panose="020B0604020202020204" pitchFamily="34" charset="0"/>
                  <a:cs typeface="Arial" panose="020B0604020202020204" pitchFamily="34" charset="0"/>
                </a:rPr>
                <a:t>Policy</a:t>
              </a:r>
            </a:p>
          </p:txBody>
        </p:sp>
      </p:grpSp>
    </p:spTree>
    <p:extLst>
      <p:ext uri="{BB962C8B-B14F-4D97-AF65-F5344CB8AC3E}">
        <p14:creationId xmlns:p14="http://schemas.microsoft.com/office/powerpoint/2010/main" val="3495126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SB 1383 Requirements"/>
          <p:cNvSpPr>
            <a:spLocks noGrp="1"/>
          </p:cNvSpPr>
          <p:nvPr>
            <p:ph type="title"/>
          </p:nvPr>
        </p:nvSpPr>
        <p:spPr>
          <a:xfrm>
            <a:off x="0" y="0"/>
            <a:ext cx="12192000" cy="885259"/>
          </a:xfrm>
          <a:solidFill>
            <a:srgbClr val="4F7D3F"/>
          </a:solidFill>
        </p:spPr>
        <p:txBody>
          <a:bodyPr>
            <a:normAutofit/>
          </a:bodyPr>
          <a:lstStyle/>
          <a:p>
            <a:r>
              <a:rPr lang="en-US" dirty="0"/>
              <a:t>SB 1383 Requirements</a:t>
            </a:r>
          </a:p>
        </p:txBody>
      </p:sp>
      <p:sp>
        <p:nvSpPr>
          <p:cNvPr id="8" name="Text Placeholder 7" descr="2020"/>
          <p:cNvSpPr>
            <a:spLocks noGrp="1"/>
          </p:cNvSpPr>
          <p:nvPr>
            <p:ph type="body" sz="quarter" idx="15"/>
          </p:nvPr>
        </p:nvSpPr>
        <p:spPr>
          <a:xfrm>
            <a:off x="300446" y="1054834"/>
            <a:ext cx="1593667" cy="1191977"/>
          </a:xfrm>
          <a:solidFill>
            <a:srgbClr val="4F7D3F"/>
          </a:solidFill>
        </p:spPr>
        <p:txBody>
          <a:bodyPr>
            <a:normAutofit/>
          </a:bodyPr>
          <a:lstStyle/>
          <a:p>
            <a:pPr algn="ctr"/>
            <a:r>
              <a:rPr lang="en-US" sz="3600" b="1" dirty="0"/>
              <a:t>2020</a:t>
            </a:r>
          </a:p>
        </p:txBody>
      </p:sp>
      <p:sp>
        <p:nvSpPr>
          <p:cNvPr id="3" name="Text Placeholder 2" descr="50% Reduction in Landfilled Organic Waste&#10;(11.5 Million Tons Allowed Organic Waste Disposal)&#10;"/>
          <p:cNvSpPr>
            <a:spLocks noGrp="1"/>
          </p:cNvSpPr>
          <p:nvPr>
            <p:ph type="body" sz="quarter" idx="10"/>
          </p:nvPr>
        </p:nvSpPr>
        <p:spPr>
          <a:xfrm>
            <a:off x="2233749" y="1054833"/>
            <a:ext cx="9657805" cy="1191977"/>
          </a:xfrm>
          <a:solidFill>
            <a:srgbClr val="AFD476"/>
          </a:solidFill>
        </p:spPr>
        <p:txBody>
          <a:bodyPr>
            <a:normAutofit fontScale="55000" lnSpcReduction="20000"/>
          </a:bodyPr>
          <a:lstStyle/>
          <a:p>
            <a:pPr lvl="0" algn="ctr" defTabSz="457200">
              <a:lnSpc>
                <a:spcPct val="100000"/>
              </a:lnSpc>
              <a:spcBef>
                <a:spcPts val="0"/>
              </a:spcBef>
              <a:defRPr/>
            </a:pPr>
            <a:r>
              <a:rPr lang="en-US" sz="5800" b="1" cap="small" dirty="0">
                <a:solidFill>
                  <a:schemeClr val="tx1"/>
                </a:solidFill>
              </a:rPr>
              <a:t>50% Reduction in Landfilled Organic Waste</a:t>
            </a:r>
          </a:p>
          <a:p>
            <a:pPr lvl="0" algn="ctr" defTabSz="457200">
              <a:lnSpc>
                <a:spcPct val="100000"/>
              </a:lnSpc>
              <a:spcBef>
                <a:spcPts val="1200"/>
              </a:spcBef>
              <a:defRPr/>
            </a:pPr>
            <a:r>
              <a:rPr lang="en-US" sz="3800" dirty="0">
                <a:solidFill>
                  <a:schemeClr val="tx1"/>
                </a:solidFill>
              </a:rPr>
              <a:t>(11.5 Million Tons Allowed Organic Waste Disposal)</a:t>
            </a:r>
          </a:p>
          <a:p>
            <a:endParaRPr lang="en-US" dirty="0"/>
          </a:p>
        </p:txBody>
      </p:sp>
      <p:sp>
        <p:nvSpPr>
          <p:cNvPr id="7" name="Text Placeholder 6" descr="2022"/>
          <p:cNvSpPr>
            <a:spLocks noGrp="1"/>
          </p:cNvSpPr>
          <p:nvPr>
            <p:ph type="body" sz="quarter" idx="14"/>
          </p:nvPr>
        </p:nvSpPr>
        <p:spPr>
          <a:xfrm>
            <a:off x="300446" y="2416386"/>
            <a:ext cx="1593667" cy="1136711"/>
          </a:xfrm>
          <a:solidFill>
            <a:srgbClr val="4F7D3F"/>
          </a:solidFill>
        </p:spPr>
        <p:txBody>
          <a:bodyPr>
            <a:normAutofit/>
          </a:bodyPr>
          <a:lstStyle/>
          <a:p>
            <a:pPr algn="ctr"/>
            <a:r>
              <a:rPr lang="en-US" sz="3600" b="1" dirty="0"/>
              <a:t>2022</a:t>
            </a:r>
          </a:p>
        </p:txBody>
      </p:sp>
      <p:sp>
        <p:nvSpPr>
          <p:cNvPr id="4" name="Text Placeholder 3" descr="Regulations Take Effect&#10;"/>
          <p:cNvSpPr>
            <a:spLocks noGrp="1"/>
          </p:cNvSpPr>
          <p:nvPr>
            <p:ph type="body" sz="quarter" idx="11"/>
          </p:nvPr>
        </p:nvSpPr>
        <p:spPr>
          <a:xfrm>
            <a:off x="2233749" y="2416386"/>
            <a:ext cx="9657805" cy="1136711"/>
          </a:xfrm>
          <a:solidFill>
            <a:srgbClr val="AFD476"/>
          </a:solidFill>
        </p:spPr>
        <p:txBody>
          <a:bodyPr>
            <a:noAutofit/>
          </a:bodyPr>
          <a:lstStyle/>
          <a:p>
            <a:pPr algn="ctr"/>
            <a:r>
              <a:rPr lang="en-US" sz="3600" b="1" cap="small" dirty="0">
                <a:solidFill>
                  <a:schemeClr val="tx1"/>
                </a:solidFill>
              </a:rPr>
              <a:t>Regulations</a:t>
            </a:r>
            <a:r>
              <a:rPr lang="en-US" sz="3600" b="1" dirty="0">
                <a:solidFill>
                  <a:schemeClr val="tx1"/>
                </a:solidFill>
              </a:rPr>
              <a:t> </a:t>
            </a:r>
            <a:r>
              <a:rPr lang="en-US" sz="3600" b="1" cap="small" dirty="0">
                <a:solidFill>
                  <a:schemeClr val="tx1"/>
                </a:solidFill>
              </a:rPr>
              <a:t>Take Effect</a:t>
            </a:r>
          </a:p>
        </p:txBody>
      </p:sp>
      <p:sp>
        <p:nvSpPr>
          <p:cNvPr id="9" name="Text Placeholder 8" descr="2025"/>
          <p:cNvSpPr>
            <a:spLocks noGrp="1"/>
          </p:cNvSpPr>
          <p:nvPr>
            <p:ph type="body" sz="quarter" idx="16"/>
          </p:nvPr>
        </p:nvSpPr>
        <p:spPr>
          <a:xfrm>
            <a:off x="300446" y="3722672"/>
            <a:ext cx="1593667" cy="1154127"/>
          </a:xfrm>
          <a:solidFill>
            <a:srgbClr val="4F7D3F"/>
          </a:solidFill>
        </p:spPr>
        <p:txBody>
          <a:bodyPr>
            <a:normAutofit/>
          </a:bodyPr>
          <a:lstStyle/>
          <a:p>
            <a:r>
              <a:rPr lang="en-US" sz="3600" b="1" dirty="0"/>
              <a:t> 2025</a:t>
            </a:r>
          </a:p>
        </p:txBody>
      </p:sp>
      <p:sp>
        <p:nvSpPr>
          <p:cNvPr id="5" name="Text Placeholder 4" descr="75% Reduction in Landfilled Organic Waste&#10;(5.7 Million Tons Allowed Organic Waste Disposal)&#10;"/>
          <p:cNvSpPr>
            <a:spLocks noGrp="1"/>
          </p:cNvSpPr>
          <p:nvPr>
            <p:ph type="body" sz="quarter" idx="12"/>
          </p:nvPr>
        </p:nvSpPr>
        <p:spPr>
          <a:xfrm>
            <a:off x="2233749" y="3722672"/>
            <a:ext cx="9657805" cy="1154127"/>
          </a:xfrm>
          <a:solidFill>
            <a:srgbClr val="AFD476"/>
          </a:solidFill>
        </p:spPr>
        <p:txBody>
          <a:bodyPr>
            <a:normAutofit fontScale="70000" lnSpcReduction="20000"/>
          </a:bodyPr>
          <a:lstStyle/>
          <a:p>
            <a:pPr lvl="0" algn="ctr" defTabSz="457200">
              <a:lnSpc>
                <a:spcPct val="100000"/>
              </a:lnSpc>
              <a:spcBef>
                <a:spcPts val="0"/>
              </a:spcBef>
              <a:defRPr/>
            </a:pPr>
            <a:r>
              <a:rPr lang="en-US" sz="4900" b="1" cap="small" dirty="0">
                <a:solidFill>
                  <a:schemeClr val="tx1"/>
                </a:solidFill>
              </a:rPr>
              <a:t>75% Reduction in Landfilled Organic Waste</a:t>
            </a:r>
          </a:p>
          <a:p>
            <a:pPr lvl="0" algn="ctr" defTabSz="457200">
              <a:lnSpc>
                <a:spcPct val="100000"/>
              </a:lnSpc>
              <a:spcBef>
                <a:spcPts val="1200"/>
              </a:spcBef>
              <a:defRPr/>
            </a:pPr>
            <a:r>
              <a:rPr lang="en-US" sz="4400" dirty="0">
                <a:solidFill>
                  <a:schemeClr val="tx1"/>
                </a:solidFill>
              </a:rPr>
              <a:t>(5.7 Million Tons Allowed Organic Waste Disposal)</a:t>
            </a:r>
          </a:p>
          <a:p>
            <a:endParaRPr lang="en-US" dirty="0"/>
          </a:p>
        </p:txBody>
      </p:sp>
      <p:sp>
        <p:nvSpPr>
          <p:cNvPr id="10" name="Text Placeholder 9" descr="2025"/>
          <p:cNvSpPr>
            <a:spLocks noGrp="1"/>
          </p:cNvSpPr>
          <p:nvPr>
            <p:ph type="body" sz="quarter" idx="17"/>
          </p:nvPr>
        </p:nvSpPr>
        <p:spPr>
          <a:xfrm>
            <a:off x="300446" y="5046374"/>
            <a:ext cx="1593667" cy="1154127"/>
          </a:xfrm>
        </p:spPr>
        <p:txBody>
          <a:bodyPr>
            <a:normAutofit/>
          </a:bodyPr>
          <a:lstStyle/>
          <a:p>
            <a:r>
              <a:rPr lang="en-US" sz="3600" b="1" dirty="0"/>
              <a:t> 2025</a:t>
            </a:r>
          </a:p>
        </p:txBody>
      </p:sp>
      <p:sp>
        <p:nvSpPr>
          <p:cNvPr id="6" name="Text Placeholder 5" descr="20% Recovery of Currently Disposed Edible Food for Human Consumption &#10;"/>
          <p:cNvSpPr>
            <a:spLocks noGrp="1"/>
          </p:cNvSpPr>
          <p:nvPr>
            <p:ph type="body" sz="quarter" idx="13"/>
          </p:nvPr>
        </p:nvSpPr>
        <p:spPr>
          <a:xfrm>
            <a:off x="2233749" y="5046374"/>
            <a:ext cx="9657805" cy="1154127"/>
          </a:xfrm>
          <a:solidFill>
            <a:srgbClr val="AFD476"/>
          </a:solidFill>
        </p:spPr>
        <p:txBody>
          <a:bodyPr>
            <a:noAutofit/>
          </a:bodyPr>
          <a:lstStyle/>
          <a:p>
            <a:pPr algn="ctr"/>
            <a:r>
              <a:rPr lang="en-US" sz="3100" b="1" cap="small" dirty="0">
                <a:solidFill>
                  <a:schemeClr val="tx1"/>
                </a:solidFill>
              </a:rPr>
              <a:t>20% Recovery of Currently Disposed Edible Food for Human Consumption </a:t>
            </a:r>
          </a:p>
          <a:p>
            <a:endParaRPr lang="en-US" sz="3100" dirty="0"/>
          </a:p>
        </p:txBody>
      </p:sp>
    </p:spTree>
    <p:extLst>
      <p:ext uri="{BB962C8B-B14F-4D97-AF65-F5344CB8AC3E}">
        <p14:creationId xmlns:p14="http://schemas.microsoft.com/office/powerpoint/2010/main" val="1364171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C183D7F6-B498-43B3-948B-1728B52AA6E4}">
                <adec:decorative xmlns:adec="http://schemas.microsoft.com/office/drawing/2017/decorative" val="1"/>
              </a:ext>
            </a:extLst>
          </p:cNvPr>
          <p:cNvSpPr/>
          <p:nvPr/>
        </p:nvSpPr>
        <p:spPr>
          <a:xfrm>
            <a:off x="0" y="0"/>
            <a:ext cx="12192000" cy="844454"/>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itle 13"/>
          <p:cNvSpPr>
            <a:spLocks noGrp="1"/>
          </p:cNvSpPr>
          <p:nvPr>
            <p:ph type="title"/>
          </p:nvPr>
        </p:nvSpPr>
        <p:spPr>
          <a:xfrm>
            <a:off x="0" y="107969"/>
            <a:ext cx="10515600" cy="651715"/>
          </a:xfrm>
        </p:spPr>
        <p:txBody>
          <a:bodyPr>
            <a:normAutofit fontScale="90000"/>
          </a:bodyPr>
          <a:lstStyle/>
          <a:p>
            <a:r>
              <a:rPr lang="en-US" dirty="0"/>
              <a:t>SB 1383 Key Jurisdiction Dates</a:t>
            </a:r>
          </a:p>
        </p:txBody>
      </p:sp>
      <p:sp>
        <p:nvSpPr>
          <p:cNvPr id="15" name="Text Placeholder 14" descr="2022"/>
          <p:cNvSpPr>
            <a:spLocks noGrp="1"/>
          </p:cNvSpPr>
          <p:nvPr>
            <p:ph type="body" sz="quarter" idx="23"/>
          </p:nvPr>
        </p:nvSpPr>
        <p:spPr/>
        <p:txBody>
          <a:bodyPr/>
          <a:lstStyle/>
          <a:p>
            <a:r>
              <a:rPr lang="en-US" dirty="0"/>
              <a:t>2022</a:t>
            </a:r>
          </a:p>
        </p:txBody>
      </p:sp>
      <p:pic>
        <p:nvPicPr>
          <p:cNvPr id="17" name="Picture 16" descr="waste hauler truck">
            <a:extLst>
              <a:ext uri="{FF2B5EF4-FFF2-40B4-BE49-F238E27FC236}">
                <a16:creationId xmlns:a16="http://schemas.microsoft.com/office/drawing/2014/main" id="{4C7A1C13-9D54-D54F-BA80-0C5982BF59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1109" y="1762936"/>
            <a:ext cx="668420" cy="474481"/>
          </a:xfrm>
          <a:prstGeom prst="rect">
            <a:avLst/>
          </a:prstGeom>
        </p:spPr>
      </p:pic>
      <p:sp>
        <p:nvSpPr>
          <p:cNvPr id="28" name="Text Placeholder 27" descr="Provide Organics Collection Service to All Residents and Businesses&#10;"/>
          <p:cNvSpPr>
            <a:spLocks noGrp="1"/>
          </p:cNvSpPr>
          <p:nvPr>
            <p:ph type="body" sz="quarter" idx="26"/>
          </p:nvPr>
        </p:nvSpPr>
        <p:spPr>
          <a:xfrm>
            <a:off x="2111760" y="1644977"/>
            <a:ext cx="3461771" cy="666750"/>
          </a:xfrm>
        </p:spPr>
        <p:txBody>
          <a:bodyPr>
            <a:noAutofit/>
          </a:bodyPr>
          <a:lstStyle/>
          <a:p>
            <a:r>
              <a:rPr lang="en-US" b="0" dirty="0"/>
              <a:t>Provide Organics Collection Service to All Residents and Businesses</a:t>
            </a:r>
          </a:p>
        </p:txBody>
      </p:sp>
      <p:pic>
        <p:nvPicPr>
          <p:cNvPr id="31" name="Picture 30" descr="apple">
            <a:extLst>
              <a:ext uri="{FF2B5EF4-FFF2-40B4-BE49-F238E27FC236}">
                <a16:creationId xmlns:a16="http://schemas.microsoft.com/office/drawing/2014/main" id="{F1ABC944-9F42-5C41-B1C6-67951317CC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4780" y="2648110"/>
            <a:ext cx="541077" cy="572320"/>
          </a:xfrm>
          <a:prstGeom prst="rect">
            <a:avLst/>
          </a:prstGeom>
        </p:spPr>
      </p:pic>
      <p:sp>
        <p:nvSpPr>
          <p:cNvPr id="24" name="Text Placeholder 23" descr="Establish Edible Food Recovery Program&#10;"/>
          <p:cNvSpPr>
            <a:spLocks noGrp="1"/>
          </p:cNvSpPr>
          <p:nvPr>
            <p:ph type="body" sz="quarter" idx="14"/>
          </p:nvPr>
        </p:nvSpPr>
        <p:spPr>
          <a:xfrm>
            <a:off x="2103475" y="2693041"/>
            <a:ext cx="3217826" cy="666750"/>
          </a:xfrm>
        </p:spPr>
        <p:txBody>
          <a:bodyPr/>
          <a:lstStyle/>
          <a:p>
            <a:r>
              <a:rPr lang="en-US" b="0" dirty="0"/>
              <a:t>Establish Edible Food Recovery Program</a:t>
            </a:r>
          </a:p>
        </p:txBody>
      </p:sp>
      <p:pic>
        <p:nvPicPr>
          <p:cNvPr id="32" name="Picture 31" descr="person speaking">
            <a:extLst>
              <a:ext uri="{FF2B5EF4-FFF2-40B4-BE49-F238E27FC236}">
                <a16:creationId xmlns:a16="http://schemas.microsoft.com/office/drawing/2014/main" id="{49A3653B-D1A4-D34C-8A9F-90D12CC78B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21370" y="3575130"/>
            <a:ext cx="607895" cy="512450"/>
          </a:xfrm>
          <a:prstGeom prst="rect">
            <a:avLst/>
          </a:prstGeom>
        </p:spPr>
      </p:pic>
      <p:sp>
        <p:nvSpPr>
          <p:cNvPr id="27" name="Text Placeholder 26" descr="Conduct Education and Outreach&#10;"/>
          <p:cNvSpPr>
            <a:spLocks noGrp="1"/>
          </p:cNvSpPr>
          <p:nvPr>
            <p:ph type="body" sz="quarter" idx="25"/>
          </p:nvPr>
        </p:nvSpPr>
        <p:spPr/>
        <p:txBody>
          <a:bodyPr/>
          <a:lstStyle/>
          <a:p>
            <a:r>
              <a:rPr lang="en-US" b="0" dirty="0"/>
              <a:t>Conduct Education and Outreach</a:t>
            </a:r>
          </a:p>
        </p:txBody>
      </p:sp>
      <p:pic>
        <p:nvPicPr>
          <p:cNvPr id="33" name="Picture 32" descr="chasing arrows recycling logo">
            <a:extLst>
              <a:ext uri="{FF2B5EF4-FFF2-40B4-BE49-F238E27FC236}">
                <a16:creationId xmlns:a16="http://schemas.microsoft.com/office/drawing/2014/main" id="{725EA57E-B51C-EB47-8E04-0FBB6E0BB86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21370" y="4451209"/>
            <a:ext cx="605015" cy="591470"/>
          </a:xfrm>
          <a:prstGeom prst="rect">
            <a:avLst/>
          </a:prstGeom>
        </p:spPr>
      </p:pic>
      <p:sp>
        <p:nvSpPr>
          <p:cNvPr id="25" name="Text Placeholder 24" descr="Procure Recovered Organic Waste Products&#10;"/>
          <p:cNvSpPr>
            <a:spLocks noGrp="1"/>
          </p:cNvSpPr>
          <p:nvPr>
            <p:ph type="body" sz="quarter" idx="15"/>
          </p:nvPr>
        </p:nvSpPr>
        <p:spPr/>
        <p:txBody>
          <a:bodyPr/>
          <a:lstStyle/>
          <a:p>
            <a:r>
              <a:rPr lang="en-US" b="0" dirty="0"/>
              <a:t>Procure</a:t>
            </a:r>
            <a:r>
              <a:rPr lang="en-US" b="0" dirty="0">
                <a:solidFill>
                  <a:srgbClr val="FF0000"/>
                </a:solidFill>
              </a:rPr>
              <a:t> </a:t>
            </a:r>
            <a:r>
              <a:rPr lang="en-US" b="0" dirty="0"/>
              <a:t>Recovered Organic Waste Products</a:t>
            </a:r>
          </a:p>
        </p:txBody>
      </p:sp>
      <p:pic>
        <p:nvPicPr>
          <p:cNvPr id="34" name="Picture 33" descr="check list">
            <a:extLst>
              <a:ext uri="{FF2B5EF4-FFF2-40B4-BE49-F238E27FC236}">
                <a16:creationId xmlns:a16="http://schemas.microsoft.com/office/drawing/2014/main" id="{46DC0FEE-9696-D842-A27C-8B5F95DAB9B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79886" y="5329157"/>
            <a:ext cx="410510" cy="568259"/>
          </a:xfrm>
          <a:prstGeom prst="rect">
            <a:avLst/>
          </a:prstGeom>
        </p:spPr>
      </p:pic>
      <p:sp>
        <p:nvSpPr>
          <p:cNvPr id="26" name="Text Placeholder 25" descr="Plan for Capacity&#10;"/>
          <p:cNvSpPr>
            <a:spLocks noGrp="1"/>
          </p:cNvSpPr>
          <p:nvPr>
            <p:ph type="body" sz="quarter" idx="16"/>
          </p:nvPr>
        </p:nvSpPr>
        <p:spPr/>
        <p:txBody>
          <a:bodyPr/>
          <a:lstStyle/>
          <a:p>
            <a:r>
              <a:rPr lang="en-US" b="0" dirty="0"/>
              <a:t>Plan for Capacity</a:t>
            </a:r>
          </a:p>
        </p:txBody>
      </p:sp>
      <p:sp>
        <p:nvSpPr>
          <p:cNvPr id="16" name="Text Placeholder 15" descr="2024"/>
          <p:cNvSpPr>
            <a:spLocks noGrp="1"/>
          </p:cNvSpPr>
          <p:nvPr>
            <p:ph type="body" sz="quarter" idx="24"/>
          </p:nvPr>
        </p:nvSpPr>
        <p:spPr/>
        <p:txBody>
          <a:bodyPr/>
          <a:lstStyle/>
          <a:p>
            <a:r>
              <a:rPr lang="en-US" dirty="0"/>
              <a:t>2024</a:t>
            </a:r>
          </a:p>
        </p:txBody>
      </p:sp>
      <p:pic>
        <p:nvPicPr>
          <p:cNvPr id="35" name="Picture 34" descr="Inspector with clipboard. ">
            <a:extLst>
              <a:ext uri="{FF2B5EF4-FFF2-40B4-BE49-F238E27FC236}">
                <a16:creationId xmlns:a16="http://schemas.microsoft.com/office/drawing/2014/main" id="{7CA67602-6C70-F047-A8E7-4D7FC6E8D5B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035860" y="1731112"/>
            <a:ext cx="521329" cy="494480"/>
          </a:xfrm>
          <a:prstGeom prst="rect">
            <a:avLst/>
          </a:prstGeom>
        </p:spPr>
      </p:pic>
      <p:sp>
        <p:nvSpPr>
          <p:cNvPr id="21" name="Text Placeholder 20" descr="Take Enforcement Action Starting January 1, 2024 Against Non-Complaint Entities&#10;"/>
          <p:cNvSpPr>
            <a:spLocks noGrp="1"/>
          </p:cNvSpPr>
          <p:nvPr>
            <p:ph type="body" sz="quarter" idx="10"/>
          </p:nvPr>
        </p:nvSpPr>
        <p:spPr>
          <a:xfrm>
            <a:off x="8017685" y="1666802"/>
            <a:ext cx="3183715" cy="2917898"/>
          </a:xfrm>
        </p:spPr>
        <p:txBody>
          <a:bodyPr>
            <a:normAutofit/>
          </a:bodyPr>
          <a:lstStyle/>
          <a:p>
            <a:r>
              <a:rPr lang="en-US" b="0" dirty="0"/>
              <a:t>Take Enforcement Action Starting January 1, 2024 Against Non-Complaint Entities</a:t>
            </a:r>
          </a:p>
        </p:txBody>
      </p:sp>
    </p:spTree>
    <p:extLst>
      <p:ext uri="{BB962C8B-B14F-4D97-AF65-F5344CB8AC3E}">
        <p14:creationId xmlns:p14="http://schemas.microsoft.com/office/powerpoint/2010/main" val="382260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descr="SB 1383 in Action&#10;&#10;Local Government Roles and Responsibilities&#10;"/>
          <p:cNvSpPr>
            <a:spLocks noGrp="1"/>
          </p:cNvSpPr>
          <p:nvPr>
            <p:ph type="title"/>
          </p:nvPr>
        </p:nvSpPr>
        <p:spPr>
          <a:xfrm>
            <a:off x="-12804" y="705592"/>
            <a:ext cx="4050509" cy="2739552"/>
          </a:xfrm>
        </p:spPr>
        <p:txBody>
          <a:bodyPr>
            <a:normAutofit/>
          </a:bodyPr>
          <a:lstStyle/>
          <a:p>
            <a:pPr algn="ctr"/>
            <a:r>
              <a:rPr lang="en-US" sz="3200" cap="small" dirty="0">
                <a:solidFill>
                  <a:srgbClr val="0A4467"/>
                </a:solidFill>
              </a:rPr>
              <a:t>SB 1383 in Action</a:t>
            </a:r>
            <a:br>
              <a:rPr lang="en-US" sz="3200" cap="small" dirty="0">
                <a:solidFill>
                  <a:srgbClr val="0A4467"/>
                </a:solidFill>
              </a:rPr>
            </a:br>
            <a:br>
              <a:rPr lang="en-US" sz="3200" cap="small" dirty="0">
                <a:solidFill>
                  <a:srgbClr val="0A4467"/>
                </a:solidFill>
              </a:rPr>
            </a:br>
            <a:r>
              <a:rPr lang="en-US" sz="3200" cap="small" dirty="0">
                <a:solidFill>
                  <a:srgbClr val="0A4467"/>
                </a:solidFill>
              </a:rPr>
              <a:t>Local Government Roles and Responsibilities</a:t>
            </a:r>
            <a:br>
              <a:rPr lang="en-US" sz="3200" cap="small" dirty="0">
                <a:solidFill>
                  <a:srgbClr val="0A4467"/>
                </a:solidFill>
              </a:rPr>
            </a:br>
            <a:endParaRPr lang="en-US" sz="3200" cap="small" dirty="0">
              <a:solidFill>
                <a:srgbClr val="0A4467"/>
              </a:solidFill>
            </a:endParaRPr>
          </a:p>
        </p:txBody>
      </p:sp>
      <p:sp>
        <p:nvSpPr>
          <p:cNvPr id="4" name="Text Placeholder 3" descr="SB 1383 does not just apply to waste management and recycling departments.&#10;Every local department plays a role in SB 1383 implementation.&#10;"/>
          <p:cNvSpPr>
            <a:spLocks noGrp="1"/>
          </p:cNvSpPr>
          <p:nvPr>
            <p:ph type="body" sz="half" idx="10"/>
          </p:nvPr>
        </p:nvSpPr>
        <p:spPr>
          <a:xfrm>
            <a:off x="254836" y="4034720"/>
            <a:ext cx="3500854" cy="882332"/>
          </a:xfrm>
        </p:spPr>
        <p:txBody>
          <a:bodyPr>
            <a:noAutofit/>
          </a:bodyPr>
          <a:lstStyle/>
          <a:p>
            <a:r>
              <a:rPr lang="en-US" b="1" dirty="0"/>
              <a:t>SB 1383 does not just apply to waste management and recycling departments.</a:t>
            </a:r>
          </a:p>
          <a:p>
            <a:r>
              <a:rPr lang="en-US" b="1" dirty="0"/>
              <a:t>Every local department plays a role in SB 1383 implementation.</a:t>
            </a:r>
          </a:p>
        </p:txBody>
      </p:sp>
      <p:grpSp>
        <p:nvGrpSpPr>
          <p:cNvPr id="3" name="Group 2" descr="Info Graphic - Local Government Roles and Responsibilities">
            <a:extLst>
              <a:ext uri="{FF2B5EF4-FFF2-40B4-BE49-F238E27FC236}">
                <a16:creationId xmlns:a16="http://schemas.microsoft.com/office/drawing/2014/main" id="{139046EE-82BF-4261-A1E7-F0EF0E13BA14}"/>
              </a:ext>
            </a:extLst>
          </p:cNvPr>
          <p:cNvGrpSpPr/>
          <p:nvPr/>
        </p:nvGrpSpPr>
        <p:grpSpPr>
          <a:xfrm>
            <a:off x="4519051" y="214781"/>
            <a:ext cx="6550895" cy="5870800"/>
            <a:chOff x="4519051" y="214781"/>
            <a:chExt cx="6550895" cy="5870800"/>
          </a:xfrm>
        </p:grpSpPr>
        <p:grpSp>
          <p:nvGrpSpPr>
            <p:cNvPr id="2" name="Group 1" descr="Local Government  Rolesand Responsibilities info graphic">
              <a:extLst>
                <a:ext uri="{FF2B5EF4-FFF2-40B4-BE49-F238E27FC236}">
                  <a16:creationId xmlns:a16="http://schemas.microsoft.com/office/drawing/2014/main" id="{3F1F505E-9056-41B2-856F-D532D7517285}"/>
                </a:ext>
              </a:extLst>
            </p:cNvPr>
            <p:cNvGrpSpPr/>
            <p:nvPr/>
          </p:nvGrpSpPr>
          <p:grpSpPr>
            <a:xfrm>
              <a:off x="5118244" y="214781"/>
              <a:ext cx="5951702" cy="5870800"/>
              <a:chOff x="5118244" y="214781"/>
              <a:chExt cx="5951702" cy="5870800"/>
            </a:xfrm>
          </p:grpSpPr>
          <p:pic>
            <p:nvPicPr>
              <p:cNvPr id="11" name="Picture 10">
                <a:extLs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8244" y="214781"/>
                <a:ext cx="5870800" cy="5870800"/>
              </a:xfrm>
              <a:prstGeom prst="rect">
                <a:avLst/>
              </a:prstGeom>
            </p:spPr>
          </p:pic>
          <p:grpSp>
            <p:nvGrpSpPr>
              <p:cNvPr id="13" name="Group 12">
                <a:extLst>
                  <a:ext uri="{C183D7F6-B498-43B3-948B-1728B52AA6E4}">
                    <adec:decorative xmlns:adec="http://schemas.microsoft.com/office/drawing/2017/decorative" val="0"/>
                  </a:ext>
                </a:extLst>
              </p:cNvPr>
              <p:cNvGrpSpPr/>
              <p:nvPr/>
            </p:nvGrpSpPr>
            <p:grpSpPr>
              <a:xfrm>
                <a:off x="6872533" y="1368283"/>
                <a:ext cx="2384499" cy="3029419"/>
                <a:chOff x="5993948" y="1410100"/>
                <a:chExt cx="2384499" cy="3029419"/>
              </a:xfrm>
            </p:grpSpPr>
            <p:grpSp>
              <p:nvGrpSpPr>
                <p:cNvPr id="31" name="Group 30"/>
                <p:cNvGrpSpPr/>
                <p:nvPr/>
              </p:nvGrpSpPr>
              <p:grpSpPr>
                <a:xfrm>
                  <a:off x="5993948" y="1410100"/>
                  <a:ext cx="2384499" cy="2628337"/>
                  <a:chOff x="5993948" y="1410100"/>
                  <a:chExt cx="2384499" cy="2628337"/>
                </a:xfrm>
              </p:grpSpPr>
              <p:cxnSp>
                <p:nvCxnSpPr>
                  <p:cNvPr id="33" name="Straight Arrow Connector 32" descr="decorative line"/>
                  <p:cNvCxnSpPr/>
                  <p:nvPr/>
                </p:nvCxnSpPr>
                <p:spPr>
                  <a:xfrm flipH="1">
                    <a:off x="5993948" y="1771780"/>
                    <a:ext cx="1064295" cy="1362514"/>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descr="decorative line"/>
                  <p:cNvCxnSpPr/>
                  <p:nvPr/>
                </p:nvCxnSpPr>
                <p:spPr>
                  <a:xfrm flipH="1">
                    <a:off x="6169829" y="1649417"/>
                    <a:ext cx="972593" cy="2312748"/>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descr="decorative line"/>
                  <p:cNvCxnSpPr>
                    <a:cxnSpLocks/>
                  </p:cNvCxnSpPr>
                  <p:nvPr/>
                </p:nvCxnSpPr>
                <p:spPr>
                  <a:xfrm>
                    <a:off x="6993680" y="1410100"/>
                    <a:ext cx="1384767" cy="1712619"/>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descr="decorative line"/>
                  <p:cNvCxnSpPr/>
                  <p:nvPr/>
                </p:nvCxnSpPr>
                <p:spPr>
                  <a:xfrm>
                    <a:off x="7106188" y="1598617"/>
                    <a:ext cx="1033734" cy="2439820"/>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sp>
                <p:nvSpPr>
                  <p:cNvPr id="37" name="Bent-Up Arrow 36" descr="decorative line"/>
                  <p:cNvSpPr/>
                  <p:nvPr/>
                </p:nvSpPr>
                <p:spPr>
                  <a:xfrm rot="18743071" flipH="1">
                    <a:off x="6097982" y="1889485"/>
                    <a:ext cx="1074043" cy="234499"/>
                  </a:xfrm>
                  <a:prstGeom prst="bentUpArrow">
                    <a:avLst/>
                  </a:prstGeom>
                  <a:solidFill>
                    <a:srgbClr val="8F661B"/>
                  </a:solidFill>
                  <a:ln>
                    <a:solidFill>
                      <a:srgbClr val="8F66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Bent-Up Arrow 37" descr="decorative lines"/>
                  <p:cNvSpPr/>
                  <p:nvPr/>
                </p:nvSpPr>
                <p:spPr>
                  <a:xfrm rot="2856929">
                    <a:off x="7396545" y="1933777"/>
                    <a:ext cx="768519" cy="234499"/>
                  </a:xfrm>
                  <a:prstGeom prst="bentUpArrow">
                    <a:avLst/>
                  </a:prstGeom>
                  <a:solidFill>
                    <a:srgbClr val="8F661B"/>
                  </a:solidFill>
                  <a:ln>
                    <a:solidFill>
                      <a:srgbClr val="8F661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32" name="Straight Arrow Connector 31" descr="decorative lines">
                  <a:extLst>
                    <a:ext uri="{FF2B5EF4-FFF2-40B4-BE49-F238E27FC236}">
                      <a16:creationId xmlns:a16="http://schemas.microsoft.com/office/drawing/2014/main" id="{6D84C10C-4878-634F-9BA1-18E334EF4E1E}"/>
                    </a:ext>
                  </a:extLst>
                </p:cNvPr>
                <p:cNvCxnSpPr>
                  <a:cxnSpLocks/>
                </p:cNvCxnSpPr>
                <p:nvPr/>
              </p:nvCxnSpPr>
              <p:spPr>
                <a:xfrm>
                  <a:off x="7163363" y="1727468"/>
                  <a:ext cx="64280" cy="2712051"/>
                </a:xfrm>
                <a:prstGeom prst="straightConnector1">
                  <a:avLst/>
                </a:prstGeom>
                <a:ln w="57150">
                  <a:solidFill>
                    <a:srgbClr val="8F661B"/>
                  </a:solidFill>
                  <a:tailEnd type="triangle"/>
                </a:ln>
              </p:spPr>
              <p:style>
                <a:lnRef idx="1">
                  <a:schemeClr val="accent1"/>
                </a:lnRef>
                <a:fillRef idx="0">
                  <a:schemeClr val="accent1"/>
                </a:fillRef>
                <a:effectRef idx="0">
                  <a:schemeClr val="accent1"/>
                </a:effectRef>
                <a:fontRef idx="minor">
                  <a:schemeClr val="tx1"/>
                </a:fontRef>
              </p:style>
            </p:cxnSp>
          </p:grpSp>
          <p:sp>
            <p:nvSpPr>
              <p:cNvPr id="14" name="TextBox 13" descr="City Council&#10;Board of &#10;Supervisors"/>
              <p:cNvSpPr txBox="1"/>
              <p:nvPr/>
            </p:nvSpPr>
            <p:spPr>
              <a:xfrm>
                <a:off x="7276428" y="214781"/>
                <a:ext cx="1595317" cy="1000274"/>
              </a:xfrm>
              <a:prstGeom prst="rect">
                <a:avLst/>
              </a:prstGeom>
              <a:noFill/>
            </p:spPr>
            <p:txBody>
              <a:bodyPr wrap="square" rtlCol="0">
                <a:spAutoFit/>
              </a:bodyPr>
              <a:lstStyle/>
              <a:p>
                <a:pPr algn="ctr"/>
                <a:r>
                  <a:rPr lang="en-US" b="1" dirty="0">
                    <a:solidFill>
                      <a:schemeClr val="bg1"/>
                    </a:solidFill>
                  </a:rPr>
                  <a:t>City Council</a:t>
                </a:r>
              </a:p>
              <a:p>
                <a:pPr algn="ctr">
                  <a:spcBef>
                    <a:spcPts val="600"/>
                  </a:spcBef>
                </a:pPr>
                <a:r>
                  <a:rPr lang="en-US" b="1" dirty="0">
                    <a:solidFill>
                      <a:schemeClr val="bg1"/>
                    </a:solidFill>
                  </a:rPr>
                  <a:t>Board of </a:t>
                </a:r>
              </a:p>
              <a:p>
                <a:pPr algn="ctr"/>
                <a:r>
                  <a:rPr lang="en-US" b="1" dirty="0">
                    <a:solidFill>
                      <a:schemeClr val="bg1"/>
                    </a:solidFill>
                  </a:rPr>
                  <a:t>Supervisors</a:t>
                </a:r>
              </a:p>
            </p:txBody>
          </p:sp>
          <p:pic>
            <p:nvPicPr>
              <p:cNvPr id="23" name="Picture 22" descr="Courthous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28588" y="1225780"/>
                <a:ext cx="466354" cy="446998"/>
              </a:xfrm>
              <a:prstGeom prst="rect">
                <a:avLst/>
              </a:prstGeom>
            </p:spPr>
          </p:pic>
          <p:sp>
            <p:nvSpPr>
              <p:cNvPr id="16" name="TextBox 15" descr="Finance&#10;Legal"/>
              <p:cNvSpPr txBox="1"/>
              <p:nvPr/>
            </p:nvSpPr>
            <p:spPr>
              <a:xfrm>
                <a:off x="9346595" y="1036316"/>
                <a:ext cx="1209163" cy="723275"/>
              </a:xfrm>
              <a:prstGeom prst="rect">
                <a:avLst/>
              </a:prstGeom>
              <a:noFill/>
            </p:spPr>
            <p:txBody>
              <a:bodyPr wrap="square" rtlCol="0">
                <a:spAutoFit/>
              </a:bodyPr>
              <a:lstStyle/>
              <a:p>
                <a:r>
                  <a:rPr lang="en-US" b="1" dirty="0">
                    <a:solidFill>
                      <a:schemeClr val="bg1"/>
                    </a:solidFill>
                  </a:rPr>
                  <a:t>Finance</a:t>
                </a:r>
              </a:p>
              <a:p>
                <a:pPr>
                  <a:spcBef>
                    <a:spcPts val="600"/>
                  </a:spcBef>
                </a:pPr>
                <a:r>
                  <a:rPr lang="en-US" b="1" dirty="0">
                    <a:solidFill>
                      <a:schemeClr val="bg1"/>
                    </a:solidFill>
                  </a:rPr>
                  <a:t>Legal</a:t>
                </a:r>
              </a:p>
            </p:txBody>
          </p:sp>
          <p:pic>
            <p:nvPicPr>
              <p:cNvPr id="24" name="Picture 23" descr="dollar sig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21617" y="1532465"/>
                <a:ext cx="226003" cy="394996"/>
              </a:xfrm>
              <a:prstGeom prst="rect">
                <a:avLst/>
              </a:prstGeom>
            </p:spPr>
          </p:pic>
          <p:pic>
            <p:nvPicPr>
              <p:cNvPr id="26" name="Picture 25" descr="scale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12283" y="1764928"/>
                <a:ext cx="483578" cy="451476"/>
              </a:xfrm>
              <a:prstGeom prst="rect">
                <a:avLst/>
              </a:prstGeom>
            </p:spPr>
          </p:pic>
          <p:pic>
            <p:nvPicPr>
              <p:cNvPr id="29" name="Picture 28" descr="light bulb"/>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54396" y="2751518"/>
                <a:ext cx="428927" cy="681918"/>
              </a:xfrm>
              <a:prstGeom prst="rect">
                <a:avLst/>
              </a:prstGeom>
            </p:spPr>
          </p:pic>
          <p:sp>
            <p:nvSpPr>
              <p:cNvPr id="18" name="TextBox 17" descr="Public &#10;Works "/>
              <p:cNvSpPr txBox="1"/>
              <p:nvPr/>
            </p:nvSpPr>
            <p:spPr>
              <a:xfrm>
                <a:off x="9866998" y="2812077"/>
                <a:ext cx="1202948" cy="646331"/>
              </a:xfrm>
              <a:prstGeom prst="rect">
                <a:avLst/>
              </a:prstGeom>
              <a:noFill/>
            </p:spPr>
            <p:txBody>
              <a:bodyPr wrap="square" rtlCol="0">
                <a:spAutoFit/>
              </a:bodyPr>
              <a:lstStyle/>
              <a:p>
                <a:pPr algn="ctr"/>
                <a:r>
                  <a:rPr lang="en-US" b="1" dirty="0">
                    <a:solidFill>
                      <a:schemeClr val="bg1"/>
                    </a:solidFill>
                  </a:rPr>
                  <a:t>Public </a:t>
                </a:r>
              </a:p>
              <a:p>
                <a:pPr algn="ctr"/>
                <a:r>
                  <a:rPr lang="en-US" b="1" dirty="0">
                    <a:solidFill>
                      <a:schemeClr val="bg1"/>
                    </a:solidFill>
                  </a:rPr>
                  <a:t>Works </a:t>
                </a:r>
              </a:p>
            </p:txBody>
          </p:sp>
          <p:pic>
            <p:nvPicPr>
              <p:cNvPr id="25" name="Picture 24" descr="customer purchasing item"/>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81971" y="4157653"/>
                <a:ext cx="493255" cy="474601"/>
              </a:xfrm>
              <a:prstGeom prst="rect">
                <a:avLst/>
              </a:prstGeom>
              <a:noFill/>
            </p:spPr>
          </p:pic>
          <p:sp>
            <p:nvSpPr>
              <p:cNvPr id="17" name="TextBox 16" descr="Purchasing&#10;"/>
              <p:cNvSpPr txBox="1"/>
              <p:nvPr/>
            </p:nvSpPr>
            <p:spPr>
              <a:xfrm>
                <a:off x="8191985" y="4679774"/>
                <a:ext cx="2711302" cy="369332"/>
              </a:xfrm>
              <a:prstGeom prst="rect">
                <a:avLst/>
              </a:prstGeom>
              <a:noFill/>
            </p:spPr>
            <p:txBody>
              <a:bodyPr wrap="square" rtlCol="0">
                <a:spAutoFit/>
              </a:bodyPr>
              <a:lstStyle/>
              <a:p>
                <a:pPr algn="ctr"/>
                <a:r>
                  <a:rPr lang="en-US" b="1" dirty="0">
                    <a:solidFill>
                      <a:schemeClr val="bg1"/>
                    </a:solidFill>
                  </a:rPr>
                  <a:t>Purchasing</a:t>
                </a:r>
              </a:p>
            </p:txBody>
          </p:sp>
          <p:pic>
            <p:nvPicPr>
              <p:cNvPr id="28" name="Picture 27" descr="tree"/>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902603" y="4679774"/>
                <a:ext cx="414299" cy="480162"/>
              </a:xfrm>
              <a:prstGeom prst="rect">
                <a:avLst/>
              </a:prstGeom>
            </p:spPr>
          </p:pic>
          <p:sp>
            <p:nvSpPr>
              <p:cNvPr id="19" name="TextBox 18"/>
              <p:cNvSpPr txBox="1"/>
              <p:nvPr/>
            </p:nvSpPr>
            <p:spPr>
              <a:xfrm>
                <a:off x="7737712" y="5207456"/>
                <a:ext cx="1019847" cy="646331"/>
              </a:xfrm>
              <a:prstGeom prst="rect">
                <a:avLst/>
              </a:prstGeom>
              <a:noFill/>
            </p:spPr>
            <p:txBody>
              <a:bodyPr wrap="square" rtlCol="0">
                <a:spAutoFit/>
              </a:bodyPr>
              <a:lstStyle/>
              <a:p>
                <a:r>
                  <a:rPr lang="en-US" b="1" dirty="0">
                    <a:solidFill>
                      <a:schemeClr val="bg1"/>
                    </a:solidFill>
                  </a:rPr>
                  <a:t>Public Parks</a:t>
                </a:r>
              </a:p>
            </p:txBody>
          </p:sp>
          <p:pic>
            <p:nvPicPr>
              <p:cNvPr id="27" name="Picture 26" descr="ca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flipH="1">
                <a:off x="6302269" y="5140977"/>
                <a:ext cx="627638" cy="302953"/>
              </a:xfrm>
              <a:prstGeom prst="rect">
                <a:avLst/>
              </a:prstGeom>
            </p:spPr>
          </p:pic>
          <p:sp>
            <p:nvSpPr>
              <p:cNvPr id="21" name="TextBox 20" descr="Public&#10;Transportation&#10;Fleets"/>
              <p:cNvSpPr txBox="1"/>
              <p:nvPr/>
            </p:nvSpPr>
            <p:spPr>
              <a:xfrm>
                <a:off x="5809351" y="4078698"/>
                <a:ext cx="1948561" cy="1000274"/>
              </a:xfrm>
              <a:prstGeom prst="rect">
                <a:avLst/>
              </a:prstGeom>
              <a:noFill/>
            </p:spPr>
            <p:txBody>
              <a:bodyPr wrap="square" rtlCol="0">
                <a:spAutoFit/>
              </a:bodyPr>
              <a:lstStyle/>
              <a:p>
                <a:r>
                  <a:rPr lang="en-US" b="1" dirty="0">
                    <a:solidFill>
                      <a:schemeClr val="bg1"/>
                    </a:solidFill>
                  </a:rPr>
                  <a:t>Public</a:t>
                </a:r>
                <a:br>
                  <a:rPr lang="en-US" b="1" dirty="0">
                    <a:solidFill>
                      <a:schemeClr val="bg1"/>
                    </a:solidFill>
                  </a:rPr>
                </a:br>
                <a:r>
                  <a:rPr lang="en-US" b="1" dirty="0">
                    <a:solidFill>
                      <a:schemeClr val="bg1"/>
                    </a:solidFill>
                  </a:rPr>
                  <a:t>Transportation</a:t>
                </a:r>
              </a:p>
              <a:p>
                <a:pPr>
                  <a:spcBef>
                    <a:spcPts val="600"/>
                  </a:spcBef>
                </a:pPr>
                <a:r>
                  <a:rPr lang="en-US" b="1" dirty="0">
                    <a:solidFill>
                      <a:schemeClr val="bg1"/>
                    </a:solidFill>
                  </a:rPr>
                  <a:t>Fleets</a:t>
                </a:r>
              </a:p>
            </p:txBody>
          </p:sp>
          <p:pic>
            <p:nvPicPr>
              <p:cNvPr id="30" name="Picture 29" descr="leaf"/>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V="1">
                <a:off x="6228703" y="3034615"/>
                <a:ext cx="473625" cy="526964"/>
              </a:xfrm>
              <a:prstGeom prst="rect">
                <a:avLst/>
              </a:prstGeom>
            </p:spPr>
          </p:pic>
          <p:sp>
            <p:nvSpPr>
              <p:cNvPr id="20" name="TextBox 19" descr="Environmental Health&#10;"/>
              <p:cNvSpPr txBox="1"/>
              <p:nvPr/>
            </p:nvSpPr>
            <p:spPr>
              <a:xfrm>
                <a:off x="5129244" y="2740101"/>
                <a:ext cx="1666590" cy="646331"/>
              </a:xfrm>
              <a:prstGeom prst="rect">
                <a:avLst/>
              </a:prstGeom>
              <a:noFill/>
            </p:spPr>
            <p:txBody>
              <a:bodyPr wrap="square" rtlCol="0">
                <a:spAutoFit/>
              </a:bodyPr>
              <a:lstStyle/>
              <a:p>
                <a:r>
                  <a:rPr lang="en-US" b="1" dirty="0">
                    <a:solidFill>
                      <a:schemeClr val="bg1"/>
                    </a:solidFill>
                  </a:rPr>
                  <a:t>Environmental Health</a:t>
                </a:r>
              </a:p>
            </p:txBody>
          </p:sp>
          <p:pic>
            <p:nvPicPr>
              <p:cNvPr id="22" name="Picture 21" descr="Shaking hands"/>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057689" y="1821104"/>
                <a:ext cx="538103" cy="359965"/>
              </a:xfrm>
              <a:prstGeom prst="rect">
                <a:avLst/>
              </a:prstGeom>
            </p:spPr>
          </p:pic>
        </p:grpSp>
        <p:sp>
          <p:nvSpPr>
            <p:cNvPr id="15" name="TextBox 14" descr="City Manager&#10;CAO&#10;"/>
            <p:cNvSpPr txBox="1"/>
            <p:nvPr/>
          </p:nvSpPr>
          <p:spPr>
            <a:xfrm>
              <a:off x="4519051" y="1160317"/>
              <a:ext cx="2711302" cy="723275"/>
            </a:xfrm>
            <a:prstGeom prst="rect">
              <a:avLst/>
            </a:prstGeom>
            <a:noFill/>
          </p:spPr>
          <p:txBody>
            <a:bodyPr wrap="square" rtlCol="0">
              <a:spAutoFit/>
            </a:bodyPr>
            <a:lstStyle/>
            <a:p>
              <a:pPr algn="r"/>
              <a:r>
                <a:rPr lang="en-US" b="1" dirty="0">
                  <a:solidFill>
                    <a:schemeClr val="bg1"/>
                  </a:solidFill>
                </a:rPr>
                <a:t>City Manager</a:t>
              </a:r>
            </a:p>
            <a:p>
              <a:pPr algn="r">
                <a:spcBef>
                  <a:spcPts val="600"/>
                </a:spcBef>
              </a:pPr>
              <a:r>
                <a:rPr lang="en-US" b="1" dirty="0">
                  <a:solidFill>
                    <a:schemeClr val="bg1"/>
                  </a:solidFill>
                </a:rPr>
                <a:t>CAO</a:t>
              </a:r>
            </a:p>
          </p:txBody>
        </p:sp>
      </p:grpSp>
    </p:spTree>
    <p:extLst>
      <p:ext uri="{BB962C8B-B14F-4D97-AF65-F5344CB8AC3E}">
        <p14:creationId xmlns:p14="http://schemas.microsoft.com/office/powerpoint/2010/main" val="358827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Model Implementation Tools"/>
          <p:cNvSpPr>
            <a:spLocks noGrp="1"/>
          </p:cNvSpPr>
          <p:nvPr>
            <p:ph type="title"/>
          </p:nvPr>
        </p:nvSpPr>
        <p:spPr>
          <a:xfrm>
            <a:off x="0" y="23757"/>
            <a:ext cx="12161520" cy="982083"/>
          </a:xfrm>
        </p:spPr>
        <p:txBody>
          <a:bodyPr>
            <a:normAutofit/>
          </a:bodyPr>
          <a:lstStyle/>
          <a:p>
            <a:r>
              <a:rPr lang="en-US" dirty="0">
                <a:solidFill>
                  <a:schemeClr val="bg1"/>
                </a:solidFill>
              </a:rPr>
              <a:t>  Model Implementation Tools</a:t>
            </a:r>
          </a:p>
        </p:txBody>
      </p:sp>
      <p:grpSp>
        <p:nvGrpSpPr>
          <p:cNvPr id="25" name="Group 24">
            <a:extLst>
              <a:ext uri="{C183D7F6-B498-43B3-948B-1728B52AA6E4}">
                <adec:decorative xmlns:adec="http://schemas.microsoft.com/office/drawing/2017/decorative" val="1"/>
              </a:ext>
            </a:extLst>
          </p:cNvPr>
          <p:cNvGrpSpPr/>
          <p:nvPr/>
        </p:nvGrpSpPr>
        <p:grpSpPr>
          <a:xfrm>
            <a:off x="6278556" y="1396091"/>
            <a:ext cx="3657600" cy="2027327"/>
            <a:chOff x="1705158" y="1656865"/>
            <a:chExt cx="3657600" cy="2027327"/>
          </a:xfrm>
          <a:solidFill>
            <a:srgbClr val="4F7D3F"/>
          </a:solidFill>
        </p:grpSpPr>
        <p:sp>
          <p:nvSpPr>
            <p:cNvPr id="27" name="Rectangle 26">
              <a:extLst>
                <a:ext uri="{C183D7F6-B498-43B3-948B-1728B52AA6E4}">
                  <adec:decorative xmlns:adec="http://schemas.microsoft.com/office/drawing/2017/decorative" val="1"/>
                </a:ext>
              </a:extLst>
            </p:cNvPr>
            <p:cNvSpPr/>
            <p:nvPr/>
          </p:nvSpPr>
          <p:spPr>
            <a:xfrm>
              <a:off x="1705158" y="1656865"/>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Picture 27" descr="inspector with clipboard">
              <a:extLst>
                <a:ext uri="{FF2B5EF4-FFF2-40B4-BE49-F238E27FC236}">
                  <a16:creationId xmlns:a16="http://schemas.microsoft.com/office/drawing/2014/main" id="{CF5C6EF3-CFD9-394C-AD9D-D182F8D3CB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2466" y="1861485"/>
              <a:ext cx="1039719" cy="1097280"/>
            </a:xfrm>
            <a:prstGeom prst="rect">
              <a:avLst/>
            </a:prstGeom>
            <a:grpFill/>
          </p:spPr>
        </p:pic>
        <p:sp>
          <p:nvSpPr>
            <p:cNvPr id="29" name="TextBox 28" descr="Mandatory Organics Disposal Reduction Ordinance&#10;"/>
            <p:cNvSpPr txBox="1"/>
            <p:nvPr/>
          </p:nvSpPr>
          <p:spPr>
            <a:xfrm>
              <a:off x="1705158" y="2976306"/>
              <a:ext cx="3657600" cy="707886"/>
            </a:xfrm>
            <a:prstGeom prst="rect">
              <a:avLst/>
            </a:prstGeom>
            <a:grp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Mandatory Organics Disposal Reduction Ordinance</a:t>
              </a:r>
            </a:p>
          </p:txBody>
        </p:sp>
      </p:grpSp>
      <p:grpSp>
        <p:nvGrpSpPr>
          <p:cNvPr id="30" name="Group 29">
            <a:extLst>
              <a:ext uri="{C183D7F6-B498-43B3-948B-1728B52AA6E4}">
                <adec:decorative xmlns:adec="http://schemas.microsoft.com/office/drawing/2017/decorative" val="1"/>
              </a:ext>
            </a:extLst>
          </p:cNvPr>
          <p:cNvGrpSpPr/>
          <p:nvPr/>
        </p:nvGrpSpPr>
        <p:grpSpPr>
          <a:xfrm>
            <a:off x="2228097" y="1417953"/>
            <a:ext cx="3657601" cy="2011680"/>
            <a:chOff x="6063918" y="1656865"/>
            <a:chExt cx="3657601" cy="2011680"/>
          </a:xfrm>
          <a:solidFill>
            <a:srgbClr val="4F7D3F"/>
          </a:solidFill>
        </p:grpSpPr>
        <p:sp>
          <p:nvSpPr>
            <p:cNvPr id="31" name="Rectangle 30">
              <a:extLst>
                <a:ext uri="{C183D7F6-B498-43B3-948B-1728B52AA6E4}">
                  <adec:decorative xmlns:adec="http://schemas.microsoft.com/office/drawing/2017/decorative" val="1"/>
                </a:ext>
              </a:extLst>
            </p:cNvPr>
            <p:cNvSpPr/>
            <p:nvPr/>
          </p:nvSpPr>
          <p:spPr>
            <a:xfrm>
              <a:off x="6063919" y="1656865"/>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2" name="Picture 31" descr="writing paper">
              <a:extLst>
                <a:ext uri="{FF2B5EF4-FFF2-40B4-BE49-F238E27FC236}">
                  <a16:creationId xmlns:a16="http://schemas.microsoft.com/office/drawing/2014/main" id="{83BC3214-2A28-C247-A233-43D9DA5017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8617" y="1852568"/>
              <a:ext cx="1131216" cy="1097280"/>
            </a:xfrm>
            <a:prstGeom prst="rect">
              <a:avLst/>
            </a:prstGeom>
            <a:grpFill/>
          </p:spPr>
        </p:pic>
        <p:sp>
          <p:nvSpPr>
            <p:cNvPr id="33" name="TextBox 32" descr="Franchise &#10;Agreement&#10;"/>
            <p:cNvSpPr txBox="1"/>
            <p:nvPr/>
          </p:nvSpPr>
          <p:spPr>
            <a:xfrm>
              <a:off x="6063918" y="2949848"/>
              <a:ext cx="3593647" cy="707886"/>
            </a:xfrm>
            <a:prstGeom prst="rect">
              <a:avLst/>
            </a:prstGeom>
            <a:grp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Franchise </a:t>
              </a:r>
            </a:p>
            <a:p>
              <a:pPr algn="ctr"/>
              <a:r>
                <a:rPr lang="en-US" sz="2000" dirty="0">
                  <a:solidFill>
                    <a:schemeClr val="bg1"/>
                  </a:solidFill>
                  <a:latin typeface="Arial" panose="020B0604020202020204" pitchFamily="34" charset="0"/>
                  <a:cs typeface="Arial" panose="020B0604020202020204" pitchFamily="34" charset="0"/>
                </a:rPr>
                <a:t>Agreement</a:t>
              </a:r>
            </a:p>
          </p:txBody>
        </p:sp>
      </p:grpSp>
      <p:grpSp>
        <p:nvGrpSpPr>
          <p:cNvPr id="34" name="Group 33">
            <a:extLst>
              <a:ext uri="{C183D7F6-B498-43B3-948B-1728B52AA6E4}">
                <adec:decorative xmlns:adec="http://schemas.microsoft.com/office/drawing/2017/decorative" val="1"/>
              </a:ext>
            </a:extLst>
          </p:cNvPr>
          <p:cNvGrpSpPr/>
          <p:nvPr/>
        </p:nvGrpSpPr>
        <p:grpSpPr>
          <a:xfrm>
            <a:off x="6276925" y="3683436"/>
            <a:ext cx="3659232" cy="2012016"/>
            <a:chOff x="6063919" y="3998407"/>
            <a:chExt cx="3659232" cy="2012016"/>
          </a:xfrm>
          <a:solidFill>
            <a:srgbClr val="4F7D3F"/>
          </a:solidFill>
        </p:grpSpPr>
        <p:sp>
          <p:nvSpPr>
            <p:cNvPr id="35" name="Rectangle 34">
              <a:extLst>
                <a:ext uri="{C183D7F6-B498-43B3-948B-1728B52AA6E4}">
                  <adec:decorative xmlns:adec="http://schemas.microsoft.com/office/drawing/2017/decorative" val="1"/>
                </a:ext>
              </a:extLst>
            </p:cNvPr>
            <p:cNvSpPr/>
            <p:nvPr/>
          </p:nvSpPr>
          <p:spPr>
            <a:xfrm>
              <a:off x="6063919" y="3998407"/>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6" name="Picture 35" descr="apple"/>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75197" y="4210628"/>
              <a:ext cx="1037380" cy="1097280"/>
            </a:xfrm>
            <a:prstGeom prst="rect">
              <a:avLst/>
            </a:prstGeom>
            <a:grpFill/>
          </p:spPr>
        </p:pic>
        <p:sp>
          <p:nvSpPr>
            <p:cNvPr id="37" name="TextBox 36" descr="Edible Food Recovery &#10;Agreement"/>
            <p:cNvSpPr txBox="1"/>
            <p:nvPr/>
          </p:nvSpPr>
          <p:spPr>
            <a:xfrm>
              <a:off x="6065550" y="5302537"/>
              <a:ext cx="3657601" cy="707886"/>
            </a:xfrm>
            <a:prstGeom prst="rect">
              <a:avLst/>
            </a:prstGeom>
            <a:grp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Edible Food Recovery </a:t>
              </a:r>
            </a:p>
            <a:p>
              <a:pPr algn="ctr"/>
              <a:r>
                <a:rPr lang="en-US" sz="2000" dirty="0">
                  <a:solidFill>
                    <a:schemeClr val="bg1"/>
                  </a:solidFill>
                  <a:latin typeface="Arial" panose="020B0604020202020204" pitchFamily="34" charset="0"/>
                  <a:cs typeface="Arial" panose="020B0604020202020204" pitchFamily="34" charset="0"/>
                </a:rPr>
                <a:t>Agreement</a:t>
              </a:r>
            </a:p>
          </p:txBody>
        </p:sp>
      </p:grpSp>
      <p:grpSp>
        <p:nvGrpSpPr>
          <p:cNvPr id="38" name="Group 37">
            <a:extLst>
              <a:ext uri="{C183D7F6-B498-43B3-948B-1728B52AA6E4}">
                <adec:decorative xmlns:adec="http://schemas.microsoft.com/office/drawing/2017/decorative" val="1"/>
              </a:ext>
            </a:extLst>
          </p:cNvPr>
          <p:cNvGrpSpPr/>
          <p:nvPr/>
        </p:nvGrpSpPr>
        <p:grpSpPr>
          <a:xfrm>
            <a:off x="2228098" y="3684553"/>
            <a:ext cx="3673558" cy="2011680"/>
            <a:chOff x="1689200" y="3989354"/>
            <a:chExt cx="3673558" cy="2011680"/>
          </a:xfrm>
          <a:solidFill>
            <a:srgbClr val="4F7D3F"/>
          </a:solidFill>
        </p:grpSpPr>
        <p:sp>
          <p:nvSpPr>
            <p:cNvPr id="39" name="Rectangle 38">
              <a:extLst>
                <a:ext uri="{C183D7F6-B498-43B3-948B-1728B52AA6E4}">
                  <adec:decorative xmlns:adec="http://schemas.microsoft.com/office/drawing/2017/decorative" val="1"/>
                </a:ext>
              </a:extLst>
            </p:cNvPr>
            <p:cNvSpPr/>
            <p:nvPr/>
          </p:nvSpPr>
          <p:spPr>
            <a:xfrm>
              <a:off x="1705158" y="3989354"/>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 name="Picture 39" descr="chasing arrows recycling ico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05407" y="4249886"/>
              <a:ext cx="1122409" cy="1097280"/>
            </a:xfrm>
            <a:prstGeom prst="rect">
              <a:avLst/>
            </a:prstGeom>
            <a:grpFill/>
          </p:spPr>
        </p:pic>
        <p:sp>
          <p:nvSpPr>
            <p:cNvPr id="41" name="TextBox 40" descr="Procurement &#10;Policy"/>
            <p:cNvSpPr txBox="1"/>
            <p:nvPr/>
          </p:nvSpPr>
          <p:spPr>
            <a:xfrm>
              <a:off x="1689200" y="5280791"/>
              <a:ext cx="3657601" cy="707886"/>
            </a:xfrm>
            <a:prstGeom prst="rect">
              <a:avLst/>
            </a:prstGeom>
            <a:grp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Procurement </a:t>
              </a:r>
            </a:p>
            <a:p>
              <a:pPr algn="ctr"/>
              <a:r>
                <a:rPr lang="en-US" sz="2000" dirty="0">
                  <a:solidFill>
                    <a:schemeClr val="bg1"/>
                  </a:solidFill>
                  <a:latin typeface="Arial" panose="020B0604020202020204" pitchFamily="34" charset="0"/>
                  <a:cs typeface="Arial" panose="020B0604020202020204" pitchFamily="34" charset="0"/>
                </a:rPr>
                <a:t>Policy</a:t>
              </a:r>
            </a:p>
          </p:txBody>
        </p:sp>
      </p:grpSp>
    </p:spTree>
    <p:extLst>
      <p:ext uri="{BB962C8B-B14F-4D97-AF65-F5344CB8AC3E}">
        <p14:creationId xmlns:p14="http://schemas.microsoft.com/office/powerpoint/2010/main" val="1454922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4" descr="Objectives of Model Tools"/>
          <p:cNvSpPr txBox="1">
            <a:spLocks noGrp="1"/>
          </p:cNvSpPr>
          <p:nvPr>
            <p:ph type="title" idx="4294967295"/>
          </p:nvPr>
        </p:nvSpPr>
        <p:spPr>
          <a:xfrm>
            <a:off x="0" y="23757"/>
            <a:ext cx="12161520" cy="982083"/>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  Objectives of Model Tools</a:t>
            </a:r>
          </a:p>
        </p:txBody>
      </p:sp>
      <p:sp>
        <p:nvSpPr>
          <p:cNvPr id="3" name="Content Placeholder 2" descr="Support jurisdictions and other regulated entities with planning, implementation, and compliance with SB 1383 &#10;Reflect input from experts  &#10;Provide resources and guidance&#10;Increase understanding of regulations and compliance strategies&#10;Present example provisions&#10;"/>
          <p:cNvSpPr>
            <a:spLocks noGrp="1"/>
          </p:cNvSpPr>
          <p:nvPr>
            <p:ph idx="1"/>
          </p:nvPr>
        </p:nvSpPr>
        <p:spPr>
          <a:xfrm>
            <a:off x="239174" y="1148965"/>
            <a:ext cx="12161520" cy="3603482"/>
          </a:xfrm>
        </p:spPr>
        <p:txBody>
          <a:bodyPr>
            <a:normAutofit/>
          </a:bodyPr>
          <a:lstStyle/>
          <a:p>
            <a:r>
              <a:rPr lang="en-US" sz="3100" dirty="0"/>
              <a:t>Support jurisdictions and other regulated entities with planning, implementation, and compliance with SB 1383 </a:t>
            </a:r>
          </a:p>
          <a:p>
            <a:r>
              <a:rPr lang="en-US" sz="3100" dirty="0"/>
              <a:t>Reflect input from experts  </a:t>
            </a:r>
          </a:p>
          <a:p>
            <a:r>
              <a:rPr lang="en-US" sz="3100" dirty="0"/>
              <a:t>Provide resources and guidance</a:t>
            </a:r>
          </a:p>
          <a:p>
            <a:r>
              <a:rPr lang="en-US" sz="3100" dirty="0"/>
              <a:t>Increase understanding of regulations and compliance strategies</a:t>
            </a:r>
          </a:p>
          <a:p>
            <a:r>
              <a:rPr lang="en-US" sz="3100" dirty="0"/>
              <a:t>Present example provisions</a:t>
            </a:r>
          </a:p>
          <a:p>
            <a:pPr marL="0" indent="0">
              <a:buNone/>
            </a:pPr>
            <a:endParaRPr lang="en-US" sz="3100" dirty="0"/>
          </a:p>
        </p:txBody>
      </p:sp>
      <p:sp>
        <p:nvSpPr>
          <p:cNvPr id="19" name="Rectangle 18">
            <a:extLst>
              <a:ext uri="{C183D7F6-B498-43B3-948B-1728B52AA6E4}">
                <adec:decorative xmlns:adec="http://schemas.microsoft.com/office/drawing/2017/decorative" val="1"/>
              </a:ext>
            </a:extLst>
          </p:cNvPr>
          <p:cNvSpPr/>
          <p:nvPr/>
        </p:nvSpPr>
        <p:spPr>
          <a:xfrm>
            <a:off x="0" y="4609322"/>
            <a:ext cx="12192000" cy="164521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3" name="Picture 22" descr="writing paper">
            <a:extLst>
              <a:ext uri="{FF2B5EF4-FFF2-40B4-BE49-F238E27FC236}">
                <a16:creationId xmlns:a16="http://schemas.microsoft.com/office/drawing/2014/main" id="{83BC3214-2A28-C247-A233-43D9DA5017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8745" y="4874838"/>
            <a:ext cx="1148641" cy="1114182"/>
          </a:xfrm>
          <a:prstGeom prst="rect">
            <a:avLst/>
          </a:prstGeom>
        </p:spPr>
      </p:pic>
      <p:pic>
        <p:nvPicPr>
          <p:cNvPr id="26" name="Picture 25" descr="inspector with clipboard">
            <a:extLst>
              <a:ext uri="{FF2B5EF4-FFF2-40B4-BE49-F238E27FC236}">
                <a16:creationId xmlns:a16="http://schemas.microsoft.com/office/drawing/2014/main" id="{CF5C6EF3-CFD9-394C-AD9D-D182F8D3CB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65854" y="4834701"/>
            <a:ext cx="1115776" cy="1177548"/>
          </a:xfrm>
          <a:prstGeom prst="rect">
            <a:avLst/>
          </a:prstGeom>
        </p:spPr>
      </p:pic>
      <p:pic>
        <p:nvPicPr>
          <p:cNvPr id="17" name="Picture 16" descr="chasing arrows recycling icon"/>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62405" y="4895572"/>
            <a:ext cx="1097280" cy="1072714"/>
          </a:xfrm>
          <a:prstGeom prst="rect">
            <a:avLst/>
          </a:prstGeom>
        </p:spPr>
      </p:pic>
      <p:pic>
        <p:nvPicPr>
          <p:cNvPr id="20" name="Picture 19" descr="apple"/>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63259" y="4851609"/>
            <a:ext cx="1097280" cy="1160640"/>
          </a:xfrm>
          <a:prstGeom prst="rect">
            <a:avLst/>
          </a:prstGeom>
        </p:spPr>
      </p:pic>
    </p:spTree>
    <p:extLst>
      <p:ext uri="{BB962C8B-B14F-4D97-AF65-F5344CB8AC3E}">
        <p14:creationId xmlns:p14="http://schemas.microsoft.com/office/powerpoint/2010/main" val="39943551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Disclaimer"/>
          <p:cNvSpPr>
            <a:spLocks noGrp="1"/>
          </p:cNvSpPr>
          <p:nvPr>
            <p:ph type="title"/>
          </p:nvPr>
        </p:nvSpPr>
        <p:spPr>
          <a:xfrm>
            <a:off x="0" y="23757"/>
            <a:ext cx="12161520" cy="982083"/>
          </a:xfrm>
        </p:spPr>
        <p:txBody>
          <a:bodyPr>
            <a:normAutofit/>
          </a:bodyPr>
          <a:lstStyle/>
          <a:p>
            <a:r>
              <a:rPr lang="en-US" dirty="0">
                <a:solidFill>
                  <a:schemeClr val="bg1"/>
                </a:solidFill>
              </a:rPr>
              <a:t>  Disclaimer</a:t>
            </a:r>
          </a:p>
        </p:txBody>
      </p:sp>
      <p:sp>
        <p:nvSpPr>
          <p:cNvPr id="27" name="Content Placeholder 2" descr="The Model Tools are for informational and example purposes only. They should not merely be duplicated without consideration of an individual jurisdiction’s particular needs or circumstances. It is not intended to cover each and every situation, nor can it anticipate specific needs. &#10;In developing the Model Tools, CalRecycle and its consultant (HF&amp;H Consultants) have attempted to ensure that the language herein aligns with the SB 1383 regulations; however, in the event of any conflict, the language in the regulations shall prevail over language in the Model Tools and determination of regulatory intent and interpretation should be appropriately guided by the regulatory language and the official rulemaking record of which this Model Tool is not a component. &#10;CalRecycle and its consultant make no representation that use of the Model Tools will ensure compliance with regulatory requirements. &#10;The Model Tools do not constitute legal advice. Jurisdictions are encouraged to seek legal counsel appropriate to their particular circumstances regarding compliance with regulatory requirements.&#10;"/>
          <p:cNvSpPr>
            <a:spLocks noGrp="1"/>
          </p:cNvSpPr>
          <p:nvPr>
            <p:ph idx="1"/>
          </p:nvPr>
        </p:nvSpPr>
        <p:spPr>
          <a:xfrm>
            <a:off x="202474" y="1160710"/>
            <a:ext cx="11756571" cy="5167312"/>
          </a:xfrm>
        </p:spPr>
        <p:txBody>
          <a:bodyPr>
            <a:noAutofit/>
          </a:bodyPr>
          <a:lstStyle/>
          <a:p>
            <a:r>
              <a:rPr lang="en-US" sz="2200" dirty="0"/>
              <a:t>The Model Tools are for informational and example purposes only. They should not merely be duplicated without consideration of an individual jurisdiction’s particular needs or circumstances. It is not intended to cover each and every situation, nor can it anticipate specific needs. </a:t>
            </a:r>
          </a:p>
          <a:p>
            <a:r>
              <a:rPr lang="en-US" sz="2200" dirty="0"/>
              <a:t>In developing the Model Tools, CalRecycle and its consultant (HF&amp;H Consultants) have attempted to ensure that the language herein aligns with the SB 1383 regulations; however, in the event of any conflict, the language in the regulations shall prevail over language in the Model Tools and determination of regulatory intent and interpretation should be appropriately guided by the regulatory language and the official rulemaking record of which this Model Tool is not a component. </a:t>
            </a:r>
          </a:p>
          <a:p>
            <a:r>
              <a:rPr lang="en-US" sz="2200" dirty="0"/>
              <a:t>CalRecycle and its consultant make no representation that use of the Model Tools will ensure compliance with regulatory requirements. </a:t>
            </a:r>
          </a:p>
          <a:p>
            <a:r>
              <a:rPr lang="en-US" sz="2200" dirty="0"/>
              <a:t>The Model Tools do not constitute legal advice. Jurisdictions are encouraged to seek legal counsel appropriate to their particular circumstances regarding compliance with regulatory requirements.</a:t>
            </a:r>
          </a:p>
        </p:txBody>
      </p:sp>
    </p:spTree>
    <p:extLst>
      <p:ext uri="{BB962C8B-B14F-4D97-AF65-F5344CB8AC3E}">
        <p14:creationId xmlns:p14="http://schemas.microsoft.com/office/powerpoint/2010/main" val="127613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C183D7F6-B498-43B3-948B-1728B52AA6E4}">
                <adec:decorative xmlns:adec="http://schemas.microsoft.com/office/drawing/2017/decorative" val="1"/>
              </a:ext>
            </a:extLst>
          </p:cNvPr>
          <p:cNvSpPr/>
          <p:nvPr/>
        </p:nvSpPr>
        <p:spPr>
          <a:xfrm>
            <a:off x="1019432" y="1311662"/>
            <a:ext cx="4408602" cy="500016"/>
          </a:xfrm>
          <a:prstGeom prst="rect">
            <a:avLst/>
          </a:prstGeom>
          <a:solidFill>
            <a:srgbClr val="4F7D3F"/>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descr="Guidance, Customization, and SB 1383 Content"/>
          <p:cNvSpPr>
            <a:spLocks noGrp="1"/>
          </p:cNvSpPr>
          <p:nvPr>
            <p:ph type="title"/>
          </p:nvPr>
        </p:nvSpPr>
        <p:spPr>
          <a:xfrm>
            <a:off x="0" y="98923"/>
            <a:ext cx="12192001" cy="853032"/>
          </a:xfrm>
        </p:spPr>
        <p:txBody>
          <a:bodyPr>
            <a:normAutofit fontScale="90000"/>
          </a:bodyPr>
          <a:lstStyle/>
          <a:p>
            <a:r>
              <a:rPr lang="en-US" dirty="0">
                <a:solidFill>
                  <a:schemeClr val="bg1"/>
                </a:solidFill>
              </a:rPr>
              <a:t>Guidance, Customization, and SB 1383 Content</a:t>
            </a:r>
          </a:p>
        </p:txBody>
      </p:sp>
      <p:sp>
        <p:nvSpPr>
          <p:cNvPr id="8" name="Rectangle 7">
            <a:extLst>
              <a:ext uri="{C183D7F6-B498-43B3-948B-1728B52AA6E4}">
                <adec:decorative xmlns:adec="http://schemas.microsoft.com/office/drawing/2017/decorative" val="1"/>
              </a:ext>
            </a:extLst>
          </p:cNvPr>
          <p:cNvSpPr/>
          <p:nvPr/>
        </p:nvSpPr>
        <p:spPr>
          <a:xfrm>
            <a:off x="1019432" y="1854043"/>
            <a:ext cx="5323002" cy="467711"/>
          </a:xfrm>
          <a:prstGeom prst="rect">
            <a:avLst/>
          </a:prstGeom>
          <a:solidFill>
            <a:srgbClr val="B6CCE4"/>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Content Placeholder 2" descr="General guidance notes&#10; Specific customization notes&#10; SB 1383-specific content&#10;&#10;Example from Model Franchise Agreement&#10;"/>
          <p:cNvSpPr txBox="1">
            <a:spLocks/>
          </p:cNvSpPr>
          <p:nvPr/>
        </p:nvSpPr>
        <p:spPr>
          <a:xfrm>
            <a:off x="1019433" y="1357113"/>
            <a:ext cx="10270714" cy="47921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a:solidFill>
                  <a:schemeClr val="bg1"/>
                </a:solidFill>
              </a:rPr>
              <a:t>General guidance notes</a:t>
            </a:r>
          </a:p>
          <a:p>
            <a:pPr marL="0" indent="0">
              <a:buNone/>
            </a:pPr>
            <a:r>
              <a:rPr lang="en-US" sz="3200"/>
              <a:t>Specific </a:t>
            </a:r>
            <a:r>
              <a:rPr lang="en-US" sz="3200" dirty="0"/>
              <a:t>customization notes</a:t>
            </a:r>
          </a:p>
          <a:p>
            <a:pPr marL="0" indent="0">
              <a:buNone/>
            </a:pPr>
            <a:r>
              <a:rPr lang="en-US" sz="3200" dirty="0">
                <a:solidFill>
                  <a:srgbClr val="4F7D3F"/>
                </a:solidFill>
              </a:rPr>
              <a:t>SB 1383-specific content</a:t>
            </a:r>
          </a:p>
          <a:p>
            <a:pPr marL="0" indent="0">
              <a:buNone/>
            </a:pPr>
            <a:endParaRPr lang="en-US" sz="3200" dirty="0">
              <a:solidFill>
                <a:schemeClr val="accent6">
                  <a:lumMod val="75000"/>
                </a:schemeClr>
              </a:solidFill>
            </a:endParaRPr>
          </a:p>
          <a:p>
            <a:pPr marL="0" indent="0">
              <a:buNone/>
            </a:pPr>
            <a:r>
              <a:rPr lang="en-US" dirty="0"/>
              <a:t>Example from Model Franchise Agreement</a:t>
            </a:r>
          </a:p>
          <a:p>
            <a:endParaRPr lang="en-US" sz="3200" dirty="0">
              <a:solidFill>
                <a:schemeClr val="accent6">
                  <a:lumMod val="75000"/>
                </a:schemeClr>
              </a:solidFill>
            </a:endParaRPr>
          </a:p>
        </p:txBody>
      </p:sp>
      <p:pic>
        <p:nvPicPr>
          <p:cNvPr id="12" name="Picture 11" descr="Option 1A: For Jurisdictions using the Standard-Compliance Approach."/>
          <p:cNvPicPr>
            <a:picLocks noChangeAspect="1"/>
          </p:cNvPicPr>
          <p:nvPr/>
        </p:nvPicPr>
        <p:blipFill>
          <a:blip r:embed="rId3"/>
          <a:stretch>
            <a:fillRect/>
          </a:stretch>
        </p:blipFill>
        <p:spPr>
          <a:xfrm>
            <a:off x="768881" y="4235515"/>
            <a:ext cx="10743757" cy="1575001"/>
          </a:xfrm>
          <a:prstGeom prst="rect">
            <a:avLst/>
          </a:prstGeom>
          <a:ln w="6350">
            <a:solidFill>
              <a:schemeClr val="tx1"/>
            </a:solidFill>
          </a:ln>
        </p:spPr>
      </p:pic>
    </p:spTree>
    <p:extLst>
      <p:ext uri="{BB962C8B-B14F-4D97-AF65-F5344CB8AC3E}">
        <p14:creationId xmlns:p14="http://schemas.microsoft.com/office/powerpoint/2010/main" val="1268206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C183D7F6-B498-43B3-948B-1728B52AA6E4}">
                <adec:decorative xmlns:adec="http://schemas.microsoft.com/office/drawing/2017/decorative" val="1"/>
              </a:ext>
            </a:extLst>
          </p:cNvPr>
          <p:cNvSpPr/>
          <p:nvPr/>
        </p:nvSpPr>
        <p:spPr>
          <a:xfrm>
            <a:off x="8364937" y="1175195"/>
            <a:ext cx="3657600" cy="2011680"/>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Model Franchise Agreement"/>
          <p:cNvSpPr>
            <a:spLocks noGrp="1"/>
          </p:cNvSpPr>
          <p:nvPr>
            <p:ph type="title"/>
          </p:nvPr>
        </p:nvSpPr>
        <p:spPr>
          <a:xfrm>
            <a:off x="0" y="23757"/>
            <a:ext cx="12161520" cy="982083"/>
          </a:xfrm>
        </p:spPr>
        <p:txBody>
          <a:bodyPr>
            <a:normAutofit/>
          </a:bodyPr>
          <a:lstStyle/>
          <a:p>
            <a:r>
              <a:rPr lang="en-US" dirty="0">
                <a:solidFill>
                  <a:schemeClr val="bg1"/>
                </a:solidFill>
              </a:rPr>
              <a:t>  Model Franchise Agreement</a:t>
            </a:r>
          </a:p>
        </p:txBody>
      </p:sp>
      <p:sp>
        <p:nvSpPr>
          <p:cNvPr id="11" name="Content Placeholder 2" descr="Provides typical agreement framework&#10;Use of actual franchise provisions in many cases&#10;Development of new provisions&#10;Main body and exhibits&#10;Omission of boiler-plate and non-SB 1383 related sections&#10;Includes optional provisions for various scenarios&#10;Contracting arrangement &#10;Service options&#10;Compliance approaches"/>
          <p:cNvSpPr>
            <a:spLocks noGrp="1"/>
          </p:cNvSpPr>
          <p:nvPr>
            <p:ph idx="1"/>
          </p:nvPr>
        </p:nvSpPr>
        <p:spPr>
          <a:xfrm>
            <a:off x="377319" y="1427112"/>
            <a:ext cx="7987618" cy="4681858"/>
          </a:xfrm>
        </p:spPr>
        <p:txBody>
          <a:bodyPr>
            <a:normAutofit/>
          </a:bodyPr>
          <a:lstStyle/>
          <a:p>
            <a:r>
              <a:rPr lang="en-US" dirty="0"/>
              <a:t>Provides typical agreement framework</a:t>
            </a:r>
          </a:p>
          <a:p>
            <a:pPr lvl="1"/>
            <a:r>
              <a:rPr lang="en-US" dirty="0"/>
              <a:t>Use of actual franchise provisions in many cases</a:t>
            </a:r>
          </a:p>
          <a:p>
            <a:pPr lvl="1"/>
            <a:r>
              <a:rPr lang="en-US" dirty="0"/>
              <a:t>Development of new provisions</a:t>
            </a:r>
          </a:p>
          <a:p>
            <a:pPr lvl="1"/>
            <a:r>
              <a:rPr lang="en-US" dirty="0"/>
              <a:t>Main body and exhibits</a:t>
            </a:r>
          </a:p>
          <a:p>
            <a:pPr lvl="1"/>
            <a:r>
              <a:rPr lang="en-US" dirty="0"/>
              <a:t>Omission of boiler-plate and non-SB 1383 related sections</a:t>
            </a:r>
          </a:p>
          <a:p>
            <a:r>
              <a:rPr lang="en-US" dirty="0"/>
              <a:t>Includes optional provisions for various scenarios</a:t>
            </a:r>
          </a:p>
          <a:p>
            <a:pPr lvl="1"/>
            <a:r>
              <a:rPr lang="en-US" dirty="0"/>
              <a:t>Contracting arrangement </a:t>
            </a:r>
          </a:p>
          <a:p>
            <a:pPr lvl="1"/>
            <a:r>
              <a:rPr lang="en-US" dirty="0"/>
              <a:t>Service options</a:t>
            </a:r>
          </a:p>
          <a:p>
            <a:pPr lvl="1"/>
            <a:r>
              <a:rPr lang="en-US" dirty="0"/>
              <a:t>Compliance approaches</a:t>
            </a:r>
          </a:p>
        </p:txBody>
      </p:sp>
      <p:pic>
        <p:nvPicPr>
          <p:cNvPr id="12" name="Picture 11" descr="writing paper">
            <a:extLst>
              <a:ext uri="{FF2B5EF4-FFF2-40B4-BE49-F238E27FC236}">
                <a16:creationId xmlns:a16="http://schemas.microsoft.com/office/drawing/2014/main" id="{83BC3214-2A28-C247-A233-43D9DA5017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19415" y="1427112"/>
            <a:ext cx="1554480" cy="1507846"/>
          </a:xfrm>
          <a:prstGeom prst="rect">
            <a:avLst/>
          </a:prstGeom>
        </p:spPr>
      </p:pic>
      <p:sp>
        <p:nvSpPr>
          <p:cNvPr id="14" name="TextBox 13"/>
          <p:cNvSpPr txBox="1"/>
          <p:nvPr/>
        </p:nvSpPr>
        <p:spPr>
          <a:xfrm>
            <a:off x="8364937" y="3526971"/>
            <a:ext cx="3657600" cy="2677656"/>
          </a:xfrm>
          <a:prstGeom prst="rect">
            <a:avLst/>
          </a:prstGeom>
          <a:solidFill>
            <a:schemeClr val="bg2"/>
          </a:solidFill>
          <a:ln>
            <a:solidFill>
              <a:schemeClr val="bg1">
                <a:lumMod val="50000"/>
              </a:schemeClr>
            </a:solidFill>
          </a:ln>
        </p:spPr>
        <p:txBody>
          <a:bodyPr wrap="square" rtlCol="0">
            <a:spAutoFit/>
          </a:bodyPr>
          <a:lstStyle/>
          <a:p>
            <a:r>
              <a:rPr lang="en-US" sz="2400" b="1" u="sng" dirty="0">
                <a:latin typeface="Arial" panose="020B0604020202020204" pitchFamily="34" charset="0"/>
                <a:cs typeface="Arial" panose="020B0604020202020204" pitchFamily="34" charset="0"/>
              </a:rPr>
              <a:t>TARGET USERS</a:t>
            </a:r>
          </a:p>
          <a:p>
            <a:r>
              <a:rPr lang="en-US" sz="2400" dirty="0">
                <a:latin typeface="Arial" panose="020B0604020202020204" pitchFamily="34" charset="0"/>
                <a:cs typeface="Arial" panose="020B0604020202020204" pitchFamily="34" charset="0"/>
              </a:rPr>
              <a:t>Jurisdictions</a:t>
            </a:r>
          </a:p>
          <a:p>
            <a:pPr marL="800100" lvl="1"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Public Works</a:t>
            </a:r>
          </a:p>
          <a:p>
            <a:pPr marL="800100" lvl="1"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Legal/Finance</a:t>
            </a:r>
          </a:p>
          <a:p>
            <a:pPr marL="800100" lvl="1"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City Council/Board of Supervisors</a:t>
            </a:r>
          </a:p>
          <a:p>
            <a:pPr marL="800100" lvl="1"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Haulers/Processors</a:t>
            </a:r>
          </a:p>
        </p:txBody>
      </p:sp>
    </p:spTree>
    <p:extLst>
      <p:ext uri="{BB962C8B-B14F-4D97-AF65-F5344CB8AC3E}">
        <p14:creationId xmlns:p14="http://schemas.microsoft.com/office/powerpoint/2010/main" val="3493405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C183D7F6-B498-43B3-948B-1728B52AA6E4}">
                <adec:decorative xmlns:adec="http://schemas.microsoft.com/office/drawing/2017/decorative" val="1"/>
              </a:ext>
            </a:extLst>
          </p:cNvPr>
          <p:cNvSpPr/>
          <p:nvPr/>
        </p:nvSpPr>
        <p:spPr>
          <a:xfrm>
            <a:off x="8364937" y="1175195"/>
            <a:ext cx="3657600" cy="2011680"/>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Model Franchise Agreement Continued"/>
          <p:cNvSpPr>
            <a:spLocks noGrp="1"/>
          </p:cNvSpPr>
          <p:nvPr>
            <p:ph type="title"/>
          </p:nvPr>
        </p:nvSpPr>
        <p:spPr>
          <a:xfrm>
            <a:off x="0" y="23757"/>
            <a:ext cx="12161520" cy="982083"/>
          </a:xfrm>
        </p:spPr>
        <p:txBody>
          <a:bodyPr>
            <a:normAutofit/>
          </a:bodyPr>
          <a:lstStyle/>
          <a:p>
            <a:r>
              <a:rPr lang="en-US" dirty="0">
                <a:solidFill>
                  <a:schemeClr val="bg1"/>
                </a:solidFill>
              </a:rPr>
              <a:t>  Model Franchise Agreement Continued</a:t>
            </a:r>
          </a:p>
        </p:txBody>
      </p:sp>
      <p:sp>
        <p:nvSpPr>
          <p:cNvPr id="11" name="Content Placeholder 2" descr="Collection systems and services&#10;Container requirements&#10;Special services&#10;Transfer, processing, and disposal services&#10;Contamination monitoring&#10;Education and tech assistance&#10;Edible food recovery program provisions&#10;Waiver coordination&#10;Inspection and enforcement&#10;Fee options/funding mechanisms"/>
          <p:cNvSpPr>
            <a:spLocks noGrp="1"/>
          </p:cNvSpPr>
          <p:nvPr>
            <p:ph idx="1"/>
          </p:nvPr>
        </p:nvSpPr>
        <p:spPr>
          <a:xfrm>
            <a:off x="377319" y="1220979"/>
            <a:ext cx="7987618" cy="4681858"/>
          </a:xfrm>
        </p:spPr>
        <p:txBody>
          <a:bodyPr>
            <a:normAutofit lnSpcReduction="10000"/>
          </a:bodyPr>
          <a:lstStyle/>
          <a:p>
            <a:r>
              <a:rPr lang="en-US" dirty="0"/>
              <a:t>Collection systems and services</a:t>
            </a:r>
          </a:p>
          <a:p>
            <a:r>
              <a:rPr lang="en-US" dirty="0"/>
              <a:t>Container requirements</a:t>
            </a:r>
          </a:p>
          <a:p>
            <a:r>
              <a:rPr lang="en-US" dirty="0"/>
              <a:t>Special services</a:t>
            </a:r>
          </a:p>
          <a:p>
            <a:r>
              <a:rPr lang="en-US" dirty="0"/>
              <a:t>Transfer, processing, and disposal services</a:t>
            </a:r>
          </a:p>
          <a:p>
            <a:r>
              <a:rPr lang="en-US" dirty="0"/>
              <a:t>Contamination monitoring</a:t>
            </a:r>
          </a:p>
          <a:p>
            <a:r>
              <a:rPr lang="en-US" dirty="0"/>
              <a:t>Education and tech assistance</a:t>
            </a:r>
          </a:p>
          <a:p>
            <a:r>
              <a:rPr lang="en-US" dirty="0"/>
              <a:t>Edible food recovery program provisions</a:t>
            </a:r>
          </a:p>
          <a:p>
            <a:r>
              <a:rPr lang="en-US" dirty="0"/>
              <a:t>Waiver coordination</a:t>
            </a:r>
          </a:p>
          <a:p>
            <a:r>
              <a:rPr lang="en-US" dirty="0"/>
              <a:t>Inspection and enforcement</a:t>
            </a:r>
          </a:p>
          <a:p>
            <a:r>
              <a:rPr lang="en-US" dirty="0"/>
              <a:t>Fee options/funding mechanisms</a:t>
            </a:r>
          </a:p>
        </p:txBody>
      </p:sp>
      <p:pic>
        <p:nvPicPr>
          <p:cNvPr id="12" name="Picture 11" descr="writing paper">
            <a:extLst>
              <a:ext uri="{FF2B5EF4-FFF2-40B4-BE49-F238E27FC236}">
                <a16:creationId xmlns:a16="http://schemas.microsoft.com/office/drawing/2014/main" id="{83BC3214-2A28-C247-A233-43D9DA5017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19415" y="1427112"/>
            <a:ext cx="1554480" cy="1507846"/>
          </a:xfrm>
          <a:prstGeom prst="rect">
            <a:avLst/>
          </a:prstGeom>
        </p:spPr>
      </p:pic>
    </p:spTree>
    <p:extLst>
      <p:ext uri="{BB962C8B-B14F-4D97-AF65-F5344CB8AC3E}">
        <p14:creationId xmlns:p14="http://schemas.microsoft.com/office/powerpoint/2010/main" val="1092311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4" descr="Model Mandatory Organics &#10;Disposal Reduction Ordinance"/>
          <p:cNvSpPr>
            <a:spLocks noGrp="1"/>
          </p:cNvSpPr>
          <p:nvPr>
            <p:ph type="title"/>
          </p:nvPr>
        </p:nvSpPr>
        <p:spPr>
          <a:xfrm>
            <a:off x="30480" y="97249"/>
            <a:ext cx="12161520" cy="811342"/>
          </a:xfrm>
        </p:spPr>
        <p:txBody>
          <a:bodyPr>
            <a:noAutofit/>
          </a:bodyPr>
          <a:lstStyle/>
          <a:p>
            <a:r>
              <a:rPr lang="en-US" sz="3600" dirty="0">
                <a:solidFill>
                  <a:schemeClr val="bg1"/>
                </a:solidFill>
              </a:rPr>
              <a:t>Model Mandatory Organics </a:t>
            </a:r>
            <a:br>
              <a:rPr lang="en-US" sz="3600" dirty="0">
                <a:solidFill>
                  <a:schemeClr val="bg1"/>
                </a:solidFill>
              </a:rPr>
            </a:br>
            <a:r>
              <a:rPr lang="en-US" sz="3600" dirty="0">
                <a:solidFill>
                  <a:schemeClr val="bg1"/>
                </a:solidFill>
              </a:rPr>
              <a:t>Disposal Reduction Ordinance</a:t>
            </a:r>
          </a:p>
        </p:txBody>
      </p:sp>
      <p:sp>
        <p:nvSpPr>
          <p:cNvPr id="27" name="Content Placeholder 2" descr="Definitions&#10;Single-family and commercial requirements&#10;Waivers&#10;Commercial edible food generators &#10;Food recovery organizations and services&#10;Haulers and self-haulers&#10;CALGreen and MWELO&#10;Recycled-content paper procurement requirements&#10;Inspections and enforcement&#10;"/>
          <p:cNvSpPr>
            <a:spLocks noGrp="1"/>
          </p:cNvSpPr>
          <p:nvPr>
            <p:ph idx="1"/>
          </p:nvPr>
        </p:nvSpPr>
        <p:spPr>
          <a:xfrm>
            <a:off x="518537" y="1175195"/>
            <a:ext cx="7613780" cy="5138121"/>
          </a:xfrm>
        </p:spPr>
        <p:txBody>
          <a:bodyPr>
            <a:normAutofit/>
          </a:bodyPr>
          <a:lstStyle/>
          <a:p>
            <a:r>
              <a:rPr lang="en-US" dirty="0"/>
              <a:t>Definitions</a:t>
            </a:r>
          </a:p>
          <a:p>
            <a:r>
              <a:rPr lang="en-US" dirty="0"/>
              <a:t>Single-family and commercial requirements</a:t>
            </a:r>
          </a:p>
          <a:p>
            <a:r>
              <a:rPr lang="en-US" dirty="0"/>
              <a:t>Waivers</a:t>
            </a:r>
          </a:p>
          <a:p>
            <a:r>
              <a:rPr lang="en-US" dirty="0"/>
              <a:t>Commercial edible food generators </a:t>
            </a:r>
          </a:p>
          <a:p>
            <a:r>
              <a:rPr lang="en-US" dirty="0"/>
              <a:t>Food recovery organizations and services</a:t>
            </a:r>
          </a:p>
          <a:p>
            <a:r>
              <a:rPr lang="en-US" dirty="0"/>
              <a:t>Haulers and self-haulers</a:t>
            </a:r>
          </a:p>
          <a:p>
            <a:r>
              <a:rPr lang="en-US" dirty="0"/>
              <a:t>CALGreen and MWELO</a:t>
            </a:r>
          </a:p>
          <a:p>
            <a:r>
              <a:rPr lang="en-US" dirty="0"/>
              <a:t>Recycled-content paper procurement requirements</a:t>
            </a:r>
            <a:endParaRPr lang="en-US" strike="sngStrike" dirty="0"/>
          </a:p>
          <a:p>
            <a:r>
              <a:rPr lang="en-US" dirty="0"/>
              <a:t>Inspections and enforcement</a:t>
            </a:r>
          </a:p>
        </p:txBody>
      </p:sp>
      <p:grpSp>
        <p:nvGrpSpPr>
          <p:cNvPr id="2" name="Group 1">
            <a:extLst>
              <a:ext uri="{C183D7F6-B498-43B3-948B-1728B52AA6E4}">
                <adec:decorative xmlns:adec="http://schemas.microsoft.com/office/drawing/2017/decorative" val="1"/>
              </a:ext>
            </a:extLst>
          </p:cNvPr>
          <p:cNvGrpSpPr/>
          <p:nvPr/>
        </p:nvGrpSpPr>
        <p:grpSpPr>
          <a:xfrm>
            <a:off x="8364937" y="1175195"/>
            <a:ext cx="3657600" cy="2011680"/>
            <a:chOff x="2244056" y="1352064"/>
            <a:chExt cx="3657600" cy="2011680"/>
          </a:xfrm>
          <a:solidFill>
            <a:srgbClr val="4F7D3F"/>
          </a:solidFill>
        </p:grpSpPr>
        <p:sp>
          <p:nvSpPr>
            <p:cNvPr id="10" name="Rectangle 9"/>
            <p:cNvSpPr/>
            <p:nvPr/>
          </p:nvSpPr>
          <p:spPr>
            <a:xfrm>
              <a:off x="2244056" y="1352064"/>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inspector with clipboard">
              <a:extLst>
                <a:ext uri="{FF2B5EF4-FFF2-40B4-BE49-F238E27FC236}">
                  <a16:creationId xmlns:a16="http://schemas.microsoft.com/office/drawing/2014/main" id="{CF5C6EF3-CFD9-394C-AD9D-D182F8D3CB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87795" y="1529380"/>
              <a:ext cx="1570122" cy="1657048"/>
            </a:xfrm>
            <a:prstGeom prst="rect">
              <a:avLst/>
            </a:prstGeom>
            <a:grpFill/>
          </p:spPr>
        </p:pic>
      </p:grpSp>
      <p:sp>
        <p:nvSpPr>
          <p:cNvPr id="11" name="TextBox 10">
            <a:extLst>
              <a:ext uri="{C183D7F6-B498-43B3-948B-1728B52AA6E4}">
                <adec:decorative xmlns:adec="http://schemas.microsoft.com/office/drawing/2017/decorative" val="1"/>
              </a:ext>
            </a:extLst>
          </p:cNvPr>
          <p:cNvSpPr txBox="1"/>
          <p:nvPr/>
        </p:nvSpPr>
        <p:spPr>
          <a:xfrm>
            <a:off x="8364937" y="3526971"/>
            <a:ext cx="3657600" cy="2308324"/>
          </a:xfrm>
          <a:prstGeom prst="rect">
            <a:avLst/>
          </a:prstGeom>
          <a:solidFill>
            <a:schemeClr val="bg2"/>
          </a:solidFill>
          <a:ln>
            <a:solidFill>
              <a:schemeClr val="bg1">
                <a:lumMod val="50000"/>
              </a:schemeClr>
            </a:solidFill>
          </a:ln>
        </p:spPr>
        <p:txBody>
          <a:bodyPr wrap="square" rtlCol="0">
            <a:spAutoFit/>
          </a:bodyPr>
          <a:lstStyle/>
          <a:p>
            <a:r>
              <a:rPr lang="en-US" sz="2400" b="1" u="sng" dirty="0">
                <a:latin typeface="Arial" panose="020B0604020202020204" pitchFamily="34" charset="0"/>
                <a:cs typeface="Arial" panose="020B0604020202020204" pitchFamily="34" charset="0"/>
              </a:rPr>
              <a:t>TARGET USERS</a:t>
            </a:r>
          </a:p>
          <a:p>
            <a:r>
              <a:rPr lang="en-US" sz="2400" dirty="0">
                <a:latin typeface="Arial" panose="020B0604020202020204" pitchFamily="34" charset="0"/>
                <a:cs typeface="Arial" panose="020B0604020202020204" pitchFamily="34" charset="0"/>
              </a:rPr>
              <a:t>Jurisdictions</a:t>
            </a:r>
          </a:p>
          <a:p>
            <a:pPr marL="800100" lvl="1"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Public Works</a:t>
            </a:r>
          </a:p>
          <a:p>
            <a:pPr marL="800100" lvl="1"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Legal/Finance</a:t>
            </a:r>
          </a:p>
          <a:p>
            <a:pPr marL="800100" lvl="1"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City Council/Board of Supervisors</a:t>
            </a:r>
          </a:p>
        </p:txBody>
      </p:sp>
    </p:spTree>
    <p:extLst>
      <p:ext uri="{BB962C8B-B14F-4D97-AF65-F5344CB8AC3E}">
        <p14:creationId xmlns:p14="http://schemas.microsoft.com/office/powerpoint/2010/main" val="333194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Model Procurement Policy"/>
          <p:cNvSpPr>
            <a:spLocks noGrp="1"/>
          </p:cNvSpPr>
          <p:nvPr>
            <p:ph type="title"/>
          </p:nvPr>
        </p:nvSpPr>
        <p:spPr>
          <a:xfrm>
            <a:off x="0" y="23757"/>
            <a:ext cx="12161520" cy="982083"/>
          </a:xfrm>
        </p:spPr>
        <p:txBody>
          <a:bodyPr>
            <a:normAutofit/>
          </a:bodyPr>
          <a:lstStyle/>
          <a:p>
            <a:r>
              <a:rPr lang="en-US" dirty="0">
                <a:solidFill>
                  <a:schemeClr val="bg1"/>
                </a:solidFill>
              </a:rPr>
              <a:t>  Model Procurement Policy</a:t>
            </a:r>
          </a:p>
        </p:txBody>
      </p:sp>
      <p:sp>
        <p:nvSpPr>
          <p:cNvPr id="8" name="Content Placeholder 2" descr="Provides guidance on recovered organic waste product procurement target&#10;Includes optional provision for establishing recovered organic waste use requirements for direct service providers&#10;Outlines jurisdiction requirements to &#10;procure recovered organic waste products&#10;Includes requirements for recycled-content paper procurement &#10;Presents recordkeeping provision for tracking product procurement&#10;"/>
          <p:cNvSpPr txBox="1">
            <a:spLocks/>
          </p:cNvSpPr>
          <p:nvPr/>
        </p:nvSpPr>
        <p:spPr>
          <a:xfrm>
            <a:off x="500783" y="1221730"/>
            <a:ext cx="7658881" cy="463753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Provides guidance on recovered organic waste product procurement target</a:t>
            </a:r>
          </a:p>
          <a:p>
            <a:r>
              <a:rPr lang="en-US" dirty="0"/>
              <a:t>Includes optional provision for establishing recovered organic waste use requirements for direct service providers</a:t>
            </a:r>
          </a:p>
          <a:p>
            <a:r>
              <a:rPr lang="en-US" dirty="0"/>
              <a:t>Outlines jurisdiction requirements to </a:t>
            </a:r>
            <a:br>
              <a:rPr lang="en-US" dirty="0"/>
            </a:br>
            <a:r>
              <a:rPr lang="en-US" dirty="0"/>
              <a:t>procure recovered organic waste products</a:t>
            </a:r>
          </a:p>
          <a:p>
            <a:r>
              <a:rPr lang="en-US" dirty="0"/>
              <a:t>Includes requirements for recycled-content paper procurement </a:t>
            </a:r>
          </a:p>
          <a:p>
            <a:r>
              <a:rPr lang="en-US" dirty="0"/>
              <a:t>Presents recordkeeping provision for tracking product procurement</a:t>
            </a:r>
          </a:p>
        </p:txBody>
      </p:sp>
      <p:sp>
        <p:nvSpPr>
          <p:cNvPr id="10" name="Rectangle 9">
            <a:extLst>
              <a:ext uri="{C183D7F6-B498-43B3-948B-1728B52AA6E4}">
                <adec:decorative xmlns:adec="http://schemas.microsoft.com/office/drawing/2017/decorative" val="1"/>
              </a:ext>
            </a:extLst>
          </p:cNvPr>
          <p:cNvSpPr/>
          <p:nvPr/>
        </p:nvSpPr>
        <p:spPr>
          <a:xfrm>
            <a:off x="8364937" y="1175195"/>
            <a:ext cx="3657600" cy="2011680"/>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chasing arrows recycling ico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16497" y="1421196"/>
            <a:ext cx="1554480" cy="1519678"/>
          </a:xfrm>
          <a:prstGeom prst="rect">
            <a:avLst/>
          </a:prstGeom>
        </p:spPr>
      </p:pic>
      <p:sp>
        <p:nvSpPr>
          <p:cNvPr id="13" name="TextBox 12" descr="TARGET USERS&#10;Jurisdictions&#10;Public Works&#10;Purchasing Staff&#10;Public Parks Staff&#10;Fleet Department&#10;City Managers/Chief Administrative Officers&#10;Hauler&#10;"/>
          <p:cNvSpPr txBox="1"/>
          <p:nvPr/>
        </p:nvSpPr>
        <p:spPr>
          <a:xfrm>
            <a:off x="8364937" y="3337111"/>
            <a:ext cx="3657600" cy="2862322"/>
          </a:xfrm>
          <a:prstGeom prst="rect">
            <a:avLst/>
          </a:prstGeom>
          <a:solidFill>
            <a:schemeClr val="bg2"/>
          </a:solidFill>
          <a:ln>
            <a:solidFill>
              <a:schemeClr val="bg1">
                <a:lumMod val="50000"/>
              </a:schemeClr>
            </a:solidFill>
          </a:ln>
        </p:spPr>
        <p:txBody>
          <a:bodyPr wrap="square" rtlCol="0">
            <a:spAutoFit/>
          </a:bodyPr>
          <a:lstStyle/>
          <a:p>
            <a:r>
              <a:rPr lang="en-US" sz="2000" b="1" u="sng" dirty="0">
                <a:latin typeface="Arial" panose="020B0604020202020204" pitchFamily="34" charset="0"/>
                <a:cs typeface="Arial" panose="020B0604020202020204" pitchFamily="34" charset="0"/>
              </a:rPr>
              <a:t>TARGET USERS</a:t>
            </a:r>
          </a:p>
          <a:p>
            <a:r>
              <a:rPr lang="en-US" sz="2000" dirty="0">
                <a:latin typeface="Arial" panose="020B0604020202020204" pitchFamily="34" charset="0"/>
                <a:cs typeface="Arial" panose="020B0604020202020204" pitchFamily="34" charset="0"/>
              </a:rPr>
              <a:t>Jurisdictions</a:t>
            </a:r>
          </a:p>
          <a:p>
            <a:pPr marL="406400" lvl="1" indent="-406400">
              <a:buFont typeface="Arial" panose="020B0604020202020204" pitchFamily="34" charset="0"/>
              <a:buChar char="•"/>
            </a:pPr>
            <a:r>
              <a:rPr lang="en-US" sz="2000" dirty="0">
                <a:latin typeface="Arial" panose="020B0604020202020204" pitchFamily="34" charset="0"/>
                <a:cs typeface="Arial" panose="020B0604020202020204" pitchFamily="34" charset="0"/>
              </a:rPr>
              <a:t>Public Works</a:t>
            </a:r>
          </a:p>
          <a:p>
            <a:pPr marL="406400" lvl="1" indent="-406400">
              <a:buFont typeface="Arial" panose="020B0604020202020204" pitchFamily="34" charset="0"/>
              <a:buChar char="•"/>
            </a:pPr>
            <a:r>
              <a:rPr lang="en-US" sz="2000" dirty="0">
                <a:latin typeface="Arial" panose="020B0604020202020204" pitchFamily="34" charset="0"/>
                <a:cs typeface="Arial" panose="020B0604020202020204" pitchFamily="34" charset="0"/>
              </a:rPr>
              <a:t>Purchasing Staff</a:t>
            </a:r>
          </a:p>
          <a:p>
            <a:pPr marL="406400" lvl="1" indent="-406400">
              <a:buFont typeface="Arial" panose="020B0604020202020204" pitchFamily="34" charset="0"/>
              <a:buChar char="•"/>
            </a:pPr>
            <a:r>
              <a:rPr lang="en-US" sz="2000" dirty="0">
                <a:latin typeface="Arial" panose="020B0604020202020204" pitchFamily="34" charset="0"/>
                <a:cs typeface="Arial" panose="020B0604020202020204" pitchFamily="34" charset="0"/>
              </a:rPr>
              <a:t>Public Parks Staff</a:t>
            </a:r>
          </a:p>
          <a:p>
            <a:pPr marL="406400" lvl="1" indent="-406400">
              <a:buFont typeface="Arial" panose="020B0604020202020204" pitchFamily="34" charset="0"/>
              <a:buChar char="•"/>
            </a:pPr>
            <a:r>
              <a:rPr lang="en-US" sz="2000" dirty="0">
                <a:latin typeface="Arial" panose="020B0604020202020204" pitchFamily="34" charset="0"/>
                <a:cs typeface="Arial" panose="020B0604020202020204" pitchFamily="34" charset="0"/>
              </a:rPr>
              <a:t>Fleet Department</a:t>
            </a:r>
          </a:p>
          <a:p>
            <a:pPr marL="406400" lvl="1" indent="-406400">
              <a:buFont typeface="Arial" panose="020B0604020202020204" pitchFamily="34" charset="0"/>
              <a:buChar char="•"/>
            </a:pPr>
            <a:r>
              <a:rPr lang="en-US" sz="2000" dirty="0">
                <a:latin typeface="Arial" panose="020B0604020202020204" pitchFamily="34" charset="0"/>
                <a:cs typeface="Arial" panose="020B0604020202020204" pitchFamily="34" charset="0"/>
              </a:rPr>
              <a:t>City Managers/Chief Administrative Officers</a:t>
            </a:r>
          </a:p>
          <a:p>
            <a:pPr marL="406400" lvl="1" indent="-406400">
              <a:buFont typeface="Arial" panose="020B0604020202020204" pitchFamily="34" charset="0"/>
              <a:buChar char="•"/>
            </a:pPr>
            <a:r>
              <a:rPr lang="en-US" sz="2000" dirty="0">
                <a:latin typeface="Arial" panose="020B0604020202020204" pitchFamily="34" charset="0"/>
                <a:cs typeface="Arial" panose="020B0604020202020204" pitchFamily="34" charset="0"/>
              </a:rPr>
              <a:t>Hauler</a:t>
            </a:r>
          </a:p>
        </p:txBody>
      </p:sp>
    </p:spTree>
    <p:extLst>
      <p:ext uri="{BB962C8B-B14F-4D97-AF65-F5344CB8AC3E}">
        <p14:creationId xmlns:p14="http://schemas.microsoft.com/office/powerpoint/2010/main" val="733788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Model Edible Food Recovery Agreement"/>
          <p:cNvSpPr>
            <a:spLocks noGrp="1"/>
          </p:cNvSpPr>
          <p:nvPr>
            <p:ph type="title"/>
          </p:nvPr>
        </p:nvSpPr>
        <p:spPr>
          <a:xfrm>
            <a:off x="0" y="23757"/>
            <a:ext cx="12161520" cy="982083"/>
          </a:xfrm>
        </p:spPr>
        <p:txBody>
          <a:bodyPr>
            <a:normAutofit/>
          </a:bodyPr>
          <a:lstStyle/>
          <a:p>
            <a:r>
              <a:rPr lang="en-US" dirty="0">
                <a:solidFill>
                  <a:schemeClr val="bg1"/>
                </a:solidFill>
              </a:rPr>
              <a:t>  Model Edible Food Recovery Agreement</a:t>
            </a:r>
          </a:p>
        </p:txBody>
      </p:sp>
      <p:sp>
        <p:nvSpPr>
          <p:cNvPr id="7" name="Content Placeholder 2" descr="General agreement framework&#10;Use of actual agreement provisions in many cases&#10;Development of provisions with options to customize &#10;Main body and exhibits&#10;Optional provisions address different conditions&#10;Contracting arrangement &#10;Service options&#10;Guidance notes"/>
          <p:cNvSpPr>
            <a:spLocks noGrp="1"/>
          </p:cNvSpPr>
          <p:nvPr>
            <p:ph idx="1"/>
          </p:nvPr>
        </p:nvSpPr>
        <p:spPr>
          <a:xfrm>
            <a:off x="385141" y="1421196"/>
            <a:ext cx="7742860" cy="4351338"/>
          </a:xfrm>
        </p:spPr>
        <p:txBody>
          <a:bodyPr>
            <a:normAutofit/>
          </a:bodyPr>
          <a:lstStyle/>
          <a:p>
            <a:r>
              <a:rPr lang="en-US" dirty="0"/>
              <a:t>General agreement framework</a:t>
            </a:r>
          </a:p>
          <a:p>
            <a:pPr lvl="1"/>
            <a:r>
              <a:rPr lang="en-US" dirty="0"/>
              <a:t>Use of actual agreement provisions in many cases</a:t>
            </a:r>
          </a:p>
          <a:p>
            <a:pPr lvl="1"/>
            <a:r>
              <a:rPr lang="en-US" dirty="0"/>
              <a:t>Development of provisions with options to customize </a:t>
            </a:r>
          </a:p>
          <a:p>
            <a:pPr lvl="1"/>
            <a:r>
              <a:rPr lang="en-US" dirty="0"/>
              <a:t>Main body and exhibits</a:t>
            </a:r>
          </a:p>
          <a:p>
            <a:r>
              <a:rPr lang="en-US" dirty="0"/>
              <a:t>Optional provisions address different conditions</a:t>
            </a:r>
          </a:p>
          <a:p>
            <a:pPr lvl="1"/>
            <a:r>
              <a:rPr lang="en-US" dirty="0"/>
              <a:t>Contracting arrangement </a:t>
            </a:r>
          </a:p>
          <a:p>
            <a:pPr lvl="1"/>
            <a:r>
              <a:rPr lang="en-US" dirty="0"/>
              <a:t>Service options</a:t>
            </a:r>
          </a:p>
          <a:p>
            <a:r>
              <a:rPr lang="en-US" dirty="0"/>
              <a:t>Guidance notes</a:t>
            </a:r>
          </a:p>
        </p:txBody>
      </p:sp>
      <p:sp>
        <p:nvSpPr>
          <p:cNvPr id="10" name="Rectangle 9">
            <a:extLst>
              <a:ext uri="{C183D7F6-B498-43B3-948B-1728B52AA6E4}">
                <adec:decorative xmlns:adec="http://schemas.microsoft.com/office/drawing/2017/decorative" val="1"/>
              </a:ext>
            </a:extLst>
          </p:cNvPr>
          <p:cNvSpPr/>
          <p:nvPr/>
        </p:nvSpPr>
        <p:spPr>
          <a:xfrm>
            <a:off x="8364937" y="1175195"/>
            <a:ext cx="3657600" cy="2011680"/>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ppl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16497" y="1358075"/>
            <a:ext cx="1556070" cy="1645920"/>
          </a:xfrm>
          <a:prstGeom prst="rect">
            <a:avLst/>
          </a:prstGeom>
        </p:spPr>
      </p:pic>
      <p:sp>
        <p:nvSpPr>
          <p:cNvPr id="12" name="TextBox 11" descr="TARGET USERS&#10;Commercial edible food generators&#10;Food recovery services and organizations&#10;Jurisdictions "/>
          <p:cNvSpPr txBox="1"/>
          <p:nvPr/>
        </p:nvSpPr>
        <p:spPr>
          <a:xfrm>
            <a:off x="8364937" y="3356230"/>
            <a:ext cx="3657600" cy="2677656"/>
          </a:xfrm>
          <a:prstGeom prst="rect">
            <a:avLst/>
          </a:prstGeom>
          <a:solidFill>
            <a:schemeClr val="bg2"/>
          </a:solidFill>
          <a:ln>
            <a:solidFill>
              <a:schemeClr val="bg1">
                <a:lumMod val="50000"/>
              </a:schemeClr>
            </a:solidFill>
          </a:ln>
        </p:spPr>
        <p:txBody>
          <a:bodyPr wrap="square" rtlCol="0">
            <a:spAutoFit/>
          </a:bodyPr>
          <a:lstStyle/>
          <a:p>
            <a:r>
              <a:rPr lang="en-US" sz="2400" b="1" u="sng" dirty="0">
                <a:latin typeface="Arial" panose="020B0604020202020204" pitchFamily="34" charset="0"/>
                <a:cs typeface="Arial" panose="020B0604020202020204" pitchFamily="34" charset="0"/>
              </a:rPr>
              <a:t>TARGET USERS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Commercial edible food generators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Food recovery services and organizations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Jurisdictions </a:t>
            </a:r>
          </a:p>
        </p:txBody>
      </p:sp>
    </p:spTree>
    <p:extLst>
      <p:ext uri="{BB962C8B-B14F-4D97-AF65-F5344CB8AC3E}">
        <p14:creationId xmlns:p14="http://schemas.microsoft.com/office/powerpoint/2010/main" val="6423224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C183D7F6-B498-43B3-948B-1728B52AA6E4}">
                <adec:decorative xmlns:adec="http://schemas.microsoft.com/office/drawing/2017/decorative" val="1"/>
              </a:ext>
            </a:extLst>
          </p:cNvPr>
          <p:cNvSpPr/>
          <p:nvPr/>
        </p:nvSpPr>
        <p:spPr>
          <a:xfrm>
            <a:off x="8364937" y="1175195"/>
            <a:ext cx="3657600" cy="2011680"/>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Model Edible Food Recovery Agreement    &#10;  Continued"/>
          <p:cNvSpPr>
            <a:spLocks noGrp="1"/>
          </p:cNvSpPr>
          <p:nvPr>
            <p:ph type="title"/>
          </p:nvPr>
        </p:nvSpPr>
        <p:spPr>
          <a:xfrm>
            <a:off x="0" y="185539"/>
            <a:ext cx="12161520" cy="709845"/>
          </a:xfrm>
        </p:spPr>
        <p:txBody>
          <a:bodyPr>
            <a:noAutofit/>
          </a:bodyPr>
          <a:lstStyle/>
          <a:p>
            <a:r>
              <a:rPr lang="en-US" sz="3800" dirty="0">
                <a:solidFill>
                  <a:schemeClr val="bg1"/>
                </a:solidFill>
              </a:rPr>
              <a:t>  Model Edible Food Recovery Agreement    </a:t>
            </a:r>
            <a:br>
              <a:rPr lang="en-US" sz="3800" dirty="0">
                <a:solidFill>
                  <a:schemeClr val="bg1"/>
                </a:solidFill>
              </a:rPr>
            </a:br>
            <a:r>
              <a:rPr lang="en-US" sz="3800" dirty="0">
                <a:solidFill>
                  <a:schemeClr val="bg1"/>
                </a:solidFill>
              </a:rPr>
              <a:t>  Continued</a:t>
            </a:r>
          </a:p>
        </p:txBody>
      </p:sp>
      <p:sp>
        <p:nvSpPr>
          <p:cNvPr id="7" name="Content Placeholder 2" descr="Acceptable foods&#10;Conditions for donation refusal&#10;Food safety and protocols&#10;Collection, transportation and storage&#10;Prohibition of “donation dumping”&#10;Equipment protocols&#10;Documentation and reporting&#10;Service fees or donations&#10;Termination of agreement &#10;Governing laws and indemnification&#10;"/>
          <p:cNvSpPr>
            <a:spLocks noGrp="1"/>
          </p:cNvSpPr>
          <p:nvPr>
            <p:ph idx="1"/>
          </p:nvPr>
        </p:nvSpPr>
        <p:spPr>
          <a:xfrm>
            <a:off x="385140" y="1175195"/>
            <a:ext cx="9031357" cy="4992141"/>
          </a:xfrm>
        </p:spPr>
        <p:txBody>
          <a:bodyPr>
            <a:normAutofit lnSpcReduction="10000"/>
          </a:bodyPr>
          <a:lstStyle/>
          <a:p>
            <a:r>
              <a:rPr lang="en-US" dirty="0"/>
              <a:t>Acceptable foods</a:t>
            </a:r>
          </a:p>
          <a:p>
            <a:r>
              <a:rPr lang="en-US" dirty="0"/>
              <a:t>Conditions for donation refusal</a:t>
            </a:r>
          </a:p>
          <a:p>
            <a:r>
              <a:rPr lang="en-US" dirty="0"/>
              <a:t>Food safety and protocols</a:t>
            </a:r>
          </a:p>
          <a:p>
            <a:r>
              <a:rPr lang="en-US" dirty="0"/>
              <a:t>Collection, transportation and storage</a:t>
            </a:r>
          </a:p>
          <a:p>
            <a:r>
              <a:rPr lang="en-US" dirty="0"/>
              <a:t>Prohibition of “donation dumping”</a:t>
            </a:r>
          </a:p>
          <a:p>
            <a:r>
              <a:rPr lang="en-US" dirty="0"/>
              <a:t>Equipment protocols</a:t>
            </a:r>
          </a:p>
          <a:p>
            <a:r>
              <a:rPr lang="en-US" dirty="0"/>
              <a:t>Documentation and reporting</a:t>
            </a:r>
          </a:p>
          <a:p>
            <a:r>
              <a:rPr lang="en-US" dirty="0"/>
              <a:t>Service fees or donations</a:t>
            </a:r>
          </a:p>
          <a:p>
            <a:r>
              <a:rPr lang="en-US" dirty="0"/>
              <a:t>Termination of agreement </a:t>
            </a:r>
          </a:p>
          <a:p>
            <a:r>
              <a:rPr lang="en-US" dirty="0"/>
              <a:t>Governing laws and indemnification</a:t>
            </a:r>
          </a:p>
        </p:txBody>
      </p:sp>
      <p:pic>
        <p:nvPicPr>
          <p:cNvPr id="11" name="Picture 10" descr="appl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16497" y="1358075"/>
            <a:ext cx="1556070" cy="1645920"/>
          </a:xfrm>
          <a:prstGeom prst="rect">
            <a:avLst/>
          </a:prstGeom>
        </p:spPr>
      </p:pic>
    </p:spTree>
    <p:extLst>
      <p:ext uri="{BB962C8B-B14F-4D97-AF65-F5344CB8AC3E}">
        <p14:creationId xmlns:p14="http://schemas.microsoft.com/office/powerpoint/2010/main" val="6573854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descr="Models are Highly Customizable"/>
          <p:cNvSpPr>
            <a:spLocks noGrp="1"/>
          </p:cNvSpPr>
          <p:nvPr>
            <p:ph type="title"/>
          </p:nvPr>
        </p:nvSpPr>
        <p:spPr>
          <a:xfrm>
            <a:off x="0" y="23757"/>
            <a:ext cx="12161520" cy="982083"/>
          </a:xfrm>
        </p:spPr>
        <p:txBody>
          <a:bodyPr>
            <a:normAutofit/>
          </a:bodyPr>
          <a:lstStyle/>
          <a:p>
            <a:r>
              <a:rPr lang="en-US" dirty="0">
                <a:solidFill>
                  <a:schemeClr val="bg1"/>
                </a:solidFill>
              </a:rPr>
              <a:t>  Models are Highly Customizable</a:t>
            </a:r>
          </a:p>
        </p:txBody>
      </p:sp>
      <p:grpSp>
        <p:nvGrpSpPr>
          <p:cNvPr id="15" name="Group 14">
            <a:extLst>
              <a:ext uri="{C183D7F6-B498-43B3-948B-1728B52AA6E4}">
                <adec:decorative xmlns:adec="http://schemas.microsoft.com/office/drawing/2017/decorative" val="1"/>
              </a:ext>
            </a:extLst>
          </p:cNvPr>
          <p:cNvGrpSpPr/>
          <p:nvPr/>
        </p:nvGrpSpPr>
        <p:grpSpPr>
          <a:xfrm>
            <a:off x="133875" y="1243783"/>
            <a:ext cx="3657600" cy="2011680"/>
            <a:chOff x="6063919" y="1656865"/>
            <a:chExt cx="3657600" cy="2011680"/>
          </a:xfrm>
          <a:solidFill>
            <a:srgbClr val="4F7D3F"/>
          </a:solidFill>
        </p:grpSpPr>
        <p:sp>
          <p:nvSpPr>
            <p:cNvPr id="16" name="Rectangle 15">
              <a:extLst>
                <a:ext uri="{C183D7F6-B498-43B3-948B-1728B52AA6E4}">
                  <adec:decorative xmlns:adec="http://schemas.microsoft.com/office/drawing/2017/decorative" val="1"/>
                </a:ext>
              </a:extLst>
            </p:cNvPr>
            <p:cNvSpPr/>
            <p:nvPr/>
          </p:nvSpPr>
          <p:spPr>
            <a:xfrm>
              <a:off x="6063919" y="1656865"/>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descr="writing paper">
              <a:extLst>
                <a:ext uri="{FF2B5EF4-FFF2-40B4-BE49-F238E27FC236}">
                  <a16:creationId xmlns:a16="http://schemas.microsoft.com/office/drawing/2014/main" id="{83BC3214-2A28-C247-A233-43D9DA50171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73537" y="1812371"/>
              <a:ext cx="1148641" cy="1114182"/>
            </a:xfrm>
            <a:prstGeom prst="rect">
              <a:avLst/>
            </a:prstGeom>
            <a:grpFill/>
          </p:spPr>
        </p:pic>
      </p:grpSp>
      <p:sp>
        <p:nvSpPr>
          <p:cNvPr id="34" name="TextBox 33" descr="Franchise &#10;Agreement"/>
          <p:cNvSpPr txBox="1"/>
          <p:nvPr/>
        </p:nvSpPr>
        <p:spPr>
          <a:xfrm>
            <a:off x="218163" y="2567682"/>
            <a:ext cx="3657600" cy="707886"/>
          </a:xfrm>
          <a:prstGeom prst="rect">
            <a:avLst/>
          </a:prstGeom>
          <a:no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Franchise </a:t>
            </a:r>
          </a:p>
          <a:p>
            <a:pPr algn="ctr"/>
            <a:r>
              <a:rPr lang="en-US" sz="2000" dirty="0">
                <a:solidFill>
                  <a:schemeClr val="bg1"/>
                </a:solidFill>
                <a:latin typeface="Arial" panose="020B0604020202020204" pitchFamily="34" charset="0"/>
                <a:cs typeface="Arial" panose="020B0604020202020204" pitchFamily="34" charset="0"/>
              </a:rPr>
              <a:t>Agreement</a:t>
            </a:r>
          </a:p>
        </p:txBody>
      </p:sp>
      <p:grpSp>
        <p:nvGrpSpPr>
          <p:cNvPr id="23" name="Group 22">
            <a:extLst>
              <a:ext uri="{C183D7F6-B498-43B3-948B-1728B52AA6E4}">
                <adec:decorative xmlns:adec="http://schemas.microsoft.com/office/drawing/2017/decorative" val="1"/>
              </a:ext>
            </a:extLst>
          </p:cNvPr>
          <p:cNvGrpSpPr/>
          <p:nvPr/>
        </p:nvGrpSpPr>
        <p:grpSpPr>
          <a:xfrm>
            <a:off x="150443" y="4064985"/>
            <a:ext cx="3657600" cy="2011680"/>
            <a:chOff x="1705158" y="3989354"/>
            <a:chExt cx="3657600" cy="2011680"/>
          </a:xfrm>
          <a:solidFill>
            <a:srgbClr val="4F7D3F"/>
          </a:solidFill>
        </p:grpSpPr>
        <p:sp>
          <p:nvSpPr>
            <p:cNvPr id="24" name="Rectangle 23">
              <a:extLst>
                <a:ext uri="{C183D7F6-B498-43B3-948B-1728B52AA6E4}">
                  <adec:decorative xmlns:adec="http://schemas.microsoft.com/office/drawing/2017/decorative" val="1"/>
                </a:ext>
              </a:extLst>
            </p:cNvPr>
            <p:cNvSpPr/>
            <p:nvPr/>
          </p:nvSpPr>
          <p:spPr>
            <a:xfrm>
              <a:off x="1705158" y="3989354"/>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descr="chasing arrows recycling ico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68750" y="4228622"/>
              <a:ext cx="1097280" cy="1072714"/>
            </a:xfrm>
            <a:prstGeom prst="rect">
              <a:avLst/>
            </a:prstGeom>
            <a:grpFill/>
          </p:spPr>
        </p:pic>
      </p:grpSp>
      <p:sp>
        <p:nvSpPr>
          <p:cNvPr id="35" name="TextBox 34" descr="Procurement &#10;Policy"/>
          <p:cNvSpPr txBox="1"/>
          <p:nvPr/>
        </p:nvSpPr>
        <p:spPr>
          <a:xfrm>
            <a:off x="104166" y="5379538"/>
            <a:ext cx="3657601" cy="707886"/>
          </a:xfrm>
          <a:prstGeom prst="rect">
            <a:avLst/>
          </a:prstGeom>
          <a:no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Procurement </a:t>
            </a:r>
          </a:p>
          <a:p>
            <a:pPr algn="ctr"/>
            <a:r>
              <a:rPr lang="en-US" sz="2000" dirty="0">
                <a:solidFill>
                  <a:schemeClr val="bg1"/>
                </a:solidFill>
                <a:latin typeface="Arial" panose="020B0604020202020204" pitchFamily="34" charset="0"/>
                <a:cs typeface="Arial" panose="020B0604020202020204" pitchFamily="34" charset="0"/>
              </a:rPr>
              <a:t>Policy</a:t>
            </a:r>
          </a:p>
        </p:txBody>
      </p:sp>
      <p:pic>
        <p:nvPicPr>
          <p:cNvPr id="3" name="Picture 2">
            <a:extLst>
              <a:ext uri="{C183D7F6-B498-43B3-948B-1728B52AA6E4}">
                <adec:decorative xmlns:adec="http://schemas.microsoft.com/office/drawing/2017/decorative" val="1"/>
              </a:ext>
            </a:extLst>
          </p:cNvPr>
          <p:cNvPicPr>
            <a:picLocks noChangeAspect="1"/>
          </p:cNvPicPr>
          <p:nvPr/>
        </p:nvPicPr>
        <p:blipFill rotWithShape="1">
          <a:blip r:embed="rId5"/>
          <a:srcRect l="5237" r="5718"/>
          <a:stretch/>
        </p:blipFill>
        <p:spPr>
          <a:xfrm>
            <a:off x="3965291" y="1866377"/>
            <a:ext cx="4261418" cy="3631434"/>
          </a:xfrm>
          <a:prstGeom prst="rect">
            <a:avLst/>
          </a:prstGeom>
          <a:solidFill>
            <a:srgbClr val="4F7D3F"/>
          </a:solidFill>
        </p:spPr>
      </p:pic>
      <p:grpSp>
        <p:nvGrpSpPr>
          <p:cNvPr id="9" name="Group 8">
            <a:extLst>
              <a:ext uri="{C183D7F6-B498-43B3-948B-1728B52AA6E4}">
                <adec:decorative xmlns:adec="http://schemas.microsoft.com/office/drawing/2017/decorative" val="1"/>
              </a:ext>
            </a:extLst>
          </p:cNvPr>
          <p:cNvGrpSpPr/>
          <p:nvPr/>
        </p:nvGrpSpPr>
        <p:grpSpPr>
          <a:xfrm>
            <a:off x="8405766" y="1158553"/>
            <a:ext cx="3657600" cy="2011680"/>
            <a:chOff x="1705158" y="1656865"/>
            <a:chExt cx="3657600" cy="2011680"/>
          </a:xfrm>
          <a:solidFill>
            <a:srgbClr val="4F7D3F"/>
          </a:solidFill>
        </p:grpSpPr>
        <p:sp>
          <p:nvSpPr>
            <p:cNvPr id="12" name="Rectangle 11">
              <a:extLst>
                <a:ext uri="{C183D7F6-B498-43B3-948B-1728B52AA6E4}">
                  <adec:decorative xmlns:adec="http://schemas.microsoft.com/office/drawing/2017/decorative" val="1"/>
                </a:ext>
              </a:extLst>
            </p:cNvPr>
            <p:cNvSpPr/>
            <p:nvPr/>
          </p:nvSpPr>
          <p:spPr>
            <a:xfrm>
              <a:off x="1705158" y="1656865"/>
              <a:ext cx="3657600" cy="2011680"/>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inspector with clipboard">
              <a:extLst>
                <a:ext uri="{FF2B5EF4-FFF2-40B4-BE49-F238E27FC236}">
                  <a16:creationId xmlns:a16="http://schemas.microsoft.com/office/drawing/2014/main" id="{CF5C6EF3-CFD9-394C-AD9D-D182F8D3CBA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76070" y="1834235"/>
              <a:ext cx="1115776" cy="1177548"/>
            </a:xfrm>
            <a:prstGeom prst="rect">
              <a:avLst/>
            </a:prstGeom>
            <a:grpFill/>
          </p:spPr>
        </p:pic>
      </p:grpSp>
      <p:sp>
        <p:nvSpPr>
          <p:cNvPr id="36" name="TextBox 35" descr="Mandatory Organics Disposal Reduction Ordinance&#10;"/>
          <p:cNvSpPr txBox="1"/>
          <p:nvPr/>
        </p:nvSpPr>
        <p:spPr>
          <a:xfrm>
            <a:off x="8451579" y="2487909"/>
            <a:ext cx="3657600" cy="707886"/>
          </a:xfrm>
          <a:prstGeom prst="rect">
            <a:avLst/>
          </a:prstGeom>
          <a:no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Mandatory Organics Disposal Reduction Ordinance</a:t>
            </a:r>
          </a:p>
        </p:txBody>
      </p:sp>
      <p:sp>
        <p:nvSpPr>
          <p:cNvPr id="29" name="Rectangle 28">
            <a:extLst>
              <a:ext uri="{C183D7F6-B498-43B3-948B-1728B52AA6E4}">
                <adec:decorative xmlns:adec="http://schemas.microsoft.com/office/drawing/2017/decorative" val="1"/>
              </a:ext>
            </a:extLst>
          </p:cNvPr>
          <p:cNvSpPr/>
          <p:nvPr/>
        </p:nvSpPr>
        <p:spPr>
          <a:xfrm>
            <a:off x="8383957" y="3973917"/>
            <a:ext cx="3657600" cy="2011680"/>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2" name="Picture 31" descr="apple"/>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761689" y="4249600"/>
            <a:ext cx="1037380" cy="1097280"/>
          </a:xfrm>
          <a:prstGeom prst="rect">
            <a:avLst/>
          </a:prstGeom>
        </p:spPr>
      </p:pic>
      <p:sp>
        <p:nvSpPr>
          <p:cNvPr id="33" name="TextBox 32" descr="Edible Food Recovery &#10;Agreement&#10;"/>
          <p:cNvSpPr txBox="1"/>
          <p:nvPr/>
        </p:nvSpPr>
        <p:spPr>
          <a:xfrm>
            <a:off x="8452042" y="5341509"/>
            <a:ext cx="3657601" cy="707886"/>
          </a:xfrm>
          <a:prstGeom prst="rect">
            <a:avLst/>
          </a:prstGeom>
          <a:noFill/>
        </p:spPr>
        <p:txBody>
          <a:bodyPr wrap="square" rtlCol="0">
            <a:spAutoFit/>
          </a:bodyPr>
          <a:lstStyle/>
          <a:p>
            <a:pPr algn="ctr"/>
            <a:r>
              <a:rPr lang="en-US" sz="2000" dirty="0">
                <a:solidFill>
                  <a:schemeClr val="bg1"/>
                </a:solidFill>
                <a:latin typeface="Arial" panose="020B0604020202020204" pitchFamily="34" charset="0"/>
                <a:cs typeface="Arial" panose="020B0604020202020204" pitchFamily="34" charset="0"/>
              </a:rPr>
              <a:t>Edible Food Recovery </a:t>
            </a:r>
          </a:p>
          <a:p>
            <a:pPr algn="ctr"/>
            <a:r>
              <a:rPr lang="en-US" sz="2000" dirty="0">
                <a:solidFill>
                  <a:schemeClr val="bg1"/>
                </a:solidFill>
                <a:latin typeface="Arial" panose="020B0604020202020204" pitchFamily="34" charset="0"/>
                <a:cs typeface="Arial" panose="020B0604020202020204" pitchFamily="34" charset="0"/>
              </a:rPr>
              <a:t>Agreement</a:t>
            </a:r>
          </a:p>
        </p:txBody>
      </p:sp>
    </p:spTree>
    <p:extLst>
      <p:ext uri="{BB962C8B-B14F-4D97-AF65-F5344CB8AC3E}">
        <p14:creationId xmlns:p14="http://schemas.microsoft.com/office/powerpoint/2010/main" val="41192447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descr="Important Considerations"/>
          <p:cNvSpPr>
            <a:spLocks noGrp="1"/>
          </p:cNvSpPr>
          <p:nvPr>
            <p:ph type="title"/>
          </p:nvPr>
        </p:nvSpPr>
        <p:spPr>
          <a:xfrm>
            <a:off x="139931" y="1"/>
            <a:ext cx="10515600" cy="1005840"/>
          </a:xfrm>
        </p:spPr>
        <p:txBody>
          <a:bodyPr/>
          <a:lstStyle/>
          <a:p>
            <a:r>
              <a:rPr lang="en-US" dirty="0">
                <a:solidFill>
                  <a:schemeClr val="bg1"/>
                </a:solidFill>
              </a:rPr>
              <a:t>Important Considerations</a:t>
            </a:r>
          </a:p>
        </p:txBody>
      </p:sp>
      <p:sp>
        <p:nvSpPr>
          <p:cNvPr id="3" name="Content Placeholder 2" descr="Determine whether to use Model Tool(s) and/or amend existing agreements, policies, and ordinances  &#10;Align defined terms &#10;Carefully review definitions in existing agreements, policies, and ordinances &#10;Modify and/or integrate new definitions as applicable&#10;Amend definitions in municipal/county code&#10;Review SB 1383 requirements while using Models&#10;Each jurisdiction is responsible for achieving compliance&#10;Involve legal counsel&#10;Engage with stakeholders&#10;Recognize the Models provide example language ONLY&#10;Customization and modification is expected&#10;"/>
          <p:cNvSpPr>
            <a:spLocks noGrp="1"/>
          </p:cNvSpPr>
          <p:nvPr>
            <p:ph idx="1"/>
          </p:nvPr>
        </p:nvSpPr>
        <p:spPr>
          <a:xfrm>
            <a:off x="838200" y="1055716"/>
            <a:ext cx="10746600" cy="5265359"/>
          </a:xfrm>
        </p:spPr>
        <p:txBody>
          <a:bodyPr>
            <a:normAutofit lnSpcReduction="10000"/>
          </a:bodyPr>
          <a:lstStyle/>
          <a:p>
            <a:r>
              <a:rPr lang="en-US" dirty="0"/>
              <a:t>Determine whether to use Model Tool(s) and/or amend existing agreements, policies, and ordinances  </a:t>
            </a:r>
          </a:p>
          <a:p>
            <a:r>
              <a:rPr lang="en-US" dirty="0"/>
              <a:t>Align defined terms </a:t>
            </a:r>
          </a:p>
          <a:p>
            <a:pPr lvl="1"/>
            <a:r>
              <a:rPr lang="en-US" dirty="0"/>
              <a:t>Carefully review definitions in existing agreements, policies, and ordinances </a:t>
            </a:r>
            <a:endParaRPr lang="en-US" strike="sngStrike" dirty="0"/>
          </a:p>
          <a:p>
            <a:pPr lvl="1"/>
            <a:r>
              <a:rPr lang="en-US" dirty="0"/>
              <a:t>Modify and/or integrate new definitions as applicable</a:t>
            </a:r>
          </a:p>
          <a:p>
            <a:pPr lvl="1"/>
            <a:r>
              <a:rPr lang="en-US" dirty="0"/>
              <a:t>Amend definitions in municipal/county code</a:t>
            </a:r>
          </a:p>
          <a:p>
            <a:r>
              <a:rPr lang="en-US" dirty="0"/>
              <a:t>Review SB 1383 requirements while using Models</a:t>
            </a:r>
          </a:p>
          <a:p>
            <a:pPr lvl="1"/>
            <a:r>
              <a:rPr lang="en-US" dirty="0"/>
              <a:t>Each jurisdiction is responsible for achieving compliance</a:t>
            </a:r>
          </a:p>
          <a:p>
            <a:r>
              <a:rPr lang="en-US" dirty="0"/>
              <a:t>Involve legal counsel</a:t>
            </a:r>
          </a:p>
          <a:p>
            <a:r>
              <a:rPr lang="en-US" dirty="0"/>
              <a:t>Engage with stakeholders</a:t>
            </a:r>
          </a:p>
          <a:p>
            <a:r>
              <a:rPr lang="en-US" dirty="0"/>
              <a:t>Recognize the Models provide example language ONLY</a:t>
            </a:r>
          </a:p>
          <a:p>
            <a:pPr lvl="1"/>
            <a:r>
              <a:rPr lang="en-US" dirty="0"/>
              <a:t>Customization and modification is expected</a:t>
            </a:r>
          </a:p>
          <a:p>
            <a:endParaRPr lang="en-US" dirty="0"/>
          </a:p>
        </p:txBody>
      </p:sp>
    </p:spTree>
    <p:extLst>
      <p:ext uri="{BB962C8B-B14F-4D97-AF65-F5344CB8AC3E}">
        <p14:creationId xmlns:p14="http://schemas.microsoft.com/office/powerpoint/2010/main" val="11055397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C183D7F6-B498-43B3-948B-1728B52AA6E4}">
                <adec:decorative xmlns:adec="http://schemas.microsoft.com/office/drawing/2017/decorative" val="1"/>
              </a:ext>
            </a:extLst>
          </p:cNvPr>
          <p:cNvSpPr/>
          <p:nvPr/>
        </p:nvSpPr>
        <p:spPr>
          <a:xfrm>
            <a:off x="0" y="0"/>
            <a:ext cx="12192000" cy="10058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descr="SB 1383 Case Studies"/>
          <p:cNvSpPr>
            <a:spLocks noGrp="1"/>
          </p:cNvSpPr>
          <p:nvPr>
            <p:ph type="title"/>
          </p:nvPr>
        </p:nvSpPr>
        <p:spPr>
          <a:xfrm>
            <a:off x="169333" y="-7439"/>
            <a:ext cx="10346267" cy="1325563"/>
          </a:xfrm>
        </p:spPr>
        <p:txBody>
          <a:bodyPr/>
          <a:lstStyle/>
          <a:p>
            <a:r>
              <a:rPr lang="en-US" dirty="0">
                <a:solidFill>
                  <a:schemeClr val="bg1"/>
                </a:solidFill>
              </a:rPr>
              <a:t>SB 1383 Case Studies</a:t>
            </a:r>
          </a:p>
        </p:txBody>
      </p:sp>
      <p:sp>
        <p:nvSpPr>
          <p:cNvPr id="6" name="Content Placeholder 2" descr="SB 1383 Franchise Agreement&#10;City of San Ramon&#10;City of Stockton&#10;&#10;Mandatory Ordinances&#10;Alameda County&#10;City of San Francisco&#10;&#10;&#10;Edible Food Recovery Programs&#10;Fresno Metro Ministry&#10;France’s Edible Food Law&#10;&#10;Recovered Organic Waste Product Procurement&#10;City of Manteca&#10;Hitachi Zosen Inova Facility"/>
          <p:cNvSpPr>
            <a:spLocks noGrp="1"/>
          </p:cNvSpPr>
          <p:nvPr/>
        </p:nvSpPr>
        <p:spPr>
          <a:xfrm>
            <a:off x="457202" y="1545697"/>
            <a:ext cx="11548533" cy="4025371"/>
          </a:xfrm>
          <a:prstGeom prst="rect">
            <a:avLst/>
          </a:prstGeom>
        </p:spPr>
        <p:txBody>
          <a:bodyPr vert="horz" lIns="91440" tIns="45720" rIns="91440" bIns="45720" numCol="2"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spcAft>
                <a:spcPts val="600"/>
              </a:spcAft>
              <a:buNone/>
            </a:pPr>
            <a:r>
              <a:rPr lang="en-US" sz="2800" b="1" u="sng" dirty="0"/>
              <a:t>SB 1383 Franchise Agreement</a:t>
            </a:r>
          </a:p>
          <a:p>
            <a:pPr marL="0" indent="0">
              <a:buNone/>
            </a:pPr>
            <a:r>
              <a:rPr lang="en-US" sz="2400" dirty="0"/>
              <a:t>City of San Ramon</a:t>
            </a:r>
          </a:p>
          <a:p>
            <a:pPr marL="0" indent="0">
              <a:buNone/>
            </a:pPr>
            <a:r>
              <a:rPr lang="en-US" sz="2400" dirty="0"/>
              <a:t>City of Stockton</a:t>
            </a:r>
          </a:p>
          <a:p>
            <a:pPr marL="0" indent="0">
              <a:buNone/>
            </a:pPr>
            <a:endParaRPr lang="en-US" sz="2400" dirty="0"/>
          </a:p>
          <a:p>
            <a:pPr marL="0" indent="0">
              <a:spcAft>
                <a:spcPts val="600"/>
              </a:spcAft>
              <a:buNone/>
            </a:pPr>
            <a:r>
              <a:rPr lang="en-US" sz="2800" b="1" u="sng" dirty="0"/>
              <a:t>Mandatory Ordinances</a:t>
            </a:r>
          </a:p>
          <a:p>
            <a:pPr marL="0" indent="0">
              <a:buNone/>
            </a:pPr>
            <a:r>
              <a:rPr lang="en-US" sz="2400" dirty="0"/>
              <a:t>Alameda County</a:t>
            </a:r>
          </a:p>
          <a:p>
            <a:pPr marL="0" indent="0">
              <a:buNone/>
            </a:pPr>
            <a:r>
              <a:rPr lang="en-US" sz="2400" dirty="0"/>
              <a:t>City of San Francisco</a:t>
            </a:r>
          </a:p>
          <a:p>
            <a:pPr marL="0" indent="0">
              <a:buNone/>
            </a:pPr>
            <a:endParaRPr lang="en-US" sz="2400" dirty="0"/>
          </a:p>
          <a:p>
            <a:pPr marL="0" indent="0">
              <a:buNone/>
            </a:pPr>
            <a:endParaRPr lang="en-US" sz="2400" dirty="0"/>
          </a:p>
          <a:p>
            <a:pPr marL="0" indent="0">
              <a:spcAft>
                <a:spcPts val="600"/>
              </a:spcAft>
              <a:buNone/>
            </a:pPr>
            <a:r>
              <a:rPr lang="en-US" sz="2800" b="1" u="sng" dirty="0"/>
              <a:t>Edible Food Recovery Programs</a:t>
            </a:r>
          </a:p>
          <a:p>
            <a:pPr marL="0" indent="0">
              <a:buNone/>
            </a:pPr>
            <a:r>
              <a:rPr lang="en-US" sz="2400" dirty="0"/>
              <a:t>Fresno Metro Ministry</a:t>
            </a:r>
          </a:p>
          <a:p>
            <a:pPr marL="0" indent="0">
              <a:buNone/>
            </a:pPr>
            <a:r>
              <a:rPr lang="en-US" sz="2400" dirty="0"/>
              <a:t>France’s Edible Food Law</a:t>
            </a:r>
          </a:p>
          <a:p>
            <a:pPr marL="0" indent="0">
              <a:buNone/>
            </a:pPr>
            <a:endParaRPr lang="en-US" sz="2400" dirty="0"/>
          </a:p>
          <a:p>
            <a:pPr marL="0" indent="0">
              <a:spcAft>
                <a:spcPts val="600"/>
              </a:spcAft>
              <a:buNone/>
            </a:pPr>
            <a:r>
              <a:rPr lang="en-US" sz="2800" b="1" u="sng" dirty="0"/>
              <a:t>Recovered Organic Waste Product Procurement</a:t>
            </a:r>
            <a:endParaRPr lang="en-US" sz="2800" b="1" u="sng" strike="sngStrike" dirty="0"/>
          </a:p>
          <a:p>
            <a:pPr marL="0" indent="0">
              <a:buNone/>
            </a:pPr>
            <a:r>
              <a:rPr lang="en-US" sz="2400" dirty="0"/>
              <a:t>City of Manteca</a:t>
            </a:r>
          </a:p>
          <a:p>
            <a:pPr marL="0" indent="0">
              <a:buNone/>
            </a:pPr>
            <a:r>
              <a:rPr lang="en-US" sz="2400" dirty="0"/>
              <a:t>Hitachi Zosen Inova Facility</a:t>
            </a:r>
            <a:endParaRPr lang="en-US" sz="1800" u="sng" dirty="0">
              <a:solidFill>
                <a:schemeClr val="accent5">
                  <a:lumMod val="75000"/>
                </a:schemeClr>
              </a:solidFill>
            </a:endParaRPr>
          </a:p>
        </p:txBody>
      </p:sp>
      <p:sp>
        <p:nvSpPr>
          <p:cNvPr id="7" name="TextBox 4" descr="www.calrecycle.ca.gov/organics/slcp/education&#10;"/>
          <p:cNvSpPr txBox="1"/>
          <p:nvPr/>
        </p:nvSpPr>
        <p:spPr>
          <a:xfrm>
            <a:off x="457201" y="5798643"/>
            <a:ext cx="5508171"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t>www.calrecycle.ca.gov/organics/slcp/education</a:t>
            </a:r>
          </a:p>
        </p:txBody>
      </p:sp>
    </p:spTree>
    <p:extLst>
      <p:ext uri="{BB962C8B-B14F-4D97-AF65-F5344CB8AC3E}">
        <p14:creationId xmlns:p14="http://schemas.microsoft.com/office/powerpoint/2010/main" val="1749653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descr="Thank You!"/>
          <p:cNvSpPr>
            <a:spLocks noGrp="1"/>
          </p:cNvSpPr>
          <p:nvPr>
            <p:ph type="title"/>
          </p:nvPr>
        </p:nvSpPr>
        <p:spPr>
          <a:xfrm>
            <a:off x="0" y="0"/>
            <a:ext cx="12191999" cy="1325563"/>
          </a:xfrm>
          <a:solidFill>
            <a:srgbClr val="4F7D3F"/>
          </a:solidFill>
        </p:spPr>
        <p:txBody>
          <a:bodyPr/>
          <a:lstStyle/>
          <a:p>
            <a:pPr algn="ctr"/>
            <a:r>
              <a:rPr lang="en-US" dirty="0"/>
              <a:t>Thank You!</a:t>
            </a:r>
          </a:p>
        </p:txBody>
      </p:sp>
      <p:sp>
        <p:nvSpPr>
          <p:cNvPr id="6" name="Content Placeholder 2" descr="Link to Model Tools&#10; www.calrecycle.ca.gov/organics/slcp/education &#10;&#10;Contact&#10;">
            <a:extLst>
              <a:ext uri="{FF2B5EF4-FFF2-40B4-BE49-F238E27FC236}">
                <a16:creationId xmlns:a16="http://schemas.microsoft.com/office/drawing/2014/main" id="{248754BF-CB1B-49BE-8E6E-30EABD3727CE}"/>
              </a:ext>
            </a:extLst>
          </p:cNvPr>
          <p:cNvSpPr txBox="1">
            <a:spLocks/>
          </p:cNvSpPr>
          <p:nvPr/>
        </p:nvSpPr>
        <p:spPr>
          <a:xfrm>
            <a:off x="838200" y="1825625"/>
            <a:ext cx="9702800" cy="1730375"/>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3200" b="1" dirty="0"/>
              <a:t> Link to Model Tools</a:t>
            </a:r>
            <a:endParaRPr lang="en-US" sz="3200" b="1" strike="sngStrike" dirty="0"/>
          </a:p>
          <a:p>
            <a:pPr marL="0" indent="0" algn="ctr">
              <a:buFont typeface="Arial" panose="020B0604020202020204" pitchFamily="34" charset="0"/>
              <a:buNone/>
            </a:pPr>
            <a:r>
              <a:rPr lang="en-US" dirty="0">
                <a:hlinkClick r:id="rId3"/>
              </a:rPr>
              <a:t> www.calrecycle.ca.gov/organics/slcp/education</a:t>
            </a:r>
            <a:r>
              <a:rPr lang="en-US" dirty="0"/>
              <a:t> </a:t>
            </a:r>
          </a:p>
          <a:p>
            <a:pPr algn="ctr"/>
            <a:endParaRPr lang="en-US" b="1" dirty="0"/>
          </a:p>
          <a:p>
            <a:pPr marL="0" indent="0" algn="ctr">
              <a:buFont typeface="Arial" panose="020B0604020202020204" pitchFamily="34" charset="0"/>
              <a:buNone/>
            </a:pPr>
            <a:r>
              <a:rPr lang="en-US" b="1" dirty="0"/>
              <a:t>Contact</a:t>
            </a:r>
          </a:p>
          <a:p>
            <a:pPr marL="0" indent="0">
              <a:buFont typeface="Arial" panose="020B0604020202020204" pitchFamily="34" charset="0"/>
              <a:buNone/>
            </a:pPr>
            <a:endParaRPr lang="en-US" dirty="0"/>
          </a:p>
        </p:txBody>
      </p:sp>
      <p:sp>
        <p:nvSpPr>
          <p:cNvPr id="7" name="Content Placeholder 2" descr="Rob Hilton&#10;HF&amp;H Consultants&#10;Rob@hfh-consultants.com&#10;(925) 977-6959&#10;">
            <a:extLst>
              <a:ext uri="{FF2B5EF4-FFF2-40B4-BE49-F238E27FC236}">
                <a16:creationId xmlns:a16="http://schemas.microsoft.com/office/drawing/2014/main" id="{74192214-40C7-4368-B211-6162CCFB38C1}"/>
              </a:ext>
            </a:extLst>
          </p:cNvPr>
          <p:cNvSpPr txBox="1">
            <a:spLocks/>
          </p:cNvSpPr>
          <p:nvPr/>
        </p:nvSpPr>
        <p:spPr>
          <a:xfrm>
            <a:off x="838200" y="3556000"/>
            <a:ext cx="3733800" cy="1270000"/>
          </a:xfrm>
          <a:prstGeom prst="rect">
            <a:avLst/>
          </a:prstGeom>
        </p:spPr>
        <p:txBody>
          <a:bodyPr>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t>Rob Hilton</a:t>
            </a:r>
          </a:p>
          <a:p>
            <a:pPr marL="0" indent="0" algn="ctr">
              <a:buNone/>
            </a:pPr>
            <a:r>
              <a:rPr lang="en-US" sz="3200" dirty="0"/>
              <a:t>HF&amp;H Consultants</a:t>
            </a:r>
          </a:p>
          <a:p>
            <a:pPr marL="0" indent="0" algn="ctr">
              <a:buNone/>
            </a:pPr>
            <a:r>
              <a:rPr lang="en-US" sz="3200" u="sng" dirty="0">
                <a:hlinkClick r:id="rId4"/>
              </a:rPr>
              <a:t>Rob@hfh-consultants.com</a:t>
            </a:r>
            <a:endParaRPr lang="en-US" sz="3200" dirty="0"/>
          </a:p>
          <a:p>
            <a:pPr marL="0" indent="0" algn="ctr">
              <a:buNone/>
            </a:pPr>
            <a:r>
              <a:rPr lang="en-US" sz="3200" dirty="0"/>
              <a:t>(925) 977-6959</a:t>
            </a:r>
          </a:p>
          <a:p>
            <a:pPr marL="0" indent="0">
              <a:buFont typeface="Arial" panose="020B0604020202020204" pitchFamily="34" charset="0"/>
              <a:buNone/>
            </a:pPr>
            <a:endParaRPr lang="en-US" dirty="0"/>
          </a:p>
        </p:txBody>
      </p:sp>
      <p:pic>
        <p:nvPicPr>
          <p:cNvPr id="5" name="Picture 4" descr="HF&amp;H"/>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7252" y="4965616"/>
            <a:ext cx="1150068" cy="1150068"/>
          </a:xfrm>
          <a:prstGeom prst="rect">
            <a:avLst/>
          </a:prstGeom>
        </p:spPr>
      </p:pic>
      <p:sp>
        <p:nvSpPr>
          <p:cNvPr id="11" name="Content Placeholder 2" descr="CalRecycle&#10;slcp.organics@calrecycle.ca.gov&#10;">
            <a:extLst>
              <a:ext uri="{FF2B5EF4-FFF2-40B4-BE49-F238E27FC236}">
                <a16:creationId xmlns:a16="http://schemas.microsoft.com/office/drawing/2014/main" id="{C4068803-2CBF-47E0-A38A-E0AA9CC08DA8}"/>
              </a:ext>
            </a:extLst>
          </p:cNvPr>
          <p:cNvSpPr txBox="1">
            <a:spLocks/>
          </p:cNvSpPr>
          <p:nvPr/>
        </p:nvSpPr>
        <p:spPr>
          <a:xfrm>
            <a:off x="6096000" y="3556001"/>
            <a:ext cx="4884249" cy="11811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300" dirty="0"/>
              <a:t>CalRecycle</a:t>
            </a:r>
          </a:p>
          <a:p>
            <a:pPr marL="0" indent="0" algn="ctr">
              <a:buFont typeface="Arial" panose="020B0604020202020204" pitchFamily="34" charset="0"/>
              <a:buNone/>
            </a:pPr>
            <a:r>
              <a:rPr lang="en-US" sz="2300" dirty="0">
                <a:hlinkClick r:id="rId6"/>
              </a:rPr>
              <a:t>slcp.organics@calrecycle.ca.gov</a:t>
            </a:r>
            <a:endParaRPr lang="en-US" sz="2300" dirty="0"/>
          </a:p>
          <a:p>
            <a:pPr marL="0" indent="0">
              <a:buFont typeface="Arial" panose="020B0604020202020204" pitchFamily="34" charset="0"/>
              <a:buNone/>
            </a:pPr>
            <a:endParaRPr lang="en-US" dirty="0"/>
          </a:p>
        </p:txBody>
      </p:sp>
      <p:pic>
        <p:nvPicPr>
          <p:cNvPr id="10" name="Picture 9" descr="CalRecycle logo">
            <a:extLst>
              <a:ext uri="{FF2B5EF4-FFF2-40B4-BE49-F238E27FC236}">
                <a16:creationId xmlns:a16="http://schemas.microsoft.com/office/drawing/2014/main" id="{CB066264-8623-EB4E-9DE2-E36D953F5A0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739166" y="4965616"/>
            <a:ext cx="1603835" cy="1099350"/>
          </a:xfrm>
          <a:prstGeom prst="rect">
            <a:avLst/>
          </a:prstGeom>
        </p:spPr>
      </p:pic>
    </p:spTree>
    <p:extLst>
      <p:ext uri="{BB962C8B-B14F-4D97-AF65-F5344CB8AC3E}">
        <p14:creationId xmlns:p14="http://schemas.microsoft.com/office/powerpoint/2010/main" val="32621406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649FD6580C7C34EA46FAFBC858733FA" ma:contentTypeVersion="5" ma:contentTypeDescription="Create a new document." ma:contentTypeScope="" ma:versionID="271904bece7841f2ef7ae111c9880c12">
  <xsd:schema xmlns:xsd="http://www.w3.org/2001/XMLSchema" xmlns:xs="http://www.w3.org/2001/XMLSchema" xmlns:p="http://schemas.microsoft.com/office/2006/metadata/properties" xmlns:ns1="dcfb81c5-8b6b-417d-99b3-63b1afbfa9d2" targetNamespace="http://schemas.microsoft.com/office/2006/metadata/properties" ma:root="true" ma:fieldsID="6e1a414e042264762a7d202184b9251e" ns1:_="">
    <xsd:import namespace="dcfb81c5-8b6b-417d-99b3-63b1afbfa9d2"/>
    <xsd:element name="properties">
      <xsd:complexType>
        <xsd:sequence>
          <xsd:element name="documentManagement">
            <xsd:complexType>
              <xsd:all>
                <xsd:element ref="ns1:Tasks"/>
                <xsd:element ref="ns1:SubTasks" minOccurs="0"/>
                <xsd:element ref="ns1:Author0" minOccurs="0"/>
                <xsd:element ref="ns1:Research_x0020_Typ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fb81c5-8b6b-417d-99b3-63b1afbfa9d2" elementFormDefault="qualified">
    <xsd:import namespace="http://schemas.microsoft.com/office/2006/documentManagement/types"/>
    <xsd:import namespace="http://schemas.microsoft.com/office/infopath/2007/PartnerControls"/>
    <xsd:element name="Tasks" ma:index="0" ma:displayName="Tasks" ma:format="Dropdown" ma:internalName="Tasks">
      <xsd:simpleType>
        <xsd:restriction base="dms:Choice">
          <xsd:enumeration value="1 Kick-off and Final Project Design"/>
          <xsd:enumeration value="2 Resource Group"/>
          <xsd:enumeration value="3 Research and Analysis"/>
          <xsd:enumeration value="4 Model Tools and Guidance"/>
          <xsd:enumeration value="5 Dissemination Strategies"/>
          <xsd:enumeration value="6 Reports"/>
          <xsd:enumeration value="X Meeting Notes"/>
        </xsd:restriction>
      </xsd:simpleType>
    </xsd:element>
    <xsd:element name="SubTasks" ma:index="1" nillable="true" ma:displayName="SubTasks" ma:format="Dropdown" ma:internalName="SubTasks">
      <xsd:simpleType>
        <xsd:restriction base="dms:Choice">
          <xsd:enumeration value="N/A"/>
          <xsd:enumeration value="2A Franchise Comments"/>
          <xsd:enumeration value="2B Food Recovery Comments"/>
          <xsd:enumeration value="2C EO-P Comments"/>
          <xsd:enumeration value="3A Compile example tools/guidance"/>
          <xsd:enumeration value="3B Review and summarize example tools/guidance"/>
          <xsd:enumeration value="3C Analyze example tools/guide; compile provisions"/>
          <xsd:enumeration value="3D Case studies"/>
          <xsd:enumeration value="3E.1 Annotated outline: Franchise"/>
          <xsd:enumeration value="3E.2 Annotated outline: Enforcement Ordinance"/>
          <xsd:enumeration value="3E.3 Analyze example tools/guide; compile provisions"/>
          <xsd:enumeration value="3E.4 Annotated outline: Food Recovery Agreement"/>
          <xsd:enumeration value="4A Customization strategy"/>
          <xsd:enumeration value="4B Develop Model Franchise and Guidance"/>
          <xsd:enumeration value="4C Develop Model Enf Ordinance and Guidance"/>
          <xsd:enumeration value="4D Develop Model Procurement Policy and Guidance"/>
          <xsd:enumeration value="4E Develop Model Food Recov Agrmnt and Guidance"/>
          <xsd:enumeration value="4F Guidance Documents"/>
          <xsd:enumeration value="4G Final Document Uploading"/>
          <xsd:enumeration value="5A Develop strategy"/>
          <xsd:enumeration value="5Aa Kick-off meeting; memo outlining plans incl test phase"/>
          <xsd:enumeration value="5Ab Prepare 8 presentations"/>
          <xsd:enumeration value="5Ac Prepare announcements"/>
          <xsd:enumeration value="5B Test"/>
          <xsd:enumeration value="5Ba Coordinate logistics"/>
          <xsd:enumeration value="5Bb Conduct 11 presentations"/>
          <xsd:enumeration value="5Bc Finalize presentations and scripts"/>
          <xsd:enumeration value="5C Implement: Conduct webinars and presentations"/>
          <xsd:enumeration value="5Ca Coordinate logistics"/>
          <xsd:enumeration value="5Cb Host 5 webinars"/>
          <xsd:enumeration value="5Cc Conduct 22 meetings"/>
          <xsd:enumeration value="5Cd Provide summary memo"/>
          <xsd:enumeration value="6A Monthly meetings and reports"/>
          <xsd:enumeration value="6B Not applicable"/>
          <xsd:enumeration value="6C Two CalRecycle monthly meetings"/>
          <xsd:enumeration value="6D Document sharing platform"/>
        </xsd:restriction>
      </xsd:simpleType>
    </xsd:element>
    <xsd:element name="Author0" ma:index="4" nillable="true" ma:displayName="Author/Contact" ma:list="UserInfo" ma:SharePointGroup="0" ma:internalName="Author0"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esearch_x0020_Type" ma:index="11" nillable="true" ma:displayName="Doc Type" ma:format="Dropdown" ma:internalName="Research_x0020_Type">
      <xsd:simpleType>
        <xsd:restriction base="dms:Choice">
          <xsd:enumeration value="Enforcement Ordinance"/>
          <xsd:enumeration value="Procurement Policy"/>
          <xsd:enumeration value="Franchise Agreement"/>
          <xsd:enumeration value="Food Rescue"/>
          <xsd:enumeration value="Annotated Outline"/>
          <xsd:enumeration value="Admin/Non-Research"/>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sks xmlns="dcfb81c5-8b6b-417d-99b3-63b1afbfa9d2">5 Dissemination Strategies</Tasks>
    <Author0 xmlns="dcfb81c5-8b6b-417d-99b3-63b1afbfa9d2">
      <UserInfo>
        <DisplayName>tswanborn@hfh-consultants.com</DisplayName>
        <AccountId>1240</AccountId>
        <AccountType/>
      </UserInfo>
    </Author0>
    <SubTasks xmlns="dcfb81c5-8b6b-417d-99b3-63b1afbfa9d2">5Cb Host 5 webinars</SubTasks>
    <Research_x0020_Type xmlns="dcfb81c5-8b6b-417d-99b3-63b1afbfa9d2">Admin/Non-Research</Research_x0020_Type>
  </documentManagement>
</p:properties>
</file>

<file path=customXml/itemProps1.xml><?xml version="1.0" encoding="utf-8"?>
<ds:datastoreItem xmlns:ds="http://schemas.openxmlformats.org/officeDocument/2006/customXml" ds:itemID="{3F37CA8C-F598-40EF-8824-2F156CB72149}">
  <ds:schemaRefs>
    <ds:schemaRef ds:uri="http://schemas.microsoft.com/sharepoint/v3/contenttype/forms"/>
  </ds:schemaRefs>
</ds:datastoreItem>
</file>

<file path=customXml/itemProps2.xml><?xml version="1.0" encoding="utf-8"?>
<ds:datastoreItem xmlns:ds="http://schemas.openxmlformats.org/officeDocument/2006/customXml" ds:itemID="{83EE5B92-4248-4C62-AEC2-F99867D77F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fb81c5-8b6b-417d-99b3-63b1afbfa9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BA0CF1-0E6F-485C-BFE2-9D09B6C0AB2E}">
  <ds:schemaRefs>
    <ds:schemaRef ds:uri="http://purl.org/dc/dcmitype/"/>
    <ds:schemaRef ds:uri="http://www.w3.org/XML/1998/namespace"/>
    <ds:schemaRef ds:uri="http://schemas.microsoft.com/office/infopath/2007/PartnerControls"/>
    <ds:schemaRef ds:uri="http://schemas.microsoft.com/office/2006/documentManagement/types"/>
    <ds:schemaRef ds:uri="dcfb81c5-8b6b-417d-99b3-63b1afbfa9d2"/>
    <ds:schemaRef ds:uri="http://schemas.openxmlformats.org/package/2006/metadata/core-properties"/>
    <ds:schemaRef ds:uri="http://schemas.microsoft.com/office/2006/metadata/properties"/>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7960</TotalTime>
  <Words>6336</Words>
  <Application>Microsoft Office PowerPoint</Application>
  <PresentationFormat>Widescreen</PresentationFormat>
  <Paragraphs>438</Paragraphs>
  <Slides>19</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Times New Roman</vt:lpstr>
      <vt:lpstr>Office Theme</vt:lpstr>
      <vt:lpstr>SB 1383  Model Tools Overview </vt:lpstr>
      <vt:lpstr>  Outline</vt:lpstr>
      <vt:lpstr>SB 1383 Requirements</vt:lpstr>
      <vt:lpstr>SB 1383 Key Jurisdiction Dates</vt:lpstr>
      <vt:lpstr>SB 1383 in Action  Local Government Roles and Responsibilities </vt:lpstr>
      <vt:lpstr>  Model Implementation Tools</vt:lpstr>
      <vt:lpstr>  Objectives of Model Tools</vt:lpstr>
      <vt:lpstr>  Disclaimer</vt:lpstr>
      <vt:lpstr>Guidance, Customization, and SB 1383 Content</vt:lpstr>
      <vt:lpstr>  Model Franchise Agreement</vt:lpstr>
      <vt:lpstr>  Model Franchise Agreement Continued</vt:lpstr>
      <vt:lpstr>Model Mandatory Organics  Disposal Reduction Ordinance</vt:lpstr>
      <vt:lpstr>  Model Procurement Policy</vt:lpstr>
      <vt:lpstr>  Model Edible Food Recovery Agreement</vt:lpstr>
      <vt:lpstr>  Model Edible Food Recovery Agreement       Continued</vt:lpstr>
      <vt:lpstr>  Models are Highly Customizable</vt:lpstr>
      <vt:lpstr>Important Considerations</vt:lpstr>
      <vt:lpstr>SB 1383 Case Studies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Model Tools_Statewide_Non-ADA_102620 w notes</dc:title>
  <dc:creator>Christina Files</dc:creator>
  <cp:lastModifiedBy>Ma, Dungaamaa@CalRecycle</cp:lastModifiedBy>
  <cp:revision>620</cp:revision>
  <dcterms:created xsi:type="dcterms:W3CDTF">2019-06-24T00:29:55Z</dcterms:created>
  <dcterms:modified xsi:type="dcterms:W3CDTF">2020-11-16T20:19:59Z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0x0101006649FD6580C7C34EA46FAFBC858733FA</vt:lpwstr>
  </property>
</Properties>
</file>