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5"/>
  </p:notesMasterIdLst>
  <p:sldIdLst>
    <p:sldId id="364" r:id="rId5"/>
    <p:sldId id="439" r:id="rId6"/>
    <p:sldId id="386" r:id="rId7"/>
    <p:sldId id="393" r:id="rId8"/>
    <p:sldId id="394" r:id="rId9"/>
    <p:sldId id="396" r:id="rId10"/>
    <p:sldId id="436" r:id="rId11"/>
    <p:sldId id="433" r:id="rId12"/>
    <p:sldId id="376" r:id="rId13"/>
    <p:sldId id="380" r:id="rId14"/>
    <p:sldId id="400" r:id="rId15"/>
    <p:sldId id="429" r:id="rId16"/>
    <p:sldId id="403" r:id="rId17"/>
    <p:sldId id="404" r:id="rId18"/>
    <p:sldId id="437" r:id="rId19"/>
    <p:sldId id="408" r:id="rId20"/>
    <p:sldId id="390" r:id="rId21"/>
    <p:sldId id="409" r:id="rId22"/>
    <p:sldId id="410" r:id="rId23"/>
    <p:sldId id="411" r:id="rId24"/>
    <p:sldId id="412" r:id="rId25"/>
    <p:sldId id="413" r:id="rId26"/>
    <p:sldId id="432" r:id="rId27"/>
    <p:sldId id="414" r:id="rId28"/>
    <p:sldId id="415" r:id="rId29"/>
    <p:sldId id="416" r:id="rId30"/>
    <p:sldId id="417" r:id="rId31"/>
    <p:sldId id="418" r:id="rId32"/>
    <p:sldId id="419" r:id="rId33"/>
    <p:sldId id="420" r:id="rId34"/>
    <p:sldId id="441" r:id="rId35"/>
    <p:sldId id="422" r:id="rId36"/>
    <p:sldId id="423" r:id="rId37"/>
    <p:sldId id="424" r:id="rId38"/>
    <p:sldId id="425" r:id="rId39"/>
    <p:sldId id="426" r:id="rId40"/>
    <p:sldId id="427" r:id="rId41"/>
    <p:sldId id="428" r:id="rId42"/>
    <p:sldId id="406" r:id="rId43"/>
    <p:sldId id="431" r:id="rId4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1. Introduction" id="{1DE21BC1-9F18-43ED-BFC3-377DCAAC6948}">
          <p14:sldIdLst>
            <p14:sldId id="364"/>
            <p14:sldId id="439"/>
            <p14:sldId id="386"/>
          </p14:sldIdLst>
        </p14:section>
        <p14:section name="2. SB 1383 Overview" id="{A484BE19-7A1F-4B01-A91B-F5C784C4BE2B}">
          <p14:sldIdLst>
            <p14:sldId id="393"/>
            <p14:sldId id="394"/>
            <p14:sldId id="396"/>
            <p14:sldId id="436"/>
            <p14:sldId id="433"/>
          </p14:sldIdLst>
        </p14:section>
        <p14:section name="3. Objectives of Model Tool" id="{03DA075F-1D5F-4B33-BDA9-6C66A74F10B1}">
          <p14:sldIdLst>
            <p14:sldId id="376"/>
          </p14:sldIdLst>
        </p14:section>
        <p14:section name="4. Model Structure &amp; Considerations" id="{87B5D532-0242-4458-A4E0-7242A3D01386}">
          <p14:sldIdLst>
            <p14:sldId id="380"/>
            <p14:sldId id="400"/>
            <p14:sldId id="429"/>
            <p14:sldId id="403"/>
            <p14:sldId id="404"/>
          </p14:sldIdLst>
        </p14:section>
        <p14:section name="5. Model Highlights" id="{9BC9BCBC-582D-4E40-AE18-6DE6620B4DF1}">
          <p14:sldIdLst>
            <p14:sldId id="437"/>
            <p14:sldId id="408"/>
            <p14:sldId id="390"/>
            <p14:sldId id="409"/>
            <p14:sldId id="410"/>
            <p14:sldId id="411"/>
            <p14:sldId id="412"/>
            <p14:sldId id="413"/>
            <p14:sldId id="432"/>
            <p14:sldId id="414"/>
            <p14:sldId id="415"/>
            <p14:sldId id="416"/>
            <p14:sldId id="417"/>
            <p14:sldId id="418"/>
            <p14:sldId id="419"/>
            <p14:sldId id="420"/>
            <p14:sldId id="441"/>
            <p14:sldId id="422"/>
            <p14:sldId id="423"/>
            <p14:sldId id="424"/>
            <p14:sldId id="425"/>
            <p14:sldId id="426"/>
            <p14:sldId id="427"/>
            <p14:sldId id="428"/>
            <p14:sldId id="406"/>
          </p14:sldIdLst>
        </p14:section>
        <p14:section name="6. Conclusion" id="{1B6A25BA-33BC-4BEE-B839-3BD178493253}">
          <p14:sldIdLst>
            <p14:sldId id="43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Rob Hilton" initials="RH" lastIdx="5" clrIdx="6">
    <p:extLst>
      <p:ext uri="{19B8F6BF-5375-455C-9EA6-DF929625EA0E}">
        <p15:presenceInfo xmlns:p15="http://schemas.microsoft.com/office/powerpoint/2012/main" userId="S-1-5-21-3450422238-1168329275-4096725858-1112" providerId="AD"/>
      </p:ext>
    </p:extLst>
  </p:cmAuthor>
  <p:cmAuthor id="1" name="Alison Griffith" initials="AG" lastIdx="11" clrIdx="0">
    <p:extLst>
      <p:ext uri="{19B8F6BF-5375-455C-9EA6-DF929625EA0E}">
        <p15:presenceInfo xmlns:p15="http://schemas.microsoft.com/office/powerpoint/2012/main" userId="S-1-5-21-3450422238-1168329275-4096725858-1331" providerId="AD"/>
      </p:ext>
    </p:extLst>
  </p:cmAuthor>
  <p:cmAuthor id="8" name="Morgan, Cara@CalRecycle" initials="MC [2]" lastIdx="14" clrIdx="7">
    <p:extLst>
      <p:ext uri="{19B8F6BF-5375-455C-9EA6-DF929625EA0E}">
        <p15:presenceInfo xmlns:p15="http://schemas.microsoft.com/office/powerpoint/2012/main" userId="S-1-5-21-2804241617-4047951476-2148352352-2684" providerId="AD"/>
      </p:ext>
    </p:extLst>
  </p:cmAuthor>
  <p:cmAuthor id="2" name="Tracy Swanborn" initials="TS" lastIdx="83" clrIdx="1">
    <p:extLst>
      <p:ext uri="{19B8F6BF-5375-455C-9EA6-DF929625EA0E}">
        <p15:presenceInfo xmlns:p15="http://schemas.microsoft.com/office/powerpoint/2012/main" userId="S-1-5-21-3450422238-1168329275-4096725858-1147" providerId="AD"/>
      </p:ext>
    </p:extLst>
  </p:cmAuthor>
  <p:cmAuthor id="9" name="Kim Erwin" initials="KE" lastIdx="5" clrIdx="8">
    <p:extLst>
      <p:ext uri="{19B8F6BF-5375-455C-9EA6-DF929625EA0E}">
        <p15:presenceInfo xmlns:p15="http://schemas.microsoft.com/office/powerpoint/2012/main" userId="S-1-5-21-3450422238-1168329275-4096725858-1133" providerId="AD"/>
      </p:ext>
    </p:extLst>
  </p:cmAuthor>
  <p:cmAuthor id="3" name="Morgan, Cara@CalRecycle" initials="MC" lastIdx="24" clrIdx="2">
    <p:extLst>
      <p:ext uri="{19B8F6BF-5375-455C-9EA6-DF929625EA0E}">
        <p15:presenceInfo xmlns:p15="http://schemas.microsoft.com/office/powerpoint/2012/main" userId="S::Cara.Morgan@CalRecycle.ca.gov::61215e1c-4805-4c36-90c8-befc3cfafc8b" providerId="AD"/>
      </p:ext>
    </p:extLst>
  </p:cmAuthor>
  <p:cmAuthor id="4" name="Monaliza Noor" initials="MN" lastIdx="2" clrIdx="3">
    <p:extLst>
      <p:ext uri="{19B8F6BF-5375-455C-9EA6-DF929625EA0E}">
        <p15:presenceInfo xmlns:p15="http://schemas.microsoft.com/office/powerpoint/2012/main" userId="S-1-5-21-3450422238-1168329275-4096725858-1323" providerId="AD"/>
      </p:ext>
    </p:extLst>
  </p:cmAuthor>
  <p:cmAuthor id="5" name="Monaliza Noor" initials="MN [2]" lastIdx="122" clrIdx="4">
    <p:extLst>
      <p:ext uri="{19B8F6BF-5375-455C-9EA6-DF929625EA0E}">
        <p15:presenceInfo xmlns:p15="http://schemas.microsoft.com/office/powerpoint/2012/main" userId="Monaliza Noor" providerId="None"/>
      </p:ext>
    </p:extLst>
  </p:cmAuthor>
  <p:cmAuthor id="6" name="Danielle R. Derby" initials="DRD" lastIdx="4" clrIdx="5">
    <p:extLst>
      <p:ext uri="{19B8F6BF-5375-455C-9EA6-DF929625EA0E}">
        <p15:presenceInfo xmlns:p15="http://schemas.microsoft.com/office/powerpoint/2012/main" userId="S-1-5-21-3450422238-1168329275-4096725858-133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7D3F"/>
    <a:srgbClr val="AFD476"/>
    <a:srgbClr val="B6CCE4"/>
    <a:srgbClr val="280DF3"/>
    <a:srgbClr val="003056"/>
    <a:srgbClr val="EAEAEA"/>
    <a:srgbClr val="16846B"/>
    <a:srgbClr val="00859E"/>
    <a:srgbClr val="00426A"/>
    <a:srgbClr val="007B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E09579-DE91-468F-9734-964E531CB717}" v="171" dt="2020-10-27T23:23:16.8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612" autoAdjust="0"/>
    <p:restoredTop sz="86478" autoAdjust="0"/>
  </p:normalViewPr>
  <p:slideViewPr>
    <p:cSldViewPr snapToGrid="0" snapToObjects="1">
      <p:cViewPr varScale="1">
        <p:scale>
          <a:sx n="62" d="100"/>
          <a:sy n="62" d="100"/>
        </p:scale>
        <p:origin x="54" y="270"/>
      </p:cViewPr>
      <p:guideLst/>
    </p:cSldViewPr>
  </p:slideViewPr>
  <p:outlineViewPr>
    <p:cViewPr>
      <p:scale>
        <a:sx n="33" d="100"/>
        <a:sy n="33" d="100"/>
      </p:scale>
      <p:origin x="0" y="-5532"/>
    </p:cViewPr>
  </p:outlineViewPr>
  <p:notesTextViewPr>
    <p:cViewPr>
      <p:scale>
        <a:sx n="125" d="100"/>
        <a:sy n="125" d="100"/>
      </p:scale>
      <p:origin x="0" y="0"/>
    </p:cViewPr>
  </p:notesTextViewPr>
  <p:sorterViewPr>
    <p:cViewPr varScale="1">
      <p:scale>
        <a:sx n="100" d="100"/>
        <a:sy n="100" d="100"/>
      </p:scale>
      <p:origin x="0" y="0"/>
    </p:cViewPr>
  </p:sorterViewPr>
  <p:notesViewPr>
    <p:cSldViewPr snapToGrid="0" snapToObjects="1">
      <p:cViewPr varScale="1">
        <p:scale>
          <a:sx n="88" d="100"/>
          <a:sy n="88" d="100"/>
        </p:scale>
        <p:origin x="2214"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rphy, Leticia@CalRecycle" userId="e60a5982-3310-4a39-9def-8b05a039666a" providerId="ADAL" clId="{2FE09579-DE91-468F-9734-964E531CB717}"/>
    <pc:docChg chg="undo custSel addSld delSld modSld modSection">
      <pc:chgData name="Murphy, Leticia@CalRecycle" userId="e60a5982-3310-4a39-9def-8b05a039666a" providerId="ADAL" clId="{2FE09579-DE91-468F-9734-964E531CB717}" dt="2020-10-29T19:16:58.291" v="2285" actId="14100"/>
      <pc:docMkLst>
        <pc:docMk/>
      </pc:docMkLst>
      <pc:sldChg chg="modSp mod">
        <pc:chgData name="Murphy, Leticia@CalRecycle" userId="e60a5982-3310-4a39-9def-8b05a039666a" providerId="ADAL" clId="{2FE09579-DE91-468F-9734-964E531CB717}" dt="2020-10-29T18:53:14.172" v="2194" actId="207"/>
        <pc:sldMkLst>
          <pc:docMk/>
          <pc:sldMk cId="1979045575" sldId="364"/>
        </pc:sldMkLst>
        <pc:spChg chg="mod">
          <ac:chgData name="Murphy, Leticia@CalRecycle" userId="e60a5982-3310-4a39-9def-8b05a039666a" providerId="ADAL" clId="{2FE09579-DE91-468F-9734-964E531CB717}" dt="2020-10-29T18:52:22.712" v="2192" actId="14100"/>
          <ac:spMkLst>
            <pc:docMk/>
            <pc:sldMk cId="1979045575" sldId="364"/>
            <ac:spMk id="2" creationId="{81395BCF-3174-374A-AA0B-2C72B35CB6A3}"/>
          </ac:spMkLst>
        </pc:spChg>
        <pc:spChg chg="mod">
          <ac:chgData name="Murphy, Leticia@CalRecycle" userId="e60a5982-3310-4a39-9def-8b05a039666a" providerId="ADAL" clId="{2FE09579-DE91-468F-9734-964E531CB717}" dt="2020-10-29T18:53:14.172" v="2194" actId="207"/>
          <ac:spMkLst>
            <pc:docMk/>
            <pc:sldMk cId="1979045575" sldId="364"/>
            <ac:spMk id="6" creationId="{E619532F-F1F0-EE4E-A9FF-B280C4B56731}"/>
          </ac:spMkLst>
        </pc:spChg>
      </pc:sldChg>
      <pc:sldChg chg="modSp mod">
        <pc:chgData name="Murphy, Leticia@CalRecycle" userId="e60a5982-3310-4a39-9def-8b05a039666a" providerId="ADAL" clId="{2FE09579-DE91-468F-9734-964E531CB717}" dt="2020-10-27T20:43:32.163" v="252" actId="962"/>
        <pc:sldMkLst>
          <pc:docMk/>
          <pc:sldMk cId="1901258533" sldId="376"/>
        </pc:sldMkLst>
        <pc:spChg chg="mod">
          <ac:chgData name="Murphy, Leticia@CalRecycle" userId="e60a5982-3310-4a39-9def-8b05a039666a" providerId="ADAL" clId="{2FE09579-DE91-468F-9734-964E531CB717}" dt="2020-10-27T20:43:32.163" v="252" actId="962"/>
          <ac:spMkLst>
            <pc:docMk/>
            <pc:sldMk cId="1901258533" sldId="376"/>
            <ac:spMk id="2" creationId="{00000000-0000-0000-0000-000000000000}"/>
          </ac:spMkLst>
        </pc:spChg>
        <pc:spChg chg="mod">
          <ac:chgData name="Murphy, Leticia@CalRecycle" userId="e60a5982-3310-4a39-9def-8b05a039666a" providerId="ADAL" clId="{2FE09579-DE91-468F-9734-964E531CB717}" dt="2020-10-27T20:41:27.882" v="250" actId="962"/>
          <ac:spMkLst>
            <pc:docMk/>
            <pc:sldMk cId="1901258533" sldId="376"/>
            <ac:spMk id="3" creationId="{00000000-0000-0000-0000-000000000000}"/>
          </ac:spMkLst>
        </pc:spChg>
      </pc:sldChg>
      <pc:sldChg chg="modSp mod">
        <pc:chgData name="Murphy, Leticia@CalRecycle" userId="e60a5982-3310-4a39-9def-8b05a039666a" providerId="ADAL" clId="{2FE09579-DE91-468F-9734-964E531CB717}" dt="2020-10-27T23:23:16.844" v="2064" actId="20577"/>
        <pc:sldMkLst>
          <pc:docMk/>
          <pc:sldMk cId="3407430654" sldId="380"/>
        </pc:sldMkLst>
        <pc:spChg chg="mod">
          <ac:chgData name="Murphy, Leticia@CalRecycle" userId="e60a5982-3310-4a39-9def-8b05a039666a" providerId="ADAL" clId="{2FE09579-DE91-468F-9734-964E531CB717}" dt="2020-10-27T23:23:16.844" v="2064" actId="20577"/>
          <ac:spMkLst>
            <pc:docMk/>
            <pc:sldMk cId="3407430654" sldId="380"/>
            <ac:spMk id="2" creationId="{00000000-0000-0000-0000-000000000000}"/>
          </ac:spMkLst>
        </pc:spChg>
        <pc:spChg chg="mod">
          <ac:chgData name="Murphy, Leticia@CalRecycle" userId="e60a5982-3310-4a39-9def-8b05a039666a" providerId="ADAL" clId="{2FE09579-DE91-468F-9734-964E531CB717}" dt="2020-10-27T20:44:00.682" v="256" actId="962"/>
          <ac:spMkLst>
            <pc:docMk/>
            <pc:sldMk cId="3407430654" sldId="380"/>
            <ac:spMk id="3" creationId="{00000000-0000-0000-0000-000000000000}"/>
          </ac:spMkLst>
        </pc:spChg>
        <pc:picChg chg="mod">
          <ac:chgData name="Murphy, Leticia@CalRecycle" userId="e60a5982-3310-4a39-9def-8b05a039666a" providerId="ADAL" clId="{2FE09579-DE91-468F-9734-964E531CB717}" dt="2020-10-27T23:19:18.638" v="2045" actId="13244"/>
          <ac:picMkLst>
            <pc:docMk/>
            <pc:sldMk cId="3407430654" sldId="380"/>
            <ac:picMk id="6" creationId="{818A9070-FA75-E74F-83D3-62EF6E9CB7B8}"/>
          </ac:picMkLst>
        </pc:picChg>
      </pc:sldChg>
      <pc:sldChg chg="modSp mod">
        <pc:chgData name="Murphy, Leticia@CalRecycle" userId="e60a5982-3310-4a39-9def-8b05a039666a" providerId="ADAL" clId="{2FE09579-DE91-468F-9734-964E531CB717}" dt="2020-10-29T18:53:55.028" v="2199" actId="14100"/>
        <pc:sldMkLst>
          <pc:docMk/>
          <pc:sldMk cId="4167211904" sldId="386"/>
        </pc:sldMkLst>
        <pc:spChg chg="mod">
          <ac:chgData name="Murphy, Leticia@CalRecycle" userId="e60a5982-3310-4a39-9def-8b05a039666a" providerId="ADAL" clId="{2FE09579-DE91-468F-9734-964E531CB717}" dt="2020-10-29T18:53:55.028" v="2199" actId="14100"/>
          <ac:spMkLst>
            <pc:docMk/>
            <pc:sldMk cId="4167211904" sldId="386"/>
            <ac:spMk id="2" creationId="{00000000-0000-0000-0000-000000000000}"/>
          </ac:spMkLst>
        </pc:spChg>
        <pc:spChg chg="mod">
          <ac:chgData name="Murphy, Leticia@CalRecycle" userId="e60a5982-3310-4a39-9def-8b05a039666a" providerId="ADAL" clId="{2FE09579-DE91-468F-9734-964E531CB717}" dt="2020-10-27T20:30:27.485" v="115" actId="14100"/>
          <ac:spMkLst>
            <pc:docMk/>
            <pc:sldMk cId="4167211904" sldId="386"/>
            <ac:spMk id="3" creationId="{00000000-0000-0000-0000-000000000000}"/>
          </ac:spMkLst>
        </pc:spChg>
        <pc:grpChg chg="mod">
          <ac:chgData name="Murphy, Leticia@CalRecycle" userId="e60a5982-3310-4a39-9def-8b05a039666a" providerId="ADAL" clId="{2FE09579-DE91-468F-9734-964E531CB717}" dt="2020-10-27T23:26:06.038" v="2066" actId="1076"/>
          <ac:grpSpMkLst>
            <pc:docMk/>
            <pc:sldMk cId="4167211904" sldId="386"/>
            <ac:grpSpMk id="6" creationId="{00000000-0000-0000-0000-000000000000}"/>
          </ac:grpSpMkLst>
        </pc:grpChg>
        <pc:picChg chg="mod">
          <ac:chgData name="Murphy, Leticia@CalRecycle" userId="e60a5982-3310-4a39-9def-8b05a039666a" providerId="ADAL" clId="{2FE09579-DE91-468F-9734-964E531CB717}" dt="2020-10-27T23:26:40.223" v="2184" actId="962"/>
          <ac:picMkLst>
            <pc:docMk/>
            <pc:sldMk cId="4167211904" sldId="386"/>
            <ac:picMk id="7" creationId="{00000000-0000-0000-0000-000000000000}"/>
          </ac:picMkLst>
        </pc:picChg>
      </pc:sldChg>
      <pc:sldChg chg="addSp delSp modSp mod">
        <pc:chgData name="Murphy, Leticia@CalRecycle" userId="e60a5982-3310-4a39-9def-8b05a039666a" providerId="ADAL" clId="{2FE09579-DE91-468F-9734-964E531CB717}" dt="2020-10-27T23:21:56.329" v="2054" actId="13244"/>
        <pc:sldMkLst>
          <pc:docMk/>
          <pc:sldMk cId="233621939" sldId="390"/>
        </pc:sldMkLst>
        <pc:spChg chg="add mod">
          <ac:chgData name="Murphy, Leticia@CalRecycle" userId="e60a5982-3310-4a39-9def-8b05a039666a" providerId="ADAL" clId="{2FE09579-DE91-468F-9734-964E531CB717}" dt="2020-10-27T23:21:56.329" v="2054" actId="13244"/>
          <ac:spMkLst>
            <pc:docMk/>
            <pc:sldMk cId="233621939" sldId="390"/>
            <ac:spMk id="3" creationId="{DB05FC0F-F673-40E4-9DF5-DFF8964D60E8}"/>
          </ac:spMkLst>
        </pc:spChg>
        <pc:spChg chg="del mod">
          <ac:chgData name="Murphy, Leticia@CalRecycle" userId="e60a5982-3310-4a39-9def-8b05a039666a" providerId="ADAL" clId="{2FE09579-DE91-468F-9734-964E531CB717}" dt="2020-10-27T22:37:50.683" v="1893" actId="478"/>
          <ac:spMkLst>
            <pc:docMk/>
            <pc:sldMk cId="233621939" sldId="390"/>
            <ac:spMk id="8" creationId="{00000000-0000-0000-0000-000000000000}"/>
          </ac:spMkLst>
        </pc:spChg>
        <pc:spChg chg="mod">
          <ac:chgData name="Murphy, Leticia@CalRecycle" userId="e60a5982-3310-4a39-9def-8b05a039666a" providerId="ADAL" clId="{2FE09579-DE91-468F-9734-964E531CB717}" dt="2020-10-27T23:19:47.929" v="2049" actId="13244"/>
          <ac:spMkLst>
            <pc:docMk/>
            <pc:sldMk cId="233621939" sldId="390"/>
            <ac:spMk id="9" creationId="{00000000-0000-0000-0000-000000000000}"/>
          </ac:spMkLst>
        </pc:spChg>
        <pc:graphicFrameChg chg="del mod">
          <ac:chgData name="Murphy, Leticia@CalRecycle" userId="e60a5982-3310-4a39-9def-8b05a039666a" providerId="ADAL" clId="{2FE09579-DE91-468F-9734-964E531CB717}" dt="2020-10-27T22:36:08.707" v="1878" actId="478"/>
          <ac:graphicFrameMkLst>
            <pc:docMk/>
            <pc:sldMk cId="233621939" sldId="390"/>
            <ac:graphicFrameMk id="7" creationId="{00000000-0000-0000-0000-000000000000}"/>
          </ac:graphicFrameMkLst>
        </pc:graphicFrameChg>
        <pc:picChg chg="mod">
          <ac:chgData name="Murphy, Leticia@CalRecycle" userId="e60a5982-3310-4a39-9def-8b05a039666a" providerId="ADAL" clId="{2FE09579-DE91-468F-9734-964E531CB717}" dt="2020-10-27T23:21:25.368" v="2050" actId="962"/>
          <ac:picMkLst>
            <pc:docMk/>
            <pc:sldMk cId="233621939" sldId="390"/>
            <ac:picMk id="4" creationId="{A0ED333A-38AF-194F-A282-4D21F7F3CBBB}"/>
          </ac:picMkLst>
        </pc:picChg>
        <pc:picChg chg="mod">
          <ac:chgData name="Murphy, Leticia@CalRecycle" userId="e60a5982-3310-4a39-9def-8b05a039666a" providerId="ADAL" clId="{2FE09579-DE91-468F-9734-964E531CB717}" dt="2020-10-27T23:21:46.049" v="2053" actId="13244"/>
          <ac:picMkLst>
            <pc:docMk/>
            <pc:sldMk cId="233621939" sldId="390"/>
            <ac:picMk id="5" creationId="{8558A19A-4B58-864A-9A1B-59FE5F1C744C}"/>
          </ac:picMkLst>
        </pc:picChg>
        <pc:picChg chg="mod">
          <ac:chgData name="Murphy, Leticia@CalRecycle" userId="e60a5982-3310-4a39-9def-8b05a039666a" providerId="ADAL" clId="{2FE09579-DE91-468F-9734-964E531CB717}" dt="2020-10-27T23:21:27.562" v="2051" actId="13244"/>
          <ac:picMkLst>
            <pc:docMk/>
            <pc:sldMk cId="233621939" sldId="390"/>
            <ac:picMk id="6" creationId="{818A9070-FA75-E74F-83D3-62EF6E9CB7B8}"/>
          </ac:picMkLst>
        </pc:picChg>
      </pc:sldChg>
      <pc:sldChg chg="modSp mod">
        <pc:chgData name="Murphy, Leticia@CalRecycle" userId="e60a5982-3310-4a39-9def-8b05a039666a" providerId="ADAL" clId="{2FE09579-DE91-468F-9734-964E531CB717}" dt="2020-10-29T19:09:13.204" v="2249" actId="14100"/>
        <pc:sldMkLst>
          <pc:docMk/>
          <pc:sldMk cId="1364171989" sldId="393"/>
        </pc:sldMkLst>
        <pc:spChg chg="mod">
          <ac:chgData name="Murphy, Leticia@CalRecycle" userId="e60a5982-3310-4a39-9def-8b05a039666a" providerId="ADAL" clId="{2FE09579-DE91-468F-9734-964E531CB717}" dt="2020-10-29T18:55:24.427" v="2228" actId="207"/>
          <ac:spMkLst>
            <pc:docMk/>
            <pc:sldMk cId="1364171989" sldId="393"/>
            <ac:spMk id="47" creationId="{00000000-0000-0000-0000-000000000000}"/>
          </ac:spMkLst>
        </pc:spChg>
        <pc:spChg chg="mod">
          <ac:chgData name="Murphy, Leticia@CalRecycle" userId="e60a5982-3310-4a39-9def-8b05a039666a" providerId="ADAL" clId="{2FE09579-DE91-468F-9734-964E531CB717}" dt="2020-10-29T18:55:28.903" v="2229" actId="207"/>
          <ac:spMkLst>
            <pc:docMk/>
            <pc:sldMk cId="1364171989" sldId="393"/>
            <ac:spMk id="48" creationId="{00000000-0000-0000-0000-000000000000}"/>
          </ac:spMkLst>
        </pc:spChg>
        <pc:spChg chg="mod">
          <ac:chgData name="Murphy, Leticia@CalRecycle" userId="e60a5982-3310-4a39-9def-8b05a039666a" providerId="ADAL" clId="{2FE09579-DE91-468F-9734-964E531CB717}" dt="2020-10-29T19:08:48.283" v="2243" actId="14100"/>
          <ac:spMkLst>
            <pc:docMk/>
            <pc:sldMk cId="1364171989" sldId="393"/>
            <ac:spMk id="49" creationId="{00000000-0000-0000-0000-000000000000}"/>
          </ac:spMkLst>
        </pc:spChg>
        <pc:spChg chg="mod">
          <ac:chgData name="Murphy, Leticia@CalRecycle" userId="e60a5982-3310-4a39-9def-8b05a039666a" providerId="ADAL" clId="{2FE09579-DE91-468F-9734-964E531CB717}" dt="2020-10-29T18:54:57.605" v="2217" actId="207"/>
          <ac:spMkLst>
            <pc:docMk/>
            <pc:sldMk cId="1364171989" sldId="393"/>
            <ac:spMk id="50" creationId="{00000000-0000-0000-0000-000000000000}"/>
          </ac:spMkLst>
        </pc:spChg>
        <pc:spChg chg="mod">
          <ac:chgData name="Murphy, Leticia@CalRecycle" userId="e60a5982-3310-4a39-9def-8b05a039666a" providerId="ADAL" clId="{2FE09579-DE91-468F-9734-964E531CB717}" dt="2020-10-29T18:54:40.190" v="2211" actId="14100"/>
          <ac:spMkLst>
            <pc:docMk/>
            <pc:sldMk cId="1364171989" sldId="393"/>
            <ac:spMk id="51" creationId="{00000000-0000-0000-0000-000000000000}"/>
          </ac:spMkLst>
        </pc:spChg>
        <pc:spChg chg="mod">
          <ac:chgData name="Murphy, Leticia@CalRecycle" userId="e60a5982-3310-4a39-9def-8b05a039666a" providerId="ADAL" clId="{2FE09579-DE91-468F-9734-964E531CB717}" dt="2020-10-29T18:54:12.790" v="2205" actId="14100"/>
          <ac:spMkLst>
            <pc:docMk/>
            <pc:sldMk cId="1364171989" sldId="393"/>
            <ac:spMk id="52" creationId="{00000000-0000-0000-0000-000000000000}"/>
          </ac:spMkLst>
        </pc:spChg>
        <pc:spChg chg="mod">
          <ac:chgData name="Murphy, Leticia@CalRecycle" userId="e60a5982-3310-4a39-9def-8b05a039666a" providerId="ADAL" clId="{2FE09579-DE91-468F-9734-964E531CB717}" dt="2020-10-29T19:08:34.613" v="2240" actId="14100"/>
          <ac:spMkLst>
            <pc:docMk/>
            <pc:sldMk cId="1364171989" sldId="393"/>
            <ac:spMk id="53" creationId="{00000000-0000-0000-0000-000000000000}"/>
          </ac:spMkLst>
        </pc:spChg>
        <pc:spChg chg="mod">
          <ac:chgData name="Murphy, Leticia@CalRecycle" userId="e60a5982-3310-4a39-9def-8b05a039666a" providerId="ADAL" clId="{2FE09579-DE91-468F-9734-964E531CB717}" dt="2020-10-29T19:08:59.573" v="2246" actId="27636"/>
          <ac:spMkLst>
            <pc:docMk/>
            <pc:sldMk cId="1364171989" sldId="393"/>
            <ac:spMk id="54" creationId="{00000000-0000-0000-0000-000000000000}"/>
          </ac:spMkLst>
        </pc:spChg>
        <pc:spChg chg="mod">
          <ac:chgData name="Murphy, Leticia@CalRecycle" userId="e60a5982-3310-4a39-9def-8b05a039666a" providerId="ADAL" clId="{2FE09579-DE91-468F-9734-964E531CB717}" dt="2020-10-29T19:09:13.204" v="2249" actId="14100"/>
          <ac:spMkLst>
            <pc:docMk/>
            <pc:sldMk cId="1364171989" sldId="393"/>
            <ac:spMk id="55" creationId="{00000000-0000-0000-0000-000000000000}"/>
          </ac:spMkLst>
        </pc:spChg>
      </pc:sldChg>
      <pc:sldChg chg="modSp mod">
        <pc:chgData name="Murphy, Leticia@CalRecycle" userId="e60a5982-3310-4a39-9def-8b05a039666a" providerId="ADAL" clId="{2FE09579-DE91-468F-9734-964E531CB717}" dt="2020-10-29T19:09:43.908" v="2256" actId="14100"/>
        <pc:sldMkLst>
          <pc:docMk/>
          <pc:sldMk cId="382260941" sldId="394"/>
        </pc:sldMkLst>
        <pc:spChg chg="mod">
          <ac:chgData name="Murphy, Leticia@CalRecycle" userId="e60a5982-3310-4a39-9def-8b05a039666a" providerId="ADAL" clId="{2FE09579-DE91-468F-9734-964E531CB717}" dt="2020-10-29T19:09:43.908" v="2256" actId="14100"/>
          <ac:spMkLst>
            <pc:docMk/>
            <pc:sldMk cId="382260941" sldId="394"/>
            <ac:spMk id="14" creationId="{00000000-0000-0000-0000-000000000000}"/>
          </ac:spMkLst>
        </pc:spChg>
        <pc:spChg chg="mod">
          <ac:chgData name="Murphy, Leticia@CalRecycle" userId="e60a5982-3310-4a39-9def-8b05a039666a" providerId="ADAL" clId="{2FE09579-DE91-468F-9734-964E531CB717}" dt="2020-10-27T23:13:15.794" v="2005" actId="13244"/>
          <ac:spMkLst>
            <pc:docMk/>
            <pc:sldMk cId="382260941" sldId="394"/>
            <ac:spMk id="15" creationId="{00000000-0000-0000-0000-000000000000}"/>
          </ac:spMkLst>
        </pc:spChg>
        <pc:spChg chg="mod">
          <ac:chgData name="Murphy, Leticia@CalRecycle" userId="e60a5982-3310-4a39-9def-8b05a039666a" providerId="ADAL" clId="{2FE09579-DE91-468F-9734-964E531CB717}" dt="2020-10-27T23:15:05.559" v="2020" actId="13244"/>
          <ac:spMkLst>
            <pc:docMk/>
            <pc:sldMk cId="382260941" sldId="394"/>
            <ac:spMk id="16" creationId="{00000000-0000-0000-0000-000000000000}"/>
          </ac:spMkLst>
        </pc:spChg>
        <pc:spChg chg="mod">
          <ac:chgData name="Murphy, Leticia@CalRecycle" userId="e60a5982-3310-4a39-9def-8b05a039666a" providerId="ADAL" clId="{2FE09579-DE91-468F-9734-964E531CB717}" dt="2020-10-27T20:36:59.580" v="187" actId="962"/>
          <ac:spMkLst>
            <pc:docMk/>
            <pc:sldMk cId="382260941" sldId="394"/>
            <ac:spMk id="21" creationId="{00000000-0000-0000-0000-000000000000}"/>
          </ac:spMkLst>
        </pc:spChg>
        <pc:spChg chg="mod">
          <ac:chgData name="Murphy, Leticia@CalRecycle" userId="e60a5982-3310-4a39-9def-8b05a039666a" providerId="ADAL" clId="{2FE09579-DE91-468F-9734-964E531CB717}" dt="2020-10-27T23:13:49.165" v="2012" actId="13244"/>
          <ac:spMkLst>
            <pc:docMk/>
            <pc:sldMk cId="382260941" sldId="394"/>
            <ac:spMk id="24" creationId="{00000000-0000-0000-0000-000000000000}"/>
          </ac:spMkLst>
        </pc:spChg>
        <pc:spChg chg="mod">
          <ac:chgData name="Murphy, Leticia@CalRecycle" userId="e60a5982-3310-4a39-9def-8b05a039666a" providerId="ADAL" clId="{2FE09579-DE91-468F-9734-964E531CB717}" dt="2020-10-27T23:14:54.637" v="2017" actId="13244"/>
          <ac:spMkLst>
            <pc:docMk/>
            <pc:sldMk cId="382260941" sldId="394"/>
            <ac:spMk id="25" creationId="{00000000-0000-0000-0000-000000000000}"/>
          </ac:spMkLst>
        </pc:spChg>
        <pc:spChg chg="mod">
          <ac:chgData name="Murphy, Leticia@CalRecycle" userId="e60a5982-3310-4a39-9def-8b05a039666a" providerId="ADAL" clId="{2FE09579-DE91-468F-9734-964E531CB717}" dt="2020-10-27T23:15:03.372" v="2019" actId="13244"/>
          <ac:spMkLst>
            <pc:docMk/>
            <pc:sldMk cId="382260941" sldId="394"/>
            <ac:spMk id="26" creationId="{00000000-0000-0000-0000-000000000000}"/>
          </ac:spMkLst>
        </pc:spChg>
        <pc:spChg chg="mod">
          <ac:chgData name="Murphy, Leticia@CalRecycle" userId="e60a5982-3310-4a39-9def-8b05a039666a" providerId="ADAL" clId="{2FE09579-DE91-468F-9734-964E531CB717}" dt="2020-10-27T23:14:16.037" v="2014" actId="13244"/>
          <ac:spMkLst>
            <pc:docMk/>
            <pc:sldMk cId="382260941" sldId="394"/>
            <ac:spMk id="27" creationId="{00000000-0000-0000-0000-000000000000}"/>
          </ac:spMkLst>
        </pc:spChg>
        <pc:spChg chg="mod">
          <ac:chgData name="Murphy, Leticia@CalRecycle" userId="e60a5982-3310-4a39-9def-8b05a039666a" providerId="ADAL" clId="{2FE09579-DE91-468F-9734-964E531CB717}" dt="2020-10-27T23:13:30.145" v="2008" actId="13244"/>
          <ac:spMkLst>
            <pc:docMk/>
            <pc:sldMk cId="382260941" sldId="394"/>
            <ac:spMk id="28" creationId="{00000000-0000-0000-0000-000000000000}"/>
          </ac:spMkLst>
        </pc:spChg>
        <pc:picChg chg="mod">
          <ac:chgData name="Murphy, Leticia@CalRecycle" userId="e60a5982-3310-4a39-9def-8b05a039666a" providerId="ADAL" clId="{2FE09579-DE91-468F-9734-964E531CB717}" dt="2020-10-27T23:13:32.402" v="2009" actId="13244"/>
          <ac:picMkLst>
            <pc:docMk/>
            <pc:sldMk cId="382260941" sldId="394"/>
            <ac:picMk id="17" creationId="{4C7A1C13-9D54-D54F-BA80-0C5982BF59A9}"/>
          </ac:picMkLst>
        </pc:picChg>
        <pc:picChg chg="mod">
          <ac:chgData name="Murphy, Leticia@CalRecycle" userId="e60a5982-3310-4a39-9def-8b05a039666a" providerId="ADAL" clId="{2FE09579-DE91-468F-9734-964E531CB717}" dt="2020-10-27T23:13:40.382" v="2010" actId="13244"/>
          <ac:picMkLst>
            <pc:docMk/>
            <pc:sldMk cId="382260941" sldId="394"/>
            <ac:picMk id="31" creationId="{F1ABC944-9F42-5C41-B1C6-67951317CCC2}"/>
          </ac:picMkLst>
        </pc:picChg>
        <pc:picChg chg="mod">
          <ac:chgData name="Murphy, Leticia@CalRecycle" userId="e60a5982-3310-4a39-9def-8b05a039666a" providerId="ADAL" clId="{2FE09579-DE91-468F-9734-964E531CB717}" dt="2020-10-27T23:13:56.004" v="2013" actId="13244"/>
          <ac:picMkLst>
            <pc:docMk/>
            <pc:sldMk cId="382260941" sldId="394"/>
            <ac:picMk id="32" creationId="{49A3653B-D1A4-D34C-8A9F-90D12CC78BB0}"/>
          </ac:picMkLst>
        </pc:picChg>
        <pc:picChg chg="mod">
          <ac:chgData name="Murphy, Leticia@CalRecycle" userId="e60a5982-3310-4a39-9def-8b05a039666a" providerId="ADAL" clId="{2FE09579-DE91-468F-9734-964E531CB717}" dt="2020-10-27T23:14:37.644" v="2015" actId="13244"/>
          <ac:picMkLst>
            <pc:docMk/>
            <pc:sldMk cId="382260941" sldId="394"/>
            <ac:picMk id="33" creationId="{725EA57E-B51C-EB47-8E04-0FBB6E0BB868}"/>
          </ac:picMkLst>
        </pc:picChg>
        <pc:picChg chg="mod">
          <ac:chgData name="Murphy, Leticia@CalRecycle" userId="e60a5982-3310-4a39-9def-8b05a039666a" providerId="ADAL" clId="{2FE09579-DE91-468F-9734-964E531CB717}" dt="2020-10-27T23:14:58.370" v="2018" actId="13244"/>
          <ac:picMkLst>
            <pc:docMk/>
            <pc:sldMk cId="382260941" sldId="394"/>
            <ac:picMk id="34" creationId="{46DC0FEE-9696-D842-A27C-8B5F95DAB9BC}"/>
          </ac:picMkLst>
        </pc:picChg>
        <pc:picChg chg="mod">
          <ac:chgData name="Murphy, Leticia@CalRecycle" userId="e60a5982-3310-4a39-9def-8b05a039666a" providerId="ADAL" clId="{2FE09579-DE91-468F-9734-964E531CB717}" dt="2020-10-27T23:15:07.912" v="2021" actId="13244"/>
          <ac:picMkLst>
            <pc:docMk/>
            <pc:sldMk cId="382260941" sldId="394"/>
            <ac:picMk id="35" creationId="{7CA67602-6C70-F047-A8E7-4D7FC6E8D5B7}"/>
          </ac:picMkLst>
        </pc:picChg>
      </pc:sldChg>
      <pc:sldChg chg="modSp mod">
        <pc:chgData name="Murphy, Leticia@CalRecycle" userId="e60a5982-3310-4a39-9def-8b05a039666a" providerId="ADAL" clId="{2FE09579-DE91-468F-9734-964E531CB717}" dt="2020-10-27T23:16:31.362" v="2034" actId="13244"/>
        <pc:sldMkLst>
          <pc:docMk/>
          <pc:sldMk cId="13683512" sldId="396"/>
        </pc:sldMkLst>
        <pc:spChg chg="mod">
          <ac:chgData name="Murphy, Leticia@CalRecycle" userId="e60a5982-3310-4a39-9def-8b05a039666a" providerId="ADAL" clId="{2FE09579-DE91-468F-9734-964E531CB717}" dt="2020-10-27T23:15:22.490" v="2022" actId="13244"/>
          <ac:spMkLst>
            <pc:docMk/>
            <pc:sldMk cId="13683512" sldId="396"/>
            <ac:spMk id="2" creationId="{7B297C58-6668-9843-8769-BA3E6A86A2DC}"/>
          </ac:spMkLst>
        </pc:spChg>
        <pc:spChg chg="mod">
          <ac:chgData name="Murphy, Leticia@CalRecycle" userId="e60a5982-3310-4a39-9def-8b05a039666a" providerId="ADAL" clId="{2FE09579-DE91-468F-9734-964E531CB717}" dt="2020-10-27T23:15:36.366" v="2025" actId="13244"/>
          <ac:spMkLst>
            <pc:docMk/>
            <pc:sldMk cId="13683512" sldId="396"/>
            <ac:spMk id="4" creationId="{FC9B4438-B881-B947-A7DB-60B6FD247A60}"/>
          </ac:spMkLst>
        </pc:spChg>
        <pc:spChg chg="mod">
          <ac:chgData name="Murphy, Leticia@CalRecycle" userId="e60a5982-3310-4a39-9def-8b05a039666a" providerId="ADAL" clId="{2FE09579-DE91-468F-9734-964E531CB717}" dt="2020-10-27T23:15:30.396" v="2024" actId="13244"/>
          <ac:spMkLst>
            <pc:docMk/>
            <pc:sldMk cId="13683512" sldId="396"/>
            <ac:spMk id="5" creationId="{CA2E2B45-57DE-8C42-8E17-7990A1BC91F0}"/>
          </ac:spMkLst>
        </pc:spChg>
        <pc:spChg chg="mod">
          <ac:chgData name="Murphy, Leticia@CalRecycle" userId="e60a5982-3310-4a39-9def-8b05a039666a" providerId="ADAL" clId="{2FE09579-DE91-468F-9734-964E531CB717}" dt="2020-10-27T23:15:57.092" v="2027" actId="13244"/>
          <ac:spMkLst>
            <pc:docMk/>
            <pc:sldMk cId="13683512" sldId="396"/>
            <ac:spMk id="19" creationId="{CA2E2B45-57DE-8C42-8E17-7990A1BC91F0}"/>
          </ac:spMkLst>
        </pc:spChg>
        <pc:spChg chg="mod">
          <ac:chgData name="Murphy, Leticia@CalRecycle" userId="e60a5982-3310-4a39-9def-8b05a039666a" providerId="ADAL" clId="{2FE09579-DE91-468F-9734-964E531CB717}" dt="2020-10-27T23:16:12.474" v="2030" actId="13244"/>
          <ac:spMkLst>
            <pc:docMk/>
            <pc:sldMk cId="13683512" sldId="396"/>
            <ac:spMk id="20" creationId="{CA2E2B45-57DE-8C42-8E17-7990A1BC91F0}"/>
          </ac:spMkLst>
        </pc:spChg>
        <pc:spChg chg="mod">
          <ac:chgData name="Murphy, Leticia@CalRecycle" userId="e60a5982-3310-4a39-9def-8b05a039666a" providerId="ADAL" clId="{2FE09579-DE91-468F-9734-964E531CB717}" dt="2020-10-27T23:16:31.362" v="2034" actId="13244"/>
          <ac:spMkLst>
            <pc:docMk/>
            <pc:sldMk cId="13683512" sldId="396"/>
            <ac:spMk id="23" creationId="{CA2E2B45-57DE-8C42-8E17-7990A1BC91F0}"/>
          </ac:spMkLst>
        </pc:spChg>
        <pc:spChg chg="mod">
          <ac:chgData name="Murphy, Leticia@CalRecycle" userId="e60a5982-3310-4a39-9def-8b05a039666a" providerId="ADAL" clId="{2FE09579-DE91-468F-9734-964E531CB717}" dt="2020-10-27T20:38:01.487" v="201" actId="962"/>
          <ac:spMkLst>
            <pc:docMk/>
            <pc:sldMk cId="13683512" sldId="396"/>
            <ac:spMk id="24" creationId="{00000000-0000-0000-0000-000000000000}"/>
          </ac:spMkLst>
        </pc:spChg>
        <pc:grpChg chg="mod">
          <ac:chgData name="Murphy, Leticia@CalRecycle" userId="e60a5982-3310-4a39-9def-8b05a039666a" providerId="ADAL" clId="{2FE09579-DE91-468F-9734-964E531CB717}" dt="2020-10-27T23:15:26.606" v="2023" actId="13244"/>
          <ac:grpSpMkLst>
            <pc:docMk/>
            <pc:sldMk cId="13683512" sldId="396"/>
            <ac:grpSpMk id="7" creationId="{00000000-0000-0000-0000-000000000000}"/>
          </ac:grpSpMkLst>
        </pc:grpChg>
        <pc:grpChg chg="mod">
          <ac:chgData name="Murphy, Leticia@CalRecycle" userId="e60a5982-3310-4a39-9def-8b05a039666a" providerId="ADAL" clId="{2FE09579-DE91-468F-9734-964E531CB717}" dt="2020-10-27T23:15:52.471" v="2026" actId="13244"/>
          <ac:grpSpMkLst>
            <pc:docMk/>
            <pc:sldMk cId="13683512" sldId="396"/>
            <ac:grpSpMk id="21" creationId="{00000000-0000-0000-0000-000000000000}"/>
          </ac:grpSpMkLst>
        </pc:grpChg>
        <pc:picChg chg="mod">
          <ac:chgData name="Murphy, Leticia@CalRecycle" userId="e60a5982-3310-4a39-9def-8b05a039666a" providerId="ADAL" clId="{2FE09579-DE91-468F-9734-964E531CB717}" dt="2020-10-27T23:16:24.375" v="2031" actId="13244"/>
          <ac:picMkLst>
            <pc:docMk/>
            <pc:sldMk cId="13683512" sldId="396"/>
            <ac:picMk id="15" creationId="{00000000-0000-0000-0000-000000000000}"/>
          </ac:picMkLst>
        </pc:picChg>
        <pc:picChg chg="mod">
          <ac:chgData name="Murphy, Leticia@CalRecycle" userId="e60a5982-3310-4a39-9def-8b05a039666a" providerId="ADAL" clId="{2FE09579-DE91-468F-9734-964E531CB717}" dt="2020-10-27T23:16:25.998" v="2032" actId="13244"/>
          <ac:picMkLst>
            <pc:docMk/>
            <pc:sldMk cId="13683512" sldId="396"/>
            <ac:picMk id="16" creationId="{00000000-0000-0000-0000-000000000000}"/>
          </ac:picMkLst>
        </pc:picChg>
        <pc:picChg chg="mod">
          <ac:chgData name="Murphy, Leticia@CalRecycle" userId="e60a5982-3310-4a39-9def-8b05a039666a" providerId="ADAL" clId="{2FE09579-DE91-468F-9734-964E531CB717}" dt="2020-10-27T23:16:29.470" v="2033" actId="13244"/>
          <ac:picMkLst>
            <pc:docMk/>
            <pc:sldMk cId="13683512" sldId="396"/>
            <ac:picMk id="22" creationId="{00000000-0000-0000-0000-000000000000}"/>
          </ac:picMkLst>
        </pc:picChg>
        <pc:picChg chg="mod">
          <ac:chgData name="Murphy, Leticia@CalRecycle" userId="e60a5982-3310-4a39-9def-8b05a039666a" providerId="ADAL" clId="{2FE09579-DE91-468F-9734-964E531CB717}" dt="2020-10-27T23:16:05.945" v="2028" actId="13244"/>
          <ac:picMkLst>
            <pc:docMk/>
            <pc:sldMk cId="13683512" sldId="396"/>
            <ac:picMk id="25" creationId="{2BB98FC5-9CED-4F5A-87D7-9EB78BEC9805}"/>
          </ac:picMkLst>
        </pc:picChg>
        <pc:picChg chg="mod">
          <ac:chgData name="Murphy, Leticia@CalRecycle" userId="e60a5982-3310-4a39-9def-8b05a039666a" providerId="ADAL" clId="{2FE09579-DE91-468F-9734-964E531CB717}" dt="2020-10-27T23:16:08.632" v="2029" actId="13244"/>
          <ac:picMkLst>
            <pc:docMk/>
            <pc:sldMk cId="13683512" sldId="396"/>
            <ac:picMk id="26" creationId="{28B03438-8FF2-4236-86C9-17F78453F1DB}"/>
          </ac:picMkLst>
        </pc:picChg>
      </pc:sldChg>
      <pc:sldChg chg="modSp mod">
        <pc:chgData name="Murphy, Leticia@CalRecycle" userId="e60a5982-3310-4a39-9def-8b05a039666a" providerId="ADAL" clId="{2FE09579-DE91-468F-9734-964E531CB717}" dt="2020-10-27T20:45:30.871" v="260" actId="962"/>
        <pc:sldMkLst>
          <pc:docMk/>
          <pc:sldMk cId="3607380592" sldId="400"/>
        </pc:sldMkLst>
        <pc:spChg chg="mod">
          <ac:chgData name="Murphy, Leticia@CalRecycle" userId="e60a5982-3310-4a39-9def-8b05a039666a" providerId="ADAL" clId="{2FE09579-DE91-468F-9734-964E531CB717}" dt="2020-10-27T20:45:20.970" v="258" actId="962"/>
          <ac:spMkLst>
            <pc:docMk/>
            <pc:sldMk cId="3607380592" sldId="400"/>
            <ac:spMk id="2" creationId="{00000000-0000-0000-0000-000000000000}"/>
          </ac:spMkLst>
        </pc:spChg>
        <pc:spChg chg="mod">
          <ac:chgData name="Murphy, Leticia@CalRecycle" userId="e60a5982-3310-4a39-9def-8b05a039666a" providerId="ADAL" clId="{2FE09579-DE91-468F-9734-964E531CB717}" dt="2020-10-27T20:45:30.871" v="260" actId="962"/>
          <ac:spMkLst>
            <pc:docMk/>
            <pc:sldMk cId="3607380592" sldId="400"/>
            <ac:spMk id="3" creationId="{00000000-0000-0000-0000-000000000000}"/>
          </ac:spMkLst>
        </pc:spChg>
      </pc:sldChg>
      <pc:sldChg chg="modSp mod">
        <pc:chgData name="Murphy, Leticia@CalRecycle" userId="e60a5982-3310-4a39-9def-8b05a039666a" providerId="ADAL" clId="{2FE09579-DE91-468F-9734-964E531CB717}" dt="2020-10-27T21:04:56.478" v="1516" actId="962"/>
        <pc:sldMkLst>
          <pc:docMk/>
          <pc:sldMk cId="245506671" sldId="403"/>
        </pc:sldMkLst>
        <pc:spChg chg="mod">
          <ac:chgData name="Murphy, Leticia@CalRecycle" userId="e60a5982-3310-4a39-9def-8b05a039666a" providerId="ADAL" clId="{2FE09579-DE91-468F-9734-964E531CB717}" dt="2020-10-27T21:04:49.696" v="1514" actId="962"/>
          <ac:spMkLst>
            <pc:docMk/>
            <pc:sldMk cId="245506671" sldId="403"/>
            <ac:spMk id="2" creationId="{00000000-0000-0000-0000-000000000000}"/>
          </ac:spMkLst>
        </pc:spChg>
        <pc:spChg chg="mod">
          <ac:chgData name="Murphy, Leticia@CalRecycle" userId="e60a5982-3310-4a39-9def-8b05a039666a" providerId="ADAL" clId="{2FE09579-DE91-468F-9734-964E531CB717}" dt="2020-10-27T21:04:56.478" v="1516" actId="962"/>
          <ac:spMkLst>
            <pc:docMk/>
            <pc:sldMk cId="245506671" sldId="403"/>
            <ac:spMk id="3" creationId="{00000000-0000-0000-0000-000000000000}"/>
          </ac:spMkLst>
        </pc:spChg>
      </pc:sldChg>
      <pc:sldChg chg="modSp mod">
        <pc:chgData name="Murphy, Leticia@CalRecycle" userId="e60a5982-3310-4a39-9def-8b05a039666a" providerId="ADAL" clId="{2FE09579-DE91-468F-9734-964E531CB717}" dt="2020-10-27T23:19:32.664" v="2046" actId="13244"/>
        <pc:sldMkLst>
          <pc:docMk/>
          <pc:sldMk cId="287854621" sldId="404"/>
        </pc:sldMkLst>
        <pc:spChg chg="mod">
          <ac:chgData name="Murphy, Leticia@CalRecycle" userId="e60a5982-3310-4a39-9def-8b05a039666a" providerId="ADAL" clId="{2FE09579-DE91-468F-9734-964E531CB717}" dt="2020-10-27T21:05:10.100" v="1518" actId="962"/>
          <ac:spMkLst>
            <pc:docMk/>
            <pc:sldMk cId="287854621" sldId="404"/>
            <ac:spMk id="2" creationId="{00000000-0000-0000-0000-000000000000}"/>
          </ac:spMkLst>
        </pc:spChg>
        <pc:spChg chg="mod">
          <ac:chgData name="Murphy, Leticia@CalRecycle" userId="e60a5982-3310-4a39-9def-8b05a039666a" providerId="ADAL" clId="{2FE09579-DE91-468F-9734-964E531CB717}" dt="2020-10-27T21:05:21.687" v="1521" actId="962"/>
          <ac:spMkLst>
            <pc:docMk/>
            <pc:sldMk cId="287854621" sldId="404"/>
            <ac:spMk id="3" creationId="{00000000-0000-0000-0000-000000000000}"/>
          </ac:spMkLst>
        </pc:spChg>
        <pc:picChg chg="mod">
          <ac:chgData name="Murphy, Leticia@CalRecycle" userId="e60a5982-3310-4a39-9def-8b05a039666a" providerId="ADAL" clId="{2FE09579-DE91-468F-9734-964E531CB717}" dt="2020-10-27T23:19:32.664" v="2046" actId="13244"/>
          <ac:picMkLst>
            <pc:docMk/>
            <pc:sldMk cId="287854621" sldId="404"/>
            <ac:picMk id="10" creationId="{00000000-0000-0000-0000-000000000000}"/>
          </ac:picMkLst>
        </pc:picChg>
      </pc:sldChg>
      <pc:sldChg chg="modSp mod">
        <pc:chgData name="Murphy, Leticia@CalRecycle" userId="e60a5982-3310-4a39-9def-8b05a039666a" providerId="ADAL" clId="{2FE09579-DE91-468F-9734-964E531CB717}" dt="2020-10-27T22:14:02.076" v="1850" actId="962"/>
        <pc:sldMkLst>
          <pc:docMk/>
          <pc:sldMk cId="58761945" sldId="406"/>
        </pc:sldMkLst>
        <pc:spChg chg="mod">
          <ac:chgData name="Murphy, Leticia@CalRecycle" userId="e60a5982-3310-4a39-9def-8b05a039666a" providerId="ADAL" clId="{2FE09579-DE91-468F-9734-964E531CB717}" dt="2020-10-27T22:13:10.773" v="1847" actId="962"/>
          <ac:spMkLst>
            <pc:docMk/>
            <pc:sldMk cId="58761945" sldId="406"/>
            <ac:spMk id="2" creationId="{00000000-0000-0000-0000-000000000000}"/>
          </ac:spMkLst>
        </pc:spChg>
        <pc:spChg chg="mod">
          <ac:chgData name="Murphy, Leticia@CalRecycle" userId="e60a5982-3310-4a39-9def-8b05a039666a" providerId="ADAL" clId="{2FE09579-DE91-468F-9734-964E531CB717}" dt="2020-10-27T22:13:02.113" v="1845" actId="962"/>
          <ac:spMkLst>
            <pc:docMk/>
            <pc:sldMk cId="58761945" sldId="406"/>
            <ac:spMk id="3" creationId="{00000000-0000-0000-0000-000000000000}"/>
          </ac:spMkLst>
        </pc:spChg>
        <pc:spChg chg="mod">
          <ac:chgData name="Murphy, Leticia@CalRecycle" userId="e60a5982-3310-4a39-9def-8b05a039666a" providerId="ADAL" clId="{2FE09579-DE91-468F-9734-964E531CB717}" dt="2020-10-27T22:13:15.318" v="1848" actId="962"/>
          <ac:spMkLst>
            <pc:docMk/>
            <pc:sldMk cId="58761945" sldId="406"/>
            <ac:spMk id="4" creationId="{00000000-0000-0000-0000-000000000000}"/>
          </ac:spMkLst>
        </pc:spChg>
        <pc:spChg chg="mod">
          <ac:chgData name="Murphy, Leticia@CalRecycle" userId="e60a5982-3310-4a39-9def-8b05a039666a" providerId="ADAL" clId="{2FE09579-DE91-468F-9734-964E531CB717}" dt="2020-10-27T22:14:02.076" v="1850" actId="962"/>
          <ac:spMkLst>
            <pc:docMk/>
            <pc:sldMk cId="58761945" sldId="406"/>
            <ac:spMk id="5" creationId="{00000000-0000-0000-0000-000000000000}"/>
          </ac:spMkLst>
        </pc:spChg>
      </pc:sldChg>
      <pc:sldChg chg="modSp mod">
        <pc:chgData name="Murphy, Leticia@CalRecycle" userId="e60a5982-3310-4a39-9def-8b05a039666a" providerId="ADAL" clId="{2FE09579-DE91-468F-9734-964E531CB717}" dt="2020-10-27T21:34:09.234" v="1563" actId="962"/>
        <pc:sldMkLst>
          <pc:docMk/>
          <pc:sldMk cId="2596420473" sldId="408"/>
        </pc:sldMkLst>
        <pc:spChg chg="mod">
          <ac:chgData name="Murphy, Leticia@CalRecycle" userId="e60a5982-3310-4a39-9def-8b05a039666a" providerId="ADAL" clId="{2FE09579-DE91-468F-9734-964E531CB717}" dt="2020-10-27T21:34:09.234" v="1563" actId="962"/>
          <ac:spMkLst>
            <pc:docMk/>
            <pc:sldMk cId="2596420473" sldId="408"/>
            <ac:spMk id="2" creationId="{00000000-0000-0000-0000-000000000000}"/>
          </ac:spMkLst>
        </pc:spChg>
        <pc:spChg chg="mod">
          <ac:chgData name="Murphy, Leticia@CalRecycle" userId="e60a5982-3310-4a39-9def-8b05a039666a" providerId="ADAL" clId="{2FE09579-DE91-468F-9734-964E531CB717}" dt="2020-10-27T21:34:01.285" v="1561" actId="962"/>
          <ac:spMkLst>
            <pc:docMk/>
            <pc:sldMk cId="2596420473" sldId="408"/>
            <ac:spMk id="3" creationId="{00000000-0000-0000-0000-000000000000}"/>
          </ac:spMkLst>
        </pc:spChg>
      </pc:sldChg>
      <pc:sldChg chg="modSp mod">
        <pc:chgData name="Murphy, Leticia@CalRecycle" userId="e60a5982-3310-4a39-9def-8b05a039666a" providerId="ADAL" clId="{2FE09579-DE91-468F-9734-964E531CB717}" dt="2020-10-27T21:52:48.279" v="1586" actId="962"/>
        <pc:sldMkLst>
          <pc:docMk/>
          <pc:sldMk cId="2745727303" sldId="409"/>
        </pc:sldMkLst>
        <pc:spChg chg="mod">
          <ac:chgData name="Murphy, Leticia@CalRecycle" userId="e60a5982-3310-4a39-9def-8b05a039666a" providerId="ADAL" clId="{2FE09579-DE91-468F-9734-964E531CB717}" dt="2020-10-27T21:52:40.637" v="1584" actId="962"/>
          <ac:spMkLst>
            <pc:docMk/>
            <pc:sldMk cId="2745727303" sldId="409"/>
            <ac:spMk id="2" creationId="{00000000-0000-0000-0000-000000000000}"/>
          </ac:spMkLst>
        </pc:spChg>
        <pc:spChg chg="mod">
          <ac:chgData name="Murphy, Leticia@CalRecycle" userId="e60a5982-3310-4a39-9def-8b05a039666a" providerId="ADAL" clId="{2FE09579-DE91-468F-9734-964E531CB717}" dt="2020-10-27T21:52:48.279" v="1586" actId="962"/>
          <ac:spMkLst>
            <pc:docMk/>
            <pc:sldMk cId="2745727303" sldId="409"/>
            <ac:spMk id="3" creationId="{00000000-0000-0000-0000-000000000000}"/>
          </ac:spMkLst>
        </pc:spChg>
      </pc:sldChg>
      <pc:sldChg chg="modSp mod">
        <pc:chgData name="Murphy, Leticia@CalRecycle" userId="e60a5982-3310-4a39-9def-8b05a039666a" providerId="ADAL" clId="{2FE09579-DE91-468F-9734-964E531CB717}" dt="2020-10-27T21:53:05.708" v="1590" actId="962"/>
        <pc:sldMkLst>
          <pc:docMk/>
          <pc:sldMk cId="3811626096" sldId="410"/>
        </pc:sldMkLst>
        <pc:spChg chg="mod">
          <ac:chgData name="Murphy, Leticia@CalRecycle" userId="e60a5982-3310-4a39-9def-8b05a039666a" providerId="ADAL" clId="{2FE09579-DE91-468F-9734-964E531CB717}" dt="2020-10-27T21:53:05.708" v="1590" actId="962"/>
          <ac:spMkLst>
            <pc:docMk/>
            <pc:sldMk cId="3811626096" sldId="410"/>
            <ac:spMk id="2" creationId="{00000000-0000-0000-0000-000000000000}"/>
          </ac:spMkLst>
        </pc:spChg>
        <pc:spChg chg="mod">
          <ac:chgData name="Murphy, Leticia@CalRecycle" userId="e60a5982-3310-4a39-9def-8b05a039666a" providerId="ADAL" clId="{2FE09579-DE91-468F-9734-964E531CB717}" dt="2020-10-27T21:53:00.393" v="1588" actId="962"/>
          <ac:spMkLst>
            <pc:docMk/>
            <pc:sldMk cId="3811626096" sldId="410"/>
            <ac:spMk id="3" creationId="{00000000-0000-0000-0000-000000000000}"/>
          </ac:spMkLst>
        </pc:spChg>
      </pc:sldChg>
      <pc:sldChg chg="modSp mod">
        <pc:chgData name="Murphy, Leticia@CalRecycle" userId="e60a5982-3310-4a39-9def-8b05a039666a" providerId="ADAL" clId="{2FE09579-DE91-468F-9734-964E531CB717}" dt="2020-10-27T21:53:18.912" v="1594" actId="962"/>
        <pc:sldMkLst>
          <pc:docMk/>
          <pc:sldMk cId="3922326614" sldId="411"/>
        </pc:sldMkLst>
        <pc:spChg chg="mod">
          <ac:chgData name="Murphy, Leticia@CalRecycle" userId="e60a5982-3310-4a39-9def-8b05a039666a" providerId="ADAL" clId="{2FE09579-DE91-468F-9734-964E531CB717}" dt="2020-10-27T21:53:12.505" v="1592" actId="962"/>
          <ac:spMkLst>
            <pc:docMk/>
            <pc:sldMk cId="3922326614" sldId="411"/>
            <ac:spMk id="2" creationId="{00000000-0000-0000-0000-000000000000}"/>
          </ac:spMkLst>
        </pc:spChg>
        <pc:spChg chg="mod">
          <ac:chgData name="Murphy, Leticia@CalRecycle" userId="e60a5982-3310-4a39-9def-8b05a039666a" providerId="ADAL" clId="{2FE09579-DE91-468F-9734-964E531CB717}" dt="2020-10-27T21:53:18.912" v="1594" actId="962"/>
          <ac:spMkLst>
            <pc:docMk/>
            <pc:sldMk cId="3922326614" sldId="411"/>
            <ac:spMk id="3" creationId="{00000000-0000-0000-0000-000000000000}"/>
          </ac:spMkLst>
        </pc:spChg>
      </pc:sldChg>
      <pc:sldChg chg="modSp mod">
        <pc:chgData name="Murphy, Leticia@CalRecycle" userId="e60a5982-3310-4a39-9def-8b05a039666a" providerId="ADAL" clId="{2FE09579-DE91-468F-9734-964E531CB717}" dt="2020-10-27T23:22:15.098" v="2057" actId="13244"/>
        <pc:sldMkLst>
          <pc:docMk/>
          <pc:sldMk cId="505082132" sldId="412"/>
        </pc:sldMkLst>
        <pc:spChg chg="mod">
          <ac:chgData name="Murphy, Leticia@CalRecycle" userId="e60a5982-3310-4a39-9def-8b05a039666a" providerId="ADAL" clId="{2FE09579-DE91-468F-9734-964E531CB717}" dt="2020-10-27T21:53:37.288" v="1598" actId="962"/>
          <ac:spMkLst>
            <pc:docMk/>
            <pc:sldMk cId="505082132" sldId="412"/>
            <ac:spMk id="2" creationId="{00000000-0000-0000-0000-000000000000}"/>
          </ac:spMkLst>
        </pc:spChg>
        <pc:spChg chg="mod">
          <ac:chgData name="Murphy, Leticia@CalRecycle" userId="e60a5982-3310-4a39-9def-8b05a039666a" providerId="ADAL" clId="{2FE09579-DE91-468F-9734-964E531CB717}" dt="2020-10-27T21:53:28.389" v="1596" actId="962"/>
          <ac:spMkLst>
            <pc:docMk/>
            <pc:sldMk cId="505082132" sldId="412"/>
            <ac:spMk id="3" creationId="{00000000-0000-0000-0000-000000000000}"/>
          </ac:spMkLst>
        </pc:spChg>
        <pc:picChg chg="mod">
          <ac:chgData name="Murphy, Leticia@CalRecycle" userId="e60a5982-3310-4a39-9def-8b05a039666a" providerId="ADAL" clId="{2FE09579-DE91-468F-9734-964E531CB717}" dt="2020-10-27T23:22:13.357" v="2056" actId="13244"/>
          <ac:picMkLst>
            <pc:docMk/>
            <pc:sldMk cId="505082132" sldId="412"/>
            <ac:picMk id="4" creationId="{A0ED333A-38AF-194F-A282-4D21F7F3CBBB}"/>
          </ac:picMkLst>
        </pc:picChg>
        <pc:picChg chg="mod">
          <ac:chgData name="Murphy, Leticia@CalRecycle" userId="e60a5982-3310-4a39-9def-8b05a039666a" providerId="ADAL" clId="{2FE09579-DE91-468F-9734-964E531CB717}" dt="2020-10-27T23:22:15.098" v="2057" actId="13244"/>
          <ac:picMkLst>
            <pc:docMk/>
            <pc:sldMk cId="505082132" sldId="412"/>
            <ac:picMk id="5" creationId="{8558A19A-4B58-864A-9A1B-59FE5F1C744C}"/>
          </ac:picMkLst>
        </pc:picChg>
        <pc:picChg chg="mod">
          <ac:chgData name="Murphy, Leticia@CalRecycle" userId="e60a5982-3310-4a39-9def-8b05a039666a" providerId="ADAL" clId="{2FE09579-DE91-468F-9734-964E531CB717}" dt="2020-10-27T23:22:10.402" v="2055" actId="13244"/>
          <ac:picMkLst>
            <pc:docMk/>
            <pc:sldMk cId="505082132" sldId="412"/>
            <ac:picMk id="6" creationId="{818A9070-FA75-E74F-83D3-62EF6E9CB7B8}"/>
          </ac:picMkLst>
        </pc:picChg>
      </pc:sldChg>
      <pc:sldChg chg="modSp mod">
        <pc:chgData name="Murphy, Leticia@CalRecycle" userId="e60a5982-3310-4a39-9def-8b05a039666a" providerId="ADAL" clId="{2FE09579-DE91-468F-9734-964E531CB717}" dt="2020-10-27T23:27:45.878" v="2185" actId="962"/>
        <pc:sldMkLst>
          <pc:docMk/>
          <pc:sldMk cId="3777733449" sldId="413"/>
        </pc:sldMkLst>
        <pc:spChg chg="mod">
          <ac:chgData name="Murphy, Leticia@CalRecycle" userId="e60a5982-3310-4a39-9def-8b05a039666a" providerId="ADAL" clId="{2FE09579-DE91-468F-9734-964E531CB717}" dt="2020-10-27T21:53:55.121" v="1602" actId="962"/>
          <ac:spMkLst>
            <pc:docMk/>
            <pc:sldMk cId="3777733449" sldId="413"/>
            <ac:spMk id="2" creationId="{00000000-0000-0000-0000-000000000000}"/>
          </ac:spMkLst>
        </pc:spChg>
        <pc:spChg chg="mod">
          <ac:chgData name="Murphy, Leticia@CalRecycle" userId="e60a5982-3310-4a39-9def-8b05a039666a" providerId="ADAL" clId="{2FE09579-DE91-468F-9734-964E531CB717}" dt="2020-10-27T21:53:49.279" v="1600" actId="962"/>
          <ac:spMkLst>
            <pc:docMk/>
            <pc:sldMk cId="3777733449" sldId="413"/>
            <ac:spMk id="3" creationId="{00000000-0000-0000-0000-000000000000}"/>
          </ac:spMkLst>
        </pc:spChg>
        <pc:grpChg chg="mod">
          <ac:chgData name="Murphy, Leticia@CalRecycle" userId="e60a5982-3310-4a39-9def-8b05a039666a" providerId="ADAL" clId="{2FE09579-DE91-468F-9734-964E531CB717}" dt="2020-10-27T23:27:45.878" v="2185" actId="962"/>
          <ac:grpSpMkLst>
            <pc:docMk/>
            <pc:sldMk cId="3777733449" sldId="413"/>
            <ac:grpSpMk id="8" creationId="{00000000-0000-0000-0000-000000000000}"/>
          </ac:grpSpMkLst>
        </pc:grpChg>
      </pc:sldChg>
      <pc:sldChg chg="modSp mod">
        <pc:chgData name="Murphy, Leticia@CalRecycle" userId="e60a5982-3310-4a39-9def-8b05a039666a" providerId="ADAL" clId="{2FE09579-DE91-468F-9734-964E531CB717}" dt="2020-10-27T23:28:01.305" v="2187" actId="962"/>
        <pc:sldMkLst>
          <pc:docMk/>
          <pc:sldMk cId="243375408" sldId="414"/>
        </pc:sldMkLst>
        <pc:spChg chg="mod">
          <ac:chgData name="Murphy, Leticia@CalRecycle" userId="e60a5982-3310-4a39-9def-8b05a039666a" providerId="ADAL" clId="{2FE09579-DE91-468F-9734-964E531CB717}" dt="2020-10-27T21:54:47.802" v="1697" actId="962"/>
          <ac:spMkLst>
            <pc:docMk/>
            <pc:sldMk cId="243375408" sldId="414"/>
            <ac:spMk id="2" creationId="{00000000-0000-0000-0000-000000000000}"/>
          </ac:spMkLst>
        </pc:spChg>
        <pc:spChg chg="mod">
          <ac:chgData name="Murphy, Leticia@CalRecycle" userId="e60a5982-3310-4a39-9def-8b05a039666a" providerId="ADAL" clId="{2FE09579-DE91-468F-9734-964E531CB717}" dt="2020-10-27T21:54:40.788" v="1695" actId="962"/>
          <ac:spMkLst>
            <pc:docMk/>
            <pc:sldMk cId="243375408" sldId="414"/>
            <ac:spMk id="3" creationId="{00000000-0000-0000-0000-000000000000}"/>
          </ac:spMkLst>
        </pc:spChg>
        <pc:grpChg chg="mod">
          <ac:chgData name="Murphy, Leticia@CalRecycle" userId="e60a5982-3310-4a39-9def-8b05a039666a" providerId="ADAL" clId="{2FE09579-DE91-468F-9734-964E531CB717}" dt="2020-10-27T23:28:01.305" v="2187" actId="962"/>
          <ac:grpSpMkLst>
            <pc:docMk/>
            <pc:sldMk cId="243375408" sldId="414"/>
            <ac:grpSpMk id="7" creationId="{00000000-0000-0000-0000-000000000000}"/>
          </ac:grpSpMkLst>
        </pc:grpChg>
      </pc:sldChg>
      <pc:sldChg chg="modSp mod">
        <pc:chgData name="Murphy, Leticia@CalRecycle" userId="e60a5982-3310-4a39-9def-8b05a039666a" providerId="ADAL" clId="{2FE09579-DE91-468F-9734-964E531CB717}" dt="2020-10-27T21:55:10.245" v="1722" actId="962"/>
        <pc:sldMkLst>
          <pc:docMk/>
          <pc:sldMk cId="328631747" sldId="415"/>
        </pc:sldMkLst>
        <pc:spChg chg="mod">
          <ac:chgData name="Murphy, Leticia@CalRecycle" userId="e60a5982-3310-4a39-9def-8b05a039666a" providerId="ADAL" clId="{2FE09579-DE91-468F-9734-964E531CB717}" dt="2020-10-27T21:55:10.245" v="1722" actId="962"/>
          <ac:spMkLst>
            <pc:docMk/>
            <pc:sldMk cId="328631747" sldId="415"/>
            <ac:spMk id="2" creationId="{00000000-0000-0000-0000-000000000000}"/>
          </ac:spMkLst>
        </pc:spChg>
        <pc:spChg chg="mod">
          <ac:chgData name="Murphy, Leticia@CalRecycle" userId="e60a5982-3310-4a39-9def-8b05a039666a" providerId="ADAL" clId="{2FE09579-DE91-468F-9734-964E531CB717}" dt="2020-10-27T21:55:05.225" v="1720" actId="962"/>
          <ac:spMkLst>
            <pc:docMk/>
            <pc:sldMk cId="328631747" sldId="415"/>
            <ac:spMk id="14" creationId="{00000000-0000-0000-0000-000000000000}"/>
          </ac:spMkLst>
        </pc:spChg>
      </pc:sldChg>
      <pc:sldChg chg="modSp mod">
        <pc:chgData name="Murphy, Leticia@CalRecycle" userId="e60a5982-3310-4a39-9def-8b05a039666a" providerId="ADAL" clId="{2FE09579-DE91-468F-9734-964E531CB717}" dt="2020-10-27T21:55:34.021" v="1748" actId="962"/>
        <pc:sldMkLst>
          <pc:docMk/>
          <pc:sldMk cId="3299591438" sldId="416"/>
        </pc:sldMkLst>
        <pc:spChg chg="mod">
          <ac:chgData name="Murphy, Leticia@CalRecycle" userId="e60a5982-3310-4a39-9def-8b05a039666a" providerId="ADAL" clId="{2FE09579-DE91-468F-9734-964E531CB717}" dt="2020-10-27T21:55:22.764" v="1726" actId="962"/>
          <ac:spMkLst>
            <pc:docMk/>
            <pc:sldMk cId="3299591438" sldId="416"/>
            <ac:spMk id="2" creationId="{00000000-0000-0000-0000-000000000000}"/>
          </ac:spMkLst>
        </pc:spChg>
        <pc:spChg chg="mod">
          <ac:chgData name="Murphy, Leticia@CalRecycle" userId="e60a5982-3310-4a39-9def-8b05a039666a" providerId="ADAL" clId="{2FE09579-DE91-468F-9734-964E531CB717}" dt="2020-10-27T21:55:18.137" v="1724" actId="962"/>
          <ac:spMkLst>
            <pc:docMk/>
            <pc:sldMk cId="3299591438" sldId="416"/>
            <ac:spMk id="3" creationId="{00000000-0000-0000-0000-000000000000}"/>
          </ac:spMkLst>
        </pc:spChg>
        <pc:grpChg chg="mod">
          <ac:chgData name="Murphy, Leticia@CalRecycle" userId="e60a5982-3310-4a39-9def-8b05a039666a" providerId="ADAL" clId="{2FE09579-DE91-468F-9734-964E531CB717}" dt="2020-10-27T21:55:34.021" v="1748" actId="962"/>
          <ac:grpSpMkLst>
            <pc:docMk/>
            <pc:sldMk cId="3299591438" sldId="416"/>
            <ac:grpSpMk id="4" creationId="{00000000-0000-0000-0000-000000000000}"/>
          </ac:grpSpMkLst>
        </pc:grpChg>
      </pc:sldChg>
      <pc:sldChg chg="modSp mod">
        <pc:chgData name="Murphy, Leticia@CalRecycle" userId="e60a5982-3310-4a39-9def-8b05a039666a" providerId="ADAL" clId="{2FE09579-DE91-468F-9734-964E531CB717}" dt="2020-10-27T21:55:49.132" v="1752" actId="962"/>
        <pc:sldMkLst>
          <pc:docMk/>
          <pc:sldMk cId="2286694705" sldId="417"/>
        </pc:sldMkLst>
        <pc:spChg chg="mod">
          <ac:chgData name="Murphy, Leticia@CalRecycle" userId="e60a5982-3310-4a39-9def-8b05a039666a" providerId="ADAL" clId="{2FE09579-DE91-468F-9734-964E531CB717}" dt="2020-10-27T21:55:49.132" v="1752" actId="962"/>
          <ac:spMkLst>
            <pc:docMk/>
            <pc:sldMk cId="2286694705" sldId="417"/>
            <ac:spMk id="2" creationId="{00000000-0000-0000-0000-000000000000}"/>
          </ac:spMkLst>
        </pc:spChg>
        <pc:spChg chg="mod">
          <ac:chgData name="Murphy, Leticia@CalRecycle" userId="e60a5982-3310-4a39-9def-8b05a039666a" providerId="ADAL" clId="{2FE09579-DE91-468F-9734-964E531CB717}" dt="2020-10-27T21:55:43.842" v="1750" actId="962"/>
          <ac:spMkLst>
            <pc:docMk/>
            <pc:sldMk cId="2286694705" sldId="417"/>
            <ac:spMk id="3" creationId="{00000000-0000-0000-0000-000000000000}"/>
          </ac:spMkLst>
        </pc:spChg>
      </pc:sldChg>
      <pc:sldChg chg="modSp mod">
        <pc:chgData name="Murphy, Leticia@CalRecycle" userId="e60a5982-3310-4a39-9def-8b05a039666a" providerId="ADAL" clId="{2FE09579-DE91-468F-9734-964E531CB717}" dt="2020-10-27T21:56:03.662" v="1756" actId="962"/>
        <pc:sldMkLst>
          <pc:docMk/>
          <pc:sldMk cId="3760845612" sldId="418"/>
        </pc:sldMkLst>
        <pc:spChg chg="mod">
          <ac:chgData name="Murphy, Leticia@CalRecycle" userId="e60a5982-3310-4a39-9def-8b05a039666a" providerId="ADAL" clId="{2FE09579-DE91-468F-9734-964E531CB717}" dt="2020-10-27T21:56:03.662" v="1756" actId="962"/>
          <ac:spMkLst>
            <pc:docMk/>
            <pc:sldMk cId="3760845612" sldId="418"/>
            <ac:spMk id="2" creationId="{00000000-0000-0000-0000-000000000000}"/>
          </ac:spMkLst>
        </pc:spChg>
        <pc:spChg chg="mod">
          <ac:chgData name="Murphy, Leticia@CalRecycle" userId="e60a5982-3310-4a39-9def-8b05a039666a" providerId="ADAL" clId="{2FE09579-DE91-468F-9734-964E531CB717}" dt="2020-10-27T21:55:58.013" v="1754" actId="962"/>
          <ac:spMkLst>
            <pc:docMk/>
            <pc:sldMk cId="3760845612" sldId="418"/>
            <ac:spMk id="3" creationId="{00000000-0000-0000-0000-000000000000}"/>
          </ac:spMkLst>
        </pc:spChg>
      </pc:sldChg>
      <pc:sldChg chg="modSp mod">
        <pc:chgData name="Murphy, Leticia@CalRecycle" userId="e60a5982-3310-4a39-9def-8b05a039666a" providerId="ADAL" clId="{2FE09579-DE91-468F-9734-964E531CB717}" dt="2020-10-27T21:56:17.190" v="1760" actId="962"/>
        <pc:sldMkLst>
          <pc:docMk/>
          <pc:sldMk cId="2281239419" sldId="419"/>
        </pc:sldMkLst>
        <pc:spChg chg="mod">
          <ac:chgData name="Murphy, Leticia@CalRecycle" userId="e60a5982-3310-4a39-9def-8b05a039666a" providerId="ADAL" clId="{2FE09579-DE91-468F-9734-964E531CB717}" dt="2020-10-27T21:56:17.190" v="1760" actId="962"/>
          <ac:spMkLst>
            <pc:docMk/>
            <pc:sldMk cId="2281239419" sldId="419"/>
            <ac:spMk id="2" creationId="{00000000-0000-0000-0000-000000000000}"/>
          </ac:spMkLst>
        </pc:spChg>
        <pc:spChg chg="mod">
          <ac:chgData name="Murphy, Leticia@CalRecycle" userId="e60a5982-3310-4a39-9def-8b05a039666a" providerId="ADAL" clId="{2FE09579-DE91-468F-9734-964E531CB717}" dt="2020-10-27T21:56:12.238" v="1758" actId="962"/>
          <ac:spMkLst>
            <pc:docMk/>
            <pc:sldMk cId="2281239419" sldId="419"/>
            <ac:spMk id="3" creationId="{00000000-0000-0000-0000-000000000000}"/>
          </ac:spMkLst>
        </pc:spChg>
      </pc:sldChg>
      <pc:sldChg chg="modSp mod">
        <pc:chgData name="Murphy, Leticia@CalRecycle" userId="e60a5982-3310-4a39-9def-8b05a039666a" providerId="ADAL" clId="{2FE09579-DE91-468F-9734-964E531CB717}" dt="2020-10-27T21:56:31.493" v="1764" actId="962"/>
        <pc:sldMkLst>
          <pc:docMk/>
          <pc:sldMk cId="3725682482" sldId="420"/>
        </pc:sldMkLst>
        <pc:spChg chg="mod">
          <ac:chgData name="Murphy, Leticia@CalRecycle" userId="e60a5982-3310-4a39-9def-8b05a039666a" providerId="ADAL" clId="{2FE09579-DE91-468F-9734-964E531CB717}" dt="2020-10-27T21:56:31.493" v="1764" actId="962"/>
          <ac:spMkLst>
            <pc:docMk/>
            <pc:sldMk cId="3725682482" sldId="420"/>
            <ac:spMk id="2" creationId="{00000000-0000-0000-0000-000000000000}"/>
          </ac:spMkLst>
        </pc:spChg>
        <pc:spChg chg="mod">
          <ac:chgData name="Murphy, Leticia@CalRecycle" userId="e60a5982-3310-4a39-9def-8b05a039666a" providerId="ADAL" clId="{2FE09579-DE91-468F-9734-964E531CB717}" dt="2020-10-27T21:56:26.019" v="1762" actId="962"/>
          <ac:spMkLst>
            <pc:docMk/>
            <pc:sldMk cId="3725682482" sldId="420"/>
            <ac:spMk id="3" creationId="{00000000-0000-0000-0000-000000000000}"/>
          </ac:spMkLst>
        </pc:spChg>
      </pc:sldChg>
      <pc:sldChg chg="modSp mod">
        <pc:chgData name="Murphy, Leticia@CalRecycle" userId="e60a5982-3310-4a39-9def-8b05a039666a" providerId="ADAL" clId="{2FE09579-DE91-468F-9734-964E531CB717}" dt="2020-10-27T22:06:43.670" v="1822" actId="962"/>
        <pc:sldMkLst>
          <pc:docMk/>
          <pc:sldMk cId="2207518928" sldId="423"/>
        </pc:sldMkLst>
        <pc:spChg chg="mod">
          <ac:chgData name="Murphy, Leticia@CalRecycle" userId="e60a5982-3310-4a39-9def-8b05a039666a" providerId="ADAL" clId="{2FE09579-DE91-468F-9734-964E531CB717}" dt="2020-10-27T22:06:37.586" v="1820" actId="962"/>
          <ac:spMkLst>
            <pc:docMk/>
            <pc:sldMk cId="2207518928" sldId="423"/>
            <ac:spMk id="2" creationId="{00000000-0000-0000-0000-000000000000}"/>
          </ac:spMkLst>
        </pc:spChg>
        <pc:spChg chg="mod">
          <ac:chgData name="Murphy, Leticia@CalRecycle" userId="e60a5982-3310-4a39-9def-8b05a039666a" providerId="ADAL" clId="{2FE09579-DE91-468F-9734-964E531CB717}" dt="2020-10-27T22:06:43.670" v="1822" actId="962"/>
          <ac:spMkLst>
            <pc:docMk/>
            <pc:sldMk cId="2207518928" sldId="423"/>
            <ac:spMk id="3" creationId="{00000000-0000-0000-0000-000000000000}"/>
          </ac:spMkLst>
        </pc:spChg>
      </pc:sldChg>
      <pc:sldChg chg="modSp mod">
        <pc:chgData name="Murphy, Leticia@CalRecycle" userId="e60a5982-3310-4a39-9def-8b05a039666a" providerId="ADAL" clId="{2FE09579-DE91-468F-9734-964E531CB717}" dt="2020-10-27T22:06:57.670" v="1826" actId="962"/>
        <pc:sldMkLst>
          <pc:docMk/>
          <pc:sldMk cId="1893238945" sldId="424"/>
        </pc:sldMkLst>
        <pc:spChg chg="mod">
          <ac:chgData name="Murphy, Leticia@CalRecycle" userId="e60a5982-3310-4a39-9def-8b05a039666a" providerId="ADAL" clId="{2FE09579-DE91-468F-9734-964E531CB717}" dt="2020-10-27T22:06:50.615" v="1824" actId="962"/>
          <ac:spMkLst>
            <pc:docMk/>
            <pc:sldMk cId="1893238945" sldId="424"/>
            <ac:spMk id="2" creationId="{00000000-0000-0000-0000-000000000000}"/>
          </ac:spMkLst>
        </pc:spChg>
        <pc:spChg chg="mod">
          <ac:chgData name="Murphy, Leticia@CalRecycle" userId="e60a5982-3310-4a39-9def-8b05a039666a" providerId="ADAL" clId="{2FE09579-DE91-468F-9734-964E531CB717}" dt="2020-10-27T22:06:57.670" v="1826" actId="962"/>
          <ac:spMkLst>
            <pc:docMk/>
            <pc:sldMk cId="1893238945" sldId="424"/>
            <ac:spMk id="3" creationId="{00000000-0000-0000-0000-000000000000}"/>
          </ac:spMkLst>
        </pc:spChg>
      </pc:sldChg>
      <pc:sldChg chg="modSp mod">
        <pc:chgData name="Murphy, Leticia@CalRecycle" userId="e60a5982-3310-4a39-9def-8b05a039666a" providerId="ADAL" clId="{2FE09579-DE91-468F-9734-964E531CB717}" dt="2020-10-27T22:07:14.328" v="1830" actId="962"/>
        <pc:sldMkLst>
          <pc:docMk/>
          <pc:sldMk cId="461043842" sldId="425"/>
        </pc:sldMkLst>
        <pc:spChg chg="mod">
          <ac:chgData name="Murphy, Leticia@CalRecycle" userId="e60a5982-3310-4a39-9def-8b05a039666a" providerId="ADAL" clId="{2FE09579-DE91-468F-9734-964E531CB717}" dt="2020-10-27T22:07:14.328" v="1830" actId="962"/>
          <ac:spMkLst>
            <pc:docMk/>
            <pc:sldMk cId="461043842" sldId="425"/>
            <ac:spMk id="2" creationId="{00000000-0000-0000-0000-000000000000}"/>
          </ac:spMkLst>
        </pc:spChg>
        <pc:spChg chg="mod">
          <ac:chgData name="Murphy, Leticia@CalRecycle" userId="e60a5982-3310-4a39-9def-8b05a039666a" providerId="ADAL" clId="{2FE09579-DE91-468F-9734-964E531CB717}" dt="2020-10-27T22:07:08.482" v="1828" actId="962"/>
          <ac:spMkLst>
            <pc:docMk/>
            <pc:sldMk cId="461043842" sldId="425"/>
            <ac:spMk id="3" creationId="{00000000-0000-0000-0000-000000000000}"/>
          </ac:spMkLst>
        </pc:spChg>
      </pc:sldChg>
      <pc:sldChg chg="modSp mod">
        <pc:chgData name="Murphy, Leticia@CalRecycle" userId="e60a5982-3310-4a39-9def-8b05a039666a" providerId="ADAL" clId="{2FE09579-DE91-468F-9734-964E531CB717}" dt="2020-10-27T22:07:30.347" v="1834" actId="962"/>
        <pc:sldMkLst>
          <pc:docMk/>
          <pc:sldMk cId="1528078015" sldId="426"/>
        </pc:sldMkLst>
        <pc:spChg chg="mod">
          <ac:chgData name="Murphy, Leticia@CalRecycle" userId="e60a5982-3310-4a39-9def-8b05a039666a" providerId="ADAL" clId="{2FE09579-DE91-468F-9734-964E531CB717}" dt="2020-10-27T22:07:23.819" v="1832" actId="962"/>
          <ac:spMkLst>
            <pc:docMk/>
            <pc:sldMk cId="1528078015" sldId="426"/>
            <ac:spMk id="2" creationId="{00000000-0000-0000-0000-000000000000}"/>
          </ac:spMkLst>
        </pc:spChg>
        <pc:spChg chg="mod">
          <ac:chgData name="Murphy, Leticia@CalRecycle" userId="e60a5982-3310-4a39-9def-8b05a039666a" providerId="ADAL" clId="{2FE09579-DE91-468F-9734-964E531CB717}" dt="2020-10-27T22:07:30.347" v="1834" actId="962"/>
          <ac:spMkLst>
            <pc:docMk/>
            <pc:sldMk cId="1528078015" sldId="426"/>
            <ac:spMk id="3" creationId="{00000000-0000-0000-0000-000000000000}"/>
          </ac:spMkLst>
        </pc:spChg>
      </pc:sldChg>
      <pc:sldChg chg="delSp modSp mod">
        <pc:chgData name="Murphy, Leticia@CalRecycle" userId="e60a5982-3310-4a39-9def-8b05a039666a" providerId="ADAL" clId="{2FE09579-DE91-468F-9734-964E531CB717}" dt="2020-10-27T22:12:00.338" v="1839" actId="478"/>
        <pc:sldMkLst>
          <pc:docMk/>
          <pc:sldMk cId="3501857167" sldId="427"/>
        </pc:sldMkLst>
        <pc:spChg chg="mod">
          <ac:chgData name="Murphy, Leticia@CalRecycle" userId="e60a5982-3310-4a39-9def-8b05a039666a" providerId="ADAL" clId="{2FE09579-DE91-468F-9734-964E531CB717}" dt="2020-10-27T22:07:46.508" v="1838" actId="962"/>
          <ac:spMkLst>
            <pc:docMk/>
            <pc:sldMk cId="3501857167" sldId="427"/>
            <ac:spMk id="2" creationId="{00000000-0000-0000-0000-000000000000}"/>
          </ac:spMkLst>
        </pc:spChg>
        <pc:spChg chg="mod">
          <ac:chgData name="Murphy, Leticia@CalRecycle" userId="e60a5982-3310-4a39-9def-8b05a039666a" providerId="ADAL" clId="{2FE09579-DE91-468F-9734-964E531CB717}" dt="2020-10-27T22:07:40.862" v="1836" actId="962"/>
          <ac:spMkLst>
            <pc:docMk/>
            <pc:sldMk cId="3501857167" sldId="427"/>
            <ac:spMk id="3" creationId="{00000000-0000-0000-0000-000000000000}"/>
          </ac:spMkLst>
        </pc:spChg>
        <pc:picChg chg="del">
          <ac:chgData name="Murphy, Leticia@CalRecycle" userId="e60a5982-3310-4a39-9def-8b05a039666a" providerId="ADAL" clId="{2FE09579-DE91-468F-9734-964E531CB717}" dt="2020-10-27T22:12:00.338" v="1839" actId="478"/>
          <ac:picMkLst>
            <pc:docMk/>
            <pc:sldMk cId="3501857167" sldId="427"/>
            <ac:picMk id="5" creationId="{AA277300-D9B2-F94C-8463-45F14355B9EB}"/>
          </ac:picMkLst>
        </pc:picChg>
      </pc:sldChg>
      <pc:sldChg chg="modSp mod">
        <pc:chgData name="Murphy, Leticia@CalRecycle" userId="e60a5982-3310-4a39-9def-8b05a039666a" providerId="ADAL" clId="{2FE09579-DE91-468F-9734-964E531CB717}" dt="2020-10-27T22:12:46.098" v="1843" actId="962"/>
        <pc:sldMkLst>
          <pc:docMk/>
          <pc:sldMk cId="832209096" sldId="428"/>
        </pc:sldMkLst>
        <pc:spChg chg="mod">
          <ac:chgData name="Murphy, Leticia@CalRecycle" userId="e60a5982-3310-4a39-9def-8b05a039666a" providerId="ADAL" clId="{2FE09579-DE91-468F-9734-964E531CB717}" dt="2020-10-27T22:12:46.098" v="1843" actId="962"/>
          <ac:spMkLst>
            <pc:docMk/>
            <pc:sldMk cId="832209096" sldId="428"/>
            <ac:spMk id="2" creationId="{00000000-0000-0000-0000-000000000000}"/>
          </ac:spMkLst>
        </pc:spChg>
        <pc:spChg chg="mod">
          <ac:chgData name="Murphy, Leticia@CalRecycle" userId="e60a5982-3310-4a39-9def-8b05a039666a" providerId="ADAL" clId="{2FE09579-DE91-468F-9734-964E531CB717}" dt="2020-10-27T22:12:16.416" v="1841" actId="962"/>
          <ac:spMkLst>
            <pc:docMk/>
            <pc:sldMk cId="832209096" sldId="428"/>
            <ac:spMk id="3" creationId="{00000000-0000-0000-0000-000000000000}"/>
          </ac:spMkLst>
        </pc:spChg>
      </pc:sldChg>
      <pc:sldChg chg="modSp mod">
        <pc:chgData name="Murphy, Leticia@CalRecycle" userId="e60a5982-3310-4a39-9def-8b05a039666a" providerId="ADAL" clId="{2FE09579-DE91-468F-9734-964E531CB717}" dt="2020-10-29T19:13:44.659" v="2270" actId="20577"/>
        <pc:sldMkLst>
          <pc:docMk/>
          <pc:sldMk cId="2109553735" sldId="429"/>
        </pc:sldMkLst>
        <pc:spChg chg="mod">
          <ac:chgData name="Murphy, Leticia@CalRecycle" userId="e60a5982-3310-4a39-9def-8b05a039666a" providerId="ADAL" clId="{2FE09579-DE91-468F-9734-964E531CB717}" dt="2020-10-27T20:46:49.128" v="262" actId="962"/>
          <ac:spMkLst>
            <pc:docMk/>
            <pc:sldMk cId="2109553735" sldId="429"/>
            <ac:spMk id="2" creationId="{00000000-0000-0000-0000-000000000000}"/>
          </ac:spMkLst>
        </pc:spChg>
        <pc:spChg chg="mod">
          <ac:chgData name="Murphy, Leticia@CalRecycle" userId="e60a5982-3310-4a39-9def-8b05a039666a" providerId="ADAL" clId="{2FE09579-DE91-468F-9734-964E531CB717}" dt="2020-10-29T19:13:44.659" v="2270" actId="20577"/>
          <ac:spMkLst>
            <pc:docMk/>
            <pc:sldMk cId="2109553735" sldId="429"/>
            <ac:spMk id="6" creationId="{00000000-0000-0000-0000-000000000000}"/>
          </ac:spMkLst>
        </pc:spChg>
        <pc:spChg chg="mod">
          <ac:chgData name="Murphy, Leticia@CalRecycle" userId="e60a5982-3310-4a39-9def-8b05a039666a" providerId="ADAL" clId="{2FE09579-DE91-468F-9734-964E531CB717}" dt="2020-10-27T20:49:03.974" v="899" actId="962"/>
          <ac:spMkLst>
            <pc:docMk/>
            <pc:sldMk cId="2109553735" sldId="429"/>
            <ac:spMk id="7" creationId="{00000000-0000-0000-0000-000000000000}"/>
          </ac:spMkLst>
        </pc:spChg>
        <pc:spChg chg="mod">
          <ac:chgData name="Murphy, Leticia@CalRecycle" userId="e60a5982-3310-4a39-9def-8b05a039666a" providerId="ADAL" clId="{2FE09579-DE91-468F-9734-964E531CB717}" dt="2020-10-27T20:49:08.256" v="900" actId="962"/>
          <ac:spMkLst>
            <pc:docMk/>
            <pc:sldMk cId="2109553735" sldId="429"/>
            <ac:spMk id="8" creationId="{00000000-0000-0000-0000-000000000000}"/>
          </ac:spMkLst>
        </pc:spChg>
        <pc:picChg chg="mod">
          <ac:chgData name="Murphy, Leticia@CalRecycle" userId="e60a5982-3310-4a39-9def-8b05a039666a" providerId="ADAL" clId="{2FE09579-DE91-468F-9734-964E531CB717}" dt="2020-10-27T20:48:51.973" v="896" actId="962"/>
          <ac:picMkLst>
            <pc:docMk/>
            <pc:sldMk cId="2109553735" sldId="429"/>
            <ac:picMk id="3" creationId="{00000000-0000-0000-0000-000000000000}"/>
          </ac:picMkLst>
        </pc:picChg>
        <pc:picChg chg="mod">
          <ac:chgData name="Murphy, Leticia@CalRecycle" userId="e60a5982-3310-4a39-9def-8b05a039666a" providerId="ADAL" clId="{2FE09579-DE91-468F-9734-964E531CB717}" dt="2020-10-27T20:50:56.807" v="1512" actId="962"/>
          <ac:picMkLst>
            <pc:docMk/>
            <pc:sldMk cId="2109553735" sldId="429"/>
            <ac:picMk id="4" creationId="{00000000-0000-0000-0000-000000000000}"/>
          </ac:picMkLst>
        </pc:picChg>
      </pc:sldChg>
      <pc:sldChg chg="addSp delSp modSp mod">
        <pc:chgData name="Murphy, Leticia@CalRecycle" userId="e60a5982-3310-4a39-9def-8b05a039666a" providerId="ADAL" clId="{2FE09579-DE91-468F-9734-964E531CB717}" dt="2020-10-29T19:16:58.291" v="2285" actId="14100"/>
        <pc:sldMkLst>
          <pc:docMk/>
          <pc:sldMk cId="222978320" sldId="431"/>
        </pc:sldMkLst>
        <pc:spChg chg="mod">
          <ac:chgData name="Murphy, Leticia@CalRecycle" userId="e60a5982-3310-4a39-9def-8b05a039666a" providerId="ADAL" clId="{2FE09579-DE91-468F-9734-964E531CB717}" dt="2020-10-29T19:16:58.291" v="2285" actId="14100"/>
          <ac:spMkLst>
            <pc:docMk/>
            <pc:sldMk cId="222978320" sldId="431"/>
            <ac:spMk id="8" creationId="{00000000-0000-0000-0000-000000000000}"/>
          </ac:spMkLst>
        </pc:spChg>
        <pc:spChg chg="add mod">
          <ac:chgData name="Murphy, Leticia@CalRecycle" userId="e60a5982-3310-4a39-9def-8b05a039666a" providerId="ADAL" clId="{2FE09579-DE91-468F-9734-964E531CB717}" dt="2020-10-27T23:22:47.321" v="2059" actId="13244"/>
          <ac:spMkLst>
            <pc:docMk/>
            <pc:sldMk cId="222978320" sldId="431"/>
            <ac:spMk id="10" creationId="{759B2A5E-10F8-4DBE-8991-C13E55804B62}"/>
          </ac:spMkLst>
        </pc:spChg>
        <pc:spChg chg="mod">
          <ac:chgData name="Murphy, Leticia@CalRecycle" userId="e60a5982-3310-4a39-9def-8b05a039666a" providerId="ADAL" clId="{2FE09579-DE91-468F-9734-964E531CB717}" dt="2020-10-27T23:22:52.428" v="2060" actId="13244"/>
          <ac:spMkLst>
            <pc:docMk/>
            <pc:sldMk cId="222978320" sldId="431"/>
            <ac:spMk id="11" creationId="{00000000-0000-0000-0000-000000000000}"/>
          </ac:spMkLst>
        </pc:spChg>
        <pc:spChg chg="mod">
          <ac:chgData name="Murphy, Leticia@CalRecycle" userId="e60a5982-3310-4a39-9def-8b05a039666a" providerId="ADAL" clId="{2FE09579-DE91-468F-9734-964E531CB717}" dt="2020-10-27T23:22:56.952" v="2061" actId="13244"/>
          <ac:spMkLst>
            <pc:docMk/>
            <pc:sldMk cId="222978320" sldId="431"/>
            <ac:spMk id="12" creationId="{00000000-0000-0000-0000-000000000000}"/>
          </ac:spMkLst>
        </pc:spChg>
        <pc:spChg chg="mod">
          <ac:chgData name="Murphy, Leticia@CalRecycle" userId="e60a5982-3310-4a39-9def-8b05a039666a" providerId="ADAL" clId="{2FE09579-DE91-468F-9734-964E531CB717}" dt="2020-10-27T23:23:05.866" v="2063" actId="13244"/>
          <ac:spMkLst>
            <pc:docMk/>
            <pc:sldMk cId="222978320" sldId="431"/>
            <ac:spMk id="13" creationId="{00000000-0000-0000-0000-000000000000}"/>
          </ac:spMkLst>
        </pc:spChg>
        <pc:spChg chg="add mod">
          <ac:chgData name="Murphy, Leticia@CalRecycle" userId="e60a5982-3310-4a39-9def-8b05a039666a" providerId="ADAL" clId="{2FE09579-DE91-468F-9734-964E531CB717}" dt="2020-10-27T23:22:41.089" v="2058" actId="13244"/>
          <ac:spMkLst>
            <pc:docMk/>
            <pc:sldMk cId="222978320" sldId="431"/>
            <ac:spMk id="15" creationId="{DF719189-BC7C-4890-B79D-7E88D26B2337}"/>
          </ac:spMkLst>
        </pc:spChg>
        <pc:graphicFrameChg chg="del mod">
          <ac:chgData name="Murphy, Leticia@CalRecycle" userId="e60a5982-3310-4a39-9def-8b05a039666a" providerId="ADAL" clId="{2FE09579-DE91-468F-9734-964E531CB717}" dt="2020-10-27T22:41:37.097" v="1922" actId="478"/>
          <ac:graphicFrameMkLst>
            <pc:docMk/>
            <pc:sldMk cId="222978320" sldId="431"/>
            <ac:graphicFrameMk id="9" creationId="{00000000-0000-0000-0000-000000000000}"/>
          </ac:graphicFrameMkLst>
        </pc:graphicFrameChg>
        <pc:picChg chg="mod">
          <ac:chgData name="Murphy, Leticia@CalRecycle" userId="e60a5982-3310-4a39-9def-8b05a039666a" providerId="ADAL" clId="{2FE09579-DE91-468F-9734-964E531CB717}" dt="2020-10-27T22:16:02.262" v="1874" actId="962"/>
          <ac:picMkLst>
            <pc:docMk/>
            <pc:sldMk cId="222978320" sldId="431"/>
            <ac:picMk id="6" creationId="{00000000-0000-0000-0000-000000000000}"/>
          </ac:picMkLst>
        </pc:picChg>
        <pc:picChg chg="mod">
          <ac:chgData name="Murphy, Leticia@CalRecycle" userId="e60a5982-3310-4a39-9def-8b05a039666a" providerId="ADAL" clId="{2FE09579-DE91-468F-9734-964E531CB717}" dt="2020-10-27T23:23:00.642" v="2062" actId="13244"/>
          <ac:picMkLst>
            <pc:docMk/>
            <pc:sldMk cId="222978320" sldId="431"/>
            <ac:picMk id="14" creationId="{00000000-0000-0000-0000-000000000000}"/>
          </ac:picMkLst>
        </pc:picChg>
      </pc:sldChg>
      <pc:sldChg chg="modSp mod">
        <pc:chgData name="Murphy, Leticia@CalRecycle" userId="e60a5982-3310-4a39-9def-8b05a039666a" providerId="ADAL" clId="{2FE09579-DE91-468F-9734-964E531CB717}" dt="2020-10-27T23:27:54.459" v="2186" actId="962"/>
        <pc:sldMkLst>
          <pc:docMk/>
          <pc:sldMk cId="2393703723" sldId="432"/>
        </pc:sldMkLst>
        <pc:spChg chg="mod">
          <ac:chgData name="Murphy, Leticia@CalRecycle" userId="e60a5982-3310-4a39-9def-8b05a039666a" providerId="ADAL" clId="{2FE09579-DE91-468F-9734-964E531CB717}" dt="2020-10-27T21:54:22.538" v="1649" actId="962"/>
          <ac:spMkLst>
            <pc:docMk/>
            <pc:sldMk cId="2393703723" sldId="432"/>
            <ac:spMk id="2" creationId="{00000000-0000-0000-0000-000000000000}"/>
          </ac:spMkLst>
        </pc:spChg>
        <pc:spChg chg="mod">
          <ac:chgData name="Murphy, Leticia@CalRecycle" userId="e60a5982-3310-4a39-9def-8b05a039666a" providerId="ADAL" clId="{2FE09579-DE91-468F-9734-964E531CB717}" dt="2020-10-27T21:54:16.262" v="1647" actId="962"/>
          <ac:spMkLst>
            <pc:docMk/>
            <pc:sldMk cId="2393703723" sldId="432"/>
            <ac:spMk id="3" creationId="{00000000-0000-0000-0000-000000000000}"/>
          </ac:spMkLst>
        </pc:spChg>
        <pc:grpChg chg="mod">
          <ac:chgData name="Murphy, Leticia@CalRecycle" userId="e60a5982-3310-4a39-9def-8b05a039666a" providerId="ADAL" clId="{2FE09579-DE91-468F-9734-964E531CB717}" dt="2020-10-27T23:27:54.459" v="2186" actId="962"/>
          <ac:grpSpMkLst>
            <pc:docMk/>
            <pc:sldMk cId="2393703723" sldId="432"/>
            <ac:grpSpMk id="8" creationId="{00000000-0000-0000-0000-000000000000}"/>
          </ac:grpSpMkLst>
        </pc:grpChg>
      </pc:sldChg>
      <pc:sldChg chg="modSp mod">
        <pc:chgData name="Murphy, Leticia@CalRecycle" userId="e60a5982-3310-4a39-9def-8b05a039666a" providerId="ADAL" clId="{2FE09579-DE91-468F-9734-964E531CB717}" dt="2020-10-29T19:11:25.231" v="2261" actId="14100"/>
        <pc:sldMkLst>
          <pc:docMk/>
          <pc:sldMk cId="1882826661" sldId="433"/>
        </pc:sldMkLst>
        <pc:spChg chg="mod">
          <ac:chgData name="Murphy, Leticia@CalRecycle" userId="e60a5982-3310-4a39-9def-8b05a039666a" providerId="ADAL" clId="{2FE09579-DE91-468F-9734-964E531CB717}" dt="2020-10-29T19:11:25.231" v="2261" actId="14100"/>
          <ac:spMkLst>
            <pc:docMk/>
            <pc:sldMk cId="1882826661" sldId="433"/>
            <ac:spMk id="8" creationId="{00000000-0000-0000-0000-000000000000}"/>
          </ac:spMkLst>
        </pc:spChg>
        <pc:grpChg chg="mod">
          <ac:chgData name="Murphy, Leticia@CalRecycle" userId="e60a5982-3310-4a39-9def-8b05a039666a" providerId="ADAL" clId="{2FE09579-DE91-468F-9734-964E531CB717}" dt="2020-10-27T23:19:08.020" v="2044" actId="13244"/>
          <ac:grpSpMkLst>
            <pc:docMk/>
            <pc:sldMk cId="1882826661" sldId="433"/>
            <ac:grpSpMk id="2" creationId="{00000000-0000-0000-0000-000000000000}"/>
          </ac:grpSpMkLst>
        </pc:grpChg>
      </pc:sldChg>
      <pc:sldChg chg="modSp mod">
        <pc:chgData name="Murphy, Leticia@CalRecycle" userId="e60a5982-3310-4a39-9def-8b05a039666a" providerId="ADAL" clId="{2FE09579-DE91-468F-9734-964E531CB717}" dt="2020-10-27T23:18:54.614" v="2043" actId="13244"/>
        <pc:sldMkLst>
          <pc:docMk/>
          <pc:sldMk cId="468356190" sldId="436"/>
        </pc:sldMkLst>
        <pc:spChg chg="mod">
          <ac:chgData name="Murphy, Leticia@CalRecycle" userId="e60a5982-3310-4a39-9def-8b05a039666a" providerId="ADAL" clId="{2FE09579-DE91-468F-9734-964E531CB717}" dt="2020-10-27T23:16:42.994" v="2035" actId="13244"/>
          <ac:spMkLst>
            <pc:docMk/>
            <pc:sldMk cId="468356190" sldId="436"/>
            <ac:spMk id="2" creationId="{7B297C58-6668-9843-8769-BA3E6A86A2DC}"/>
          </ac:spMkLst>
        </pc:spChg>
        <pc:spChg chg="mod">
          <ac:chgData name="Murphy, Leticia@CalRecycle" userId="e60a5982-3310-4a39-9def-8b05a039666a" providerId="ADAL" clId="{2FE09579-DE91-468F-9734-964E531CB717}" dt="2020-10-27T20:39:38.267" v="205" actId="962"/>
          <ac:spMkLst>
            <pc:docMk/>
            <pc:sldMk cId="468356190" sldId="436"/>
            <ac:spMk id="19" creationId="{CA2E2B45-57DE-8C42-8E17-7990A1BC91F0}"/>
          </ac:spMkLst>
        </pc:spChg>
        <pc:spChg chg="mod">
          <ac:chgData name="Murphy, Leticia@CalRecycle" userId="e60a5982-3310-4a39-9def-8b05a039666a" providerId="ADAL" clId="{2FE09579-DE91-468F-9734-964E531CB717}" dt="2020-10-27T23:18:52.762" v="2042" actId="13244"/>
          <ac:spMkLst>
            <pc:docMk/>
            <pc:sldMk cId="468356190" sldId="436"/>
            <ac:spMk id="20" creationId="{00000000-0000-0000-0000-000000000000}"/>
          </ac:spMkLst>
        </pc:spChg>
        <pc:spChg chg="mod">
          <ac:chgData name="Murphy, Leticia@CalRecycle" userId="e60a5982-3310-4a39-9def-8b05a039666a" providerId="ADAL" clId="{2FE09579-DE91-468F-9734-964E531CB717}" dt="2020-10-27T23:18:54.614" v="2043" actId="13244"/>
          <ac:spMkLst>
            <pc:docMk/>
            <pc:sldMk cId="468356190" sldId="436"/>
            <ac:spMk id="21" creationId="{00000000-0000-0000-0000-000000000000}"/>
          </ac:spMkLst>
        </pc:spChg>
        <pc:spChg chg="mod">
          <ac:chgData name="Murphy, Leticia@CalRecycle" userId="e60a5982-3310-4a39-9def-8b05a039666a" providerId="ADAL" clId="{2FE09579-DE91-468F-9734-964E531CB717}" dt="2020-10-27T20:39:44.715" v="207" actId="962"/>
          <ac:spMkLst>
            <pc:docMk/>
            <pc:sldMk cId="468356190" sldId="436"/>
            <ac:spMk id="28" creationId="{CA2E2B45-57DE-8C42-8E17-7990A1BC91F0}"/>
          </ac:spMkLst>
        </pc:spChg>
        <pc:spChg chg="mod">
          <ac:chgData name="Murphy, Leticia@CalRecycle" userId="e60a5982-3310-4a39-9def-8b05a039666a" providerId="ADAL" clId="{2FE09579-DE91-468F-9734-964E531CB717}" dt="2020-10-27T20:39:50.486" v="209" actId="962"/>
          <ac:spMkLst>
            <pc:docMk/>
            <pc:sldMk cId="468356190" sldId="436"/>
            <ac:spMk id="29" creationId="{CA2E2B45-57DE-8C42-8E17-7990A1BC91F0}"/>
          </ac:spMkLst>
        </pc:spChg>
        <pc:grpChg chg="mod">
          <ac:chgData name="Murphy, Leticia@CalRecycle" userId="e60a5982-3310-4a39-9def-8b05a039666a" providerId="ADAL" clId="{2FE09579-DE91-468F-9734-964E531CB717}" dt="2020-10-27T23:17:43.104" v="2038" actId="13244"/>
          <ac:grpSpMkLst>
            <pc:docMk/>
            <pc:sldMk cId="468356190" sldId="436"/>
            <ac:grpSpMk id="31" creationId="{00000000-0000-0000-0000-000000000000}"/>
          </ac:grpSpMkLst>
        </pc:grpChg>
        <pc:picChg chg="mod">
          <ac:chgData name="Murphy, Leticia@CalRecycle" userId="e60a5982-3310-4a39-9def-8b05a039666a" providerId="ADAL" clId="{2FE09579-DE91-468F-9734-964E531CB717}" dt="2020-10-27T23:17:06.284" v="2036" actId="13244"/>
          <ac:picMkLst>
            <pc:docMk/>
            <pc:sldMk cId="468356190" sldId="436"/>
            <ac:picMk id="27" creationId="{00000000-0000-0000-0000-000000000000}"/>
          </ac:picMkLst>
        </pc:picChg>
        <pc:picChg chg="mod">
          <ac:chgData name="Murphy, Leticia@CalRecycle" userId="e60a5982-3310-4a39-9def-8b05a039666a" providerId="ADAL" clId="{2FE09579-DE91-468F-9734-964E531CB717}" dt="2020-10-27T23:17:12.859" v="2037" actId="13244"/>
          <ac:picMkLst>
            <pc:docMk/>
            <pc:sldMk cId="468356190" sldId="436"/>
            <ac:picMk id="30" creationId="{00000000-0000-0000-0000-000000000000}"/>
          </ac:picMkLst>
        </pc:picChg>
        <pc:picChg chg="mod">
          <ac:chgData name="Murphy, Leticia@CalRecycle" userId="e60a5982-3310-4a39-9def-8b05a039666a" providerId="ADAL" clId="{2FE09579-DE91-468F-9734-964E531CB717}" dt="2020-10-27T23:18:02.922" v="2039" actId="13244"/>
          <ac:picMkLst>
            <pc:docMk/>
            <pc:sldMk cId="468356190" sldId="436"/>
            <ac:picMk id="42" creationId="{83BC3214-2A28-C247-A233-43D9DA50171B}"/>
          </ac:picMkLst>
        </pc:picChg>
      </pc:sldChg>
      <pc:sldChg chg="addSp delSp modSp mod">
        <pc:chgData name="Murphy, Leticia@CalRecycle" userId="e60a5982-3310-4a39-9def-8b05a039666a" providerId="ADAL" clId="{2FE09579-DE91-468F-9734-964E531CB717}" dt="2020-10-29T19:15:47.609" v="2276" actId="207"/>
        <pc:sldMkLst>
          <pc:docMk/>
          <pc:sldMk cId="1357764912" sldId="437"/>
        </pc:sldMkLst>
        <pc:spChg chg="mod">
          <ac:chgData name="Murphy, Leticia@CalRecycle" userId="e60a5982-3310-4a39-9def-8b05a039666a" providerId="ADAL" clId="{2FE09579-DE91-468F-9734-964E531CB717}" dt="2020-10-27T21:34:19.368" v="1565" actId="962"/>
          <ac:spMkLst>
            <pc:docMk/>
            <pc:sldMk cId="1357764912" sldId="437"/>
            <ac:spMk id="2" creationId="{00000000-0000-0000-0000-000000000000}"/>
          </ac:spMkLst>
        </pc:spChg>
        <pc:spChg chg="add mod">
          <ac:chgData name="Murphy, Leticia@CalRecycle" userId="e60a5982-3310-4a39-9def-8b05a039666a" providerId="ADAL" clId="{2FE09579-DE91-468F-9734-964E531CB717}" dt="2020-10-29T19:15:47.609" v="2276" actId="207"/>
          <ac:spMkLst>
            <pc:docMk/>
            <pc:sldMk cId="1357764912" sldId="437"/>
            <ac:spMk id="5" creationId="{F9E5D94C-0AC3-4295-9F3C-FDF5E089622E}"/>
          </ac:spMkLst>
        </pc:spChg>
        <pc:spChg chg="mod">
          <ac:chgData name="Murphy, Leticia@CalRecycle" userId="e60a5982-3310-4a39-9def-8b05a039666a" providerId="ADAL" clId="{2FE09579-DE91-468F-9734-964E531CB717}" dt="2020-10-27T22:17:36.202" v="1877" actId="962"/>
          <ac:spMkLst>
            <pc:docMk/>
            <pc:sldMk cId="1357764912" sldId="437"/>
            <ac:spMk id="8" creationId="{00000000-0000-0000-0000-000000000000}"/>
          </ac:spMkLst>
        </pc:spChg>
        <pc:graphicFrameChg chg="del">
          <ac:chgData name="Murphy, Leticia@CalRecycle" userId="e60a5982-3310-4a39-9def-8b05a039666a" providerId="ADAL" clId="{2FE09579-DE91-468F-9734-964E531CB717}" dt="2020-10-27T21:13:52.524" v="1522" actId="478"/>
          <ac:graphicFrameMkLst>
            <pc:docMk/>
            <pc:sldMk cId="1357764912" sldId="437"/>
            <ac:graphicFrameMk id="4" creationId="{00000000-0000-0000-0000-000000000000}"/>
          </ac:graphicFrameMkLst>
        </pc:graphicFrameChg>
      </pc:sldChg>
      <pc:sldChg chg="modSp mod">
        <pc:chgData name="Murphy, Leticia@CalRecycle" userId="e60a5982-3310-4a39-9def-8b05a039666a" providerId="ADAL" clId="{2FE09579-DE91-468F-9734-964E531CB717}" dt="2020-10-29T18:53:26.491" v="2195" actId="207"/>
        <pc:sldMkLst>
          <pc:docMk/>
          <pc:sldMk cId="3692423775" sldId="439"/>
        </pc:sldMkLst>
        <pc:spChg chg="mod">
          <ac:chgData name="Murphy, Leticia@CalRecycle" userId="e60a5982-3310-4a39-9def-8b05a039666a" providerId="ADAL" clId="{2FE09579-DE91-468F-9734-964E531CB717}" dt="2020-10-27T20:23:15.220" v="113" actId="14100"/>
          <ac:spMkLst>
            <pc:docMk/>
            <pc:sldMk cId="3692423775" sldId="439"/>
            <ac:spMk id="5" creationId="{00000000-0000-0000-0000-000000000000}"/>
          </ac:spMkLst>
        </pc:spChg>
        <pc:spChg chg="mod">
          <ac:chgData name="Murphy, Leticia@CalRecycle" userId="e60a5982-3310-4a39-9def-8b05a039666a" providerId="ADAL" clId="{2FE09579-DE91-468F-9734-964E531CB717}" dt="2020-10-29T18:53:26.491" v="2195" actId="207"/>
          <ac:spMkLst>
            <pc:docMk/>
            <pc:sldMk cId="3692423775" sldId="439"/>
            <ac:spMk id="26" creationId="{00000000-0000-0000-0000-000000000000}"/>
          </ac:spMkLst>
        </pc:spChg>
        <pc:spChg chg="mod">
          <ac:chgData name="Murphy, Leticia@CalRecycle" userId="e60a5982-3310-4a39-9def-8b05a039666a" providerId="ADAL" clId="{2FE09579-DE91-468F-9734-964E531CB717}" dt="2020-10-27T20:17:43.080" v="11" actId="962"/>
          <ac:spMkLst>
            <pc:docMk/>
            <pc:sldMk cId="3692423775" sldId="439"/>
            <ac:spMk id="27" creationId="{00000000-0000-0000-0000-000000000000}"/>
          </ac:spMkLst>
        </pc:spChg>
      </pc:sldChg>
      <pc:sldChg chg="addSp delSp modSp mod">
        <pc:chgData name="Murphy, Leticia@CalRecycle" userId="e60a5982-3310-4a39-9def-8b05a039666a" providerId="ADAL" clId="{2FE09579-DE91-468F-9734-964E531CB717}" dt="2020-10-29T19:16:36.607" v="2282" actId="14100"/>
        <pc:sldMkLst>
          <pc:docMk/>
          <pc:sldMk cId="3465725170" sldId="441"/>
        </pc:sldMkLst>
        <pc:spChg chg="mod">
          <ac:chgData name="Murphy, Leticia@CalRecycle" userId="e60a5982-3310-4a39-9def-8b05a039666a" providerId="ADAL" clId="{2FE09579-DE91-468F-9734-964E531CB717}" dt="2020-10-27T21:56:39.420" v="1766" actId="962"/>
          <ac:spMkLst>
            <pc:docMk/>
            <pc:sldMk cId="3465725170" sldId="441"/>
            <ac:spMk id="2" creationId="{00000000-0000-0000-0000-000000000000}"/>
          </ac:spMkLst>
        </pc:spChg>
        <pc:spChg chg="add mod">
          <ac:chgData name="Murphy, Leticia@CalRecycle" userId="e60a5982-3310-4a39-9def-8b05a039666a" providerId="ADAL" clId="{2FE09579-DE91-468F-9734-964E531CB717}" dt="2020-10-29T19:16:36.607" v="2282" actId="14100"/>
          <ac:spMkLst>
            <pc:docMk/>
            <pc:sldMk cId="3465725170" sldId="441"/>
            <ac:spMk id="5" creationId="{08AA545A-1689-4CD5-A7E4-B5A5C9717A7B}"/>
          </ac:spMkLst>
        </pc:spChg>
        <pc:spChg chg="mod">
          <ac:chgData name="Murphy, Leticia@CalRecycle" userId="e60a5982-3310-4a39-9def-8b05a039666a" providerId="ADAL" clId="{2FE09579-DE91-468F-9734-964E531CB717}" dt="2020-10-27T22:39:22.811" v="1911" actId="962"/>
          <ac:spMkLst>
            <pc:docMk/>
            <pc:sldMk cId="3465725170" sldId="441"/>
            <ac:spMk id="8" creationId="{00000000-0000-0000-0000-000000000000}"/>
          </ac:spMkLst>
        </pc:spChg>
        <pc:graphicFrameChg chg="del">
          <ac:chgData name="Murphy, Leticia@CalRecycle" userId="e60a5982-3310-4a39-9def-8b05a039666a" providerId="ADAL" clId="{2FE09579-DE91-468F-9734-964E531CB717}" dt="2020-10-27T22:02:26.322" v="1767" actId="478"/>
          <ac:graphicFrameMkLst>
            <pc:docMk/>
            <pc:sldMk cId="3465725170" sldId="441"/>
            <ac:graphicFrameMk id="4" creationId="{00000000-0000-0000-0000-000000000000}"/>
          </ac:graphicFrameMkLst>
        </pc:graphicFrameChg>
      </pc:sldChg>
      <pc:sldChg chg="addSp delSp modSp new del">
        <pc:chgData name="Murphy, Leticia@CalRecycle" userId="e60a5982-3310-4a39-9def-8b05a039666a" providerId="ADAL" clId="{2FE09579-DE91-468F-9734-964E531CB717}" dt="2020-10-27T22:44:25.657" v="1971" actId="2696"/>
        <pc:sldMkLst>
          <pc:docMk/>
          <pc:sldMk cId="677083441" sldId="442"/>
        </pc:sldMkLst>
        <pc:spChg chg="del mod">
          <ac:chgData name="Murphy, Leticia@CalRecycle" userId="e60a5982-3310-4a39-9def-8b05a039666a" providerId="ADAL" clId="{2FE09579-DE91-468F-9734-964E531CB717}" dt="2020-10-27T22:43:51.391" v="1958" actId="21"/>
          <ac:spMkLst>
            <pc:docMk/>
            <pc:sldMk cId="677083441" sldId="442"/>
            <ac:spMk id="3" creationId="{5597B69D-F9CB-4705-BE34-EAE2FB9447D8}"/>
          </ac:spMkLst>
        </pc:spChg>
        <pc:spChg chg="add mod">
          <ac:chgData name="Murphy, Leticia@CalRecycle" userId="e60a5982-3310-4a39-9def-8b05a039666a" providerId="ADAL" clId="{2FE09579-DE91-468F-9734-964E531CB717}" dt="2020-10-27T22:43:51.391" v="1958" actId="21"/>
          <ac:spMkLst>
            <pc:docMk/>
            <pc:sldMk cId="677083441" sldId="442"/>
            <ac:spMk id="4" creationId="{F965C2EE-56E6-4E34-BCF8-EE13BE87437E}"/>
          </ac:spMkLst>
        </pc:spChg>
      </pc:sldChg>
      <pc:sldChg chg="addSp delSp modSp new del mod">
        <pc:chgData name="Murphy, Leticia@CalRecycle" userId="e60a5982-3310-4a39-9def-8b05a039666a" providerId="ADAL" clId="{2FE09579-DE91-468F-9734-964E531CB717}" dt="2020-10-27T21:16:14.535" v="1559" actId="47"/>
        <pc:sldMkLst>
          <pc:docMk/>
          <pc:sldMk cId="3194744153" sldId="442"/>
        </pc:sldMkLst>
        <pc:spChg chg="del mod">
          <ac:chgData name="Murphy, Leticia@CalRecycle" userId="e60a5982-3310-4a39-9def-8b05a039666a" providerId="ADAL" clId="{2FE09579-DE91-468F-9734-964E531CB717}" dt="2020-10-27T21:15:03.607" v="1546" actId="21"/>
          <ac:spMkLst>
            <pc:docMk/>
            <pc:sldMk cId="3194744153" sldId="442"/>
            <ac:spMk id="3" creationId="{906B2C85-ABCC-406F-BF1E-0F505E210AFF}"/>
          </ac:spMkLst>
        </pc:spChg>
        <pc:spChg chg="add mod">
          <ac:chgData name="Murphy, Leticia@CalRecycle" userId="e60a5982-3310-4a39-9def-8b05a039666a" providerId="ADAL" clId="{2FE09579-DE91-468F-9734-964E531CB717}" dt="2020-10-27T21:15:03.607" v="1546" actId="21"/>
          <ac:spMkLst>
            <pc:docMk/>
            <pc:sldMk cId="3194744153" sldId="442"/>
            <ac:spMk id="5" creationId="{CB36B8F2-7669-4E68-B60A-E4257D0E4B59}"/>
          </ac:spMkLst>
        </pc:spChg>
      </pc:sldChg>
      <pc:sldChg chg="addSp delSp modSp new del mod">
        <pc:chgData name="Murphy, Leticia@CalRecycle" userId="e60a5982-3310-4a39-9def-8b05a039666a" providerId="ADAL" clId="{2FE09579-DE91-468F-9734-964E531CB717}" dt="2020-10-27T22:06:20.426" v="1818" actId="47"/>
        <pc:sldMkLst>
          <pc:docMk/>
          <pc:sldMk cId="3366919383" sldId="442"/>
        </pc:sldMkLst>
        <pc:spChg chg="del mod">
          <ac:chgData name="Murphy, Leticia@CalRecycle" userId="e60a5982-3310-4a39-9def-8b05a039666a" providerId="ADAL" clId="{2FE09579-DE91-468F-9734-964E531CB717}" dt="2020-10-27T22:02:47.427" v="1771" actId="21"/>
          <ac:spMkLst>
            <pc:docMk/>
            <pc:sldMk cId="3366919383" sldId="442"/>
            <ac:spMk id="3" creationId="{E6F74469-D87A-4ED9-BDBF-4193ADAE556F}"/>
          </ac:spMkLst>
        </pc:spChg>
        <pc:spChg chg="add mod">
          <ac:chgData name="Murphy, Leticia@CalRecycle" userId="e60a5982-3310-4a39-9def-8b05a039666a" providerId="ADAL" clId="{2FE09579-DE91-468F-9734-964E531CB717}" dt="2020-10-27T22:02:47.427" v="1771" actId="21"/>
          <ac:spMkLst>
            <pc:docMk/>
            <pc:sldMk cId="3366919383" sldId="442"/>
            <ac:spMk id="5" creationId="{8ADF1C63-AC4F-4E4C-876E-9F1E95D834B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575CDC8F-E605-440F-9432-955754B4C6F1}" type="datetimeFigureOut">
              <a:rPr lang="en-US" smtClean="0"/>
              <a:t>10/29/2020</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FB7463FA-088F-42C7-9900-C71C52E1246E}" type="slidenum">
              <a:rPr lang="en-US" smtClean="0"/>
              <a:t>‹#›</a:t>
            </a:fld>
            <a:endParaRPr lang="en-US" dirty="0"/>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b="1" dirty="0">
                <a:latin typeface="Arial" panose="020B0604020202020204" pitchFamily="34" charset="0"/>
                <a:ea typeface="Calibri" panose="020F0502020204030204" pitchFamily="34" charset="0"/>
                <a:cs typeface="Arial" panose="020B0604020202020204" pitchFamily="34" charset="0"/>
              </a:rPr>
              <a:t>Presentation Introduction</a:t>
            </a:r>
            <a:endParaRPr lang="en-US" dirty="0">
              <a:latin typeface="Arial" panose="020B0604020202020204" pitchFamily="34" charset="0"/>
              <a:ea typeface="Calibri" panose="020F0502020204030204" pitchFamily="34" charset="0"/>
              <a:cs typeface="Arial" panose="020B0604020202020204" pitchFamily="34" charset="0"/>
            </a:endParaRPr>
          </a:p>
          <a:p>
            <a:pPr marL="291179" indent="-291179">
              <a:lnSpc>
                <a:spcPct val="107000"/>
              </a:lnSpc>
              <a:buFont typeface="Arial" panose="020B0604020202020204" pitchFamily="34" charset="0"/>
              <a:buChar char="•"/>
              <a:tabLst>
                <a:tab pos="698830" algn="l"/>
              </a:tabLst>
            </a:pPr>
            <a:r>
              <a:rPr lang="en-US" dirty="0">
                <a:latin typeface="Arial" panose="020B0604020202020204" pitchFamily="34" charset="0"/>
                <a:ea typeface="Calibri" panose="020F0502020204030204" pitchFamily="34" charset="0"/>
                <a:cs typeface="Arial" panose="020B0604020202020204" pitchFamily="34" charset="0"/>
              </a:rPr>
              <a:t>SB 1383 (Lara, Chapter 395, Statutes of 2016) is the most significant waste reduction mandate to be adopted in California in the last 30 years.</a:t>
            </a:r>
          </a:p>
          <a:p>
            <a:pPr marL="291179" indent="-291179">
              <a:lnSpc>
                <a:spcPct val="107000"/>
              </a:lnSpc>
              <a:buFont typeface="Arial" panose="020B0604020202020204" pitchFamily="34" charset="0"/>
              <a:buChar char="•"/>
              <a:tabLst>
                <a:tab pos="698830" algn="l"/>
              </a:tabLst>
            </a:pPr>
            <a:r>
              <a:rPr lang="en-US" dirty="0">
                <a:latin typeface="Arial" panose="020B0604020202020204" pitchFamily="34" charset="0"/>
                <a:ea typeface="Calibri" panose="020F0502020204030204" pitchFamily="34" charset="0"/>
                <a:cs typeface="Arial" panose="020B0604020202020204" pitchFamily="34" charset="0"/>
              </a:rPr>
              <a:t>The legislation has significant policy and legal implications for state and local governments.</a:t>
            </a:r>
          </a:p>
          <a:p>
            <a:pPr marL="291179" indent="-291179">
              <a:lnSpc>
                <a:spcPct val="107000"/>
              </a:lnSpc>
              <a:buFont typeface="Arial" panose="020B0604020202020204" pitchFamily="34" charset="0"/>
              <a:buChar char="•"/>
              <a:tabLst>
                <a:tab pos="698830" algn="l"/>
              </a:tabLst>
            </a:pPr>
            <a:r>
              <a:rPr lang="en-US" dirty="0">
                <a:latin typeface="Arial" panose="020B0604020202020204" pitchFamily="34" charset="0"/>
                <a:ea typeface="Calibri" panose="020F0502020204030204" pitchFamily="34" charset="0"/>
                <a:cs typeface="Arial" panose="020B0604020202020204" pitchFamily="34" charset="0"/>
              </a:rPr>
              <a:t>To assist jurisdictions with the implementation of SB 1383, </a:t>
            </a:r>
            <a:r>
              <a:rPr lang="en-US" u="none" dirty="0">
                <a:latin typeface="Arial" panose="020B0604020202020204" pitchFamily="34" charset="0"/>
                <a:ea typeface="Calibri" panose="020F0502020204030204" pitchFamily="34" charset="0"/>
                <a:cs typeface="Arial" panose="020B0604020202020204" pitchFamily="34" charset="0"/>
              </a:rPr>
              <a:t>HF&amp;H Consultants, in collaboration with Diversion Strategies and Debra Kaufman Consulting, </a:t>
            </a:r>
            <a:r>
              <a:rPr lang="en-US" dirty="0">
                <a:latin typeface="Arial" panose="020B0604020202020204" pitchFamily="34" charset="0"/>
                <a:ea typeface="Calibri" panose="020F0502020204030204" pitchFamily="34" charset="0"/>
                <a:cs typeface="Arial" panose="020B0604020202020204" pitchFamily="34" charset="0"/>
              </a:rPr>
              <a:t>worked with CalRecycle to develop four Model Tools: </a:t>
            </a:r>
          </a:p>
          <a:p>
            <a:pPr marL="640594" lvl="1" indent="-174708">
              <a:buFont typeface="Arial" panose="020B0604020202020204" pitchFamily="34" charset="0"/>
              <a:buChar char="•"/>
            </a:pPr>
            <a:r>
              <a:rPr lang="en-US" dirty="0">
                <a:latin typeface="Arial" panose="020B0604020202020204" pitchFamily="34" charset="0"/>
                <a:cs typeface="Arial" panose="020B0604020202020204" pitchFamily="34" charset="0"/>
              </a:rPr>
              <a:t>Model franchise agreement;</a:t>
            </a:r>
          </a:p>
          <a:p>
            <a:pPr marL="640594" lvl="1" indent="-174708">
              <a:buFont typeface="Arial" panose="020B0604020202020204" pitchFamily="34" charset="0"/>
              <a:buChar char="•"/>
            </a:pPr>
            <a:r>
              <a:rPr lang="en-US" dirty="0">
                <a:latin typeface="Arial" panose="020B0604020202020204" pitchFamily="34" charset="0"/>
                <a:cs typeface="Arial" panose="020B0604020202020204" pitchFamily="34" charset="0"/>
              </a:rPr>
              <a:t>Model mandatory organics disposal </a:t>
            </a:r>
            <a:r>
              <a:rPr lang="en-US" u="none" dirty="0">
                <a:latin typeface="Arial" panose="020B0604020202020204" pitchFamily="34" charset="0"/>
                <a:cs typeface="Arial" panose="020B0604020202020204" pitchFamily="34" charset="0"/>
              </a:rPr>
              <a:t>reduction</a:t>
            </a:r>
            <a:r>
              <a:rPr lang="en-US" dirty="0">
                <a:latin typeface="Arial" panose="020B0604020202020204" pitchFamily="34" charset="0"/>
                <a:cs typeface="Arial" panose="020B0604020202020204" pitchFamily="34" charset="0"/>
              </a:rPr>
              <a:t> ordinance;</a:t>
            </a:r>
          </a:p>
          <a:p>
            <a:pPr marL="640594" lvl="1" indent="-174708">
              <a:buFont typeface="Arial" panose="020B0604020202020204" pitchFamily="34" charset="0"/>
              <a:buChar char="•"/>
            </a:pPr>
            <a:r>
              <a:rPr lang="en-US" dirty="0">
                <a:latin typeface="Arial" panose="020B0604020202020204" pitchFamily="34" charset="0"/>
                <a:cs typeface="Arial" panose="020B0604020202020204" pitchFamily="34" charset="0"/>
              </a:rPr>
              <a:t>Model organic waste product procurement policy; and,</a:t>
            </a:r>
          </a:p>
          <a:p>
            <a:pPr marL="640594" lvl="1" indent="-174708">
              <a:buFont typeface="Arial" panose="020B0604020202020204" pitchFamily="34" charset="0"/>
              <a:buChar char="•"/>
            </a:pPr>
            <a:r>
              <a:rPr lang="en-US" dirty="0">
                <a:latin typeface="Arial" panose="020B0604020202020204" pitchFamily="34" charset="0"/>
                <a:cs typeface="Arial" panose="020B0604020202020204" pitchFamily="34" charset="0"/>
              </a:rPr>
              <a:t>Model edible food recovery agreement.</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This presentation will focus on the Model Franchise Agreement Tool, which has been developed to provide jurisdictions and haulers with contract language to support jurisdictions’ compliance with SB 1383 requirements for collection, processing, contamination monitoring, education</a:t>
            </a:r>
            <a:r>
              <a:rPr lang="en-US" u="none" dirty="0">
                <a:latin typeface="Arial" panose="020B0604020202020204" pitchFamily="34" charset="0"/>
                <a:cs typeface="Arial" panose="020B0604020202020204" pitchFamily="34" charset="0"/>
              </a:rPr>
              <a:t>, record keeping, and </a:t>
            </a:r>
            <a:r>
              <a:rPr lang="en-US" dirty="0">
                <a:latin typeface="Arial" panose="020B0604020202020204" pitchFamily="34" charset="0"/>
                <a:cs typeface="Arial" panose="020B0604020202020204" pitchFamily="34" charset="0"/>
              </a:rPr>
              <a:t>more. </a:t>
            </a:r>
          </a:p>
          <a:p>
            <a:pPr marL="1106481" lvl="2" indent="-174708">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931774" lvl="2"/>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1</a:t>
            </a:fld>
            <a:endParaRPr lang="en-US" dirty="0"/>
          </a:p>
        </p:txBody>
      </p:sp>
    </p:spTree>
    <p:extLst>
      <p:ext uri="{BB962C8B-B14F-4D97-AF65-F5344CB8AC3E}">
        <p14:creationId xmlns:p14="http://schemas.microsoft.com/office/powerpoint/2010/main" val="2732907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a:latin typeface="Arial" panose="020B0604020202020204" pitchFamily="34" charset="0"/>
                <a:cs typeface="Arial" panose="020B0604020202020204" pitchFamily="34" charset="0"/>
              </a:rPr>
              <a:t>Disclaimer</a:t>
            </a:r>
          </a:p>
          <a:p>
            <a:pPr marL="174708" indent="-174708" defTabSz="931774">
              <a:buFont typeface="Arial" panose="020B0604020202020204" pitchFamily="34" charset="0"/>
              <a:buChar char="•"/>
              <a:defRPr/>
            </a:pPr>
            <a:r>
              <a:rPr lang="en-US" dirty="0">
                <a:latin typeface="Arial" panose="020B0604020202020204" pitchFamily="34" charset="0"/>
                <a:cs typeface="Arial" panose="020B0604020202020204" pitchFamily="34" charset="0"/>
              </a:rPr>
              <a:t>Before we g</a:t>
            </a:r>
            <a:r>
              <a:rPr lang="en-US" baseline="0" dirty="0">
                <a:latin typeface="Arial" panose="020B0604020202020204" pitchFamily="34" charset="0"/>
                <a:cs typeface="Arial" panose="020B0604020202020204" pitchFamily="34" charset="0"/>
              </a:rPr>
              <a:t>o any further, we do have to go over the f</a:t>
            </a:r>
            <a:r>
              <a:rPr lang="en-US" dirty="0">
                <a:latin typeface="Arial" panose="020B0604020202020204" pitchFamily="34" charset="0"/>
                <a:cs typeface="Arial" panose="020B0604020202020204" pitchFamily="34" charset="0"/>
              </a:rPr>
              <a:t>ine print</a:t>
            </a:r>
            <a:r>
              <a:rPr lang="en-US" baseline="0" dirty="0">
                <a:latin typeface="Arial" panose="020B0604020202020204" pitchFamily="34" charset="0"/>
                <a:cs typeface="Arial" panose="020B0604020202020204" pitchFamily="34" charset="0"/>
              </a:rPr>
              <a:t>.  </a:t>
            </a:r>
          </a:p>
          <a:p>
            <a:pPr marL="174708" indent="-174708" defTabSz="931774">
              <a:buFont typeface="Arial" panose="020B0604020202020204" pitchFamily="34" charset="0"/>
              <a:buChar char="•"/>
              <a:defRPr/>
            </a:pPr>
            <a:endParaRPr lang="en-US" baseline="0" dirty="0">
              <a:latin typeface="Arial" panose="020B0604020202020204" pitchFamily="34" charset="0"/>
              <a:cs typeface="Arial" panose="020B0604020202020204" pitchFamily="34" charset="0"/>
            </a:endParaRPr>
          </a:p>
          <a:p>
            <a:pPr marL="174708" indent="-174708" defTabSz="931774">
              <a:buFont typeface="Arial" panose="020B0604020202020204" pitchFamily="34" charset="0"/>
              <a:buChar char="•"/>
              <a:defRPr/>
            </a:pPr>
            <a:r>
              <a:rPr lang="en-US" baseline="0" dirty="0">
                <a:latin typeface="Arial" panose="020B0604020202020204" pitchFamily="34" charset="0"/>
                <a:cs typeface="Arial" panose="020B0604020202020204" pitchFamily="34" charset="0"/>
              </a:rPr>
              <a:t>The Model Tools are for example purposes only. </a:t>
            </a:r>
            <a:r>
              <a:rPr lang="en-US" dirty="0">
                <a:latin typeface="Arial" panose="020B0604020202020204" pitchFamily="34" charset="0"/>
                <a:cs typeface="Arial" panose="020B0604020202020204" pitchFamily="34" charset="0"/>
              </a:rPr>
              <a:t>They should not merely be duplicated without consideration of an individual jurisdiction’s particular needs or circumstances. It is not intended to cover each and every situation, nor can it anticipate specific needs. </a:t>
            </a:r>
          </a:p>
          <a:p>
            <a:pPr marL="174708" indent="-174708">
              <a:buFont typeface="Arial" panose="020B0604020202020204" pitchFamily="34" charset="0"/>
              <a:buChar char="•"/>
            </a:pPr>
            <a:endParaRPr lang="en-US" u="none"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baseline="0" dirty="0">
                <a:latin typeface="Arial" panose="020B0604020202020204" pitchFamily="34" charset="0"/>
                <a:cs typeface="Arial" panose="020B0604020202020204" pitchFamily="34" charset="0"/>
              </a:rPr>
              <a:t>We’ve done our best to align the language in the Model with the regulations.  </a:t>
            </a:r>
            <a:r>
              <a:rPr lang="en-US" u="none" baseline="0" dirty="0">
                <a:solidFill>
                  <a:srgbClr val="C00000"/>
                </a:solidFill>
                <a:latin typeface="Arial" panose="020B0604020202020204" pitchFamily="34" charset="0"/>
                <a:cs typeface="Arial" panose="020B0604020202020204" pitchFamily="34" charset="0"/>
              </a:rPr>
              <a:t>However, in the event of any conflict, the language in the regulations shall prevail over language in the Model Tool. </a:t>
            </a:r>
            <a:endParaRPr lang="en-US" u="none" baseline="0" dirty="0">
              <a:latin typeface="Arial" panose="020B0604020202020204" pitchFamily="34" charset="0"/>
              <a:cs typeface="Arial" panose="020B0604020202020204" pitchFamily="34" charset="0"/>
            </a:endParaRPr>
          </a:p>
          <a:p>
            <a:endParaRPr lang="en-US" strike="sngStrike"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baseline="0" dirty="0">
                <a:latin typeface="Arial" panose="020B0604020202020204" pitchFamily="34" charset="0"/>
                <a:cs typeface="Arial" panose="020B0604020202020204" pitchFamily="34" charset="0"/>
              </a:rPr>
              <a:t>In such cases, the SB 1383 reg</a:t>
            </a:r>
            <a:r>
              <a:rPr lang="en-US" u="none" baseline="0" dirty="0">
                <a:latin typeface="Arial" panose="020B0604020202020204" pitchFamily="34" charset="0"/>
                <a:cs typeface="Arial" panose="020B0604020202020204" pitchFamily="34" charset="0"/>
              </a:rPr>
              <a:t> language and the official rulemaking record should guide determining regulatory intent and interpretation.</a:t>
            </a:r>
            <a:r>
              <a:rPr lang="en-US" baseline="0" dirty="0">
                <a:latin typeface="Arial" panose="020B0604020202020204" pitchFamily="34" charset="0"/>
                <a:cs typeface="Arial" panose="020B0604020202020204" pitchFamily="34" charset="0"/>
              </a:rPr>
              <a:t> </a:t>
            </a:r>
            <a:endParaRPr lang="en-US" strike="sngStrike" baseline="0"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endParaRPr lang="en-US" baseline="0"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baseline="0" dirty="0">
                <a:latin typeface="Arial" panose="020B0604020202020204" pitchFamily="34" charset="0"/>
                <a:cs typeface="Arial" panose="020B0604020202020204" pitchFamily="34" charset="0"/>
              </a:rPr>
              <a:t>It is also important to note that each jurisdiction is ultimately responsible for its compliance with the regulations, and is advised to seek legal counsel in development or modification of its agreement(s).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24233101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b="1" dirty="0">
                <a:latin typeface="Arial" panose="020B0604020202020204" pitchFamily="34" charset="0"/>
                <a:ea typeface="Calibri" panose="020F0502020204030204" pitchFamily="34" charset="0"/>
              </a:rPr>
              <a:t>Presentation Outline</a:t>
            </a:r>
            <a:endParaRPr lang="en-US" dirty="0">
              <a:latin typeface="Arial" panose="020B0604020202020204" pitchFamily="34" charset="0"/>
              <a:ea typeface="Calibri" panose="020F0502020204030204" pitchFamily="34" charset="0"/>
            </a:endParaRPr>
          </a:p>
          <a:p>
            <a:pPr marL="757066" lvl="1" indent="-291179">
              <a:lnSpc>
                <a:spcPct val="107000"/>
              </a:lnSpc>
              <a:buFont typeface="Arial" panose="020B0604020202020204" pitchFamily="34" charset="0"/>
              <a:buChar char="•"/>
              <a:tabLst>
                <a:tab pos="931774" algn="l"/>
              </a:tabLst>
            </a:pPr>
            <a:r>
              <a:rPr lang="en-US" dirty="0">
                <a:latin typeface="Arial" panose="020B0604020202020204" pitchFamily="34" charset="0"/>
                <a:ea typeface="Calibri" panose="020F0502020204030204" pitchFamily="34" charset="0"/>
                <a:cs typeface="Times New Roman" panose="02020603050405020304" pitchFamily="18" charset="0"/>
              </a:rPr>
              <a:t>We will begin with an overview of SB 1383, highlighting specific requirements, target dates, and local government roles and responsibilities.</a:t>
            </a:r>
          </a:p>
          <a:p>
            <a:pPr marL="757066" lvl="1" indent="-291179">
              <a:lnSpc>
                <a:spcPct val="107000"/>
              </a:lnSpc>
              <a:buFont typeface="Arial" panose="020B0604020202020204" pitchFamily="34" charset="0"/>
              <a:buChar char="•"/>
              <a:tabLst>
                <a:tab pos="931774" algn="l"/>
              </a:tabLst>
            </a:pPr>
            <a:r>
              <a:rPr lang="en-US" dirty="0">
                <a:latin typeface="Arial" panose="020B0604020202020204" pitchFamily="34" charset="0"/>
                <a:ea typeface="Calibri" panose="020F0502020204030204" pitchFamily="34" charset="0"/>
                <a:cs typeface="Times New Roman" panose="02020603050405020304" pitchFamily="18" charset="0"/>
              </a:rPr>
              <a:t>We will then discuss objectives of the Model Franchise Agreement Tool, reviewing how it was developed, how it is structured, and items to consider while using the Model Tool. </a:t>
            </a:r>
          </a:p>
          <a:p>
            <a:pPr marL="757066" lvl="1" indent="-291179">
              <a:lnSpc>
                <a:spcPct val="107000"/>
              </a:lnSpc>
              <a:buFont typeface="Arial" panose="020B0604020202020204" pitchFamily="34" charset="0"/>
              <a:buChar char="•"/>
              <a:tabLst>
                <a:tab pos="931774" algn="l"/>
              </a:tabLst>
            </a:pPr>
            <a:r>
              <a:rPr lang="en-US" dirty="0">
                <a:latin typeface="Arial" panose="020B0604020202020204" pitchFamily="34" charset="0"/>
                <a:ea typeface="Calibri" panose="020F0502020204030204" pitchFamily="34" charset="0"/>
                <a:cs typeface="Times New Roman" panose="02020603050405020304" pitchFamily="18" charset="0"/>
              </a:rPr>
              <a:t>Next, we’ll go through the Model Franchise Agreement, article by article. We will cover the focus of each article as well as guidance notes and customizations options that are provided in the Model Tool. </a:t>
            </a:r>
          </a:p>
          <a:p>
            <a:pPr marL="757066" lvl="1" indent="-291179">
              <a:lnSpc>
                <a:spcPct val="107000"/>
              </a:lnSpc>
              <a:buFont typeface="Arial" panose="020B0604020202020204" pitchFamily="34" charset="0"/>
              <a:buChar char="•"/>
              <a:tabLst>
                <a:tab pos="931774" algn="l"/>
              </a:tabLst>
            </a:pPr>
            <a:r>
              <a:rPr lang="en-US" dirty="0">
                <a:latin typeface="Arial" panose="020B0604020202020204" pitchFamily="34" charset="0"/>
                <a:ea typeface="Calibri" panose="020F0502020204030204" pitchFamily="34" charset="0"/>
                <a:cs typeface="Times New Roman" panose="02020603050405020304" pitchFamily="18" charset="0"/>
              </a:rPr>
              <a:t>We expect the presentation to be about 40 minutes.</a:t>
            </a:r>
          </a:p>
          <a:p>
            <a:pPr marL="465887" lvl="1" indent="0">
              <a:lnSpc>
                <a:spcPct val="107000"/>
              </a:lnSpc>
              <a:buFont typeface="Arial" panose="020B0604020202020204" pitchFamily="34" charset="0"/>
              <a:buNone/>
              <a:tabLst>
                <a:tab pos="931774" algn="l"/>
              </a:tabLst>
            </a:pPr>
            <a:r>
              <a:rPr lang="en-US" dirty="0">
                <a:latin typeface="Arial" panose="020B0604020202020204" pitchFamily="34" charset="0"/>
                <a:ea typeface="Calibri" panose="020F0502020204030204" pitchFamily="34" charset="0"/>
                <a:cs typeface="Times New Roman" panose="02020603050405020304" pitchFamily="18" charset="0"/>
              </a:rPr>
              <a:t> </a:t>
            </a:r>
            <a:endParaRPr lang="en-US" baseline="0" dirty="0"/>
          </a:p>
          <a:p>
            <a:pPr marL="465887" lvl="1" indent="0">
              <a:lnSpc>
                <a:spcPct val="107000"/>
              </a:lnSpc>
              <a:buFont typeface="Arial" panose="020B0604020202020204" pitchFamily="34" charset="0"/>
              <a:buNone/>
              <a:tabLst>
                <a:tab pos="931774" algn="l"/>
              </a:tabLst>
            </a:pPr>
            <a:r>
              <a:rPr lang="en-US" u="none" dirty="0">
                <a:latin typeface="Arial" panose="020B0604020202020204" pitchFamily="34" charset="0"/>
                <a:ea typeface="Calibri" panose="020F0502020204030204" pitchFamily="34" charset="0"/>
                <a:cs typeface="Times New Roman" panose="02020603050405020304" pitchFamily="18" charset="0"/>
              </a:rPr>
              <a:t>NOTE TO PRESENTER: AMEND</a:t>
            </a:r>
            <a:r>
              <a:rPr lang="en-US" u="none" baseline="0" dirty="0">
                <a:latin typeface="Arial" panose="020B0604020202020204" pitchFamily="34" charset="0"/>
                <a:ea typeface="Calibri" panose="020F0502020204030204" pitchFamily="34" charset="0"/>
                <a:cs typeface="Times New Roman" panose="02020603050405020304" pitchFamily="18" charset="0"/>
              </a:rPr>
              <a:t> THIS STATEMENT IF YOU PLAN TO STOP ALONG THE WAY FOR QUESTIONS</a:t>
            </a:r>
            <a:r>
              <a:rPr lang="en-US" baseline="0" dirty="0">
                <a:latin typeface="Arial" panose="020B0604020202020204" pitchFamily="34" charset="0"/>
                <a:ea typeface="Calibri" panose="020F0502020204030204" pitchFamily="34" charset="0"/>
                <a:cs typeface="Times New Roman" panose="02020603050405020304" pitchFamily="18" charset="0"/>
              </a:rPr>
              <a:t>.</a:t>
            </a:r>
          </a:p>
          <a:p>
            <a:pPr marL="757066" lvl="1" indent="-291179">
              <a:lnSpc>
                <a:spcPct val="107000"/>
              </a:lnSpc>
              <a:buFont typeface="Arial" panose="020B0604020202020204" pitchFamily="34" charset="0"/>
              <a:buChar char="•"/>
              <a:tabLst>
                <a:tab pos="931774" algn="l"/>
              </a:tabLst>
            </a:pPr>
            <a:r>
              <a:rPr lang="en-US" baseline="0" dirty="0"/>
              <a:t>To manage our time, I ask that you hold questions until the end of the presentation. </a:t>
            </a:r>
            <a:r>
              <a:rPr lang="en-US" dirty="0">
                <a:latin typeface="Arial" panose="020B0604020202020204" pitchFamily="34" charset="0"/>
                <a:ea typeface="Calibri" panose="020F0502020204030204" pitchFamily="34" charset="0"/>
                <a:cs typeface="Times New Roman" panose="02020603050405020304" pitchFamily="18" charset="0"/>
              </a:rPr>
              <a:t>We will have about 20 minutes for questions and answers.  </a:t>
            </a:r>
          </a:p>
        </p:txBody>
      </p:sp>
      <p:sp>
        <p:nvSpPr>
          <p:cNvPr id="4" name="Slide Number Placeholder 3"/>
          <p:cNvSpPr>
            <a:spLocks noGrp="1"/>
          </p:cNvSpPr>
          <p:nvPr>
            <p:ph type="sldNum" sz="quarter" idx="10"/>
          </p:nvPr>
        </p:nvSpPr>
        <p:spPr/>
        <p:txBody>
          <a:bodyPr/>
          <a:lstStyle/>
          <a:p>
            <a:fld id="{FB7463FA-088F-42C7-9900-C71C52E1246E}" type="slidenum">
              <a:rPr lang="en-US" smtClean="0"/>
              <a:t>3</a:t>
            </a:fld>
            <a:endParaRPr lang="en-US" dirty="0"/>
          </a:p>
        </p:txBody>
      </p:sp>
    </p:spTree>
    <p:extLst>
      <p:ext uri="{BB962C8B-B14F-4D97-AF65-F5344CB8AC3E}">
        <p14:creationId xmlns:p14="http://schemas.microsoft.com/office/powerpoint/2010/main" val="23450750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establishes organic waste reduction targets.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It builds upon Mandatory Commercial Organics Recycling law.  California Jurisdictions have been implementing this law since 2016.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sets a goal for Californians to reduce disposal of organic waste 50% by 2020 and 75% by 2025.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targets use the 2014 Waste Characterization Study measurements when 23 million tons of organic waste were disposed in California.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disposal reductions will reduce at least 8 million metric tons of greenhouse gas emissions annually by 2030. </a:t>
            </a:r>
            <a:endParaRPr lang="en-US" dirty="0">
              <a:latin typeface="Arial" panose="020B0604020202020204" pitchFamily="34" charset="0"/>
              <a:ea typeface="Calibri" panose="020F0502020204030204" pitchFamily="34" charset="0"/>
              <a:cs typeface="Arial" panose="020B0604020202020204" pitchFamily="34" charset="0"/>
            </a:endParaRP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establishes an additional</a:t>
            </a:r>
            <a:r>
              <a:rPr lang="en-US" baseline="0" dirty="0">
                <a:latin typeface="Arial" panose="020B0604020202020204" pitchFamily="34" charset="0"/>
                <a:ea typeface="Calibri" panose="020F0502020204030204" pitchFamily="34" charset="0"/>
                <a:cs typeface="Arial" panose="020B0604020202020204" pitchFamily="34" charset="0"/>
              </a:rPr>
              <a:t> goal </a:t>
            </a:r>
            <a:r>
              <a:rPr lang="en-US" dirty="0">
                <a:latin typeface="Arial" panose="020B0604020202020204" pitchFamily="34" charset="0"/>
                <a:ea typeface="Calibri" panose="020F0502020204030204" pitchFamily="34" charset="0"/>
                <a:cs typeface="Arial" panose="020B0604020202020204" pitchFamily="34" charset="0"/>
              </a:rPr>
              <a:t>to </a:t>
            </a:r>
            <a:r>
              <a:rPr lang="en-US" dirty="0"/>
              <a:t>recover 20% of currently disposed edible food for human consumption </a:t>
            </a:r>
            <a:r>
              <a:rPr lang="en-US" dirty="0">
                <a:latin typeface="Arial" panose="020B0604020202020204" pitchFamily="34" charset="0"/>
                <a:ea typeface="Calibri" panose="020F0502020204030204" pitchFamily="34" charset="0"/>
                <a:cs typeface="Arial" panose="020B0604020202020204" pitchFamily="34" charset="0"/>
              </a:rPr>
              <a:t>by 2025, as directed by Legislature as a part of the disposal reduction targets. </a:t>
            </a:r>
          </a:p>
          <a:p>
            <a:pPr marL="356054" indent="-356054">
              <a:lnSpc>
                <a:spcPct val="107000"/>
              </a:lnSpc>
              <a:buFont typeface="Arial" panose="020B0604020202020204" pitchFamily="34" charset="0"/>
              <a:buChar char="•"/>
              <a:tabLst>
                <a:tab pos="474739" algn="l"/>
              </a:tabLst>
            </a:pPr>
            <a:r>
              <a:rPr lang="en-US" u="none" dirty="0">
                <a:latin typeface="Arial" panose="020B0604020202020204" pitchFamily="34" charset="0"/>
                <a:ea typeface="Calibri" panose="020F0502020204030204" pitchFamily="34" charset="0"/>
                <a:cs typeface="Arial" panose="020B0604020202020204" pitchFamily="34" charset="0"/>
              </a:rPr>
              <a:t>The SB 1383 definition of organic waste covers many materials, such as food, paper, cardboard, greenwaste, and woodwaste, etc.</a:t>
            </a:r>
          </a:p>
          <a:p>
            <a:pPr marL="356054" marR="0" lvl="0" indent="-356054"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74739" algn="l"/>
              </a:tabLst>
              <a:defRPr/>
            </a:pPr>
            <a:r>
              <a:rPr lang="en-US" b="1" u="none" dirty="0">
                <a:latin typeface="Arial" panose="020B0604020202020204" pitchFamily="34" charset="0"/>
                <a:ea typeface="Calibri" panose="020F0502020204030204" pitchFamily="34" charset="0"/>
                <a:cs typeface="Arial" panose="020B0604020202020204" pitchFamily="34" charset="0"/>
              </a:rPr>
              <a:t>The regulations take effect in 2022.</a:t>
            </a:r>
          </a:p>
          <a:p>
            <a:pPr marL="356054" indent="-356054">
              <a:lnSpc>
                <a:spcPct val="107000"/>
              </a:lnSpc>
              <a:buFont typeface="Arial" panose="020B0604020202020204" pitchFamily="34" charset="0"/>
              <a:buChar char="•"/>
              <a:tabLst>
                <a:tab pos="474739" algn="l"/>
              </a:tabLst>
            </a:pPr>
            <a:endParaRPr lang="en-US" u="none" dirty="0">
              <a:latin typeface="Arial" panose="020B0604020202020204" pitchFamily="34"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4</a:t>
            </a:fld>
            <a:endParaRPr lang="en-US" dirty="0"/>
          </a:p>
        </p:txBody>
      </p:sp>
    </p:spTree>
    <p:extLst>
      <p:ext uri="{BB962C8B-B14F-4D97-AF65-F5344CB8AC3E}">
        <p14:creationId xmlns:p14="http://schemas.microsoft.com/office/powerpoint/2010/main" val="4024913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In SB 1383 terms, a jurisdiction is defined in the regulations to include cities, counties, cities and counties, and special districts that provide solid waste handling services.</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To meet the regulatory deadline of January 1, 2022, </a:t>
            </a:r>
            <a:r>
              <a:rPr lang="en-US" b="1" u="none" dirty="0">
                <a:latin typeface="Arial" panose="020B0604020202020204" pitchFamily="34" charset="0"/>
                <a:ea typeface="Calibri" panose="020F0502020204030204" pitchFamily="34" charset="0"/>
              </a:rPr>
              <a:t>CalRecycle expects that jurisdictions will be planning and making programmatic and budgetary decisions regarding the requirements now</a:t>
            </a:r>
            <a:r>
              <a:rPr lang="en-US" u="none" dirty="0">
                <a:latin typeface="Arial" panose="020B0604020202020204" pitchFamily="34" charset="0"/>
                <a:ea typeface="Calibri" panose="020F0502020204030204" pitchFamily="34" charset="0"/>
              </a:rPr>
              <a:t>.</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By 2022, Jurisdictions are required to:</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Have an ordinance (we will be discussing that later in the presentation.)</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Have organics collection services for all residents and businesses up-and-running. Organic waste collection services are to be automatically provided to all residents and businesses if they generate organic waste; </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Implement edible food recovery programs established for Tier 1 generators by Jan. 1, 2022 and for Tier 2 generators by Jan. 1, 2024;</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Conduct compliant education and outreach efforts;</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Procure recovered organic waste products and paper/paper products; and,</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Assess and plan for organic processing and edible food recovery capacity.</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In</a:t>
            </a:r>
            <a:r>
              <a:rPr lang="en-US" u="none" baseline="0" dirty="0">
                <a:latin typeface="Arial" panose="020B0604020202020204" pitchFamily="34" charset="0"/>
                <a:ea typeface="Calibri" panose="020F0502020204030204" pitchFamily="34" charset="0"/>
              </a:rPr>
              <a:t> addition, jurisdictions are to c</a:t>
            </a:r>
            <a:r>
              <a:rPr lang="en-US" u="none" dirty="0">
                <a:latin typeface="Arial" panose="020B0604020202020204" pitchFamily="34" charset="0"/>
                <a:ea typeface="Calibri" panose="020F0502020204030204" pitchFamily="34" charset="0"/>
              </a:rPr>
              <a:t>onduct desk audits, route reviews, and inspections of Tier 1 generators.</a:t>
            </a:r>
          </a:p>
          <a:p>
            <a:pPr marL="1085850" lvl="2"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In the first two years, jurisdictions must provide education and outreach to non-compliant generators.</a:t>
            </a:r>
          </a:p>
          <a:p>
            <a:pPr marL="349415" indent="-349415" defTabSz="931774">
              <a:lnSpc>
                <a:spcPct val="107000"/>
              </a:lnSpc>
              <a:buFont typeface="+mj-lt"/>
              <a:buAutoNum type="arabicPeriod"/>
              <a:tabLst>
                <a:tab pos="465887" algn="l"/>
              </a:tabLst>
              <a:defRPr/>
            </a:pPr>
            <a:r>
              <a:rPr lang="en-US" u="none" dirty="0">
                <a:latin typeface="Arial" panose="020B0604020202020204" pitchFamily="34" charset="0"/>
                <a:ea typeface="Calibri" panose="020F0502020204030204" pitchFamily="34" charset="0"/>
              </a:rPr>
              <a:t>Note that CalRecycle can begin enforcement actions on jurisdictions and other entities starting on Jan. 1, 2022. </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In 2024, Jurisdictions will be required to take enforcement against noncompliant entities. </a:t>
            </a:r>
          </a:p>
          <a:p>
            <a:pPr marL="457200" lvl="1" indent="0">
              <a:lnSpc>
                <a:spcPct val="107000"/>
              </a:lnSpc>
              <a:buFont typeface="+mj-lt"/>
              <a:buNone/>
              <a:tabLst>
                <a:tab pos="465887" algn="l"/>
              </a:tabLst>
            </a:pPr>
            <a:r>
              <a:rPr lang="en-US" u="none" dirty="0">
                <a:solidFill>
                  <a:srgbClr val="FF0000"/>
                </a:solidFill>
                <a:latin typeface="Arial" panose="020B0604020202020204" pitchFamily="34" charset="0"/>
                <a:ea typeface="Calibri" panose="020F0502020204030204" pitchFamily="34" charset="0"/>
              </a:rPr>
              <a:t>Note that Jurisdictions are not required to impose penalties on generators found in violation of prohibited container contaminant requirements.</a:t>
            </a:r>
            <a:endParaRPr lang="en-US" u="none" dirty="0">
              <a:latin typeface="Arial" panose="020B0604020202020204" pitchFamily="34" charset="0"/>
              <a:ea typeface="Calibri" panose="020F0502020204030204" pitchFamily="34" charset="0"/>
            </a:endParaRP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CalRecycle has some funding available through competitive grant programs, as well as loan programs, for establishing the infrastructure for recycling organic waste and recovering edible food.  However, for the programmatic activities, such as enforcement, inspections, education,</a:t>
            </a:r>
            <a:r>
              <a:rPr lang="en-US" u="none" baseline="0" dirty="0">
                <a:latin typeface="Arial" panose="020B0604020202020204" pitchFamily="34" charset="0"/>
                <a:ea typeface="Calibri" panose="020F0502020204030204" pitchFamily="34" charset="0"/>
              </a:rPr>
              <a:t> and</a:t>
            </a:r>
            <a:r>
              <a:rPr lang="en-US" u="none" dirty="0">
                <a:latin typeface="Arial" panose="020B0604020202020204" pitchFamily="34" charset="0"/>
                <a:ea typeface="Calibri" panose="020F0502020204030204" pitchFamily="34" charset="0"/>
              </a:rPr>
              <a:t> collection</a:t>
            </a:r>
            <a:r>
              <a:rPr lang="en-US" u="none" baseline="0" dirty="0">
                <a:latin typeface="Arial" panose="020B0604020202020204" pitchFamily="34" charset="0"/>
                <a:ea typeface="Calibri" panose="020F0502020204030204" pitchFamily="34" charset="0"/>
              </a:rPr>
              <a:t> service,</a:t>
            </a:r>
            <a:r>
              <a:rPr lang="en-US" u="none" dirty="0">
                <a:latin typeface="Arial" panose="020B0604020202020204" pitchFamily="34" charset="0"/>
                <a:ea typeface="Calibri" panose="020F0502020204030204" pitchFamily="34" charset="0"/>
              </a:rPr>
              <a:t> Jurisdictions will need to plan for budgetary and staffing changes to address these requirements.</a:t>
            </a:r>
          </a:p>
          <a:p>
            <a:pPr marL="299866" lvl="0" indent="-291179">
              <a:lnSpc>
                <a:spcPct val="107000"/>
              </a:lnSpc>
              <a:buFont typeface="+mj-lt"/>
              <a:buAutoNum type="arabicPeriod"/>
              <a:tabLst>
                <a:tab pos="931774" algn="l"/>
              </a:tabLst>
            </a:pPr>
            <a:r>
              <a:rPr lang="en-US" u="none" dirty="0">
                <a:latin typeface="Arial" panose="020B0604020202020204" pitchFamily="34" charset="0"/>
                <a:ea typeface="Calibri" panose="020F0502020204030204" pitchFamily="34" charset="0"/>
              </a:rPr>
              <a:t>The big takeaway here: is that jurisdictions need to </a:t>
            </a:r>
            <a:r>
              <a:rPr lang="en-US" b="1" u="none" dirty="0">
                <a:latin typeface="Arial" panose="020B0604020202020204" pitchFamily="34" charset="0"/>
                <a:ea typeface="Calibri" panose="020F0502020204030204" pitchFamily="34" charset="0"/>
              </a:rPr>
              <a:t>start planning now</a:t>
            </a:r>
            <a:r>
              <a:rPr lang="en-US" u="none" dirty="0">
                <a:latin typeface="Arial" panose="020B0604020202020204" pitchFamily="34" charset="0"/>
                <a:ea typeface="Calibri" panose="020F0502020204030204" pitchFamily="34" charset="0"/>
              </a:rPr>
              <a:t> to have the programmatic, staffing, and budgetary changes in place by January 1, 2022. </a:t>
            </a:r>
          </a:p>
          <a:p>
            <a:pPr marL="299866" lvl="0" indent="-291179">
              <a:lnSpc>
                <a:spcPct val="107000"/>
              </a:lnSpc>
              <a:buFont typeface="+mj-lt"/>
              <a:buAutoNum type="arabicPeriod"/>
              <a:tabLst>
                <a:tab pos="931774" algn="l"/>
              </a:tabLst>
            </a:pPr>
            <a:r>
              <a:rPr lang="en-US" u="none" dirty="0">
                <a:latin typeface="Arial" panose="020B0604020202020204" pitchFamily="34" charset="0"/>
                <a:ea typeface="Calibri" panose="020F0502020204030204" pitchFamily="34" charset="0"/>
              </a:rPr>
              <a:t>The</a:t>
            </a:r>
            <a:r>
              <a:rPr lang="en-US" u="none" baseline="0" dirty="0">
                <a:latin typeface="Arial" panose="020B0604020202020204" pitchFamily="34" charset="0"/>
                <a:ea typeface="Calibri" panose="020F0502020204030204" pitchFamily="34" charset="0"/>
              </a:rPr>
              <a:t> Model Franchise Agreement is a tool that can significantly help jurisdictions comply with SB 1383 requirements by contracting with their hauler or haulers for provision of organics collection services to all generators as well as provision contamination monitoring, education, and reporting.</a:t>
            </a:r>
            <a:br>
              <a:rPr lang="en-US" u="none" dirty="0">
                <a:latin typeface="Arial" panose="020B0604020202020204" pitchFamily="34" charset="0"/>
                <a:ea typeface="Calibri" panose="020F0502020204030204" pitchFamily="34" charset="0"/>
              </a:rPr>
            </a:br>
            <a:r>
              <a:rPr lang="en-US" u="none" dirty="0">
                <a:latin typeface="Arial" panose="020B0604020202020204" pitchFamily="34" charset="0"/>
                <a:ea typeface="Calibri" panose="020F0502020204030204" pitchFamily="34" charset="0"/>
              </a:rPr>
              <a:t> </a:t>
            </a: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5</a:t>
            </a:fld>
            <a:endParaRPr lang="en-US" dirty="0"/>
          </a:p>
        </p:txBody>
      </p:sp>
    </p:spTree>
    <p:extLst>
      <p:ext uri="{BB962C8B-B14F-4D97-AF65-F5344CB8AC3E}">
        <p14:creationId xmlns:p14="http://schemas.microsoft.com/office/powerpoint/2010/main" val="3110795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buFont typeface="Arial" panose="020B0604020202020204" pitchFamily="34" charset="0"/>
              <a:buChar char="•"/>
              <a:tabLst>
                <a:tab pos="465887" algn="l"/>
              </a:tabLst>
            </a:pPr>
            <a:r>
              <a:rPr lang="en-US" dirty="0">
                <a:solidFill>
                  <a:srgbClr val="000000"/>
                </a:solidFill>
                <a:latin typeface="Arial" panose="020B0604020202020204" pitchFamily="34" charset="0"/>
                <a:cs typeface="Times New Roman" panose="02020603050405020304" pitchFamily="18" charset="0"/>
              </a:rPr>
              <a:t>The most basic element of the regulation is that jurisdictions are </a:t>
            </a:r>
            <a:r>
              <a:rPr lang="en-US" b="1" dirty="0">
                <a:solidFill>
                  <a:srgbClr val="000000"/>
                </a:solidFill>
                <a:latin typeface="Arial" panose="020B0604020202020204" pitchFamily="34" charset="0"/>
                <a:cs typeface="Times New Roman" panose="02020603050405020304" pitchFamily="18" charset="0"/>
              </a:rPr>
              <a:t>required to </a:t>
            </a:r>
            <a:r>
              <a:rPr lang="en-US" b="1" u="none" dirty="0">
                <a:solidFill>
                  <a:srgbClr val="000000"/>
                </a:solidFill>
                <a:latin typeface="Arial" panose="020B0604020202020204" pitchFamily="34" charset="0"/>
                <a:cs typeface="Times New Roman" panose="02020603050405020304" pitchFamily="18" charset="0"/>
              </a:rPr>
              <a:t>automatically provide </a:t>
            </a:r>
            <a:r>
              <a:rPr lang="en-US" b="1" dirty="0">
                <a:solidFill>
                  <a:srgbClr val="000000"/>
                </a:solidFill>
                <a:latin typeface="Arial" panose="020B0604020202020204" pitchFamily="34" charset="0"/>
                <a:cs typeface="Times New Roman" panose="02020603050405020304" pitchFamily="18" charset="0"/>
              </a:rPr>
              <a:t>an organic waste collection service to each of their residents and businesses</a:t>
            </a:r>
            <a:r>
              <a:rPr lang="en-US" dirty="0">
                <a:solidFill>
                  <a:srgbClr val="000000"/>
                </a:solidFill>
                <a:latin typeface="Arial" panose="020B0604020202020204" pitchFamily="34" charset="0"/>
                <a:cs typeface="Times New Roman" panose="02020603050405020304" pitchFamily="18" charset="0"/>
              </a:rPr>
              <a:t>. </a:t>
            </a:r>
            <a:endParaRPr lang="en-US" u="sng" dirty="0">
              <a:solidFill>
                <a:srgbClr val="000000"/>
              </a:solidFill>
              <a:latin typeface="Arial" panose="020B0604020202020204" pitchFamily="34" charset="0"/>
              <a:cs typeface="Times New Roman" panose="02020603050405020304" pitchFamily="18" charset="0"/>
            </a:endParaRPr>
          </a:p>
          <a:p>
            <a:pPr marL="815302" lvl="1" indent="-349415">
              <a:buFont typeface="Arial" panose="020B0604020202020204" pitchFamily="34" charset="0"/>
              <a:buChar char="•"/>
              <a:tabLst>
                <a:tab pos="465887" algn="l"/>
              </a:tabLst>
            </a:pPr>
            <a:r>
              <a:rPr lang="en-US" dirty="0">
                <a:solidFill>
                  <a:srgbClr val="000000"/>
                </a:solidFill>
                <a:latin typeface="Arial" panose="020B0604020202020204" pitchFamily="34" charset="0"/>
                <a:cs typeface="Times New Roman" panose="02020603050405020304" pitchFamily="18" charset="0"/>
              </a:rPr>
              <a:t>Organic waste collection services is not just the “green container”.</a:t>
            </a:r>
          </a:p>
          <a:p>
            <a:pPr marL="815302" lvl="1" indent="-349415">
              <a:buFont typeface="Arial" panose="020B0604020202020204" pitchFamily="34" charset="0"/>
              <a:buChar char="•"/>
              <a:tabLst>
                <a:tab pos="465887" algn="l"/>
              </a:tabLst>
            </a:pPr>
            <a:r>
              <a:rPr lang="en-US" dirty="0">
                <a:solidFill>
                  <a:srgbClr val="000000"/>
                </a:solidFill>
                <a:latin typeface="Arial" panose="020B0604020202020204" pitchFamily="34" charset="0"/>
                <a:cs typeface="Times New Roman" panose="02020603050405020304" pitchFamily="18" charset="0"/>
              </a:rPr>
              <a:t>This slide depicts the different types of organic waste collection </a:t>
            </a:r>
            <a:r>
              <a:rPr lang="en-US" u="none" strike="noStrike" dirty="0">
                <a:solidFill>
                  <a:srgbClr val="000000"/>
                </a:solidFill>
                <a:latin typeface="Arial" panose="020B0604020202020204" pitchFamily="34" charset="0"/>
                <a:cs typeface="Times New Roman" panose="02020603050405020304" pitchFamily="18" charset="0"/>
              </a:rPr>
              <a:t>options that are available under SB 1383 regulations</a:t>
            </a:r>
            <a:r>
              <a:rPr lang="en-US" dirty="0">
                <a:solidFill>
                  <a:srgbClr val="000000"/>
                </a:solidFill>
                <a:latin typeface="Arial" panose="020B0604020202020204" pitchFamily="34" charset="0"/>
                <a:cs typeface="Times New Roman" panose="02020603050405020304" pitchFamily="18" charset="0"/>
              </a:rPr>
              <a:t>.</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a:buFont typeface="Arial" panose="020B0604020202020204" pitchFamily="34" charset="0"/>
              <a:buChar char="•"/>
              <a:tabLst>
                <a:tab pos="465887" algn="l"/>
              </a:tabLst>
            </a:pPr>
            <a:r>
              <a:rPr lang="en-US" dirty="0">
                <a:solidFill>
                  <a:srgbClr val="000000"/>
                </a:solidFill>
                <a:latin typeface="Arial" panose="020B0604020202020204" pitchFamily="34" charset="0"/>
                <a:cs typeface="Times New Roman" panose="02020603050405020304" pitchFamily="18" charset="0"/>
              </a:rPr>
              <a:t>The regulations also </a:t>
            </a:r>
            <a:r>
              <a:rPr lang="en-US" b="1" dirty="0">
                <a:solidFill>
                  <a:srgbClr val="000000"/>
                </a:solidFill>
                <a:latin typeface="Arial" panose="020B0604020202020204" pitchFamily="34" charset="0"/>
                <a:cs typeface="Times New Roman" panose="02020603050405020304" pitchFamily="18" charset="0"/>
              </a:rPr>
              <a:t>require all residents and businesses to use an organic waste recycling service that meets the regulatory requirements</a:t>
            </a:r>
            <a:r>
              <a:rPr lang="en-US" dirty="0">
                <a:solidFill>
                  <a:srgbClr val="000000"/>
                </a:solidFill>
                <a:latin typeface="Arial" panose="020B0604020202020204" pitchFamily="34" charset="0"/>
                <a:cs typeface="Times New Roman" panose="02020603050405020304" pitchFamily="18" charset="0"/>
              </a:rPr>
              <a:t>.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a:buFont typeface="Arial" panose="020B0604020202020204" pitchFamily="34" charset="0"/>
              <a:buChar char="•"/>
              <a:tabLst>
                <a:tab pos="465887" algn="l"/>
              </a:tabLst>
            </a:pPr>
            <a:r>
              <a:rPr lang="en-US" dirty="0">
                <a:solidFill>
                  <a:srgbClr val="000000"/>
                </a:solidFill>
                <a:latin typeface="Arial" panose="020B0604020202020204" pitchFamily="34" charset="0"/>
                <a:cs typeface="Times New Roman" panose="02020603050405020304" pitchFamily="18" charset="0"/>
              </a:rPr>
              <a:t>Jurisdictions </a:t>
            </a:r>
            <a:r>
              <a:rPr lang="en-US" b="1" dirty="0">
                <a:solidFill>
                  <a:srgbClr val="000000"/>
                </a:solidFill>
                <a:latin typeface="Arial" panose="020B0604020202020204" pitchFamily="34" charset="0"/>
                <a:cs typeface="Times New Roman" panose="02020603050405020304" pitchFamily="18" charset="0"/>
              </a:rPr>
              <a:t>must regulate and have enforceable requirements for its haulers that collect organic waste in the jurisdiction</a:t>
            </a:r>
            <a:r>
              <a:rPr lang="en-US" dirty="0">
                <a:solidFill>
                  <a:srgbClr val="000000"/>
                </a:solidFill>
                <a:latin typeface="Arial" panose="020B0604020202020204" pitchFamily="34" charset="0"/>
                <a:cs typeface="Times New Roman" panose="02020603050405020304" pitchFamily="18" charset="0"/>
              </a:rPr>
              <a:t>, and </a:t>
            </a:r>
            <a:r>
              <a:rPr lang="en-US" b="1" dirty="0">
                <a:solidFill>
                  <a:srgbClr val="000000"/>
                </a:solidFill>
                <a:latin typeface="Arial" panose="020B0604020202020204" pitchFamily="34" charset="0"/>
                <a:cs typeface="Times New Roman" panose="02020603050405020304" pitchFamily="18" charset="0"/>
              </a:rPr>
              <a:t>also for commercial and residential generators and self-haulers</a:t>
            </a:r>
            <a:r>
              <a:rPr lang="en-US" dirty="0">
                <a:solidFill>
                  <a:srgbClr val="000000"/>
                </a:solidFill>
                <a:latin typeface="Arial" panose="020B0604020202020204" pitchFamily="34" charset="0"/>
                <a:cs typeface="Times New Roman" panose="02020603050405020304" pitchFamily="18" charset="0"/>
              </a:rPr>
              <a:t>.</a:t>
            </a:r>
          </a:p>
          <a:p>
            <a:pPr marL="349415" indent="-349415">
              <a:buFont typeface="Arial" panose="020B0604020202020204" pitchFamily="34" charset="0"/>
              <a:buChar char="•"/>
              <a:tabLst>
                <a:tab pos="465887" algn="l"/>
              </a:tabLst>
            </a:pPr>
            <a:r>
              <a:rPr lang="en-US" dirty="0">
                <a:solidFill>
                  <a:srgbClr val="000000"/>
                </a:solidFill>
                <a:latin typeface="Arial" panose="020B0604020202020204" pitchFamily="34" charset="0"/>
                <a:cs typeface="Times New Roman" panose="02020603050405020304" pitchFamily="18" charset="0"/>
              </a:rPr>
              <a:t>There is a lot of detail in the</a:t>
            </a:r>
            <a:r>
              <a:rPr lang="en-US" baseline="0" dirty="0">
                <a:solidFill>
                  <a:srgbClr val="000000"/>
                </a:solidFill>
                <a:latin typeface="Arial" panose="020B0604020202020204" pitchFamily="34" charset="0"/>
                <a:cs typeface="Times New Roman" panose="02020603050405020304" pitchFamily="18" charset="0"/>
              </a:rPr>
              <a:t> SB 1383 regulations </a:t>
            </a:r>
            <a:r>
              <a:rPr lang="en-US" dirty="0">
                <a:solidFill>
                  <a:srgbClr val="000000"/>
                </a:solidFill>
                <a:latin typeface="Arial" panose="020B0604020202020204" pitchFamily="34" charset="0"/>
                <a:cs typeface="Times New Roman" panose="02020603050405020304" pitchFamily="18" charset="0"/>
              </a:rPr>
              <a:t>regarding the types of allowable collection programs (several pages of regulatory text dedicated just to this).  At a high level, they require the following.</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757066" lvl="1" indent="-291179">
              <a:buFont typeface="Arial" panose="020B0604020202020204" pitchFamily="34" charset="0"/>
              <a:buChar char="•"/>
              <a:tabLst>
                <a:tab pos="931774" algn="l"/>
              </a:tabLst>
            </a:pPr>
            <a:r>
              <a:rPr lang="en-US" b="1" dirty="0">
                <a:solidFill>
                  <a:srgbClr val="000000"/>
                </a:solidFill>
                <a:latin typeface="Arial" panose="020B0604020202020204" pitchFamily="34" charset="0"/>
                <a:cs typeface="Times New Roman" panose="02020603050405020304" pitchFamily="18" charset="0"/>
              </a:rPr>
              <a:t>Each resident and business</a:t>
            </a:r>
            <a:r>
              <a:rPr lang="en-US" dirty="0">
                <a:solidFill>
                  <a:srgbClr val="000000"/>
                </a:solidFill>
                <a:latin typeface="Arial" panose="020B0604020202020204" pitchFamily="34" charset="0"/>
                <a:cs typeface="Times New Roman" panose="02020603050405020304" pitchFamily="18" charset="0"/>
              </a:rPr>
              <a:t> </a:t>
            </a:r>
            <a:r>
              <a:rPr lang="en-US" b="1" dirty="0">
                <a:solidFill>
                  <a:srgbClr val="000000"/>
                </a:solidFill>
                <a:latin typeface="Arial" panose="020B0604020202020204" pitchFamily="34" charset="0"/>
                <a:cs typeface="Times New Roman" panose="02020603050405020304" pitchFamily="18" charset="0"/>
              </a:rPr>
              <a:t>must be provided and subscribe </a:t>
            </a:r>
            <a:r>
              <a:rPr lang="en-US" dirty="0">
                <a:solidFill>
                  <a:srgbClr val="000000"/>
                </a:solidFill>
                <a:latin typeface="Arial" panose="020B0604020202020204" pitchFamily="34" charset="0"/>
                <a:cs typeface="Times New Roman" panose="02020603050405020304" pitchFamily="18" charset="0"/>
              </a:rPr>
              <a:t>to an organic waste collection service where the </a:t>
            </a:r>
            <a:r>
              <a:rPr lang="en-US" b="1" dirty="0">
                <a:solidFill>
                  <a:srgbClr val="000000"/>
                </a:solidFill>
                <a:latin typeface="Arial" panose="020B0604020202020204" pitchFamily="34" charset="0"/>
                <a:cs typeface="Times New Roman" panose="02020603050405020304" pitchFamily="18" charset="0"/>
              </a:rPr>
              <a:t>generator “source</a:t>
            </a:r>
            <a:r>
              <a:rPr lang="en-US" b="1" baseline="0" dirty="0">
                <a:solidFill>
                  <a:srgbClr val="000000"/>
                </a:solidFill>
                <a:latin typeface="Arial" panose="020B0604020202020204" pitchFamily="34" charset="0"/>
                <a:cs typeface="Times New Roman" panose="02020603050405020304" pitchFamily="18" charset="0"/>
              </a:rPr>
              <a:t> </a:t>
            </a:r>
            <a:r>
              <a:rPr lang="en-US" b="1" dirty="0">
                <a:solidFill>
                  <a:srgbClr val="000000"/>
                </a:solidFill>
                <a:latin typeface="Arial" panose="020B0604020202020204" pitchFamily="34" charset="0"/>
                <a:cs typeface="Times New Roman" panose="02020603050405020304" pitchFamily="18" charset="0"/>
              </a:rPr>
              <a:t>separates” the waste </a:t>
            </a:r>
            <a:r>
              <a:rPr lang="en-US" dirty="0">
                <a:solidFill>
                  <a:srgbClr val="000000"/>
                </a:solidFill>
                <a:latin typeface="Arial" panose="020B0604020202020204" pitchFamily="34" charset="0"/>
                <a:cs typeface="Times New Roman" panose="02020603050405020304" pitchFamily="18" charset="0"/>
              </a:rPr>
              <a:t>(e.g. separate bins), or </a:t>
            </a:r>
            <a:r>
              <a:rPr lang="en-US" b="1" dirty="0">
                <a:solidFill>
                  <a:srgbClr val="000000"/>
                </a:solidFill>
                <a:latin typeface="Arial" panose="020B0604020202020204" pitchFamily="34" charset="0"/>
                <a:cs typeface="Times New Roman" panose="02020603050405020304" pitchFamily="18" charset="0"/>
              </a:rPr>
              <a:t>where the service provider transports all unsegregated waste to a facility that </a:t>
            </a:r>
            <a:r>
              <a:rPr lang="en-US" b="1" strike="noStrike" dirty="0">
                <a:solidFill>
                  <a:srgbClr val="000000"/>
                </a:solidFill>
                <a:latin typeface="Arial" panose="020B0604020202020204" pitchFamily="34" charset="0"/>
                <a:cs typeface="Times New Roman" panose="02020603050405020304" pitchFamily="18" charset="0"/>
              </a:rPr>
              <a:t>recovers </a:t>
            </a:r>
            <a:r>
              <a:rPr lang="en-US" b="1" u="none" dirty="0">
                <a:solidFill>
                  <a:srgbClr val="000000"/>
                </a:solidFill>
                <a:latin typeface="Arial" panose="020B0604020202020204" pitchFamily="34" charset="0"/>
                <a:cs typeface="Times New Roman" panose="02020603050405020304" pitchFamily="18" charset="0"/>
              </a:rPr>
              <a:t>a certain</a:t>
            </a:r>
            <a:r>
              <a:rPr lang="en-US" b="1" u="none" baseline="0" dirty="0">
                <a:solidFill>
                  <a:srgbClr val="000000"/>
                </a:solidFill>
                <a:latin typeface="Arial" panose="020B0604020202020204" pitchFamily="34" charset="0"/>
                <a:cs typeface="Times New Roman" panose="02020603050405020304" pitchFamily="18" charset="0"/>
              </a:rPr>
              <a:t> percentage </a:t>
            </a:r>
            <a:r>
              <a:rPr lang="en-US" b="1" dirty="0">
                <a:solidFill>
                  <a:srgbClr val="000000"/>
                </a:solidFill>
                <a:latin typeface="Arial" panose="020B0604020202020204" pitchFamily="34" charset="0"/>
                <a:cs typeface="Times New Roman" panose="02020603050405020304" pitchFamily="18" charset="0"/>
              </a:rPr>
              <a:t>of the organic content collected from the system. </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757066" lvl="1" indent="-291179">
              <a:buFont typeface="Arial" panose="020B0604020202020204" pitchFamily="34" charset="0"/>
              <a:buChar char="•"/>
              <a:tabLst>
                <a:tab pos="931774" algn="l"/>
              </a:tabLst>
            </a:pPr>
            <a:r>
              <a:rPr lang="en-US" dirty="0">
                <a:solidFill>
                  <a:srgbClr val="000000"/>
                </a:solidFill>
                <a:latin typeface="Arial" panose="020B0604020202020204" pitchFamily="34" charset="0"/>
                <a:cs typeface="Times New Roman" panose="02020603050405020304" pitchFamily="18" charset="0"/>
              </a:rPr>
              <a:t>The regulations allow for a menu of collection options.  Jurisdictions may also use a combination of these services.</a:t>
            </a:r>
            <a:r>
              <a:rPr lang="en-US" baseline="0" dirty="0">
                <a:solidFill>
                  <a:srgbClr val="000000"/>
                </a:solidFill>
                <a:latin typeface="Arial" panose="020B0604020202020204" pitchFamily="34" charset="0"/>
                <a:cs typeface="Times New Roman" panose="02020603050405020304" pitchFamily="18" charset="0"/>
              </a:rPr>
              <a:t> For example</a:t>
            </a:r>
            <a:r>
              <a:rPr lang="en-US" dirty="0">
                <a:solidFill>
                  <a:srgbClr val="000000"/>
                </a:solidFill>
                <a:latin typeface="Arial" panose="020B0604020202020204" pitchFamily="34" charset="0"/>
                <a:cs typeface="Times New Roman" panose="02020603050405020304" pitchFamily="18" charset="0"/>
              </a:rPr>
              <a:t>, residents may have a three-container system and businesses may have a two-container system.</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1164717" lvl="2" indent="-232943">
              <a:buFont typeface="Arial" panose="020B0604020202020204" pitchFamily="34" charset="0"/>
              <a:buChar char="•"/>
              <a:tabLst>
                <a:tab pos="1397660" algn="l"/>
              </a:tabLst>
            </a:pPr>
            <a:r>
              <a:rPr lang="en-US" dirty="0">
                <a:solidFill>
                  <a:srgbClr val="000000"/>
                </a:solidFill>
                <a:latin typeface="Arial" panose="020B0604020202020204" pitchFamily="34" charset="0"/>
                <a:cs typeface="Times New Roman" panose="02020603050405020304" pitchFamily="18" charset="0"/>
              </a:rPr>
              <a:t>For </a:t>
            </a:r>
            <a:r>
              <a:rPr lang="en-US" b="1" dirty="0">
                <a:solidFill>
                  <a:srgbClr val="000000"/>
                </a:solidFill>
                <a:latin typeface="Arial" panose="020B0604020202020204" pitchFamily="34" charset="0"/>
                <a:cs typeface="Times New Roman" panose="02020603050405020304" pitchFamily="18" charset="0"/>
              </a:rPr>
              <a:t>three-</a:t>
            </a:r>
            <a:r>
              <a:rPr lang="en-US" b="1" u="none" strike="noStrike" dirty="0">
                <a:solidFill>
                  <a:srgbClr val="000000"/>
                </a:solidFill>
                <a:latin typeface="Arial" panose="020B0604020202020204" pitchFamily="34" charset="0"/>
                <a:cs typeface="Times New Roman" panose="02020603050405020304" pitchFamily="18" charset="0"/>
              </a:rPr>
              <a:t>container</a:t>
            </a:r>
            <a:r>
              <a:rPr lang="en-US" b="1" u="none" dirty="0">
                <a:solidFill>
                  <a:srgbClr val="000000"/>
                </a:solidFill>
                <a:latin typeface="Arial" panose="020B0604020202020204" pitchFamily="34" charset="0"/>
                <a:cs typeface="Times New Roman" panose="02020603050405020304" pitchFamily="18" charset="0"/>
              </a:rPr>
              <a:t> </a:t>
            </a:r>
            <a:r>
              <a:rPr lang="en-US" b="1" dirty="0">
                <a:solidFill>
                  <a:srgbClr val="000000"/>
                </a:solidFill>
                <a:latin typeface="Arial" panose="020B0604020202020204" pitchFamily="34" charset="0"/>
                <a:cs typeface="Times New Roman" panose="02020603050405020304" pitchFamily="18" charset="0"/>
              </a:rPr>
              <a:t>systems, </a:t>
            </a:r>
            <a:r>
              <a:rPr lang="en-US" b="0" dirty="0">
                <a:solidFill>
                  <a:srgbClr val="000000"/>
                </a:solidFill>
                <a:latin typeface="Arial" panose="020B0604020202020204" pitchFamily="34" charset="0"/>
                <a:cs typeface="Times New Roman" panose="02020603050405020304" pitchFamily="18" charset="0"/>
              </a:rPr>
              <a:t>the </a:t>
            </a:r>
            <a:r>
              <a:rPr lang="en-US" u="none" dirty="0">
                <a:solidFill>
                  <a:srgbClr val="000000"/>
                </a:solidFill>
                <a:latin typeface="Arial" panose="020B0604020202020204" pitchFamily="34" charset="0"/>
                <a:cs typeface="Times New Roman" panose="02020603050405020304" pitchFamily="18" charset="0"/>
              </a:rPr>
              <a:t>gray container can be used for landfill-bound material; the blue container for recyclables including organic recyclables, and a green containers for food</a:t>
            </a:r>
            <a:r>
              <a:rPr lang="en-US" u="none" baseline="0" dirty="0">
                <a:solidFill>
                  <a:srgbClr val="000000"/>
                </a:solidFill>
                <a:latin typeface="Arial" panose="020B0604020202020204" pitchFamily="34" charset="0"/>
                <a:cs typeface="Times New Roman" panose="02020603050405020304" pitchFamily="18" charset="0"/>
              </a:rPr>
              <a:t> and yard trimming. In this program</a:t>
            </a:r>
            <a:r>
              <a:rPr lang="en-US" dirty="0">
                <a:solidFill>
                  <a:srgbClr val="000000"/>
                </a:solidFill>
                <a:latin typeface="Arial" panose="020B0604020202020204" pitchFamily="34" charset="0"/>
                <a:cs typeface="Times New Roman" panose="02020603050405020304" pitchFamily="18" charset="0"/>
              </a:rPr>
              <a:t>,</a:t>
            </a:r>
            <a:r>
              <a:rPr lang="en-US" baseline="0" dirty="0">
                <a:solidFill>
                  <a:srgbClr val="000000"/>
                </a:solidFill>
                <a:latin typeface="Arial" panose="020B0604020202020204" pitchFamily="34" charset="0"/>
                <a:cs typeface="Times New Roman" panose="02020603050405020304" pitchFamily="18" charset="0"/>
              </a:rPr>
              <a:t> </a:t>
            </a:r>
            <a:r>
              <a:rPr lang="en-US" dirty="0">
                <a:solidFill>
                  <a:srgbClr val="000000"/>
                </a:solidFill>
                <a:latin typeface="Arial" panose="020B0604020202020204" pitchFamily="34" charset="0"/>
                <a:cs typeface="Times New Roman" panose="02020603050405020304" pitchFamily="18" charset="0"/>
              </a:rPr>
              <a:t>organic waste is required to be source separated where paper</a:t>
            </a:r>
            <a:r>
              <a:rPr lang="en-US" baseline="0" dirty="0">
                <a:solidFill>
                  <a:srgbClr val="000000"/>
                </a:solidFill>
                <a:latin typeface="Arial" panose="020B0604020202020204" pitchFamily="34" charset="0"/>
                <a:cs typeface="Times New Roman" panose="02020603050405020304" pitchFamily="18" charset="0"/>
              </a:rPr>
              <a:t> and </a:t>
            </a:r>
            <a:r>
              <a:rPr lang="en-US" dirty="0">
                <a:solidFill>
                  <a:srgbClr val="000000"/>
                </a:solidFill>
                <a:latin typeface="Arial" panose="020B0604020202020204" pitchFamily="34" charset="0"/>
                <a:cs typeface="Times New Roman" panose="02020603050405020304" pitchFamily="18" charset="0"/>
              </a:rPr>
              <a:t>cardboard is placed in the blue container, food and yard in green containers).   No required recovery rate</a:t>
            </a:r>
            <a:r>
              <a:rPr lang="en-US" baseline="0" dirty="0">
                <a:solidFill>
                  <a:srgbClr val="000000"/>
                </a:solidFill>
                <a:latin typeface="Arial" panose="020B0604020202020204" pitchFamily="34" charset="0"/>
                <a:cs typeface="Times New Roman" panose="02020603050405020304" pitchFamily="18" charset="0"/>
              </a:rPr>
              <a:t> is required for processing.</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1164717" lvl="2" indent="-232943">
              <a:buFont typeface="Arial" panose="020B0604020202020204" pitchFamily="34" charset="0"/>
              <a:buChar char="•"/>
              <a:tabLst>
                <a:tab pos="1397660" algn="l"/>
              </a:tabLst>
            </a:pPr>
            <a:r>
              <a:rPr lang="en-US" dirty="0">
                <a:solidFill>
                  <a:srgbClr val="000000"/>
                </a:solidFill>
                <a:latin typeface="Arial" panose="020B0604020202020204" pitchFamily="34" charset="0"/>
                <a:cs typeface="Times New Roman" panose="02020603050405020304" pitchFamily="18" charset="0"/>
              </a:rPr>
              <a:t>The three-can option also allows additional separation. For example, some jurisdictions provided separate containers or split containers for yard waste</a:t>
            </a:r>
            <a:r>
              <a:rPr lang="en-US" baseline="0" dirty="0">
                <a:solidFill>
                  <a:srgbClr val="000000"/>
                </a:solidFill>
                <a:latin typeface="Arial" panose="020B0604020202020204" pitchFamily="34" charset="0"/>
                <a:cs typeface="Times New Roman" panose="02020603050405020304" pitchFamily="18" charset="0"/>
              </a:rPr>
              <a:t> </a:t>
            </a:r>
            <a:r>
              <a:rPr lang="en-US" dirty="0">
                <a:solidFill>
                  <a:srgbClr val="000000"/>
                </a:solidFill>
                <a:latin typeface="Arial" panose="020B0604020202020204" pitchFamily="34" charset="0"/>
                <a:cs typeface="Times New Roman" panose="02020603050405020304" pitchFamily="18" charset="0"/>
              </a:rPr>
              <a:t>and food waste so these</a:t>
            </a:r>
            <a:r>
              <a:rPr lang="en-US" baseline="0" dirty="0">
                <a:solidFill>
                  <a:srgbClr val="000000"/>
                </a:solidFill>
                <a:latin typeface="Arial" panose="020B0604020202020204" pitchFamily="34" charset="0"/>
                <a:cs typeface="Times New Roman" panose="02020603050405020304" pitchFamily="18" charset="0"/>
              </a:rPr>
              <a:t> materials</a:t>
            </a:r>
            <a:r>
              <a:rPr lang="en-US" dirty="0">
                <a:solidFill>
                  <a:srgbClr val="000000"/>
                </a:solidFill>
                <a:latin typeface="Arial" panose="020B0604020202020204" pitchFamily="34" charset="0"/>
                <a:cs typeface="Times New Roman" panose="02020603050405020304" pitchFamily="18" charset="0"/>
              </a:rPr>
              <a:t> can be managed separately</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1164717" lvl="2" indent="-232943">
              <a:buFont typeface="Arial" panose="020B0604020202020204" pitchFamily="34" charset="0"/>
              <a:buChar char="•"/>
              <a:tabLst>
                <a:tab pos="1397660" algn="l"/>
              </a:tabLst>
            </a:pPr>
            <a:r>
              <a:rPr lang="en-US" dirty="0">
                <a:solidFill>
                  <a:srgbClr val="000000"/>
                </a:solidFill>
                <a:latin typeface="Arial" panose="020B0604020202020204" pitchFamily="34" charset="0"/>
                <a:cs typeface="Times New Roman" panose="02020603050405020304" pitchFamily="18" charset="0"/>
              </a:rPr>
              <a:t>If using</a:t>
            </a:r>
            <a:r>
              <a:rPr lang="en-US" baseline="0" dirty="0">
                <a:solidFill>
                  <a:srgbClr val="000000"/>
                </a:solidFill>
                <a:latin typeface="Arial" panose="020B0604020202020204" pitchFamily="34" charset="0"/>
                <a:cs typeface="Times New Roman" panose="02020603050405020304" pitchFamily="18" charset="0"/>
              </a:rPr>
              <a:t> a</a:t>
            </a:r>
            <a:r>
              <a:rPr lang="en-US" dirty="0">
                <a:solidFill>
                  <a:srgbClr val="000000"/>
                </a:solidFill>
                <a:latin typeface="Arial" panose="020B0604020202020204" pitchFamily="34" charset="0"/>
                <a:cs typeface="Times New Roman" panose="02020603050405020304" pitchFamily="18" charset="0"/>
              </a:rPr>
              <a:t> </a:t>
            </a:r>
            <a:r>
              <a:rPr lang="en-US" b="1" dirty="0">
                <a:solidFill>
                  <a:srgbClr val="000000"/>
                </a:solidFill>
                <a:latin typeface="Arial" panose="020B0604020202020204" pitchFamily="34" charset="0"/>
                <a:cs typeface="Times New Roman" panose="02020603050405020304" pitchFamily="18" charset="0"/>
              </a:rPr>
              <a:t>two-</a:t>
            </a:r>
            <a:r>
              <a:rPr lang="en-US" b="1" u="none" strike="noStrike" dirty="0">
                <a:solidFill>
                  <a:srgbClr val="000000"/>
                </a:solidFill>
                <a:latin typeface="Arial" panose="020B0604020202020204" pitchFamily="34" charset="0"/>
                <a:cs typeface="Times New Roman" panose="02020603050405020304" pitchFamily="18" charset="0"/>
              </a:rPr>
              <a:t>container</a:t>
            </a:r>
            <a:r>
              <a:rPr lang="en-US" b="1" u="none" dirty="0">
                <a:solidFill>
                  <a:srgbClr val="000000"/>
                </a:solidFill>
                <a:latin typeface="Arial" panose="020B0604020202020204" pitchFamily="34" charset="0"/>
                <a:cs typeface="Times New Roman" panose="02020603050405020304" pitchFamily="18" charset="0"/>
              </a:rPr>
              <a:t> </a:t>
            </a:r>
            <a:r>
              <a:rPr lang="en-US" b="1" dirty="0">
                <a:solidFill>
                  <a:srgbClr val="000000"/>
                </a:solidFill>
                <a:latin typeface="Arial" panose="020B0604020202020204" pitchFamily="34" charset="0"/>
                <a:cs typeface="Times New Roman" panose="02020603050405020304" pitchFamily="18" charset="0"/>
              </a:rPr>
              <a:t>system, </a:t>
            </a:r>
            <a:r>
              <a:rPr lang="en-US" dirty="0">
                <a:solidFill>
                  <a:srgbClr val="000000"/>
                </a:solidFill>
                <a:latin typeface="Arial" panose="020B0604020202020204" pitchFamily="34" charset="0"/>
                <a:cs typeface="Times New Roman" panose="02020603050405020304" pitchFamily="18" charset="0"/>
              </a:rPr>
              <a:t>at least one of the containers (whichever does not contain</a:t>
            </a:r>
            <a:r>
              <a:rPr lang="en-US" baseline="0" dirty="0">
                <a:solidFill>
                  <a:srgbClr val="000000"/>
                </a:solidFill>
                <a:latin typeface="Arial" panose="020B0604020202020204" pitchFamily="34" charset="0"/>
                <a:cs typeface="Times New Roman" panose="02020603050405020304" pitchFamily="18" charset="0"/>
              </a:rPr>
              <a:t> </a:t>
            </a:r>
            <a:r>
              <a:rPr lang="en-US" dirty="0">
                <a:solidFill>
                  <a:srgbClr val="000000"/>
                </a:solidFill>
                <a:latin typeface="Arial" panose="020B0604020202020204" pitchFamily="34" charset="0"/>
                <a:cs typeface="Times New Roman" panose="02020603050405020304" pitchFamily="18" charset="0"/>
              </a:rPr>
              <a:t>source separated materials) must be transported to a high diversion organics processing facility</a:t>
            </a:r>
          </a:p>
          <a:p>
            <a:pPr marL="1164717" marR="0" lvl="2" indent="-232943"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1397660" algn="l"/>
              </a:tabLst>
              <a:defRPr/>
            </a:pPr>
            <a:r>
              <a:rPr lang="en-US" dirty="0">
                <a:solidFill>
                  <a:srgbClr val="000000"/>
                </a:solidFill>
                <a:latin typeface="Arial" panose="020B0604020202020204" pitchFamily="34" charset="0"/>
                <a:cs typeface="Times New Roman" panose="02020603050405020304" pitchFamily="18" charset="0"/>
              </a:rPr>
              <a:t>Lastly,</a:t>
            </a:r>
            <a:r>
              <a:rPr lang="en-US" baseline="0" dirty="0">
                <a:solidFill>
                  <a:srgbClr val="000000"/>
                </a:solidFill>
                <a:latin typeface="Arial" panose="020B0604020202020204" pitchFamily="34" charset="0"/>
                <a:cs typeface="Times New Roman" panose="02020603050405020304" pitchFamily="18" charset="0"/>
              </a:rPr>
              <a:t> </a:t>
            </a:r>
            <a:r>
              <a:rPr lang="en-US" dirty="0">
                <a:solidFill>
                  <a:srgbClr val="000000"/>
                </a:solidFill>
                <a:latin typeface="Arial" panose="020B0604020202020204" pitchFamily="34" charset="0"/>
                <a:cs typeface="Times New Roman" panose="02020603050405020304" pitchFamily="18" charset="0"/>
              </a:rPr>
              <a:t>a </a:t>
            </a:r>
            <a:r>
              <a:rPr lang="en-US" b="1" dirty="0">
                <a:solidFill>
                  <a:srgbClr val="000000"/>
                </a:solidFill>
                <a:latin typeface="Arial" panose="020B0604020202020204" pitchFamily="34" charset="0"/>
                <a:cs typeface="Times New Roman" panose="02020603050405020304" pitchFamily="18" charset="0"/>
              </a:rPr>
              <a:t>one-</a:t>
            </a:r>
            <a:r>
              <a:rPr lang="en-US" b="1" u="none" strike="noStrike" dirty="0">
                <a:solidFill>
                  <a:srgbClr val="000000"/>
                </a:solidFill>
                <a:latin typeface="Arial" panose="020B0604020202020204" pitchFamily="34" charset="0"/>
                <a:cs typeface="Times New Roman" panose="02020603050405020304" pitchFamily="18" charset="0"/>
              </a:rPr>
              <a:t>container</a:t>
            </a:r>
            <a:r>
              <a:rPr lang="en-US" b="1" u="none" dirty="0">
                <a:solidFill>
                  <a:srgbClr val="000000"/>
                </a:solidFill>
                <a:latin typeface="Arial" panose="020B0604020202020204" pitchFamily="34" charset="0"/>
                <a:cs typeface="Times New Roman" panose="02020603050405020304" pitchFamily="18" charset="0"/>
              </a:rPr>
              <a:t> </a:t>
            </a:r>
            <a:r>
              <a:rPr lang="en-US" b="1" dirty="0">
                <a:solidFill>
                  <a:srgbClr val="000000"/>
                </a:solidFill>
                <a:latin typeface="Arial" panose="020B0604020202020204" pitchFamily="34" charset="0"/>
                <a:cs typeface="Times New Roman" panose="02020603050405020304" pitchFamily="18" charset="0"/>
              </a:rPr>
              <a:t>system is an option. </a:t>
            </a:r>
            <a:r>
              <a:rPr lang="en-US" b="0" dirty="0">
                <a:solidFill>
                  <a:srgbClr val="000000"/>
                </a:solidFill>
                <a:latin typeface="Arial" panose="020B0604020202020204" pitchFamily="34" charset="0"/>
                <a:cs typeface="Times New Roman" panose="02020603050405020304" pitchFamily="18" charset="0"/>
              </a:rPr>
              <a:t>In this scenario, the jurisdiction will </a:t>
            </a:r>
            <a:r>
              <a:rPr lang="en-US" dirty="0">
                <a:solidFill>
                  <a:srgbClr val="000000"/>
                </a:solidFill>
                <a:latin typeface="Arial" panose="020B0604020202020204" pitchFamily="34" charset="0"/>
                <a:cs typeface="Times New Roman" panose="02020603050405020304" pitchFamily="18" charset="0"/>
              </a:rPr>
              <a:t>be responsible for ensuring that all contents are transported to a high diversion organic waste processing facility that recovers the prescribed amount of organic content.</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r>
              <a:rPr lang="en-US" dirty="0">
                <a:solidFill>
                  <a:srgbClr val="000000"/>
                </a:solidFill>
                <a:latin typeface="Arial" panose="020B0604020202020204" pitchFamily="34" charset="0"/>
              </a:rPr>
              <a:t>The </a:t>
            </a:r>
            <a:r>
              <a:rPr lang="en-US" b="1" dirty="0">
                <a:solidFill>
                  <a:srgbClr val="000000"/>
                </a:solidFill>
                <a:latin typeface="Arial" panose="020B0604020202020204" pitchFamily="34" charset="0"/>
              </a:rPr>
              <a:t>same rules will apply to entities not subject to the local jurisdiction’s</a:t>
            </a:r>
            <a:r>
              <a:rPr lang="en-US" b="1" baseline="0" dirty="0">
                <a:solidFill>
                  <a:srgbClr val="000000"/>
                </a:solidFill>
                <a:latin typeface="Arial" panose="020B0604020202020204" pitchFamily="34" charset="0"/>
              </a:rPr>
              <a:t> </a:t>
            </a:r>
            <a:r>
              <a:rPr lang="en-US" b="1" dirty="0">
                <a:solidFill>
                  <a:srgbClr val="000000"/>
                </a:solidFill>
                <a:latin typeface="Arial" panose="020B0604020202020204" pitchFamily="34" charset="0"/>
              </a:rPr>
              <a:t>control</a:t>
            </a:r>
            <a:r>
              <a:rPr lang="en-US" b="0" dirty="0">
                <a:solidFill>
                  <a:srgbClr val="000000"/>
                </a:solidFill>
                <a:latin typeface="Arial" panose="020B0604020202020204" pitchFamily="34" charset="0"/>
              </a:rPr>
              <a:t>.</a:t>
            </a:r>
            <a:r>
              <a:rPr lang="en-US" b="0" baseline="0" dirty="0">
                <a:solidFill>
                  <a:srgbClr val="000000"/>
                </a:solidFill>
                <a:latin typeface="Arial" panose="020B0604020202020204" pitchFamily="34" charset="0"/>
              </a:rPr>
              <a:t> In these cases, </a:t>
            </a:r>
            <a:r>
              <a:rPr lang="en-US" b="1" dirty="0">
                <a:solidFill>
                  <a:srgbClr val="000000"/>
                </a:solidFill>
                <a:latin typeface="Arial" panose="020B0604020202020204" pitchFamily="34" charset="0"/>
              </a:rPr>
              <a:t>CalRecycle will oversee State Agencies, UCs, CSUs, Community Colleges, K-12 schools, and other entities not subject to local oversight. </a:t>
            </a:r>
          </a:p>
          <a:p>
            <a:endParaRPr lang="en-US" b="1" dirty="0">
              <a:solidFill>
                <a:srgbClr val="000000"/>
              </a:solidFill>
              <a:latin typeface="Arial" panose="020B0604020202020204" pitchFamily="34" charset="0"/>
            </a:endParaRPr>
          </a:p>
          <a:p>
            <a:r>
              <a:rPr lang="en-US" b="1" dirty="0">
                <a:solidFill>
                  <a:srgbClr val="000000"/>
                </a:solidFill>
                <a:latin typeface="Arial" panose="020B0604020202020204" pitchFamily="34" charset="0"/>
              </a:rPr>
              <a:t>The Model Franchise</a:t>
            </a:r>
            <a:r>
              <a:rPr lang="en-US" b="1" baseline="0" dirty="0">
                <a:solidFill>
                  <a:srgbClr val="000000"/>
                </a:solidFill>
                <a:latin typeface="Arial" panose="020B0604020202020204" pitchFamily="34" charset="0"/>
              </a:rPr>
              <a:t> Agreement addresses the various types of collection services and provides options that can be customized.</a:t>
            </a:r>
            <a:endParaRPr lang="en-US" b="1" dirty="0">
              <a:solidFill>
                <a:srgbClr val="000000"/>
              </a:solidFill>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6</a:t>
            </a:fld>
            <a:endParaRPr lang="en-US" dirty="0"/>
          </a:p>
        </p:txBody>
      </p:sp>
    </p:spTree>
    <p:extLst>
      <p:ext uri="{BB962C8B-B14F-4D97-AF65-F5344CB8AC3E}">
        <p14:creationId xmlns:p14="http://schemas.microsoft.com/office/powerpoint/2010/main" val="307105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buFont typeface="Arial" panose="020B0604020202020204" pitchFamily="34" charset="0"/>
              <a:buChar char="•"/>
              <a:tabLst>
                <a:tab pos="465887" algn="l"/>
              </a:tabLst>
            </a:pPr>
            <a:r>
              <a:rPr lang="en-US" dirty="0"/>
              <a:t>Jurisdictions must also ensure certain processing requirements are met.</a:t>
            </a:r>
            <a:r>
              <a:rPr lang="en-US" baseline="0" dirty="0"/>
              <a:t> </a:t>
            </a:r>
          </a:p>
          <a:p>
            <a:pPr marL="349415" indent="-349415">
              <a:buFont typeface="Arial" panose="020B0604020202020204" pitchFamily="34" charset="0"/>
              <a:buChar char="•"/>
              <a:tabLst>
                <a:tab pos="465887" algn="l"/>
              </a:tabLst>
            </a:pPr>
            <a:r>
              <a:rPr lang="en-US" baseline="0" dirty="0"/>
              <a:t>They will also need to </a:t>
            </a:r>
            <a:r>
              <a:rPr lang="en-US" b="1" baseline="0" dirty="0"/>
              <a:t>conduct contamination monitoring </a:t>
            </a:r>
            <a:r>
              <a:rPr lang="en-US" baseline="0" dirty="0"/>
              <a:t>and </a:t>
            </a:r>
            <a:r>
              <a:rPr lang="en-US" b="1" baseline="0" dirty="0"/>
              <a:t>report</a:t>
            </a:r>
            <a:r>
              <a:rPr lang="en-US" baseline="0" dirty="0"/>
              <a:t> on how they are implementing these requirements. </a:t>
            </a:r>
          </a:p>
          <a:p>
            <a:pPr marL="349415" indent="-349415">
              <a:buFont typeface="Arial" panose="020B0604020202020204" pitchFamily="34" charset="0"/>
              <a:buChar char="•"/>
              <a:tabLst>
                <a:tab pos="465887" algn="l"/>
              </a:tabLst>
            </a:pPr>
            <a:r>
              <a:rPr lang="en-US" baseline="0" dirty="0"/>
              <a:t>We’ll </a:t>
            </a:r>
            <a:r>
              <a:rPr lang="en-US" b="1" baseline="0" dirty="0"/>
              <a:t>review how the Model Franchise Agreement provides provisions </a:t>
            </a:r>
            <a:r>
              <a:rPr lang="en-US" baseline="0" dirty="0"/>
              <a:t>for all of these requirements. </a:t>
            </a:r>
          </a:p>
          <a:p>
            <a:pPr marL="358102" lvl="0" indent="-349415">
              <a:buFont typeface="Arial" panose="020B0604020202020204" pitchFamily="34" charset="0"/>
              <a:buChar char="•"/>
              <a:tabLst>
                <a:tab pos="465887" algn="l"/>
              </a:tabLst>
            </a:pPr>
            <a:r>
              <a:rPr lang="en-US" baseline="0" dirty="0"/>
              <a:t>Keep in mind that most of these requirements are tied to the jurisdiction’s collection system and compliance approach. </a:t>
            </a:r>
          </a:p>
          <a:p>
            <a:pPr marL="358102" lvl="0" indent="-349415">
              <a:buFont typeface="Arial" panose="020B0604020202020204" pitchFamily="34" charset="0"/>
              <a:buChar char="•"/>
              <a:tabLst>
                <a:tab pos="465887" algn="l"/>
              </a:tabLst>
            </a:pPr>
            <a:r>
              <a:rPr lang="en-US" baseline="0" dirty="0"/>
              <a:t>The Model</a:t>
            </a:r>
            <a:r>
              <a:rPr lang="en-US" u="sng" baseline="0" dirty="0"/>
              <a:t> </a:t>
            </a:r>
            <a:r>
              <a:rPr lang="en-US" u="none" baseline="0" dirty="0"/>
              <a:t>Franchise </a:t>
            </a:r>
            <a:r>
              <a:rPr lang="en-US" baseline="0" dirty="0"/>
              <a:t>agreement provides example language for a number of different approaches. </a:t>
            </a:r>
          </a:p>
          <a:p>
            <a:pPr marL="349415" indent="-349415">
              <a:buFont typeface="Arial" panose="020B0604020202020204" pitchFamily="34" charset="0"/>
              <a:buChar char="•"/>
              <a:tabLst>
                <a:tab pos="465887" algn="l"/>
              </a:tabLst>
            </a:pP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7</a:t>
            </a:fld>
            <a:endParaRPr lang="en-US" dirty="0"/>
          </a:p>
        </p:txBody>
      </p:sp>
    </p:spTree>
    <p:extLst>
      <p:ext uri="{BB962C8B-B14F-4D97-AF65-F5344CB8AC3E}">
        <p14:creationId xmlns:p14="http://schemas.microsoft.com/office/powerpoint/2010/main" val="24963028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u="none" dirty="0"/>
              <a:t>NOTE FOR PRESENTER:  At this point, you may choose to pause and ask for questions on the SB 1383 regulatory overview.  This is an option to be used if the presenter wants to break up the presentation and engage the audience.</a:t>
            </a:r>
            <a:endParaRPr lang="en-US" dirty="0"/>
          </a:p>
          <a:p>
            <a:endParaRPr lang="en-US" dirty="0"/>
          </a:p>
          <a:p>
            <a:r>
              <a:rPr lang="en-US" dirty="0"/>
              <a:t>This</a:t>
            </a:r>
            <a:r>
              <a:rPr lang="en-US" baseline="0" dirty="0"/>
              <a:t> wraps up the overview of the key SB 1383 regulations related to franchise agreements. I will now shift gears to present the Model Franchise Agreement.</a:t>
            </a:r>
          </a:p>
          <a:p>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8</a:t>
            </a:fld>
            <a:endParaRPr lang="en-US" dirty="0"/>
          </a:p>
        </p:txBody>
      </p:sp>
    </p:spTree>
    <p:extLst>
      <p:ext uri="{BB962C8B-B14F-4D97-AF65-F5344CB8AC3E}">
        <p14:creationId xmlns:p14="http://schemas.microsoft.com/office/powerpoint/2010/main" val="3385471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Objectives of the Model Franchise Agreement</a:t>
            </a:r>
          </a:p>
          <a:p>
            <a:pPr marL="174708" indent="-174708">
              <a:buFont typeface="Arial" panose="020B0604020202020204" pitchFamily="34" charset="0"/>
              <a:buChar char="•"/>
            </a:pPr>
            <a:r>
              <a:rPr lang="en-US" u="none" baseline="0" dirty="0"/>
              <a:t>The objective of the Model Franchise Agreement is to provide jurisdictions, their contractors, and third parties with a tool to support their compliance with SB 1383.  </a:t>
            </a:r>
          </a:p>
          <a:p>
            <a:pPr marL="640594" lvl="1" indent="-174708">
              <a:buFont typeface="Arial" panose="020B0604020202020204" pitchFamily="34" charset="0"/>
              <a:buChar char="•"/>
            </a:pPr>
            <a:r>
              <a:rPr lang="en-US" u="none" baseline="0" dirty="0"/>
              <a:t>Since franchise agreements are commonly used by jurisdictions throughout the state, this Model Agreement was prepared to support jurisdictions with planning, implementation, and compliance efforts.</a:t>
            </a:r>
          </a:p>
          <a:p>
            <a:pPr marL="640594" lvl="1" indent="-174708">
              <a:buFont typeface="Arial" panose="020B0604020202020204" pitchFamily="34" charset="0"/>
              <a:buChar char="•"/>
            </a:pPr>
            <a:r>
              <a:rPr lang="en-US" u="none" baseline="0" dirty="0"/>
              <a:t>A franchise agreement is not the only way to accomplish these arrangements, the regulations allow this to happen through a franchise, a license, or a permit system.  </a:t>
            </a:r>
          </a:p>
          <a:p>
            <a:pPr marL="640594" lvl="1" indent="-174708">
              <a:buFont typeface="Arial" panose="020B0604020202020204" pitchFamily="34" charset="0"/>
              <a:buChar char="•"/>
            </a:pPr>
            <a:r>
              <a:rPr lang="en-US" u="none" baseline="0" dirty="0"/>
              <a:t>Regardless of the vehicle used, the Model Franchise will be a good tool to borrow language from to make sure you are covering key SB 1383 regulatory requirements.</a:t>
            </a:r>
          </a:p>
          <a:p>
            <a:pPr marL="174708" indent="-174708" defTabSz="931774">
              <a:buFont typeface="Arial" panose="020B0604020202020204" pitchFamily="34" charset="0"/>
              <a:buChar char="•"/>
              <a:defRPr/>
            </a:pPr>
            <a:r>
              <a:rPr lang="en-US" u="none" baseline="0" dirty="0"/>
              <a:t>Throughout the Model Franchise Tool, guidance notes are provided to help users understand the regulations and compliance strategies. </a:t>
            </a:r>
          </a:p>
          <a:p>
            <a:pPr marL="174708" indent="-174708" defTabSz="931774">
              <a:buFont typeface="Arial" panose="020B0604020202020204" pitchFamily="34" charset="0"/>
              <a:buChar char="•"/>
              <a:defRPr/>
            </a:pPr>
            <a:r>
              <a:rPr lang="en-US" u="none" baseline="0" dirty="0"/>
              <a:t>I want to emphasize that having a franchise agreement in place is not a specific requirement under SB 1383. </a:t>
            </a:r>
          </a:p>
          <a:p>
            <a:endParaRPr lang="en-US" u="none" baseline="0"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9</a:t>
            </a:fld>
            <a:endParaRPr lang="en-US" dirty="0"/>
          </a:p>
        </p:txBody>
      </p:sp>
    </p:spTree>
    <p:extLst>
      <p:ext uri="{BB962C8B-B14F-4D97-AF65-F5344CB8AC3E}">
        <p14:creationId xmlns:p14="http://schemas.microsoft.com/office/powerpoint/2010/main" val="1528234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Model Franchise Agreement</a:t>
            </a:r>
          </a:p>
          <a:p>
            <a:pPr marL="174708" indent="-174708">
              <a:buFont typeface="Arial" panose="020B0604020202020204" pitchFamily="34" charset="0"/>
              <a:buChar char="•"/>
            </a:pPr>
            <a:r>
              <a:rPr lang="en-US" u="none" baseline="0" dirty="0"/>
              <a:t>Now, we would like to briefly discuss how the Model Franchise Agreement was developed and what you can expect. </a:t>
            </a:r>
          </a:p>
          <a:p>
            <a:pPr marL="640594" lvl="1" indent="-174708">
              <a:buFont typeface="Arial" panose="020B0604020202020204" pitchFamily="34" charset="0"/>
              <a:buChar char="•"/>
            </a:pPr>
            <a:r>
              <a:rPr lang="en-US" u="none" baseline="0" dirty="0"/>
              <a:t>First, we started with a typical agreement framework. </a:t>
            </a:r>
          </a:p>
          <a:p>
            <a:pPr marL="640594" lvl="1" indent="-174708">
              <a:buFont typeface="Arial" panose="020B0604020202020204" pitchFamily="34" charset="0"/>
              <a:buChar char="•"/>
            </a:pPr>
            <a:r>
              <a:rPr lang="en-US" u="none" baseline="0" dirty="0"/>
              <a:t>We then built the provisions of the agreement out by using actual franchise provisions in many cases. We drew on nearly two dozen franchise agreements that include SB 1383-related provisions. In cases where no example language could be found, we drafted new provisions to fill the gaps. That language was sent to a resource group and additional refinements were made to the Model Agreement based on resource group member feedback. </a:t>
            </a:r>
          </a:p>
          <a:p>
            <a:pPr marL="640594" marR="0" lvl="1" indent="-174708" algn="l" defTabSz="93177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u="none" dirty="0"/>
              <a:t>The</a:t>
            </a:r>
            <a:r>
              <a:rPr lang="en-US" u="none" baseline="0" dirty="0"/>
              <a:t> Model Franchise Agreement is organized into two main documents: the main body, which provides general requirements, and the exhibits, which provide detailed specifications. </a:t>
            </a:r>
          </a:p>
          <a:p>
            <a:pPr marL="640594" lvl="1" indent="-174708" defTabSz="931774">
              <a:buFont typeface="Arial" panose="020B0604020202020204" pitchFamily="34" charset="0"/>
              <a:buChar char="•"/>
              <a:defRPr/>
            </a:pPr>
            <a:r>
              <a:rPr lang="en-US" u="none" baseline="0" dirty="0">
                <a:solidFill>
                  <a:srgbClr val="FF0000"/>
                </a:solidFill>
              </a:rPr>
              <a:t>Keep in mind that we have omitted some </a:t>
            </a:r>
            <a:r>
              <a:rPr lang="en-US" u="none" dirty="0">
                <a:solidFill>
                  <a:srgbClr val="FF0000"/>
                </a:solidFill>
              </a:rPr>
              <a:t>boiler-plate language and non-SB 1383 related sections,</a:t>
            </a:r>
            <a:r>
              <a:rPr lang="en-US" u="none" baseline="0" dirty="0">
                <a:solidFill>
                  <a:srgbClr val="FF0000"/>
                </a:solidFill>
              </a:rPr>
              <a:t> such as rate-setting provisions and performance standards. Those are things that should be dealt with at the local level and may be informed by existing practice or the negotiation that you will have with your contractor. </a:t>
            </a:r>
            <a:endParaRPr lang="en-US" u="none" dirty="0">
              <a:solidFill>
                <a:srgbClr val="FF0000"/>
              </a:solidFill>
            </a:endParaRPr>
          </a:p>
          <a:p>
            <a:endParaRPr lang="en-US" u="none" baseline="0" dirty="0"/>
          </a:p>
          <a:p>
            <a:pPr marL="174708" indent="-174708">
              <a:buFont typeface="Arial" panose="020B0604020202020204" pitchFamily="34" charset="0"/>
              <a:buChar char="•"/>
            </a:pPr>
            <a:r>
              <a:rPr lang="en-US" u="none" baseline="0" dirty="0"/>
              <a:t>We designed the Model Franchise Agreement to be flexible for use by a wide range of communities with different contracting conditions, different service needs, and different compliance approaches. </a:t>
            </a:r>
          </a:p>
          <a:p>
            <a:pPr marL="640594" lvl="1" indent="-174708">
              <a:buFont typeface="Arial" panose="020B0604020202020204" pitchFamily="34" charset="0"/>
              <a:buChar char="•"/>
            </a:pPr>
            <a:r>
              <a:rPr lang="en-US" u="none" baseline="0" dirty="0"/>
              <a:t>We built optionality throughout the Model, so that there is a lot of “choose your own adventure” built into the Model.  Options are offered by including multiple example provisions into dozens of sections throughout of the Agreement. </a:t>
            </a:r>
          </a:p>
          <a:p>
            <a:pPr marL="640594" lvl="1" indent="-174708">
              <a:buFont typeface="Arial" panose="020B0604020202020204" pitchFamily="34" charset="0"/>
              <a:buChar char="•"/>
            </a:pPr>
            <a:r>
              <a:rPr lang="en-US" u="none" baseline="0" dirty="0"/>
              <a:t>These options will allow users to pick and choose the language that most closely fits their circumstances and desired compliance approach. Because of the optionality, there is a lot of language that you ultimately will not select and you will need to remove from the Model as you work with it. </a:t>
            </a: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10</a:t>
            </a:fld>
            <a:endParaRPr lang="en-US" dirty="0"/>
          </a:p>
        </p:txBody>
      </p:sp>
    </p:spTree>
    <p:extLst>
      <p:ext uri="{BB962C8B-B14F-4D97-AF65-F5344CB8AC3E}">
        <p14:creationId xmlns:p14="http://schemas.microsoft.com/office/powerpoint/2010/main" val="38017975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1" u="none" dirty="0"/>
              <a:t>Important Considerations</a:t>
            </a:r>
          </a:p>
          <a:p>
            <a:r>
              <a:rPr lang="en-US" u="none" dirty="0"/>
              <a:t>We would like to note some important considerations to think about as you use the Model Franchise Agreement. </a:t>
            </a:r>
          </a:p>
          <a:p>
            <a:r>
              <a:rPr lang="en-US" b="1" u="none" dirty="0"/>
              <a:t>New Agreement or Amendment of Existing Agreement</a:t>
            </a:r>
          </a:p>
          <a:p>
            <a:pPr marL="174708" indent="-174708">
              <a:buFont typeface="Arial" panose="020B0604020202020204" pitchFamily="34" charset="0"/>
              <a:buChar char="•"/>
            </a:pPr>
            <a:r>
              <a:rPr lang="en-US" u="none" dirty="0"/>
              <a:t>The Model Franchise Agreement</a:t>
            </a:r>
            <a:r>
              <a:rPr lang="en-US" b="1" u="none" dirty="0"/>
              <a:t> </a:t>
            </a:r>
            <a:r>
              <a:rPr lang="en-US" u="none" dirty="0"/>
              <a:t>can be used by jurisdictions drafting new agreements and those amending existing agreements. It is recommended that users consider use of existing provisions, subject to review and revision as needed, or are advised to use provisions resulting from negotiations. </a:t>
            </a:r>
          </a:p>
          <a:p>
            <a:pPr marL="174708" indent="-174708">
              <a:buFont typeface="Arial" panose="020B0604020202020204" pitchFamily="34" charset="0"/>
              <a:buChar char="•"/>
            </a:pPr>
            <a:r>
              <a:rPr lang="en-US" u="none" dirty="0"/>
              <a:t>For new franchise agreements, the Model Franchise Agreement may be used as a starting point, noting, as discussed, that it does not contain example language for all provisions in a typical franchise agreement. </a:t>
            </a:r>
          </a:p>
          <a:p>
            <a:pPr marL="174708" indent="-174708">
              <a:buFont typeface="Arial" panose="020B0604020202020204" pitchFamily="34" charset="0"/>
              <a:buChar char="•"/>
            </a:pPr>
            <a:r>
              <a:rPr lang="en-US" u="none" dirty="0"/>
              <a:t>For amendments to existing agreement(s), example provisions in the Model can be integrated into the jurisdiction’s existing agreement. </a:t>
            </a:r>
          </a:p>
          <a:p>
            <a:pPr marL="174708" indent="-174708">
              <a:buFont typeface="Arial" panose="020B0604020202020204" pitchFamily="34" charset="0"/>
              <a:buChar char="•"/>
            </a:pPr>
            <a:r>
              <a:rPr lang="en-US" u="none" dirty="0"/>
              <a:t>In either case, we strongly recommend that you look at the detailed language and not just accept what the Model says.</a:t>
            </a:r>
            <a:r>
              <a:rPr lang="en-US" u="none" baseline="0" dirty="0"/>
              <a:t> Think about how it will work in your community and edit the provisions as needed.</a:t>
            </a:r>
            <a:endParaRPr lang="en-US" u="none" strike="sngStrike" dirty="0"/>
          </a:p>
          <a:p>
            <a:pPr marL="174708" indent="-174708">
              <a:buFont typeface="Arial" panose="020B0604020202020204" pitchFamily="34" charset="0"/>
              <a:buChar char="•"/>
            </a:pPr>
            <a:r>
              <a:rPr lang="en-US" u="none" strike="noStrike" dirty="0"/>
              <a:t>We have provided this tool</a:t>
            </a:r>
            <a:r>
              <a:rPr lang="en-US" u="none" strike="noStrike" baseline="0" dirty="0"/>
              <a:t> </a:t>
            </a:r>
            <a:r>
              <a:rPr lang="en-US" u="none" strike="noStrike" dirty="0"/>
              <a:t>as a Model to work for all jurisdictions in the state, which means all users will</a:t>
            </a:r>
            <a:r>
              <a:rPr lang="en-US" u="none" strike="noStrike" baseline="0" dirty="0"/>
              <a:t> need to make refinements to meet the specifics of their jurisdiction. </a:t>
            </a:r>
            <a:endParaRPr lang="en-US" u="none" strike="noStrike" dirty="0"/>
          </a:p>
          <a:p>
            <a:r>
              <a:rPr lang="en-US" b="1" u="none" dirty="0"/>
              <a:t>SB 1383 Requirements</a:t>
            </a:r>
            <a:endParaRPr lang="en-US" u="none" dirty="0"/>
          </a:p>
          <a:p>
            <a:pPr marL="174708" indent="-174708">
              <a:buFont typeface="Arial" panose="020B0604020202020204" pitchFamily="34" charset="0"/>
              <a:buChar char="•"/>
            </a:pPr>
            <a:r>
              <a:rPr lang="en-US" u="none" dirty="0"/>
              <a:t>Each jurisdiction is responsible for understanding and complying with SB 1383. </a:t>
            </a:r>
          </a:p>
          <a:p>
            <a:pPr marL="174708" indent="-174708">
              <a:buFont typeface="Arial" panose="020B0604020202020204" pitchFamily="34" charset="0"/>
              <a:buChar char="•"/>
            </a:pPr>
            <a:r>
              <a:rPr lang="en-US" u="none" dirty="0"/>
              <a:t>Use of the Model Franchise Agreement does not mean that a jurisdiction is compliant. Thos</a:t>
            </a:r>
            <a:r>
              <a:rPr lang="en-US" u="none" baseline="0" dirty="0"/>
              <a:t>e using the Model will n</a:t>
            </a:r>
            <a:r>
              <a:rPr lang="en-US" u="none" strike="noStrike" dirty="0"/>
              <a:t>eed to make sure that specific provisions deal with the needs of</a:t>
            </a:r>
            <a:r>
              <a:rPr lang="en-US" u="none" strike="noStrike" baseline="0" dirty="0"/>
              <a:t> your SB 1383 compliance strategy and that you have thought through other requirements of SB 1383 that may not be covered through the Model Franchise Agreement. </a:t>
            </a:r>
            <a:endParaRPr lang="en-US" u="none" strike="noStrike" dirty="0"/>
          </a:p>
          <a:p>
            <a:pPr marL="174708" indent="-174708">
              <a:buFont typeface="Arial" panose="020B0604020202020204" pitchFamily="34" charset="0"/>
              <a:buChar char="•"/>
            </a:pPr>
            <a:r>
              <a:rPr lang="en-US" u="none" dirty="0"/>
              <a:t>Not all SB 1383</a:t>
            </a:r>
            <a:r>
              <a:rPr lang="en-US" u="none" baseline="0" dirty="0"/>
              <a:t> </a:t>
            </a:r>
            <a:r>
              <a:rPr lang="en-US" u="none" dirty="0"/>
              <a:t>requirements can be fulfilled through delegation to the collection</a:t>
            </a:r>
            <a:r>
              <a:rPr lang="en-US" u="none" baseline="0" dirty="0"/>
              <a:t> companies</a:t>
            </a:r>
            <a:r>
              <a:rPr lang="en-US" u="none" dirty="0"/>
              <a:t>. Jurisdictions</a:t>
            </a:r>
            <a:r>
              <a:rPr lang="en-US" u="none" baseline="0" dirty="0"/>
              <a:t> will be required to fulfill SB 1383 requirements that the collection contractor cannot, so it is important to understand where those gaps are and where you will need to fill in. </a:t>
            </a:r>
            <a:endParaRPr lang="en-US" u="none" dirty="0"/>
          </a:p>
          <a:p>
            <a:r>
              <a:rPr lang="en-US" b="1" u="none" dirty="0"/>
              <a:t>Involve Legal Counsel</a:t>
            </a:r>
            <a:endParaRPr lang="en-US" u="none" dirty="0"/>
          </a:p>
          <a:p>
            <a:pPr marL="174708" indent="-174708">
              <a:buFont typeface="Arial" panose="020B0604020202020204" pitchFamily="34" charset="0"/>
              <a:buChar char="•"/>
            </a:pPr>
            <a:r>
              <a:rPr lang="en-US" u="none" dirty="0"/>
              <a:t>Any agreement that results from use of the Model Franchise Agreement should </a:t>
            </a:r>
            <a:r>
              <a:rPr lang="en-US" b="1" u="none" dirty="0"/>
              <a:t>not </a:t>
            </a:r>
            <a:r>
              <a:rPr lang="en-US" u="none" dirty="0"/>
              <a:t>be considered to have undergone legal counsel review. Each jurisdiction is responsible for involving its legal counsel to perform legal review and approval processes typically required by the jurisdiction for approval of such agreements. </a:t>
            </a:r>
          </a:p>
          <a:p>
            <a:r>
              <a:rPr lang="en-US" b="1" u="none" dirty="0"/>
              <a:t>Engage with Contractor(s)</a:t>
            </a:r>
            <a:endParaRPr lang="en-US" u="none" dirty="0"/>
          </a:p>
          <a:p>
            <a:pPr marL="174708" indent="-174708">
              <a:buFont typeface="Arial" panose="020B0604020202020204" pitchFamily="34" charset="0"/>
              <a:buChar char="•"/>
            </a:pPr>
            <a:r>
              <a:rPr lang="en-US" u="none" dirty="0"/>
              <a:t>When amending an existing franchise agreement(s), it is advised that the amendment process involves engagement with the involved contractor(s) and negotiation of final terms and conditions suitable for all parties. This process will include the hauler(s) and may include transfer and processing contractors, when those services are handled through separate contract(s). This is a two-party</a:t>
            </a:r>
            <a:r>
              <a:rPr lang="en-US" u="none" baseline="0" dirty="0"/>
              <a:t> agreement, and both parties need to be involved in the negotiation of the terms. </a:t>
            </a:r>
            <a:endParaRPr lang="en-US" u="none" dirty="0"/>
          </a:p>
          <a:p>
            <a:pPr lvl="0"/>
            <a:r>
              <a:rPr lang="en-US" b="1" u="none" dirty="0"/>
              <a:t>Example Language Only</a:t>
            </a:r>
            <a:endParaRPr lang="en-US" u="none" dirty="0"/>
          </a:p>
          <a:p>
            <a:pPr marL="174708" indent="-174708">
              <a:buFont typeface="Arial" panose="020B0604020202020204" pitchFamily="34" charset="0"/>
              <a:buChar char="•"/>
            </a:pPr>
            <a:r>
              <a:rPr lang="en-US" u="none" dirty="0"/>
              <a:t>Lastly,</a:t>
            </a:r>
            <a:r>
              <a:rPr lang="en-US" u="none" baseline="0" dirty="0"/>
              <a:t> I want to mention that t</a:t>
            </a:r>
            <a:r>
              <a:rPr lang="en-US" u="none" dirty="0"/>
              <a:t>he provisions in the Model Franchise Agreement are examples only. Jurisdictions are not required to use this language nor include similar provisions in its franchise agreement(s). The Model Agreement</a:t>
            </a:r>
            <a:r>
              <a:rPr lang="en-US" u="none" baseline="0" dirty="0"/>
              <a:t> is provided as a tool. If a jurisdiction has a unique way of dealing with requirements, that is okay</a:t>
            </a:r>
            <a:r>
              <a:rPr lang="en-US" u="none" strike="noStrike" baseline="0" dirty="0"/>
              <a:t>. </a:t>
            </a:r>
            <a:endParaRPr lang="en-US" u="none" strike="noStrike" dirty="0"/>
          </a:p>
        </p:txBody>
      </p:sp>
      <p:sp>
        <p:nvSpPr>
          <p:cNvPr id="4" name="Slide Number Placeholder 3"/>
          <p:cNvSpPr>
            <a:spLocks noGrp="1"/>
          </p:cNvSpPr>
          <p:nvPr>
            <p:ph type="sldNum" sz="quarter" idx="10"/>
          </p:nvPr>
        </p:nvSpPr>
        <p:spPr/>
        <p:txBody>
          <a:bodyPr/>
          <a:lstStyle/>
          <a:p>
            <a:fld id="{FB7463FA-088F-42C7-9900-C71C52E1246E}" type="slidenum">
              <a:rPr lang="en-US" smtClean="0"/>
              <a:t>11</a:t>
            </a:fld>
            <a:endParaRPr lang="en-US" dirty="0"/>
          </a:p>
        </p:txBody>
      </p:sp>
    </p:spTree>
    <p:extLst>
      <p:ext uri="{BB962C8B-B14F-4D97-AF65-F5344CB8AC3E}">
        <p14:creationId xmlns:p14="http://schemas.microsoft.com/office/powerpoint/2010/main" val="1727473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General Guidance, Optionality, and SB 1383-specific Content</a:t>
            </a:r>
          </a:p>
          <a:p>
            <a:pPr marL="174708" indent="-174708">
              <a:buFont typeface="Arial" panose="020B0604020202020204" pitchFamily="34" charset="0"/>
              <a:buChar char="•"/>
            </a:pPr>
            <a:r>
              <a:rPr lang="en-US" u="none" dirty="0"/>
              <a:t>The Model Franchise Agreement is a colorful document. There are green</a:t>
            </a:r>
            <a:r>
              <a:rPr lang="en-US" u="none" baseline="0" dirty="0"/>
              <a:t> and blue highlights and there is blue text, and all of those things have significance. </a:t>
            </a:r>
            <a:endParaRPr lang="en-US" u="none" dirty="0"/>
          </a:p>
          <a:p>
            <a:pPr marL="174708" indent="-174708">
              <a:buFont typeface="Arial" panose="020B0604020202020204" pitchFamily="34" charset="0"/>
              <a:buChar char="•"/>
            </a:pPr>
            <a:r>
              <a:rPr lang="en-US" u="none" dirty="0"/>
              <a:t>Guidance notes, highlighted in green, are integrated into the Model Franchise Agreement to explain how specific sections and provisions of the Model can be customized for a particular user’s needs. </a:t>
            </a:r>
            <a:endParaRPr lang="en-US" u="none" strike="noStrike" dirty="0"/>
          </a:p>
          <a:p>
            <a:pPr marL="631908" lvl="1" indent="-174708">
              <a:buFont typeface="Arial" panose="020B0604020202020204" pitchFamily="34" charset="0"/>
              <a:buChar char="•"/>
            </a:pPr>
            <a:r>
              <a:rPr lang="en-US" u="none" strike="noStrike" dirty="0"/>
              <a:t>These guidance notes clearly identify what SB 1383 requires and what is optional for consideration by the users of the Model.</a:t>
            </a:r>
          </a:p>
          <a:p>
            <a:pPr marL="174708" indent="-174708">
              <a:buFont typeface="Arial" panose="020B0604020202020204" pitchFamily="34" charset="0"/>
              <a:buChar char="•"/>
            </a:pPr>
            <a:r>
              <a:rPr lang="en-US" u="none" dirty="0"/>
              <a:t>Notes in blue identify various options or areas where specific information is to be inserted or selected. </a:t>
            </a:r>
          </a:p>
          <a:p>
            <a:pPr marL="174708" indent="-174708">
              <a:buFont typeface="Arial" panose="020B0604020202020204" pitchFamily="34" charset="0"/>
              <a:buChar char="•"/>
            </a:pPr>
            <a:r>
              <a:rPr lang="en-US" u="none" dirty="0"/>
              <a:t>SB 1383-specific content is shown in blue font. </a:t>
            </a:r>
          </a:p>
          <a:p>
            <a:pPr marL="174708" indent="-174708">
              <a:buFont typeface="Arial" panose="020B0604020202020204" pitchFamily="34" charset="0"/>
              <a:buChar char="•"/>
            </a:pPr>
            <a:r>
              <a:rPr lang="en-US" u="none" dirty="0"/>
              <a:t>Franchise language not specific to SB 1383 is shown in black font,</a:t>
            </a:r>
            <a:r>
              <a:rPr lang="en-US" u="none" baseline="0" dirty="0"/>
              <a:t> but may be supportive of SB 1383 and may provide additional parameters that are not in the regulations but are necessary to have in the franchise agreement to make the language operative. </a:t>
            </a:r>
            <a:endParaRPr lang="en-US" u="none" dirty="0"/>
          </a:p>
          <a:p>
            <a:pPr marL="640594" lvl="1" indent="-174708" algn="l">
              <a:buFont typeface="Arial" panose="020B0604020202020204" pitchFamily="34" charset="0"/>
              <a:buChar char="•"/>
            </a:pPr>
            <a:r>
              <a:rPr lang="en-US" u="none" dirty="0"/>
              <a:t>In most cases, the black font relates to SB 1383 requirements and we have tried not to get into areas that are not related to SB 1383, but are more business deals. </a:t>
            </a:r>
            <a:endParaRPr lang="en-US" u="none" strike="sngStrike" dirty="0"/>
          </a:p>
          <a:p>
            <a:endParaRPr lang="en-US" u="none" dirty="0"/>
          </a:p>
          <a:p>
            <a:pPr defTabSz="931774">
              <a:defRPr/>
            </a:pPr>
            <a:r>
              <a:rPr lang="en-US" b="0" u="none" dirty="0"/>
              <a:t>The examples shown on this slide present</a:t>
            </a:r>
            <a:r>
              <a:rPr lang="en-US" b="0" u="none" baseline="0" dirty="0"/>
              <a:t> optional provisions for </a:t>
            </a:r>
            <a:r>
              <a:rPr lang="en-US" b="0" u="none" dirty="0"/>
              <a:t>Standard or Performance-Based Compliance</a:t>
            </a:r>
          </a:p>
          <a:p>
            <a:pPr marL="174708" indent="-174708">
              <a:buFont typeface="Arial" panose="020B0604020202020204" pitchFamily="34" charset="0"/>
              <a:buChar char="•"/>
            </a:pPr>
            <a:r>
              <a:rPr lang="en-US" u="none" dirty="0"/>
              <a:t>SB 1383 regulations define</a:t>
            </a:r>
            <a:r>
              <a:rPr lang="en-US" u="none" strike="noStrike" dirty="0"/>
              <a:t>: </a:t>
            </a:r>
          </a:p>
          <a:p>
            <a:pPr marL="640594" lvl="1" indent="-174708">
              <a:buFont typeface="Arial" panose="020B0604020202020204" pitchFamily="34" charset="0"/>
              <a:buChar char="•"/>
            </a:pPr>
            <a:r>
              <a:rPr lang="en-US" u="none" strike="noStrike" dirty="0"/>
              <a:t>(i) </a:t>
            </a:r>
            <a:r>
              <a:rPr lang="en-US" u="none" dirty="0"/>
              <a:t>a standard compliance approach for organics collection</a:t>
            </a:r>
            <a:r>
              <a:rPr lang="en-US" u="none" baseline="0" dirty="0"/>
              <a:t> (</a:t>
            </a:r>
            <a:r>
              <a:rPr lang="en-US" u="none" dirty="0"/>
              <a:t>documented in Article 3); and,</a:t>
            </a:r>
          </a:p>
          <a:p>
            <a:pPr marL="640594" lvl="1" indent="-174708">
              <a:buFont typeface="Arial" panose="020B0604020202020204" pitchFamily="34" charset="0"/>
              <a:buChar char="•"/>
            </a:pPr>
            <a:r>
              <a:rPr lang="en-US" u="none" dirty="0"/>
              <a:t>(ii) a performance-based approach (</a:t>
            </a:r>
            <a:r>
              <a:rPr lang="en-US" u="none" strike="noStrike" dirty="0"/>
              <a:t>documented</a:t>
            </a:r>
            <a:r>
              <a:rPr lang="en-US" u="none" dirty="0"/>
              <a:t> in Article 17). </a:t>
            </a:r>
          </a:p>
          <a:p>
            <a:pPr marL="174708" indent="-174708">
              <a:buFont typeface="Arial" panose="020B0604020202020204" pitchFamily="34" charset="0"/>
              <a:buChar char="•"/>
            </a:pPr>
            <a:r>
              <a:rPr lang="en-US" u="none" dirty="0"/>
              <a:t>Throughout</a:t>
            </a:r>
            <a:r>
              <a:rPr lang="en-US" u="none" baseline="0" dirty="0"/>
              <a:t> the Model Franchise we have included option language for each approach and guidance notes when certain provisions should be included or excluded depending on which compliance approach the jurisdiction is using. </a:t>
            </a:r>
          </a:p>
          <a:p>
            <a:pPr defTabSz="931774">
              <a:defRPr/>
            </a:pPr>
            <a:endParaRPr lang="en-US" b="1" u="none" dirty="0"/>
          </a:p>
          <a:p>
            <a:pPr marL="174708" indent="-174708" defTabSz="931774">
              <a:buFontTx/>
              <a:buChar char="-"/>
              <a:defRPr/>
            </a:pPr>
            <a:endParaRPr lang="en-US" u="none" baseline="0" dirty="0"/>
          </a:p>
          <a:p>
            <a:pPr marL="174708" indent="-174708">
              <a:buFontTx/>
              <a:buChar char="-"/>
            </a:pPr>
            <a:endParaRPr lang="en-US" u="none"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12</a:t>
            </a:fld>
            <a:endParaRPr lang="en-US" dirty="0"/>
          </a:p>
        </p:txBody>
      </p:sp>
    </p:spTree>
    <p:extLst>
      <p:ext uri="{BB962C8B-B14F-4D97-AF65-F5344CB8AC3E}">
        <p14:creationId xmlns:p14="http://schemas.microsoft.com/office/powerpoint/2010/main" val="2018464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Collection, Processing, and Disposal</a:t>
            </a:r>
          </a:p>
          <a:p>
            <a:pPr marL="174708" indent="-174708">
              <a:buFont typeface="Arial" panose="020B0604020202020204" pitchFamily="34" charset="0"/>
              <a:buChar char="•"/>
            </a:pPr>
            <a:r>
              <a:rPr lang="en-US" u="none" dirty="0"/>
              <a:t>The manner in which a jurisdiction contracts for collection, processing, and disposal services will impact the necessary provisions of the franchise agreement</a:t>
            </a:r>
            <a:r>
              <a:rPr lang="en-US" u="none" strike="noStrike" dirty="0"/>
              <a:t>.</a:t>
            </a:r>
          </a:p>
          <a:p>
            <a:pPr marL="640594" lvl="1" indent="-174708">
              <a:buFont typeface="Arial" panose="020B0604020202020204" pitchFamily="34" charset="0"/>
              <a:buChar char="•"/>
            </a:pPr>
            <a:r>
              <a:rPr lang="en-US" u="none" dirty="0"/>
              <a:t>In a system that integrates collection, processing, and disposal services under one contract, the user</a:t>
            </a:r>
            <a:r>
              <a:rPr lang="en-US" u="none" baseline="0" dirty="0"/>
              <a:t> of the Model will need to include all provisions that cover those services.</a:t>
            </a:r>
            <a:endParaRPr lang="en-US" u="none" strike="sngStrike" dirty="0"/>
          </a:p>
          <a:p>
            <a:pPr marL="640594" lvl="1" indent="-174708">
              <a:buFont typeface="Arial" panose="020B0604020202020204" pitchFamily="34" charset="0"/>
              <a:buChar char="•"/>
            </a:pPr>
            <a:r>
              <a:rPr lang="en-US" u="none" dirty="0"/>
              <a:t>In systems where collection is handled under</a:t>
            </a:r>
            <a:r>
              <a:rPr lang="en-US" u="none" baseline="0" dirty="0"/>
              <a:t> a separate contract from </a:t>
            </a:r>
            <a:r>
              <a:rPr lang="en-US" u="none" dirty="0"/>
              <a:t>processing, transfer, or disposal,</a:t>
            </a:r>
            <a:r>
              <a:rPr lang="en-US" u="none" baseline="0" dirty="0"/>
              <a:t> the example processing, transfer, and/or disposal provisions in the Model can be omitted.</a:t>
            </a:r>
            <a:endParaRPr lang="en-US" u="none" strike="sngStrike" dirty="0"/>
          </a:p>
          <a:p>
            <a:pPr marL="174708" indent="-174708">
              <a:buFont typeface="Arial" panose="020B0604020202020204" pitchFamily="34" charset="0"/>
              <a:buChar char="•"/>
            </a:pPr>
            <a:r>
              <a:rPr lang="en-US" u="none" dirty="0"/>
              <a:t>General guidance and optional franchise provisions are presented in the Model Agreement to give users insight on which provisions to select and adapt for their contract conditions. </a:t>
            </a:r>
          </a:p>
        </p:txBody>
      </p:sp>
      <p:sp>
        <p:nvSpPr>
          <p:cNvPr id="4" name="Slide Number Placeholder 3"/>
          <p:cNvSpPr>
            <a:spLocks noGrp="1"/>
          </p:cNvSpPr>
          <p:nvPr>
            <p:ph type="sldNum" sz="quarter" idx="10"/>
          </p:nvPr>
        </p:nvSpPr>
        <p:spPr/>
        <p:txBody>
          <a:bodyPr/>
          <a:lstStyle/>
          <a:p>
            <a:fld id="{FB7463FA-088F-42C7-9900-C71C52E1246E}" type="slidenum">
              <a:rPr lang="en-US" smtClean="0"/>
              <a:t>13</a:t>
            </a:fld>
            <a:endParaRPr lang="en-US" dirty="0"/>
          </a:p>
        </p:txBody>
      </p:sp>
    </p:spTree>
    <p:extLst>
      <p:ext uri="{BB962C8B-B14F-4D97-AF65-F5344CB8AC3E}">
        <p14:creationId xmlns:p14="http://schemas.microsoft.com/office/powerpoint/2010/main" val="2687872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Delegation of Responsibilities</a:t>
            </a:r>
          </a:p>
          <a:p>
            <a:pPr marL="174708" indent="-174708">
              <a:buFont typeface="Arial" panose="020B0604020202020204" pitchFamily="34" charset="0"/>
              <a:buChar char="•"/>
            </a:pPr>
            <a:r>
              <a:rPr lang="en-US" u="none" dirty="0"/>
              <a:t>As noted in the SB 1383</a:t>
            </a:r>
            <a:r>
              <a:rPr lang="en-US" u="none" baseline="0" dirty="0"/>
              <a:t> regulations, some SB 1383 obligations can be delegated by jurisdictions to others, others cannot.  Guidance notes explain these various scenarios.</a:t>
            </a:r>
            <a:endParaRPr lang="en-US" u="none" dirty="0"/>
          </a:p>
          <a:p>
            <a:pPr marL="174708" indent="-174708">
              <a:buFont typeface="Arial" panose="020B0604020202020204" pitchFamily="34" charset="0"/>
              <a:buChar char="•"/>
            </a:pPr>
            <a:r>
              <a:rPr lang="en-US" u="none" dirty="0"/>
              <a:t>For responsibilities</a:t>
            </a:r>
            <a:r>
              <a:rPr lang="en-US" u="none" baseline="0" dirty="0"/>
              <a:t> that can be delegated to contractors, u</a:t>
            </a:r>
            <a:r>
              <a:rPr lang="en-US" u="none" dirty="0"/>
              <a:t>sers of the Model Agreement are advised to consider which requirements of SB 1383 will remain the responsibility of the jurisdiction or which will be delegated to the franchise contractor or another party (or a combination). </a:t>
            </a:r>
          </a:p>
          <a:p>
            <a:pPr marL="640594" lvl="1" indent="-174708">
              <a:buFont typeface="Arial" panose="020B0604020202020204" pitchFamily="34" charset="0"/>
              <a:buChar char="•"/>
            </a:pPr>
            <a:r>
              <a:rPr lang="en-US" u="none" dirty="0"/>
              <a:t>For example, some jurisdictions may require their franchised hauler(s) to perform contamination monitoring and other jurisdictions may conduct the monitoring themselves or through a third party. </a:t>
            </a:r>
          </a:p>
          <a:p>
            <a:pPr marL="640594" lvl="1" indent="-174708">
              <a:buFont typeface="Arial" panose="020B0604020202020204" pitchFamily="34" charset="0"/>
              <a:buChar char="•"/>
            </a:pPr>
            <a:r>
              <a:rPr lang="en-US" u="none" dirty="0"/>
              <a:t>Numerous options are presented throughout</a:t>
            </a:r>
            <a:r>
              <a:rPr lang="en-US" u="none" baseline="0" dirty="0"/>
              <a:t> the Model to address different assignments of responsibility. The options are </a:t>
            </a:r>
            <a:r>
              <a:rPr lang="en-US" u="none" dirty="0"/>
              <a:t>in blue highlights, with guidance notes</a:t>
            </a:r>
            <a:r>
              <a:rPr lang="en-US" u="none" baseline="0" dirty="0"/>
              <a:t> in green highlights. </a:t>
            </a:r>
            <a:r>
              <a:rPr lang="en-US" u="none" dirty="0"/>
              <a:t> </a:t>
            </a:r>
          </a:p>
        </p:txBody>
      </p:sp>
      <p:sp>
        <p:nvSpPr>
          <p:cNvPr id="4" name="Slide Number Placeholder 3"/>
          <p:cNvSpPr>
            <a:spLocks noGrp="1"/>
          </p:cNvSpPr>
          <p:nvPr>
            <p:ph type="sldNum" sz="quarter" idx="10"/>
          </p:nvPr>
        </p:nvSpPr>
        <p:spPr/>
        <p:txBody>
          <a:bodyPr/>
          <a:lstStyle/>
          <a:p>
            <a:fld id="{FB7463FA-088F-42C7-9900-C71C52E1246E}" type="slidenum">
              <a:rPr lang="en-US" smtClean="0"/>
              <a:t>14</a:t>
            </a:fld>
            <a:endParaRPr lang="en-US" dirty="0"/>
          </a:p>
        </p:txBody>
      </p:sp>
    </p:spTree>
    <p:extLst>
      <p:ext uri="{BB962C8B-B14F-4D97-AF65-F5344CB8AC3E}">
        <p14:creationId xmlns:p14="http://schemas.microsoft.com/office/powerpoint/2010/main" val="3798623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Model Franchise Agreement Structure</a:t>
            </a:r>
          </a:p>
          <a:p>
            <a:pPr marL="174708" indent="-174708">
              <a:buFont typeface="Arial" panose="020B0604020202020204" pitchFamily="34" charset="0"/>
              <a:buChar char="•"/>
            </a:pPr>
            <a:r>
              <a:rPr lang="en-US" b="0" u="none" dirty="0"/>
              <a:t>This</a:t>
            </a:r>
            <a:r>
              <a:rPr lang="en-US" b="0" u="none" baseline="0" dirty="0"/>
              <a:t> table lists each Article provided in the Model Franchise Agreement.</a:t>
            </a:r>
          </a:p>
          <a:p>
            <a:pPr marL="174708" indent="-174708">
              <a:buFont typeface="Arial" panose="020B0604020202020204" pitchFamily="34" charset="0"/>
              <a:buChar char="•"/>
            </a:pPr>
            <a:r>
              <a:rPr lang="en-US" b="0" u="none" baseline="0" dirty="0"/>
              <a:t>There are also 7 Exhibits that provide details on collection and processing services, LDs, and reporting requirements.</a:t>
            </a:r>
          </a:p>
          <a:p>
            <a:pPr marL="174708" indent="-174708">
              <a:buFont typeface="Arial" panose="020B0604020202020204" pitchFamily="34" charset="0"/>
              <a:buChar char="•"/>
            </a:pPr>
            <a:r>
              <a:rPr lang="en-US" b="0" u="none" strike="noStrike" baseline="0" dirty="0"/>
              <a:t>We will go through each of these sections to give you a sense of the content and how to use them.</a:t>
            </a:r>
          </a:p>
        </p:txBody>
      </p:sp>
      <p:sp>
        <p:nvSpPr>
          <p:cNvPr id="4" name="Slide Number Placeholder 3"/>
          <p:cNvSpPr>
            <a:spLocks noGrp="1"/>
          </p:cNvSpPr>
          <p:nvPr>
            <p:ph type="sldNum" sz="quarter" idx="10"/>
          </p:nvPr>
        </p:nvSpPr>
        <p:spPr/>
        <p:txBody>
          <a:bodyPr/>
          <a:lstStyle/>
          <a:p>
            <a:fld id="{FB7463FA-088F-42C7-9900-C71C52E1246E}" type="slidenum">
              <a:rPr lang="en-US" smtClean="0"/>
              <a:t>15</a:t>
            </a:fld>
            <a:endParaRPr lang="en-US" dirty="0"/>
          </a:p>
        </p:txBody>
      </p:sp>
    </p:spTree>
    <p:extLst>
      <p:ext uri="{BB962C8B-B14F-4D97-AF65-F5344CB8AC3E}">
        <p14:creationId xmlns:p14="http://schemas.microsoft.com/office/powerpoint/2010/main" val="22710155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Definitions </a:t>
            </a:r>
          </a:p>
          <a:p>
            <a:pPr defTabSz="931774">
              <a:defRPr/>
            </a:pPr>
            <a:r>
              <a:rPr lang="en-US" b="1" u="none" dirty="0"/>
              <a:t>Focus</a:t>
            </a:r>
          </a:p>
          <a:p>
            <a:pPr marL="174708" indent="-174708" defTabSz="931774">
              <a:buFont typeface="Arial" panose="020B0604020202020204" pitchFamily="34" charset="0"/>
              <a:buChar char="•"/>
              <a:defRPr/>
            </a:pPr>
            <a:r>
              <a:rPr lang="en-US" u="none" dirty="0"/>
              <a:t>This Article includes defined terms used in the Model Agreement. </a:t>
            </a:r>
          </a:p>
          <a:p>
            <a:pPr marL="640594" lvl="1" indent="-174708" defTabSz="931774">
              <a:buFont typeface="Arial" panose="020B0604020202020204" pitchFamily="34" charset="0"/>
              <a:buChar char="•"/>
              <a:defRPr/>
            </a:pPr>
            <a:r>
              <a:rPr lang="en-US" u="none" dirty="0"/>
              <a:t>Some have been obtained from SB 1383 definitions, which are noted in blue</a:t>
            </a:r>
            <a:r>
              <a:rPr lang="en-US" u="none" baseline="0" dirty="0"/>
              <a:t> </a:t>
            </a:r>
            <a:r>
              <a:rPr lang="en-US" u="none" dirty="0"/>
              <a:t>text; many others are from example franchises. </a:t>
            </a:r>
          </a:p>
          <a:p>
            <a:pPr marL="640594" lvl="1" indent="-174708" defTabSz="931774">
              <a:buFont typeface="Arial" panose="020B0604020202020204" pitchFamily="34" charset="0"/>
              <a:buChar char="•"/>
              <a:defRPr/>
            </a:pPr>
            <a:r>
              <a:rPr lang="en-US" u="none" dirty="0"/>
              <a:t>Some of the key terms are based on container color and material type; we will see some example on the next slide. </a:t>
            </a:r>
          </a:p>
          <a:p>
            <a:pPr defTabSz="931774">
              <a:defRPr/>
            </a:pPr>
            <a:r>
              <a:rPr lang="en-US" b="1" u="none" dirty="0"/>
              <a:t>Guidance and Customization </a:t>
            </a:r>
          </a:p>
          <a:p>
            <a:pPr marL="174708" indent="-174708" defTabSz="931774">
              <a:buFont typeface="Arial" panose="020B0604020202020204" pitchFamily="34" charset="0"/>
              <a:buChar char="•"/>
              <a:defRPr/>
            </a:pPr>
            <a:r>
              <a:rPr lang="en-US" u="none" dirty="0"/>
              <a:t>The nuances of various defined terms and their relationship to one another can have a significant impact on the meaning and intent of the franchise agreement. </a:t>
            </a:r>
          </a:p>
          <a:p>
            <a:pPr marL="640594" lvl="1" indent="-174708" defTabSz="931774">
              <a:buFont typeface="Arial" panose="020B0604020202020204" pitchFamily="34" charset="0"/>
              <a:buChar char="•"/>
              <a:defRPr/>
            </a:pPr>
            <a:r>
              <a:rPr lang="en-US" u="none" dirty="0"/>
              <a:t>For this reason, users are advised to carefully and deliberately review the definitions of their existing agreement(s), compare them to similar terms in the Model, modify existing definitions, and integrate new ones where needed. </a:t>
            </a:r>
          </a:p>
          <a:p>
            <a:pPr marL="640594" lvl="1" indent="-174708">
              <a:buFont typeface="Arial" panose="020B0604020202020204" pitchFamily="34" charset="0"/>
              <a:buChar char="•"/>
            </a:pPr>
            <a:r>
              <a:rPr lang="en-US" u="none" dirty="0"/>
              <a:t>While the user may modify or create their own definitions, the jurisdiction must ensure that all SB 1383 requirements are met. </a:t>
            </a:r>
          </a:p>
          <a:p>
            <a:pPr marL="1106481" lvl="2" indent="-174708">
              <a:buFont typeface="Arial" panose="020B0604020202020204" pitchFamily="34" charset="0"/>
              <a:buChar char="•"/>
            </a:pPr>
            <a:r>
              <a:rPr lang="en-US" u="none" dirty="0"/>
              <a:t>For example, material streams can be defined, renamed, or further subdivided; however the agreement must assure that all organic waste specified in SB 1383  for collection is collected in a compliant manner.</a:t>
            </a:r>
          </a:p>
          <a:p>
            <a:pPr marL="174708" indent="-174708" defTabSz="931774">
              <a:buFont typeface="Arial" panose="020B0604020202020204" pitchFamily="34" charset="0"/>
              <a:buChar char="•"/>
              <a:defRPr/>
            </a:pPr>
            <a:r>
              <a:rPr lang="en-US" u="none" dirty="0"/>
              <a:t>Definitions contain customization options, which are highlighted in green or blue. </a:t>
            </a:r>
          </a:p>
          <a:p>
            <a:pPr marL="174708" indent="-174708">
              <a:buFont typeface="Arial" panose="020B0604020202020204" pitchFamily="34" charset="0"/>
              <a:buChar char="•"/>
            </a:pPr>
            <a:r>
              <a:rPr lang="en-US" u="none" dirty="0"/>
              <a:t>Additionally, the Model refers to containers by their colors (gray, green, blue, and brown) as done in the SB 1383 regulations. </a:t>
            </a:r>
          </a:p>
          <a:p>
            <a:pPr marL="640594" lvl="1" indent="-174708">
              <a:buFont typeface="Arial" panose="020B0604020202020204" pitchFamily="34" charset="0"/>
              <a:buChar char="•"/>
            </a:pPr>
            <a:r>
              <a:rPr lang="en-US" u="none" dirty="0"/>
              <a:t>You may want to tweak those definitions, but ultimately make sure they comply with the regulations. </a:t>
            </a:r>
          </a:p>
          <a:p>
            <a:pPr marL="174708" indent="-174708">
              <a:buFont typeface="Arial" panose="020B0604020202020204" pitchFamily="34" charset="0"/>
              <a:buChar char="•"/>
            </a:pPr>
            <a:r>
              <a:rPr lang="en-US" u="none" dirty="0"/>
              <a:t>Finally, jurisdictions will likely need to amend the definitions in their municipal/county code to align with updated definitions in the franchise agreement. </a:t>
            </a:r>
          </a:p>
          <a:p>
            <a:pPr marL="174708" indent="-174708">
              <a:buFont typeface="Arial" panose="020B0604020202020204" pitchFamily="34" charset="0"/>
              <a:buChar char="•"/>
            </a:pPr>
            <a:r>
              <a:rPr lang="en-US" u="none" dirty="0"/>
              <a:t>We often find that definitions in the ordinances are out</a:t>
            </a:r>
            <a:r>
              <a:rPr lang="en-US" u="none" baseline="0" dirty="0"/>
              <a:t> of date with the franchise agreements, so this may be an opportunity to align those definitions. </a:t>
            </a:r>
            <a:endParaRPr lang="en-US" u="none" dirty="0"/>
          </a:p>
          <a:p>
            <a:pPr defTabSz="931774">
              <a:defRPr/>
            </a:pPr>
            <a:endParaRPr lang="en-US" u="none" dirty="0"/>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16</a:t>
            </a:fld>
            <a:endParaRPr lang="en-US" dirty="0"/>
          </a:p>
        </p:txBody>
      </p:sp>
    </p:spTree>
    <p:extLst>
      <p:ext uri="{BB962C8B-B14F-4D97-AF65-F5344CB8AC3E}">
        <p14:creationId xmlns:p14="http://schemas.microsoft.com/office/powerpoint/2010/main" val="15700346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baseline="0" dirty="0"/>
              <a:t>Definitions Continued</a:t>
            </a:r>
          </a:p>
          <a:p>
            <a:pPr marL="174708" indent="-174708">
              <a:buFont typeface="Arial" panose="020B0604020202020204" pitchFamily="34" charset="0"/>
              <a:buChar char="•"/>
            </a:pPr>
            <a:r>
              <a:rPr lang="en-US" u="none" baseline="0" dirty="0"/>
              <a:t>This slide contains key defined terms that are used in the Model Franchise Agreement; they provide important context for using the document.</a:t>
            </a:r>
          </a:p>
          <a:p>
            <a:pPr marL="174708" indent="-174708">
              <a:buFont typeface="Arial" panose="020B0604020202020204" pitchFamily="34" charset="0"/>
              <a:buChar char="•"/>
            </a:pPr>
            <a:r>
              <a:rPr lang="en-US" u="none" baseline="0" dirty="0"/>
              <a:t>You’ll notice that the defined terms for recyclables, organics, and solid waste align closely with definitions provided in SB 1383. </a:t>
            </a:r>
          </a:p>
          <a:p>
            <a:pPr marL="174708" indent="-174708">
              <a:buFont typeface="Arial" panose="020B0604020202020204" pitchFamily="34" charset="0"/>
              <a:buChar char="•"/>
            </a:pPr>
            <a:r>
              <a:rPr lang="en-US" u="none" baseline="0" dirty="0"/>
              <a:t>We refer to the containers by color.</a:t>
            </a:r>
          </a:p>
          <a:p>
            <a:pPr marL="174708" indent="-174708">
              <a:buFont typeface="Arial" panose="020B0604020202020204" pitchFamily="34" charset="0"/>
              <a:buChar char="•"/>
            </a:pPr>
            <a:endParaRPr lang="en-US" u="none" baseline="0" dirty="0"/>
          </a:p>
          <a:p>
            <a:r>
              <a:rPr lang="en-US" b="1" u="none" baseline="0" dirty="0"/>
              <a:t>Key Defined Terms</a:t>
            </a:r>
            <a:endParaRPr lang="en-US" u="none" baseline="0" dirty="0"/>
          </a:p>
          <a:p>
            <a:pPr marL="174708" indent="-174708">
              <a:buFont typeface="Arial" panose="020B0604020202020204" pitchFamily="34" charset="0"/>
              <a:buChar char="•"/>
            </a:pPr>
            <a:r>
              <a:rPr lang="en-US" u="none" baseline="0" dirty="0"/>
              <a:t>For materials that have traditionally gone in the recyclables container, there are three key definitions:</a:t>
            </a:r>
          </a:p>
          <a:p>
            <a:pPr marL="640594" lvl="1" indent="-174708">
              <a:buFont typeface="Arial" panose="020B0604020202020204" pitchFamily="34" charset="0"/>
              <a:buChar char="•"/>
            </a:pPr>
            <a:r>
              <a:rPr lang="en-US" u="none" baseline="0" dirty="0"/>
              <a:t>“Source separated recyclable materials”, analogous to the “Recyclable Materials” definition used in many franchise agreements; this term is an umbrella term that covers both terms listed below it.</a:t>
            </a:r>
          </a:p>
          <a:p>
            <a:pPr marL="640594" lvl="1" indent="-174708">
              <a:buFont typeface="Arial" panose="020B0604020202020204" pitchFamily="34" charset="0"/>
              <a:buChar char="•"/>
            </a:pPr>
            <a:r>
              <a:rPr lang="en-US" u="none" baseline="0" dirty="0"/>
              <a:t>“Non-organic recyclables” refers to materials like glass, metal, and plastic that are not organic but can be recycled; and,</a:t>
            </a:r>
          </a:p>
          <a:p>
            <a:pPr marL="640594" lvl="1" indent="-174708">
              <a:buFont typeface="Arial" panose="020B0604020202020204" pitchFamily="34" charset="0"/>
              <a:buChar char="•"/>
            </a:pPr>
            <a:r>
              <a:rPr lang="en-US" u="none" baseline="0" dirty="0"/>
              <a:t>“Source separated blue container organic waste” refers to organic materials, such as paper and cardboard, that are typically collected in a </a:t>
            </a:r>
            <a:r>
              <a:rPr lang="en-US" u="none" strike="noStrike" baseline="0" dirty="0"/>
              <a:t>recyclable stream. </a:t>
            </a:r>
          </a:p>
          <a:p>
            <a:pPr marL="465887" lvl="1"/>
            <a:endParaRPr lang="en-US" u="none" baseline="0" dirty="0"/>
          </a:p>
          <a:p>
            <a:pPr marL="174708" indent="-174708">
              <a:buFont typeface="Arial" panose="020B0604020202020204" pitchFamily="34" charset="0"/>
              <a:buChar char="•"/>
            </a:pPr>
            <a:r>
              <a:rPr lang="en-US" u="none" baseline="0" dirty="0"/>
              <a:t>For materials that have traditionally gone in the organics container, there is one key definition:</a:t>
            </a:r>
          </a:p>
          <a:p>
            <a:pPr marL="640594" lvl="1" indent="-174708">
              <a:buFont typeface="Arial" panose="020B0604020202020204" pitchFamily="34" charset="0"/>
              <a:buChar char="•"/>
            </a:pPr>
            <a:r>
              <a:rPr lang="en-US" u="none" baseline="0" dirty="0"/>
              <a:t>“Source separated green container organic waste” which refers to organic, non-fiber materials, such as yard trimmings and food waste, both of which are also defined terms. </a:t>
            </a:r>
          </a:p>
          <a:p>
            <a:pPr marL="640594" lvl="1" indent="-174708">
              <a:buFont typeface="Arial" panose="020B0604020202020204" pitchFamily="34" charset="0"/>
              <a:buChar char="•"/>
            </a:pPr>
            <a:r>
              <a:rPr lang="en-US" u="none" baseline="0" dirty="0"/>
              <a:t>Note, that source separated green container organic waste is a subset of the definition “organic waste”, an umbrella term that includes both blue and green container organics </a:t>
            </a:r>
            <a:r>
              <a:rPr lang="en-US" u="none" strike="noStrike" baseline="0" dirty="0"/>
              <a:t>and other organic materials that are not necessarily designated for separation.</a:t>
            </a:r>
            <a:r>
              <a:rPr lang="en-US" u="none" strike="sngStrike" baseline="0" dirty="0"/>
              <a:t> </a:t>
            </a:r>
          </a:p>
          <a:p>
            <a:pPr marL="640594" lvl="1" indent="-174708">
              <a:buFont typeface="Arial" panose="020B0604020202020204" pitchFamily="34" charset="0"/>
              <a:buChar char="•"/>
            </a:pPr>
            <a:endParaRPr lang="en-US" u="none" baseline="0" dirty="0"/>
          </a:p>
          <a:p>
            <a:pPr marL="174708" indent="-174708">
              <a:buFont typeface="Arial" panose="020B0604020202020204" pitchFamily="34" charset="0"/>
              <a:buChar char="•"/>
            </a:pPr>
            <a:r>
              <a:rPr lang="en-US" u="none" baseline="0" dirty="0"/>
              <a:t>For materials that have traditionally gone in the solid waste container, there are two key definitions:</a:t>
            </a:r>
          </a:p>
          <a:p>
            <a:pPr marL="640594" lvl="1" indent="-174708">
              <a:buFont typeface="Arial" panose="020B0604020202020204" pitchFamily="34" charset="0"/>
              <a:buChar char="•"/>
            </a:pPr>
            <a:r>
              <a:rPr lang="en-US" u="none" baseline="0" dirty="0"/>
              <a:t>For a 3-container system, the solid waste is referred to as gray container waste. </a:t>
            </a:r>
          </a:p>
          <a:p>
            <a:pPr marL="640594" lvl="1" indent="-174708">
              <a:buFont typeface="Arial" panose="020B0604020202020204" pitchFamily="34" charset="0"/>
              <a:buChar char="•"/>
            </a:pPr>
            <a:r>
              <a:rPr lang="en-US" u="none" baseline="0" dirty="0"/>
              <a:t>For 2-container and 1-container systems, the Mixed Waste is the term used.</a:t>
            </a:r>
          </a:p>
          <a:p>
            <a:pPr marL="640594" lvl="1" indent="-174708">
              <a:buFont typeface="Arial" panose="020B0604020202020204" pitchFamily="34" charset="0"/>
              <a:buChar char="•"/>
            </a:pPr>
            <a:r>
              <a:rPr lang="en-US" u="none" baseline="0" dirty="0"/>
              <a:t>These terms are the terms used in SB 1383.</a:t>
            </a:r>
          </a:p>
          <a:p>
            <a:pPr marL="174708" indent="-174708">
              <a:buFontTx/>
              <a:buChar char="-"/>
            </a:pPr>
            <a:endParaRPr lang="en-US" u="none" dirty="0"/>
          </a:p>
          <a:p>
            <a:pPr defTabSz="931774">
              <a:defRPr/>
            </a:pPr>
            <a:r>
              <a:rPr lang="en-US" u="none" dirty="0"/>
              <a:t>You may be wondering why organic waste is not listed as a material stream collected</a:t>
            </a:r>
            <a:r>
              <a:rPr lang="en-US" u="none" baseline="0" dirty="0"/>
              <a:t> in the blue, green, or gray container. </a:t>
            </a:r>
            <a:r>
              <a:rPr lang="en-US" u="none" dirty="0"/>
              <a:t>Organic waste </a:t>
            </a:r>
            <a:r>
              <a:rPr lang="en-US" u="none" dirty="0">
                <a:solidFill>
                  <a:srgbClr val="FF0000"/>
                </a:solidFill>
              </a:rPr>
              <a:t>is an umbrella term. It includes </a:t>
            </a:r>
            <a:r>
              <a:rPr lang="en-US" u="none" dirty="0"/>
              <a:t>SSBCOW, SSGCOW, textiles, carpet, and other regulated materials. </a:t>
            </a:r>
            <a:endParaRPr lang="en-US" u="none" strike="sngStrike" dirty="0">
              <a:solidFill>
                <a:srgbClr val="FF0000"/>
              </a:solidFill>
            </a:endParaRPr>
          </a:p>
          <a:p>
            <a:pPr defTabSz="931774">
              <a:defRPr/>
            </a:pPr>
            <a:endParaRPr lang="en-US" u="none" strike="sngStrike" dirty="0">
              <a:solidFill>
                <a:srgbClr val="FF0000"/>
              </a:solidFill>
            </a:endParaRPr>
          </a:p>
          <a:p>
            <a:pPr defTabSz="931774">
              <a:defRPr/>
            </a:pPr>
            <a:r>
              <a:rPr lang="en-US" u="none" strike="noStrike" dirty="0">
                <a:solidFill>
                  <a:srgbClr val="FF0000"/>
                </a:solidFill>
              </a:rPr>
              <a:t>Again, be careful with these defined terms, they are used in very precise</a:t>
            </a:r>
            <a:r>
              <a:rPr lang="en-US" u="none" strike="noStrike" baseline="0" dirty="0">
                <a:solidFill>
                  <a:srgbClr val="FF0000"/>
                </a:solidFill>
              </a:rPr>
              <a:t> ways</a:t>
            </a:r>
            <a:r>
              <a:rPr lang="en-US" u="none" strike="noStrike" dirty="0">
                <a:solidFill>
                  <a:srgbClr val="FF0000"/>
                </a:solidFill>
              </a:rPr>
              <a:t>. As you modify them, make sure that</a:t>
            </a:r>
            <a:r>
              <a:rPr lang="en-US" u="none" strike="noStrike" baseline="0" dirty="0">
                <a:solidFill>
                  <a:srgbClr val="FF0000"/>
                </a:solidFill>
              </a:rPr>
              <a:t> you continue to use them</a:t>
            </a:r>
            <a:r>
              <a:rPr lang="en-US" u="none" strike="noStrike" dirty="0">
                <a:solidFill>
                  <a:srgbClr val="FF0000"/>
                </a:solidFill>
              </a:rPr>
              <a:t> in precise</a:t>
            </a:r>
            <a:r>
              <a:rPr lang="en-US" u="none" strike="noStrike" baseline="0" dirty="0">
                <a:solidFill>
                  <a:srgbClr val="FF0000"/>
                </a:solidFill>
              </a:rPr>
              <a:t> ways. </a:t>
            </a:r>
            <a:endParaRPr lang="en-US" u="none" strike="noStrike" dirty="0">
              <a:solidFill>
                <a:srgbClr val="FF0000"/>
              </a:solidFill>
            </a:endParaRPr>
          </a:p>
          <a:p>
            <a:endParaRPr lang="en-US" u="none" dirty="0"/>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17</a:t>
            </a:fld>
            <a:endParaRPr lang="en-US" dirty="0"/>
          </a:p>
        </p:txBody>
      </p:sp>
    </p:spTree>
    <p:extLst>
      <p:ext uri="{BB962C8B-B14F-4D97-AF65-F5344CB8AC3E}">
        <p14:creationId xmlns:p14="http://schemas.microsoft.com/office/powerpoint/2010/main" val="948113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a:t>Focus</a:t>
            </a:r>
          </a:p>
          <a:p>
            <a:pPr marL="174708" indent="-174708" defTabSz="931774">
              <a:buFont typeface="Arial" panose="020B0604020202020204" pitchFamily="34" charset="0"/>
              <a:buChar char="•"/>
              <a:defRPr/>
            </a:pPr>
            <a:r>
              <a:rPr lang="en-US" dirty="0"/>
              <a:t>The Model does not include sample language in the Representations</a:t>
            </a:r>
            <a:r>
              <a:rPr lang="en-US" baseline="0" dirty="0"/>
              <a:t> </a:t>
            </a:r>
            <a:r>
              <a:rPr lang="en-US" dirty="0"/>
              <a:t>and Warranties Section because the provisions do not have a relationship to SB 1383. Instead, placeholder section headings are provided for </a:t>
            </a:r>
            <a:r>
              <a:rPr lang="en-US" u="none" dirty="0"/>
              <a:t>corporate status, corporate authorization, and no litigation to signal the type of content likely to be included by jurisdictions in this section. </a:t>
            </a:r>
          </a:p>
          <a:p>
            <a:pPr marL="174708" indent="-174708" defTabSz="931774">
              <a:buFont typeface="Arial" panose="020B0604020202020204" pitchFamily="34" charset="0"/>
              <a:buChar char="•"/>
              <a:defRPr/>
            </a:pPr>
            <a:r>
              <a:rPr lang="en-US" u="none" dirty="0"/>
              <a:t>This section should</a:t>
            </a:r>
            <a:r>
              <a:rPr lang="en-US" u="none" baseline="0" dirty="0"/>
              <a:t> be viewed as a placeholder for the user to incorporate its boiler-plate language or language that is advised by your counsel, which may necessitate changes to the placeholder headings and inclusion of additional sections. </a:t>
            </a:r>
            <a:endParaRPr lang="en-US" u="none"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18</a:t>
            </a:fld>
            <a:endParaRPr lang="en-US" dirty="0"/>
          </a:p>
        </p:txBody>
      </p:sp>
    </p:spTree>
    <p:extLst>
      <p:ext uri="{BB962C8B-B14F-4D97-AF65-F5344CB8AC3E}">
        <p14:creationId xmlns:p14="http://schemas.microsoft.com/office/powerpoint/2010/main" val="2528803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174708" indent="-174708">
              <a:buFont typeface="Arial" panose="020B0604020202020204" pitchFamily="34" charset="0"/>
              <a:buChar char="•"/>
            </a:pPr>
            <a:r>
              <a:rPr lang="en-US" u="none" dirty="0"/>
              <a:t>Article 3 of the Model Agreement includes placeholder sections for provisions</a:t>
            </a:r>
            <a:r>
              <a:rPr lang="en-US" u="none" baseline="0" dirty="0"/>
              <a:t> </a:t>
            </a:r>
            <a:r>
              <a:rPr lang="en-US" u="none" dirty="0"/>
              <a:t>that</a:t>
            </a:r>
            <a:r>
              <a:rPr lang="en-US" u="none" baseline="0" dirty="0"/>
              <a:t> grant the exclusive or non-exclusive rights to the hauler and describe the limitations to the scope of those exclusive or non-exclusive rights. </a:t>
            </a:r>
          </a:p>
          <a:p>
            <a:pPr marL="174708" indent="-174708">
              <a:buFont typeface="Arial" panose="020B0604020202020204" pitchFamily="34" charset="0"/>
              <a:buChar char="•"/>
            </a:pPr>
            <a:r>
              <a:rPr lang="en-US" u="none" dirty="0"/>
              <a:t>Typically, the Limitations of Scope provisions of a</a:t>
            </a:r>
            <a:r>
              <a:rPr lang="en-US" u="none" baseline="0" dirty="0"/>
              <a:t> franchise agreement </a:t>
            </a:r>
            <a:r>
              <a:rPr lang="en-US" u="none" dirty="0"/>
              <a:t>have very nuanced elements that are unique to each jurisdiction and are</a:t>
            </a:r>
            <a:r>
              <a:rPr lang="en-US" u="none" baseline="0" dirty="0"/>
              <a:t> also </a:t>
            </a:r>
            <a:r>
              <a:rPr lang="en-US" u="none" dirty="0"/>
              <a:t>described in the jurisdiction’s municipal code. </a:t>
            </a:r>
          </a:p>
          <a:p>
            <a:pPr marL="640594" lvl="1" indent="-174708">
              <a:buFont typeface="Arial" panose="020B0604020202020204" pitchFamily="34" charset="0"/>
              <a:buChar char="•"/>
            </a:pPr>
            <a:r>
              <a:rPr lang="en-US" u="none" dirty="0"/>
              <a:t>For this reason, it is recommended that each user consider using the Limitations of Scope section from their current franchise agreement (subject to their review and revision as needed) with the exception</a:t>
            </a:r>
            <a:r>
              <a:rPr lang="en-US" u="none" baseline="0" dirty="0"/>
              <a:t> that jurisdictions may want to include </a:t>
            </a:r>
            <a:r>
              <a:rPr lang="en-US" u="none" dirty="0"/>
              <a:t>a few new items related to organic waste.  </a:t>
            </a:r>
          </a:p>
          <a:p>
            <a:pPr marL="640594" lvl="1" indent="-174708">
              <a:buFont typeface="Arial" panose="020B0604020202020204" pitchFamily="34" charset="0"/>
              <a:buChar char="•"/>
            </a:pPr>
            <a:r>
              <a:rPr lang="en-US" u="none" dirty="0"/>
              <a:t>Model language has been provided for consideration </a:t>
            </a:r>
            <a:r>
              <a:rPr lang="en-US" u="none" baseline="0" dirty="0"/>
              <a:t>to address three items jurisdictions may choose to exclude from its exclusive or non-exclusive scope of the franchise. The first is edible food recovered for human consumption. The second is food waste used as animal feed; and, the third is organic waste composted at a community composting sites. </a:t>
            </a:r>
          </a:p>
          <a:p>
            <a:pPr marL="183394" lvl="0" indent="-174708">
              <a:buFont typeface="Arial" panose="020B0604020202020204" pitchFamily="34" charset="0"/>
              <a:buChar char="•"/>
            </a:pPr>
            <a:r>
              <a:rPr lang="en-US" u="none" baseline="0" dirty="0"/>
              <a:t>Section 3 also includes a few other placeholder sections to be tailored by the users of the Model. </a:t>
            </a:r>
          </a:p>
          <a:p>
            <a:pPr marL="183394" lvl="0" indent="-174708">
              <a:buFont typeface="Arial" panose="020B0604020202020204" pitchFamily="34" charset="0"/>
              <a:buChar char="•"/>
            </a:pPr>
            <a:r>
              <a:rPr lang="en-US" u="none" baseline="0" dirty="0"/>
              <a:t>Most notably a placeholder section is included for jurisdictions to describe the term of their agreement, including the initial duration and any extension provides.</a:t>
            </a:r>
          </a:p>
        </p:txBody>
      </p:sp>
      <p:sp>
        <p:nvSpPr>
          <p:cNvPr id="4" name="Slide Number Placeholder 3"/>
          <p:cNvSpPr>
            <a:spLocks noGrp="1"/>
          </p:cNvSpPr>
          <p:nvPr>
            <p:ph type="sldNum" sz="quarter" idx="10"/>
          </p:nvPr>
        </p:nvSpPr>
        <p:spPr/>
        <p:txBody>
          <a:bodyPr/>
          <a:lstStyle/>
          <a:p>
            <a:fld id="{FB7463FA-088F-42C7-9900-C71C52E1246E}" type="slidenum">
              <a:rPr lang="en-US" smtClean="0"/>
              <a:t>19</a:t>
            </a:fld>
            <a:endParaRPr lang="en-US" dirty="0"/>
          </a:p>
        </p:txBody>
      </p:sp>
    </p:spTree>
    <p:extLst>
      <p:ext uri="{BB962C8B-B14F-4D97-AF65-F5344CB8AC3E}">
        <p14:creationId xmlns:p14="http://schemas.microsoft.com/office/powerpoint/2010/main" val="2731419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Focus</a:t>
            </a:r>
          </a:p>
          <a:p>
            <a:pPr marL="174708" indent="-174708">
              <a:buFont typeface="Arial" panose="020B0604020202020204" pitchFamily="34" charset="0"/>
              <a:buChar char="•"/>
            </a:pPr>
            <a:r>
              <a:rPr lang="en-US" u="none" dirty="0"/>
              <a:t>Article 4 covers</a:t>
            </a:r>
            <a:r>
              <a:rPr lang="en-US" u="none" baseline="0" dirty="0"/>
              <a:t> the</a:t>
            </a:r>
            <a:r>
              <a:rPr lang="en-US" u="none" dirty="0"/>
              <a:t> General Agreements of the contract and of the parties. </a:t>
            </a:r>
            <a:endParaRPr lang="en-US" u="none" strike="sngStrike" dirty="0"/>
          </a:p>
          <a:p>
            <a:pPr marL="174708" indent="-174708">
              <a:buFont typeface="Arial" panose="020B0604020202020204" pitchFamily="34" charset="0"/>
              <a:buChar char="•"/>
            </a:pPr>
            <a:r>
              <a:rPr lang="en-US" u="none" strike="noStrike" dirty="0"/>
              <a:t>A key item to </a:t>
            </a:r>
            <a:r>
              <a:rPr lang="en-US" u="none" strike="noStrike" baseline="0" dirty="0"/>
              <a:t>consider when crafting Section 4 is how the facilities will be selected and designated in the agreement. In other words, who is choosing the facilities.  </a:t>
            </a:r>
          </a:p>
          <a:p>
            <a:pPr marL="631908" lvl="1" indent="-174708">
              <a:buFont typeface="Arial" panose="020B0604020202020204" pitchFamily="34" charset="0"/>
              <a:buChar char="•"/>
            </a:pPr>
            <a:r>
              <a:rPr lang="en-US" u="none" strike="noStrike" baseline="0" dirty="0"/>
              <a:t>Example language is provided for scenarios in which the hauler provides the facilities, and for scenarios in which the jurisdiction provides the facilities or separately contracts for facility services. An option is also included for jurisdictions to reserve the right to direct use of jurisdiction-selected facilities in the future.</a:t>
            </a:r>
          </a:p>
          <a:p>
            <a:pPr marL="174708" indent="-174708">
              <a:buFont typeface="Arial" panose="020B0604020202020204" pitchFamily="34" charset="0"/>
              <a:buChar char="•"/>
            </a:pPr>
            <a:r>
              <a:rPr lang="en-US" u="none" strike="noStrike" baseline="0" dirty="0"/>
              <a:t>Section 4 also includes placeholder sections for subcontracting arrangements and change in scope with guidance notes for users of the Model to rely on their existing contract language, </a:t>
            </a:r>
            <a:r>
              <a:rPr lang="en-US" sz="1200" u="none" kern="1200" dirty="0">
                <a:solidFill>
                  <a:schemeClr val="tx1"/>
                </a:solidFill>
                <a:effectLst/>
                <a:latin typeface="+mn-lt"/>
                <a:ea typeface="+mn-ea"/>
                <a:cs typeface="+mn-cs"/>
              </a:rPr>
              <a:t>subject to review and revision</a:t>
            </a:r>
            <a:r>
              <a:rPr lang="en-US" sz="1200" u="none" kern="1200" baseline="0" dirty="0">
                <a:solidFill>
                  <a:schemeClr val="tx1"/>
                </a:solidFill>
                <a:effectLst/>
                <a:latin typeface="+mn-lt"/>
                <a:ea typeface="+mn-ea"/>
                <a:cs typeface="+mn-cs"/>
              </a:rPr>
              <a:t> or negotiated changes.</a:t>
            </a:r>
            <a:endParaRPr lang="en-US" u="none" strike="noStrike" dirty="0"/>
          </a:p>
          <a:p>
            <a:pPr defTabSz="931774">
              <a:defRPr/>
            </a:pPr>
            <a:endParaRPr lang="en-US" b="1"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20</a:t>
            </a:fld>
            <a:endParaRPr lang="en-US" dirty="0"/>
          </a:p>
        </p:txBody>
      </p:sp>
    </p:spTree>
    <p:extLst>
      <p:ext uri="{BB962C8B-B14F-4D97-AF65-F5344CB8AC3E}">
        <p14:creationId xmlns:p14="http://schemas.microsoft.com/office/powerpoint/2010/main" val="20626484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174708" indent="-174708">
              <a:buFont typeface="Arial" panose="020B0604020202020204" pitchFamily="34" charset="0"/>
              <a:buChar char="•"/>
            </a:pPr>
            <a:r>
              <a:rPr lang="en-US" u="none" dirty="0"/>
              <a:t>Article 5 </a:t>
            </a:r>
            <a:r>
              <a:rPr lang="en-US" u="none" baseline="0" dirty="0"/>
              <a:t>provides </a:t>
            </a:r>
            <a:r>
              <a:rPr lang="en-US" u="none" dirty="0"/>
              <a:t>the framework for SB 1383-compliant collection systems. </a:t>
            </a:r>
          </a:p>
          <a:p>
            <a:pPr marL="174708" indent="-174708">
              <a:buFont typeface="Arial" panose="020B0604020202020204" pitchFamily="34" charset="0"/>
              <a:buChar char="•"/>
            </a:pPr>
            <a:r>
              <a:rPr lang="en-US" u="none" dirty="0"/>
              <a:t>Jurisdictions</a:t>
            </a:r>
            <a:r>
              <a:rPr lang="en-US" u="none" baseline="0" dirty="0"/>
              <a:t> can choose language that aligns with their chosen collection systems: including use of 3-, </a:t>
            </a:r>
            <a:r>
              <a:rPr lang="en-US" u="none" dirty="0"/>
              <a:t>2-, 1-, or</a:t>
            </a:r>
            <a:r>
              <a:rPr lang="en-US" u="none" baseline="0" dirty="0"/>
              <a:t> more </a:t>
            </a:r>
            <a:r>
              <a:rPr lang="en-US" u="none" dirty="0"/>
              <a:t>containers; split containers, and/or plastic bags. </a:t>
            </a:r>
          </a:p>
          <a:p>
            <a:pPr marL="1106481" lvl="2" indent="-174708">
              <a:buFont typeface="Arial" panose="020B0604020202020204" pitchFamily="34" charset="0"/>
              <a:buChar char="•"/>
            </a:pPr>
            <a:r>
              <a:rPr lang="en-US" u="none" dirty="0"/>
              <a:t>A note about the</a:t>
            </a:r>
            <a:r>
              <a:rPr lang="en-US" u="none" baseline="0" dirty="0"/>
              <a:t> use of plastic bags: they can be used in any type of collection system, however, there are different requirements based on the type of collection system the jurisdiction decides to use. We have provided language for use of plastic bags in a 2- or 3-container system.</a:t>
            </a:r>
          </a:p>
          <a:p>
            <a:pPr marL="192081" lvl="0" indent="-174708">
              <a:buFont typeface="Arial" panose="020B0604020202020204" pitchFamily="34" charset="0"/>
              <a:buChar char="•"/>
            </a:pPr>
            <a:r>
              <a:rPr lang="en-US" u="none" baseline="0" dirty="0"/>
              <a:t>There are a lot of specific guidance notes and optionality highlighted in this section around those different options.  </a:t>
            </a:r>
          </a:p>
          <a:p>
            <a:endParaRPr lang="en-US" b="1" u="none" dirty="0"/>
          </a:p>
          <a:p>
            <a:r>
              <a:rPr lang="en-US" b="1" u="none" dirty="0"/>
              <a:t>Guidance and Customization </a:t>
            </a:r>
          </a:p>
          <a:p>
            <a:pPr marL="174708" indent="-174708">
              <a:buFont typeface="Arial" panose="020B0604020202020204" pitchFamily="34" charset="0"/>
              <a:buChar char="•"/>
            </a:pPr>
            <a:r>
              <a:rPr lang="en-US" u="none" dirty="0"/>
              <a:t>As I previously</a:t>
            </a:r>
            <a:r>
              <a:rPr lang="en-US" u="none" baseline="0" dirty="0"/>
              <a:t> described</a:t>
            </a:r>
            <a:r>
              <a:rPr lang="en-US" u="none" dirty="0"/>
              <a:t>, SB 1383 focuses on three types of compliant collection systems, based on level of source separation or processing. Use the language based on your collection system,</a:t>
            </a:r>
            <a:r>
              <a:rPr lang="en-US" u="none" baseline="0" dirty="0"/>
              <a:t> and delete the irrelevant sections. </a:t>
            </a:r>
            <a:endParaRPr lang="en-US" u="none" dirty="0"/>
          </a:p>
          <a:p>
            <a:pPr marL="640594" lvl="1" indent="-174708">
              <a:buFont typeface="Arial" panose="020B0604020202020204" pitchFamily="34" charset="0"/>
              <a:buChar char="•"/>
            </a:pPr>
            <a:r>
              <a:rPr lang="en-US" u="none" dirty="0"/>
              <a:t>Users may rely on different approaches for different sectors. For</a:t>
            </a:r>
            <a:r>
              <a:rPr lang="en-US" u="none" baseline="0" dirty="0"/>
              <a:t> example, a </a:t>
            </a:r>
            <a:r>
              <a:rPr lang="en-US" u="none" dirty="0"/>
              <a:t>3-contatiner system</a:t>
            </a:r>
            <a:r>
              <a:rPr lang="en-US" u="none" baseline="0" dirty="0"/>
              <a:t> may be provided </a:t>
            </a:r>
            <a:r>
              <a:rPr lang="en-US" u="none" dirty="0"/>
              <a:t>for Single-Family</a:t>
            </a:r>
            <a:r>
              <a:rPr lang="en-US" u="none" baseline="0" dirty="0"/>
              <a:t> customers and/or 2-container system for</a:t>
            </a:r>
            <a:r>
              <a:rPr lang="en-US" u="none" dirty="0"/>
              <a:t> Multi-Family, and/or Commercial customers. </a:t>
            </a:r>
          </a:p>
          <a:p>
            <a:pPr marL="640594" lvl="1" indent="-174708">
              <a:buFont typeface="Arial" panose="020B0604020202020204" pitchFamily="34" charset="0"/>
              <a:buChar char="•"/>
            </a:pPr>
            <a:r>
              <a:rPr lang="en-US" u="none" dirty="0"/>
              <a:t>If</a:t>
            </a:r>
            <a:r>
              <a:rPr lang="en-US" u="none" baseline="0" dirty="0"/>
              <a:t> this approach is taken, </a:t>
            </a:r>
            <a:r>
              <a:rPr lang="en-US" u="none" dirty="0"/>
              <a:t>make sure to include the appropriate language for both types of collection</a:t>
            </a:r>
            <a:r>
              <a:rPr lang="en-US" u="none" baseline="0" dirty="0"/>
              <a:t> systems </a:t>
            </a:r>
            <a:r>
              <a:rPr lang="en-US" u="none" dirty="0"/>
              <a:t>and reference the appropriate customer</a:t>
            </a:r>
            <a:r>
              <a:rPr lang="en-US" u="none" baseline="0" dirty="0"/>
              <a:t> </a:t>
            </a:r>
            <a:r>
              <a:rPr lang="en-US" u="none" dirty="0"/>
              <a:t>sectors. </a:t>
            </a:r>
          </a:p>
          <a:p>
            <a:pPr marL="174708" indent="-174708" defTabSz="931774">
              <a:buFont typeface="Arial" panose="020B0604020202020204" pitchFamily="34" charset="0"/>
              <a:buChar char="•"/>
              <a:defRPr/>
            </a:pPr>
            <a:r>
              <a:rPr lang="en-US" u="none" dirty="0"/>
              <a:t>The provisions in this Article assume the contractor’s provision of Collection Containers. If the jurisdiction provides or will provide the Containers, the language will need to be modified accordingly. </a:t>
            </a:r>
          </a:p>
          <a:p>
            <a:pPr marL="174708" indent="-174708" defTabSz="931774">
              <a:buFont typeface="Arial" panose="020B0604020202020204" pitchFamily="34" charset="0"/>
              <a:buChar char="•"/>
              <a:defRPr/>
            </a:pPr>
            <a:r>
              <a:rPr lang="en-US" u="none" dirty="0"/>
              <a:t>We have also provided language for exclusive and non-exclusive franchise systems,</a:t>
            </a:r>
            <a:r>
              <a:rPr lang="en-US" u="none" baseline="0" dirty="0"/>
              <a:t> and for performance-based compliance and for standard-based compliance approaches. These options are flagged with guidance and option notes in green and blue highlighting. </a:t>
            </a:r>
            <a:endParaRPr lang="en-US" u="none" dirty="0"/>
          </a:p>
          <a:p>
            <a:pPr marL="174708" indent="-174708">
              <a:buFont typeface="Arial" panose="020B0604020202020204" pitchFamily="34" charset="0"/>
              <a:buChar char="•"/>
            </a:pPr>
            <a:r>
              <a:rPr lang="en-US" u="none" dirty="0"/>
              <a:t>If the jurisdiction chooses to comply using the Performance-Based Compliance Approach pursuant to Article 17 of SB 1383, the jurisdiction must provide a three-Container Collection system to at least ninety percent (90%) of Single-Family Generators and ninety percent (90%) of total Commercial and Multi-Family Generators.</a:t>
            </a:r>
          </a:p>
        </p:txBody>
      </p:sp>
      <p:sp>
        <p:nvSpPr>
          <p:cNvPr id="4" name="Slide Number Placeholder 3"/>
          <p:cNvSpPr>
            <a:spLocks noGrp="1"/>
          </p:cNvSpPr>
          <p:nvPr>
            <p:ph type="sldNum" sz="quarter" idx="10"/>
          </p:nvPr>
        </p:nvSpPr>
        <p:spPr/>
        <p:txBody>
          <a:bodyPr/>
          <a:lstStyle/>
          <a:p>
            <a:fld id="{FB7463FA-088F-42C7-9900-C71C52E1246E}" type="slidenum">
              <a:rPr lang="en-US" smtClean="0"/>
              <a:t>21</a:t>
            </a:fld>
            <a:endParaRPr lang="en-US" dirty="0"/>
          </a:p>
        </p:txBody>
      </p:sp>
    </p:spTree>
    <p:extLst>
      <p:ext uri="{BB962C8B-B14F-4D97-AF65-F5344CB8AC3E}">
        <p14:creationId xmlns:p14="http://schemas.microsoft.com/office/powerpoint/2010/main" val="29043864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174708" indent="-174708">
              <a:buFont typeface="Arial" panose="020B0604020202020204" pitchFamily="34" charset="0"/>
              <a:buChar char="•"/>
            </a:pPr>
            <a:r>
              <a:rPr lang="en-US" sz="1100" u="none" dirty="0"/>
              <a:t>Article 6 covers Other Services and is includes SB 1383-specific requirements. </a:t>
            </a:r>
          </a:p>
          <a:p>
            <a:pPr marL="174708" indent="-174708">
              <a:buFont typeface="Arial" panose="020B0604020202020204" pitchFamily="34" charset="0"/>
              <a:buChar char="•"/>
            </a:pPr>
            <a:r>
              <a:rPr lang="en-US" sz="1100" u="none" dirty="0"/>
              <a:t>This Article is focused on tra</a:t>
            </a:r>
            <a:r>
              <a:rPr lang="en-US" u="none" dirty="0"/>
              <a:t>nsfer, processing, and disposal facilities; subcontractors; and discarded materials capacity guarantee. </a:t>
            </a:r>
          </a:p>
          <a:p>
            <a:pPr marL="174708" indent="-174708">
              <a:buFont typeface="Arial" panose="020B0604020202020204" pitchFamily="34" charset="0"/>
              <a:buChar char="•"/>
            </a:pPr>
            <a:r>
              <a:rPr lang="en-US" u="none" dirty="0"/>
              <a:t>This Article also provides language for contamination monitoring, including the methodology and frequency of such efforts. </a:t>
            </a:r>
          </a:p>
          <a:p>
            <a:pPr marL="631908" lvl="1" indent="-174708">
              <a:buFont typeface="Arial" panose="020B0604020202020204" pitchFamily="34" charset="0"/>
              <a:buChar char="•"/>
            </a:pPr>
            <a:r>
              <a:rPr lang="en-US" u="none" dirty="0"/>
              <a:t>All of these provisions should be tailored based on negotiated deal between</a:t>
            </a:r>
            <a:r>
              <a:rPr lang="en-US" u="none" baseline="0" dirty="0"/>
              <a:t> the jurisdiction and their contractor. </a:t>
            </a:r>
            <a:endParaRPr lang="en-US" u="none" dirty="0"/>
          </a:p>
          <a:p>
            <a:pPr marL="174708" indent="-174708">
              <a:buFont typeface="Arial" panose="020B0604020202020204" pitchFamily="34" charset="0"/>
              <a:buChar char="•"/>
            </a:pPr>
            <a:r>
              <a:rPr lang="en-US" u="none" dirty="0"/>
              <a:t>Sections not specific to SB 1383 that are included in this Article include: billing; abandoned materials; and emergency services.</a:t>
            </a:r>
          </a:p>
          <a:p>
            <a:endParaRPr lang="en-US" b="1" u="none" dirty="0"/>
          </a:p>
          <a:p>
            <a:r>
              <a:rPr lang="en-US" b="1" u="none" dirty="0"/>
              <a:t>Guidance</a:t>
            </a:r>
            <a:r>
              <a:rPr lang="en-US" u="none" dirty="0"/>
              <a:t>: </a:t>
            </a:r>
          </a:p>
          <a:p>
            <a:pPr marL="174708" indent="-174708">
              <a:buFont typeface="Arial" panose="020B0604020202020204" pitchFamily="34" charset="0"/>
              <a:buChar char="•"/>
            </a:pPr>
            <a:r>
              <a:rPr lang="en-US" u="none" dirty="0"/>
              <a:t>The</a:t>
            </a:r>
            <a:r>
              <a:rPr lang="en-US" u="none" baseline="0" dirty="0"/>
              <a:t> Model recognizes that j</a:t>
            </a:r>
            <a:r>
              <a:rPr lang="en-US" u="none" dirty="0"/>
              <a:t>urisdictions secure transfer, processing, and disposal services using different approaches that impact the requirements of the Contractor. The jurisdiction may designate certain facilities to be used, and the</a:t>
            </a:r>
            <a:r>
              <a:rPr lang="en-US" u="none" baseline="0" dirty="0"/>
              <a:t> hauler may designate other facilities to be used. </a:t>
            </a:r>
            <a:endParaRPr lang="en-US" u="none" strike="sngStrike" dirty="0"/>
          </a:p>
          <a:p>
            <a:pPr marL="640594" lvl="1" indent="-174708">
              <a:buFont typeface="Arial" panose="020B0604020202020204" pitchFamily="34" charset="0"/>
              <a:buChar char="•"/>
            </a:pPr>
            <a:r>
              <a:rPr lang="en-US" u="none" dirty="0"/>
              <a:t>Within these broader options are more discrete options that are based on the collection system type.</a:t>
            </a:r>
          </a:p>
          <a:p>
            <a:pPr marL="1106481" lvl="2" indent="-174708">
              <a:buFont typeface="Arial" panose="020B0604020202020204" pitchFamily="34" charset="0"/>
              <a:buChar char="•"/>
            </a:pPr>
            <a:r>
              <a:rPr lang="en-US" u="none" dirty="0"/>
              <a:t>For example, if a jurisdiction is using a 3-container system, they are not required to send ‘gray’ container waste to a high diversion organic waste processing facility (unless organics are permitted in</a:t>
            </a:r>
            <a:r>
              <a:rPr lang="en-US" u="none" baseline="0" dirty="0"/>
              <a:t> the gray containers)</a:t>
            </a:r>
            <a:r>
              <a:rPr lang="en-US" u="none" dirty="0"/>
              <a:t>; but if the</a:t>
            </a:r>
            <a:r>
              <a:rPr lang="en-US" u="none" baseline="0" dirty="0"/>
              <a:t> jurisdiction is using a 1- or 2-container system, they are required to use that type of facility. </a:t>
            </a:r>
            <a:endParaRPr lang="en-US" u="none" dirty="0"/>
          </a:p>
          <a:p>
            <a:pPr marL="640594" lvl="1" indent="-174708">
              <a:buFont typeface="Arial" panose="020B0604020202020204" pitchFamily="34" charset="0"/>
              <a:buChar char="•"/>
            </a:pPr>
            <a:r>
              <a:rPr lang="en-US" u="none" dirty="0"/>
              <a:t>Since multiple facilities could be used to meet the Transfer, Processing, and Disposal needs, users of th</a:t>
            </a:r>
            <a:r>
              <a:rPr lang="en-US" u="none" baseline="0" dirty="0"/>
              <a:t>e Model Tool will most likely </a:t>
            </a:r>
            <a:r>
              <a:rPr lang="en-US" u="none" dirty="0"/>
              <a:t>use a combination of these approaches. Users will need to customize the language to fit their specific circumstances.</a:t>
            </a: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22</a:t>
            </a:fld>
            <a:endParaRPr lang="en-US" dirty="0"/>
          </a:p>
        </p:txBody>
      </p:sp>
    </p:spTree>
    <p:extLst>
      <p:ext uri="{BB962C8B-B14F-4D97-AF65-F5344CB8AC3E}">
        <p14:creationId xmlns:p14="http://schemas.microsoft.com/office/powerpoint/2010/main" val="19904703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Guidance and Customization Continued</a:t>
            </a:r>
            <a:r>
              <a:rPr lang="en-US" u="none" dirty="0"/>
              <a:t> </a:t>
            </a:r>
          </a:p>
          <a:p>
            <a:pPr marL="174708" marR="0" lvl="0" indent="-174708" algn="l" defTabSz="931774"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u="none" dirty="0"/>
              <a:t>Section 6.2 provides detailed language on contamination monitoring requirements. Options are provided for utilization of route reviews or waste evaluations, as required under the performance-based compliance approach. </a:t>
            </a:r>
          </a:p>
          <a:p>
            <a:pPr marL="174708" indent="-174708" defTabSz="931774">
              <a:buFont typeface="Arial" panose="020B0604020202020204" pitchFamily="34" charset="0"/>
              <a:buChar char="•"/>
              <a:defRPr/>
            </a:pPr>
            <a:r>
              <a:rPr lang="en-US" u="none" dirty="0"/>
              <a:t>Section 6.3 provides language for Contractor responsibilities for education and outreach and provides optionality based on whether educational requirements are primarily fulfilled by the jurisdiction (or a third party), or whether educational requirements are fulfilled by the Contractor.  </a:t>
            </a:r>
          </a:p>
          <a:p>
            <a:pPr marL="174708" indent="-174708" defTabSz="931774">
              <a:buFont typeface="Arial" panose="020B0604020202020204" pitchFamily="34" charset="0"/>
              <a:buChar char="•"/>
              <a:defRPr/>
            </a:pPr>
            <a:r>
              <a:rPr lang="en-US" u="none" dirty="0"/>
              <a:t>Section 6.5 provides language for Contractor responsibilities for edible food recovery. It covers three options: </a:t>
            </a:r>
          </a:p>
          <a:p>
            <a:pPr marL="649281" lvl="1" indent="-174708" defTabSz="931774">
              <a:buFont typeface="Arial" panose="020B0604020202020204" pitchFamily="34" charset="0"/>
              <a:buChar char="•"/>
              <a:defRPr/>
            </a:pPr>
            <a:r>
              <a:rPr lang="en-US" u="none" dirty="0"/>
              <a:t>Contractor cooperation and non-interference with food recovery efforts performed by others;</a:t>
            </a:r>
          </a:p>
          <a:p>
            <a:pPr marL="649281" lvl="1" indent="-174708" defTabSz="931774">
              <a:buFont typeface="Arial" panose="020B0604020202020204" pitchFamily="34" charset="0"/>
              <a:buChar char="•"/>
              <a:defRPr/>
            </a:pPr>
            <a:r>
              <a:rPr lang="en-US" u="none" dirty="0"/>
              <a:t>Contractor facilitation of food recovery between generators and food recovery organizations; and, </a:t>
            </a:r>
          </a:p>
          <a:p>
            <a:pPr marL="649281" lvl="1" indent="-174708" defTabSz="931774">
              <a:buFont typeface="Arial" panose="020B0604020202020204" pitchFamily="34" charset="0"/>
              <a:buChar char="•"/>
              <a:defRPr/>
            </a:pPr>
            <a:r>
              <a:rPr lang="en-US" u="none" dirty="0"/>
              <a:t>The last option provides for annual funding that can be directed to the jurisdiction, to food recovery organizations and services, or that can be used as grant funding support. </a:t>
            </a:r>
          </a:p>
          <a:p>
            <a:pPr marL="649281" lvl="1" indent="-174708" defTabSz="931774">
              <a:buFont typeface="Arial" panose="020B0604020202020204" pitchFamily="34" charset="0"/>
              <a:buChar char="•"/>
              <a:defRPr/>
            </a:pPr>
            <a:r>
              <a:rPr lang="en-US" u="none" dirty="0"/>
              <a:t>Jurisdictions</a:t>
            </a:r>
            <a:r>
              <a:rPr lang="en-US" u="none" baseline="0" dirty="0"/>
              <a:t> may </a:t>
            </a:r>
            <a:r>
              <a:rPr lang="en-US" u="none" dirty="0"/>
              <a:t>use some combination of these options as well. </a:t>
            </a:r>
          </a:p>
          <a:p>
            <a:pPr marL="174708" indent="-174708" defTabSz="931774">
              <a:buFont typeface="Arial" panose="020B0604020202020204" pitchFamily="34" charset="0"/>
              <a:buChar char="•"/>
              <a:defRPr/>
            </a:pPr>
            <a:r>
              <a:rPr lang="en-US" u="none" dirty="0"/>
              <a:t>Article 6 also includes provisions describing</a:t>
            </a:r>
            <a:r>
              <a:rPr lang="en-US" u="none" baseline="0" dirty="0"/>
              <a:t> the contractor’s engagement with and responsibilities related to inspections, enforcement, and handling of SB 1383 </a:t>
            </a:r>
            <a:r>
              <a:rPr lang="en-US" u="none" strike="noStrike" baseline="0" dirty="0"/>
              <a:t>complaints</a:t>
            </a:r>
            <a:r>
              <a:rPr lang="en-US" u="none" baseline="0" dirty="0"/>
              <a:t>, including a range of options to allow for customization. </a:t>
            </a:r>
          </a:p>
          <a:p>
            <a:pPr marL="174708" indent="-174708" defTabSz="931774">
              <a:buFont typeface="Arial" panose="020B0604020202020204" pitchFamily="34" charset="0"/>
              <a:buChar char="•"/>
              <a:defRPr/>
            </a:pPr>
            <a:r>
              <a:rPr lang="en-US" u="none" dirty="0"/>
              <a:t>Section 6.11 provides options </a:t>
            </a:r>
            <a:r>
              <a:rPr lang="en-US" i="0" u="none" baseline="0" dirty="0"/>
              <a:t>for </a:t>
            </a:r>
            <a:r>
              <a:rPr lang="en-US" u="none" dirty="0"/>
              <a:t>the Contractor to</a:t>
            </a:r>
            <a:r>
              <a:rPr lang="en-US" u="none" baseline="0" dirty="0"/>
              <a:t> </a:t>
            </a:r>
            <a:r>
              <a:rPr lang="en-US" u="none" dirty="0"/>
              <a:t>provide bulk compost and/or bulk mulch to the jurisdiction to help meet recovered organic waste procurement targets as required under SB 1383.</a:t>
            </a:r>
          </a:p>
          <a:p>
            <a:pPr marL="640594" lvl="1" indent="-174708" defTabSz="931774">
              <a:buFont typeface="Arial" panose="020B0604020202020204" pitchFamily="34" charset="0"/>
              <a:buChar char="•"/>
              <a:defRPr/>
            </a:pPr>
            <a:r>
              <a:rPr lang="en-US" u="none" dirty="0"/>
              <a:t>Contractor’s use of renewable natural gas for collection vehicles is provided in Section 7.4 under Collection Vehicle Requirements.</a:t>
            </a: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23</a:t>
            </a:fld>
            <a:endParaRPr lang="en-US" dirty="0"/>
          </a:p>
        </p:txBody>
      </p:sp>
    </p:spTree>
    <p:extLst>
      <p:ext uri="{BB962C8B-B14F-4D97-AF65-F5344CB8AC3E}">
        <p14:creationId xmlns:p14="http://schemas.microsoft.com/office/powerpoint/2010/main" val="2966766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349415" indent="-349415">
              <a:buFont typeface="Arial" panose="020B0604020202020204" pitchFamily="34" charset="0"/>
              <a:buChar char="•"/>
            </a:pPr>
            <a:r>
              <a:rPr lang="en-US" u="none" dirty="0"/>
              <a:t>Article 7 covers</a:t>
            </a:r>
            <a:r>
              <a:rPr lang="en-US" u="none" baseline="0" dirty="0"/>
              <a:t> </a:t>
            </a:r>
            <a:r>
              <a:rPr lang="en-US" u="none" dirty="0"/>
              <a:t>Standards of Performance and</a:t>
            </a:r>
            <a:r>
              <a:rPr lang="en-US" u="none" baseline="0" dirty="0"/>
              <a:t> </a:t>
            </a:r>
            <a:r>
              <a:rPr lang="en-US" u="none" dirty="0"/>
              <a:t>provides two SB 1383-specific sections.</a:t>
            </a:r>
          </a:p>
          <a:p>
            <a:pPr marL="358102" lvl="0" indent="-349415">
              <a:buFont typeface="Arial" panose="020B0604020202020204" pitchFamily="34" charset="0"/>
              <a:buChar char="•"/>
            </a:pPr>
            <a:r>
              <a:rPr lang="en-US" u="none" dirty="0"/>
              <a:t>The main one is Section  7.5, which includes SB 1383 container color and labeling requirements. </a:t>
            </a:r>
          </a:p>
          <a:p>
            <a:pPr marL="631908" lvl="1" indent="-174708" defTabSz="931774">
              <a:buFont typeface="Arial" panose="020B0604020202020204" pitchFamily="34" charset="0"/>
              <a:buChar char="•"/>
              <a:defRPr/>
            </a:pPr>
            <a:r>
              <a:rPr lang="en-US" u="none" strike="noStrike" dirty="0"/>
              <a:t>The language in this section </a:t>
            </a:r>
            <a:r>
              <a:rPr lang="en-US" u="none" dirty="0"/>
              <a:t>assumes the Contractor’s provision of Collection Containers. If the jurisdiction provides or will provide the Containers, the provisions will need to be amended accordingly.</a:t>
            </a:r>
          </a:p>
          <a:p>
            <a:pPr marL="631908" lvl="1" indent="-174708">
              <a:buFont typeface="Arial" panose="020B0604020202020204" pitchFamily="34" charset="0"/>
              <a:buChar char="•"/>
            </a:pPr>
            <a:r>
              <a:rPr lang="en-US" u="none" dirty="0"/>
              <a:t>This section provides several</a:t>
            </a:r>
            <a:r>
              <a:rPr lang="en-US" u="none" baseline="0" dirty="0"/>
              <a:t> options for addressing achievement of compliance with the SB 1383 blue, green, and gray container color requirements, if the containers are not presently compliant.</a:t>
            </a:r>
            <a:r>
              <a:rPr lang="en-US" u="none" dirty="0"/>
              <a:t> </a:t>
            </a:r>
          </a:p>
          <a:p>
            <a:pPr marL="631908" marR="0" lvl="1"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u="none" dirty="0"/>
              <a:t>Container labeling requirements are also provided in Section 7.5. Optionality is built-in as to whether jurisdictions will require Contractor to label existing containers, provide imprints or in-molds for new containers, or some combination of the two. </a:t>
            </a:r>
          </a:p>
          <a:p>
            <a:pPr marL="631908" marR="0" lvl="1"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u="none" dirty="0"/>
              <a:t>Guidance</a:t>
            </a:r>
            <a:r>
              <a:rPr lang="en-US" u="none" baseline="0" dirty="0"/>
              <a:t> notes advise users on how to </a:t>
            </a:r>
            <a:r>
              <a:rPr lang="en-US" u="none" dirty="0"/>
              <a:t>amend the container section to align with current and/or desired compliance approach. </a:t>
            </a:r>
            <a:endParaRPr lang="en-US" u="none" strike="sngStrike" dirty="0"/>
          </a:p>
          <a:p>
            <a:pPr marL="358102" lvl="0" indent="-349415">
              <a:buFont typeface="Arial" panose="020B0604020202020204" pitchFamily="34" charset="0"/>
              <a:buChar char="•"/>
            </a:pPr>
            <a:r>
              <a:rPr lang="en-US" u="none" dirty="0"/>
              <a:t>The other SB 1383-specific content is provided in Section 7.4 for Collection Vehicle.</a:t>
            </a:r>
            <a:r>
              <a:rPr lang="en-US" u="none" strike="noStrike" dirty="0"/>
              <a:t> This </a:t>
            </a:r>
            <a:r>
              <a:rPr lang="en-US" u="none" dirty="0"/>
              <a:t>applies to jurisdictions that are requiring their Contractor(s) to use renewable natural gas to help meet their recovered organic waste procurement targets. </a:t>
            </a:r>
          </a:p>
          <a:p>
            <a:pPr marL="349415" indent="-349415">
              <a:buFont typeface="Arial" panose="020B0604020202020204" pitchFamily="34" charset="0"/>
              <a:buChar char="•"/>
            </a:pPr>
            <a:r>
              <a:rPr lang="en-US" u="none" dirty="0"/>
              <a:t>Place holder</a:t>
            </a:r>
            <a:r>
              <a:rPr lang="en-US" u="none" baseline="0" dirty="0"/>
              <a:t> sections are provided for many sections such as operating hours and standards, personnel, hazardous waste, diversion requirements, and more as these sections do not relate directly to SB 1383.  </a:t>
            </a:r>
            <a:r>
              <a:rPr lang="en-US" u="none" dirty="0"/>
              <a:t>It is recommended that users consider </a:t>
            </a:r>
            <a:r>
              <a:rPr lang="en-US" u="none" strike="noStrike" dirty="0"/>
              <a:t>use of their </a:t>
            </a:r>
            <a:r>
              <a:rPr lang="en-US" u="none" dirty="0"/>
              <a:t>existing contract provisions, subject to review and revision as needed, or are advised to use provisions resulting from negotiations.  </a:t>
            </a:r>
            <a:endParaRPr lang="en-US" u="none" strike="sngStrike" dirty="0"/>
          </a:p>
        </p:txBody>
      </p:sp>
      <p:sp>
        <p:nvSpPr>
          <p:cNvPr id="4" name="Slide Number Placeholder 3"/>
          <p:cNvSpPr>
            <a:spLocks noGrp="1"/>
          </p:cNvSpPr>
          <p:nvPr>
            <p:ph type="sldNum" sz="quarter" idx="10"/>
          </p:nvPr>
        </p:nvSpPr>
        <p:spPr/>
        <p:txBody>
          <a:bodyPr/>
          <a:lstStyle/>
          <a:p>
            <a:fld id="{FB7463FA-088F-42C7-9900-C71C52E1246E}" type="slidenum">
              <a:rPr lang="en-US" smtClean="0"/>
              <a:t>24</a:t>
            </a:fld>
            <a:endParaRPr lang="en-US" dirty="0"/>
          </a:p>
        </p:txBody>
      </p:sp>
    </p:spTree>
    <p:extLst>
      <p:ext uri="{BB962C8B-B14F-4D97-AF65-F5344CB8AC3E}">
        <p14:creationId xmlns:p14="http://schemas.microsoft.com/office/powerpoint/2010/main" val="9764685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74708" indent="-174708">
              <a:buFont typeface="Arial" panose="020B0604020202020204" pitchFamily="34" charset="0"/>
              <a:buChar char="•"/>
            </a:pPr>
            <a:r>
              <a:rPr lang="en-US" dirty="0"/>
              <a:t>There are a lot of record keeping and reporting requirements included under SB 1383, particularly for the standard-based compliance</a:t>
            </a:r>
            <a:r>
              <a:rPr lang="en-US" baseline="0" dirty="0"/>
              <a:t> approach. </a:t>
            </a:r>
          </a:p>
          <a:p>
            <a:pPr marL="174708" indent="-174708">
              <a:buFont typeface="Arial" panose="020B0604020202020204" pitchFamily="34" charset="0"/>
              <a:buChar char="•"/>
            </a:pPr>
            <a:r>
              <a:rPr lang="en-US" baseline="0" dirty="0"/>
              <a:t>Article 8 references Exhibit G where these requirements are outlined in detail. </a:t>
            </a:r>
          </a:p>
        </p:txBody>
      </p:sp>
      <p:sp>
        <p:nvSpPr>
          <p:cNvPr id="4" name="Slide Number Placeholder 3"/>
          <p:cNvSpPr>
            <a:spLocks noGrp="1"/>
          </p:cNvSpPr>
          <p:nvPr>
            <p:ph type="sldNum" sz="quarter" idx="10"/>
          </p:nvPr>
        </p:nvSpPr>
        <p:spPr/>
        <p:txBody>
          <a:bodyPr/>
          <a:lstStyle/>
          <a:p>
            <a:fld id="{FB7463FA-088F-42C7-9900-C71C52E1246E}" type="slidenum">
              <a:rPr lang="en-US" smtClean="0"/>
              <a:t>25</a:t>
            </a:fld>
            <a:endParaRPr lang="en-US" dirty="0"/>
          </a:p>
        </p:txBody>
      </p:sp>
    </p:spTree>
    <p:extLst>
      <p:ext uri="{BB962C8B-B14F-4D97-AF65-F5344CB8AC3E}">
        <p14:creationId xmlns:p14="http://schemas.microsoft.com/office/powerpoint/2010/main" val="29203940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Focus</a:t>
            </a:r>
          </a:p>
          <a:p>
            <a:pPr marL="174708" indent="-174708">
              <a:buFont typeface="Arial" panose="020B0604020202020204" pitchFamily="34" charset="0"/>
              <a:buChar char="•"/>
            </a:pPr>
            <a:r>
              <a:rPr lang="en-US" u="none" dirty="0"/>
              <a:t>Article 9 covers</a:t>
            </a:r>
            <a:r>
              <a:rPr lang="en-US" u="none" baseline="0" dirty="0"/>
              <a:t> J</a:t>
            </a:r>
            <a:r>
              <a:rPr lang="en-US" u="none" dirty="0"/>
              <a:t>urisdiction</a:t>
            </a:r>
            <a:r>
              <a:rPr lang="en-US" u="none" baseline="0" dirty="0"/>
              <a:t> Fees. </a:t>
            </a:r>
            <a:endParaRPr lang="en-US" u="none" strike="sngStrike" dirty="0"/>
          </a:p>
          <a:p>
            <a:pPr marL="174708" indent="-174708">
              <a:buFont typeface="Arial" panose="020B0604020202020204" pitchFamily="34" charset="0"/>
              <a:buChar char="•"/>
            </a:pPr>
            <a:r>
              <a:rPr lang="en-US" u="none" baseline="0" dirty="0"/>
              <a:t>Some placeholder headings are provided here for jurisdiction’s franchise fees and others fees, because the fees are specific to each jurisdiction and its negotiation with its contractor. </a:t>
            </a:r>
          </a:p>
          <a:p>
            <a:pPr marL="174708" indent="-174708">
              <a:buFont typeface="Arial" panose="020B0604020202020204" pitchFamily="34" charset="0"/>
              <a:buChar char="•"/>
            </a:pPr>
            <a:r>
              <a:rPr lang="en-US" u="none" baseline="0" dirty="0"/>
              <a:t>However, the Model Agreement does include two example fees that </a:t>
            </a:r>
            <a:r>
              <a:rPr lang="en-US" u="none" strike="noStrike" baseline="0" dirty="0"/>
              <a:t>j</a:t>
            </a:r>
            <a:r>
              <a:rPr lang="en-US" u="none" baseline="0" dirty="0"/>
              <a:t>urisdictions may consider including to fund SB 1383 programs.  </a:t>
            </a:r>
          </a:p>
          <a:p>
            <a:pPr marL="174708" indent="-174708">
              <a:buFont typeface="Arial" panose="020B0604020202020204" pitchFamily="34" charset="0"/>
              <a:buChar char="•"/>
            </a:pPr>
            <a:r>
              <a:rPr lang="en-US" u="none" baseline="0" dirty="0"/>
              <a:t>There is model language for an SB 1383 fee and an edible food recovery program contribution. </a:t>
            </a:r>
          </a:p>
          <a:p>
            <a:pPr marL="174708" indent="-174708">
              <a:buFont typeface="Arial" panose="020B0604020202020204" pitchFamily="34" charset="0"/>
              <a:buChar char="•"/>
            </a:pPr>
            <a:r>
              <a:rPr lang="en-US" u="none" strike="noStrike" baseline="0" dirty="0"/>
              <a:t>Note that these provisions are not required under SB 1383 and are provided as example provisions only. </a:t>
            </a:r>
          </a:p>
          <a:p>
            <a:pPr marL="465887" lvl="1"/>
            <a:endParaRPr lang="en-US" b="1" u="none" dirty="0"/>
          </a:p>
          <a:p>
            <a:pPr defTabSz="931774">
              <a:defRPr/>
            </a:pPr>
            <a:r>
              <a:rPr lang="en-US" b="1" u="none" dirty="0"/>
              <a:t>Guidance and Customization</a:t>
            </a:r>
          </a:p>
          <a:p>
            <a:pPr marL="174708" indent="-174708" defTabSz="931774">
              <a:buFont typeface="Arial" panose="020B0604020202020204" pitchFamily="34" charset="0"/>
              <a:buChar char="•"/>
              <a:defRPr/>
            </a:pPr>
            <a:r>
              <a:rPr lang="en-US" u="none" dirty="0"/>
              <a:t>Subject to legal review, users will need to determine if</a:t>
            </a:r>
            <a:r>
              <a:rPr lang="en-US" u="none" baseline="0" dirty="0"/>
              <a:t> the want to included an SB 1383 and/or a food recovery payment and, if so, </a:t>
            </a:r>
            <a:r>
              <a:rPr lang="en-US" u="none" dirty="0"/>
              <a:t>how to set and periodically adjust such fees.</a:t>
            </a:r>
          </a:p>
          <a:p>
            <a:pPr marL="174708" indent="-174708" defTabSz="931774">
              <a:buFont typeface="Arial" panose="020B0604020202020204" pitchFamily="34" charset="0"/>
              <a:buChar char="•"/>
              <a:defRPr/>
            </a:pPr>
            <a:r>
              <a:rPr lang="en-US" u="none" dirty="0"/>
              <a:t>Users will also need to determine if a nexus fee study is warranted to support the</a:t>
            </a:r>
            <a:r>
              <a:rPr lang="en-US" u="none" baseline="0" dirty="0"/>
              <a:t> fee amounts</a:t>
            </a:r>
            <a:r>
              <a:rPr lang="en-US" u="none" dirty="0"/>
              <a:t>. There are some recent case law</a:t>
            </a:r>
            <a:r>
              <a:rPr lang="en-US" u="none" baseline="0" dirty="0"/>
              <a:t> </a:t>
            </a:r>
            <a:r>
              <a:rPr lang="en-US" u="none" dirty="0"/>
              <a:t>decisions related to fees and the legal approach in different jurisdictions is highly contextual. </a:t>
            </a:r>
          </a:p>
        </p:txBody>
      </p:sp>
      <p:sp>
        <p:nvSpPr>
          <p:cNvPr id="4" name="Slide Number Placeholder 3"/>
          <p:cNvSpPr>
            <a:spLocks noGrp="1"/>
          </p:cNvSpPr>
          <p:nvPr>
            <p:ph type="sldNum" sz="quarter" idx="10"/>
          </p:nvPr>
        </p:nvSpPr>
        <p:spPr/>
        <p:txBody>
          <a:bodyPr/>
          <a:lstStyle/>
          <a:p>
            <a:fld id="{FB7463FA-088F-42C7-9900-C71C52E1246E}" type="slidenum">
              <a:rPr lang="en-US" smtClean="0"/>
              <a:t>26</a:t>
            </a:fld>
            <a:endParaRPr lang="en-US" dirty="0"/>
          </a:p>
        </p:txBody>
      </p:sp>
    </p:spTree>
    <p:extLst>
      <p:ext uri="{BB962C8B-B14F-4D97-AF65-F5344CB8AC3E}">
        <p14:creationId xmlns:p14="http://schemas.microsoft.com/office/powerpoint/2010/main" val="32216978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Focus</a:t>
            </a:r>
          </a:p>
          <a:p>
            <a:pPr marL="174708" indent="-174708" defTabSz="931774">
              <a:buFont typeface="Arial" panose="020B0604020202020204" pitchFamily="34" charset="0"/>
              <a:buChar char="•"/>
              <a:defRPr/>
            </a:pPr>
            <a:r>
              <a:rPr lang="en-US" u="none" baseline="0" dirty="0"/>
              <a:t>Given the complexity around compensation and rate setting, the range of options available and jurisdiction specific considerations, the Model does not include example provisions in Article 10.</a:t>
            </a:r>
          </a:p>
          <a:p>
            <a:pPr marL="174708" indent="-174708" defTabSz="931774">
              <a:buFont typeface="Arial" panose="020B0604020202020204" pitchFamily="34" charset="0"/>
              <a:buChar char="•"/>
              <a:defRPr/>
            </a:pPr>
            <a:r>
              <a:rPr lang="en-US" u="none" baseline="0" dirty="0"/>
              <a:t>Jurisdictions are advised to add </a:t>
            </a:r>
            <a:r>
              <a:rPr lang="en-US" u="none" dirty="0"/>
              <a:t>compensation and rate adjustment provisions </a:t>
            </a:r>
            <a:r>
              <a:rPr lang="en-US" u="none" baseline="0" dirty="0"/>
              <a:t> to Article 10 </a:t>
            </a:r>
            <a:r>
              <a:rPr lang="en-US" u="none" dirty="0"/>
              <a:t>based on their negotiated</a:t>
            </a:r>
            <a:r>
              <a:rPr lang="en-US" u="none" baseline="0" dirty="0"/>
              <a:t> agreement or prior practice with their contractor or to modify their current provisions as needed. </a:t>
            </a:r>
          </a:p>
        </p:txBody>
      </p:sp>
      <p:sp>
        <p:nvSpPr>
          <p:cNvPr id="4" name="Slide Number Placeholder 3"/>
          <p:cNvSpPr>
            <a:spLocks noGrp="1"/>
          </p:cNvSpPr>
          <p:nvPr>
            <p:ph type="sldNum" sz="quarter" idx="10"/>
          </p:nvPr>
        </p:nvSpPr>
        <p:spPr/>
        <p:txBody>
          <a:bodyPr/>
          <a:lstStyle/>
          <a:p>
            <a:fld id="{FB7463FA-088F-42C7-9900-C71C52E1246E}" type="slidenum">
              <a:rPr lang="en-US" smtClean="0"/>
              <a:t>27</a:t>
            </a:fld>
            <a:endParaRPr lang="en-US" dirty="0"/>
          </a:p>
        </p:txBody>
      </p:sp>
    </p:spTree>
    <p:extLst>
      <p:ext uri="{BB962C8B-B14F-4D97-AF65-F5344CB8AC3E}">
        <p14:creationId xmlns:p14="http://schemas.microsoft.com/office/powerpoint/2010/main" val="20887638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174708" indent="-174708" defTabSz="931774">
              <a:buFont typeface="Arial" panose="020B0604020202020204" pitchFamily="34" charset="0"/>
              <a:buChar char="•"/>
              <a:defRPr/>
            </a:pPr>
            <a:r>
              <a:rPr lang="en-US" u="none" dirty="0"/>
              <a:t>Like other “boiler-plate sections”, the Model does not include sample language for Article 11, because the provisions do not have a relationship to SB 1383 requirements. </a:t>
            </a:r>
            <a:endParaRPr lang="en-US" u="none" strike="sngStrike" dirty="0"/>
          </a:p>
          <a:p>
            <a:pPr marL="174708" indent="-174708" defTabSz="931774">
              <a:buFont typeface="Arial" panose="020B0604020202020204" pitchFamily="34" charset="0"/>
              <a:buChar char="•"/>
              <a:defRPr/>
            </a:pPr>
            <a:r>
              <a:rPr lang="en-US" u="none" strike="noStrike" dirty="0"/>
              <a:t>Risk</a:t>
            </a:r>
            <a:r>
              <a:rPr lang="en-US" u="none" strike="noStrike" baseline="0" dirty="0"/>
              <a:t> managers and legal counsel can develop this Article using existing provision subject to review, revision, and negotiations.</a:t>
            </a:r>
            <a:endParaRPr lang="en-US" u="none" strike="noStrike" dirty="0"/>
          </a:p>
          <a:p>
            <a:endParaRPr lang="en-US" u="none" dirty="0"/>
          </a:p>
          <a:p>
            <a:r>
              <a:rPr lang="en-US" b="1" u="none" dirty="0"/>
              <a:t>Guidance</a:t>
            </a:r>
            <a:r>
              <a:rPr lang="en-US" u="none" dirty="0"/>
              <a:t> </a:t>
            </a:r>
          </a:p>
          <a:p>
            <a:pPr marL="174708" indent="-174708">
              <a:buFont typeface="Arial" panose="020B0604020202020204" pitchFamily="34" charset="0"/>
              <a:buChar char="•"/>
            </a:pPr>
            <a:r>
              <a:rPr lang="en-US" u="none" dirty="0"/>
              <a:t>There is one exception in that example language is provided for an SB 1383 indemnification provision.  </a:t>
            </a:r>
          </a:p>
          <a:p>
            <a:pPr marL="174708" indent="-174708">
              <a:buFont typeface="Arial" panose="020B0604020202020204" pitchFamily="34" charset="0"/>
              <a:buChar char="•"/>
            </a:pPr>
            <a:r>
              <a:rPr lang="en-US" u="none" dirty="0"/>
              <a:t>This is noted as an optional provision for jurisdictions to consider as it is not required by SB 1383. </a:t>
            </a:r>
          </a:p>
        </p:txBody>
      </p:sp>
      <p:sp>
        <p:nvSpPr>
          <p:cNvPr id="4" name="Slide Number Placeholder 3"/>
          <p:cNvSpPr>
            <a:spLocks noGrp="1"/>
          </p:cNvSpPr>
          <p:nvPr>
            <p:ph type="sldNum" sz="quarter" idx="10"/>
          </p:nvPr>
        </p:nvSpPr>
        <p:spPr/>
        <p:txBody>
          <a:bodyPr/>
          <a:lstStyle/>
          <a:p>
            <a:fld id="{FB7463FA-088F-42C7-9900-C71C52E1246E}" type="slidenum">
              <a:rPr lang="en-US" smtClean="0"/>
              <a:t>28</a:t>
            </a:fld>
            <a:endParaRPr lang="en-US" dirty="0"/>
          </a:p>
        </p:txBody>
      </p:sp>
    </p:spTree>
    <p:extLst>
      <p:ext uri="{BB962C8B-B14F-4D97-AF65-F5344CB8AC3E}">
        <p14:creationId xmlns:p14="http://schemas.microsoft.com/office/powerpoint/2010/main" val="22545937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Focus</a:t>
            </a:r>
          </a:p>
          <a:p>
            <a:pPr marL="174708" indent="-174708" defTabSz="931774">
              <a:buFont typeface="Arial" panose="020B0604020202020204" pitchFamily="34" charset="0"/>
              <a:buChar char="•"/>
              <a:defRPr/>
            </a:pPr>
            <a:r>
              <a:rPr lang="en-US" u="none" baseline="0" dirty="0"/>
              <a:t>Like Article 11, Article 12 primarily consists of placeholder section headings and guidance for jurisdictions to add </a:t>
            </a:r>
            <a:r>
              <a:rPr lang="en-US" u="none" dirty="0"/>
              <a:t>default and remedy provisions from their existing agreement(s)</a:t>
            </a:r>
            <a:r>
              <a:rPr lang="en-US" u="none" baseline="0" dirty="0"/>
              <a:t> or to amend them at their option. </a:t>
            </a:r>
            <a:endParaRPr lang="en-US" u="none" strike="sngStrike" baseline="0" dirty="0"/>
          </a:p>
          <a:p>
            <a:pPr defTabSz="931774">
              <a:defRPr/>
            </a:pPr>
            <a:endParaRPr lang="en-US" b="1" u="none" dirty="0"/>
          </a:p>
          <a:p>
            <a:pPr defTabSz="931774">
              <a:defRPr/>
            </a:pPr>
            <a:r>
              <a:rPr lang="en-US" b="1" u="none" dirty="0"/>
              <a:t>Guidance and Customization</a:t>
            </a:r>
          </a:p>
          <a:p>
            <a:pPr marL="174708" indent="-174708" defTabSz="931774">
              <a:buFont typeface="Arial" panose="020B0604020202020204" pitchFamily="34" charset="0"/>
              <a:buChar char="•"/>
              <a:defRPr/>
            </a:pPr>
            <a:r>
              <a:rPr lang="en-US" u="none" baseline="0" dirty="0"/>
              <a:t>Some example language has been provided </a:t>
            </a:r>
            <a:r>
              <a:rPr lang="en-US" u="none" dirty="0"/>
              <a:t>in Section 12.1 of the Model </a:t>
            </a:r>
            <a:r>
              <a:rPr lang="en-US" u="none" baseline="0" dirty="0"/>
              <a:t>to illustrate how </a:t>
            </a:r>
            <a:r>
              <a:rPr lang="en-US" u="none" dirty="0"/>
              <a:t>jurisdictions may adapt current provisions to make them SB 1383 specific or may add SB 1383-related defaults, as listed on this slide. </a:t>
            </a:r>
          </a:p>
          <a:p>
            <a:pPr marL="640594" lvl="1" indent="-174708" defTabSz="931774">
              <a:buFont typeface="Arial" panose="020B0604020202020204" pitchFamily="34" charset="0"/>
              <a:buChar char="•"/>
              <a:defRPr/>
            </a:pPr>
            <a:r>
              <a:rPr lang="en-US" u="none" strike="noStrike" dirty="0"/>
              <a:t>Note, default provisions are not required under SB 1383. </a:t>
            </a:r>
          </a:p>
          <a:p>
            <a:pPr marL="174708" indent="-174708" defTabSz="931774">
              <a:buFont typeface="Arial" panose="020B0604020202020204" pitchFamily="34" charset="0"/>
              <a:buChar char="•"/>
              <a:defRPr/>
            </a:pPr>
            <a:r>
              <a:rPr lang="en-US" u="none" dirty="0"/>
              <a:t>With respect to liquidated damages, Section 12.7 provides example performance standard and liquidated damages language that has built-in customization options</a:t>
            </a:r>
            <a:r>
              <a:rPr lang="en-US" u="none" strike="noStrike" dirty="0">
                <a:effectLst/>
              </a:rPr>
              <a:t>. </a:t>
            </a:r>
          </a:p>
          <a:p>
            <a:pPr marL="640594" lvl="1" indent="-174708" defTabSz="931774">
              <a:buFont typeface="Arial" panose="020B0604020202020204" pitchFamily="34" charset="0"/>
              <a:buChar char="•"/>
              <a:defRPr/>
            </a:pPr>
            <a:r>
              <a:rPr lang="en-US" u="none" dirty="0"/>
              <a:t>Exhibit F presents specific Liquated Damages for consideration. </a:t>
            </a:r>
          </a:p>
          <a:p>
            <a:pPr marL="640594" lvl="1" indent="-174708" defTabSz="931774">
              <a:buFont typeface="Arial" panose="020B0604020202020204" pitchFamily="34" charset="0"/>
              <a:buChar char="•"/>
              <a:defRPr/>
            </a:pPr>
            <a:r>
              <a:rPr lang="en-US" u="none" dirty="0"/>
              <a:t>Note, the performance standard and liquidated damages language is not required under SB 1383 and is provided as an example only. </a:t>
            </a:r>
          </a:p>
          <a:p>
            <a:pPr defTabSz="931774">
              <a:defRPr/>
            </a:pPr>
            <a:endParaRPr lang="en-US" u="none" dirty="0"/>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29</a:t>
            </a:fld>
            <a:endParaRPr lang="en-US" dirty="0"/>
          </a:p>
        </p:txBody>
      </p:sp>
    </p:spTree>
    <p:extLst>
      <p:ext uri="{BB962C8B-B14F-4D97-AF65-F5344CB8AC3E}">
        <p14:creationId xmlns:p14="http://schemas.microsoft.com/office/powerpoint/2010/main" val="1529003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a:t>Focus</a:t>
            </a:r>
          </a:p>
          <a:p>
            <a:pPr marL="174708" indent="-174708" defTabSz="931774">
              <a:buFont typeface="Arial" panose="020B0604020202020204" pitchFamily="34" charset="0"/>
              <a:buChar char="•"/>
              <a:defRPr/>
            </a:pPr>
            <a:r>
              <a:rPr lang="en-US" baseline="0" dirty="0"/>
              <a:t>No content is provided for Articles 13 and 14.  </a:t>
            </a:r>
          </a:p>
          <a:p>
            <a:pPr marL="174708" indent="-174708" defTabSz="931774">
              <a:buFont typeface="Arial" panose="020B0604020202020204" pitchFamily="34" charset="0"/>
              <a:buChar char="•"/>
              <a:defRPr/>
            </a:pPr>
            <a:r>
              <a:rPr lang="en-US" baseline="0" dirty="0"/>
              <a:t>Jurisdictions are advised to add </a:t>
            </a:r>
            <a:r>
              <a:rPr lang="en-US" dirty="0"/>
              <a:t>existing provisions</a:t>
            </a:r>
            <a:r>
              <a:rPr lang="en-US" baseline="0" dirty="0"/>
              <a:t> related to o</a:t>
            </a:r>
            <a:r>
              <a:rPr lang="en-US" dirty="0"/>
              <a:t>ther</a:t>
            </a:r>
            <a:r>
              <a:rPr lang="en-US" baseline="0" dirty="0"/>
              <a:t> agreements. </a:t>
            </a:r>
          </a:p>
          <a:p>
            <a:pPr marL="174708" indent="-174708" defTabSz="931774">
              <a:buFont typeface="Arial" panose="020B0604020202020204" pitchFamily="34" charset="0"/>
              <a:buChar char="•"/>
              <a:defRPr/>
            </a:pPr>
            <a:endParaRPr lang="en-US" dirty="0"/>
          </a:p>
          <a:p>
            <a:pPr defTabSz="931774">
              <a:defRPr/>
            </a:pPr>
            <a:endParaRPr lang="en-US" b="1" dirty="0"/>
          </a:p>
          <a:p>
            <a:pPr defTabSz="931774">
              <a:defRPr/>
            </a:pPr>
            <a:endParaRPr lang="en-US" b="1" dirty="0"/>
          </a:p>
        </p:txBody>
      </p:sp>
      <p:sp>
        <p:nvSpPr>
          <p:cNvPr id="4" name="Slide Number Placeholder 3"/>
          <p:cNvSpPr>
            <a:spLocks noGrp="1"/>
          </p:cNvSpPr>
          <p:nvPr>
            <p:ph type="sldNum" sz="quarter" idx="10"/>
          </p:nvPr>
        </p:nvSpPr>
        <p:spPr/>
        <p:txBody>
          <a:bodyPr/>
          <a:lstStyle/>
          <a:p>
            <a:fld id="{FB7463FA-088F-42C7-9900-C71C52E1246E}" type="slidenum">
              <a:rPr lang="en-US" smtClean="0"/>
              <a:t>30</a:t>
            </a:fld>
            <a:endParaRPr lang="en-US" dirty="0"/>
          </a:p>
        </p:txBody>
      </p:sp>
    </p:spTree>
    <p:extLst>
      <p:ext uri="{BB962C8B-B14F-4D97-AF65-F5344CB8AC3E}">
        <p14:creationId xmlns:p14="http://schemas.microsoft.com/office/powerpoint/2010/main" val="27951159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Scripting for Long-Form Presentation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i="1" u="none" dirty="0"/>
              <a:t>NOTE FOR PRESENTER:  At this point, you may choose to pause and ask for questions on the main portion</a:t>
            </a:r>
            <a:r>
              <a:rPr lang="en-US" i="1" u="none" baseline="0" dirty="0"/>
              <a:t> of the Model Franchise Agreement.</a:t>
            </a:r>
            <a:r>
              <a:rPr lang="en-US" i="1" u="none" dirty="0"/>
              <a:t> This is an option to be used if the presenter wants to break up the presentation and engage the audience.</a:t>
            </a:r>
          </a:p>
          <a:p>
            <a:pPr marL="0" indent="0">
              <a:buFont typeface="Arial" panose="020B0604020202020204" pitchFamily="34" charset="0"/>
              <a:buNone/>
            </a:pPr>
            <a:endParaRPr lang="en-US" b="0" u="none"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u="none" dirty="0"/>
              <a:t>That</a:t>
            </a:r>
            <a:r>
              <a:rPr lang="en-US" u="none" baseline="0" dirty="0"/>
              <a:t> wraps up the overview of the main body of the franchise agreement. I will now move on to discussing the seven exhibits included with the Model Agreement.</a:t>
            </a:r>
          </a:p>
          <a:p>
            <a:pPr marL="0" indent="0">
              <a:buFont typeface="Arial" panose="020B0604020202020204" pitchFamily="34" charset="0"/>
              <a:buNone/>
            </a:pPr>
            <a:endParaRPr lang="en-US" b="0" u="none" strike="noStrike" baseline="0" dirty="0"/>
          </a:p>
          <a:p>
            <a:pPr marL="0" indent="0">
              <a:buFont typeface="Arial" panose="020B0604020202020204" pitchFamily="34" charset="0"/>
              <a:buNone/>
            </a:pPr>
            <a:r>
              <a:rPr lang="en-US" b="1" u="none" strike="noStrike" baseline="0" dirty="0"/>
              <a:t>Scripting for Short-Form Presentation</a:t>
            </a:r>
          </a:p>
          <a:p>
            <a:r>
              <a:rPr lang="en-US" i="1" u="none" dirty="0"/>
              <a:t>NOTE TO PRESENTER:</a:t>
            </a:r>
            <a:r>
              <a:rPr lang="en-US" i="1" u="none" baseline="0" dirty="0"/>
              <a:t>  Use this script if you plan to skip over presenting each Exhibit slide separately. </a:t>
            </a:r>
          </a:p>
          <a:p>
            <a:endParaRPr lang="en-US" u="none" baseline="0" dirty="0"/>
          </a:p>
          <a:p>
            <a:r>
              <a:rPr lang="en-US" b="1" u="none" dirty="0"/>
              <a:t>Exhibits</a:t>
            </a:r>
            <a:r>
              <a:rPr lang="en-US" b="1" u="none" baseline="0" dirty="0"/>
              <a:t> A and B </a:t>
            </a:r>
            <a:r>
              <a:rPr lang="en-US" u="none" baseline="0" dirty="0"/>
              <a:t>detail collection services to be provided by the Contractor to single family, multi-family, and commercial customers. </a:t>
            </a:r>
          </a:p>
          <a:p>
            <a:pPr marL="171450" indent="-171450">
              <a:buFont typeface="Arial" panose="020B0604020202020204" pitchFamily="34" charset="0"/>
              <a:buChar char="•"/>
            </a:pPr>
            <a:r>
              <a:rPr lang="en-US" u="none" baseline="0" dirty="0"/>
              <a:t>Various SB 1383-compliant collection-system scenarios are provided including separate exhibits for use of a 3, 2, and/or 1-container system.</a:t>
            </a:r>
          </a:p>
          <a:p>
            <a:pPr marL="174708" indent="-174708">
              <a:buFont typeface="Arial" panose="020B0604020202020204" pitchFamily="34" charset="0"/>
              <a:buChar char="•"/>
            </a:pPr>
            <a:r>
              <a:rPr lang="en-US" u="none" dirty="0"/>
              <a:t>If the jurisdiction chooses to comply with SB 1383 using the Performance-Based Compliance Approach pursuant to Article 17, jurisdiction must provide a three-Container Collection system to at least 90% of all Single-Family, and 90% of all Multi-Family, and Commercial Customers. As a result, these jurisdictions must use the Exhibits that reflect three-container collection system scenarios.</a:t>
            </a:r>
          </a:p>
          <a:p>
            <a:pPr marL="0" indent="0">
              <a:buFont typeface="Arial" panose="020B0604020202020204" pitchFamily="34" charset="0"/>
              <a:buNone/>
            </a:pPr>
            <a:endParaRPr lang="en-US" u="none" dirty="0"/>
          </a:p>
          <a:p>
            <a:pPr marL="0" indent="0">
              <a:buFont typeface="Arial" panose="020B0604020202020204" pitchFamily="34" charset="0"/>
              <a:buNone/>
            </a:pPr>
            <a:r>
              <a:rPr lang="en-US" b="1" u="none" dirty="0"/>
              <a:t>Exhibit C </a:t>
            </a:r>
            <a:r>
              <a:rPr lang="en-US" u="none" dirty="0"/>
              <a:t>presents sample language </a:t>
            </a:r>
            <a:r>
              <a:rPr lang="en-US" u="none" baseline="0" dirty="0"/>
              <a:t>d</a:t>
            </a:r>
            <a:r>
              <a:rPr lang="en-US" u="none" dirty="0"/>
              <a:t>etailing the collection services that the contractor may provide to a jurisdiction.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1" u="none"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u="none" dirty="0"/>
              <a:t>Exhibit D </a:t>
            </a:r>
            <a:r>
              <a:rPr lang="en-US" u="none" dirty="0"/>
              <a:t>– Construction and Demolition Services – provides detailed language regarding C&amp;D collection services to be provided by the Contractor to customers. It is</a:t>
            </a:r>
            <a:r>
              <a:rPr lang="en-US" u="none" baseline="0" dirty="0"/>
              <a:t> important to recognize that organic waste from C&amp;D need to be recovered.</a:t>
            </a:r>
            <a:endParaRPr lang="en-US" b="0" u="none" strike="noStrike" baseline="0" dirty="0"/>
          </a:p>
          <a:p>
            <a:pPr marL="0" indent="0">
              <a:buFont typeface="Arial" panose="020B0604020202020204" pitchFamily="34" charset="0"/>
              <a:buNone/>
            </a:pPr>
            <a:endParaRPr lang="en-US" b="0" u="none" strike="noStrike" baseline="0" dirty="0"/>
          </a:p>
          <a:p>
            <a:pPr marL="0" indent="0">
              <a:buFont typeface="Arial" panose="020B0604020202020204" pitchFamily="34" charset="0"/>
              <a:buNone/>
            </a:pPr>
            <a:r>
              <a:rPr lang="en-US" b="1" u="none" dirty="0"/>
              <a:t>Exhibit E </a:t>
            </a:r>
            <a:r>
              <a:rPr lang="en-US" u="none" dirty="0"/>
              <a:t>– Processing, Transfer, and Disposal Services and Facility Standards – details facility requirements for collected discarded materials.</a:t>
            </a:r>
            <a:r>
              <a:rPr lang="en-US" u="none" baseline="0" dirty="0"/>
              <a:t> </a:t>
            </a:r>
            <a:endParaRPr lang="en-US" u="none" dirty="0"/>
          </a:p>
          <a:p>
            <a:pPr marL="174708" indent="-174708">
              <a:buFont typeface="Arial" panose="020B0604020202020204" pitchFamily="34" charset="0"/>
              <a:buChar char="•"/>
            </a:pPr>
            <a:r>
              <a:rPr lang="en-US" u="none" dirty="0"/>
              <a:t>This exhibit</a:t>
            </a:r>
            <a:r>
              <a:rPr lang="en-US" u="none" baseline="0" dirty="0"/>
              <a:t> is n</a:t>
            </a:r>
            <a:r>
              <a:rPr lang="en-US" u="none" dirty="0"/>
              <a:t>ecessary for agreements that require the Contractor to provide or arrange facilities for transfer, processing, and disposal services,</a:t>
            </a:r>
            <a:r>
              <a:rPr lang="en-US" u="none" baseline="0" dirty="0"/>
              <a:t> and includes SB 1383 processing facility performance and monitoring requirements.</a:t>
            </a:r>
            <a:endParaRPr lang="en-US" u="none" dirty="0"/>
          </a:p>
          <a:p>
            <a:pPr marL="0" indent="0">
              <a:buFont typeface="Arial" panose="020B0604020202020204" pitchFamily="34" charset="0"/>
              <a:buNone/>
            </a:pPr>
            <a:endParaRPr lang="en-US" b="1" u="none" dirty="0"/>
          </a:p>
          <a:p>
            <a:pPr marL="0" indent="0">
              <a:buFont typeface="Arial" panose="020B0604020202020204" pitchFamily="34" charset="0"/>
              <a:buNone/>
            </a:pPr>
            <a:r>
              <a:rPr lang="en-US" b="1" u="none" dirty="0"/>
              <a:t>Exhibit F</a:t>
            </a:r>
            <a:r>
              <a:rPr lang="en-US" u="none" baseline="0" dirty="0"/>
              <a:t> </a:t>
            </a:r>
            <a:r>
              <a:rPr lang="en-US" u="none" dirty="0"/>
              <a:t>provides example performance standards and liquidated damages language related to SB 1383 program, monitoring,</a:t>
            </a:r>
            <a:r>
              <a:rPr lang="en-US" u="none" baseline="0" dirty="0"/>
              <a:t> and reporting requirements</a:t>
            </a:r>
            <a:r>
              <a:rPr lang="en-US" u="none" dirty="0"/>
              <a:t>.</a:t>
            </a:r>
            <a:r>
              <a:rPr lang="en-US" u="none" baseline="0" dirty="0"/>
              <a:t> </a:t>
            </a:r>
            <a:endParaRPr lang="en-US" u="none" dirty="0"/>
          </a:p>
          <a:p>
            <a:pPr marL="174708" indent="-174708">
              <a:buFont typeface="Arial" panose="020B0604020202020204" pitchFamily="34" charset="0"/>
              <a:buChar char="•"/>
            </a:pPr>
            <a:r>
              <a:rPr lang="en-US" u="none" dirty="0"/>
              <a:t>This Exhibit incorporates penalty amounts identified in Article 16 of SB 1383.</a:t>
            </a:r>
          </a:p>
          <a:p>
            <a:pPr marL="174708" indent="-174708">
              <a:buFont typeface="Arial" panose="020B0604020202020204" pitchFamily="34" charset="0"/>
              <a:buChar char="•"/>
            </a:pPr>
            <a:endParaRPr lang="en-US" b="1" u="none"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u="none" dirty="0"/>
              <a:t>Exhibit G</a:t>
            </a:r>
            <a:r>
              <a:rPr lang="en-US" u="none" dirty="0"/>
              <a:t> provides example record keeping and reporting language to help users meet SB 1383 requirements. </a:t>
            </a:r>
          </a:p>
          <a:p>
            <a:pPr marL="0" indent="0">
              <a:buFont typeface="Arial" panose="020B0604020202020204" pitchFamily="34" charset="0"/>
              <a:buNone/>
            </a:pPr>
            <a:endParaRPr lang="en-US" b="1"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31</a:t>
            </a:fld>
            <a:endParaRPr lang="en-US" dirty="0"/>
          </a:p>
        </p:txBody>
      </p:sp>
    </p:spTree>
    <p:extLst>
      <p:ext uri="{BB962C8B-B14F-4D97-AF65-F5344CB8AC3E}">
        <p14:creationId xmlns:p14="http://schemas.microsoft.com/office/powerpoint/2010/main" val="28360850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174708" indent="-174708">
              <a:buFont typeface="Arial" panose="020B0604020202020204" pitchFamily="34" charset="0"/>
              <a:buChar char="•"/>
            </a:pPr>
            <a:r>
              <a:rPr lang="en-US" u="none" dirty="0"/>
              <a:t>Exhibit A</a:t>
            </a:r>
            <a:r>
              <a:rPr lang="en-US" u="none" baseline="0" dirty="0"/>
              <a:t> presents </a:t>
            </a:r>
            <a:r>
              <a:rPr lang="en-US" u="none" dirty="0"/>
              <a:t>collection services to be provided by the Contractor to single family customers.</a:t>
            </a:r>
            <a:r>
              <a:rPr lang="en-US" u="none" baseline="0" dirty="0"/>
              <a:t> </a:t>
            </a:r>
            <a:endParaRPr lang="en-US" u="none" dirty="0"/>
          </a:p>
          <a:p>
            <a:endParaRPr lang="en-US" b="1" u="none" dirty="0"/>
          </a:p>
          <a:p>
            <a:r>
              <a:rPr lang="en-US" b="1" u="none" dirty="0"/>
              <a:t>Guidance and Customization</a:t>
            </a:r>
            <a:endParaRPr lang="en-US" u="none" dirty="0"/>
          </a:p>
          <a:p>
            <a:pPr marL="174708" indent="-174708">
              <a:buFont typeface="Arial" panose="020B0604020202020204" pitchFamily="34" charset="0"/>
              <a:buChar char="•"/>
            </a:pPr>
            <a:r>
              <a:rPr lang="en-US" u="none" dirty="0"/>
              <a:t>Exhibits A.1 to A.3 describe options for the implementation of a three-, two-, or one-Container Collection system for Single-Family Customers. </a:t>
            </a:r>
          </a:p>
          <a:p>
            <a:pPr marL="640594" lvl="1" indent="-174708">
              <a:buFont typeface="Arial" panose="020B0604020202020204" pitchFamily="34" charset="0"/>
              <a:buChar char="•"/>
            </a:pPr>
            <a:r>
              <a:rPr lang="en-US" u="none" dirty="0"/>
              <a:t>Jurisdictions should pick only one of these Exhibits, unless you are offering</a:t>
            </a:r>
            <a:r>
              <a:rPr lang="en-US" u="none" baseline="0" dirty="0"/>
              <a:t> a different system to different single-family customers</a:t>
            </a:r>
            <a:r>
              <a:rPr lang="en-US" u="none" dirty="0"/>
              <a:t>. </a:t>
            </a:r>
          </a:p>
          <a:p>
            <a:pPr marL="174708" indent="-174708">
              <a:buFont typeface="Arial" panose="020B0604020202020204" pitchFamily="34" charset="0"/>
              <a:buChar char="•"/>
            </a:pPr>
            <a:r>
              <a:rPr lang="en-US" u="none" dirty="0"/>
              <a:t>Exhibit A.4 is an optional exhibit that describes the implementation of an uncontainerized collection system for yard trimmings, commonly called loose-in-the-street</a:t>
            </a:r>
            <a:r>
              <a:rPr lang="en-US" u="none" baseline="0" dirty="0"/>
              <a:t> collection</a:t>
            </a:r>
            <a:r>
              <a:rPr lang="en-US" u="none" dirty="0"/>
              <a:t>. </a:t>
            </a:r>
            <a:endParaRPr lang="en-US" u="none" strike="sngStrike" dirty="0"/>
          </a:p>
          <a:p>
            <a:pPr marL="174708" indent="-174708">
              <a:buFont typeface="Arial" panose="020B0604020202020204" pitchFamily="34" charset="0"/>
              <a:buChar char="•"/>
            </a:pPr>
            <a:r>
              <a:rPr lang="en-US" u="none" dirty="0"/>
              <a:t>Exhibit A.5 describes Supplemental Single-Family programs</a:t>
            </a:r>
            <a:r>
              <a:rPr lang="en-US" u="none" baseline="0" dirty="0"/>
              <a:t> </a:t>
            </a:r>
            <a:r>
              <a:rPr lang="en-US" u="none" strike="noStrike" dirty="0"/>
              <a:t>for used</a:t>
            </a:r>
            <a:r>
              <a:rPr lang="en-US" u="none" strike="noStrike" baseline="0" dirty="0"/>
              <a:t> oil, bulky collection, and holiday tree collections programs.   While these programs are </a:t>
            </a:r>
            <a:r>
              <a:rPr lang="en-US" u="none" strike="noStrike" dirty="0"/>
              <a:t>not required by SB 1383, it is important to note</a:t>
            </a:r>
            <a:r>
              <a:rPr lang="en-US" u="none" strike="noStrike" baseline="0" dirty="0"/>
              <a:t> that any organics collected in bulky item programs and holiday tree programs must be diverted from landfill disposal in a manner consistent with SB 1383.  </a:t>
            </a:r>
          </a:p>
          <a:p>
            <a:pPr marL="0" indent="0">
              <a:buFont typeface="Arial" panose="020B0604020202020204" pitchFamily="34" charset="0"/>
              <a:buNone/>
            </a:pPr>
            <a:endParaRPr lang="en-US" u="none" strike="noStrike" dirty="0"/>
          </a:p>
          <a:p>
            <a:r>
              <a:rPr lang="en-US" b="1" u="none" dirty="0"/>
              <a:t>Performance-Based Compliance Approach</a:t>
            </a:r>
            <a:r>
              <a:rPr lang="en-US" u="none" dirty="0"/>
              <a:t> </a:t>
            </a:r>
          </a:p>
          <a:p>
            <a:pPr marL="174708" indent="-174708">
              <a:buFont typeface="Arial" panose="020B0604020202020204" pitchFamily="34" charset="0"/>
              <a:buChar char="•"/>
            </a:pPr>
            <a:r>
              <a:rPr lang="en-US" u="none" dirty="0"/>
              <a:t>If the jurisdiction chooses to comply with SB 1383 using the Performance-Based Compliance Approach, jurisdiction must provide a three-Container Collection system to at least 90% of all Single-Family, and 90% of all Multi-Family, and Commercial Customers. As a result, these jurisdictions must use the Exhibits that reflect three-container collection system scenarios.</a:t>
            </a:r>
          </a:p>
          <a:p>
            <a:endParaRPr lang="en-US" b="1" u="none" dirty="0"/>
          </a:p>
          <a:p>
            <a:r>
              <a:rPr lang="en-US" b="1" u="none" dirty="0"/>
              <a:t>Low-Population and High-Elevation Waivers</a:t>
            </a:r>
          </a:p>
          <a:p>
            <a:pPr marL="174708" indent="-174708">
              <a:buFont typeface="Arial" panose="020B0604020202020204" pitchFamily="34" charset="0"/>
              <a:buChar char="•"/>
            </a:pPr>
            <a:r>
              <a:rPr lang="en-US" u="none" dirty="0"/>
              <a:t>Jurisdictions granted a low-population waiver by CalRecycle, are not required to implement some or all of the requirements described in Article 3.</a:t>
            </a:r>
            <a:r>
              <a:rPr lang="en-US" u="none" strike="sngStrike" dirty="0"/>
              <a:t> </a:t>
            </a:r>
          </a:p>
          <a:p>
            <a:pPr marL="631908" lvl="1" indent="-174708">
              <a:buFont typeface="Arial" panose="020B0604020202020204" pitchFamily="34" charset="0"/>
              <a:buChar char="•"/>
            </a:pPr>
            <a:r>
              <a:rPr lang="en-US" u="none" dirty="0"/>
              <a:t>The</a:t>
            </a:r>
            <a:r>
              <a:rPr lang="en-US" u="none" baseline="0" dirty="0"/>
              <a:t> low-population</a:t>
            </a:r>
            <a:r>
              <a:rPr lang="en-US" u="none" dirty="0"/>
              <a:t> waiver will specify</a:t>
            </a:r>
            <a:r>
              <a:rPr lang="en-US" u="none" baseline="0" dirty="0"/>
              <a:t> which requirements will apply and which requirements will not apply, so jurisdictions will need to be careful about which requirements will be included. </a:t>
            </a:r>
          </a:p>
          <a:p>
            <a:pPr marL="631908" lvl="1" indent="-174708">
              <a:buFont typeface="Arial" panose="020B0604020202020204" pitchFamily="34" charset="0"/>
              <a:buChar char="•"/>
            </a:pPr>
            <a:r>
              <a:rPr lang="en-US" u="none" baseline="0" dirty="0"/>
              <a:t>Note, Jurisdictions are still subject to implementing AB 341 and AB 1826 in the low population waiver areas even though these areas have SB 1383 waivers. </a:t>
            </a:r>
            <a:endParaRPr lang="en-US" u="none" dirty="0"/>
          </a:p>
          <a:p>
            <a:pPr marL="174708" indent="-174708">
              <a:buFont typeface="Arial" panose="020B0604020202020204" pitchFamily="34" charset="0"/>
              <a:buChar char="•"/>
            </a:pPr>
            <a:r>
              <a:rPr lang="en-US" u="none" strike="noStrike" dirty="0"/>
              <a:t>If a jurisdiction is granted a High-Elevation Area waiver by CalRecycle, jurisdictions are not required to collect food scraps or food-soiled paper</a:t>
            </a:r>
            <a:r>
              <a:rPr lang="en-US" u="none" strike="noStrike" baseline="0" dirty="0"/>
              <a:t> to specified generators (residential, multifamily, and businesses with less than 2 cy of solid waste/week).</a:t>
            </a:r>
            <a:r>
              <a:rPr lang="en-US" u="none" strike="noStrike" dirty="0"/>
              <a:t> but must provide a collection program for Yard Trimmings and all other Organic Waste including blue container organic materials for papers</a:t>
            </a:r>
            <a:r>
              <a:rPr lang="en-US" u="none" strike="noStrike" baseline="0" dirty="0"/>
              <a:t> and cardboard</a:t>
            </a:r>
            <a:r>
              <a:rPr lang="en-US" u="none" strike="noStrike" dirty="0"/>
              <a:t>. </a:t>
            </a:r>
          </a:p>
          <a:p>
            <a:endParaRPr lang="en-US" b="1" u="none" dirty="0"/>
          </a:p>
          <a:p>
            <a:r>
              <a:rPr lang="en-US" b="1" u="none" dirty="0"/>
              <a:t>Exclusive and Non-Exclusive Agreements</a:t>
            </a:r>
            <a:endParaRPr lang="en-US" u="none" dirty="0"/>
          </a:p>
          <a:p>
            <a:pPr marL="174708" indent="-174708">
              <a:buFont typeface="Arial" panose="020B0604020202020204" pitchFamily="34" charset="0"/>
              <a:buChar char="•"/>
            </a:pPr>
            <a:r>
              <a:rPr lang="en-US" u="none" dirty="0"/>
              <a:t>In many instances, the Exhibits reference the Contractor charging for service “at a Rate approved by the Jurisdiction” or “Jurisdiction-approved Rate”. This language is applicable for exclusive franchise agreements. If the jurisdiction has a non-exclusive franchise agreement, where rates are unregulated, these references can be revised to read: “at Rates agreed upon by Customer(s) and Contractor”.</a:t>
            </a:r>
          </a:p>
          <a:p>
            <a:endParaRPr lang="en-US" b="1" u="none" dirty="0"/>
          </a:p>
          <a:p>
            <a:r>
              <a:rPr lang="en-US" b="1" u="none" dirty="0"/>
              <a:t>Approved/Designated Transfer Facility</a:t>
            </a:r>
            <a:r>
              <a:rPr lang="en-US" u="none" dirty="0"/>
              <a:t>. </a:t>
            </a:r>
          </a:p>
          <a:p>
            <a:pPr marL="174708" indent="-174708">
              <a:buFont typeface="Arial" panose="020B0604020202020204" pitchFamily="34" charset="0"/>
              <a:buChar char="•"/>
            </a:pPr>
            <a:r>
              <a:rPr lang="en-US" u="none" strike="noStrike" dirty="0"/>
              <a:t>Users </a:t>
            </a:r>
            <a:r>
              <a:rPr lang="en-US" u="none" dirty="0"/>
              <a:t>will need to amend references to Facilities in Exhibits A and B to include and describe, if applicable, Transporting Discarded Materials to the Approved/Designated Transfer Facility and then to the appropriate Approved/Designated Facility for Processing or Disposal.  </a:t>
            </a:r>
          </a:p>
          <a:p>
            <a:pPr marL="174708" indent="-174708">
              <a:buFont typeface="Arial" panose="020B0604020202020204" pitchFamily="34" charset="0"/>
              <a:buChar char="•"/>
            </a:pPr>
            <a:endParaRPr lang="en-US" u="none" dirty="0"/>
          </a:p>
          <a:p>
            <a:pPr marL="174708" indent="-174708">
              <a:buFont typeface="Arial" panose="020B0604020202020204" pitchFamily="34" charset="0"/>
              <a:buChar char="•"/>
            </a:pPr>
            <a:r>
              <a:rPr lang="en-US" u="none" dirty="0"/>
              <a:t>Guidance notes are</a:t>
            </a:r>
            <a:r>
              <a:rPr lang="en-US" u="none" baseline="0" dirty="0"/>
              <a:t> provided throughout to help users adapt these exhibits.</a:t>
            </a: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32</a:t>
            </a:fld>
            <a:endParaRPr lang="en-US" dirty="0"/>
          </a:p>
        </p:txBody>
      </p:sp>
    </p:spTree>
    <p:extLst>
      <p:ext uri="{BB962C8B-B14F-4D97-AF65-F5344CB8AC3E}">
        <p14:creationId xmlns:p14="http://schemas.microsoft.com/office/powerpoint/2010/main" val="19776647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174708" indent="-174708">
              <a:buFont typeface="Arial" panose="020B0604020202020204" pitchFamily="34" charset="0"/>
              <a:buChar char="•"/>
            </a:pPr>
            <a:r>
              <a:rPr lang="en-US" u="none" dirty="0"/>
              <a:t>Exhibit B</a:t>
            </a:r>
            <a:r>
              <a:rPr lang="en-US" u="none" baseline="0" dirty="0"/>
              <a:t> d</a:t>
            </a:r>
            <a:r>
              <a:rPr lang="en-US" u="none" dirty="0"/>
              <a:t>etails </a:t>
            </a:r>
            <a:r>
              <a:rPr lang="en-US" u="none" baseline="0" dirty="0"/>
              <a:t>Multi Family and Commercial </a:t>
            </a:r>
            <a:r>
              <a:rPr lang="en-US" u="none" dirty="0"/>
              <a:t>collection services.</a:t>
            </a:r>
            <a:r>
              <a:rPr lang="en-US" u="none" baseline="0" dirty="0"/>
              <a:t> </a:t>
            </a:r>
            <a:endParaRPr lang="en-US" u="none" dirty="0"/>
          </a:p>
          <a:p>
            <a:pPr marL="174708" indent="-174708">
              <a:buFont typeface="Arial" panose="020B0604020202020204" pitchFamily="34" charset="0"/>
              <a:buChar char="•"/>
            </a:pPr>
            <a:r>
              <a:rPr lang="en-US" u="none" dirty="0"/>
              <a:t>This Exhibit provides much of the same optionality we reviewed in Exhibit A</a:t>
            </a:r>
            <a:r>
              <a:rPr lang="en-US" u="none" baseline="0" dirty="0"/>
              <a:t> to give u</a:t>
            </a:r>
            <a:r>
              <a:rPr lang="en-US" u="none" dirty="0"/>
              <a:t>sers the ability to </a:t>
            </a:r>
            <a:r>
              <a:rPr lang="en-US" u="none" strike="noStrike" dirty="0"/>
              <a:t>choose language that </a:t>
            </a:r>
            <a:r>
              <a:rPr lang="en-US" u="none" dirty="0"/>
              <a:t>aligns with their collection system. </a:t>
            </a:r>
          </a:p>
          <a:p>
            <a:endParaRPr lang="en-US" u="none" dirty="0"/>
          </a:p>
          <a:p>
            <a:r>
              <a:rPr lang="en-US" b="1" u="none" dirty="0"/>
              <a:t>Multiple Collection Systems</a:t>
            </a:r>
            <a:endParaRPr lang="en-US" u="none" dirty="0"/>
          </a:p>
          <a:p>
            <a:pPr marL="174708" indent="-174708">
              <a:buFont typeface="Arial" panose="020B0604020202020204" pitchFamily="34" charset="0"/>
              <a:buChar char="•"/>
            </a:pPr>
            <a:r>
              <a:rPr lang="en-US" u="none" dirty="0"/>
              <a:t>We do want to point out that jurisdictions may offer their Multi-Family and/or Commercial Customers different types of Collection systems (e.g., offer both three- and two-Container systems). In such case, the jurisdiction will want to include more than one of the Collection exhibits provided in Exhibits B.1, B.2, and B.3.</a:t>
            </a: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33</a:t>
            </a:fld>
            <a:endParaRPr lang="en-US" dirty="0"/>
          </a:p>
        </p:txBody>
      </p:sp>
    </p:spTree>
    <p:extLst>
      <p:ext uri="{BB962C8B-B14F-4D97-AF65-F5344CB8AC3E}">
        <p14:creationId xmlns:p14="http://schemas.microsoft.com/office/powerpoint/2010/main" val="38086882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174708" indent="-174708">
              <a:buFont typeface="Arial" panose="020B0604020202020204" pitchFamily="34" charset="0"/>
              <a:buChar char="•"/>
            </a:pPr>
            <a:r>
              <a:rPr lang="en-US" u="none" dirty="0"/>
              <a:t>Exhibit C presents sample language </a:t>
            </a:r>
            <a:r>
              <a:rPr lang="en-US" u="none" baseline="0" dirty="0"/>
              <a:t>d</a:t>
            </a:r>
            <a:r>
              <a:rPr lang="en-US" u="none" dirty="0"/>
              <a:t>etailing the collection services that the contractor may be provided to a jurisdiction</a:t>
            </a:r>
            <a:r>
              <a:rPr lang="en-US" u="none" baseline="0" dirty="0"/>
              <a:t> including services for</a:t>
            </a:r>
            <a:r>
              <a:rPr lang="en-US" u="none" dirty="0"/>
              <a:t>:</a:t>
            </a:r>
          </a:p>
          <a:p>
            <a:pPr marL="640594" lvl="1" indent="-174708">
              <a:buFont typeface="Arial" panose="020B0604020202020204" pitchFamily="34" charset="0"/>
              <a:buChar char="•"/>
            </a:pPr>
            <a:r>
              <a:rPr lang="en-US" u="none" dirty="0"/>
              <a:t>The jurisdiction’s facilities;</a:t>
            </a:r>
            <a:endParaRPr lang="en-US" u="none" strike="sngStrike" dirty="0"/>
          </a:p>
          <a:p>
            <a:pPr marL="640594" lvl="1" indent="-174708">
              <a:buFont typeface="Arial" panose="020B0604020202020204" pitchFamily="34" charset="0"/>
              <a:buChar char="•"/>
            </a:pPr>
            <a:r>
              <a:rPr lang="en-US" u="none" dirty="0"/>
              <a:t>Parks, </a:t>
            </a:r>
          </a:p>
          <a:p>
            <a:pPr marL="640594" lvl="1" indent="-174708">
              <a:buFont typeface="Arial" panose="020B0604020202020204" pitchFamily="34" charset="0"/>
              <a:buChar char="•"/>
            </a:pPr>
            <a:r>
              <a:rPr lang="en-US" u="none" dirty="0"/>
              <a:t>Public litter containers; and, </a:t>
            </a:r>
          </a:p>
          <a:p>
            <a:pPr marL="640594" lvl="1" indent="-174708">
              <a:buFont typeface="Arial" panose="020B0604020202020204" pitchFamily="34" charset="0"/>
              <a:buChar char="•"/>
            </a:pPr>
            <a:r>
              <a:rPr lang="en-US" u="none" dirty="0"/>
              <a:t>Special events </a:t>
            </a:r>
          </a:p>
          <a:p>
            <a:pPr marL="174708" indent="-174708">
              <a:buFont typeface="Arial" panose="020B0604020202020204" pitchFamily="34" charset="0"/>
              <a:buChar char="•"/>
            </a:pPr>
            <a:r>
              <a:rPr lang="en-US" u="none" dirty="0"/>
              <a:t>Note, that providing these services to parks and at public litter containers is not required</a:t>
            </a:r>
            <a:r>
              <a:rPr lang="en-US" u="none" baseline="0" dirty="0"/>
              <a:t> under SB 1383. </a:t>
            </a:r>
            <a:endParaRPr lang="en-US" u="none" dirty="0"/>
          </a:p>
          <a:p>
            <a:pPr marL="174708" indent="-174708">
              <a:buFont typeface="Arial" panose="020B0604020202020204" pitchFamily="34" charset="0"/>
              <a:buChar char="•"/>
            </a:pPr>
            <a:endParaRPr lang="en-US" u="none" dirty="0"/>
          </a:p>
          <a:p>
            <a:r>
              <a:rPr lang="en-US" b="1" u="none" dirty="0"/>
              <a:t>Guidance and Customization</a:t>
            </a:r>
          </a:p>
          <a:p>
            <a:pPr marL="174708" indent="-174708" defTabSz="931774">
              <a:buFont typeface="Arial" panose="020B0604020202020204" pitchFamily="34" charset="0"/>
              <a:buChar char="•"/>
              <a:defRPr/>
            </a:pPr>
            <a:r>
              <a:rPr lang="en-US" u="none" dirty="0"/>
              <a:t>The programs contemplated in Exhibit C are optional. Not all jurisdictions will choose to include them in its franchise agreement,</a:t>
            </a:r>
            <a:r>
              <a:rPr lang="en-US" u="none" baseline="0" dirty="0"/>
              <a:t> particularly in non-exclusive franchise agreements as these jurisdictions typically contract for their services separately.</a:t>
            </a:r>
            <a:r>
              <a:rPr lang="en-US" u="none" dirty="0"/>
              <a:t> </a:t>
            </a:r>
          </a:p>
        </p:txBody>
      </p:sp>
      <p:sp>
        <p:nvSpPr>
          <p:cNvPr id="4" name="Slide Number Placeholder 3"/>
          <p:cNvSpPr>
            <a:spLocks noGrp="1"/>
          </p:cNvSpPr>
          <p:nvPr>
            <p:ph type="sldNum" sz="quarter" idx="10"/>
          </p:nvPr>
        </p:nvSpPr>
        <p:spPr/>
        <p:txBody>
          <a:bodyPr/>
          <a:lstStyle/>
          <a:p>
            <a:fld id="{FB7463FA-088F-42C7-9900-C71C52E1246E}" type="slidenum">
              <a:rPr lang="en-US" smtClean="0"/>
              <a:t>34</a:t>
            </a:fld>
            <a:endParaRPr lang="en-US" dirty="0"/>
          </a:p>
        </p:txBody>
      </p:sp>
    </p:spTree>
    <p:extLst>
      <p:ext uri="{BB962C8B-B14F-4D97-AF65-F5344CB8AC3E}">
        <p14:creationId xmlns:p14="http://schemas.microsoft.com/office/powerpoint/2010/main" val="5356010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Focus</a:t>
            </a:r>
          </a:p>
          <a:p>
            <a:pPr marL="174708" indent="-174708">
              <a:buFont typeface="Arial" panose="020B0604020202020204" pitchFamily="34" charset="0"/>
              <a:buChar char="•"/>
            </a:pPr>
            <a:r>
              <a:rPr lang="en-US" dirty="0"/>
              <a:t>Exhibit D on Construction and Demolition Services provides detailed language regarding C&amp;D collection services to be provided by the Contractor to customers. </a:t>
            </a:r>
            <a:endParaRPr lang="en-US" strike="sngStrike" dirty="0"/>
          </a:p>
          <a:p>
            <a:pPr marL="174708" indent="-174708">
              <a:buFont typeface="Arial" panose="020B0604020202020204" pitchFamily="34" charset="0"/>
              <a:buChar char="•"/>
            </a:pPr>
            <a:r>
              <a:rPr lang="en-US" dirty="0"/>
              <a:t>Contract language in this Exhibit is provided as an example only.  </a:t>
            </a:r>
          </a:p>
          <a:p>
            <a:pPr marL="174708" marR="0" lvl="0"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strike="noStrike" dirty="0"/>
              <a:t>Jurisdictions</a:t>
            </a:r>
            <a:r>
              <a:rPr lang="en-US" b="0" strike="noStrike" baseline="0" dirty="0"/>
              <a:t> are advised to </a:t>
            </a:r>
            <a:r>
              <a:rPr lang="en-US" b="0" strike="noStrike" dirty="0"/>
              <a:t>think carefully about how its system is structured for</a:t>
            </a:r>
            <a:r>
              <a:rPr lang="en-US" b="0" strike="noStrike" baseline="0" dirty="0"/>
              <a:t> </a:t>
            </a:r>
            <a:r>
              <a:rPr lang="en-US" b="0" strike="noStrike" dirty="0"/>
              <a:t>C&amp;D services and what the interface</a:t>
            </a:r>
            <a:r>
              <a:rPr lang="en-US" b="0" strike="noStrike" baseline="0" dirty="0"/>
              <a:t> is like with hauler.  </a:t>
            </a:r>
          </a:p>
          <a:p>
            <a:pPr marL="631908" marR="0" lvl="1"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strike="noStrike" baseline="0" dirty="0"/>
              <a:t>In some cases, C&amp;D may not be part of the franchise and this exhibit should be omitted.</a:t>
            </a:r>
            <a:endParaRPr lang="en-US" b="0" strike="noStrike" dirty="0"/>
          </a:p>
          <a:p>
            <a:pPr marL="174708" indent="-174708">
              <a:buFont typeface="Arial" panose="020B0604020202020204" pitchFamily="34" charset="0"/>
              <a:buChar char="•"/>
            </a:pPr>
            <a:r>
              <a:rPr lang="en-US" dirty="0"/>
              <a:t>Jurisdictions may prefer to use provisions of their current Agreement, add provisions to those provided below, or negotiate new provisions.</a:t>
            </a:r>
          </a:p>
          <a:p>
            <a:pPr marL="174708" indent="-174708">
              <a:buFont typeface="Arial" panose="020B0604020202020204" pitchFamily="34" charset="0"/>
              <a:buChar char="•"/>
            </a:pPr>
            <a:r>
              <a:rPr lang="en-US" dirty="0"/>
              <a:t>Note, SB 1383 requires jurisdictions to adopt a</a:t>
            </a:r>
            <a:r>
              <a:rPr lang="en-US" baseline="0" dirty="0"/>
              <a:t> C&amp;D ordinance or other enforceable mechanism for compliance with specific CALGreen Building Codes specific to organic materials generated from C&amp;D.  Example language is provided in the Model Ordinance. </a:t>
            </a:r>
          </a:p>
          <a:p>
            <a:endParaRPr lang="en-US" b="1" dirty="0"/>
          </a:p>
        </p:txBody>
      </p:sp>
      <p:sp>
        <p:nvSpPr>
          <p:cNvPr id="4" name="Slide Number Placeholder 3"/>
          <p:cNvSpPr>
            <a:spLocks noGrp="1"/>
          </p:cNvSpPr>
          <p:nvPr>
            <p:ph type="sldNum" sz="quarter" idx="10"/>
          </p:nvPr>
        </p:nvSpPr>
        <p:spPr/>
        <p:txBody>
          <a:bodyPr/>
          <a:lstStyle/>
          <a:p>
            <a:fld id="{FB7463FA-088F-42C7-9900-C71C52E1246E}" type="slidenum">
              <a:rPr lang="en-US" smtClean="0"/>
              <a:t>35</a:t>
            </a:fld>
            <a:endParaRPr lang="en-US" dirty="0"/>
          </a:p>
        </p:txBody>
      </p:sp>
    </p:spTree>
    <p:extLst>
      <p:ext uri="{BB962C8B-B14F-4D97-AF65-F5344CB8AC3E}">
        <p14:creationId xmlns:p14="http://schemas.microsoft.com/office/powerpoint/2010/main" val="38397125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a:t>Focus</a:t>
            </a:r>
          </a:p>
          <a:p>
            <a:pPr marL="174708" indent="-174708">
              <a:buFont typeface="Arial" panose="020B0604020202020204" pitchFamily="34" charset="0"/>
              <a:buChar char="•"/>
            </a:pPr>
            <a:r>
              <a:rPr lang="en-US" u="none" dirty="0"/>
              <a:t>Exhibit E covers</a:t>
            </a:r>
            <a:r>
              <a:rPr lang="en-US" u="none" baseline="0" dirty="0"/>
              <a:t> </a:t>
            </a:r>
            <a:r>
              <a:rPr lang="en-US" u="none" dirty="0"/>
              <a:t>Processing, Transfer, and Disposal Services and Facility Standards presenting facility requirements for handling discarded materials.</a:t>
            </a:r>
            <a:r>
              <a:rPr lang="en-US" u="none" baseline="0" dirty="0"/>
              <a:t> </a:t>
            </a:r>
            <a:endParaRPr lang="en-US" u="none" dirty="0"/>
          </a:p>
          <a:p>
            <a:pPr marL="174708" indent="-174708">
              <a:buFont typeface="Arial" panose="020B0604020202020204" pitchFamily="34" charset="0"/>
              <a:buChar char="•"/>
            </a:pPr>
            <a:r>
              <a:rPr lang="en-US" u="none" dirty="0"/>
              <a:t>This exhibit</a:t>
            </a:r>
            <a:r>
              <a:rPr lang="en-US" u="none" baseline="0" dirty="0"/>
              <a:t> is n</a:t>
            </a:r>
            <a:r>
              <a:rPr lang="en-US" u="none" dirty="0"/>
              <a:t>ecessary for agreements that require the Contractor to provide or arrange facilities for transfer, processing, and disposal services.</a:t>
            </a:r>
          </a:p>
          <a:p>
            <a:pPr defTabSz="931774">
              <a:defRPr/>
            </a:pPr>
            <a:endParaRPr lang="en-US" b="1" u="none" dirty="0"/>
          </a:p>
          <a:p>
            <a:pPr defTabSz="931774">
              <a:defRPr/>
            </a:pPr>
            <a:r>
              <a:rPr lang="en-US" b="1" u="none" dirty="0"/>
              <a:t>Guidance</a:t>
            </a:r>
          </a:p>
          <a:p>
            <a:pPr marL="174708" indent="-174708" defTabSz="931774">
              <a:buFont typeface="Arial" panose="020B0604020202020204" pitchFamily="34" charset="0"/>
              <a:buChar char="•"/>
              <a:defRPr/>
            </a:pPr>
            <a:r>
              <a:rPr lang="en-US" u="none" dirty="0"/>
              <a:t>Jurisdictions should revise this Exhibit to reflect the types</a:t>
            </a:r>
            <a:r>
              <a:rPr lang="en-US" u="none" baseline="0" dirty="0"/>
              <a:t> of </a:t>
            </a:r>
            <a:r>
              <a:rPr lang="en-US" u="none" dirty="0"/>
              <a:t>processing facilities needed for their 3-,</a:t>
            </a:r>
            <a:r>
              <a:rPr lang="en-US" u="none" baseline="0" dirty="0"/>
              <a:t> 2-, or 1-</a:t>
            </a:r>
            <a:r>
              <a:rPr lang="en-US" u="none" dirty="0"/>
              <a:t>collection systems and SB 1383-compliant approach.  Options are presented for many facility</a:t>
            </a:r>
            <a:r>
              <a:rPr lang="en-US" u="none" baseline="0" dirty="0"/>
              <a:t> scenarios with guidance notes explaining scenarios in which various options are to be used.</a:t>
            </a:r>
            <a:endParaRPr lang="en-US" u="none" dirty="0"/>
          </a:p>
          <a:p>
            <a:pPr marL="174708" indent="-174708" defTabSz="931774">
              <a:buFont typeface="Arial" panose="020B0604020202020204" pitchFamily="34" charset="0"/>
              <a:buChar char="•"/>
              <a:defRPr/>
            </a:pPr>
            <a:r>
              <a:rPr lang="en-US" u="none" dirty="0"/>
              <a:t>There</a:t>
            </a:r>
            <a:r>
              <a:rPr lang="en-US" u="none" baseline="0" dirty="0"/>
              <a:t> is a lot of content provided in Exhibit E, which I do not have time to address in detail.  I want to note that there are important SB 1383 facility requirements imbedded in this Exhibit such as gray-container evaluations, organic recovery efficient rates targets to be achieved and measurement methods, incompatible material limits and measurement methods, and more.</a:t>
            </a:r>
          </a:p>
          <a:p>
            <a:pPr marL="640594" lvl="1" indent="-174708" defTabSz="931774">
              <a:buFont typeface="Arial" panose="020B0604020202020204" pitchFamily="34" charset="0"/>
              <a:buChar char="•"/>
              <a:defRPr/>
            </a:pPr>
            <a:endParaRPr lang="en-US" u="none" dirty="0"/>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36</a:t>
            </a:fld>
            <a:endParaRPr lang="en-US" dirty="0"/>
          </a:p>
        </p:txBody>
      </p:sp>
    </p:spTree>
    <p:extLst>
      <p:ext uri="{BB962C8B-B14F-4D97-AF65-F5344CB8AC3E}">
        <p14:creationId xmlns:p14="http://schemas.microsoft.com/office/powerpoint/2010/main" val="15110695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174708" indent="-174708">
              <a:buFont typeface="Arial" panose="020B0604020202020204" pitchFamily="34" charset="0"/>
              <a:buChar char="•"/>
            </a:pPr>
            <a:r>
              <a:rPr lang="en-US" u="none" dirty="0"/>
              <a:t>Exhibit F provides example performance standards and liquidated damages language.</a:t>
            </a:r>
            <a:r>
              <a:rPr lang="en-US" u="none" baseline="0" dirty="0"/>
              <a:t> </a:t>
            </a:r>
            <a:endParaRPr lang="en-US" u="none" dirty="0"/>
          </a:p>
          <a:p>
            <a:pPr marL="174708" indent="-174708">
              <a:buFont typeface="Arial" panose="020B0604020202020204" pitchFamily="34" charset="0"/>
              <a:buChar char="•"/>
            </a:pPr>
            <a:r>
              <a:rPr lang="en-US" u="none" dirty="0"/>
              <a:t>This Exhibit incorporates penalty amounts identified in Article 16 of SB 1383.</a:t>
            </a:r>
            <a:r>
              <a:rPr lang="en-US" u="none" baseline="0" dirty="0"/>
              <a:t> </a:t>
            </a:r>
          </a:p>
          <a:p>
            <a:pPr marL="631908" lvl="1" indent="-174708">
              <a:buFont typeface="Arial" panose="020B0604020202020204" pitchFamily="34" charset="0"/>
              <a:buChar char="•"/>
            </a:pPr>
            <a:r>
              <a:rPr lang="en-US" u="none" dirty="0"/>
              <a:t>The SB 1383 regulation includes different ranges of penalty amounts for 1st, 2nd, and 3rd and subsequent offenses for the penalties assessed by the jurisdictions on haulers. </a:t>
            </a:r>
          </a:p>
          <a:p>
            <a:pPr marL="640594" lvl="1" indent="-174708">
              <a:buFont typeface="Arial" panose="020B0604020202020204" pitchFamily="34" charset="0"/>
              <a:buChar char="•"/>
            </a:pPr>
            <a:r>
              <a:rPr lang="en-US" u="none" dirty="0"/>
              <a:t>Jurisdictions may modify</a:t>
            </a:r>
            <a:r>
              <a:rPr lang="en-US" u="none" baseline="0" dirty="0"/>
              <a:t> the </a:t>
            </a:r>
            <a:r>
              <a:rPr lang="en-US" u="none" dirty="0"/>
              <a:t>penalty amounts provided they meet</a:t>
            </a:r>
            <a:r>
              <a:rPr lang="en-US" u="none" baseline="0" dirty="0"/>
              <a:t> the levels under SB 1383</a:t>
            </a:r>
            <a:r>
              <a:rPr lang="en-US" u="none" dirty="0"/>
              <a:t>.</a:t>
            </a:r>
            <a:r>
              <a:rPr lang="en-US" u="none" baseline="0" dirty="0"/>
              <a:t> </a:t>
            </a:r>
          </a:p>
          <a:p>
            <a:pPr marL="631908" lvl="1" indent="-174708">
              <a:buFont typeface="Arial" panose="020B0604020202020204" pitchFamily="34" charset="0"/>
              <a:buChar char="•"/>
            </a:pPr>
            <a:r>
              <a:rPr lang="en-US" u="none" dirty="0"/>
              <a:t>If liquidated</a:t>
            </a:r>
            <a:r>
              <a:rPr lang="en-US" u="none" baseline="0" dirty="0"/>
              <a:t> damages are included in the agreements, i</a:t>
            </a:r>
            <a:r>
              <a:rPr lang="en-US" u="none" dirty="0"/>
              <a:t>tems that have not been delegated to the Contractor should be removed. </a:t>
            </a:r>
            <a:r>
              <a:rPr lang="en-US" u="none" baseline="0" dirty="0"/>
              <a:t> </a:t>
            </a:r>
            <a:r>
              <a:rPr lang="en-US" u="none" dirty="0"/>
              <a:t>For</a:t>
            </a:r>
            <a:r>
              <a:rPr lang="en-US" u="none" baseline="0" dirty="0"/>
              <a:t> example, i</a:t>
            </a:r>
            <a:r>
              <a:rPr lang="en-US" u="none" dirty="0"/>
              <a:t>f a jurisdiction plans to conduct route reviews, the associated liquidated damage should be removed.  </a:t>
            </a:r>
          </a:p>
          <a:p>
            <a:pPr marL="640594" marR="0" lvl="1"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u="none" dirty="0"/>
              <a:t>The final</a:t>
            </a:r>
            <a:r>
              <a:rPr lang="en-US" u="none" baseline="0" dirty="0"/>
              <a:t> list of liquidated damages and penalty amounts should be negotiated by the parties entering the agreement, and should be reviewed by jurisdiction’s legal counsel </a:t>
            </a:r>
            <a:r>
              <a:rPr lang="en-US" u="none" dirty="0"/>
              <a:t>to ensure they meet all legal standards for enforceability.</a:t>
            </a:r>
          </a:p>
          <a:p>
            <a:endParaRPr lang="en-US" u="none" dirty="0"/>
          </a:p>
          <a:p>
            <a:r>
              <a:rPr lang="en-US" b="1" u="none" dirty="0"/>
              <a:t>Guidance</a:t>
            </a:r>
          </a:p>
          <a:p>
            <a:pPr marL="174708" marR="0" lvl="0"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u="none" baseline="0" dirty="0"/>
              <a:t>It is important to note, that liquidated damages are not specifically required by SB 1383, and are completely optional.</a:t>
            </a:r>
          </a:p>
        </p:txBody>
      </p:sp>
      <p:sp>
        <p:nvSpPr>
          <p:cNvPr id="4" name="Slide Number Placeholder 3"/>
          <p:cNvSpPr>
            <a:spLocks noGrp="1"/>
          </p:cNvSpPr>
          <p:nvPr>
            <p:ph type="sldNum" sz="quarter" idx="10"/>
          </p:nvPr>
        </p:nvSpPr>
        <p:spPr/>
        <p:txBody>
          <a:bodyPr/>
          <a:lstStyle/>
          <a:p>
            <a:fld id="{FB7463FA-088F-42C7-9900-C71C52E1246E}" type="slidenum">
              <a:rPr lang="en-US" smtClean="0"/>
              <a:t>37</a:t>
            </a:fld>
            <a:endParaRPr lang="en-US" dirty="0"/>
          </a:p>
        </p:txBody>
      </p:sp>
    </p:spTree>
    <p:extLst>
      <p:ext uri="{BB962C8B-B14F-4D97-AF65-F5344CB8AC3E}">
        <p14:creationId xmlns:p14="http://schemas.microsoft.com/office/powerpoint/2010/main" val="38193751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a:t>Focus</a:t>
            </a:r>
          </a:p>
          <a:p>
            <a:pPr marL="174708" indent="-174708">
              <a:buFont typeface="Arial" panose="020B0604020202020204" pitchFamily="34" charset="0"/>
              <a:buChar char="•"/>
            </a:pPr>
            <a:r>
              <a:rPr lang="en-US" u="none" dirty="0"/>
              <a:t>Exhibit G provides example record keeping and reporting language to help users meet SB 1383 requirements. </a:t>
            </a:r>
          </a:p>
          <a:p>
            <a:pPr marL="174708" indent="-174708">
              <a:buFont typeface="Arial" panose="020B0604020202020204" pitchFamily="34" charset="0"/>
              <a:buChar char="•"/>
            </a:pPr>
            <a:r>
              <a:rPr lang="en-US" u="none" dirty="0"/>
              <a:t>A jurisdiction may prefer to use current provisions or add</a:t>
            </a:r>
            <a:r>
              <a:rPr lang="en-US" u="none" baseline="0" dirty="0"/>
              <a:t> and </a:t>
            </a:r>
            <a:r>
              <a:rPr lang="en-US" u="none" dirty="0"/>
              <a:t>negotiate new provisions. </a:t>
            </a:r>
          </a:p>
          <a:p>
            <a:pPr marL="174708" indent="-174708">
              <a:buFont typeface="Arial" panose="020B0604020202020204" pitchFamily="34" charset="0"/>
              <a:buChar char="•"/>
            </a:pPr>
            <a:r>
              <a:rPr lang="en-US" u="none" dirty="0"/>
              <a:t>Guidance notes explain when various</a:t>
            </a:r>
            <a:r>
              <a:rPr lang="en-US" u="none" baseline="0" dirty="0"/>
              <a:t> reporting sections are relevant to standard compliance or performance-based compliance approaches and when sections are applicable to 3-, 2-, or 1-container systems.</a:t>
            </a:r>
            <a:endParaRPr lang="en-US" u="none" dirty="0"/>
          </a:p>
          <a:p>
            <a:endParaRPr lang="en-US" u="none" dirty="0"/>
          </a:p>
          <a:p>
            <a:r>
              <a:rPr lang="en-US" b="1" u="none" dirty="0"/>
              <a:t>Guidance and Customization</a:t>
            </a:r>
          </a:p>
          <a:p>
            <a:pPr marL="174708" indent="-174708">
              <a:buFont typeface="Arial" panose="020B0604020202020204" pitchFamily="34" charset="0"/>
              <a:buChar char="•"/>
            </a:pPr>
            <a:r>
              <a:rPr lang="en-US" u="none" dirty="0"/>
              <a:t>Jurisdictions using the Performance-Based Compliance Approach per Article 17 of SB 1383 are exempt from certain recordkeeping and reporting requirements, which are noted in the guidance and customization notes throughout this Exhibit.</a:t>
            </a:r>
          </a:p>
          <a:p>
            <a:pPr marL="631908" lvl="1" indent="-174708">
              <a:buFont typeface="Arial" panose="020B0604020202020204" pitchFamily="34" charset="0"/>
              <a:buChar char="•"/>
            </a:pPr>
            <a:r>
              <a:rPr lang="en-US" u="none" dirty="0"/>
              <a:t>It is important to</a:t>
            </a:r>
            <a:r>
              <a:rPr lang="en-US" u="none" baseline="0" dirty="0"/>
              <a:t> note that if a jurisdiction initially enters an agreement under the performance-based approach and then has to shift to a standard compliance approach, the jurisdiction will need access to a lot of records/reports not required under the performance-based approach. </a:t>
            </a:r>
          </a:p>
          <a:p>
            <a:pPr marL="631908" lvl="1" indent="-174708">
              <a:buFont typeface="Arial" panose="020B0604020202020204" pitchFamily="34" charset="0"/>
              <a:buChar char="•"/>
            </a:pPr>
            <a:r>
              <a:rPr lang="en-US" u="none" baseline="0" dirty="0"/>
              <a:t>In this case, jurisdictions may want to reserve the right to include the expanded reporting requirements in case it shifts to the standard compliance approach. </a:t>
            </a:r>
            <a:endParaRPr lang="en-US" u="none" dirty="0"/>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38</a:t>
            </a:fld>
            <a:endParaRPr lang="en-US" dirty="0"/>
          </a:p>
        </p:txBody>
      </p:sp>
    </p:spTree>
    <p:extLst>
      <p:ext uri="{BB962C8B-B14F-4D97-AF65-F5344CB8AC3E}">
        <p14:creationId xmlns:p14="http://schemas.microsoft.com/office/powerpoint/2010/main" val="5327544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0" u="none" dirty="0"/>
              <a:t>That wraps</a:t>
            </a:r>
            <a:r>
              <a:rPr lang="en-US" b="0" u="none" baseline="0" dirty="0"/>
              <a:t> up my presentation of the Model Franchise Agreement provisions.  My last slide focuses on providing some overall tips on how to use the Model Franchise Agreement.</a:t>
            </a:r>
          </a:p>
          <a:p>
            <a:pPr lvl="0"/>
            <a:endParaRPr lang="en-US" b="1" u="none" dirty="0"/>
          </a:p>
          <a:p>
            <a:pPr lvl="0"/>
            <a:r>
              <a:rPr lang="en-US" b="1" u="none" dirty="0"/>
              <a:t>Overall Tips</a:t>
            </a:r>
          </a:p>
          <a:p>
            <a:pPr marL="174708" indent="-174708">
              <a:buFont typeface="Arial" panose="020B0604020202020204" pitchFamily="34" charset="0"/>
              <a:buChar char="•"/>
            </a:pPr>
            <a:r>
              <a:rPr lang="en-US" u="none" dirty="0"/>
              <a:t>The Model Franchise Agreement provides example language and tries to address a wide range of options for customization purposes.  </a:t>
            </a:r>
          </a:p>
          <a:p>
            <a:pPr marL="174708" indent="-174708">
              <a:buFont typeface="Arial" panose="020B0604020202020204" pitchFamily="34" charset="0"/>
              <a:buChar char="•"/>
            </a:pPr>
            <a:r>
              <a:rPr lang="en-US" u="none" dirty="0"/>
              <a:t>Given the diversity of situations, the Model language will need to be customized.  We recognize that it will not be a perfect fit for each jurisdiction, but it will provide a solid foundation to prepare a new agreement or amend a current agreement to integrate these SB 1383 requirements. </a:t>
            </a:r>
          </a:p>
          <a:p>
            <a:pPr marL="174708" indent="-174708">
              <a:buFont typeface="Arial" panose="020B0604020202020204" pitchFamily="34" charset="0"/>
              <a:buChar char="•"/>
            </a:pPr>
            <a:endParaRPr lang="en-US" b="1" u="none" dirty="0"/>
          </a:p>
          <a:p>
            <a:pPr lvl="0"/>
            <a:r>
              <a:rPr lang="en-US" b="1" u="none" dirty="0"/>
              <a:t>Modify Language</a:t>
            </a:r>
          </a:p>
          <a:p>
            <a:pPr marL="174708" indent="-174708">
              <a:buFont typeface="Arial" panose="020B0604020202020204" pitchFamily="34" charset="0"/>
              <a:buChar char="•"/>
            </a:pPr>
            <a:r>
              <a:rPr lang="en-US" u="none" dirty="0"/>
              <a:t>Adjust the Model language to fit the user’s specific needs. For example, </a:t>
            </a:r>
            <a:r>
              <a:rPr lang="en-US" u="none" strike="noStrike" dirty="0"/>
              <a:t>customize the agreement based on a 3-, 2-, or 1-container system as appropriate </a:t>
            </a:r>
            <a:r>
              <a:rPr lang="en-US" u="none" strike="noStrike" baseline="0" dirty="0"/>
              <a:t>and</a:t>
            </a:r>
            <a:r>
              <a:rPr lang="en-US" u="none" strike="noStrike" dirty="0"/>
              <a:t> reflect what role your contractor will play in contamination monitoring, education, and other requirements.</a:t>
            </a:r>
          </a:p>
          <a:p>
            <a:pPr defTabSz="931774">
              <a:defRPr/>
            </a:pPr>
            <a:endParaRPr lang="en-US" b="1" u="none" dirty="0"/>
          </a:p>
          <a:p>
            <a:pPr defTabSz="931774">
              <a:defRPr/>
            </a:pPr>
            <a:r>
              <a:rPr lang="en-US" b="1" u="none" dirty="0"/>
              <a:t>Blend Existing Provisions with Model Provisions</a:t>
            </a:r>
          </a:p>
          <a:p>
            <a:pPr marL="174708" indent="-174708" defTabSz="931774">
              <a:buFont typeface="Arial" panose="020B0604020202020204" pitchFamily="34" charset="0"/>
              <a:buChar char="•"/>
              <a:defRPr/>
            </a:pPr>
            <a:r>
              <a:rPr lang="en-US" u="none" dirty="0"/>
              <a:t>Blend provisions from both the Model Franchise Agreement and the jurisdictions existing agreement(s) to create an agreement that best suits your needs and requirements. When using existing provisions be advised to review and revise them</a:t>
            </a:r>
            <a:r>
              <a:rPr lang="en-US" u="none" baseline="0" dirty="0"/>
              <a:t> </a:t>
            </a:r>
            <a:r>
              <a:rPr lang="en-US" u="none" dirty="0"/>
              <a:t>as needed to reflect current</a:t>
            </a:r>
            <a:r>
              <a:rPr lang="en-US" u="none" baseline="0" dirty="0"/>
              <a:t> conditions and regulations</a:t>
            </a:r>
            <a:r>
              <a:rPr lang="en-US" u="none" dirty="0"/>
              <a:t>, or use provisions resulting from negotiations.</a:t>
            </a:r>
          </a:p>
          <a:p>
            <a:pPr defTabSz="931774">
              <a:defRPr/>
            </a:pPr>
            <a:endParaRPr lang="en-US" b="1" u="none" dirty="0"/>
          </a:p>
          <a:p>
            <a:pPr defTabSz="931774">
              <a:defRPr/>
            </a:pPr>
            <a:r>
              <a:rPr lang="en-US" b="1" u="none" dirty="0"/>
              <a:t>Align Language</a:t>
            </a:r>
          </a:p>
          <a:p>
            <a:pPr marL="174708" indent="-174708" defTabSz="931774">
              <a:buFont typeface="Arial" panose="020B0604020202020204" pitchFamily="34" charset="0"/>
              <a:buChar char="•"/>
              <a:defRPr/>
            </a:pPr>
            <a:r>
              <a:rPr lang="en-US" u="none" dirty="0"/>
              <a:t>When customizing the Model Franchise Agreement to align with the jurisdiction’s collection system and compliance approach,</a:t>
            </a:r>
            <a:r>
              <a:rPr lang="en-US" u="none" baseline="0" dirty="0"/>
              <a:t> r</a:t>
            </a:r>
            <a:r>
              <a:rPr lang="en-US" u="none" dirty="0"/>
              <a:t>eview definitions carefully. </a:t>
            </a:r>
          </a:p>
          <a:p>
            <a:pPr lvl="0"/>
            <a:endParaRPr lang="en-US" b="1" u="none" dirty="0"/>
          </a:p>
          <a:p>
            <a:pPr lvl="0"/>
            <a:r>
              <a:rPr lang="en-US" b="1" u="none" dirty="0"/>
              <a:t>Delete Guidance Notes and Unused Options</a:t>
            </a:r>
          </a:p>
          <a:p>
            <a:pPr marL="174708" indent="-174708">
              <a:buFont typeface="Arial" panose="020B0604020202020204" pitchFamily="34" charset="0"/>
              <a:buChar char="•"/>
            </a:pPr>
            <a:r>
              <a:rPr lang="en-US" u="none" dirty="0"/>
              <a:t>Delete</a:t>
            </a:r>
            <a:r>
              <a:rPr lang="en-US" u="none" baseline="0" dirty="0"/>
              <a:t> h</a:t>
            </a:r>
            <a:r>
              <a:rPr lang="en-US" u="none" dirty="0"/>
              <a:t>ighlighted guidance notes in the Model when preparing the final agreement. In cases where the Model offers multiple options, optional provisions that are not selected are to be deleted and section numbers must be modified accordingly.</a:t>
            </a:r>
          </a:p>
          <a:p>
            <a:pPr lvl="0"/>
            <a:endParaRPr lang="en-US" b="1" u="none" dirty="0"/>
          </a:p>
          <a:p>
            <a:pPr lvl="0"/>
            <a:r>
              <a:rPr lang="en-US" b="1" u="none" dirty="0"/>
              <a:t>Style and Design</a:t>
            </a:r>
          </a:p>
          <a:p>
            <a:pPr marL="174708" indent="-174708">
              <a:buFont typeface="Arial" panose="020B0604020202020204" pitchFamily="34" charset="0"/>
              <a:buChar char="•"/>
            </a:pPr>
            <a:r>
              <a:rPr lang="en-US" u="none" dirty="0"/>
              <a:t>The use of multiple font colors and highlighting to differentiate content in the Model Franchise Agreement, as described above, is not required in any final document produced. The Model Franchise Agreement has been designed in accordance with CalRecycle’s accessibility guidelines. SB 1383 does not require specific styles or design to be used for ordinances, and the final document style is at each jurisdiction’s discretion. </a:t>
            </a:r>
          </a:p>
          <a:p>
            <a:endParaRPr lang="en-US" b="1" u="none" dirty="0"/>
          </a:p>
          <a:p>
            <a:r>
              <a:rPr lang="en-US" b="1" u="none" dirty="0"/>
              <a:t>Seek Legal Counsel</a:t>
            </a:r>
          </a:p>
          <a:p>
            <a:pPr marL="174708" indent="-174708" defTabSz="931774">
              <a:buFont typeface="Arial" panose="020B0604020202020204" pitchFamily="34" charset="0"/>
              <a:buChar char="•"/>
              <a:defRPr/>
            </a:pPr>
            <a:r>
              <a:rPr lang="en-US" u="none" dirty="0"/>
              <a:t>As we noted at the beginning of this presentation, </a:t>
            </a:r>
            <a:r>
              <a:rPr lang="en-US" u="none" baseline="0" dirty="0"/>
              <a:t>each jurisdiction is ultimately responsible for its compliance with the regulations, and is advised to seek legal counsel in development or modification of its agreement(s).</a:t>
            </a:r>
            <a:endParaRPr lang="en-US" u="none" dirty="0"/>
          </a:p>
          <a:p>
            <a:endParaRPr lang="en-US" b="1" u="none" dirty="0"/>
          </a:p>
          <a:p>
            <a:r>
              <a:rPr lang="en-US" b="1" u="none" dirty="0"/>
              <a:t>Case Studies</a:t>
            </a:r>
          </a:p>
          <a:p>
            <a:pPr marL="174708" indent="-174708">
              <a:buFont typeface="Arial" panose="020B0604020202020204" pitchFamily="34" charset="0"/>
              <a:buChar char="•"/>
            </a:pPr>
            <a:r>
              <a:rPr lang="en-US" u="none" dirty="0"/>
              <a:t>Lastly,</a:t>
            </a:r>
            <a:r>
              <a:rPr lang="en-US" u="none" baseline="0" dirty="0"/>
              <a:t> I want to mention that </a:t>
            </a:r>
            <a:r>
              <a:rPr lang="en-US" u="none" dirty="0"/>
              <a:t>CalRecycle, in conjunction with HF&amp;H Consultants, developed a series of case studies that spotlight how jurisdictions and entities are implementing some aspects of SB 1383. We have created two case studies for each of the Model Tools. For the Model Franchise Agreement, we are showcasing the recently adopted, SB 1383-compliant franchise agreements in the cities of San Ramon and Stockton. You can read about their implementation process and lessons learned by following the links provided on this slide.  </a:t>
            </a:r>
          </a:p>
        </p:txBody>
      </p:sp>
      <p:sp>
        <p:nvSpPr>
          <p:cNvPr id="4" name="Slide Number Placeholder 3"/>
          <p:cNvSpPr>
            <a:spLocks noGrp="1"/>
          </p:cNvSpPr>
          <p:nvPr>
            <p:ph type="sldNum" sz="quarter" idx="10"/>
          </p:nvPr>
        </p:nvSpPr>
        <p:spPr/>
        <p:txBody>
          <a:bodyPr/>
          <a:lstStyle/>
          <a:p>
            <a:fld id="{FB7463FA-088F-42C7-9900-C71C52E1246E}" type="slidenum">
              <a:rPr lang="en-US" smtClean="0"/>
              <a:t>39</a:t>
            </a:fld>
            <a:endParaRPr lang="en-US" dirty="0"/>
          </a:p>
        </p:txBody>
      </p:sp>
    </p:spTree>
    <p:extLst>
      <p:ext uri="{BB962C8B-B14F-4D97-AF65-F5344CB8AC3E}">
        <p14:creationId xmlns:p14="http://schemas.microsoft.com/office/powerpoint/2010/main" val="25571889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a:t>Thank</a:t>
            </a:r>
            <a:r>
              <a:rPr lang="en-US" baseline="0" dirty="0"/>
              <a:t> you very much for listening.  </a:t>
            </a:r>
          </a:p>
          <a:p>
            <a:pPr marL="174708" indent="-174708">
              <a:buFont typeface="Arial" panose="020B0604020202020204" pitchFamily="34" charset="0"/>
              <a:buChar char="•"/>
            </a:pPr>
            <a:endParaRPr lang="en-US" baseline="0" dirty="0"/>
          </a:p>
          <a:p>
            <a:pPr marL="174708" indent="-174708">
              <a:buFont typeface="Arial" panose="020B0604020202020204" pitchFamily="34" charset="0"/>
              <a:buChar char="•"/>
            </a:pPr>
            <a:r>
              <a:rPr lang="en-US" baseline="0" dirty="0"/>
              <a:t>We will use the remaining time to respond to questions and receive comments. </a:t>
            </a:r>
          </a:p>
          <a:p>
            <a:pPr marL="174708" indent="-174708">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40</a:t>
            </a:fld>
            <a:endParaRPr lang="en-US" dirty="0"/>
          </a:p>
        </p:txBody>
      </p:sp>
    </p:spTree>
    <p:extLst>
      <p:ext uri="{BB962C8B-B14F-4D97-AF65-F5344CB8AC3E}">
        <p14:creationId xmlns:p14="http://schemas.microsoft.com/office/powerpoint/2010/main" val="2110721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dirty="0"/>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dirty="0"/>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dirty="0"/>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dirty="0"/>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dirty="0"/>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dirty="0"/>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dirty="0"/>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dirty="0"/>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dirty="0"/>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dirty="0"/>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dirty="0"/>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dirty="0"/>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dirty="0"/>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dirty="0"/>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dirty="0"/>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dirty="0"/>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dirty="0"/>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dirty="0"/>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dirty="0"/>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dirty="0"/>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r>
              <a:rPr lang="en-US" dirty="0"/>
              <a:t>a</a:t>
            </a:r>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dirty="0"/>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dirty="0"/>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dirty="0"/>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dirty="0"/>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3.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microsoft.com/office/2007/relationships/hdphoto" Target="../media/hdphoto4.wdp"/></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microsoft.com/office/2007/relationships/hdphoto" Target="../media/hdphoto5.wdp"/></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microsoft.com/office/2007/relationships/hdphoto" Target="../media/hdphoto6.wdp"/></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calrecycle.ca.gov/organics/slcp/education"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hyperlink" Target="http://www.calrecycle.ca.gov/organics/slcp/education" TargetMode="External"/><Relationship Id="rId7" Type="http://schemas.openxmlformats.org/officeDocument/2006/relationships/hyperlink" Target="mailto:slcp.organics@calrecycle.ca.gov" TargetMode="External"/><Relationship Id="rId2" Type="http://schemas.openxmlformats.org/officeDocument/2006/relationships/notesSlide" Target="../notesSlides/notesSlide40.xml"/><Relationship Id="rId1" Type="http://schemas.openxmlformats.org/officeDocument/2006/relationships/slideLayout" Target="../slideLayouts/slideLayout6.xml"/><Relationship Id="rId6" Type="http://schemas.openxmlformats.org/officeDocument/2006/relationships/hyperlink" Target="mailto:tswanborn@hfh-consultants.com" TargetMode="External"/><Relationship Id="rId5" Type="http://schemas.openxmlformats.org/officeDocument/2006/relationships/image" Target="../media/image57.gif"/><Relationship Id="rId4" Type="http://schemas.openxmlformats.org/officeDocument/2006/relationships/hyperlink" Target="mailto:rchilton@hfh-consultant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poured into compost bin, edible food collected in truck, compost facility, anaerobic digestion facility"/>
          <p:cNvPicPr>
            <a:picLocks noChangeAspect="1"/>
          </p:cNvPicPr>
          <p:nvPr/>
        </p:nvPicPr>
        <p:blipFill>
          <a:blip r:embed="rId3"/>
          <a:stretch>
            <a:fillRect/>
          </a:stretch>
        </p:blipFill>
        <p:spPr>
          <a:xfrm>
            <a:off x="0" y="0"/>
            <a:ext cx="12191998" cy="6857999"/>
          </a:xfrm>
          <a:prstGeom prst="rect">
            <a:avLst/>
          </a:prstGeom>
        </p:spPr>
      </p:pic>
      <p:sp>
        <p:nvSpPr>
          <p:cNvPr id="2" name="Title 1" descr="SB 1383 &#10;Model Franchise Agreement">
            <a:extLst>
              <a:ext uri="{FF2B5EF4-FFF2-40B4-BE49-F238E27FC236}">
                <a16:creationId xmlns:a16="http://schemas.microsoft.com/office/drawing/2014/main" id="{81395BCF-3174-374A-AA0B-2C72B35CB6A3}"/>
              </a:ext>
            </a:extLst>
          </p:cNvPr>
          <p:cNvSpPr>
            <a:spLocks noGrp="1"/>
          </p:cNvSpPr>
          <p:nvPr>
            <p:ph type="ctrTitle"/>
          </p:nvPr>
        </p:nvSpPr>
        <p:spPr>
          <a:xfrm>
            <a:off x="0" y="35997"/>
            <a:ext cx="5185953" cy="4146017"/>
          </a:xfrm>
          <a:solidFill>
            <a:srgbClr val="4F7D3F"/>
          </a:solidFill>
        </p:spPr>
        <p:txBody>
          <a:bodyPr>
            <a:normAutofit/>
          </a:bodyPr>
          <a:lstStyle/>
          <a:p>
            <a:pPr algn="l"/>
            <a:r>
              <a:rPr lang="en-US" sz="4000" dirty="0">
                <a:solidFill>
                  <a:schemeClr val="bg1"/>
                </a:solidFill>
              </a:rPr>
              <a:t>SB 1383 </a:t>
            </a:r>
            <a:br>
              <a:rPr lang="en-US" sz="4000" dirty="0">
                <a:solidFill>
                  <a:schemeClr val="bg1"/>
                </a:solidFill>
              </a:rPr>
            </a:br>
            <a:r>
              <a:rPr lang="en-US" sz="4000" dirty="0">
                <a:solidFill>
                  <a:schemeClr val="bg1"/>
                </a:solidFill>
              </a:rPr>
              <a:t>Model Franchise Agreement</a:t>
            </a:r>
            <a:br>
              <a:rPr lang="en-US" sz="5300" dirty="0">
                <a:solidFill>
                  <a:schemeClr val="bg1"/>
                </a:solidFill>
              </a:rPr>
            </a:br>
            <a:br>
              <a:rPr lang="en-US" sz="5300" dirty="0">
                <a:solidFill>
                  <a:schemeClr val="bg1"/>
                </a:solidFill>
              </a:rPr>
            </a:br>
            <a:br>
              <a:rPr lang="en-US" dirty="0">
                <a:solidFill>
                  <a:schemeClr val="bg1"/>
                </a:solidFill>
              </a:rPr>
            </a:br>
            <a:endParaRPr lang="en-US" sz="4900" dirty="0">
              <a:solidFill>
                <a:schemeClr val="bg1"/>
              </a:solidFill>
            </a:endParaRPr>
          </a:p>
        </p:txBody>
      </p:sp>
      <p:sp>
        <p:nvSpPr>
          <p:cNvPr id="6" name="Subtitle 2" descr="CalRecycle Statewide Webinar&#10;Presented by HF&amp;H Consultants and CalRecycle&#10;October 27, 2020&#10;">
            <a:extLst>
              <a:ext uri="{FF2B5EF4-FFF2-40B4-BE49-F238E27FC236}">
                <a16:creationId xmlns:a16="http://schemas.microsoft.com/office/drawing/2014/main" id="{E619532F-F1F0-EE4E-A9FF-B280C4B56731}"/>
              </a:ext>
            </a:extLst>
          </p:cNvPr>
          <p:cNvSpPr txBox="1">
            <a:spLocks/>
          </p:cNvSpPr>
          <p:nvPr/>
        </p:nvSpPr>
        <p:spPr>
          <a:xfrm>
            <a:off x="299305" y="3937001"/>
            <a:ext cx="4694286" cy="2376124"/>
          </a:xfrm>
          <a:prstGeom prst="rect">
            <a:avLst/>
          </a:prstGeom>
          <a:solidFill>
            <a:srgbClr val="B6CCE4"/>
          </a:solidFill>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Arial" panose="020B0604020202020204" pitchFamily="3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Arial" panose="020B0604020202020204" pitchFamily="34"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10000"/>
              </a:lnSpc>
            </a:pPr>
            <a:r>
              <a:rPr lang="en-US" dirty="0"/>
              <a:t>CalRecycle Statewide Webinar</a:t>
            </a:r>
          </a:p>
          <a:p>
            <a:pPr algn="l">
              <a:lnSpc>
                <a:spcPct val="110000"/>
              </a:lnSpc>
            </a:pPr>
            <a:r>
              <a:rPr lang="en-US" dirty="0"/>
              <a:t>Presented by HF&amp;H Consultants and CalRecycle</a:t>
            </a:r>
          </a:p>
          <a:p>
            <a:pPr algn="l">
              <a:lnSpc>
                <a:spcPct val="110000"/>
              </a:lnSpc>
            </a:pPr>
            <a:r>
              <a:rPr lang="en-US" dirty="0"/>
              <a:t>October 27, 2020</a:t>
            </a:r>
          </a:p>
        </p:txBody>
      </p:sp>
    </p:spTree>
    <p:extLst>
      <p:ext uri="{BB962C8B-B14F-4D97-AF65-F5344CB8AC3E}">
        <p14:creationId xmlns:p14="http://schemas.microsoft.com/office/powerpoint/2010/main" val="1979045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Disclaimer"/>
          <p:cNvSpPr>
            <a:spLocks noGrp="1"/>
          </p:cNvSpPr>
          <p:nvPr>
            <p:ph type="title"/>
          </p:nvPr>
        </p:nvSpPr>
        <p:spPr>
          <a:xfrm>
            <a:off x="404948" y="23757"/>
            <a:ext cx="11756572" cy="982083"/>
          </a:xfrm>
        </p:spPr>
        <p:txBody>
          <a:bodyPr>
            <a:normAutofit/>
          </a:bodyPr>
          <a:lstStyle/>
          <a:p>
            <a:r>
              <a:rPr lang="en-US" dirty="0">
                <a:solidFill>
                  <a:schemeClr val="bg1"/>
                </a:solidFill>
              </a:rPr>
              <a:t>  Disclaimer</a:t>
            </a:r>
          </a:p>
        </p:txBody>
      </p:sp>
      <p:sp>
        <p:nvSpPr>
          <p:cNvPr id="27" name="Content Placeholder 2" descr="This Model Tool is for informational and example purposes only. It should not merely be duplicated without consideration of an individual jurisdiction’s particular needs or circumstances. It is not intended to cover each and every situation, nor can it anticipate specific needs. &#10;In developing the Model Tool, CalRecycle and its consultant (HF&amp;H Consultants) have attempted to ensure that the language herein aligns with the SB 1383 regulations; however, in the event of any conflict, the language in the regulations shall prevail over language in the Model Tool and determination of regulatory intent and interpretation should be appropriately guided by the regulatory language and the official rulemaking record of which this Model Tool is not a component. &#10;CalRecycle and its consultant make no representation that use of this Model Tool will ensure compliance with regulatory requirements. &#10;The Model Tool does not constitute legal advice. Jurisdictions are encouraged to seek legal counsel appropriate to their particular circumstances regarding compliance with regulatory requirements.&#10;"/>
          <p:cNvSpPr>
            <a:spLocks noGrp="1"/>
          </p:cNvSpPr>
          <p:nvPr>
            <p:ph idx="1"/>
          </p:nvPr>
        </p:nvSpPr>
        <p:spPr>
          <a:xfrm>
            <a:off x="202474" y="1160710"/>
            <a:ext cx="11756571" cy="5167312"/>
          </a:xfrm>
        </p:spPr>
        <p:txBody>
          <a:bodyPr>
            <a:noAutofit/>
          </a:bodyPr>
          <a:lstStyle/>
          <a:p>
            <a:r>
              <a:rPr lang="en-US" sz="2200" dirty="0"/>
              <a:t>This Model Tool is for informational and example purposes only. It should not merely be duplicated without consideration of an individual jurisdiction’s particular needs or circumstances. It is not intended to cover each and every situation, nor can it anticipate specific needs. </a:t>
            </a:r>
          </a:p>
          <a:p>
            <a:r>
              <a:rPr lang="en-US" sz="2200" dirty="0"/>
              <a:t>In developing the Model Tool, CalRecycle and its consultant (HF&amp;H Consultants) have attempted to ensure that the language herein aligns with the SB 1383 regulations; however, in the event of any conflict, the language in the regulations shall prevail over language in the Model Tool and determination of regulatory intent and interpretation should be appropriately guided by the regulatory language and the official rulemaking record of which this Model Tool is not a component. </a:t>
            </a:r>
          </a:p>
          <a:p>
            <a:r>
              <a:rPr lang="en-US" sz="2200" dirty="0"/>
              <a:t>CalRecycle and its consultant make no representation that use of this Model Tool will ensure compliance with regulatory requirements. </a:t>
            </a:r>
          </a:p>
          <a:p>
            <a:r>
              <a:rPr lang="en-US" sz="2200" dirty="0"/>
              <a:t>The Model Tool does not constitute legal advice. Jurisdictions are encouraged to seek legal counsel appropriate to their particular circumstances regarding compliance with regulatory requirements.</a:t>
            </a:r>
          </a:p>
        </p:txBody>
      </p:sp>
    </p:spTree>
    <p:extLst>
      <p:ext uri="{BB962C8B-B14F-4D97-AF65-F5344CB8AC3E}">
        <p14:creationId xmlns:p14="http://schemas.microsoft.com/office/powerpoint/2010/main" val="36924237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Outline"/>
          <p:cNvSpPr>
            <a:spLocks noGrp="1"/>
          </p:cNvSpPr>
          <p:nvPr>
            <p:ph type="title"/>
          </p:nvPr>
        </p:nvSpPr>
        <p:spPr>
          <a:xfrm>
            <a:off x="0" y="0"/>
            <a:ext cx="12191999" cy="1325563"/>
          </a:xfrm>
          <a:solidFill>
            <a:srgbClr val="4F7D3F"/>
          </a:solidFill>
        </p:spPr>
        <p:txBody>
          <a:bodyPr/>
          <a:lstStyle/>
          <a:p>
            <a:r>
              <a:rPr lang="en-US" dirty="0"/>
              <a:t>Outline</a:t>
            </a:r>
          </a:p>
        </p:txBody>
      </p:sp>
      <p:sp>
        <p:nvSpPr>
          <p:cNvPr id="3" name="Content Placeholder 2" descr="SB 1383 overview&#10;Model objectives&#10;Model structure and considerations&#10;Model highlights&#10;Q &amp; A&#10;"/>
          <p:cNvSpPr>
            <a:spLocks noGrp="1"/>
          </p:cNvSpPr>
          <p:nvPr>
            <p:ph sz="quarter" idx="10"/>
          </p:nvPr>
        </p:nvSpPr>
        <p:spPr>
          <a:xfrm>
            <a:off x="464650" y="1857545"/>
            <a:ext cx="6605852" cy="3853937"/>
          </a:xfrm>
        </p:spPr>
        <p:txBody>
          <a:bodyPr/>
          <a:lstStyle/>
          <a:p>
            <a:r>
              <a:rPr lang="en-US" dirty="0"/>
              <a:t>SB 1383 overview</a:t>
            </a:r>
          </a:p>
          <a:p>
            <a:r>
              <a:rPr lang="en-US" dirty="0"/>
              <a:t>Model objectives</a:t>
            </a:r>
          </a:p>
          <a:p>
            <a:r>
              <a:rPr lang="en-US" dirty="0"/>
              <a:t>Model structure and considerations</a:t>
            </a:r>
          </a:p>
          <a:p>
            <a:r>
              <a:rPr lang="en-US" dirty="0"/>
              <a:t>Model highlights</a:t>
            </a:r>
          </a:p>
          <a:p>
            <a:r>
              <a:rPr lang="en-US" dirty="0"/>
              <a:t>Q &amp; A</a:t>
            </a:r>
          </a:p>
        </p:txBody>
      </p:sp>
      <p:grpSp>
        <p:nvGrpSpPr>
          <p:cNvPr id="6" name="Group 5" descr="2020 50% Reduction of Organic Waste to landfill "/>
          <p:cNvGrpSpPr/>
          <p:nvPr/>
        </p:nvGrpSpPr>
        <p:grpSpPr>
          <a:xfrm>
            <a:off x="7160363" y="1738091"/>
            <a:ext cx="4566987" cy="4092843"/>
            <a:chOff x="7045693" y="1393067"/>
            <a:chExt cx="4360244" cy="3814201"/>
          </a:xfrm>
        </p:grpSpPr>
        <p:pic>
          <p:nvPicPr>
            <p:cNvPr id="7" name="Picture 6" descr="2020 reduction of Organic Waste Landfill "/>
            <p:cNvPicPr>
              <a:picLocks noChangeAspect="1"/>
            </p:cNvPicPr>
            <p:nvPr/>
          </p:nvPicPr>
          <p:blipFill rotWithShape="1">
            <a:blip r:embed="rId3">
              <a:duotone>
                <a:schemeClr val="accent6">
                  <a:shade val="45000"/>
                  <a:satMod val="135000"/>
                </a:schemeClr>
                <a:prstClr val="white"/>
              </a:duotone>
            </a:blip>
            <a:srcRect l="8085" t="2709" r="6752" b="6322"/>
            <a:stretch/>
          </p:blipFill>
          <p:spPr>
            <a:xfrm>
              <a:off x="7045693" y="2541070"/>
              <a:ext cx="4360244" cy="2666198"/>
            </a:xfrm>
            <a:prstGeom prst="rect">
              <a:avLst/>
            </a:prstGeom>
            <a:ln w="12700">
              <a:solidFill>
                <a:schemeClr val="accent6">
                  <a:lumMod val="75000"/>
                </a:schemeClr>
              </a:solidFill>
            </a:ln>
          </p:spPr>
        </p:pic>
        <p:pic>
          <p:nvPicPr>
            <p:cNvPr id="8" name="Picture 7" descr="pouring food waste into compost pile"/>
            <p:cNvPicPr>
              <a:picLocks noChangeAspect="1"/>
            </p:cNvPicPr>
            <p:nvPr/>
          </p:nvPicPr>
          <p:blipFill rotWithShape="1">
            <a:blip r:embed="rId4">
              <a:extLst>
                <a:ext uri="{28A0092B-C50C-407E-A947-70E740481C1C}">
                  <a14:useLocalDpi xmlns:a14="http://schemas.microsoft.com/office/drawing/2010/main" val="0"/>
                </a:ext>
              </a:extLst>
            </a:blip>
            <a:srcRect t="20370" b="29334"/>
            <a:stretch/>
          </p:blipFill>
          <p:spPr>
            <a:xfrm>
              <a:off x="7045693" y="1393067"/>
              <a:ext cx="4360244" cy="1326029"/>
            </a:xfrm>
            <a:prstGeom prst="rect">
              <a:avLst/>
            </a:prstGeom>
            <a:ln w="12700">
              <a:solidFill>
                <a:schemeClr val="accent6">
                  <a:lumMod val="75000"/>
                </a:schemeClr>
              </a:solidFill>
            </a:ln>
          </p:spPr>
        </p:pic>
      </p:grpSp>
    </p:spTree>
    <p:extLst>
      <p:ext uri="{BB962C8B-B14F-4D97-AF65-F5344CB8AC3E}">
        <p14:creationId xmlns:p14="http://schemas.microsoft.com/office/powerpoint/2010/main" val="4167211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itle 1" descr="SB 1383 overview&#10;Model objectives&#10;Model structure and considerations&#10;Model highlights&#10;Q &amp; A&#10;"/>
          <p:cNvSpPr>
            <a:spLocks noGrp="1"/>
          </p:cNvSpPr>
          <p:nvPr>
            <p:ph type="title"/>
          </p:nvPr>
        </p:nvSpPr>
        <p:spPr>
          <a:xfrm>
            <a:off x="0" y="0"/>
            <a:ext cx="12192000" cy="865931"/>
          </a:xfrm>
          <a:solidFill>
            <a:srgbClr val="4F7D3F"/>
          </a:solidFill>
        </p:spPr>
        <p:txBody>
          <a:bodyPr>
            <a:normAutofit/>
          </a:bodyPr>
          <a:lstStyle/>
          <a:p>
            <a:r>
              <a:rPr lang="en-US" dirty="0"/>
              <a:t>SB 1383 Requirements</a:t>
            </a:r>
          </a:p>
        </p:txBody>
      </p:sp>
      <p:sp>
        <p:nvSpPr>
          <p:cNvPr id="51" name="Text Placeholder 7" descr="2020"/>
          <p:cNvSpPr>
            <a:spLocks noGrp="1"/>
          </p:cNvSpPr>
          <p:nvPr>
            <p:ph type="body" sz="quarter" idx="15"/>
          </p:nvPr>
        </p:nvSpPr>
        <p:spPr>
          <a:xfrm>
            <a:off x="287382" y="1074163"/>
            <a:ext cx="1632857" cy="1198774"/>
          </a:xfrm>
          <a:solidFill>
            <a:srgbClr val="4F7D3F"/>
          </a:solidFill>
        </p:spPr>
        <p:txBody>
          <a:bodyPr/>
          <a:lstStyle/>
          <a:p>
            <a:pPr algn="ctr"/>
            <a:r>
              <a:rPr lang="en-US" sz="3600" b="1" dirty="0"/>
              <a:t>2020</a:t>
            </a:r>
          </a:p>
        </p:txBody>
      </p:sp>
      <p:sp>
        <p:nvSpPr>
          <p:cNvPr id="53" name="Text Placeholder 2" descr="50% Reduction in Landfilled Organic Waste&#10;(11.5 Million Tons Allowed Organic Waste Disposal)&#10;"/>
          <p:cNvSpPr txBox="1">
            <a:spLocks/>
          </p:cNvSpPr>
          <p:nvPr/>
        </p:nvSpPr>
        <p:spPr>
          <a:xfrm>
            <a:off x="2259874" y="1074163"/>
            <a:ext cx="9644744" cy="1198774"/>
          </a:xfrm>
          <a:prstGeom prst="rect">
            <a:avLst/>
          </a:prstGeom>
          <a:solidFill>
            <a:srgbClr val="AFD476"/>
          </a:solidFill>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457200">
              <a:lnSpc>
                <a:spcPct val="100000"/>
              </a:lnSpc>
              <a:spcBef>
                <a:spcPts val="0"/>
              </a:spcBef>
              <a:defRPr/>
            </a:pPr>
            <a:r>
              <a:rPr lang="en-US" sz="3100" b="1" cap="small" dirty="0">
                <a:solidFill>
                  <a:schemeClr val="tx1"/>
                </a:solidFill>
              </a:rPr>
              <a:t>50% Reduction in Landfilled Organic Waste</a:t>
            </a:r>
          </a:p>
          <a:p>
            <a:pPr algn="ctr" defTabSz="457200">
              <a:lnSpc>
                <a:spcPct val="100000"/>
              </a:lnSpc>
              <a:spcBef>
                <a:spcPts val="1200"/>
              </a:spcBef>
              <a:defRPr/>
            </a:pPr>
            <a:r>
              <a:rPr lang="en-US" dirty="0">
                <a:solidFill>
                  <a:schemeClr val="tx1"/>
                </a:solidFill>
              </a:rPr>
              <a:t>(11.5 Million Tons Allowed Organic Waste Disposal)</a:t>
            </a:r>
          </a:p>
          <a:p>
            <a:endParaRPr lang="en-US" sz="3100" dirty="0"/>
          </a:p>
        </p:txBody>
      </p:sp>
      <p:sp>
        <p:nvSpPr>
          <p:cNvPr id="50" name="Text Placeholder 6" descr="2022"/>
          <p:cNvSpPr>
            <a:spLocks noGrp="1"/>
          </p:cNvSpPr>
          <p:nvPr>
            <p:ph type="body" sz="quarter" idx="14"/>
          </p:nvPr>
        </p:nvSpPr>
        <p:spPr>
          <a:xfrm>
            <a:off x="287382" y="2481169"/>
            <a:ext cx="1632857" cy="1084991"/>
          </a:xfrm>
          <a:solidFill>
            <a:srgbClr val="4F7D3F"/>
          </a:solidFill>
        </p:spPr>
        <p:txBody>
          <a:bodyPr>
            <a:normAutofit/>
          </a:bodyPr>
          <a:lstStyle/>
          <a:p>
            <a:pPr algn="ctr"/>
            <a:r>
              <a:rPr lang="en-US" sz="3600" b="1" dirty="0"/>
              <a:t>2022</a:t>
            </a:r>
          </a:p>
        </p:txBody>
      </p:sp>
      <p:sp>
        <p:nvSpPr>
          <p:cNvPr id="49" name="Text Placeholder 3" descr="Regulations Take Effect&#10;"/>
          <p:cNvSpPr>
            <a:spLocks noGrp="1"/>
          </p:cNvSpPr>
          <p:nvPr>
            <p:ph type="body" sz="quarter" idx="11"/>
          </p:nvPr>
        </p:nvSpPr>
        <p:spPr>
          <a:xfrm>
            <a:off x="2259874" y="2481170"/>
            <a:ext cx="9644744" cy="1070854"/>
          </a:xfrm>
          <a:solidFill>
            <a:srgbClr val="AFD476"/>
          </a:solidFill>
        </p:spPr>
        <p:txBody>
          <a:bodyPr>
            <a:noAutofit/>
          </a:bodyPr>
          <a:lstStyle/>
          <a:p>
            <a:pPr algn="ctr"/>
            <a:r>
              <a:rPr lang="en-US" sz="3600" b="1" cap="small" dirty="0">
                <a:solidFill>
                  <a:schemeClr val="tx1"/>
                </a:solidFill>
              </a:rPr>
              <a:t>Regulations</a:t>
            </a:r>
            <a:r>
              <a:rPr lang="en-US" sz="3600" b="1" dirty="0">
                <a:solidFill>
                  <a:schemeClr val="tx1"/>
                </a:solidFill>
              </a:rPr>
              <a:t> </a:t>
            </a:r>
            <a:r>
              <a:rPr lang="en-US" sz="3600" b="1" cap="small" dirty="0">
                <a:solidFill>
                  <a:schemeClr val="tx1"/>
                </a:solidFill>
              </a:rPr>
              <a:t>Take Effect</a:t>
            </a:r>
          </a:p>
        </p:txBody>
      </p:sp>
      <p:sp>
        <p:nvSpPr>
          <p:cNvPr id="48" name="Text Placeholder 8" descr="2025"/>
          <p:cNvSpPr>
            <a:spLocks noGrp="1"/>
          </p:cNvSpPr>
          <p:nvPr>
            <p:ph type="body" sz="quarter" idx="16"/>
          </p:nvPr>
        </p:nvSpPr>
        <p:spPr>
          <a:xfrm>
            <a:off x="287382" y="3670390"/>
            <a:ext cx="1632857" cy="1206409"/>
          </a:xfrm>
          <a:solidFill>
            <a:srgbClr val="4F7D3F"/>
          </a:solidFill>
        </p:spPr>
        <p:txBody>
          <a:bodyPr>
            <a:normAutofit/>
          </a:bodyPr>
          <a:lstStyle/>
          <a:p>
            <a:r>
              <a:rPr lang="en-US" sz="3600" b="1" dirty="0"/>
              <a:t>2025</a:t>
            </a:r>
          </a:p>
        </p:txBody>
      </p:sp>
      <p:sp>
        <p:nvSpPr>
          <p:cNvPr id="54" name="Text Placeholder 4" descr="75% Reduction in Landfilled Organic Waste&#10;(5.7 Million Tons Allowed Organic Waste Disposal)&#10;"/>
          <p:cNvSpPr txBox="1">
            <a:spLocks/>
          </p:cNvSpPr>
          <p:nvPr/>
        </p:nvSpPr>
        <p:spPr>
          <a:xfrm>
            <a:off x="2259874" y="3670390"/>
            <a:ext cx="9644744" cy="1206409"/>
          </a:xfrm>
          <a:prstGeom prst="rect">
            <a:avLst/>
          </a:prstGeom>
          <a:solidFill>
            <a:srgbClr val="AFD476"/>
          </a:solidFill>
        </p:spPr>
        <p:txBody>
          <a:bodyPr vert="horz" lIns="91440" tIns="45720" rIns="91440" bIns="45720" rtlCol="0">
            <a:normAutofit fontScale="70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457200">
              <a:lnSpc>
                <a:spcPct val="100000"/>
              </a:lnSpc>
              <a:spcBef>
                <a:spcPts val="0"/>
              </a:spcBef>
              <a:defRPr/>
            </a:pPr>
            <a:r>
              <a:rPr lang="en-US" sz="4900" b="1" cap="small" dirty="0">
                <a:solidFill>
                  <a:schemeClr val="tx1"/>
                </a:solidFill>
              </a:rPr>
              <a:t>75% Reduction in Landfilled Organic Waste</a:t>
            </a:r>
          </a:p>
          <a:p>
            <a:pPr algn="ctr" defTabSz="457200">
              <a:lnSpc>
                <a:spcPct val="100000"/>
              </a:lnSpc>
              <a:spcBef>
                <a:spcPts val="1200"/>
              </a:spcBef>
              <a:defRPr/>
            </a:pPr>
            <a:r>
              <a:rPr lang="en-US" sz="4400" dirty="0">
                <a:solidFill>
                  <a:schemeClr val="tx1"/>
                </a:solidFill>
              </a:rPr>
              <a:t>(5.7 Million Tons Allowed Organic Waste Disposal)</a:t>
            </a:r>
          </a:p>
          <a:p>
            <a:endParaRPr lang="en-US" dirty="0"/>
          </a:p>
        </p:txBody>
      </p:sp>
      <p:sp>
        <p:nvSpPr>
          <p:cNvPr id="47" name="Text Placeholder 9" descr="2025"/>
          <p:cNvSpPr>
            <a:spLocks noGrp="1"/>
          </p:cNvSpPr>
          <p:nvPr>
            <p:ph type="body" sz="quarter" idx="17"/>
          </p:nvPr>
        </p:nvSpPr>
        <p:spPr>
          <a:xfrm>
            <a:off x="287382" y="4981028"/>
            <a:ext cx="1632857" cy="1206409"/>
          </a:xfrm>
          <a:solidFill>
            <a:srgbClr val="4F7D3F"/>
          </a:solidFill>
        </p:spPr>
        <p:txBody>
          <a:bodyPr>
            <a:normAutofit/>
          </a:bodyPr>
          <a:lstStyle/>
          <a:p>
            <a:r>
              <a:rPr lang="en-US" sz="3600" b="1" dirty="0"/>
              <a:t>2025</a:t>
            </a:r>
          </a:p>
        </p:txBody>
      </p:sp>
      <p:sp>
        <p:nvSpPr>
          <p:cNvPr id="55" name="Text Placeholder 5" descr="20% Recovery of Currently Disposed Edible Food for Human Consumption &#10;"/>
          <p:cNvSpPr txBox="1">
            <a:spLocks/>
          </p:cNvSpPr>
          <p:nvPr/>
        </p:nvSpPr>
        <p:spPr>
          <a:xfrm>
            <a:off x="2259874" y="4995165"/>
            <a:ext cx="9644744" cy="1192272"/>
          </a:xfrm>
          <a:prstGeom prst="rect">
            <a:avLst/>
          </a:prstGeom>
          <a:solidFill>
            <a:srgbClr val="AFD476"/>
          </a:solidFill>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3100" b="1" cap="small" dirty="0">
                <a:solidFill>
                  <a:schemeClr val="tx1"/>
                </a:solidFill>
              </a:rPr>
              <a:t>20% Recovery of Currently Disposed Edible Food for Human Consumption </a:t>
            </a:r>
          </a:p>
        </p:txBody>
      </p:sp>
    </p:spTree>
    <p:extLst>
      <p:ext uri="{BB962C8B-B14F-4D97-AF65-F5344CB8AC3E}">
        <p14:creationId xmlns:p14="http://schemas.microsoft.com/office/powerpoint/2010/main" val="1364171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descr="SB 1383 Key Jurisdiction Dates"/>
          <p:cNvSpPr>
            <a:spLocks noGrp="1"/>
          </p:cNvSpPr>
          <p:nvPr>
            <p:ph type="title"/>
          </p:nvPr>
        </p:nvSpPr>
        <p:spPr>
          <a:xfrm>
            <a:off x="0" y="46761"/>
            <a:ext cx="12191999" cy="759181"/>
          </a:xfrm>
          <a:solidFill>
            <a:srgbClr val="4F7D3F"/>
          </a:solidFill>
        </p:spPr>
        <p:txBody>
          <a:bodyPr>
            <a:normAutofit/>
          </a:bodyPr>
          <a:lstStyle/>
          <a:p>
            <a:r>
              <a:rPr lang="en-US" dirty="0"/>
              <a:t>SB 1383 Key Jurisdiction Dates</a:t>
            </a:r>
          </a:p>
        </p:txBody>
      </p:sp>
      <p:sp>
        <p:nvSpPr>
          <p:cNvPr id="15" name="Text Placeholder 14" descr="2022&#10;"/>
          <p:cNvSpPr>
            <a:spLocks noGrp="1"/>
          </p:cNvSpPr>
          <p:nvPr>
            <p:ph type="body" sz="quarter" idx="23"/>
          </p:nvPr>
        </p:nvSpPr>
        <p:spPr/>
        <p:txBody>
          <a:bodyPr/>
          <a:lstStyle/>
          <a:p>
            <a:r>
              <a:rPr lang="en-US" dirty="0"/>
              <a:t>2022</a:t>
            </a:r>
          </a:p>
        </p:txBody>
      </p:sp>
      <p:pic>
        <p:nvPicPr>
          <p:cNvPr id="17" name="Picture 16" descr="waste hauler truck">
            <a:extLst>
              <a:ext uri="{FF2B5EF4-FFF2-40B4-BE49-F238E27FC236}">
                <a16:creationId xmlns:a16="http://schemas.microsoft.com/office/drawing/2014/main" id="{4C7A1C13-9D54-D54F-BA80-0C5982BF59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1109" y="1762936"/>
            <a:ext cx="668420" cy="474481"/>
          </a:xfrm>
          <a:prstGeom prst="rect">
            <a:avLst/>
          </a:prstGeom>
        </p:spPr>
      </p:pic>
      <p:sp>
        <p:nvSpPr>
          <p:cNvPr id="28" name="Text Placeholder 27" descr="Provide Organics Collection Service to All Residents and Businesses&#10;"/>
          <p:cNvSpPr>
            <a:spLocks noGrp="1"/>
          </p:cNvSpPr>
          <p:nvPr>
            <p:ph type="body" sz="quarter" idx="26"/>
          </p:nvPr>
        </p:nvSpPr>
        <p:spPr>
          <a:xfrm>
            <a:off x="2111760" y="1644977"/>
            <a:ext cx="3461771" cy="666750"/>
          </a:xfrm>
        </p:spPr>
        <p:txBody>
          <a:bodyPr>
            <a:noAutofit/>
          </a:bodyPr>
          <a:lstStyle/>
          <a:p>
            <a:r>
              <a:rPr lang="en-US" b="0" dirty="0"/>
              <a:t>Provide Organics Collection Service to All Residents and Businesses</a:t>
            </a:r>
          </a:p>
        </p:txBody>
      </p:sp>
      <p:pic>
        <p:nvPicPr>
          <p:cNvPr id="31" name="Picture 30" descr="apple">
            <a:extLst>
              <a:ext uri="{FF2B5EF4-FFF2-40B4-BE49-F238E27FC236}">
                <a16:creationId xmlns:a16="http://schemas.microsoft.com/office/drawing/2014/main" id="{F1ABC944-9F42-5C41-B1C6-67951317CC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4780" y="2648110"/>
            <a:ext cx="541077" cy="572320"/>
          </a:xfrm>
          <a:prstGeom prst="rect">
            <a:avLst/>
          </a:prstGeom>
        </p:spPr>
      </p:pic>
      <p:sp>
        <p:nvSpPr>
          <p:cNvPr id="24" name="Text Placeholder 23" descr="Establish Edible Food Recovery Program&#10;"/>
          <p:cNvSpPr>
            <a:spLocks noGrp="1"/>
          </p:cNvSpPr>
          <p:nvPr>
            <p:ph type="body" sz="quarter" idx="14"/>
          </p:nvPr>
        </p:nvSpPr>
        <p:spPr>
          <a:xfrm>
            <a:off x="2103475" y="2693041"/>
            <a:ext cx="3217826" cy="666750"/>
          </a:xfrm>
        </p:spPr>
        <p:txBody>
          <a:bodyPr/>
          <a:lstStyle/>
          <a:p>
            <a:r>
              <a:rPr lang="en-US" b="0" dirty="0"/>
              <a:t>Establish Edible Food Recovery Program</a:t>
            </a:r>
          </a:p>
        </p:txBody>
      </p:sp>
      <p:pic>
        <p:nvPicPr>
          <p:cNvPr id="32" name="Picture 31" descr="person speaking">
            <a:extLst>
              <a:ext uri="{FF2B5EF4-FFF2-40B4-BE49-F238E27FC236}">
                <a16:creationId xmlns:a16="http://schemas.microsoft.com/office/drawing/2014/main" id="{49A3653B-D1A4-D34C-8A9F-90D12CC78B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21370" y="3575130"/>
            <a:ext cx="607895" cy="512450"/>
          </a:xfrm>
          <a:prstGeom prst="rect">
            <a:avLst/>
          </a:prstGeom>
        </p:spPr>
      </p:pic>
      <p:sp>
        <p:nvSpPr>
          <p:cNvPr id="27" name="Text Placeholder 26" descr="Conduct Education and Outreach&#10;"/>
          <p:cNvSpPr>
            <a:spLocks noGrp="1"/>
          </p:cNvSpPr>
          <p:nvPr>
            <p:ph type="body" sz="quarter" idx="25"/>
          </p:nvPr>
        </p:nvSpPr>
        <p:spPr/>
        <p:txBody>
          <a:bodyPr/>
          <a:lstStyle/>
          <a:p>
            <a:r>
              <a:rPr lang="en-US" b="0" dirty="0"/>
              <a:t>Conduct Education and Outreach</a:t>
            </a:r>
          </a:p>
        </p:txBody>
      </p:sp>
      <p:pic>
        <p:nvPicPr>
          <p:cNvPr id="33" name="Picture 32" descr="chasing arrows recycling logo">
            <a:extLst>
              <a:ext uri="{FF2B5EF4-FFF2-40B4-BE49-F238E27FC236}">
                <a16:creationId xmlns:a16="http://schemas.microsoft.com/office/drawing/2014/main" id="{725EA57E-B51C-EB47-8E04-0FBB6E0BB86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21370" y="4451209"/>
            <a:ext cx="605015" cy="591470"/>
          </a:xfrm>
          <a:prstGeom prst="rect">
            <a:avLst/>
          </a:prstGeom>
        </p:spPr>
      </p:pic>
      <p:sp>
        <p:nvSpPr>
          <p:cNvPr id="25" name="Text Placeholder 24" descr="Procure Recovered Organic Waste Products&#10;"/>
          <p:cNvSpPr>
            <a:spLocks noGrp="1"/>
          </p:cNvSpPr>
          <p:nvPr>
            <p:ph type="body" sz="quarter" idx="15"/>
          </p:nvPr>
        </p:nvSpPr>
        <p:spPr/>
        <p:txBody>
          <a:bodyPr>
            <a:normAutofit/>
          </a:bodyPr>
          <a:lstStyle/>
          <a:p>
            <a:r>
              <a:rPr lang="en-US" b="0" dirty="0"/>
              <a:t>Procure</a:t>
            </a:r>
            <a:r>
              <a:rPr lang="en-US" b="0" dirty="0">
                <a:solidFill>
                  <a:srgbClr val="FF0000"/>
                </a:solidFill>
              </a:rPr>
              <a:t> </a:t>
            </a:r>
            <a:r>
              <a:rPr lang="en-US" b="0" dirty="0"/>
              <a:t>Recovered Organic Waste Products</a:t>
            </a:r>
          </a:p>
        </p:txBody>
      </p:sp>
      <p:pic>
        <p:nvPicPr>
          <p:cNvPr id="34" name="Picture 33" descr="check list">
            <a:extLst>
              <a:ext uri="{FF2B5EF4-FFF2-40B4-BE49-F238E27FC236}">
                <a16:creationId xmlns:a16="http://schemas.microsoft.com/office/drawing/2014/main" id="{46DC0FEE-9696-D842-A27C-8B5F95DAB9B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79886" y="5329157"/>
            <a:ext cx="410510" cy="568259"/>
          </a:xfrm>
          <a:prstGeom prst="rect">
            <a:avLst/>
          </a:prstGeom>
        </p:spPr>
      </p:pic>
      <p:sp>
        <p:nvSpPr>
          <p:cNvPr id="26" name="Text Placeholder 25" descr="Plan for Capacity&#10;"/>
          <p:cNvSpPr>
            <a:spLocks noGrp="1"/>
          </p:cNvSpPr>
          <p:nvPr>
            <p:ph type="body" sz="quarter" idx="16"/>
          </p:nvPr>
        </p:nvSpPr>
        <p:spPr/>
        <p:txBody>
          <a:bodyPr/>
          <a:lstStyle/>
          <a:p>
            <a:r>
              <a:rPr lang="en-US" b="0" dirty="0"/>
              <a:t>Plan for Capacity</a:t>
            </a:r>
          </a:p>
        </p:txBody>
      </p:sp>
      <p:sp>
        <p:nvSpPr>
          <p:cNvPr id="16" name="Text Placeholder 15" descr="2024&#10;"/>
          <p:cNvSpPr>
            <a:spLocks noGrp="1"/>
          </p:cNvSpPr>
          <p:nvPr>
            <p:ph type="body" sz="quarter" idx="24"/>
          </p:nvPr>
        </p:nvSpPr>
        <p:spPr/>
        <p:txBody>
          <a:bodyPr/>
          <a:lstStyle/>
          <a:p>
            <a:r>
              <a:rPr lang="en-US" dirty="0"/>
              <a:t>2024</a:t>
            </a:r>
          </a:p>
        </p:txBody>
      </p:sp>
      <p:pic>
        <p:nvPicPr>
          <p:cNvPr id="35" name="Picture 34" descr="Inspector with clipboard. ">
            <a:extLst>
              <a:ext uri="{FF2B5EF4-FFF2-40B4-BE49-F238E27FC236}">
                <a16:creationId xmlns:a16="http://schemas.microsoft.com/office/drawing/2014/main" id="{7CA67602-6C70-F047-A8E7-4D7FC6E8D5B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035860" y="1731112"/>
            <a:ext cx="521329" cy="494480"/>
          </a:xfrm>
          <a:prstGeom prst="rect">
            <a:avLst/>
          </a:prstGeom>
        </p:spPr>
      </p:pic>
      <p:sp>
        <p:nvSpPr>
          <p:cNvPr id="21" name="Text Placeholder 20" descr="Take Enforcement Action Starting January 1, 2024 Against Non-Complaint Entities&#10;"/>
          <p:cNvSpPr>
            <a:spLocks noGrp="1"/>
          </p:cNvSpPr>
          <p:nvPr>
            <p:ph type="body" sz="quarter" idx="10"/>
          </p:nvPr>
        </p:nvSpPr>
        <p:spPr>
          <a:xfrm>
            <a:off x="8017685" y="1666802"/>
            <a:ext cx="3183715" cy="2917898"/>
          </a:xfrm>
        </p:spPr>
        <p:txBody>
          <a:bodyPr>
            <a:normAutofit/>
          </a:bodyPr>
          <a:lstStyle/>
          <a:p>
            <a:r>
              <a:rPr lang="en-US" b="0" dirty="0"/>
              <a:t>Take Enforcement Action Starting January 1, 2024 Against Non-Complaint Entities</a:t>
            </a:r>
          </a:p>
        </p:txBody>
      </p:sp>
    </p:spTree>
    <p:extLst>
      <p:ext uri="{BB962C8B-B14F-4D97-AF65-F5344CB8AC3E}">
        <p14:creationId xmlns:p14="http://schemas.microsoft.com/office/powerpoint/2010/main" val="382260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B 1383 in Action&#10;&#10;Jurisdiction Requirements">
            <a:extLst>
              <a:ext uri="{FF2B5EF4-FFF2-40B4-BE49-F238E27FC236}">
                <a16:creationId xmlns:a16="http://schemas.microsoft.com/office/drawing/2014/main" id="{7B297C58-6668-9843-8769-BA3E6A86A2DC}"/>
              </a:ext>
            </a:extLst>
          </p:cNvPr>
          <p:cNvSpPr>
            <a:spLocks noGrp="1"/>
          </p:cNvSpPr>
          <p:nvPr>
            <p:ph type="title"/>
          </p:nvPr>
        </p:nvSpPr>
        <p:spPr>
          <a:xfrm>
            <a:off x="244496" y="352077"/>
            <a:ext cx="3500854" cy="1600200"/>
          </a:xfrm>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Jurisdiction Requirements</a:t>
            </a:r>
            <a:endParaRPr lang="en-US" dirty="0"/>
          </a:p>
        </p:txBody>
      </p:sp>
      <p:grpSp>
        <p:nvGrpSpPr>
          <p:cNvPr id="7" name="Group 6" descr="waste hauler truck"/>
          <p:cNvGrpSpPr/>
          <p:nvPr/>
        </p:nvGrpSpPr>
        <p:grpSpPr>
          <a:xfrm>
            <a:off x="861642" y="2952893"/>
            <a:ext cx="2273300" cy="1955800"/>
            <a:chOff x="591762" y="2135532"/>
            <a:chExt cx="2273300" cy="1955800"/>
          </a:xfrm>
        </p:grpSpPr>
        <p:pic>
          <p:nvPicPr>
            <p:cNvPr id="8" name="Picture 7" descr="waste hauler truck">
              <a:extLst>
                <a:ext uri="{FF2B5EF4-FFF2-40B4-BE49-F238E27FC236}">
                  <a16:creationId xmlns:a16="http://schemas.microsoft.com/office/drawing/2014/main" id="{0339376E-45C5-AA42-AF27-28238AD263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1762" y="2135532"/>
              <a:ext cx="2273300" cy="1955800"/>
            </a:xfrm>
            <a:prstGeom prst="rect">
              <a:avLst/>
            </a:prstGeom>
          </p:spPr>
        </p:pic>
        <p:pic>
          <p:nvPicPr>
            <p:cNvPr id="9" name="Picture 8" descr="waste hauler truck">
              <a:extLst>
                <a:ext uri="{FF2B5EF4-FFF2-40B4-BE49-F238E27FC236}">
                  <a16:creationId xmlns:a16="http://schemas.microsoft.com/office/drawing/2014/main" id="{9C31BC5D-E0D1-0345-98DC-017F976B77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2970" y="2645096"/>
              <a:ext cx="1224146" cy="868967"/>
            </a:xfrm>
            <a:prstGeom prst="rect">
              <a:avLst/>
            </a:prstGeom>
          </p:spPr>
        </p:pic>
      </p:grpSp>
      <p:sp>
        <p:nvSpPr>
          <p:cNvPr id="5" name="Text Placeholder 4" descr="Provide organics collection service to all residents and businesses&#10;">
            <a:extLst>
              <a:ext uri="{FF2B5EF4-FFF2-40B4-BE49-F238E27FC236}">
                <a16:creationId xmlns:a16="http://schemas.microsoft.com/office/drawing/2014/main" id="{CA2E2B45-57DE-8C42-8E17-7990A1BC91F0}"/>
              </a:ext>
            </a:extLst>
          </p:cNvPr>
          <p:cNvSpPr>
            <a:spLocks noGrp="1"/>
          </p:cNvSpPr>
          <p:nvPr>
            <p:ph type="body" sz="half" idx="10"/>
          </p:nvPr>
        </p:nvSpPr>
        <p:spPr/>
        <p:txBody>
          <a:bodyPr>
            <a:normAutofit lnSpcReduction="10000"/>
          </a:bodyPr>
          <a:lstStyle/>
          <a:p>
            <a:pPr algn="ctr"/>
            <a:r>
              <a:rPr lang="en-US" b="1" dirty="0"/>
              <a:t>Provide organics collection service to all residents and businesses</a:t>
            </a:r>
          </a:p>
        </p:txBody>
      </p:sp>
      <p:sp>
        <p:nvSpPr>
          <p:cNvPr id="4" name="Text Placeholder 3" descr="Organic Waste Collection Services&#10;">
            <a:extLst>
              <a:ext uri="{FF2B5EF4-FFF2-40B4-BE49-F238E27FC236}">
                <a16:creationId xmlns:a16="http://schemas.microsoft.com/office/drawing/2014/main" id="{FC9B4438-B881-B947-A7DB-60B6FD247A60}"/>
              </a:ext>
            </a:extLst>
          </p:cNvPr>
          <p:cNvSpPr>
            <a:spLocks noGrp="1"/>
          </p:cNvSpPr>
          <p:nvPr>
            <p:ph type="body" sz="half" idx="2"/>
          </p:nvPr>
        </p:nvSpPr>
        <p:spPr>
          <a:xfrm>
            <a:off x="4284870" y="150230"/>
            <a:ext cx="7661447" cy="690390"/>
          </a:xfrm>
        </p:spPr>
        <p:txBody>
          <a:bodyPr>
            <a:normAutofit/>
          </a:bodyPr>
          <a:lstStyle/>
          <a:p>
            <a:r>
              <a:rPr lang="en-US" sz="3200" dirty="0"/>
              <a:t>Organic Waste Collection Services</a:t>
            </a:r>
          </a:p>
        </p:txBody>
      </p:sp>
      <p:grpSp>
        <p:nvGrpSpPr>
          <p:cNvPr id="21" name="Group 20" descr="curbside containers"/>
          <p:cNvGrpSpPr/>
          <p:nvPr/>
        </p:nvGrpSpPr>
        <p:grpSpPr>
          <a:xfrm>
            <a:off x="4294594" y="940949"/>
            <a:ext cx="992399" cy="1227145"/>
            <a:chOff x="4194092" y="1236392"/>
            <a:chExt cx="992399" cy="1227145"/>
          </a:xfrm>
        </p:grpSpPr>
        <p:pic>
          <p:nvPicPr>
            <p:cNvPr id="12" name="Picture 11" descr="grey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4092" y="1236392"/>
              <a:ext cx="636238" cy="829742"/>
            </a:xfrm>
            <a:prstGeom prst="rect">
              <a:avLst/>
            </a:prstGeom>
          </p:spPr>
        </p:pic>
        <p:pic>
          <p:nvPicPr>
            <p:cNvPr id="13" name="Picture 12" descr="green contain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78713" y="1431636"/>
              <a:ext cx="625765" cy="816084"/>
            </a:xfrm>
            <a:prstGeom prst="rect">
              <a:avLst/>
            </a:prstGeom>
          </p:spPr>
        </p:pic>
        <p:pic>
          <p:nvPicPr>
            <p:cNvPr id="14" name="Picture 13" descr="blue containe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63647" y="1651263"/>
              <a:ext cx="622844" cy="812274"/>
            </a:xfrm>
            <a:prstGeom prst="rect">
              <a:avLst/>
            </a:prstGeom>
          </p:spPr>
        </p:pic>
      </p:grpSp>
      <p:sp>
        <p:nvSpPr>
          <p:cNvPr id="19" name="Text Placeholder 4" descr="Three-Container “Source Separated” Collection Service&#10;Organics prohibited from black container&#10;All organic waste segregated for collection and recycling&#10;">
            <a:extLst>
              <a:ext uri="{FF2B5EF4-FFF2-40B4-BE49-F238E27FC236}">
                <a16:creationId xmlns:a16="http://schemas.microsoft.com/office/drawing/2014/main" id="{CA2E2B45-57DE-8C42-8E17-7990A1BC91F0}"/>
              </a:ext>
            </a:extLst>
          </p:cNvPr>
          <p:cNvSpPr txBox="1">
            <a:spLocks/>
          </p:cNvSpPr>
          <p:nvPr/>
        </p:nvSpPr>
        <p:spPr>
          <a:xfrm>
            <a:off x="5420694" y="865207"/>
            <a:ext cx="6098194"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0"/>
              </a:spcBef>
            </a:pPr>
            <a:r>
              <a:rPr lang="en-US" b="1" dirty="0">
                <a:solidFill>
                  <a:schemeClr val="accent4">
                    <a:lumMod val="60000"/>
                    <a:lumOff val="40000"/>
                  </a:schemeClr>
                </a:solidFill>
              </a:rPr>
              <a:t>Three-Container “Source Separated” Collection Service</a:t>
            </a:r>
          </a:p>
          <a:p>
            <a:pPr marL="342900" indent="-342900">
              <a:spcBef>
                <a:spcPts val="0"/>
              </a:spcBef>
              <a:buFont typeface="Arial" panose="020B0604020202020204" pitchFamily="34" charset="0"/>
              <a:buChar char="•"/>
            </a:pPr>
            <a:r>
              <a:rPr lang="en-US" dirty="0">
                <a:solidFill>
                  <a:schemeClr val="bg1"/>
                </a:solidFill>
              </a:rPr>
              <a:t>Organics prohibited from black container</a:t>
            </a:r>
          </a:p>
          <a:p>
            <a:pPr marL="342900" indent="-342900">
              <a:spcBef>
                <a:spcPts val="0"/>
              </a:spcBef>
              <a:buFont typeface="Arial" panose="020B0604020202020204" pitchFamily="34" charset="0"/>
              <a:buChar char="•"/>
            </a:pPr>
            <a:r>
              <a:rPr lang="en-US" dirty="0">
                <a:solidFill>
                  <a:schemeClr val="bg1"/>
                </a:solidFill>
              </a:rPr>
              <a:t>All organic waste segregated for collection and recycling</a:t>
            </a:r>
          </a:p>
        </p:txBody>
      </p:sp>
      <p:pic>
        <p:nvPicPr>
          <p:cNvPr id="25" name="Picture 24" descr="grey container">
            <a:extLst>
              <a:ext uri="{FF2B5EF4-FFF2-40B4-BE49-F238E27FC236}">
                <a16:creationId xmlns:a16="http://schemas.microsoft.com/office/drawing/2014/main" id="{2BB98FC5-9CED-4F5A-87D7-9EB78BEC980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14150" y="2821904"/>
            <a:ext cx="636238" cy="829742"/>
          </a:xfrm>
          <a:prstGeom prst="rect">
            <a:avLst/>
          </a:prstGeom>
        </p:spPr>
      </p:pic>
      <p:pic>
        <p:nvPicPr>
          <p:cNvPr id="26" name="Picture 25" descr="blue container">
            <a:extLst>
              <a:ext uri="{FF2B5EF4-FFF2-40B4-BE49-F238E27FC236}">
                <a16:creationId xmlns:a16="http://schemas.microsoft.com/office/drawing/2014/main" id="{28B03438-8FF2-4236-86C9-17F78453F1D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97450" y="3042217"/>
            <a:ext cx="622844" cy="812274"/>
          </a:xfrm>
          <a:prstGeom prst="rect">
            <a:avLst/>
          </a:prstGeom>
        </p:spPr>
      </p:pic>
      <p:sp>
        <p:nvSpPr>
          <p:cNvPr id="20" name="Text Placeholder 4" descr="Two-Container Collection Service&#10;One container for collection of segregated &#10;organic waste&#10;One container for collection of mixed waste (subject to 75% organic content recovery standard">
            <a:extLst>
              <a:ext uri="{FF2B5EF4-FFF2-40B4-BE49-F238E27FC236}">
                <a16:creationId xmlns:a16="http://schemas.microsoft.com/office/drawing/2014/main" id="{CA2E2B45-57DE-8C42-8E17-7990A1BC91F0}"/>
              </a:ext>
            </a:extLst>
          </p:cNvPr>
          <p:cNvSpPr txBox="1">
            <a:spLocks/>
          </p:cNvSpPr>
          <p:nvPr/>
        </p:nvSpPr>
        <p:spPr>
          <a:xfrm>
            <a:off x="5420694" y="2534048"/>
            <a:ext cx="6275120"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600"/>
              </a:spcBef>
            </a:pPr>
            <a:r>
              <a:rPr lang="en-US" b="1" dirty="0">
                <a:solidFill>
                  <a:schemeClr val="accent4">
                    <a:lumMod val="60000"/>
                    <a:lumOff val="40000"/>
                  </a:schemeClr>
                </a:solidFill>
              </a:rPr>
              <a:t>Two-Container Collection Service</a:t>
            </a:r>
          </a:p>
          <a:p>
            <a:pPr marL="342900" indent="-342900">
              <a:lnSpc>
                <a:spcPct val="100000"/>
              </a:lnSpc>
              <a:spcBef>
                <a:spcPts val="0"/>
              </a:spcBef>
              <a:buFont typeface="Arial" panose="020B0604020202020204" pitchFamily="34" charset="0"/>
              <a:buChar char="•"/>
            </a:pPr>
            <a:r>
              <a:rPr lang="en-US" dirty="0">
                <a:solidFill>
                  <a:schemeClr val="bg1"/>
                </a:solidFill>
              </a:rPr>
              <a:t>One container for collection of segregated </a:t>
            </a:r>
            <a:br>
              <a:rPr lang="en-US" dirty="0">
                <a:solidFill>
                  <a:schemeClr val="bg1"/>
                </a:solidFill>
              </a:rPr>
            </a:br>
            <a:r>
              <a:rPr lang="en-US" dirty="0">
                <a:solidFill>
                  <a:schemeClr val="bg1"/>
                </a:solidFill>
              </a:rPr>
              <a:t>organic waste</a:t>
            </a:r>
          </a:p>
          <a:p>
            <a:pPr marL="342900" indent="-342900">
              <a:lnSpc>
                <a:spcPct val="100000"/>
              </a:lnSpc>
              <a:spcBef>
                <a:spcPts val="0"/>
              </a:spcBef>
              <a:buFont typeface="Arial" panose="020B0604020202020204" pitchFamily="34" charset="0"/>
              <a:buChar char="•"/>
            </a:pPr>
            <a:r>
              <a:rPr lang="en-US" dirty="0">
                <a:solidFill>
                  <a:schemeClr val="bg1"/>
                </a:solidFill>
              </a:rPr>
              <a:t>One container for collection of mixed waste (subject to 75% organic content recovery standard)</a:t>
            </a:r>
          </a:p>
        </p:txBody>
      </p:sp>
      <p:pic>
        <p:nvPicPr>
          <p:cNvPr id="15" name="Picture 14" descr="grey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182289" y="2599995"/>
            <a:ext cx="636238" cy="829742"/>
          </a:xfrm>
          <a:prstGeom prst="rect">
            <a:avLst/>
          </a:prstGeom>
        </p:spPr>
      </p:pic>
      <p:pic>
        <p:nvPicPr>
          <p:cNvPr id="16" name="Picture 15" descr="green contain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366910" y="2795239"/>
            <a:ext cx="625765" cy="816084"/>
          </a:xfrm>
          <a:prstGeom prst="rect">
            <a:avLst/>
          </a:prstGeom>
        </p:spPr>
      </p:pic>
      <p:pic>
        <p:nvPicPr>
          <p:cNvPr id="22" name="Picture 21" descr="grey contain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9215" y="4376761"/>
            <a:ext cx="636238" cy="829742"/>
          </a:xfrm>
          <a:prstGeom prst="rect">
            <a:avLst/>
          </a:prstGeom>
        </p:spPr>
      </p:pic>
      <p:sp>
        <p:nvSpPr>
          <p:cNvPr id="23" name="Text Placeholder 4" descr="One-Container Collection Service&#10;One container for collection of mixed waste (subject to 75% organic content recovery standard)&#10;">
            <a:extLst>
              <a:ext uri="{FF2B5EF4-FFF2-40B4-BE49-F238E27FC236}">
                <a16:creationId xmlns:a16="http://schemas.microsoft.com/office/drawing/2014/main" id="{CA2E2B45-57DE-8C42-8E17-7990A1BC91F0}"/>
              </a:ext>
            </a:extLst>
          </p:cNvPr>
          <p:cNvSpPr txBox="1">
            <a:spLocks/>
          </p:cNvSpPr>
          <p:nvPr/>
        </p:nvSpPr>
        <p:spPr>
          <a:xfrm>
            <a:off x="5482681" y="4445303"/>
            <a:ext cx="6722568"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600"/>
              </a:spcBef>
            </a:pPr>
            <a:r>
              <a:rPr lang="en-US" b="1" dirty="0">
                <a:solidFill>
                  <a:schemeClr val="accent4">
                    <a:lumMod val="60000"/>
                    <a:lumOff val="40000"/>
                  </a:schemeClr>
                </a:solidFill>
              </a:rPr>
              <a:t>One-Container Collection Service</a:t>
            </a:r>
          </a:p>
          <a:p>
            <a:pPr marL="342900" indent="-342900">
              <a:spcBef>
                <a:spcPts val="0"/>
              </a:spcBef>
              <a:buFont typeface="Arial" panose="020B0604020202020204" pitchFamily="34" charset="0"/>
              <a:buChar char="•"/>
            </a:pPr>
            <a:r>
              <a:rPr lang="en-US" dirty="0">
                <a:solidFill>
                  <a:schemeClr val="bg1"/>
                </a:solidFill>
              </a:rPr>
              <a:t>One container for collection of mixed waste (subject to 75% organic content recovery standard)</a:t>
            </a:r>
          </a:p>
        </p:txBody>
      </p:sp>
      <p:sp>
        <p:nvSpPr>
          <p:cNvPr id="24" name="TextBox 23" descr="Minimum contamination monitoring and reduction requirements&#10;Collection waivers authorized for certain documented circumstances&#10;"/>
          <p:cNvSpPr txBox="1"/>
          <p:nvPr/>
        </p:nvSpPr>
        <p:spPr>
          <a:xfrm>
            <a:off x="4080004" y="5514183"/>
            <a:ext cx="8262679" cy="707886"/>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chemeClr val="accent4">
                    <a:lumMod val="60000"/>
                    <a:lumOff val="40000"/>
                  </a:schemeClr>
                </a:solidFill>
                <a:latin typeface="Arial" panose="020B0604020202020204" pitchFamily="34" charset="0"/>
                <a:cs typeface="Arial" panose="020B0604020202020204" pitchFamily="34" charset="0"/>
              </a:rPr>
              <a:t>Minimum contamination monitoring and reduction requirements</a:t>
            </a:r>
          </a:p>
          <a:p>
            <a:pPr marL="342900" indent="-342900">
              <a:buFont typeface="Arial" panose="020B0604020202020204" pitchFamily="34" charset="0"/>
              <a:buChar char="•"/>
            </a:pPr>
            <a:r>
              <a:rPr lang="en-US" sz="2000" dirty="0">
                <a:solidFill>
                  <a:schemeClr val="accent4">
                    <a:lumMod val="60000"/>
                    <a:lumOff val="40000"/>
                  </a:schemeClr>
                </a:solidFill>
                <a:latin typeface="Arial" panose="020B0604020202020204" pitchFamily="34" charset="0"/>
                <a:cs typeface="Arial" panose="020B0604020202020204" pitchFamily="34" charset="0"/>
              </a:rPr>
              <a:t>Collection waivers authorized for certain documented circumstances</a:t>
            </a:r>
          </a:p>
        </p:txBody>
      </p:sp>
    </p:spTree>
    <p:extLst>
      <p:ext uri="{BB962C8B-B14F-4D97-AF65-F5344CB8AC3E}">
        <p14:creationId xmlns:p14="http://schemas.microsoft.com/office/powerpoint/2010/main" val="13683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B 1383 in Action&#10;&#10;Other Requirements">
            <a:extLst>
              <a:ext uri="{FF2B5EF4-FFF2-40B4-BE49-F238E27FC236}">
                <a16:creationId xmlns:a16="http://schemas.microsoft.com/office/drawing/2014/main" id="{7B297C58-6668-9843-8769-BA3E6A86A2DC}"/>
              </a:ext>
            </a:extLst>
          </p:cNvPr>
          <p:cNvSpPr>
            <a:spLocks noGrp="1"/>
          </p:cNvSpPr>
          <p:nvPr>
            <p:ph type="title"/>
          </p:nvPr>
        </p:nvSpPr>
        <p:spPr>
          <a:xfrm>
            <a:off x="244496" y="352077"/>
            <a:ext cx="3500854" cy="1600200"/>
          </a:xfrm>
        </p:spPr>
        <p:txBody>
          <a:bodyPr>
            <a:normAutofit fontScale="90000"/>
          </a:bodyPr>
          <a:lstStyle/>
          <a:p>
            <a:pPr algn="ctr"/>
            <a:r>
              <a:rPr lang="en-US" cap="small" dirty="0">
                <a:solidFill>
                  <a:srgbClr val="0A4467"/>
                </a:solidFill>
              </a:rPr>
              <a:t>SB 1383 in Action</a:t>
            </a:r>
            <a:br>
              <a:rPr lang="en-US" cap="small" dirty="0">
                <a:solidFill>
                  <a:srgbClr val="0A4467"/>
                </a:solidFill>
              </a:rPr>
            </a:br>
            <a:br>
              <a:rPr lang="en-US" cap="small" dirty="0">
                <a:solidFill>
                  <a:srgbClr val="0A4467"/>
                </a:solidFill>
              </a:rPr>
            </a:br>
            <a:r>
              <a:rPr lang="en-US" cap="small" dirty="0">
                <a:solidFill>
                  <a:srgbClr val="0A4467"/>
                </a:solidFill>
              </a:rPr>
              <a:t>Other Requirements</a:t>
            </a:r>
            <a:endParaRPr lang="en-US" dirty="0"/>
          </a:p>
        </p:txBody>
      </p:sp>
      <p:pic>
        <p:nvPicPr>
          <p:cNvPr id="27" name="Picture 26" descr="check mark"/>
          <p:cNvPicPr>
            <a:picLocks noChangeAspect="1"/>
          </p:cNvPicPr>
          <p:nvPr/>
        </p:nvPicPr>
        <p:blipFill rotWithShape="1">
          <a:blip r:embed="rId3" cstate="print">
            <a:extLst>
              <a:ext uri="{28A0092B-C50C-407E-A947-70E740481C1C}">
                <a14:useLocalDpi xmlns:a14="http://schemas.microsoft.com/office/drawing/2010/main" val="0"/>
              </a:ext>
            </a:extLst>
          </a:blip>
          <a:srcRect b="22283"/>
          <a:stretch/>
        </p:blipFill>
        <p:spPr>
          <a:xfrm>
            <a:off x="812294" y="2753347"/>
            <a:ext cx="2273813" cy="2013489"/>
          </a:xfrm>
          <a:prstGeom prst="rect">
            <a:avLst/>
          </a:prstGeom>
        </p:spPr>
      </p:pic>
      <p:pic>
        <p:nvPicPr>
          <p:cNvPr id="30" name="Picture 29" descr="facilit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23949" y="1220654"/>
            <a:ext cx="1470800" cy="943012"/>
          </a:xfrm>
          <a:prstGeom prst="rect">
            <a:avLst/>
          </a:prstGeom>
        </p:spPr>
      </p:pic>
      <p:sp>
        <p:nvSpPr>
          <p:cNvPr id="19" name="Text Placeholder 4" descr="Processing&#10;">
            <a:extLst>
              <a:ext uri="{FF2B5EF4-FFF2-40B4-BE49-F238E27FC236}">
                <a16:creationId xmlns:a16="http://schemas.microsoft.com/office/drawing/2014/main" id="{CA2E2B45-57DE-8C42-8E17-7990A1BC91F0}"/>
              </a:ext>
            </a:extLst>
          </p:cNvPr>
          <p:cNvSpPr txBox="1">
            <a:spLocks/>
          </p:cNvSpPr>
          <p:nvPr/>
        </p:nvSpPr>
        <p:spPr>
          <a:xfrm>
            <a:off x="5613938" y="1380254"/>
            <a:ext cx="6098194"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0"/>
              </a:spcBef>
            </a:pPr>
            <a:r>
              <a:rPr lang="en-US" sz="2800" b="1" dirty="0">
                <a:solidFill>
                  <a:schemeClr val="accent4">
                    <a:lumMod val="60000"/>
                    <a:lumOff val="40000"/>
                  </a:schemeClr>
                </a:solidFill>
              </a:rPr>
              <a:t>Processing</a:t>
            </a:r>
            <a:endParaRPr lang="en-US" sz="2800" dirty="0">
              <a:solidFill>
                <a:schemeClr val="bg1"/>
              </a:solidFill>
            </a:endParaRPr>
          </a:p>
        </p:txBody>
      </p:sp>
      <p:grpSp>
        <p:nvGrpSpPr>
          <p:cNvPr id="31" name="Group 30" descr="measuring contamination"/>
          <p:cNvGrpSpPr/>
          <p:nvPr/>
        </p:nvGrpSpPr>
        <p:grpSpPr>
          <a:xfrm>
            <a:off x="4090897" y="2797510"/>
            <a:ext cx="1508071" cy="962581"/>
            <a:chOff x="2960314" y="3176263"/>
            <a:chExt cx="2096490" cy="1383208"/>
          </a:xfrm>
        </p:grpSpPr>
        <p:grpSp>
          <p:nvGrpSpPr>
            <p:cNvPr id="32" name="Group 31"/>
            <p:cNvGrpSpPr/>
            <p:nvPr/>
          </p:nvGrpSpPr>
          <p:grpSpPr>
            <a:xfrm>
              <a:off x="2960314" y="3272644"/>
              <a:ext cx="1106629" cy="720412"/>
              <a:chOff x="4676172" y="1104421"/>
              <a:chExt cx="1889059" cy="1229771"/>
            </a:xfrm>
          </p:grpSpPr>
          <p:pic>
            <p:nvPicPr>
              <p:cNvPr id="34" name="Picture 33" descr="organic waste"/>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703674">
                <a:off x="5105879" y="1480571"/>
                <a:ext cx="1208324" cy="320642"/>
              </a:xfrm>
              <a:prstGeom prst="rect">
                <a:avLst/>
              </a:prstGeom>
            </p:spPr>
          </p:pic>
          <p:grpSp>
            <p:nvGrpSpPr>
              <p:cNvPr id="35" name="Group 34"/>
              <p:cNvGrpSpPr/>
              <p:nvPr/>
            </p:nvGrpSpPr>
            <p:grpSpPr>
              <a:xfrm>
                <a:off x="4676172" y="1104421"/>
                <a:ext cx="1889059" cy="1229771"/>
                <a:chOff x="7491263" y="741337"/>
                <a:chExt cx="1889059" cy="1229771"/>
              </a:xfrm>
            </p:grpSpPr>
            <p:pic>
              <p:nvPicPr>
                <p:cNvPr id="36" name="Picture 35" descr="organic waste"/>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38633" y="741337"/>
                  <a:ext cx="572779" cy="478466"/>
                </a:xfrm>
                <a:prstGeom prst="rect">
                  <a:avLst/>
                </a:prstGeom>
              </p:spPr>
            </p:pic>
            <p:pic>
              <p:nvPicPr>
                <p:cNvPr id="37" name="Picture 36" descr="organic waste"/>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91263" y="1172503"/>
                  <a:ext cx="428369" cy="537714"/>
                </a:xfrm>
                <a:prstGeom prst="rect">
                  <a:avLst/>
                </a:prstGeom>
              </p:spPr>
            </p:pic>
            <p:pic>
              <p:nvPicPr>
                <p:cNvPr id="38" name="Picture 37" descr="organic waste"/>
                <p:cNvPicPr>
                  <a:picLocks noChangeAspect="1"/>
                </p:cNvPicPr>
                <p:nvPr/>
              </p:nvPicPr>
              <p:blipFill rotWithShape="1">
                <a:blip r:embed="rId8" cstate="print">
                  <a:extLst>
                    <a:ext uri="{28A0092B-C50C-407E-A947-70E740481C1C}">
                      <a14:useLocalDpi xmlns:a14="http://schemas.microsoft.com/office/drawing/2010/main" val="0"/>
                    </a:ext>
                  </a:extLst>
                </a:blip>
                <a:srcRect t="41102"/>
                <a:stretch/>
              </p:blipFill>
              <p:spPr>
                <a:xfrm>
                  <a:off x="8524417" y="1019502"/>
                  <a:ext cx="855905" cy="650396"/>
                </a:xfrm>
                <a:prstGeom prst="rect">
                  <a:avLst/>
                </a:prstGeom>
              </p:spPr>
            </p:pic>
            <p:pic>
              <p:nvPicPr>
                <p:cNvPr id="39" name="Picture 38" descr="organic waste"/>
                <p:cNvPicPr>
                  <a:picLocks noChangeAspect="1"/>
                </p:cNvPicPr>
                <p:nvPr/>
              </p:nvPicPr>
              <p:blipFill rotWithShape="1">
                <a:blip r:embed="rId9" cstate="print">
                  <a:extLst>
                    <a:ext uri="{28A0092B-C50C-407E-A947-70E740481C1C}">
                      <a14:useLocalDpi xmlns:a14="http://schemas.microsoft.com/office/drawing/2010/main" val="0"/>
                    </a:ext>
                  </a:extLst>
                </a:blip>
                <a:srcRect l="22723"/>
                <a:stretch/>
              </p:blipFill>
              <p:spPr>
                <a:xfrm>
                  <a:off x="7742999" y="911613"/>
                  <a:ext cx="791458" cy="1059495"/>
                </a:xfrm>
                <a:prstGeom prst="rect">
                  <a:avLst/>
                </a:prstGeom>
              </p:spPr>
            </p:pic>
          </p:grpSp>
        </p:grpSp>
        <p:pic>
          <p:nvPicPr>
            <p:cNvPr id="33" name="Picture 32" descr="magnifing glass illuminating contamination in organic waste"/>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3673596" y="3176263"/>
              <a:ext cx="1383208" cy="1383208"/>
            </a:xfrm>
            <a:prstGeom prst="rect">
              <a:avLst/>
            </a:prstGeom>
          </p:spPr>
        </p:pic>
      </p:grpSp>
      <p:sp>
        <p:nvSpPr>
          <p:cNvPr id="28" name="Text Placeholder 4" descr="Contamination &#10;Monitoring&#10;">
            <a:extLst>
              <a:ext uri="{FF2B5EF4-FFF2-40B4-BE49-F238E27FC236}">
                <a16:creationId xmlns:a16="http://schemas.microsoft.com/office/drawing/2014/main" id="{CA2E2B45-57DE-8C42-8E17-7990A1BC91F0}"/>
              </a:ext>
            </a:extLst>
          </p:cNvPr>
          <p:cNvSpPr txBox="1">
            <a:spLocks/>
          </p:cNvSpPr>
          <p:nvPr/>
        </p:nvSpPr>
        <p:spPr>
          <a:xfrm>
            <a:off x="5613938" y="2843760"/>
            <a:ext cx="6098194"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0"/>
              </a:spcBef>
            </a:pPr>
            <a:r>
              <a:rPr lang="en-US" sz="2800" b="1" dirty="0">
                <a:solidFill>
                  <a:schemeClr val="accent4">
                    <a:lumMod val="60000"/>
                    <a:lumOff val="40000"/>
                  </a:schemeClr>
                </a:solidFill>
              </a:rPr>
              <a:t>Contamination </a:t>
            </a:r>
          </a:p>
          <a:p>
            <a:pPr>
              <a:spcBef>
                <a:spcPts val="0"/>
              </a:spcBef>
            </a:pPr>
            <a:r>
              <a:rPr lang="en-US" sz="2800" b="1" dirty="0">
                <a:solidFill>
                  <a:schemeClr val="accent4">
                    <a:lumMod val="60000"/>
                    <a:lumOff val="40000"/>
                  </a:schemeClr>
                </a:solidFill>
              </a:rPr>
              <a:t>Monitoring</a:t>
            </a:r>
            <a:endParaRPr lang="en-US" sz="2800" dirty="0">
              <a:solidFill>
                <a:schemeClr val="bg1"/>
              </a:solidFill>
            </a:endParaRPr>
          </a:p>
        </p:txBody>
      </p:sp>
      <p:sp>
        <p:nvSpPr>
          <p:cNvPr id="20" name="Right Brace 19">
            <a:extLst>
              <a:ext uri="{C183D7F6-B498-43B3-948B-1728B52AA6E4}">
                <adec:decorative xmlns:adec="http://schemas.microsoft.com/office/drawing/2017/decorative" val="1"/>
              </a:ext>
            </a:extLst>
          </p:cNvPr>
          <p:cNvSpPr/>
          <p:nvPr/>
        </p:nvSpPr>
        <p:spPr>
          <a:xfrm>
            <a:off x="8093880" y="1205001"/>
            <a:ext cx="728226" cy="4223532"/>
          </a:xfrm>
          <a:prstGeom prst="rightBrace">
            <a:avLst/>
          </a:prstGeom>
          <a:noFill/>
          <a:ln>
            <a:solidFill>
              <a:srgbClr val="EAEAE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1" name="Text Placeholder 2" descr="Requirements tied to  collection system and compliance approach&#10;"/>
          <p:cNvSpPr txBox="1">
            <a:spLocks/>
          </p:cNvSpPr>
          <p:nvPr/>
        </p:nvSpPr>
        <p:spPr>
          <a:xfrm>
            <a:off x="8555130" y="2397127"/>
            <a:ext cx="3314486" cy="137665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b="1" kern="1200">
                <a:solidFill>
                  <a:schemeClr val="bg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ctr">
              <a:spcBef>
                <a:spcPts val="600"/>
              </a:spcBef>
              <a:spcAft>
                <a:spcPts val="600"/>
              </a:spcAft>
            </a:pPr>
            <a:r>
              <a:rPr lang="en-US" sz="2800" b="0" dirty="0"/>
              <a:t>Requirements tied to  collection system and compliance approach</a:t>
            </a:r>
          </a:p>
          <a:p>
            <a:endParaRPr lang="en-US" sz="2800" b="0" dirty="0">
              <a:solidFill>
                <a:srgbClr val="EAEAEA"/>
              </a:solidFill>
            </a:endParaRPr>
          </a:p>
        </p:txBody>
      </p:sp>
      <p:pic>
        <p:nvPicPr>
          <p:cNvPr id="42" name="Picture 41" descr="writing paper">
            <a:extLst>
              <a:ext uri="{FF2B5EF4-FFF2-40B4-BE49-F238E27FC236}">
                <a16:creationId xmlns:a16="http://schemas.microsoft.com/office/drawing/2014/main" id="{83BC3214-2A28-C247-A233-43D9DA50171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458270" y="4378795"/>
            <a:ext cx="1080704" cy="1048284"/>
          </a:xfrm>
          <a:prstGeom prst="rect">
            <a:avLst/>
          </a:prstGeom>
        </p:spPr>
      </p:pic>
      <p:sp>
        <p:nvSpPr>
          <p:cNvPr id="29" name="Text Placeholder 4" descr="Reporting&#10;">
            <a:extLst>
              <a:ext uri="{FF2B5EF4-FFF2-40B4-BE49-F238E27FC236}">
                <a16:creationId xmlns:a16="http://schemas.microsoft.com/office/drawing/2014/main" id="{CA2E2B45-57DE-8C42-8E17-7990A1BC91F0}"/>
              </a:ext>
            </a:extLst>
          </p:cNvPr>
          <p:cNvSpPr txBox="1">
            <a:spLocks/>
          </p:cNvSpPr>
          <p:nvPr/>
        </p:nvSpPr>
        <p:spPr>
          <a:xfrm>
            <a:off x="5613938" y="4546201"/>
            <a:ext cx="6098194" cy="882332"/>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spcBef>
                <a:spcPts val="0"/>
              </a:spcBef>
            </a:pPr>
            <a:r>
              <a:rPr lang="en-US" sz="2800" b="1" dirty="0">
                <a:solidFill>
                  <a:schemeClr val="accent4">
                    <a:lumMod val="60000"/>
                    <a:lumOff val="40000"/>
                  </a:schemeClr>
                </a:solidFill>
              </a:rPr>
              <a:t>Reporting</a:t>
            </a:r>
            <a:endParaRPr lang="en-US" sz="2800" dirty="0">
              <a:solidFill>
                <a:schemeClr val="bg1"/>
              </a:solidFill>
            </a:endParaRPr>
          </a:p>
        </p:txBody>
      </p:sp>
    </p:spTree>
    <p:extLst>
      <p:ext uri="{BB962C8B-B14F-4D97-AF65-F5344CB8AC3E}">
        <p14:creationId xmlns:p14="http://schemas.microsoft.com/office/powerpoint/2010/main" val="468356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descr="Model Franchise Agreement"/>
          <p:cNvSpPr>
            <a:spLocks noGrp="1"/>
          </p:cNvSpPr>
          <p:nvPr>
            <p:ph type="title"/>
          </p:nvPr>
        </p:nvSpPr>
        <p:spPr>
          <a:xfrm>
            <a:off x="0" y="1"/>
            <a:ext cx="4275106" cy="2168434"/>
          </a:xfrm>
          <a:solidFill>
            <a:srgbClr val="4F7D3F"/>
          </a:solidFill>
        </p:spPr>
        <p:txBody>
          <a:bodyPr>
            <a:noAutofit/>
          </a:bodyPr>
          <a:lstStyle/>
          <a:p>
            <a:r>
              <a:rPr lang="en-US" sz="4000" dirty="0"/>
              <a:t>Model Franchise Agreement</a:t>
            </a:r>
          </a:p>
        </p:txBody>
      </p:sp>
      <p:grpSp>
        <p:nvGrpSpPr>
          <p:cNvPr id="2" name="Group 1" descr="Federal building "/>
          <p:cNvGrpSpPr/>
          <p:nvPr/>
        </p:nvGrpSpPr>
        <p:grpSpPr>
          <a:xfrm>
            <a:off x="4993433" y="2055901"/>
            <a:ext cx="2743200" cy="2743200"/>
            <a:chOff x="5115355" y="3543184"/>
            <a:chExt cx="2273300" cy="1968500"/>
          </a:xfrm>
        </p:grpSpPr>
        <p:pic>
          <p:nvPicPr>
            <p:cNvPr id="15" name="Picture 14" descr="background decorative figure">
              <a:extLst>
                <a:ext uri="{FF2B5EF4-FFF2-40B4-BE49-F238E27FC236}">
                  <a16:creationId xmlns:a16="http://schemas.microsoft.com/office/drawing/2014/main" id="{6881FA75-19DA-7A49-868D-861B8050FE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5355" y="3543184"/>
              <a:ext cx="2273300" cy="1968500"/>
            </a:xfrm>
            <a:prstGeom prst="rect">
              <a:avLst/>
            </a:prstGeom>
          </p:spPr>
        </p:pic>
        <p:pic>
          <p:nvPicPr>
            <p:cNvPr id="14" name="Picture 13" descr="Courthous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52377" y="3899328"/>
              <a:ext cx="1040998" cy="997792"/>
            </a:xfrm>
            <a:prstGeom prst="rect">
              <a:avLst/>
            </a:prstGeom>
          </p:spPr>
        </p:pic>
      </p:grpSp>
      <p:grpSp>
        <p:nvGrpSpPr>
          <p:cNvPr id="11" name="Group 10" descr="waste hauler truck"/>
          <p:cNvGrpSpPr/>
          <p:nvPr/>
        </p:nvGrpSpPr>
        <p:grpSpPr>
          <a:xfrm>
            <a:off x="8555768" y="2039162"/>
            <a:ext cx="2743200" cy="2743200"/>
            <a:chOff x="591762" y="2135532"/>
            <a:chExt cx="2273300" cy="1955800"/>
          </a:xfrm>
        </p:grpSpPr>
        <p:pic>
          <p:nvPicPr>
            <p:cNvPr id="12" name="Picture 11" descr="waste hauler truck">
              <a:extLst>
                <a:ext uri="{FF2B5EF4-FFF2-40B4-BE49-F238E27FC236}">
                  <a16:creationId xmlns:a16="http://schemas.microsoft.com/office/drawing/2014/main" id="{0339376E-45C5-AA42-AF27-28238AD2634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1762" y="2135532"/>
              <a:ext cx="2273300" cy="1955800"/>
            </a:xfrm>
            <a:prstGeom prst="rect">
              <a:avLst/>
            </a:prstGeom>
          </p:spPr>
        </p:pic>
        <p:pic>
          <p:nvPicPr>
            <p:cNvPr id="13" name="Picture 12" descr="waste hauler truck">
              <a:extLst>
                <a:ext uri="{FF2B5EF4-FFF2-40B4-BE49-F238E27FC236}">
                  <a16:creationId xmlns:a16="http://schemas.microsoft.com/office/drawing/2014/main" id="{9C31BC5D-E0D1-0345-98DC-017F976B77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2970" y="2645096"/>
              <a:ext cx="1224146" cy="868967"/>
            </a:xfrm>
            <a:prstGeom prst="rect">
              <a:avLst/>
            </a:prstGeom>
          </p:spPr>
        </p:pic>
      </p:grpSp>
    </p:spTree>
    <p:extLst>
      <p:ext uri="{BB962C8B-B14F-4D97-AF65-F5344CB8AC3E}">
        <p14:creationId xmlns:p14="http://schemas.microsoft.com/office/powerpoint/2010/main" val="18828266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Objectives of the Model &#10;Franchise Agreement"/>
          <p:cNvSpPr>
            <a:spLocks noGrp="1"/>
          </p:cNvSpPr>
          <p:nvPr>
            <p:ph type="title"/>
          </p:nvPr>
        </p:nvSpPr>
        <p:spPr/>
        <p:txBody>
          <a:bodyPr/>
          <a:lstStyle/>
          <a:p>
            <a:r>
              <a:rPr lang="en-US" dirty="0"/>
              <a:t>Objectives of the Model </a:t>
            </a:r>
            <a:br>
              <a:rPr lang="en-US" dirty="0"/>
            </a:br>
            <a:r>
              <a:rPr lang="en-US" dirty="0"/>
              <a:t>Franchise Agreement</a:t>
            </a:r>
          </a:p>
        </p:txBody>
      </p:sp>
      <p:sp>
        <p:nvSpPr>
          <p:cNvPr id="3" name="Content Placeholder 2" descr="Support jurisdictions with planning, &#10;implementation, and compliance with SB 1383 &#10;Provide resources and guidance&#10;Increase understanding of regulations and compliance strategies&#10;Note that franchise agreements are not required under SB 1383&#10;Model language may be adapted for contracts, and/or hauler permits/licenses&#10;"/>
          <p:cNvSpPr>
            <a:spLocks noGrp="1"/>
          </p:cNvSpPr>
          <p:nvPr>
            <p:ph idx="1"/>
          </p:nvPr>
        </p:nvSpPr>
        <p:spPr>
          <a:xfrm>
            <a:off x="822541" y="1825625"/>
            <a:ext cx="8692520" cy="4351338"/>
          </a:xfrm>
        </p:spPr>
        <p:txBody>
          <a:bodyPr>
            <a:normAutofit/>
          </a:bodyPr>
          <a:lstStyle/>
          <a:p>
            <a:r>
              <a:rPr lang="en-US" dirty="0"/>
              <a:t>Support jurisdictions with planning, </a:t>
            </a:r>
            <a:br>
              <a:rPr lang="en-US" dirty="0"/>
            </a:br>
            <a:r>
              <a:rPr lang="en-US" dirty="0"/>
              <a:t>implementation, and compliance with SB 1383 </a:t>
            </a:r>
          </a:p>
          <a:p>
            <a:r>
              <a:rPr lang="en-US" dirty="0"/>
              <a:t>Provide resources and guidance</a:t>
            </a:r>
          </a:p>
          <a:p>
            <a:r>
              <a:rPr lang="en-US" dirty="0"/>
              <a:t>Increase understanding of regulations and compliance strategies</a:t>
            </a:r>
          </a:p>
          <a:p>
            <a:r>
              <a:rPr lang="en-US" dirty="0"/>
              <a:t>Note that franchise agreements are not required under SB 1383</a:t>
            </a:r>
          </a:p>
          <a:p>
            <a:pPr lvl="1"/>
            <a:r>
              <a:rPr lang="en-US" dirty="0"/>
              <a:t>Model language may be adapted for contracts, and/or hauler permits/licenses</a:t>
            </a:r>
          </a:p>
          <a:p>
            <a:endParaRPr lang="en-US" dirty="0"/>
          </a:p>
          <a:p>
            <a:pPr marL="0" indent="0">
              <a:buNone/>
            </a:pPr>
            <a:endParaRPr lang="en-US" dirty="0"/>
          </a:p>
        </p:txBody>
      </p:sp>
      <p:pic>
        <p:nvPicPr>
          <p:cNvPr id="5" name="Picture 4" descr="California"/>
          <p:cNvPicPr>
            <a:picLocks noChangeAspect="1"/>
          </p:cNvPicPr>
          <p:nvPr/>
        </p:nvPicPr>
        <p:blipFill rotWithShape="1">
          <a:blip r:embed="rId3" cstate="print">
            <a:extLst>
              <a:ext uri="{28A0092B-C50C-407E-A947-70E740481C1C}">
                <a14:useLocalDpi xmlns:a14="http://schemas.microsoft.com/office/drawing/2010/main" val="0"/>
              </a:ext>
            </a:extLst>
          </a:blip>
          <a:srcRect t="28320"/>
          <a:stretch/>
        </p:blipFill>
        <p:spPr>
          <a:xfrm>
            <a:off x="9165161" y="2690983"/>
            <a:ext cx="2273813" cy="2069022"/>
          </a:xfrm>
          <a:prstGeom prst="rect">
            <a:avLst/>
          </a:prstGeom>
        </p:spPr>
      </p:pic>
      <p:pic>
        <p:nvPicPr>
          <p:cNvPr id="10" name="Picture 9" descr="check mark"/>
          <p:cNvPicPr>
            <a:picLocks noChangeAspect="1"/>
          </p:cNvPicPr>
          <p:nvPr/>
        </p:nvPicPr>
        <p:blipFill rotWithShape="1">
          <a:blip r:embed="rId4" cstate="print">
            <a:extLst>
              <a:ext uri="{28A0092B-C50C-407E-A947-70E740481C1C}">
                <a14:useLocalDpi xmlns:a14="http://schemas.microsoft.com/office/drawing/2010/main" val="0"/>
              </a:ext>
            </a:extLst>
          </a:blip>
          <a:srcRect b="22283"/>
          <a:stretch/>
        </p:blipFill>
        <p:spPr>
          <a:xfrm>
            <a:off x="9165160" y="751504"/>
            <a:ext cx="2273813" cy="2013489"/>
          </a:xfrm>
          <a:prstGeom prst="rect">
            <a:avLst/>
          </a:prstGeom>
        </p:spPr>
      </p:pic>
    </p:spTree>
    <p:extLst>
      <p:ext uri="{BB962C8B-B14F-4D97-AF65-F5344CB8AC3E}">
        <p14:creationId xmlns:p14="http://schemas.microsoft.com/office/powerpoint/2010/main" val="1901258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Model Franchise Agreement"/>
          <p:cNvSpPr>
            <a:spLocks noGrp="1"/>
          </p:cNvSpPr>
          <p:nvPr>
            <p:ph type="title"/>
          </p:nvPr>
        </p:nvSpPr>
        <p:spPr/>
        <p:txBody>
          <a:bodyPr/>
          <a:lstStyle/>
          <a:p>
            <a:r>
              <a:rPr lang="en-US"/>
              <a:t> Model </a:t>
            </a:r>
            <a:r>
              <a:rPr lang="en-US" dirty="0"/>
              <a:t>Franchise Agreement</a:t>
            </a:r>
          </a:p>
        </p:txBody>
      </p:sp>
      <p:sp>
        <p:nvSpPr>
          <p:cNvPr id="3" name="Content Placeholder 2" descr="Typical agreement framework&#10;Use of actual franchise provisions in many cases&#10;Use of new provisions when real world examples didn’t exist&#10;Organization with main body (general requirements) and exhibits (detailed specifications)&#10;Omission of some boiler-plate and non-SB 1383 related sections&#10;Optional provisions address different conditions&#10;Contract arrangement &#10;Service options&#10;Compliance approaches&#10;"/>
          <p:cNvSpPr>
            <a:spLocks noGrp="1"/>
          </p:cNvSpPr>
          <p:nvPr>
            <p:ph idx="1"/>
          </p:nvPr>
        </p:nvSpPr>
        <p:spPr>
          <a:xfrm>
            <a:off x="838199" y="1536255"/>
            <a:ext cx="9631596" cy="4351338"/>
          </a:xfrm>
        </p:spPr>
        <p:txBody>
          <a:bodyPr>
            <a:noAutofit/>
          </a:bodyPr>
          <a:lstStyle/>
          <a:p>
            <a:r>
              <a:rPr lang="en-US" dirty="0"/>
              <a:t>Typical agreement framework</a:t>
            </a:r>
          </a:p>
          <a:p>
            <a:pPr lvl="1"/>
            <a:r>
              <a:rPr lang="en-US" dirty="0"/>
              <a:t>Use of actual franchise provisions in many cases</a:t>
            </a:r>
          </a:p>
          <a:p>
            <a:pPr lvl="1"/>
            <a:r>
              <a:rPr lang="en-US" dirty="0"/>
              <a:t>Use of new provisions when real world examples didn’t exist</a:t>
            </a:r>
          </a:p>
          <a:p>
            <a:pPr lvl="1"/>
            <a:r>
              <a:rPr lang="en-US" dirty="0"/>
              <a:t>Organization with main body (general requirements) and exhibits (detailed specifications)</a:t>
            </a:r>
          </a:p>
          <a:p>
            <a:pPr lvl="1"/>
            <a:r>
              <a:rPr lang="en-US" dirty="0"/>
              <a:t>Omission of some boiler-plate and non-SB 1383 related sections</a:t>
            </a:r>
          </a:p>
          <a:p>
            <a:r>
              <a:rPr lang="en-US" dirty="0"/>
              <a:t>Optional provisions address different conditions</a:t>
            </a:r>
          </a:p>
          <a:p>
            <a:pPr lvl="1"/>
            <a:r>
              <a:rPr lang="en-US" dirty="0"/>
              <a:t>Contract arrangement </a:t>
            </a:r>
          </a:p>
          <a:p>
            <a:pPr lvl="1"/>
            <a:r>
              <a:rPr lang="en-US" dirty="0"/>
              <a:t>Service options</a:t>
            </a:r>
          </a:p>
          <a:p>
            <a:pPr lvl="1"/>
            <a:r>
              <a:rPr lang="en-US" dirty="0"/>
              <a:t>Compliance approaches</a:t>
            </a:r>
          </a:p>
        </p:txBody>
      </p:sp>
      <p:pic>
        <p:nvPicPr>
          <p:cNvPr id="6" name="Picture 5" descr="grey container">
            <a:extLst>
              <a:ext uri="{FF2B5EF4-FFF2-40B4-BE49-F238E27FC236}">
                <a16:creationId xmlns:a16="http://schemas.microsoft.com/office/drawing/2014/main" id="{818A9070-FA75-E74F-83D3-62EF6E9CB7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40180" y="4651515"/>
            <a:ext cx="741958" cy="1456155"/>
          </a:xfrm>
          <a:prstGeom prst="rect">
            <a:avLst/>
          </a:prstGeom>
        </p:spPr>
      </p:pic>
      <p:pic>
        <p:nvPicPr>
          <p:cNvPr id="4" name="Picture 3" descr="green container">
            <a:extLst>
              <a:ext uri="{FF2B5EF4-FFF2-40B4-BE49-F238E27FC236}">
                <a16:creationId xmlns:a16="http://schemas.microsoft.com/office/drawing/2014/main" id="{A0ED333A-38AF-194F-A282-4D21F7F3CB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78027" y="4651514"/>
            <a:ext cx="741958" cy="1456155"/>
          </a:xfrm>
          <a:prstGeom prst="rect">
            <a:avLst/>
          </a:prstGeom>
        </p:spPr>
      </p:pic>
      <p:pic>
        <p:nvPicPr>
          <p:cNvPr id="5" name="Picture 4" descr="blue container">
            <a:extLst>
              <a:ext uri="{FF2B5EF4-FFF2-40B4-BE49-F238E27FC236}">
                <a16:creationId xmlns:a16="http://schemas.microsoft.com/office/drawing/2014/main" id="{8558A19A-4B58-864A-9A1B-59FE5F1C74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15013" y="4651513"/>
            <a:ext cx="741958" cy="1456155"/>
          </a:xfrm>
          <a:prstGeom prst="rect">
            <a:avLst/>
          </a:prstGeom>
        </p:spPr>
      </p:pic>
    </p:spTree>
    <p:extLst>
      <p:ext uri="{BB962C8B-B14F-4D97-AF65-F5344CB8AC3E}">
        <p14:creationId xmlns:p14="http://schemas.microsoft.com/office/powerpoint/2010/main" val="3407430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Important Considerations"/>
          <p:cNvSpPr>
            <a:spLocks noGrp="1"/>
          </p:cNvSpPr>
          <p:nvPr>
            <p:ph type="title"/>
          </p:nvPr>
        </p:nvSpPr>
        <p:spPr/>
        <p:txBody>
          <a:bodyPr/>
          <a:lstStyle/>
          <a:p>
            <a:r>
              <a:rPr lang="en-US" dirty="0"/>
              <a:t>Important Considerations</a:t>
            </a:r>
          </a:p>
        </p:txBody>
      </p:sp>
      <p:sp>
        <p:nvSpPr>
          <p:cNvPr id="3" name="Content Placeholder 2" descr="Create a new agreement or amend the existing agreement, subject to review and revision&#10;Review SB 1383 requirements while using Model&#10;Each jurisdiction is responsible for achieving compliance&#10;Involve jurisdiction’s legal counsel for review&#10;Engage with affected parties to streamline implementation&#10;Recognize the Model provides example language ONLY  &#10;Customization and modification is expected&#10;"/>
          <p:cNvSpPr>
            <a:spLocks noGrp="1"/>
          </p:cNvSpPr>
          <p:nvPr>
            <p:ph idx="1"/>
          </p:nvPr>
        </p:nvSpPr>
        <p:spPr/>
        <p:txBody>
          <a:bodyPr/>
          <a:lstStyle/>
          <a:p>
            <a:r>
              <a:rPr lang="en-US" dirty="0"/>
              <a:t>Create a new agreement or amend the existing agreement, subject to review and revision</a:t>
            </a:r>
          </a:p>
          <a:p>
            <a:r>
              <a:rPr lang="en-US" dirty="0"/>
              <a:t>Review SB 1383 requirements while using Model</a:t>
            </a:r>
          </a:p>
          <a:p>
            <a:pPr lvl="1"/>
            <a:r>
              <a:rPr lang="en-US" dirty="0"/>
              <a:t>Each jurisdiction is responsible for achieving compliance</a:t>
            </a:r>
          </a:p>
          <a:p>
            <a:r>
              <a:rPr lang="en-US" dirty="0"/>
              <a:t>Involve jurisdiction’s legal counsel for review</a:t>
            </a:r>
          </a:p>
          <a:p>
            <a:r>
              <a:rPr lang="en-US" dirty="0"/>
              <a:t>Engage with affected parties to streamline implementation</a:t>
            </a:r>
          </a:p>
          <a:p>
            <a:r>
              <a:rPr lang="en-US" dirty="0"/>
              <a:t>Recognize the Model provides example language ONLY  </a:t>
            </a:r>
          </a:p>
          <a:p>
            <a:pPr lvl="1"/>
            <a:r>
              <a:rPr lang="en-US" dirty="0"/>
              <a:t>Customization and modification is expected</a:t>
            </a:r>
          </a:p>
        </p:txBody>
      </p:sp>
    </p:spTree>
    <p:extLst>
      <p:ext uri="{BB962C8B-B14F-4D97-AF65-F5344CB8AC3E}">
        <p14:creationId xmlns:p14="http://schemas.microsoft.com/office/powerpoint/2010/main" val="3607380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C183D7F6-B498-43B3-948B-1728B52AA6E4}">
                <adec:decorative xmlns:adec="http://schemas.microsoft.com/office/drawing/2017/decorative" val="1"/>
              </a:ext>
            </a:extLst>
          </p:cNvPr>
          <p:cNvSpPr/>
          <p:nvPr/>
        </p:nvSpPr>
        <p:spPr>
          <a:xfrm>
            <a:off x="1019432" y="1311662"/>
            <a:ext cx="4127755" cy="500016"/>
          </a:xfrm>
          <a:prstGeom prst="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descr="Guidance, Customization, and &#10;SB 1383 Content"/>
          <p:cNvSpPr>
            <a:spLocks noGrp="1"/>
          </p:cNvSpPr>
          <p:nvPr>
            <p:ph type="title"/>
          </p:nvPr>
        </p:nvSpPr>
        <p:spPr>
          <a:xfrm>
            <a:off x="838200" y="98922"/>
            <a:ext cx="10988040" cy="1325563"/>
          </a:xfrm>
        </p:spPr>
        <p:txBody>
          <a:bodyPr>
            <a:normAutofit/>
          </a:bodyPr>
          <a:lstStyle/>
          <a:p>
            <a:r>
              <a:rPr lang="en-US" dirty="0"/>
              <a:t>Guidance, Customization, and </a:t>
            </a:r>
            <a:br>
              <a:rPr lang="en-US" dirty="0"/>
            </a:br>
            <a:r>
              <a:rPr lang="en-US" dirty="0"/>
              <a:t>SB 1383 Content</a:t>
            </a:r>
          </a:p>
        </p:txBody>
      </p:sp>
      <p:sp>
        <p:nvSpPr>
          <p:cNvPr id="8" name="Rectangle 7">
            <a:extLst>
              <a:ext uri="{C183D7F6-B498-43B3-948B-1728B52AA6E4}">
                <adec:decorative xmlns:adec="http://schemas.microsoft.com/office/drawing/2017/decorative" val="1"/>
              </a:ext>
            </a:extLst>
          </p:cNvPr>
          <p:cNvSpPr/>
          <p:nvPr/>
        </p:nvSpPr>
        <p:spPr>
          <a:xfrm>
            <a:off x="1019432" y="1854043"/>
            <a:ext cx="4688194" cy="467711"/>
          </a:xfrm>
          <a:prstGeom prst="rect">
            <a:avLst/>
          </a:prstGeom>
          <a:solidFill>
            <a:schemeClr val="accent5">
              <a:lumMod val="60000"/>
              <a:lumOff val="4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2" descr="General guidance notes&#10;Specific customization notes&#10;SB 1383-specific content&#10;"/>
          <p:cNvSpPr txBox="1">
            <a:spLocks/>
          </p:cNvSpPr>
          <p:nvPr/>
        </p:nvSpPr>
        <p:spPr>
          <a:xfrm>
            <a:off x="720811" y="1339148"/>
            <a:ext cx="5612754" cy="168527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  General guidance notes</a:t>
            </a:r>
          </a:p>
          <a:p>
            <a:pPr marL="0" indent="0">
              <a:buNone/>
            </a:pPr>
            <a:r>
              <a:rPr lang="en-US" dirty="0"/>
              <a:t>  Specific customization notes</a:t>
            </a:r>
          </a:p>
          <a:p>
            <a:pPr marL="0" indent="0">
              <a:buNone/>
            </a:pPr>
            <a:r>
              <a:rPr lang="en-US" dirty="0">
                <a:solidFill>
                  <a:srgbClr val="280DF3"/>
                </a:solidFill>
              </a:rPr>
              <a:t>  SB 1383-specific content</a:t>
            </a:r>
          </a:p>
          <a:p>
            <a:endParaRPr lang="en-US" dirty="0">
              <a:solidFill>
                <a:schemeClr val="accent6">
                  <a:lumMod val="75000"/>
                </a:schemeClr>
              </a:solidFill>
            </a:endParaRPr>
          </a:p>
        </p:txBody>
      </p:sp>
      <p:pic>
        <p:nvPicPr>
          <p:cNvPr id="3" name="Picture 2" descr="option 1A: For Jurisdictions using the Standard-Compliance Approach. The Cotractor shall conduct waste evaluations at least twice per year and the studies shall occur in two distinct season of the year. Guidance: Add additional details to specify the timeline for the waste evaluations, if desired.  "/>
          <p:cNvPicPr>
            <a:picLocks noChangeAspect="1"/>
          </p:cNvPicPr>
          <p:nvPr/>
        </p:nvPicPr>
        <p:blipFill>
          <a:blip r:embed="rId3"/>
          <a:stretch>
            <a:fillRect/>
          </a:stretch>
        </p:blipFill>
        <p:spPr>
          <a:xfrm>
            <a:off x="335747" y="2812279"/>
            <a:ext cx="10743757" cy="1575001"/>
          </a:xfrm>
          <a:prstGeom prst="rect">
            <a:avLst/>
          </a:prstGeom>
          <a:ln w="6350">
            <a:solidFill>
              <a:schemeClr val="tx1"/>
            </a:solidFill>
          </a:ln>
        </p:spPr>
      </p:pic>
      <p:pic>
        <p:nvPicPr>
          <p:cNvPr id="4" name="Picture 3" descr="Option 1B: For Jurisdictions using the Performance-Based Compliance Approach. The Contractor shall conduct waste evaluations at least twice per year containers. Guidance: Add additional details to specify the timeline for the waste evaluations, if desired. "/>
          <p:cNvPicPr>
            <a:picLocks noChangeAspect="1"/>
          </p:cNvPicPr>
          <p:nvPr/>
        </p:nvPicPr>
        <p:blipFill>
          <a:blip r:embed="rId4"/>
          <a:stretch>
            <a:fillRect/>
          </a:stretch>
        </p:blipFill>
        <p:spPr>
          <a:xfrm>
            <a:off x="1612828" y="4387280"/>
            <a:ext cx="10306121" cy="1849356"/>
          </a:xfrm>
          <a:prstGeom prst="rect">
            <a:avLst/>
          </a:prstGeom>
          <a:ln w="6350">
            <a:solidFill>
              <a:schemeClr val="tx1"/>
            </a:solidFill>
          </a:ln>
        </p:spPr>
      </p:pic>
    </p:spTree>
    <p:extLst>
      <p:ext uri="{BB962C8B-B14F-4D97-AF65-F5344CB8AC3E}">
        <p14:creationId xmlns:p14="http://schemas.microsoft.com/office/powerpoint/2010/main" val="2109553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ollection, Processing, and Disposal"/>
          <p:cNvSpPr>
            <a:spLocks noGrp="1"/>
          </p:cNvSpPr>
          <p:nvPr>
            <p:ph type="title"/>
          </p:nvPr>
        </p:nvSpPr>
        <p:spPr/>
        <p:txBody>
          <a:bodyPr/>
          <a:lstStyle/>
          <a:p>
            <a:r>
              <a:rPr lang="en-US" dirty="0"/>
              <a:t>Collection, Processing, and Disposal</a:t>
            </a:r>
          </a:p>
        </p:txBody>
      </p:sp>
      <p:sp>
        <p:nvSpPr>
          <p:cNvPr id="3" name="Content Placeholder 2" descr="Consider current collection system and compliance&#10;Consider necessary provisions and number of contracts&#10;Integrate collection/processing/disposal or separate contracts&#10;Present general guidance and options&#10;"/>
          <p:cNvSpPr>
            <a:spLocks noGrp="1"/>
          </p:cNvSpPr>
          <p:nvPr>
            <p:ph idx="1"/>
          </p:nvPr>
        </p:nvSpPr>
        <p:spPr/>
        <p:txBody>
          <a:bodyPr/>
          <a:lstStyle/>
          <a:p>
            <a:r>
              <a:rPr lang="en-US" dirty="0"/>
              <a:t>Consider current collection system and compliance</a:t>
            </a:r>
          </a:p>
          <a:p>
            <a:r>
              <a:rPr lang="en-US" dirty="0"/>
              <a:t>Consider necessary provisions and number of contracts</a:t>
            </a:r>
          </a:p>
          <a:p>
            <a:pPr lvl="1"/>
            <a:r>
              <a:rPr lang="en-US" dirty="0"/>
              <a:t>Integrate collection/processing/disposal or separate contracts</a:t>
            </a:r>
          </a:p>
          <a:p>
            <a:r>
              <a:rPr lang="en-US" dirty="0"/>
              <a:t>Present general guidance and options</a:t>
            </a:r>
            <a:endParaRPr lang="en-US" strike="sngStrike" dirty="0"/>
          </a:p>
          <a:p>
            <a:pPr marL="0" indent="0">
              <a:buNone/>
            </a:pPr>
            <a:endParaRPr lang="en-US" strike="sngStrike" dirty="0"/>
          </a:p>
        </p:txBody>
      </p:sp>
      <p:pic>
        <p:nvPicPr>
          <p:cNvPr id="4" name="Picture 3" descr="waste hauler truck with organic waste">
            <a:extLst>
              <a:ext uri="{FF2B5EF4-FFF2-40B4-BE49-F238E27FC236}">
                <a16:creationId xmlns:a16="http://schemas.microsoft.com/office/drawing/2014/main" id="{45475FE1-7093-954C-89CD-6C844A61A3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5402"/>
          <a:stretch/>
        </p:blipFill>
        <p:spPr>
          <a:xfrm>
            <a:off x="920051" y="4866914"/>
            <a:ext cx="2265568" cy="1373377"/>
          </a:xfrm>
          <a:prstGeom prst="rect">
            <a:avLst/>
          </a:prstGeom>
        </p:spPr>
      </p:pic>
      <p:grpSp>
        <p:nvGrpSpPr>
          <p:cNvPr id="6" name="Group 5" descr="conveyer belt with residual waste"/>
          <p:cNvGrpSpPr/>
          <p:nvPr/>
        </p:nvGrpSpPr>
        <p:grpSpPr>
          <a:xfrm>
            <a:off x="4848086" y="4204968"/>
            <a:ext cx="2377326" cy="2003659"/>
            <a:chOff x="7496530" y="3238781"/>
            <a:chExt cx="2377326" cy="2003659"/>
          </a:xfrm>
        </p:grpSpPr>
        <p:pic>
          <p:nvPicPr>
            <p:cNvPr id="7" name="Picture 6" descr="residual wast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496530" y="3238781"/>
              <a:ext cx="2377326" cy="2003659"/>
            </a:xfrm>
            <a:prstGeom prst="rect">
              <a:avLst/>
            </a:prstGeom>
            <a:scene3d>
              <a:camera prst="orthographicFront">
                <a:rot lat="0" lon="0" rev="0"/>
              </a:camera>
              <a:lightRig rig="threePt" dir="t"/>
            </a:scene3d>
          </p:spPr>
        </p:pic>
        <p:pic>
          <p:nvPicPr>
            <p:cNvPr id="8" name="Picture 7" descr="organic waste"/>
            <p:cNvPicPr>
              <a:picLocks noChangeAspect="1"/>
            </p:cNvPicPr>
            <p:nvPr/>
          </p:nvPicPr>
          <p:blipFill rotWithShape="1">
            <a:blip r:embed="rId5" cstate="print">
              <a:extLst>
                <a:ext uri="{28A0092B-C50C-407E-A947-70E740481C1C}">
                  <a14:useLocalDpi xmlns:a14="http://schemas.microsoft.com/office/drawing/2010/main" val="0"/>
                </a:ext>
              </a:extLst>
            </a:blip>
            <a:srcRect l="22723"/>
            <a:stretch/>
          </p:blipFill>
          <p:spPr>
            <a:xfrm flipH="1">
              <a:off x="7807689" y="3757894"/>
              <a:ext cx="607039" cy="761106"/>
            </a:xfrm>
            <a:prstGeom prst="rect">
              <a:avLst/>
            </a:prstGeom>
            <a:scene3d>
              <a:camera prst="orthographicFront">
                <a:rot lat="0" lon="0" rev="0"/>
              </a:camera>
              <a:lightRig rig="threePt" dir="t"/>
            </a:scene3d>
          </p:spPr>
        </p:pic>
        <p:pic>
          <p:nvPicPr>
            <p:cNvPr id="9" name="Picture 8" descr="organic waste"/>
            <p:cNvPicPr>
              <a:picLocks noChangeAspect="1"/>
            </p:cNvPicPr>
            <p:nvPr/>
          </p:nvPicPr>
          <p:blipFill rotWithShape="1">
            <a:blip r:embed="rId6" cstate="print">
              <a:extLst>
                <a:ext uri="{28A0092B-C50C-407E-A947-70E740481C1C}">
                  <a14:useLocalDpi xmlns:a14="http://schemas.microsoft.com/office/drawing/2010/main" val="0"/>
                </a:ext>
              </a:extLst>
            </a:blip>
            <a:srcRect t="41102"/>
            <a:stretch/>
          </p:blipFill>
          <p:spPr>
            <a:xfrm flipH="1">
              <a:off x="9026488" y="4542125"/>
              <a:ext cx="656469" cy="467223"/>
            </a:xfrm>
            <a:prstGeom prst="rect">
              <a:avLst/>
            </a:prstGeom>
            <a:scene3d>
              <a:camera prst="orthographicFront">
                <a:rot lat="0" lon="0" rev="0"/>
              </a:camera>
              <a:lightRig rig="threePt" dir="t"/>
            </a:scene3d>
          </p:spPr>
        </p:pic>
        <p:pic>
          <p:nvPicPr>
            <p:cNvPr id="10" name="Picture 9" descr="organic waste"/>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8414728" y="4347143"/>
              <a:ext cx="439315" cy="343714"/>
            </a:xfrm>
            <a:prstGeom prst="rect">
              <a:avLst/>
            </a:prstGeom>
            <a:scene3d>
              <a:camera prst="orthographicFront">
                <a:rot lat="0" lon="0" rev="0"/>
              </a:camera>
              <a:lightRig rig="threePt" dir="t"/>
            </a:scene3d>
          </p:spPr>
        </p:pic>
        <p:pic>
          <p:nvPicPr>
            <p:cNvPr id="11" name="Picture 10" descr="organic waste"/>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9469455" y="4484529"/>
              <a:ext cx="328554" cy="386276"/>
            </a:xfrm>
            <a:prstGeom prst="rect">
              <a:avLst/>
            </a:prstGeom>
            <a:scene3d>
              <a:camera prst="orthographicFront">
                <a:rot lat="0" lon="0" rev="0"/>
              </a:camera>
              <a:lightRig rig="threePt" dir="t"/>
            </a:scene3d>
          </p:spPr>
        </p:pic>
      </p:grpSp>
      <p:pic>
        <p:nvPicPr>
          <p:cNvPr id="12" name="Picture 11" descr="employee shoveling waste at landfill">
            <a:extLst>
              <a:ext uri="{FF2B5EF4-FFF2-40B4-BE49-F238E27FC236}">
                <a16:creationId xmlns:a16="http://schemas.microsoft.com/office/drawing/2014/main" id="{51221A0D-B84E-DF4A-BB52-214DAEDE721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254220" y="4676579"/>
            <a:ext cx="1886096" cy="1500384"/>
          </a:xfrm>
          <a:prstGeom prst="rect">
            <a:avLst/>
          </a:prstGeom>
        </p:spPr>
      </p:pic>
    </p:spTree>
    <p:extLst>
      <p:ext uri="{BB962C8B-B14F-4D97-AF65-F5344CB8AC3E}">
        <p14:creationId xmlns:p14="http://schemas.microsoft.com/office/powerpoint/2010/main" val="2455066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Delegation of Responsibilities"/>
          <p:cNvSpPr>
            <a:spLocks noGrp="1"/>
          </p:cNvSpPr>
          <p:nvPr>
            <p:ph type="title"/>
          </p:nvPr>
        </p:nvSpPr>
        <p:spPr/>
        <p:txBody>
          <a:bodyPr/>
          <a:lstStyle/>
          <a:p>
            <a:r>
              <a:rPr lang="en-US" dirty="0"/>
              <a:t>Delegation of Responsibilities</a:t>
            </a:r>
          </a:p>
        </p:txBody>
      </p:sp>
      <p:sp>
        <p:nvSpPr>
          <p:cNvPr id="3" name="Content Placeholder 2" descr="Jurisdiction, franchised hauler, or third party&#10;Options presented in Model for delegation scenarios&#10;"/>
          <p:cNvSpPr>
            <a:spLocks noGrp="1"/>
          </p:cNvSpPr>
          <p:nvPr>
            <p:ph idx="1"/>
          </p:nvPr>
        </p:nvSpPr>
        <p:spPr/>
        <p:txBody>
          <a:bodyPr/>
          <a:lstStyle/>
          <a:p>
            <a:r>
              <a:rPr lang="en-US" dirty="0"/>
              <a:t>Jurisdiction, franchised hauler, or third party</a:t>
            </a:r>
          </a:p>
          <a:p>
            <a:r>
              <a:rPr lang="en-US" dirty="0"/>
              <a:t>Options presented in Model for delegation scenarios</a:t>
            </a:r>
          </a:p>
          <a:p>
            <a:pPr marL="0" indent="0">
              <a:buNone/>
            </a:pPr>
            <a:endParaRPr lang="en-US" dirty="0"/>
          </a:p>
        </p:txBody>
      </p:sp>
      <p:grpSp>
        <p:nvGrpSpPr>
          <p:cNvPr id="6" name="Group 5" descr="inspector with clipboard"/>
          <p:cNvGrpSpPr/>
          <p:nvPr/>
        </p:nvGrpSpPr>
        <p:grpSpPr>
          <a:xfrm>
            <a:off x="1282736" y="3902599"/>
            <a:ext cx="2273300" cy="1968500"/>
            <a:chOff x="796658" y="2546802"/>
            <a:chExt cx="2273300" cy="1968500"/>
          </a:xfrm>
        </p:grpSpPr>
        <p:pic>
          <p:nvPicPr>
            <p:cNvPr id="7" name="Picture 6" descr="background decorative figure">
              <a:extLst>
                <a:ext uri="{FF2B5EF4-FFF2-40B4-BE49-F238E27FC236}">
                  <a16:creationId xmlns:a16="http://schemas.microsoft.com/office/drawing/2014/main" id="{A62AD809-A6D0-7647-9087-AB9D33A791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658" y="2546802"/>
              <a:ext cx="2273300" cy="1968500"/>
            </a:xfrm>
            <a:prstGeom prst="rect">
              <a:avLst/>
            </a:prstGeom>
          </p:spPr>
        </p:pic>
        <p:pic>
          <p:nvPicPr>
            <p:cNvPr id="8" name="Picture 7" descr="man with clipboard">
              <a:extLst>
                <a:ext uri="{FF2B5EF4-FFF2-40B4-BE49-F238E27FC236}">
                  <a16:creationId xmlns:a16="http://schemas.microsoft.com/office/drawing/2014/main" id="{7CA67602-6C70-F047-A8E7-4D7FC6E8D5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72741" y="2999355"/>
              <a:ext cx="1121134" cy="1063394"/>
            </a:xfrm>
            <a:prstGeom prst="rect">
              <a:avLst/>
            </a:prstGeom>
          </p:spPr>
        </p:pic>
      </p:grpSp>
      <p:pic>
        <p:nvPicPr>
          <p:cNvPr id="10" name="Picture 9" descr="fork in the road"/>
          <p:cNvPicPr>
            <a:picLocks noChangeAspect="1"/>
          </p:cNvPicPr>
          <p:nvPr/>
        </p:nvPicPr>
        <p:blipFill rotWithShape="1">
          <a:blip r:embed="rId5" cstate="print">
            <a:extLst>
              <a:ext uri="{28A0092B-C50C-407E-A947-70E740481C1C}">
                <a14:useLocalDpi xmlns:a14="http://schemas.microsoft.com/office/drawing/2010/main" val="0"/>
              </a:ext>
            </a:extLst>
          </a:blip>
          <a:srcRect b="22926"/>
          <a:stretch/>
        </p:blipFill>
        <p:spPr>
          <a:xfrm>
            <a:off x="4756672" y="3902599"/>
            <a:ext cx="2273813" cy="1996823"/>
          </a:xfrm>
          <a:prstGeom prst="rect">
            <a:avLst/>
          </a:prstGeom>
        </p:spPr>
      </p:pic>
      <p:pic>
        <p:nvPicPr>
          <p:cNvPr id="9" name="Picture 8" descr="check list"/>
          <p:cNvPicPr>
            <a:picLocks noChangeAspect="1"/>
          </p:cNvPicPr>
          <p:nvPr/>
        </p:nvPicPr>
        <p:blipFill rotWithShape="1">
          <a:blip r:embed="rId6" cstate="print">
            <a:extLst>
              <a:ext uri="{28A0092B-C50C-407E-A947-70E740481C1C}">
                <a14:useLocalDpi xmlns:a14="http://schemas.microsoft.com/office/drawing/2010/main" val="0"/>
              </a:ext>
            </a:extLst>
          </a:blip>
          <a:srcRect t="29026"/>
          <a:stretch/>
        </p:blipFill>
        <p:spPr>
          <a:xfrm>
            <a:off x="8231122" y="3822458"/>
            <a:ext cx="2273813" cy="2048641"/>
          </a:xfrm>
          <a:prstGeom prst="rect">
            <a:avLst/>
          </a:prstGeom>
        </p:spPr>
      </p:pic>
    </p:spTree>
    <p:extLst>
      <p:ext uri="{BB962C8B-B14F-4D97-AF65-F5344CB8AC3E}">
        <p14:creationId xmlns:p14="http://schemas.microsoft.com/office/powerpoint/2010/main" val="287854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1" y="0"/>
            <a:ext cx="4015409" cy="6268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Organization of the &#10;Model Franchise Agreement"/>
          <p:cNvSpPr>
            <a:spLocks noGrp="1"/>
          </p:cNvSpPr>
          <p:nvPr>
            <p:ph type="title"/>
          </p:nvPr>
        </p:nvSpPr>
        <p:spPr>
          <a:xfrm>
            <a:off x="173187" y="1882235"/>
            <a:ext cx="3669031" cy="2924827"/>
          </a:xfrm>
        </p:spPr>
        <p:txBody>
          <a:bodyPr>
            <a:noAutofit/>
          </a:bodyPr>
          <a:lstStyle/>
          <a:p>
            <a:r>
              <a:rPr lang="en-US" sz="4400" dirty="0"/>
              <a:t>Organization of the </a:t>
            </a:r>
            <a:br>
              <a:rPr lang="en-US" sz="4400" dirty="0"/>
            </a:br>
            <a:r>
              <a:rPr lang="en-US" sz="4400" dirty="0"/>
              <a:t>Model Franchise Agreement</a:t>
            </a:r>
          </a:p>
        </p:txBody>
      </p:sp>
      <p:sp>
        <p:nvSpPr>
          <p:cNvPr id="5" name="Content Placeholder 2" descr="1  Definitions &#10;2  Representations and Warranties &#10;3 Terms of Agreement&#10;4 General Agreement &#10;5 Collection Services&#10;6 Other Services&#10;7 Standards of Performance&#10;8 Record Keeping and Reporting &#10;9 Jurisdiction Fees&#10;10 Compensation and Rate Regulation &#10;11 Indemnity, Insurance, Performance Bond &#10;12 Default and Remedies&#10;13 Other Agreements of the Parties&#10;14 Miscellaneous Agreements &#10;">
            <a:extLst>
              <a:ext uri="{FF2B5EF4-FFF2-40B4-BE49-F238E27FC236}">
                <a16:creationId xmlns:a16="http://schemas.microsoft.com/office/drawing/2014/main" id="{F9E5D94C-0AC3-4295-9F3C-FDF5E089622E}"/>
              </a:ext>
            </a:extLst>
          </p:cNvPr>
          <p:cNvSpPr txBox="1">
            <a:spLocks/>
          </p:cNvSpPr>
          <p:nvPr/>
        </p:nvSpPr>
        <p:spPr>
          <a:xfrm>
            <a:off x="4015406" y="0"/>
            <a:ext cx="8176593" cy="6268278"/>
          </a:xfrm>
          <a:prstGeom prst="rect">
            <a:avLst/>
          </a:prstGeom>
          <a:solidFill>
            <a:srgbClr val="4F7D3F"/>
          </a:solidFill>
        </p:spPr>
        <p:txBody>
          <a:bodyPr vert="horz" lIns="91440" tIns="45720" rIns="91440" bIns="45720" rtlCol="0">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 	Definitions </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2 	Representations and Warranties </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3	Terms of Agreement</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4	General Agreement </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5	Collection Services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6	Other Services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7	Standards of Performance</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8	Record Keeping and Reporting </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9	Jurisdiction Fees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10	Compensation and Rate Regulation </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11	Indemnity, Insurance, Performance Bond </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12	Default and Remedies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13	Other Agreements of the Parties</a:t>
            </a:r>
          </a:p>
          <a:p>
            <a:pPr>
              <a:lnSpc>
                <a:spcPct val="107000"/>
              </a:lnSpc>
              <a:spcBef>
                <a:spcPts val="0"/>
              </a:spcBef>
              <a:spcAft>
                <a:spcPts val="800"/>
              </a:spcAft>
            </a:pPr>
            <a:r>
              <a:rPr lang="en-US" sz="8800" dirty="0">
                <a:solidFill>
                  <a:schemeClr val="bg1"/>
                </a:solidFill>
                <a:ea typeface="Calibri" panose="020F0502020204030204" pitchFamily="34" charset="0"/>
                <a:cs typeface="Times New Roman" panose="02020603050405020304" pitchFamily="18" charset="0"/>
              </a:rPr>
              <a:t>14	Miscellaneous Agreements </a:t>
            </a:r>
          </a:p>
          <a:p>
            <a:endParaRPr lang="en-US" dirty="0"/>
          </a:p>
        </p:txBody>
      </p:sp>
    </p:spTree>
    <p:extLst>
      <p:ext uri="{BB962C8B-B14F-4D97-AF65-F5344CB8AC3E}">
        <p14:creationId xmlns:p14="http://schemas.microsoft.com/office/powerpoint/2010/main" val="1357764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1: Definitions"/>
          <p:cNvSpPr>
            <a:spLocks noGrp="1"/>
          </p:cNvSpPr>
          <p:nvPr>
            <p:ph type="title"/>
          </p:nvPr>
        </p:nvSpPr>
        <p:spPr/>
        <p:txBody>
          <a:bodyPr/>
          <a:lstStyle/>
          <a:p>
            <a:r>
              <a:rPr lang="en-US" dirty="0"/>
              <a:t>Article 1: Definitions</a:t>
            </a:r>
          </a:p>
        </p:txBody>
      </p:sp>
      <p:sp>
        <p:nvSpPr>
          <p:cNvPr id="3" name="Content Placeholder 2" descr="Focus&#10;Reflects SB 1383 definitions (not comprehensive) and other definitions from example franchise agreements&#10;Includes some key terms based on container color and material type&#10;Guidance and Customization&#10;Review, modify, and integrate definitions carefully for unique collection program and contractual arrangements&#10;Tailor definitions that contain individual customization options, highlighted in green or blue &#10;Amend and align jurisdiction's municipal code definitions, as needed&#10;"/>
          <p:cNvSpPr>
            <a:spLocks noGrp="1"/>
          </p:cNvSpPr>
          <p:nvPr>
            <p:ph idx="1"/>
          </p:nvPr>
        </p:nvSpPr>
        <p:spPr>
          <a:xfrm>
            <a:off x="838200" y="1484242"/>
            <a:ext cx="9786475" cy="5078789"/>
          </a:xfrm>
        </p:spPr>
        <p:txBody>
          <a:bodyPr>
            <a:normAutofit fontScale="85000" lnSpcReduction="10000"/>
          </a:bodyPr>
          <a:lstStyle/>
          <a:p>
            <a:pPr marL="0" indent="0">
              <a:buNone/>
            </a:pPr>
            <a:r>
              <a:rPr lang="en-US" u="sng" dirty="0"/>
              <a:t>Focus</a:t>
            </a:r>
          </a:p>
          <a:p>
            <a:pPr>
              <a:lnSpc>
                <a:spcPct val="110000"/>
              </a:lnSpc>
            </a:pPr>
            <a:r>
              <a:rPr lang="en-US" dirty="0"/>
              <a:t>Reflects SB 1383 definitions (not comprehensive) and other definitions from example franchise agreements</a:t>
            </a:r>
          </a:p>
          <a:p>
            <a:pPr>
              <a:lnSpc>
                <a:spcPct val="110000"/>
              </a:lnSpc>
              <a:spcAft>
                <a:spcPts val="1200"/>
              </a:spcAft>
            </a:pPr>
            <a:r>
              <a:rPr lang="en-US" dirty="0"/>
              <a:t>Includes some key terms based on container color and material type</a:t>
            </a:r>
          </a:p>
          <a:p>
            <a:pPr marL="0" indent="0">
              <a:lnSpc>
                <a:spcPct val="110000"/>
              </a:lnSpc>
              <a:buNone/>
            </a:pPr>
            <a:r>
              <a:rPr lang="en-US" u="sng" dirty="0"/>
              <a:t>Guidance and Customization</a:t>
            </a:r>
          </a:p>
          <a:p>
            <a:pPr>
              <a:lnSpc>
                <a:spcPct val="110000"/>
              </a:lnSpc>
            </a:pPr>
            <a:r>
              <a:rPr lang="en-US" dirty="0"/>
              <a:t>Review, modify, and integrate definitions carefully for unique collection program and contractual arrangements</a:t>
            </a:r>
          </a:p>
          <a:p>
            <a:pPr>
              <a:lnSpc>
                <a:spcPct val="110000"/>
              </a:lnSpc>
            </a:pPr>
            <a:r>
              <a:rPr lang="en-US" dirty="0"/>
              <a:t>Tailor definitions that contain individual customization options, highlighted in green or blue </a:t>
            </a:r>
          </a:p>
          <a:p>
            <a:pPr>
              <a:lnSpc>
                <a:spcPct val="110000"/>
              </a:lnSpc>
            </a:pPr>
            <a:r>
              <a:rPr lang="en-US" dirty="0"/>
              <a:t>Amend and align jurisdiction's municipal code definitions, as needed</a:t>
            </a:r>
          </a:p>
        </p:txBody>
      </p:sp>
      <p:pic>
        <p:nvPicPr>
          <p:cNvPr id="4" name="Picture 3" descr="check list"/>
          <p:cNvPicPr>
            <a:picLocks noChangeAspect="1"/>
          </p:cNvPicPr>
          <p:nvPr/>
        </p:nvPicPr>
        <p:blipFill>
          <a:blip r:embed="rId3" cstate="print">
            <a:duotone>
              <a:prstClr val="black"/>
              <a:schemeClr val="accent6">
                <a:tint val="45000"/>
                <a:satMod val="400000"/>
              </a:schemeClr>
            </a:duotone>
            <a:extLst>
              <a:ext uri="{BEBA8EAE-BF5A-486C-A8C5-ECC9F3942E4B}">
                <a14:imgProps xmlns:a14="http://schemas.microsoft.com/office/drawing/2010/main">
                  <a14:imgLayer r:embed="rId4">
                    <a14:imgEffect>
                      <a14:colorTemperature colorTemp="47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0624675" y="319088"/>
            <a:ext cx="1180667" cy="1371600"/>
          </a:xfrm>
          <a:prstGeom prst="rect">
            <a:avLst/>
          </a:prstGeom>
        </p:spPr>
      </p:pic>
    </p:spTree>
    <p:extLst>
      <p:ext uri="{BB962C8B-B14F-4D97-AF65-F5344CB8AC3E}">
        <p14:creationId xmlns:p14="http://schemas.microsoft.com/office/powerpoint/2010/main" val="25964204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descr="Article 1: Definitions (Continued)&#10;"/>
          <p:cNvSpPr txBox="1">
            <a:spLocks noGrp="1"/>
          </p:cNvSpPr>
          <p:nvPr>
            <p:ph type="title" idx="4294967295"/>
          </p:nvPr>
        </p:nvSpPr>
        <p:spPr>
          <a:xfrm>
            <a:off x="600740" y="-46409"/>
            <a:ext cx="10515600" cy="13255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Article 1: Definitions (Continued)</a:t>
            </a:r>
          </a:p>
        </p:txBody>
      </p:sp>
      <p:pic>
        <p:nvPicPr>
          <p:cNvPr id="5" name="Picture 4" descr="blue container">
            <a:extLst>
              <a:ext uri="{FF2B5EF4-FFF2-40B4-BE49-F238E27FC236}">
                <a16:creationId xmlns:a16="http://schemas.microsoft.com/office/drawing/2014/main" id="{8558A19A-4B58-864A-9A1B-59FE5F1C74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2498" y="1078991"/>
            <a:ext cx="666261" cy="1307592"/>
          </a:xfrm>
          <a:prstGeom prst="rect">
            <a:avLst/>
          </a:prstGeom>
        </p:spPr>
      </p:pic>
      <p:pic>
        <p:nvPicPr>
          <p:cNvPr id="4" name="Picture 3" descr="green container">
            <a:extLst>
              <a:ext uri="{FF2B5EF4-FFF2-40B4-BE49-F238E27FC236}">
                <a16:creationId xmlns:a16="http://schemas.microsoft.com/office/drawing/2014/main" id="{A0ED333A-38AF-194F-A282-4D21F7F3CB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4742" y="2710309"/>
            <a:ext cx="664017" cy="1303189"/>
          </a:xfrm>
          <a:prstGeom prst="rect">
            <a:avLst/>
          </a:prstGeom>
        </p:spPr>
      </p:pic>
      <p:pic>
        <p:nvPicPr>
          <p:cNvPr id="6" name="Picture 5" descr="grey container">
            <a:extLst>
              <a:ext uri="{FF2B5EF4-FFF2-40B4-BE49-F238E27FC236}">
                <a16:creationId xmlns:a16="http://schemas.microsoft.com/office/drawing/2014/main" id="{818A9070-FA75-E74F-83D3-62EF6E9CB7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44465" y="4174919"/>
            <a:ext cx="666261" cy="1307592"/>
          </a:xfrm>
          <a:prstGeom prst="rect">
            <a:avLst/>
          </a:prstGeom>
        </p:spPr>
      </p:pic>
      <p:sp>
        <p:nvSpPr>
          <p:cNvPr id="3" name="Content Placeholder 2" descr="Source separated recyclable materials&#10;Non-organic recyclables - glass, metal, plastic, etc.&#10;Source separated blue container organic waste (SSBCOW) – organic recyclables such as fibers and cardboard&#10;&#10;Source separated green container organic waste (SSGCOW)&#10;&#10;&#10;Gray container waste (3-container system only)&#10;Mixed waste (2-container and 1-container systems)&#10;&#10;Note: Organic waste is an umbrella term. It includes SSBCOW, SSGCOW, textiles, carpet, etc. Organic wastes are collected in a combination of containers depending on the collection program and therefore not separately identified above.&#10;">
            <a:extLst>
              <a:ext uri="{FF2B5EF4-FFF2-40B4-BE49-F238E27FC236}">
                <a16:creationId xmlns:a16="http://schemas.microsoft.com/office/drawing/2014/main" id="{DB05FC0F-F673-40E4-9DF5-DFF8964D60E8}"/>
              </a:ext>
            </a:extLst>
          </p:cNvPr>
          <p:cNvSpPr>
            <a:spLocks noGrp="1"/>
          </p:cNvSpPr>
          <p:nvPr>
            <p:ph idx="1"/>
          </p:nvPr>
        </p:nvSpPr>
        <p:spPr>
          <a:xfrm>
            <a:off x="2638696" y="1279154"/>
            <a:ext cx="8715103" cy="4899577"/>
          </a:xfrm>
        </p:spPr>
        <p:txBody>
          <a:bodyPr>
            <a:normAutofit fontScale="77500" lnSpcReduction="20000"/>
          </a:bodyPr>
          <a:lstStyle/>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600" dirty="0">
                <a:effectLst/>
                <a:latin typeface="Arial" panose="020B0604020202020204" pitchFamily="34" charset="0"/>
                <a:ea typeface="Calibri" panose="020F0502020204030204" pitchFamily="34" charset="0"/>
                <a:cs typeface="Times New Roman" panose="02020603050405020304" pitchFamily="18" charset="0"/>
              </a:rPr>
              <a:t>Source separated recyclable materials</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600" dirty="0">
                <a:effectLst/>
                <a:latin typeface="Arial" panose="020B0604020202020204" pitchFamily="34" charset="0"/>
                <a:ea typeface="Calibri" panose="020F0502020204030204" pitchFamily="34" charset="0"/>
                <a:cs typeface="Times New Roman" panose="02020603050405020304" pitchFamily="18" charset="0"/>
              </a:rPr>
              <a:t>Non-organic recyclables - glass, metal, plastic, etc.</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600" dirty="0">
                <a:effectLst/>
                <a:latin typeface="Arial" panose="020B0604020202020204" pitchFamily="34" charset="0"/>
                <a:ea typeface="Calibri" panose="020F0502020204030204" pitchFamily="34" charset="0"/>
                <a:cs typeface="Times New Roman" panose="02020603050405020304" pitchFamily="18" charset="0"/>
              </a:rPr>
              <a:t>Source separated blue container organic waste (SSBCOW) – organic recyclables such as fibers and cardboard</a:t>
            </a:r>
          </a:p>
          <a:p>
            <a:pPr marL="0" marR="0" indent="0">
              <a:lnSpc>
                <a:spcPct val="107000"/>
              </a:lnSpc>
              <a:spcBef>
                <a:spcPts val="0"/>
              </a:spcBef>
              <a:spcAft>
                <a:spcPts val="800"/>
              </a:spcAft>
              <a:buNone/>
            </a:pPr>
            <a:endParaRPr lang="en-US" sz="2600" dirty="0">
              <a:effectLst/>
              <a:latin typeface="Arial" panose="020B060402020202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600" dirty="0">
                <a:effectLst/>
                <a:latin typeface="Arial" panose="020B0604020202020204" pitchFamily="34" charset="0"/>
                <a:ea typeface="Calibri" panose="020F0502020204030204" pitchFamily="34" charset="0"/>
                <a:cs typeface="Times New Roman" panose="02020603050405020304" pitchFamily="18" charset="0"/>
              </a:rPr>
              <a:t>Source separated green container organic waste (SSGCOW)</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endParaRPr lang="en-US" sz="2600" dirty="0">
              <a:effectLst/>
              <a:latin typeface="Arial" panose="020B060402020202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Times New Roman" panose="02020603050405020304" pitchFamily="18" charset="0"/>
              <a:buChar char="•"/>
              <a:tabLst>
                <a:tab pos="457200" algn="l"/>
              </a:tabLst>
            </a:pPr>
            <a:endParaRPr lang="en-US" sz="2600" dirty="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600" dirty="0">
                <a:effectLst/>
                <a:latin typeface="Arial" panose="020B0604020202020204" pitchFamily="34" charset="0"/>
                <a:ea typeface="Calibri" panose="020F0502020204030204" pitchFamily="34" charset="0"/>
                <a:cs typeface="Times New Roman" panose="02020603050405020304" pitchFamily="18" charset="0"/>
              </a:rPr>
              <a:t>Gray container waste (3-container system only)</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r>
              <a:rPr lang="en-US" sz="2600" dirty="0">
                <a:effectLst/>
                <a:latin typeface="Arial" panose="020B0604020202020204" pitchFamily="34" charset="0"/>
                <a:ea typeface="Calibri" panose="020F0502020204030204" pitchFamily="34" charset="0"/>
                <a:cs typeface="Times New Roman" panose="02020603050405020304" pitchFamily="18" charset="0"/>
              </a:rPr>
              <a:t>Mixed waste (2-container and 1-container systems)</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endParaRPr lang="en-US" sz="1900" dirty="0">
              <a:ea typeface="Calibri" panose="020F0502020204030204" pitchFamily="34" charset="0"/>
              <a:cs typeface="Times New Roman" panose="02020603050405020304" pitchFamily="18" charset="0"/>
            </a:endParaRPr>
          </a:p>
          <a:p>
            <a:pPr marL="0" indent="0">
              <a:lnSpc>
                <a:spcPct val="107000"/>
              </a:lnSpc>
              <a:spcBef>
                <a:spcPts val="0"/>
              </a:spcBef>
              <a:spcAft>
                <a:spcPts val="800"/>
              </a:spcAft>
              <a:buNone/>
              <a:tabLst>
                <a:tab pos="457200" algn="l"/>
              </a:tabLst>
            </a:pPr>
            <a:r>
              <a:rPr lang="en-US" sz="1900" dirty="0">
                <a:latin typeface="Arial" panose="020B0604020202020204" pitchFamily="34" charset="0"/>
                <a:cs typeface="Arial" panose="020B0604020202020204" pitchFamily="34" charset="0"/>
              </a:rPr>
              <a:t>Note: Organic waste is an umbrella term. It includes SSBCOW, SSGCOW, textiles, carpet, etc. Organic wastes are collected in a combination of containers depending on the collection program and therefore not separately identified above.</a:t>
            </a:r>
          </a:p>
          <a:p>
            <a:pPr marL="342900" marR="0" lvl="0" indent="-342900">
              <a:lnSpc>
                <a:spcPct val="107000"/>
              </a:lnSpc>
              <a:spcBef>
                <a:spcPts val="0"/>
              </a:spcBef>
              <a:spcAft>
                <a:spcPts val="800"/>
              </a:spcAft>
              <a:buFont typeface="Times New Roman" panose="02020603050405020304" pitchFamily="18" charset="0"/>
              <a:buChar char="•"/>
              <a:tabLst>
                <a:tab pos="457200" algn="l"/>
              </a:tabLst>
            </a:pPr>
            <a:endParaRPr lang="en-US" sz="1900" dirty="0">
              <a:effectLst/>
              <a:latin typeface="Arial" panose="020B060402020202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endParaRPr lang="en-US" sz="1800" dirty="0">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33621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2: Representations and Warranties of Contractor"/>
          <p:cNvSpPr>
            <a:spLocks noGrp="1"/>
          </p:cNvSpPr>
          <p:nvPr>
            <p:ph type="title"/>
          </p:nvPr>
        </p:nvSpPr>
        <p:spPr/>
        <p:txBody>
          <a:bodyPr/>
          <a:lstStyle/>
          <a:p>
            <a:r>
              <a:rPr lang="en-US" dirty="0"/>
              <a:t>Article 2: Representations and Warranties of Contractor</a:t>
            </a:r>
          </a:p>
        </p:txBody>
      </p:sp>
      <p:sp>
        <p:nvSpPr>
          <p:cNvPr id="3" name="Content Placeholder 2" descr="Focus&#10;Includes legal franchise agreement provisions that should be tailored for each jurisdiction based on advice of counsel&#10;Includes information not specific to SB 1383 requirements&#10;&#10;Guidance and Customization&#10;Headings in Model demonstrate structure and content&#10;Examples ONLY; modify as desired&#10;Jurisdictions should use provisions of current agreement or amend current provisions to align with Model&#10;"/>
          <p:cNvSpPr>
            <a:spLocks noGrp="1"/>
          </p:cNvSpPr>
          <p:nvPr>
            <p:ph idx="1"/>
          </p:nvPr>
        </p:nvSpPr>
        <p:spPr>
          <a:xfrm>
            <a:off x="838200" y="1674842"/>
            <a:ext cx="11075504" cy="4777716"/>
          </a:xfrm>
        </p:spPr>
        <p:txBody>
          <a:bodyPr>
            <a:normAutofit lnSpcReduction="10000"/>
          </a:bodyPr>
          <a:lstStyle/>
          <a:p>
            <a:pPr marL="0" indent="0">
              <a:buNone/>
            </a:pPr>
            <a:r>
              <a:rPr lang="en-US" u="sng" dirty="0"/>
              <a:t>Focus</a:t>
            </a:r>
          </a:p>
          <a:p>
            <a:pPr>
              <a:lnSpc>
                <a:spcPct val="100000"/>
              </a:lnSpc>
            </a:pPr>
            <a:r>
              <a:rPr lang="en-US" dirty="0"/>
              <a:t>Includes legal franchise agreement provisions that should be tailored for each jurisdiction based on advice of counsel</a:t>
            </a:r>
          </a:p>
          <a:p>
            <a:r>
              <a:rPr lang="en-US" dirty="0"/>
              <a:t>Includes information not specific to SB 1383 requirements</a:t>
            </a:r>
          </a:p>
          <a:p>
            <a:pPr marL="0" indent="0">
              <a:buNone/>
            </a:pPr>
            <a:endParaRPr lang="en-US" dirty="0"/>
          </a:p>
          <a:p>
            <a:pPr marL="0" indent="0">
              <a:buNone/>
            </a:pPr>
            <a:r>
              <a:rPr lang="en-US" u="sng" dirty="0"/>
              <a:t>Guidance and Customization</a:t>
            </a:r>
          </a:p>
          <a:p>
            <a:pPr>
              <a:lnSpc>
                <a:spcPct val="100000"/>
              </a:lnSpc>
            </a:pPr>
            <a:r>
              <a:rPr lang="en-US" dirty="0"/>
              <a:t>Headings in Model demonstrate structure and content</a:t>
            </a:r>
          </a:p>
          <a:p>
            <a:pPr lvl="1"/>
            <a:r>
              <a:rPr lang="en-US" dirty="0"/>
              <a:t>Examples ONLY; modify as desired</a:t>
            </a:r>
          </a:p>
          <a:p>
            <a:pPr>
              <a:lnSpc>
                <a:spcPct val="100000"/>
              </a:lnSpc>
            </a:pPr>
            <a:r>
              <a:rPr lang="en-US" dirty="0"/>
              <a:t>Jurisdictions should use provisions of current agreement or amend current provisions to align with Model</a:t>
            </a:r>
          </a:p>
        </p:txBody>
      </p:sp>
      <p:pic>
        <p:nvPicPr>
          <p:cNvPr id="5" name="Picture 4" descr="shaking hands"/>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0096502" y="365125"/>
            <a:ext cx="1708643" cy="1143000"/>
          </a:xfrm>
          <a:prstGeom prst="rect">
            <a:avLst/>
          </a:prstGeom>
        </p:spPr>
      </p:pic>
    </p:spTree>
    <p:extLst>
      <p:ext uri="{BB962C8B-B14F-4D97-AF65-F5344CB8AC3E}">
        <p14:creationId xmlns:p14="http://schemas.microsoft.com/office/powerpoint/2010/main" val="27457273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3: Terms of Agreement"/>
          <p:cNvSpPr>
            <a:spLocks noGrp="1"/>
          </p:cNvSpPr>
          <p:nvPr>
            <p:ph type="title"/>
          </p:nvPr>
        </p:nvSpPr>
        <p:spPr/>
        <p:txBody>
          <a:bodyPr/>
          <a:lstStyle/>
          <a:p>
            <a:r>
              <a:rPr lang="en-US" dirty="0"/>
              <a:t>Article 3: Terms of Agreement</a:t>
            </a:r>
          </a:p>
        </p:txBody>
      </p:sp>
      <p:sp>
        <p:nvSpPr>
          <p:cNvPr id="3" name="Content Placeholder 2" descr="Focus&#10;Includes foundational franchise agreement provisions that should be tailored for each jurisdiction&#10;Provides SB 1383-specific customization based on the jurisdiction’s edible food recovery program in Limitations of Scope section&#10;&#10;Guidance and Customization&#10;Customize for exclusive or non-exclusive franchise agreement &#10;Use current provisions; review and revise as needed&#10;"/>
          <p:cNvSpPr>
            <a:spLocks noGrp="1"/>
          </p:cNvSpPr>
          <p:nvPr>
            <p:ph idx="1"/>
          </p:nvPr>
        </p:nvSpPr>
        <p:spPr>
          <a:xfrm>
            <a:off x="838200" y="1441312"/>
            <a:ext cx="10280374" cy="4351338"/>
          </a:xfrm>
        </p:spPr>
        <p:txBody>
          <a:bodyPr>
            <a:normAutofit fontScale="92500"/>
          </a:bodyPr>
          <a:lstStyle/>
          <a:p>
            <a:pPr marL="0" indent="0">
              <a:buNone/>
            </a:pPr>
            <a:r>
              <a:rPr lang="en-US" u="sng" dirty="0"/>
              <a:t>Focus</a:t>
            </a:r>
          </a:p>
          <a:p>
            <a:pPr>
              <a:lnSpc>
                <a:spcPct val="100000"/>
              </a:lnSpc>
            </a:pPr>
            <a:r>
              <a:rPr lang="en-US" dirty="0"/>
              <a:t>Includes foundational franchise agreement provisions that should be tailored for each jurisdiction</a:t>
            </a:r>
          </a:p>
          <a:p>
            <a:pPr>
              <a:lnSpc>
                <a:spcPct val="100000"/>
              </a:lnSpc>
            </a:pPr>
            <a:r>
              <a:rPr lang="en-US" dirty="0"/>
              <a:t>Provides SB 1383-specific customization based on the jurisdiction’s edible food recovery program in Limitations of Scope section</a:t>
            </a:r>
          </a:p>
          <a:p>
            <a:endParaRPr lang="en-US" dirty="0"/>
          </a:p>
          <a:p>
            <a:pPr marL="0" indent="0">
              <a:buNone/>
            </a:pPr>
            <a:r>
              <a:rPr lang="en-US" u="sng" dirty="0"/>
              <a:t>Guidance and Customization</a:t>
            </a:r>
          </a:p>
          <a:p>
            <a:r>
              <a:rPr lang="en-US" dirty="0"/>
              <a:t>Customize for exclusive or non-exclusive franchise agreement </a:t>
            </a:r>
          </a:p>
          <a:p>
            <a:r>
              <a:rPr lang="en-US" dirty="0"/>
              <a:t>Use current provisions; review and revise as needed</a:t>
            </a:r>
          </a:p>
        </p:txBody>
      </p:sp>
      <p:pic>
        <p:nvPicPr>
          <p:cNvPr id="5" name="Picture 4" descr="calendar"/>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309821" y="265041"/>
            <a:ext cx="1341242" cy="1371600"/>
          </a:xfrm>
          <a:prstGeom prst="rect">
            <a:avLst/>
          </a:prstGeom>
        </p:spPr>
      </p:pic>
    </p:spTree>
    <p:extLst>
      <p:ext uri="{BB962C8B-B14F-4D97-AF65-F5344CB8AC3E}">
        <p14:creationId xmlns:p14="http://schemas.microsoft.com/office/powerpoint/2010/main" val="38116260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4: General Agreements"/>
          <p:cNvSpPr>
            <a:spLocks noGrp="1"/>
          </p:cNvSpPr>
          <p:nvPr>
            <p:ph type="title"/>
          </p:nvPr>
        </p:nvSpPr>
        <p:spPr/>
        <p:txBody>
          <a:bodyPr/>
          <a:lstStyle/>
          <a:p>
            <a:r>
              <a:rPr lang="en-US" dirty="0"/>
              <a:t>Article 4: General Agreements</a:t>
            </a:r>
          </a:p>
        </p:txBody>
      </p:sp>
      <p:sp>
        <p:nvSpPr>
          <p:cNvPr id="3" name="Content Placeholder 2" descr="Focus&#10;Includes provisions for jurisdictions that own and operate processing facility(ies) or separately contracts with one or more facilities&#10;Uses defined terms (e.g., “Designated Disposal Facility”) with SB 1383-specific requirements, dependent on the type of collection system and compliance approach for each jurisdiction&#10;&#10;Guidance and Customization&#10;Allows for direct use of facility or right to use at later date&#10;Exclude if contractor selects transfer/processing/disposal facilities&#10;"/>
          <p:cNvSpPr>
            <a:spLocks noGrp="1"/>
          </p:cNvSpPr>
          <p:nvPr>
            <p:ph idx="1"/>
          </p:nvPr>
        </p:nvSpPr>
        <p:spPr>
          <a:xfrm>
            <a:off x="838200" y="1419447"/>
            <a:ext cx="10515600" cy="4757516"/>
          </a:xfrm>
        </p:spPr>
        <p:txBody>
          <a:bodyPr>
            <a:normAutofit fontScale="92500" lnSpcReduction="10000"/>
          </a:bodyPr>
          <a:lstStyle/>
          <a:p>
            <a:pPr marL="0" indent="0">
              <a:buNone/>
            </a:pPr>
            <a:r>
              <a:rPr lang="en-US" u="sng" dirty="0"/>
              <a:t>Focus</a:t>
            </a:r>
          </a:p>
          <a:p>
            <a:pPr>
              <a:lnSpc>
                <a:spcPct val="110000"/>
              </a:lnSpc>
            </a:pPr>
            <a:r>
              <a:rPr lang="en-US" dirty="0"/>
              <a:t>Includes provisions for jurisdictions that own and operate processing facility(ies) or separately contracts with one or more facilities</a:t>
            </a:r>
          </a:p>
          <a:p>
            <a:pPr>
              <a:lnSpc>
                <a:spcPct val="110000"/>
              </a:lnSpc>
            </a:pPr>
            <a:r>
              <a:rPr lang="en-US" dirty="0"/>
              <a:t>Uses defined terms (e.g., “Designated Disposal Facility”) with SB 1383-specific requirements, dependent on the type of collection system and compliance approach for each jurisdiction</a:t>
            </a:r>
          </a:p>
          <a:p>
            <a:pPr marL="0" indent="0">
              <a:buNone/>
            </a:pPr>
            <a:endParaRPr lang="en-US" u="sng" dirty="0"/>
          </a:p>
          <a:p>
            <a:pPr marL="0" indent="0">
              <a:buNone/>
            </a:pPr>
            <a:r>
              <a:rPr lang="en-US" u="sng" dirty="0"/>
              <a:t>Guidance and Customization</a:t>
            </a:r>
          </a:p>
          <a:p>
            <a:r>
              <a:rPr lang="en-US" dirty="0"/>
              <a:t>Allows for direct use of facility or right to use at later date</a:t>
            </a:r>
          </a:p>
          <a:p>
            <a:r>
              <a:rPr lang="en-US" dirty="0"/>
              <a:t>Exclude if contractor selects transfer/processing/disposal facilities</a:t>
            </a:r>
          </a:p>
        </p:txBody>
      </p:sp>
      <p:pic>
        <p:nvPicPr>
          <p:cNvPr id="4" name="Picture 3" descr="facilit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06339" y="275866"/>
            <a:ext cx="1922840" cy="1232840"/>
          </a:xfrm>
          <a:prstGeom prst="rect">
            <a:avLst/>
          </a:prstGeom>
        </p:spPr>
      </p:pic>
    </p:spTree>
    <p:extLst>
      <p:ext uri="{BB962C8B-B14F-4D97-AF65-F5344CB8AC3E}">
        <p14:creationId xmlns:p14="http://schemas.microsoft.com/office/powerpoint/2010/main" val="39223266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5: Collection Services"/>
          <p:cNvSpPr>
            <a:spLocks noGrp="1"/>
          </p:cNvSpPr>
          <p:nvPr>
            <p:ph type="title"/>
          </p:nvPr>
        </p:nvSpPr>
        <p:spPr>
          <a:xfrm>
            <a:off x="838200" y="138573"/>
            <a:ext cx="10515600" cy="1325563"/>
          </a:xfrm>
        </p:spPr>
        <p:txBody>
          <a:bodyPr/>
          <a:lstStyle/>
          <a:p>
            <a:r>
              <a:rPr lang="en-US" dirty="0"/>
              <a:t>Article 5: Collection Services</a:t>
            </a:r>
          </a:p>
        </p:txBody>
      </p:sp>
      <p:pic>
        <p:nvPicPr>
          <p:cNvPr id="6" name="Picture 5" descr="grey container">
            <a:extLst>
              <a:ext uri="{FF2B5EF4-FFF2-40B4-BE49-F238E27FC236}">
                <a16:creationId xmlns:a16="http://schemas.microsoft.com/office/drawing/2014/main" id="{818A9070-FA75-E74F-83D3-62EF6E9CB7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58092" y="138575"/>
            <a:ext cx="565758" cy="1110347"/>
          </a:xfrm>
          <a:prstGeom prst="rect">
            <a:avLst/>
          </a:prstGeom>
        </p:spPr>
      </p:pic>
      <p:pic>
        <p:nvPicPr>
          <p:cNvPr id="4" name="Picture 3" descr="green container">
            <a:extLst>
              <a:ext uri="{FF2B5EF4-FFF2-40B4-BE49-F238E27FC236}">
                <a16:creationId xmlns:a16="http://schemas.microsoft.com/office/drawing/2014/main" id="{A0ED333A-38AF-194F-A282-4D21F7F3CB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70814" y="138574"/>
            <a:ext cx="565758" cy="1110347"/>
          </a:xfrm>
          <a:prstGeom prst="rect">
            <a:avLst/>
          </a:prstGeom>
        </p:spPr>
      </p:pic>
      <p:pic>
        <p:nvPicPr>
          <p:cNvPr id="5" name="Picture 4" descr="blue container">
            <a:extLst>
              <a:ext uri="{FF2B5EF4-FFF2-40B4-BE49-F238E27FC236}">
                <a16:creationId xmlns:a16="http://schemas.microsoft.com/office/drawing/2014/main" id="{8558A19A-4B58-864A-9A1B-59FE5F1C74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3800" y="138573"/>
            <a:ext cx="565758" cy="1110347"/>
          </a:xfrm>
          <a:prstGeom prst="rect">
            <a:avLst/>
          </a:prstGeom>
        </p:spPr>
      </p:pic>
      <p:sp>
        <p:nvSpPr>
          <p:cNvPr id="3" name="Content Placeholder 2" descr="Focus&#10;Provides framework for SB 1383-compliant collection system &#10;3,- 3+-, 2-, or 1-container systems; split containers, plastic bags&#10;Uncontainerized yard trimming, C&amp;D, bulky items, special events&#10;Includes overview of services; details in Exhibits A through D&#10;&#10;Guidance and Customization&#10;Amend based on collection system type &#10;Use separate sections if different collection systems exist for single family, multi family, and commercial sectors&#10;Amend if containers provided by jurisdiction&#10;Modify based on exclusive or non-exclusive franchise system&#10;Adapt based on standard or performance-based compliance&#10;"/>
          <p:cNvSpPr>
            <a:spLocks noGrp="1"/>
          </p:cNvSpPr>
          <p:nvPr>
            <p:ph idx="1"/>
          </p:nvPr>
        </p:nvSpPr>
        <p:spPr>
          <a:xfrm>
            <a:off x="838200" y="1248918"/>
            <a:ext cx="11236200" cy="5103627"/>
          </a:xfrm>
        </p:spPr>
        <p:txBody>
          <a:bodyPr>
            <a:normAutofit fontScale="92500" lnSpcReduction="20000"/>
          </a:bodyPr>
          <a:lstStyle/>
          <a:p>
            <a:pPr marL="0" indent="0">
              <a:buNone/>
            </a:pPr>
            <a:r>
              <a:rPr lang="en-US" u="sng" dirty="0"/>
              <a:t>Focus</a:t>
            </a:r>
          </a:p>
          <a:p>
            <a:r>
              <a:rPr lang="en-US" dirty="0"/>
              <a:t>Provides framework for SB 1383-compliant collection system </a:t>
            </a:r>
          </a:p>
          <a:p>
            <a:pPr lvl="1"/>
            <a:r>
              <a:rPr lang="en-US" dirty="0"/>
              <a:t>3,- 3+-, 2-, or 1-container systems; split containers, plastic bags</a:t>
            </a:r>
          </a:p>
          <a:p>
            <a:pPr lvl="1"/>
            <a:r>
              <a:rPr lang="en-US" dirty="0"/>
              <a:t>Uncontainerized yard trimming, C&amp;D, bulky items, special events</a:t>
            </a:r>
          </a:p>
          <a:p>
            <a:r>
              <a:rPr lang="en-US" dirty="0"/>
              <a:t>Includes overview of services; details in Exhibits A through D</a:t>
            </a:r>
          </a:p>
          <a:p>
            <a:pPr marL="0" indent="0">
              <a:buNone/>
            </a:pPr>
            <a:endParaRPr lang="en-US" sz="1500" dirty="0"/>
          </a:p>
          <a:p>
            <a:pPr marL="0" indent="0">
              <a:buNone/>
            </a:pPr>
            <a:r>
              <a:rPr lang="en-US" u="sng" dirty="0"/>
              <a:t>Guidance and Customization</a:t>
            </a:r>
          </a:p>
          <a:p>
            <a:pPr>
              <a:lnSpc>
                <a:spcPct val="110000"/>
              </a:lnSpc>
              <a:spcBef>
                <a:spcPts val="600"/>
              </a:spcBef>
            </a:pPr>
            <a:r>
              <a:rPr lang="en-US" dirty="0"/>
              <a:t>Amend based on collection system type </a:t>
            </a:r>
          </a:p>
          <a:p>
            <a:pPr>
              <a:lnSpc>
                <a:spcPct val="110000"/>
              </a:lnSpc>
              <a:spcBef>
                <a:spcPts val="600"/>
              </a:spcBef>
            </a:pPr>
            <a:r>
              <a:rPr lang="en-US" dirty="0"/>
              <a:t>Use separate sections if different collection systems exist for single family, multi family, and commercial sectors</a:t>
            </a:r>
            <a:endParaRPr lang="en-US" strike="sngStrike" dirty="0"/>
          </a:p>
          <a:p>
            <a:pPr>
              <a:lnSpc>
                <a:spcPct val="110000"/>
              </a:lnSpc>
              <a:spcBef>
                <a:spcPts val="600"/>
              </a:spcBef>
            </a:pPr>
            <a:r>
              <a:rPr lang="en-US" dirty="0"/>
              <a:t>Amend if containers provided by jurisdiction</a:t>
            </a:r>
          </a:p>
          <a:p>
            <a:pPr>
              <a:lnSpc>
                <a:spcPct val="110000"/>
              </a:lnSpc>
              <a:spcBef>
                <a:spcPts val="600"/>
              </a:spcBef>
            </a:pPr>
            <a:r>
              <a:rPr lang="en-US" dirty="0"/>
              <a:t>Modify based on exclusive or non-exclusive franchise system</a:t>
            </a:r>
          </a:p>
          <a:p>
            <a:pPr>
              <a:lnSpc>
                <a:spcPct val="110000"/>
              </a:lnSpc>
              <a:spcBef>
                <a:spcPts val="600"/>
              </a:spcBef>
            </a:pPr>
            <a:r>
              <a:rPr lang="en-US" dirty="0"/>
              <a:t>Adapt based on standard or performance-based compliance</a:t>
            </a:r>
          </a:p>
        </p:txBody>
      </p:sp>
    </p:spTree>
    <p:extLst>
      <p:ext uri="{BB962C8B-B14F-4D97-AF65-F5344CB8AC3E}">
        <p14:creationId xmlns:p14="http://schemas.microsoft.com/office/powerpoint/2010/main" val="5050821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6: Other Services"/>
          <p:cNvSpPr>
            <a:spLocks noGrp="1"/>
          </p:cNvSpPr>
          <p:nvPr>
            <p:ph type="title"/>
          </p:nvPr>
        </p:nvSpPr>
        <p:spPr>
          <a:xfrm>
            <a:off x="886047" y="106326"/>
            <a:ext cx="10515600" cy="871981"/>
          </a:xfrm>
        </p:spPr>
        <p:txBody>
          <a:bodyPr/>
          <a:lstStyle/>
          <a:p>
            <a:r>
              <a:rPr lang="en-US" dirty="0"/>
              <a:t>Article 6: Other Services</a:t>
            </a:r>
          </a:p>
        </p:txBody>
      </p:sp>
      <p:sp>
        <p:nvSpPr>
          <p:cNvPr id="3" name="Content Placeholder 2" descr="Focus&#10;Transfer, processing, and disposal facilities; subcontractors; capacity guarantee&#10;Contamination monitoring methodology and frequency &#10;Education and outreach; food recovery; waiver program; inspections; complaints; procurement of recovered organic waste products&#10;Sections not specific to SB 1383: billing; abandoned materials; emergency services&#10;Guidance and Customization&#10;6.1: Transfer, processing, and disposal reflect collection system&#10;Hauler-selected (approved facilities) or jurisdiction-selected (designated facilities)&#10;Container system (e.g., if using 3-container system, not required to send ‘gray’ container to a high diversion organic waste processing facility)&#10;"/>
          <p:cNvSpPr>
            <a:spLocks noGrp="1"/>
          </p:cNvSpPr>
          <p:nvPr>
            <p:ph idx="1"/>
          </p:nvPr>
        </p:nvSpPr>
        <p:spPr>
          <a:xfrm>
            <a:off x="886047" y="978307"/>
            <a:ext cx="10775773" cy="5357693"/>
          </a:xfrm>
        </p:spPr>
        <p:txBody>
          <a:bodyPr>
            <a:noAutofit/>
          </a:bodyPr>
          <a:lstStyle/>
          <a:p>
            <a:pPr marL="0" indent="0">
              <a:buNone/>
            </a:pPr>
            <a:r>
              <a:rPr lang="en-US" sz="2200" u="sng" dirty="0"/>
              <a:t>Focus</a:t>
            </a:r>
          </a:p>
          <a:p>
            <a:r>
              <a:rPr lang="en-US" sz="2200" dirty="0"/>
              <a:t>Transfer, processing, and disposal facilities; subcontractors; capacity guarantee</a:t>
            </a:r>
          </a:p>
          <a:p>
            <a:r>
              <a:rPr lang="en-US" sz="2200" dirty="0"/>
              <a:t>Contamination monitoring methodology and frequency </a:t>
            </a:r>
          </a:p>
          <a:p>
            <a:r>
              <a:rPr lang="en-US" sz="2200" dirty="0"/>
              <a:t>Education and outreach; food recovery; waiver program; inspections; complaints; procurement of recovered organic waste products</a:t>
            </a:r>
          </a:p>
          <a:p>
            <a:pPr>
              <a:spcAft>
                <a:spcPts val="1200"/>
              </a:spcAft>
            </a:pPr>
            <a:r>
              <a:rPr lang="en-US" sz="2200" dirty="0"/>
              <a:t>Sections not specific to SB 1383: billing; abandoned materials; emergency services</a:t>
            </a:r>
          </a:p>
          <a:p>
            <a:pPr marL="0" indent="0">
              <a:buNone/>
            </a:pPr>
            <a:r>
              <a:rPr lang="en-US" sz="2200" u="sng" dirty="0"/>
              <a:t>Guidance and Customization</a:t>
            </a:r>
          </a:p>
          <a:p>
            <a:r>
              <a:rPr lang="en-US" sz="2200" dirty="0"/>
              <a:t>6.1: Transfer, processing, and disposal reflect collection system</a:t>
            </a:r>
            <a:endParaRPr lang="en-US" sz="2200" strike="sngStrike" dirty="0"/>
          </a:p>
          <a:p>
            <a:pPr lvl="1"/>
            <a:r>
              <a:rPr lang="en-US" sz="2200" dirty="0"/>
              <a:t>Hauler-selected (approved facilities) or jurisdiction-selected (designated facilities)</a:t>
            </a:r>
          </a:p>
          <a:p>
            <a:pPr lvl="1"/>
            <a:r>
              <a:rPr lang="en-US" sz="2200" dirty="0"/>
              <a:t>Container system (e.g., if using 3-container system, not required to send ‘gray’ container to a high diversion organic waste processing facility)</a:t>
            </a:r>
          </a:p>
        </p:txBody>
      </p:sp>
      <p:grpSp>
        <p:nvGrpSpPr>
          <p:cNvPr id="8" name="Group 7">
            <a:extLst>
              <a:ext uri="{C183D7F6-B498-43B3-948B-1728B52AA6E4}">
                <adec:decorative xmlns:adec="http://schemas.microsoft.com/office/drawing/2017/decorative" val="1"/>
              </a:ext>
            </a:extLst>
          </p:cNvPr>
          <p:cNvGrpSpPr/>
          <p:nvPr/>
        </p:nvGrpSpPr>
        <p:grpSpPr>
          <a:xfrm>
            <a:off x="10714628" y="196129"/>
            <a:ext cx="1280148" cy="1148577"/>
            <a:chOff x="9211501" y="210586"/>
            <a:chExt cx="873480" cy="836721"/>
          </a:xfrm>
        </p:grpSpPr>
        <p:sp>
          <p:nvSpPr>
            <p:cNvPr id="6" name="Oval 5"/>
            <p:cNvSpPr/>
            <p:nvPr/>
          </p:nvSpPr>
          <p:spPr>
            <a:xfrm>
              <a:off x="9211501" y="210586"/>
              <a:ext cx="873480" cy="836721"/>
            </a:xfrm>
            <a:prstGeom prst="ellipse">
              <a:avLst/>
            </a:prstGeom>
            <a:solidFill>
              <a:srgbClr val="0085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inspector with clipboard">
              <a:extLst>
                <a:ext uri="{FF2B5EF4-FFF2-40B4-BE49-F238E27FC236}">
                  <a16:creationId xmlns:a16="http://schemas.microsoft.com/office/drawing/2014/main" id="{CF5C6EF3-CFD9-394C-AD9D-D182F8D3CB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9365133" y="285003"/>
              <a:ext cx="566216" cy="597563"/>
            </a:xfrm>
            <a:prstGeom prst="rect">
              <a:avLst/>
            </a:prstGeom>
          </p:spPr>
        </p:pic>
      </p:grpSp>
    </p:spTree>
    <p:extLst>
      <p:ext uri="{BB962C8B-B14F-4D97-AF65-F5344CB8AC3E}">
        <p14:creationId xmlns:p14="http://schemas.microsoft.com/office/powerpoint/2010/main" val="37777334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6: Other Services (Continued)"/>
          <p:cNvSpPr>
            <a:spLocks noGrp="1"/>
          </p:cNvSpPr>
          <p:nvPr>
            <p:ph type="title"/>
          </p:nvPr>
        </p:nvSpPr>
        <p:spPr>
          <a:xfrm>
            <a:off x="886047" y="106326"/>
            <a:ext cx="10515600" cy="871981"/>
          </a:xfrm>
        </p:spPr>
        <p:txBody>
          <a:bodyPr/>
          <a:lstStyle/>
          <a:p>
            <a:r>
              <a:rPr lang="en-US" dirty="0"/>
              <a:t>Article 6: Other Services (Continued)</a:t>
            </a:r>
          </a:p>
        </p:txBody>
      </p:sp>
      <p:sp>
        <p:nvSpPr>
          <p:cNvPr id="3" name="Content Placeholder 2" descr="Guidance and Customization Continued&#10;6.2: Contamination monitoring - Route reviews or waste evaluations; contractor-lead or jurisdiction lead&#10;6.3: Education and outreach - Options based on level of Contractor involvement &#10;6.5: Edible food recovery – Options based on level of Contractor involvement&#10;6.9: Inspections and enforcement - Compliance reviews for commercial generators; collection compliance; and, food recovery&#10;6.10: Service complaints&#10;6.11: Recovered organic waste procurement - renewable natural gas covered in Section 7.4&#10;All sections: Options for Standard or Performance-based Compliance Approach&#10;"/>
          <p:cNvSpPr>
            <a:spLocks noGrp="1"/>
          </p:cNvSpPr>
          <p:nvPr>
            <p:ph idx="1"/>
          </p:nvPr>
        </p:nvSpPr>
        <p:spPr>
          <a:xfrm>
            <a:off x="755960" y="1003485"/>
            <a:ext cx="10775773" cy="4828355"/>
          </a:xfrm>
        </p:spPr>
        <p:txBody>
          <a:bodyPr>
            <a:noAutofit/>
          </a:bodyPr>
          <a:lstStyle/>
          <a:p>
            <a:pPr marL="0" indent="0">
              <a:buNone/>
            </a:pPr>
            <a:r>
              <a:rPr lang="en-US" sz="2200" u="sng" dirty="0"/>
              <a:t>Guidance and Customization Continued</a:t>
            </a:r>
          </a:p>
          <a:p>
            <a:r>
              <a:rPr lang="en-US" sz="2200" dirty="0"/>
              <a:t>6.2: Contamination monitoring - Route reviews or waste evaluations; contractor-lead or jurisdiction lead</a:t>
            </a:r>
          </a:p>
          <a:p>
            <a:r>
              <a:rPr lang="en-US" sz="2200" dirty="0"/>
              <a:t>6.3: Education and outreach - Options based on level of Contractor involvement </a:t>
            </a:r>
          </a:p>
          <a:p>
            <a:r>
              <a:rPr lang="en-US" sz="2200" dirty="0"/>
              <a:t>6.5: Edible food recovery – Options based on level of Contractor involvement</a:t>
            </a:r>
          </a:p>
          <a:p>
            <a:r>
              <a:rPr lang="en-US" sz="2200" dirty="0"/>
              <a:t>6.9: Inspections and enforcement - Compliance reviews for commercial generators; collection compliance; and, food recovery</a:t>
            </a:r>
          </a:p>
          <a:p>
            <a:r>
              <a:rPr lang="en-US" sz="2200" dirty="0"/>
              <a:t>6.10: Service complaints</a:t>
            </a:r>
          </a:p>
          <a:p>
            <a:r>
              <a:rPr lang="en-US" sz="2200" dirty="0"/>
              <a:t>6.11: Recovered organic waste procurement - renewable natural gas covered in Section 7.4</a:t>
            </a:r>
          </a:p>
          <a:p>
            <a:r>
              <a:rPr lang="en-US" sz="2200" dirty="0"/>
              <a:t>All sections: Options for Standard or Performance-based Compliance Approach</a:t>
            </a:r>
          </a:p>
        </p:txBody>
      </p:sp>
      <p:grpSp>
        <p:nvGrpSpPr>
          <p:cNvPr id="8" name="Group 7">
            <a:extLst>
              <a:ext uri="{C183D7F6-B498-43B3-948B-1728B52AA6E4}">
                <adec:decorative xmlns:adec="http://schemas.microsoft.com/office/drawing/2017/decorative" val="1"/>
              </a:ext>
            </a:extLst>
          </p:cNvPr>
          <p:cNvGrpSpPr/>
          <p:nvPr/>
        </p:nvGrpSpPr>
        <p:grpSpPr>
          <a:xfrm>
            <a:off x="10964907" y="196129"/>
            <a:ext cx="873480" cy="836721"/>
            <a:chOff x="9211501" y="210586"/>
            <a:chExt cx="873480" cy="836721"/>
          </a:xfrm>
        </p:grpSpPr>
        <p:sp>
          <p:nvSpPr>
            <p:cNvPr id="6" name="Oval 5"/>
            <p:cNvSpPr/>
            <p:nvPr/>
          </p:nvSpPr>
          <p:spPr>
            <a:xfrm>
              <a:off x="9211501" y="210586"/>
              <a:ext cx="873480" cy="836721"/>
            </a:xfrm>
            <a:prstGeom prst="ellipse">
              <a:avLst/>
            </a:prstGeom>
            <a:solidFill>
              <a:srgbClr val="0085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inspector with clipboard">
              <a:extLst>
                <a:ext uri="{FF2B5EF4-FFF2-40B4-BE49-F238E27FC236}">
                  <a16:creationId xmlns:a16="http://schemas.microsoft.com/office/drawing/2014/main" id="{CF5C6EF3-CFD9-394C-AD9D-D182F8D3CB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9365133" y="285003"/>
              <a:ext cx="566216" cy="597563"/>
            </a:xfrm>
            <a:prstGeom prst="rect">
              <a:avLst/>
            </a:prstGeom>
          </p:spPr>
        </p:pic>
      </p:grpSp>
    </p:spTree>
    <p:extLst>
      <p:ext uri="{BB962C8B-B14F-4D97-AF65-F5344CB8AC3E}">
        <p14:creationId xmlns:p14="http://schemas.microsoft.com/office/powerpoint/2010/main" val="23937037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7: Standards of Performance"/>
          <p:cNvSpPr>
            <a:spLocks noGrp="1"/>
          </p:cNvSpPr>
          <p:nvPr>
            <p:ph type="title"/>
          </p:nvPr>
        </p:nvSpPr>
        <p:spPr/>
        <p:txBody>
          <a:bodyPr/>
          <a:lstStyle/>
          <a:p>
            <a:r>
              <a:rPr lang="en-US" dirty="0"/>
              <a:t>Article 7: Standards of Performance</a:t>
            </a:r>
          </a:p>
        </p:txBody>
      </p:sp>
      <p:sp>
        <p:nvSpPr>
          <p:cNvPr id="3" name="Content Placeholder 2" descr="Focus&#10;Container requirements (colors and labels) &#10;Vehicle requirements (if requiring use of renewable natural gas)&#10;All other sections: subject to review and revision&#10;Hours and schedule, collection standards, vehicle requirements, personnel, hazardous waste, diversion requirements&#10;Guidance and Customization&#10;Collection system type and color preferences (lid or body)&#10;Container replacements – containers already compliant; containers replaced upon commencement; containers replaced during term of agreement&#10;Labeling – label existing containers; imprints or in-molds for new containers; combination of labels and in-molds &#10;"/>
          <p:cNvSpPr>
            <a:spLocks noGrp="1"/>
          </p:cNvSpPr>
          <p:nvPr>
            <p:ph idx="1"/>
          </p:nvPr>
        </p:nvSpPr>
        <p:spPr>
          <a:xfrm>
            <a:off x="728871" y="1410471"/>
            <a:ext cx="10994520" cy="4625236"/>
          </a:xfrm>
        </p:spPr>
        <p:txBody>
          <a:bodyPr>
            <a:noAutofit/>
          </a:bodyPr>
          <a:lstStyle/>
          <a:p>
            <a:pPr marL="0" indent="0">
              <a:buNone/>
            </a:pPr>
            <a:r>
              <a:rPr lang="en-US" sz="2400" u="sng" dirty="0"/>
              <a:t>Focus</a:t>
            </a:r>
          </a:p>
          <a:p>
            <a:r>
              <a:rPr lang="en-US" sz="2400" dirty="0"/>
              <a:t>Container requirements (colors and labels) </a:t>
            </a:r>
          </a:p>
          <a:p>
            <a:r>
              <a:rPr lang="en-US" sz="2400" dirty="0"/>
              <a:t>Vehicle requirements (if requiring use of renewable natural gas)</a:t>
            </a:r>
          </a:p>
          <a:p>
            <a:r>
              <a:rPr lang="en-US" sz="2400" dirty="0"/>
              <a:t>All other sections: subject to review and revision</a:t>
            </a:r>
          </a:p>
          <a:p>
            <a:pPr lvl="1"/>
            <a:r>
              <a:rPr lang="en-US" sz="2000" dirty="0"/>
              <a:t>Hours and schedule, collection standards, vehicle requirements, personnel, hazardous waste, diversion requirements</a:t>
            </a:r>
            <a:endParaRPr lang="en-US" sz="2400" dirty="0"/>
          </a:p>
          <a:p>
            <a:pPr marL="0" indent="0">
              <a:buNone/>
            </a:pPr>
            <a:r>
              <a:rPr lang="en-US" sz="2400" u="sng" dirty="0"/>
              <a:t>Guidance and Customization</a:t>
            </a:r>
          </a:p>
          <a:p>
            <a:r>
              <a:rPr lang="en-US" sz="2400" dirty="0"/>
              <a:t>Collection system type and color preferences (lid or body)</a:t>
            </a:r>
          </a:p>
          <a:p>
            <a:r>
              <a:rPr lang="en-US" sz="2400" dirty="0"/>
              <a:t>Container replacements – containers already compliant; containers replaced upon commencement; containers replaced during term of agreement</a:t>
            </a:r>
          </a:p>
          <a:p>
            <a:r>
              <a:rPr lang="en-US" sz="2400" dirty="0"/>
              <a:t>Labeling – label existing containers; imprints or in-molds for new containers; combination of labels and in-molds </a:t>
            </a:r>
          </a:p>
        </p:txBody>
      </p:sp>
      <p:grpSp>
        <p:nvGrpSpPr>
          <p:cNvPr id="7" name="Group 6">
            <a:extLst>
              <a:ext uri="{C183D7F6-B498-43B3-948B-1728B52AA6E4}">
                <adec:decorative xmlns:adec="http://schemas.microsoft.com/office/drawing/2017/decorative" val="1"/>
              </a:ext>
            </a:extLst>
          </p:cNvPr>
          <p:cNvGrpSpPr/>
          <p:nvPr/>
        </p:nvGrpSpPr>
        <p:grpSpPr>
          <a:xfrm>
            <a:off x="10821409" y="416632"/>
            <a:ext cx="1160825" cy="1086152"/>
            <a:chOff x="10883250" y="680485"/>
            <a:chExt cx="1190847" cy="1123876"/>
          </a:xfrm>
        </p:grpSpPr>
        <p:sp>
          <p:nvSpPr>
            <p:cNvPr id="6" name="Rounded Rectangle 5"/>
            <p:cNvSpPr/>
            <p:nvPr/>
          </p:nvSpPr>
          <p:spPr>
            <a:xfrm>
              <a:off x="10883250" y="680485"/>
              <a:ext cx="1190847" cy="1123876"/>
            </a:xfrm>
            <a:prstGeom prst="roundRect">
              <a:avLst/>
            </a:prstGeom>
            <a:solidFill>
              <a:srgbClr val="0085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check mark">
              <a:extLst>
                <a:ext uri="{FF2B5EF4-FFF2-40B4-BE49-F238E27FC236}">
                  <a16:creationId xmlns:a16="http://schemas.microsoft.com/office/drawing/2014/main" id="{F77DD826-9FD3-FA43-BB71-D8529AF96E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6370" y="821741"/>
              <a:ext cx="782374" cy="785675"/>
            </a:xfrm>
            <a:prstGeom prst="rect">
              <a:avLst/>
            </a:prstGeom>
          </p:spPr>
        </p:pic>
      </p:grpSp>
    </p:spTree>
    <p:extLst>
      <p:ext uri="{BB962C8B-B14F-4D97-AF65-F5344CB8AC3E}">
        <p14:creationId xmlns:p14="http://schemas.microsoft.com/office/powerpoint/2010/main" val="2433754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8: Record Keeping &#10;and Reporting"/>
          <p:cNvSpPr>
            <a:spLocks noGrp="1"/>
          </p:cNvSpPr>
          <p:nvPr>
            <p:ph type="title"/>
          </p:nvPr>
        </p:nvSpPr>
        <p:spPr>
          <a:xfrm>
            <a:off x="838199" y="288674"/>
            <a:ext cx="11054316" cy="1325563"/>
          </a:xfrm>
        </p:spPr>
        <p:txBody>
          <a:bodyPr/>
          <a:lstStyle/>
          <a:p>
            <a:r>
              <a:rPr lang="en-US" dirty="0"/>
              <a:t>Article 8: Record Keeping </a:t>
            </a:r>
            <a:br>
              <a:rPr lang="en-US" dirty="0"/>
            </a:br>
            <a:r>
              <a:rPr lang="en-US" dirty="0"/>
              <a:t>and Reporting</a:t>
            </a:r>
          </a:p>
        </p:txBody>
      </p:sp>
      <p:sp>
        <p:nvSpPr>
          <p:cNvPr id="14" name="Content Placeholder 2" descr="Focus&#10;References Exhibit G (includes guidance and customization notes)&#10;Provides example record keeping and reporting language&#10;Allows for jurisdiction to use current provisions and add/negotiate new provisions&#10;"/>
          <p:cNvSpPr>
            <a:spLocks noGrp="1"/>
          </p:cNvSpPr>
          <p:nvPr>
            <p:ph idx="1"/>
          </p:nvPr>
        </p:nvSpPr>
        <p:spPr>
          <a:xfrm>
            <a:off x="838200" y="1767138"/>
            <a:ext cx="10756606" cy="4683089"/>
          </a:xfrm>
        </p:spPr>
        <p:txBody>
          <a:bodyPr>
            <a:normAutofit/>
          </a:bodyPr>
          <a:lstStyle/>
          <a:p>
            <a:pPr marL="0" indent="0">
              <a:buNone/>
            </a:pPr>
            <a:r>
              <a:rPr lang="en-US" u="sng" dirty="0"/>
              <a:t>Focus</a:t>
            </a:r>
          </a:p>
          <a:p>
            <a:r>
              <a:rPr lang="en-US" dirty="0"/>
              <a:t>References Exhibit G (includes guidance and customization notes)</a:t>
            </a:r>
          </a:p>
          <a:p>
            <a:pPr lvl="1"/>
            <a:r>
              <a:rPr lang="en-US" dirty="0"/>
              <a:t>Provides example record keeping and reporting language</a:t>
            </a:r>
          </a:p>
          <a:p>
            <a:pPr lvl="1"/>
            <a:r>
              <a:rPr lang="en-US" dirty="0"/>
              <a:t>Allows for jurisdiction to use current provisions and add/negotiate new provisions</a:t>
            </a:r>
          </a:p>
          <a:p>
            <a:pPr marL="0" indent="0">
              <a:buNone/>
            </a:pPr>
            <a:endParaRPr lang="en-US" dirty="0"/>
          </a:p>
        </p:txBody>
      </p:sp>
    </p:spTree>
    <p:extLst>
      <p:ext uri="{BB962C8B-B14F-4D97-AF65-F5344CB8AC3E}">
        <p14:creationId xmlns:p14="http://schemas.microsoft.com/office/powerpoint/2010/main" val="3286317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9: Jurisdiction Fees"/>
          <p:cNvSpPr>
            <a:spLocks noGrp="1"/>
          </p:cNvSpPr>
          <p:nvPr>
            <p:ph type="title"/>
          </p:nvPr>
        </p:nvSpPr>
        <p:spPr/>
        <p:txBody>
          <a:bodyPr/>
          <a:lstStyle/>
          <a:p>
            <a:r>
              <a:rPr lang="en-US" dirty="0"/>
              <a:t>Article 9: Jurisdiction Fees</a:t>
            </a:r>
          </a:p>
        </p:txBody>
      </p:sp>
      <p:sp>
        <p:nvSpPr>
          <p:cNvPr id="3" name="Content Placeholder 2" descr="Focus&#10;Use franchise fee and/or other fee provisions from existing agreement(s), subject to review and revision&#10;Consider new fees to fund SB 1383 programs &#10;Not required under SB 1383; example language only&#10;&#10;Guidance and Customization&#10;Note that new fees will require methodology to set and adjust fees; may warrant performance of a nexus study (review with counsel)&#10;Determine SB 1383 Fee and/or food recovery payment frequency&#10;"/>
          <p:cNvSpPr>
            <a:spLocks noGrp="1"/>
          </p:cNvSpPr>
          <p:nvPr>
            <p:ph idx="1"/>
          </p:nvPr>
        </p:nvSpPr>
        <p:spPr>
          <a:xfrm>
            <a:off x="838200" y="1690688"/>
            <a:ext cx="10515600" cy="4351338"/>
          </a:xfrm>
        </p:spPr>
        <p:txBody>
          <a:bodyPr>
            <a:normAutofit fontScale="92500" lnSpcReduction="20000"/>
          </a:bodyPr>
          <a:lstStyle/>
          <a:p>
            <a:pPr marL="0" indent="0">
              <a:buNone/>
            </a:pPr>
            <a:r>
              <a:rPr lang="en-US" u="sng" dirty="0"/>
              <a:t>Focus</a:t>
            </a:r>
          </a:p>
          <a:p>
            <a:pPr>
              <a:lnSpc>
                <a:spcPct val="110000"/>
              </a:lnSpc>
            </a:pPr>
            <a:r>
              <a:rPr lang="en-US" dirty="0"/>
              <a:t>Use franchise fee and/or other fee provisions from existing agreement(s), subject to review and revision</a:t>
            </a:r>
          </a:p>
          <a:p>
            <a:r>
              <a:rPr lang="en-US" dirty="0"/>
              <a:t>Consider new fees to fund SB 1383 programs </a:t>
            </a:r>
          </a:p>
          <a:p>
            <a:pPr lvl="1"/>
            <a:r>
              <a:rPr lang="en-US" dirty="0"/>
              <a:t>Not required under SB 1383; example language only</a:t>
            </a:r>
          </a:p>
          <a:p>
            <a:endParaRPr lang="en-US" dirty="0"/>
          </a:p>
          <a:p>
            <a:pPr marL="0" indent="0">
              <a:buNone/>
            </a:pPr>
            <a:r>
              <a:rPr lang="en-US" u="sng" dirty="0"/>
              <a:t>Guidance and Customization</a:t>
            </a:r>
          </a:p>
          <a:p>
            <a:pPr>
              <a:lnSpc>
                <a:spcPct val="110000"/>
              </a:lnSpc>
            </a:pPr>
            <a:r>
              <a:rPr lang="en-US" dirty="0"/>
              <a:t>Note that new fees will require methodology to set and adjust fees; may warrant performance of a nexus study (review with counsel)</a:t>
            </a:r>
          </a:p>
          <a:p>
            <a:r>
              <a:rPr lang="en-US" dirty="0"/>
              <a:t>Determine SB 1383 Fee and/or food recovery payment frequency</a:t>
            </a:r>
          </a:p>
        </p:txBody>
      </p:sp>
      <p:grpSp>
        <p:nvGrpSpPr>
          <p:cNvPr id="4" name="Group 3" descr="dollar sign"/>
          <p:cNvGrpSpPr/>
          <p:nvPr/>
        </p:nvGrpSpPr>
        <p:grpSpPr>
          <a:xfrm>
            <a:off x="10015086" y="329843"/>
            <a:ext cx="1626455" cy="1360845"/>
            <a:chOff x="9687539" y="224246"/>
            <a:chExt cx="2057400" cy="1855381"/>
          </a:xfrm>
        </p:grpSpPr>
        <p:sp>
          <p:nvSpPr>
            <p:cNvPr id="10" name="Hexagon 9"/>
            <p:cNvSpPr/>
            <p:nvPr/>
          </p:nvSpPr>
          <p:spPr>
            <a:xfrm>
              <a:off x="9687539" y="224246"/>
              <a:ext cx="2057400" cy="1855381"/>
            </a:xfrm>
            <a:prstGeom prst="hexagon">
              <a:avLst/>
            </a:prstGeom>
            <a:solidFill>
              <a:srgbClr val="16846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dollar sign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50055" y="511940"/>
              <a:ext cx="732367" cy="1279992"/>
            </a:xfrm>
            <a:prstGeom prst="rect">
              <a:avLst/>
            </a:prstGeom>
          </p:spPr>
        </p:pic>
      </p:grpSp>
    </p:spTree>
    <p:extLst>
      <p:ext uri="{BB962C8B-B14F-4D97-AF65-F5344CB8AC3E}">
        <p14:creationId xmlns:p14="http://schemas.microsoft.com/office/powerpoint/2010/main" val="32995914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10: Compensation and &#10;Rate Regulation"/>
          <p:cNvSpPr>
            <a:spLocks noGrp="1"/>
          </p:cNvSpPr>
          <p:nvPr>
            <p:ph type="title"/>
          </p:nvPr>
        </p:nvSpPr>
        <p:spPr/>
        <p:txBody>
          <a:bodyPr/>
          <a:lstStyle/>
          <a:p>
            <a:r>
              <a:rPr lang="en-US" dirty="0"/>
              <a:t>Article 10: Compensation and </a:t>
            </a:r>
            <a:br>
              <a:rPr lang="en-US" dirty="0"/>
            </a:br>
            <a:r>
              <a:rPr lang="en-US" dirty="0"/>
              <a:t>Rate Regulation</a:t>
            </a:r>
          </a:p>
        </p:txBody>
      </p:sp>
      <p:sp>
        <p:nvSpPr>
          <p:cNvPr id="3" name="Content Placeholder 2" descr="Focus&#10;Use compensation and adjustment provisions from existing agreement(s) or modify current provisions, subject to review and revision&#10;&#10;Guidance&#10;Consider provision(s) that distinguish SB 1383-related costs&#10;Understand SB 1383-related costs distinct from other market dynamics when communicating potential rate impacts to elected officials and the public&#10;"/>
          <p:cNvSpPr>
            <a:spLocks noGrp="1"/>
          </p:cNvSpPr>
          <p:nvPr>
            <p:ph idx="1"/>
          </p:nvPr>
        </p:nvSpPr>
        <p:spPr>
          <a:xfrm>
            <a:off x="838200" y="1689686"/>
            <a:ext cx="10515600" cy="4351338"/>
          </a:xfrm>
        </p:spPr>
        <p:txBody>
          <a:bodyPr>
            <a:normAutofit lnSpcReduction="10000"/>
          </a:bodyPr>
          <a:lstStyle/>
          <a:p>
            <a:pPr marL="0" indent="0">
              <a:buNone/>
            </a:pPr>
            <a:r>
              <a:rPr lang="en-US" u="sng" dirty="0"/>
              <a:t>Focus</a:t>
            </a:r>
          </a:p>
          <a:p>
            <a:r>
              <a:rPr lang="en-US" dirty="0"/>
              <a:t>Use compensation and adjustment provisions from existing agreement(s) or modify current provisions, subject to review and revision</a:t>
            </a:r>
          </a:p>
          <a:p>
            <a:pPr marL="0" indent="0">
              <a:buNone/>
            </a:pPr>
            <a:endParaRPr lang="en-US" dirty="0"/>
          </a:p>
          <a:p>
            <a:pPr marL="0" indent="0">
              <a:buNone/>
            </a:pPr>
            <a:r>
              <a:rPr lang="en-US" u="sng" dirty="0"/>
              <a:t>Guidance</a:t>
            </a:r>
            <a:endParaRPr lang="en-US" dirty="0"/>
          </a:p>
          <a:p>
            <a:r>
              <a:rPr lang="en-US" dirty="0"/>
              <a:t>Consider provision(s) that distinguish SB 1383-related costs</a:t>
            </a:r>
          </a:p>
          <a:p>
            <a:r>
              <a:rPr lang="en-US" dirty="0"/>
              <a:t>Understand SB 1383-related costs distinct from other market dynamics when communicating potential rate impacts to elected officials and the public</a:t>
            </a:r>
          </a:p>
          <a:p>
            <a:endParaRPr lang="en-US" dirty="0"/>
          </a:p>
          <a:p>
            <a:endParaRPr lang="en-US" dirty="0"/>
          </a:p>
        </p:txBody>
      </p:sp>
      <p:pic>
        <p:nvPicPr>
          <p:cNvPr id="6" name="Picture 5" descr="calculato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24013" y="210450"/>
            <a:ext cx="2006260" cy="1371600"/>
          </a:xfrm>
          <a:prstGeom prst="rect">
            <a:avLst/>
          </a:prstGeom>
        </p:spPr>
      </p:pic>
    </p:spTree>
    <p:extLst>
      <p:ext uri="{BB962C8B-B14F-4D97-AF65-F5344CB8AC3E}">
        <p14:creationId xmlns:p14="http://schemas.microsoft.com/office/powerpoint/2010/main" val="22866947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11: Indemnity, Insurance, and Performance Bond"/>
          <p:cNvSpPr>
            <a:spLocks noGrp="1"/>
          </p:cNvSpPr>
          <p:nvPr>
            <p:ph type="title"/>
          </p:nvPr>
        </p:nvSpPr>
        <p:spPr>
          <a:xfrm>
            <a:off x="838200" y="365125"/>
            <a:ext cx="9578009" cy="1325563"/>
          </a:xfrm>
        </p:spPr>
        <p:txBody>
          <a:bodyPr/>
          <a:lstStyle/>
          <a:p>
            <a:r>
              <a:rPr lang="en-US" dirty="0"/>
              <a:t>Article 11: Indemnity, Insurance, and Performance Bond</a:t>
            </a:r>
          </a:p>
        </p:txBody>
      </p:sp>
      <p:sp>
        <p:nvSpPr>
          <p:cNvPr id="3" name="Content Placeholder 2" descr="Focus&#10;Use existing provisions for indemnity, insurance requirements, and performance bond, subject to review and revision&#10;&#10;Guidance&#10;Consider inclusion of SB 1383 indemnification provision&#10;"/>
          <p:cNvSpPr>
            <a:spLocks noGrp="1"/>
          </p:cNvSpPr>
          <p:nvPr>
            <p:ph idx="1"/>
          </p:nvPr>
        </p:nvSpPr>
        <p:spPr>
          <a:xfrm>
            <a:off x="838200" y="1825625"/>
            <a:ext cx="9092609" cy="4351338"/>
          </a:xfrm>
        </p:spPr>
        <p:txBody>
          <a:bodyPr/>
          <a:lstStyle/>
          <a:p>
            <a:pPr marL="0" indent="0">
              <a:buNone/>
            </a:pPr>
            <a:r>
              <a:rPr lang="en-US" u="sng" dirty="0"/>
              <a:t>Focus</a:t>
            </a:r>
          </a:p>
          <a:p>
            <a:r>
              <a:rPr lang="en-US" dirty="0"/>
              <a:t>Use existing provisions for indemnity, insurance requirements, and performance bond, subject to review and revision</a:t>
            </a:r>
          </a:p>
          <a:p>
            <a:endParaRPr lang="en-US" dirty="0"/>
          </a:p>
          <a:p>
            <a:pPr marL="0" indent="0">
              <a:buNone/>
            </a:pPr>
            <a:r>
              <a:rPr lang="en-US" u="sng" dirty="0"/>
              <a:t>Guidance</a:t>
            </a:r>
          </a:p>
          <a:p>
            <a:r>
              <a:rPr lang="en-US" dirty="0"/>
              <a:t>Consider inclusion of SB 1383 indemnification provision</a:t>
            </a:r>
          </a:p>
        </p:txBody>
      </p:sp>
      <p:pic>
        <p:nvPicPr>
          <p:cNvPr id="4" name="Picture 3" descr="check list"/>
          <p:cNvPicPr>
            <a:picLocks noChangeAspect="1"/>
          </p:cNvPicPr>
          <p:nvPr/>
        </p:nvPicPr>
        <p:blipFill rotWithShape="1">
          <a:blip r:embed="rId3" cstate="print">
            <a:extLst>
              <a:ext uri="{28A0092B-C50C-407E-A947-70E740481C1C}">
                <a14:useLocalDpi xmlns:a14="http://schemas.microsoft.com/office/drawing/2010/main" val="0"/>
              </a:ext>
            </a:extLst>
          </a:blip>
          <a:srcRect t="29026"/>
          <a:stretch/>
        </p:blipFill>
        <p:spPr>
          <a:xfrm>
            <a:off x="10134748" y="185487"/>
            <a:ext cx="1522356" cy="1371600"/>
          </a:xfrm>
          <a:prstGeom prst="rect">
            <a:avLst/>
          </a:prstGeom>
        </p:spPr>
      </p:pic>
    </p:spTree>
    <p:extLst>
      <p:ext uri="{BB962C8B-B14F-4D97-AF65-F5344CB8AC3E}">
        <p14:creationId xmlns:p14="http://schemas.microsoft.com/office/powerpoint/2010/main" val="3760845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12: Default and Remedies"/>
          <p:cNvSpPr>
            <a:spLocks noGrp="1"/>
          </p:cNvSpPr>
          <p:nvPr>
            <p:ph type="title"/>
          </p:nvPr>
        </p:nvSpPr>
        <p:spPr/>
        <p:txBody>
          <a:bodyPr/>
          <a:lstStyle/>
          <a:p>
            <a:r>
              <a:rPr lang="en-US" dirty="0"/>
              <a:t>Article 12: Default and Remedies</a:t>
            </a:r>
          </a:p>
        </p:txBody>
      </p:sp>
      <p:sp>
        <p:nvSpPr>
          <p:cNvPr id="3" name="Content Placeholder 2" descr="Focus&#10;Use existing provisions subject to review and revision&#10;&#10;Guidance and Customization&#10;12.1: Jurisdictions may adapt current defaults to make SB 1383 specific or may add SB 1383-related defaults provided in the Model&#10;12.7: Jurisdictions may customize liquidated damages noticing procedures and Contractor payment requirements (e.g., cure within ten business days of performance failure notice)&#10;"/>
          <p:cNvSpPr>
            <a:spLocks noGrp="1"/>
          </p:cNvSpPr>
          <p:nvPr>
            <p:ph idx="1"/>
          </p:nvPr>
        </p:nvSpPr>
        <p:spPr>
          <a:xfrm>
            <a:off x="838200" y="1534077"/>
            <a:ext cx="10515600" cy="4262289"/>
          </a:xfrm>
        </p:spPr>
        <p:txBody>
          <a:bodyPr>
            <a:noAutofit/>
          </a:bodyPr>
          <a:lstStyle/>
          <a:p>
            <a:pPr marL="0" indent="0">
              <a:buNone/>
            </a:pPr>
            <a:r>
              <a:rPr lang="en-US" u="sng" dirty="0"/>
              <a:t>Focus</a:t>
            </a:r>
          </a:p>
          <a:p>
            <a:r>
              <a:rPr lang="en-US" dirty="0"/>
              <a:t>Use existing provisions subject to review and revision</a:t>
            </a:r>
          </a:p>
          <a:p>
            <a:pPr marL="0" indent="0">
              <a:buNone/>
            </a:pPr>
            <a:endParaRPr lang="en-US" dirty="0"/>
          </a:p>
          <a:p>
            <a:pPr marL="0" indent="0">
              <a:buNone/>
            </a:pPr>
            <a:r>
              <a:rPr lang="en-US" u="sng" dirty="0"/>
              <a:t>Guidance and Customization</a:t>
            </a:r>
          </a:p>
          <a:p>
            <a:r>
              <a:rPr lang="en-US" dirty="0"/>
              <a:t>12.1: Jurisdictions may adapt current defaults to make SB 1383 specific or may add SB 1383-related defaults provided in the Model</a:t>
            </a:r>
          </a:p>
          <a:p>
            <a:r>
              <a:rPr lang="en-US" dirty="0"/>
              <a:t>12.7: Jurisdictions may customize liquidated damages noticing procedures and Contractor payment requirements (e.g., cure within ten business days of performance failure notice)</a:t>
            </a:r>
          </a:p>
        </p:txBody>
      </p:sp>
      <p:pic>
        <p:nvPicPr>
          <p:cNvPr id="4" name="Picture 3" descr="down trend"/>
          <p:cNvPicPr>
            <a:picLocks noChangeAspect="1"/>
          </p:cNvPicPr>
          <p:nvPr/>
        </p:nvPicPr>
        <p:blipFill rotWithShape="1">
          <a:blip r:embed="rId3" cstate="print">
            <a:extLst>
              <a:ext uri="{28A0092B-C50C-407E-A947-70E740481C1C}">
                <a14:useLocalDpi xmlns:a14="http://schemas.microsoft.com/office/drawing/2010/main" val="0"/>
              </a:ext>
            </a:extLst>
          </a:blip>
          <a:srcRect t="27838"/>
          <a:stretch/>
        </p:blipFill>
        <p:spPr>
          <a:xfrm>
            <a:off x="10321812" y="82358"/>
            <a:ext cx="1497297" cy="1371600"/>
          </a:xfrm>
          <a:prstGeom prst="rect">
            <a:avLst/>
          </a:prstGeom>
        </p:spPr>
      </p:pic>
    </p:spTree>
    <p:extLst>
      <p:ext uri="{BB962C8B-B14F-4D97-AF65-F5344CB8AC3E}">
        <p14:creationId xmlns:p14="http://schemas.microsoft.com/office/powerpoint/2010/main" val="22812394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Article 13 and 14: &#10;Other Agreements of the Parties and Miscellaneous Agreements"/>
          <p:cNvSpPr>
            <a:spLocks noGrp="1"/>
          </p:cNvSpPr>
          <p:nvPr>
            <p:ph type="title"/>
          </p:nvPr>
        </p:nvSpPr>
        <p:spPr>
          <a:xfrm>
            <a:off x="838200" y="365125"/>
            <a:ext cx="9140687" cy="1325563"/>
          </a:xfrm>
        </p:spPr>
        <p:txBody>
          <a:bodyPr>
            <a:normAutofit fontScale="90000"/>
          </a:bodyPr>
          <a:lstStyle/>
          <a:p>
            <a:r>
              <a:rPr lang="en-US" dirty="0"/>
              <a:t>Article 13 and 14: </a:t>
            </a:r>
            <a:br>
              <a:rPr lang="en-US" dirty="0"/>
            </a:br>
            <a:r>
              <a:rPr lang="en-US" dirty="0"/>
              <a:t>Other Agreements of the Parties and Miscellaneous Agreements</a:t>
            </a:r>
          </a:p>
        </p:txBody>
      </p:sp>
      <p:sp>
        <p:nvSpPr>
          <p:cNvPr id="3" name="Content Placeholder 2" descr="Focus&#10;Use existing provisions, subject to review and revision, for relationship of parties, compliance with law, governing law, binding on successors, parties of interest, severability, acknowledgement of California public records act, counterparts, etc.&#10;&#10;Guidance&#10;Obtain legal counsel input to determine which of these important legal provisions are required&#10;"/>
          <p:cNvSpPr>
            <a:spLocks noGrp="1"/>
          </p:cNvSpPr>
          <p:nvPr>
            <p:ph idx="1"/>
          </p:nvPr>
        </p:nvSpPr>
        <p:spPr>
          <a:xfrm>
            <a:off x="838199" y="1825625"/>
            <a:ext cx="9625401" cy="4351338"/>
          </a:xfrm>
        </p:spPr>
        <p:txBody>
          <a:bodyPr>
            <a:normAutofit lnSpcReduction="10000"/>
          </a:bodyPr>
          <a:lstStyle/>
          <a:p>
            <a:pPr marL="0" indent="0">
              <a:buNone/>
            </a:pPr>
            <a:r>
              <a:rPr lang="en-US" u="sng" dirty="0"/>
              <a:t>Focus</a:t>
            </a:r>
          </a:p>
          <a:p>
            <a:pPr>
              <a:lnSpc>
                <a:spcPct val="100000"/>
              </a:lnSpc>
            </a:pPr>
            <a:r>
              <a:rPr lang="en-US" dirty="0"/>
              <a:t>Use existing provisions, subject to review and revision, for relationship of parties, compliance with law, governing law, binding on successors, parties of interest, severability, acknowledgement of California public records act, counterparts, etc.</a:t>
            </a:r>
          </a:p>
          <a:p>
            <a:endParaRPr lang="en-US" dirty="0"/>
          </a:p>
          <a:p>
            <a:pPr marL="0" indent="0">
              <a:buNone/>
            </a:pPr>
            <a:r>
              <a:rPr lang="en-US" u="sng" dirty="0"/>
              <a:t>Guidance</a:t>
            </a:r>
          </a:p>
          <a:p>
            <a:pPr>
              <a:lnSpc>
                <a:spcPct val="100000"/>
              </a:lnSpc>
            </a:pPr>
            <a:r>
              <a:rPr lang="en-US" dirty="0"/>
              <a:t>Obtain legal counsel input to determine which of these important legal provisions are required</a:t>
            </a:r>
          </a:p>
        </p:txBody>
      </p:sp>
      <p:pic>
        <p:nvPicPr>
          <p:cNvPr id="5" name="Picture 4" descr="writing paper">
            <a:extLst>
              <a:ext uri="{FF2B5EF4-FFF2-40B4-BE49-F238E27FC236}">
                <a16:creationId xmlns:a16="http://schemas.microsoft.com/office/drawing/2014/main" id="{83BC3214-2A28-C247-A233-43D9DA50171B}"/>
              </a:ext>
            </a:extLst>
          </p:cNvPr>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463601" y="365125"/>
            <a:ext cx="1414020" cy="1371600"/>
          </a:xfrm>
          <a:prstGeom prst="rect">
            <a:avLst/>
          </a:prstGeom>
        </p:spPr>
      </p:pic>
    </p:spTree>
    <p:extLst>
      <p:ext uri="{BB962C8B-B14F-4D97-AF65-F5344CB8AC3E}">
        <p14:creationId xmlns:p14="http://schemas.microsoft.com/office/powerpoint/2010/main" val="37256824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1" y="0"/>
            <a:ext cx="4015409" cy="6268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2" name="Title 1" descr="Organization of the Model Franchise Agreement Exhibits"/>
          <p:cNvSpPr>
            <a:spLocks noGrp="1"/>
          </p:cNvSpPr>
          <p:nvPr>
            <p:ph type="title"/>
          </p:nvPr>
        </p:nvSpPr>
        <p:spPr>
          <a:xfrm>
            <a:off x="173187" y="1882235"/>
            <a:ext cx="3669031" cy="2924827"/>
          </a:xfrm>
        </p:spPr>
        <p:txBody>
          <a:bodyPr>
            <a:noAutofit/>
          </a:bodyPr>
          <a:lstStyle/>
          <a:p>
            <a:r>
              <a:rPr lang="en-US" sz="4400" dirty="0"/>
              <a:t>Organization of the Model Franchise Agreement Exhibits</a:t>
            </a:r>
          </a:p>
        </p:txBody>
      </p:sp>
      <p:sp>
        <p:nvSpPr>
          <p:cNvPr id="5" name="Content Placeholder 2" descr="A  Single-Family Services 3, 2-, and 1-Container System  Exhibits Uncontainerized Yard Trimmings Collection  Exhibit Supplemental  Single-Family Programs Exhibit &#10; &#10;B  Multi-Family and Commercial Services 3-,2-, 1-  Container System Exhibits Supplemental Multi-Family  Programs&#10; &#10;C  Jurisdiction Services&#10;D  C&amp;D Services &#10;E  Processing, Transfer, and Disposal Services and  Facility Standard&#10;F  Liquidated Damages &#10;G  Record Keeping and Reporting &#10;">
            <a:extLst>
              <a:ext uri="{FF2B5EF4-FFF2-40B4-BE49-F238E27FC236}">
                <a16:creationId xmlns:a16="http://schemas.microsoft.com/office/drawing/2014/main" id="{08AA545A-1689-4CD5-A7E4-B5A5C9717A7B}"/>
              </a:ext>
            </a:extLst>
          </p:cNvPr>
          <p:cNvSpPr txBox="1">
            <a:spLocks/>
          </p:cNvSpPr>
          <p:nvPr/>
        </p:nvSpPr>
        <p:spPr>
          <a:xfrm>
            <a:off x="4015406" y="0"/>
            <a:ext cx="8176593" cy="6268278"/>
          </a:xfrm>
          <a:prstGeom prst="rect">
            <a:avLst/>
          </a:prstGeom>
          <a:solidFill>
            <a:srgbClr val="4F7D3F"/>
          </a:solidFill>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7000"/>
              </a:lnSpc>
              <a:spcBef>
                <a:spcPts val="0"/>
              </a:spcBef>
            </a:pPr>
            <a:r>
              <a:rPr lang="en-US" sz="2200" dirty="0">
                <a:solidFill>
                  <a:schemeClr val="bg1"/>
                </a:solidFill>
                <a:ea typeface="Calibri" panose="020F0502020204030204" pitchFamily="34" charset="0"/>
                <a:cs typeface="Times New Roman" panose="02020603050405020304" pitchFamily="18" charset="0"/>
              </a:rPr>
              <a:t>A 	Single-Family Services 3, 2-, and 1-Container System 	Exhibits </a:t>
            </a:r>
            <a:r>
              <a:rPr lang="en-US" sz="2200" dirty="0" err="1">
                <a:solidFill>
                  <a:schemeClr val="bg1"/>
                </a:solidFill>
                <a:ea typeface="Calibri" panose="020F0502020204030204" pitchFamily="34" charset="0"/>
                <a:cs typeface="Times New Roman" panose="02020603050405020304" pitchFamily="18" charset="0"/>
              </a:rPr>
              <a:t>Uncontainerized</a:t>
            </a:r>
            <a:r>
              <a:rPr lang="en-US" sz="2200" dirty="0">
                <a:solidFill>
                  <a:schemeClr val="bg1"/>
                </a:solidFill>
                <a:ea typeface="Calibri" panose="020F0502020204030204" pitchFamily="34" charset="0"/>
                <a:cs typeface="Times New Roman" panose="02020603050405020304" pitchFamily="18" charset="0"/>
              </a:rPr>
              <a:t> Yard Trimmings Collection 	Exhibit Supplemental 	Single-Family Programs Exhibit </a:t>
            </a:r>
          </a:p>
          <a:p>
            <a:pPr>
              <a:lnSpc>
                <a:spcPct val="107000"/>
              </a:lnSpc>
              <a:spcBef>
                <a:spcPts val="0"/>
              </a:spcBef>
            </a:pPr>
            <a:r>
              <a:rPr lang="en-US" sz="2200" dirty="0">
                <a:solidFill>
                  <a:schemeClr val="bg1"/>
                </a:solidFill>
                <a:ea typeface="Calibri" panose="020F0502020204030204" pitchFamily="34" charset="0"/>
                <a:cs typeface="Times New Roman" panose="02020603050405020304" pitchFamily="18" charset="0"/>
              </a:rPr>
              <a:t> </a:t>
            </a:r>
          </a:p>
          <a:p>
            <a:pPr>
              <a:lnSpc>
                <a:spcPct val="107000"/>
              </a:lnSpc>
              <a:spcBef>
                <a:spcPts val="0"/>
              </a:spcBef>
            </a:pPr>
            <a:r>
              <a:rPr lang="en-US" sz="2200" dirty="0">
                <a:solidFill>
                  <a:schemeClr val="bg1"/>
                </a:solidFill>
                <a:ea typeface="Calibri" panose="020F0502020204030204" pitchFamily="34" charset="0"/>
                <a:cs typeface="Times New Roman" panose="02020603050405020304" pitchFamily="18" charset="0"/>
              </a:rPr>
              <a:t>B 	Multi-Family and Commercial Services 3-,2-, 1- 	Container System Exhibits Supplemental Multi-Family 	Programs</a:t>
            </a:r>
          </a:p>
          <a:p>
            <a:pPr>
              <a:lnSpc>
                <a:spcPct val="107000"/>
              </a:lnSpc>
              <a:spcBef>
                <a:spcPts val="0"/>
              </a:spcBef>
            </a:pPr>
            <a:r>
              <a:rPr lang="en-US" sz="2200" dirty="0">
                <a:solidFill>
                  <a:schemeClr val="bg1"/>
                </a:solidFill>
                <a:ea typeface="Calibri" panose="020F0502020204030204" pitchFamily="34" charset="0"/>
                <a:cs typeface="Times New Roman" panose="02020603050405020304" pitchFamily="18" charset="0"/>
              </a:rPr>
              <a:t> </a:t>
            </a:r>
          </a:p>
          <a:p>
            <a:pPr>
              <a:lnSpc>
                <a:spcPct val="107000"/>
              </a:lnSpc>
              <a:spcBef>
                <a:spcPts val="0"/>
              </a:spcBef>
              <a:spcAft>
                <a:spcPts val="800"/>
              </a:spcAft>
            </a:pPr>
            <a:r>
              <a:rPr lang="en-US" sz="2200" dirty="0">
                <a:solidFill>
                  <a:schemeClr val="bg1"/>
                </a:solidFill>
                <a:ea typeface="Calibri" panose="020F0502020204030204" pitchFamily="34" charset="0"/>
                <a:cs typeface="Times New Roman" panose="02020603050405020304" pitchFamily="18" charset="0"/>
              </a:rPr>
              <a:t>C 	Jurisdiction Services</a:t>
            </a:r>
          </a:p>
          <a:p>
            <a:pPr>
              <a:lnSpc>
                <a:spcPct val="107000"/>
              </a:lnSpc>
              <a:spcBef>
                <a:spcPts val="0"/>
              </a:spcBef>
              <a:spcAft>
                <a:spcPts val="800"/>
              </a:spcAft>
            </a:pPr>
            <a:r>
              <a:rPr lang="en-US" sz="2200" dirty="0">
                <a:solidFill>
                  <a:schemeClr val="bg1"/>
                </a:solidFill>
                <a:ea typeface="Calibri" panose="020F0502020204030204" pitchFamily="34" charset="0"/>
                <a:cs typeface="Times New Roman" panose="02020603050405020304" pitchFamily="18" charset="0"/>
              </a:rPr>
              <a:t>D 	C&amp;D Services </a:t>
            </a:r>
          </a:p>
          <a:p>
            <a:pPr>
              <a:lnSpc>
                <a:spcPct val="107000"/>
              </a:lnSpc>
              <a:spcBef>
                <a:spcPts val="0"/>
              </a:spcBef>
              <a:spcAft>
                <a:spcPts val="800"/>
              </a:spcAft>
            </a:pPr>
            <a:r>
              <a:rPr lang="en-US" sz="2200" dirty="0">
                <a:solidFill>
                  <a:schemeClr val="bg1"/>
                </a:solidFill>
                <a:ea typeface="Calibri" panose="020F0502020204030204" pitchFamily="34" charset="0"/>
                <a:cs typeface="Times New Roman" panose="02020603050405020304" pitchFamily="18" charset="0"/>
              </a:rPr>
              <a:t>E 	Processing, Transfer, and Disposal Services and 	Facility Standard</a:t>
            </a:r>
          </a:p>
          <a:p>
            <a:pPr>
              <a:lnSpc>
                <a:spcPct val="107000"/>
              </a:lnSpc>
              <a:spcBef>
                <a:spcPts val="0"/>
              </a:spcBef>
              <a:spcAft>
                <a:spcPts val="800"/>
              </a:spcAft>
            </a:pPr>
            <a:r>
              <a:rPr lang="en-US" sz="2200" dirty="0">
                <a:solidFill>
                  <a:schemeClr val="bg1"/>
                </a:solidFill>
                <a:ea typeface="Calibri" panose="020F0502020204030204" pitchFamily="34" charset="0"/>
                <a:cs typeface="Times New Roman" panose="02020603050405020304" pitchFamily="18" charset="0"/>
              </a:rPr>
              <a:t>F 	Liquidated Damages </a:t>
            </a:r>
          </a:p>
          <a:p>
            <a:pPr>
              <a:lnSpc>
                <a:spcPct val="107000"/>
              </a:lnSpc>
              <a:spcBef>
                <a:spcPts val="0"/>
              </a:spcBef>
              <a:spcAft>
                <a:spcPts val="800"/>
              </a:spcAft>
            </a:pPr>
            <a:r>
              <a:rPr lang="en-US" sz="2200" dirty="0">
                <a:solidFill>
                  <a:schemeClr val="bg1"/>
                </a:solidFill>
                <a:ea typeface="Calibri" panose="020F0502020204030204" pitchFamily="34" charset="0"/>
                <a:cs typeface="Times New Roman" panose="02020603050405020304" pitchFamily="18" charset="0"/>
              </a:rPr>
              <a:t>G 	Record Keeping and Reporting </a:t>
            </a:r>
          </a:p>
          <a:p>
            <a:endParaRPr lang="en-US" dirty="0"/>
          </a:p>
        </p:txBody>
      </p:sp>
    </p:spTree>
    <p:extLst>
      <p:ext uri="{BB962C8B-B14F-4D97-AF65-F5344CB8AC3E}">
        <p14:creationId xmlns:p14="http://schemas.microsoft.com/office/powerpoint/2010/main" val="34657251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Exhibit A: </a:t>
            </a:r>
            <a:br>
              <a:rPr lang="en-US" dirty="0"/>
            </a:br>
            <a:r>
              <a:rPr lang="en-US" dirty="0"/>
              <a:t>Single Family Services</a:t>
            </a:r>
          </a:p>
        </p:txBody>
      </p:sp>
      <p:sp>
        <p:nvSpPr>
          <p:cNvPr id="3" name="Content Placeholder 2"/>
          <p:cNvSpPr>
            <a:spLocks noGrp="1"/>
          </p:cNvSpPr>
          <p:nvPr>
            <p:ph idx="1"/>
          </p:nvPr>
        </p:nvSpPr>
        <p:spPr>
          <a:xfrm>
            <a:off x="838200" y="1679054"/>
            <a:ext cx="9061174" cy="4704354"/>
          </a:xfrm>
        </p:spPr>
        <p:txBody>
          <a:bodyPr>
            <a:normAutofit fontScale="77500" lnSpcReduction="20000"/>
          </a:bodyPr>
          <a:lstStyle/>
          <a:p>
            <a:pPr marL="0" indent="0">
              <a:buNone/>
            </a:pPr>
            <a:r>
              <a:rPr lang="en-US" u="sng" dirty="0"/>
              <a:t>Focus</a:t>
            </a:r>
          </a:p>
          <a:p>
            <a:r>
              <a:rPr lang="en-US" dirty="0"/>
              <a:t>Details collection services to be provided to single family customers </a:t>
            </a:r>
          </a:p>
          <a:p>
            <a:pPr>
              <a:lnSpc>
                <a:spcPct val="110000"/>
              </a:lnSpc>
            </a:pPr>
            <a:r>
              <a:rPr lang="en-US" dirty="0"/>
              <a:t>Provides various collection-system scenarios</a:t>
            </a:r>
            <a:endParaRPr lang="en-US" strike="sngStrike" dirty="0"/>
          </a:p>
          <a:p>
            <a:pPr marL="0" indent="0">
              <a:buNone/>
            </a:pPr>
            <a:endParaRPr lang="en-US" dirty="0"/>
          </a:p>
          <a:p>
            <a:pPr marL="0" indent="0">
              <a:buNone/>
            </a:pPr>
            <a:r>
              <a:rPr lang="en-US" u="sng" dirty="0"/>
              <a:t>Guidance and Customization</a:t>
            </a:r>
          </a:p>
          <a:p>
            <a:r>
              <a:rPr lang="en-US" dirty="0"/>
              <a:t>Offers optional exhibits: Uncontainerized Yard Trimming Collection (A.4)</a:t>
            </a:r>
          </a:p>
          <a:p>
            <a:r>
              <a:rPr lang="en-US" dirty="0"/>
              <a:t>Supplemental Single Family Programs (A.5)</a:t>
            </a:r>
          </a:p>
          <a:p>
            <a:pPr>
              <a:lnSpc>
                <a:spcPct val="110000"/>
              </a:lnSpc>
            </a:pPr>
            <a:r>
              <a:rPr lang="en-US" dirty="0"/>
              <a:t>Includes performance-based compliance exhibits (Exhibits A.1 and B.1) and low-population and high-elevation waiver exceptions</a:t>
            </a:r>
          </a:p>
          <a:p>
            <a:pPr>
              <a:lnSpc>
                <a:spcPct val="110000"/>
              </a:lnSpc>
            </a:pPr>
            <a:r>
              <a:rPr lang="en-US" dirty="0"/>
              <a:t>Takes account of exclusive and non-exclusive franchise language (rates) and approved/designated transfer facility(ies) </a:t>
            </a:r>
            <a:endParaRPr lang="en-US" strike="sngStrike" dirty="0"/>
          </a:p>
        </p:txBody>
      </p:sp>
      <p:pic>
        <p:nvPicPr>
          <p:cNvPr id="4" name="Picture 3" descr="family holding hands with childr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9374" y="266657"/>
            <a:ext cx="1936376" cy="1371600"/>
          </a:xfrm>
          <a:prstGeom prst="rect">
            <a:avLst/>
          </a:prstGeom>
        </p:spPr>
      </p:pic>
    </p:spTree>
    <p:extLst>
      <p:ext uri="{BB962C8B-B14F-4D97-AF65-F5344CB8AC3E}">
        <p14:creationId xmlns:p14="http://schemas.microsoft.com/office/powerpoint/2010/main" val="2374387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Exhibit B: Multi Family and Commercial Services"/>
          <p:cNvSpPr>
            <a:spLocks noGrp="1"/>
          </p:cNvSpPr>
          <p:nvPr>
            <p:ph type="title"/>
          </p:nvPr>
        </p:nvSpPr>
        <p:spPr>
          <a:xfrm>
            <a:off x="838200" y="365125"/>
            <a:ext cx="9047922" cy="1325563"/>
          </a:xfrm>
        </p:spPr>
        <p:txBody>
          <a:bodyPr>
            <a:normAutofit/>
          </a:bodyPr>
          <a:lstStyle/>
          <a:p>
            <a:r>
              <a:rPr lang="en-US" dirty="0"/>
              <a:t>Exhibit B: Multi Family and Commercial Services</a:t>
            </a:r>
          </a:p>
        </p:txBody>
      </p:sp>
      <p:sp>
        <p:nvSpPr>
          <p:cNvPr id="3" name="Content Placeholder 2" descr="Focus&#10;Details collection services&#10;Provides various collection-system options for customization&#10;&#10;Guidance and Customization&#10;Offers optional exhibits: Uncontainerized Yard Trimming Collection (A.4) – modify for multi-family&#10;Supplementary Multi Family Programs (B.4)&#10;Includes performance-based compliance exhibit (option B.1; 3-container system) and low population and high elevation waiver exceptions &#10;Takes account of exclusive and non-exclusive franchise language (rates) and approved/designated transfer facility(ies)&#10;Allows for multiple collection systems &#10;"/>
          <p:cNvSpPr>
            <a:spLocks noGrp="1"/>
          </p:cNvSpPr>
          <p:nvPr>
            <p:ph idx="1"/>
          </p:nvPr>
        </p:nvSpPr>
        <p:spPr>
          <a:xfrm>
            <a:off x="838199" y="1717624"/>
            <a:ext cx="11062253" cy="4611176"/>
          </a:xfrm>
        </p:spPr>
        <p:txBody>
          <a:bodyPr>
            <a:normAutofit fontScale="85000" lnSpcReduction="20000"/>
          </a:bodyPr>
          <a:lstStyle/>
          <a:p>
            <a:pPr marL="0" indent="0">
              <a:buNone/>
            </a:pPr>
            <a:r>
              <a:rPr lang="en-US" u="sng" dirty="0"/>
              <a:t>Focus</a:t>
            </a:r>
          </a:p>
          <a:p>
            <a:r>
              <a:rPr lang="en-US" dirty="0"/>
              <a:t>Details collection services</a:t>
            </a:r>
            <a:endParaRPr lang="en-US" strike="sngStrike" dirty="0"/>
          </a:p>
          <a:p>
            <a:r>
              <a:rPr lang="en-US" dirty="0"/>
              <a:t>Provides various collection-system options for customization</a:t>
            </a:r>
          </a:p>
          <a:p>
            <a:pPr marL="0" indent="0">
              <a:buNone/>
            </a:pPr>
            <a:endParaRPr lang="en-US" sz="1600" dirty="0"/>
          </a:p>
          <a:p>
            <a:pPr marL="0" indent="0">
              <a:buNone/>
            </a:pPr>
            <a:r>
              <a:rPr lang="en-US" u="sng" dirty="0"/>
              <a:t>Guidance and Customization</a:t>
            </a:r>
          </a:p>
          <a:p>
            <a:r>
              <a:rPr lang="en-US" dirty="0"/>
              <a:t>Offers optional exhibits: Uncontainerized Yard Trimming Collection (A.4) – modify for multi-family</a:t>
            </a:r>
          </a:p>
          <a:p>
            <a:r>
              <a:rPr lang="en-US" dirty="0"/>
              <a:t>Supplementary Multi Family Programs (B.4)</a:t>
            </a:r>
          </a:p>
          <a:p>
            <a:r>
              <a:rPr lang="en-US" dirty="0"/>
              <a:t>Includes performance-based compliance exhibit (option B.1; 3-container system) and low population and high elevation waiver exceptions </a:t>
            </a:r>
          </a:p>
          <a:p>
            <a:r>
              <a:rPr lang="en-US" dirty="0"/>
              <a:t>Takes account of exclusive and non-exclusive franchise language (rates) and approved/designated transfer facility(ies)</a:t>
            </a:r>
            <a:endParaRPr lang="en-US" strike="sngStrike" dirty="0"/>
          </a:p>
          <a:p>
            <a:r>
              <a:rPr lang="en-US" dirty="0"/>
              <a:t>Allows for multiple collection systems </a:t>
            </a:r>
          </a:p>
          <a:p>
            <a:endParaRPr lang="en-US" dirty="0"/>
          </a:p>
        </p:txBody>
      </p:sp>
      <p:pic>
        <p:nvPicPr>
          <p:cNvPr id="5" name="Picture 4" descr="sky scraper"/>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435723" y="117424"/>
            <a:ext cx="1298661" cy="1600200"/>
          </a:xfrm>
          <a:prstGeom prst="rect">
            <a:avLst/>
          </a:prstGeom>
        </p:spPr>
      </p:pic>
    </p:spTree>
    <p:extLst>
      <p:ext uri="{BB962C8B-B14F-4D97-AF65-F5344CB8AC3E}">
        <p14:creationId xmlns:p14="http://schemas.microsoft.com/office/powerpoint/2010/main" val="22075189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Exhibit C: Jurisdiction Services"/>
          <p:cNvSpPr>
            <a:spLocks noGrp="1"/>
          </p:cNvSpPr>
          <p:nvPr>
            <p:ph type="title"/>
          </p:nvPr>
        </p:nvSpPr>
        <p:spPr/>
        <p:txBody>
          <a:bodyPr>
            <a:normAutofit/>
          </a:bodyPr>
          <a:lstStyle/>
          <a:p>
            <a:r>
              <a:rPr lang="en-US" dirty="0"/>
              <a:t>Exhibit C: Jurisdiction Services</a:t>
            </a:r>
          </a:p>
        </p:txBody>
      </p:sp>
      <p:sp>
        <p:nvSpPr>
          <p:cNvPr id="3" name="Content Placeholder 2" descr="Focus&#10;Details collection services that may be offered to jurisdiction&#10;Jurisdiction facilities, public litter containers, special events &#10;&#10;Guidance and Customization&#10;Provides optional programs, not specifically required under &#10;SB 1383&#10;Includes customizable language for alignment with current or desired collection system&#10;Exclude Exhibit C if non-exclusive franchise&#10;"/>
          <p:cNvSpPr>
            <a:spLocks noGrp="1"/>
          </p:cNvSpPr>
          <p:nvPr>
            <p:ph idx="1"/>
          </p:nvPr>
        </p:nvSpPr>
        <p:spPr>
          <a:xfrm>
            <a:off x="970721" y="1690688"/>
            <a:ext cx="10267122" cy="4805363"/>
          </a:xfrm>
        </p:spPr>
        <p:txBody>
          <a:bodyPr>
            <a:normAutofit/>
          </a:bodyPr>
          <a:lstStyle/>
          <a:p>
            <a:pPr marL="0" indent="0">
              <a:buNone/>
            </a:pPr>
            <a:r>
              <a:rPr lang="en-US" u="sng" dirty="0"/>
              <a:t>Focus</a:t>
            </a:r>
          </a:p>
          <a:p>
            <a:r>
              <a:rPr lang="en-US" dirty="0"/>
              <a:t>Details collection services that may be offered to jurisdiction</a:t>
            </a:r>
          </a:p>
          <a:p>
            <a:pPr lvl="1"/>
            <a:r>
              <a:rPr lang="en-US" dirty="0"/>
              <a:t>Jurisdiction facilities, public litter containers, special events </a:t>
            </a:r>
          </a:p>
          <a:p>
            <a:pPr marL="0" indent="0">
              <a:buNone/>
            </a:pPr>
            <a:endParaRPr lang="en-US" sz="2000" dirty="0"/>
          </a:p>
          <a:p>
            <a:pPr marL="0" indent="0">
              <a:buNone/>
            </a:pPr>
            <a:r>
              <a:rPr lang="en-US" u="sng" dirty="0"/>
              <a:t>Guidance and Customization</a:t>
            </a:r>
          </a:p>
          <a:p>
            <a:r>
              <a:rPr lang="en-US" dirty="0"/>
              <a:t>Provides optional programs, not specifically required under </a:t>
            </a:r>
            <a:br>
              <a:rPr lang="en-US" dirty="0"/>
            </a:br>
            <a:r>
              <a:rPr lang="en-US" dirty="0"/>
              <a:t>SB 1383</a:t>
            </a:r>
          </a:p>
          <a:p>
            <a:r>
              <a:rPr lang="en-US" dirty="0"/>
              <a:t>Includes customizable language for alignment with current or desired collection system</a:t>
            </a:r>
          </a:p>
          <a:p>
            <a:r>
              <a:rPr lang="en-US" dirty="0"/>
              <a:t>Exclude Exhibit C if non-exclusive franchise</a:t>
            </a:r>
          </a:p>
        </p:txBody>
      </p:sp>
      <p:pic>
        <p:nvPicPr>
          <p:cNvPr id="6" name="Picture 5" descr="government building"/>
          <p:cNvPicPr>
            <a:picLocks noChangeAspect="1"/>
          </p:cNvPicPr>
          <p:nvPr/>
        </p:nvPicPr>
        <p:blipFill>
          <a:blip r:embed="rId3" cstate="print">
            <a:duotone>
              <a:prstClr val="black"/>
              <a:schemeClr val="accent1">
                <a:tint val="45000"/>
                <a:satMod val="400000"/>
              </a:schemeClr>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0405619" y="319088"/>
            <a:ext cx="1430994" cy="1371600"/>
          </a:xfrm>
          <a:prstGeom prst="rect">
            <a:avLst/>
          </a:prstGeom>
        </p:spPr>
      </p:pic>
    </p:spTree>
    <p:extLst>
      <p:ext uri="{BB962C8B-B14F-4D97-AF65-F5344CB8AC3E}">
        <p14:creationId xmlns:p14="http://schemas.microsoft.com/office/powerpoint/2010/main" val="18932389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Exhibit D: Construction and Demolition Services"/>
          <p:cNvSpPr>
            <a:spLocks noGrp="1"/>
          </p:cNvSpPr>
          <p:nvPr>
            <p:ph type="title"/>
          </p:nvPr>
        </p:nvSpPr>
        <p:spPr/>
        <p:txBody>
          <a:bodyPr/>
          <a:lstStyle/>
          <a:p>
            <a:r>
              <a:rPr lang="en-US" dirty="0"/>
              <a:t>Exhibit D: Construction and Demolition Services</a:t>
            </a:r>
          </a:p>
        </p:txBody>
      </p:sp>
      <p:sp>
        <p:nvSpPr>
          <p:cNvPr id="3" name="Content Placeholder 2" descr="Focus&#10;Details C&amp;D collection services &#10;Acceptable materials&#10;Transport, processing, and disposal&#10;Container types&#10;Recycling requirements; education; record keeping and reporting &#10;&#10;Guidance and Customization&#10;Provides flexibility for exclusive and non-exclusive franchise language (rates) &#10;Allows for approved and designated facilities language modifications &#10;Permits diversion requirement and container signage customization &#10;"/>
          <p:cNvSpPr>
            <a:spLocks noGrp="1"/>
          </p:cNvSpPr>
          <p:nvPr>
            <p:ph idx="1"/>
          </p:nvPr>
        </p:nvSpPr>
        <p:spPr>
          <a:xfrm>
            <a:off x="838199" y="1794421"/>
            <a:ext cx="10810194" cy="4382542"/>
          </a:xfrm>
        </p:spPr>
        <p:txBody>
          <a:bodyPr>
            <a:normAutofit fontScale="92500" lnSpcReduction="20000"/>
          </a:bodyPr>
          <a:lstStyle/>
          <a:p>
            <a:pPr marL="0" indent="0">
              <a:buNone/>
            </a:pPr>
            <a:r>
              <a:rPr lang="en-US" u="sng" dirty="0"/>
              <a:t>Focus</a:t>
            </a:r>
          </a:p>
          <a:p>
            <a:r>
              <a:rPr lang="en-US" dirty="0"/>
              <a:t>Details C&amp;D collection services </a:t>
            </a:r>
          </a:p>
          <a:p>
            <a:pPr lvl="1"/>
            <a:r>
              <a:rPr lang="en-US" sz="2600" dirty="0"/>
              <a:t>Acceptable materials</a:t>
            </a:r>
          </a:p>
          <a:p>
            <a:pPr lvl="1"/>
            <a:r>
              <a:rPr lang="en-US" sz="2600" dirty="0"/>
              <a:t>Transport, processing, and disposal</a:t>
            </a:r>
          </a:p>
          <a:p>
            <a:pPr lvl="1"/>
            <a:r>
              <a:rPr lang="en-US" sz="2600" dirty="0"/>
              <a:t>Container types</a:t>
            </a:r>
          </a:p>
          <a:p>
            <a:pPr lvl="1"/>
            <a:r>
              <a:rPr lang="en-US" sz="2600" dirty="0"/>
              <a:t>Recycling requirements; education; record keeping and reporting </a:t>
            </a:r>
          </a:p>
          <a:p>
            <a:endParaRPr lang="en-US" dirty="0"/>
          </a:p>
          <a:p>
            <a:pPr marL="0" indent="0">
              <a:buNone/>
            </a:pPr>
            <a:r>
              <a:rPr lang="en-US" u="sng" dirty="0"/>
              <a:t>Guidance and Customization</a:t>
            </a:r>
          </a:p>
          <a:p>
            <a:r>
              <a:rPr lang="en-US" dirty="0"/>
              <a:t>Provides flexibility for exclusive and non-exclusive franchise language (rates) </a:t>
            </a:r>
          </a:p>
          <a:p>
            <a:r>
              <a:rPr lang="en-US" dirty="0"/>
              <a:t>Allows for approved and designated facilities language modifications </a:t>
            </a:r>
          </a:p>
          <a:p>
            <a:r>
              <a:rPr lang="en-US" dirty="0"/>
              <a:t>Permits diversion requirement and container signage customization </a:t>
            </a:r>
          </a:p>
        </p:txBody>
      </p:sp>
      <p:pic>
        <p:nvPicPr>
          <p:cNvPr id="1026" name="Picture 2" descr="Excavator clipart demolition."/>
          <p:cNvPicPr>
            <a:picLocks noChangeAspect="1" noChangeArrowheads="1"/>
          </p:cNvPicPr>
          <p:nvPr/>
        </p:nvPicPr>
        <p:blipFill rotWithShape="1">
          <a:blip r:embed="rId3">
            <a:extLst>
              <a:ext uri="{28A0092B-C50C-407E-A947-70E740481C1C}">
                <a14:useLocalDpi xmlns:a14="http://schemas.microsoft.com/office/drawing/2010/main" val="0"/>
              </a:ext>
            </a:extLst>
          </a:blip>
          <a:srcRect b="15257"/>
          <a:stretch/>
        </p:blipFill>
        <p:spPr bwMode="auto">
          <a:xfrm>
            <a:off x="9647381" y="261392"/>
            <a:ext cx="2211842"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10438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Exhibit E: Processing, Transfer, and Disposal Services and Facility Standards"/>
          <p:cNvSpPr>
            <a:spLocks noGrp="1"/>
          </p:cNvSpPr>
          <p:nvPr>
            <p:ph type="title"/>
          </p:nvPr>
        </p:nvSpPr>
        <p:spPr/>
        <p:txBody>
          <a:bodyPr>
            <a:normAutofit fontScale="90000"/>
          </a:bodyPr>
          <a:lstStyle/>
          <a:p>
            <a:r>
              <a:rPr lang="en-US" dirty="0"/>
              <a:t>Exhibit E: Processing, Transfer, and Disposal Services and Facility Standards</a:t>
            </a:r>
          </a:p>
        </p:txBody>
      </p:sp>
      <p:sp>
        <p:nvSpPr>
          <p:cNvPr id="3" name="Content Placeholder 2" descr="Focus&#10;Details facility requirements for collected discarded materials &#10;Provides language necessary for agreements that require Contractor to provide or arrange facilities for transfer, processing, and disposal services&#10;Exclude if jurisdiction provides all facilities or contracts with facility operators&#10;&#10;Guidance and Customization&#10;Allows for amendment based on collection system type and compliance approach&#10;Contains language provisions in cases where Contractor is owner of facility or Contractor uses subcontractor (E.1)&#10;Includes marketing of recyclables provisions (E.2)&#10;Offers performance-based compliance language (facility requirements and waste evaluations) (E.6)&#10;"/>
          <p:cNvSpPr>
            <a:spLocks noGrp="1"/>
          </p:cNvSpPr>
          <p:nvPr>
            <p:ph idx="1"/>
          </p:nvPr>
        </p:nvSpPr>
        <p:spPr>
          <a:xfrm>
            <a:off x="836425" y="1580827"/>
            <a:ext cx="11237293" cy="4804475"/>
          </a:xfrm>
        </p:spPr>
        <p:txBody>
          <a:bodyPr>
            <a:normAutofit fontScale="77500" lnSpcReduction="20000"/>
          </a:bodyPr>
          <a:lstStyle/>
          <a:p>
            <a:pPr marL="0" indent="0">
              <a:buNone/>
            </a:pPr>
            <a:r>
              <a:rPr lang="en-US" u="sng" dirty="0"/>
              <a:t>Focus</a:t>
            </a:r>
          </a:p>
          <a:p>
            <a:pPr>
              <a:lnSpc>
                <a:spcPct val="110000"/>
              </a:lnSpc>
            </a:pPr>
            <a:r>
              <a:rPr lang="en-US" dirty="0"/>
              <a:t>Details facility requirements for collected discarded materials </a:t>
            </a:r>
          </a:p>
          <a:p>
            <a:pPr>
              <a:lnSpc>
                <a:spcPct val="110000"/>
              </a:lnSpc>
            </a:pPr>
            <a:r>
              <a:rPr lang="en-US" dirty="0"/>
              <a:t>Provides language necessary for agreements that require Contractor to provide or arrange facilities for transfer, processing, and disposal services</a:t>
            </a:r>
          </a:p>
          <a:p>
            <a:pPr lvl="1">
              <a:lnSpc>
                <a:spcPct val="110000"/>
              </a:lnSpc>
            </a:pPr>
            <a:r>
              <a:rPr lang="en-US" sz="2600" dirty="0"/>
              <a:t>Exclude if jurisdiction provides all facilities or contracts with facility operators</a:t>
            </a:r>
          </a:p>
          <a:p>
            <a:pPr lvl="1">
              <a:spcBef>
                <a:spcPts val="0"/>
              </a:spcBef>
            </a:pPr>
            <a:endParaRPr lang="en-US" sz="2600" dirty="0"/>
          </a:p>
          <a:p>
            <a:pPr marL="0" indent="0">
              <a:buNone/>
            </a:pPr>
            <a:r>
              <a:rPr lang="en-US" u="sng" dirty="0"/>
              <a:t>Guidance and Customization</a:t>
            </a:r>
            <a:endParaRPr lang="en-US" dirty="0"/>
          </a:p>
          <a:p>
            <a:pPr>
              <a:lnSpc>
                <a:spcPct val="110000"/>
              </a:lnSpc>
            </a:pPr>
            <a:r>
              <a:rPr lang="en-US" dirty="0"/>
              <a:t>Allows for amendment based on collection system type and compliance approach</a:t>
            </a:r>
          </a:p>
          <a:p>
            <a:pPr>
              <a:lnSpc>
                <a:spcPct val="110000"/>
              </a:lnSpc>
            </a:pPr>
            <a:r>
              <a:rPr lang="en-US" dirty="0"/>
              <a:t>Contains language provisions in cases where Contractor is owner of facility or Contractor uses subcontractor (E.1)</a:t>
            </a:r>
          </a:p>
          <a:p>
            <a:pPr>
              <a:lnSpc>
                <a:spcPct val="110000"/>
              </a:lnSpc>
            </a:pPr>
            <a:r>
              <a:rPr lang="en-US" dirty="0"/>
              <a:t>Includes marketing of recyclables provisions (E.2)</a:t>
            </a:r>
          </a:p>
          <a:p>
            <a:pPr>
              <a:lnSpc>
                <a:spcPct val="110000"/>
              </a:lnSpc>
            </a:pPr>
            <a:r>
              <a:rPr lang="en-US" dirty="0"/>
              <a:t>Offers performance-based compliance language (facility requirements and waste evaluations) (E.6)</a:t>
            </a:r>
          </a:p>
        </p:txBody>
      </p:sp>
      <p:pic>
        <p:nvPicPr>
          <p:cNvPr id="5" name="Picture 4" descr="facilit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83686" y="165023"/>
            <a:ext cx="1656523" cy="1062089"/>
          </a:xfrm>
          <a:prstGeom prst="rect">
            <a:avLst/>
          </a:prstGeom>
        </p:spPr>
      </p:pic>
    </p:spTree>
    <p:extLst>
      <p:ext uri="{BB962C8B-B14F-4D97-AF65-F5344CB8AC3E}">
        <p14:creationId xmlns:p14="http://schemas.microsoft.com/office/powerpoint/2010/main" val="15280780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Exhibit F: Liquidated Damages"/>
          <p:cNvSpPr>
            <a:spLocks noGrp="1"/>
          </p:cNvSpPr>
          <p:nvPr>
            <p:ph type="title"/>
          </p:nvPr>
        </p:nvSpPr>
        <p:spPr/>
        <p:txBody>
          <a:bodyPr>
            <a:normAutofit/>
          </a:bodyPr>
          <a:lstStyle/>
          <a:p>
            <a:r>
              <a:rPr lang="en-US" dirty="0"/>
              <a:t>Exhibit F: Liquidated Damages</a:t>
            </a:r>
          </a:p>
        </p:txBody>
      </p:sp>
      <p:sp>
        <p:nvSpPr>
          <p:cNvPr id="3" name="Content Placeholder 2" descr="Focus&#10;Provides example performance standards and liquidated damages&#10;Incorporates penalty amounts identified in Article 16 and penalties that may be assessed by CalRecycle against the jurisdiction &#10;&#10;Guidance and Customization&#10;Includes guidance on liquidated damages&#10;Amounts should be carefully reviewed by counsel; &#10;Items not delegated to Contractor should be removed&#10;Permits jurisdictions amend existing liquidated damages or integrate new items, subject to review and revision &#10;Allows for customizable penalty amounts &#10;Provided as a range – Jurisdictions must meet minimum amounts&#10;"/>
          <p:cNvSpPr>
            <a:spLocks noGrp="1"/>
          </p:cNvSpPr>
          <p:nvPr>
            <p:ph idx="1"/>
          </p:nvPr>
        </p:nvSpPr>
        <p:spPr>
          <a:xfrm>
            <a:off x="838200" y="1378226"/>
            <a:ext cx="10515600" cy="4906460"/>
          </a:xfrm>
        </p:spPr>
        <p:txBody>
          <a:bodyPr>
            <a:normAutofit fontScale="92500" lnSpcReduction="20000"/>
          </a:bodyPr>
          <a:lstStyle/>
          <a:p>
            <a:pPr marL="0" indent="0">
              <a:buNone/>
            </a:pPr>
            <a:r>
              <a:rPr lang="en-US" u="sng" dirty="0"/>
              <a:t>Focus</a:t>
            </a:r>
          </a:p>
          <a:p>
            <a:r>
              <a:rPr lang="en-US" dirty="0"/>
              <a:t>Provides example performance standards and liquidated damages</a:t>
            </a:r>
          </a:p>
          <a:p>
            <a:pPr>
              <a:lnSpc>
                <a:spcPct val="100000"/>
              </a:lnSpc>
            </a:pPr>
            <a:r>
              <a:rPr lang="en-US" dirty="0"/>
              <a:t>Incorporates penalty amounts identified in Article 16 and penalties that may be assessed by CalRecycle against the jurisdiction </a:t>
            </a:r>
          </a:p>
          <a:p>
            <a:pPr marL="0" indent="0">
              <a:buNone/>
            </a:pPr>
            <a:endParaRPr lang="en-US" dirty="0"/>
          </a:p>
          <a:p>
            <a:pPr marL="0" indent="0">
              <a:buNone/>
            </a:pPr>
            <a:r>
              <a:rPr lang="en-US" u="sng" dirty="0"/>
              <a:t>Guidance and Customization</a:t>
            </a:r>
          </a:p>
          <a:p>
            <a:r>
              <a:rPr lang="en-US" dirty="0"/>
              <a:t>Includes guidance on liquidated damages</a:t>
            </a:r>
          </a:p>
          <a:p>
            <a:pPr lvl="1"/>
            <a:r>
              <a:rPr lang="en-US" dirty="0"/>
              <a:t>Amounts should be carefully reviewed by counsel; </a:t>
            </a:r>
          </a:p>
          <a:p>
            <a:pPr lvl="1"/>
            <a:r>
              <a:rPr lang="en-US" dirty="0"/>
              <a:t>Items not delegated to Contractor should be removed</a:t>
            </a:r>
          </a:p>
          <a:p>
            <a:pPr>
              <a:lnSpc>
                <a:spcPct val="100000"/>
              </a:lnSpc>
            </a:pPr>
            <a:r>
              <a:rPr lang="en-US" dirty="0"/>
              <a:t>Permits jurisdictions amend existing liquidated damages or integrate new items, subject to review and revision </a:t>
            </a:r>
          </a:p>
          <a:p>
            <a:r>
              <a:rPr lang="en-US" dirty="0"/>
              <a:t>Allows for customizable penalty amounts </a:t>
            </a:r>
          </a:p>
          <a:p>
            <a:pPr lvl="1"/>
            <a:r>
              <a:rPr lang="en-US" dirty="0"/>
              <a:t>Provided as a range – Jurisdictions must meet minimum amounts</a:t>
            </a:r>
          </a:p>
        </p:txBody>
      </p:sp>
    </p:spTree>
    <p:extLst>
      <p:ext uri="{BB962C8B-B14F-4D97-AF65-F5344CB8AC3E}">
        <p14:creationId xmlns:p14="http://schemas.microsoft.com/office/powerpoint/2010/main" val="35018571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Exhibit G: &#10;Record Keeping and Reporting"/>
          <p:cNvSpPr>
            <a:spLocks noGrp="1"/>
          </p:cNvSpPr>
          <p:nvPr>
            <p:ph type="title"/>
          </p:nvPr>
        </p:nvSpPr>
        <p:spPr>
          <a:xfrm>
            <a:off x="838200" y="365125"/>
            <a:ext cx="11314814" cy="1325563"/>
          </a:xfrm>
        </p:spPr>
        <p:txBody>
          <a:bodyPr>
            <a:normAutofit/>
          </a:bodyPr>
          <a:lstStyle/>
          <a:p>
            <a:r>
              <a:rPr lang="en-US" dirty="0"/>
              <a:t>Exhibit G: </a:t>
            </a:r>
            <a:br>
              <a:rPr lang="en-US" dirty="0"/>
            </a:br>
            <a:r>
              <a:rPr lang="en-US" dirty="0"/>
              <a:t>Record Keeping and Reporting</a:t>
            </a:r>
          </a:p>
        </p:txBody>
      </p:sp>
      <p:sp>
        <p:nvSpPr>
          <p:cNvPr id="3" name="Content Placeholder 2" descr="Focus&#10;Provides example record keeping and reporting language&#10;Allows jurisdiction to use current provisions and add/negotiate new provisions&#10;&#10;Guidance and Customization&#10;Includes guidance on performance-based compliance exemptions including education and outreach, and enforcement (except edible food)&#10;Offers language for format and timeframe requirements&#10;Provides language for contamination reporting (route reviews or waste evaluations) and facility reporting (approved or designated facilities)&#10;"/>
          <p:cNvSpPr>
            <a:spLocks noGrp="1"/>
          </p:cNvSpPr>
          <p:nvPr>
            <p:ph idx="1"/>
          </p:nvPr>
        </p:nvSpPr>
        <p:spPr>
          <a:xfrm>
            <a:off x="838199" y="1767138"/>
            <a:ext cx="10836965" cy="4683089"/>
          </a:xfrm>
        </p:spPr>
        <p:txBody>
          <a:bodyPr>
            <a:normAutofit fontScale="92500" lnSpcReduction="20000"/>
          </a:bodyPr>
          <a:lstStyle/>
          <a:p>
            <a:pPr marL="0" indent="0">
              <a:buNone/>
            </a:pPr>
            <a:r>
              <a:rPr lang="en-US" u="sng" dirty="0"/>
              <a:t>Focus</a:t>
            </a:r>
          </a:p>
          <a:p>
            <a:r>
              <a:rPr lang="en-US" dirty="0"/>
              <a:t>Provides example record keeping and reporting language</a:t>
            </a:r>
          </a:p>
          <a:p>
            <a:r>
              <a:rPr lang="en-US" dirty="0"/>
              <a:t>Allows jurisdiction to use current provisions and add/negotiate new provisions</a:t>
            </a:r>
          </a:p>
          <a:p>
            <a:endParaRPr lang="en-US" dirty="0"/>
          </a:p>
          <a:p>
            <a:pPr marL="0" indent="0">
              <a:buNone/>
            </a:pPr>
            <a:r>
              <a:rPr lang="en-US" u="sng" dirty="0"/>
              <a:t>Guidance and Customization</a:t>
            </a:r>
          </a:p>
          <a:p>
            <a:pPr>
              <a:lnSpc>
                <a:spcPct val="100000"/>
              </a:lnSpc>
            </a:pPr>
            <a:r>
              <a:rPr lang="en-US" dirty="0"/>
              <a:t>Includes guidance on performance-based compliance exemptions including education and outreach, and enforcement (except edible food)</a:t>
            </a:r>
          </a:p>
          <a:p>
            <a:r>
              <a:rPr lang="en-US" dirty="0"/>
              <a:t>Offers language for format and timeframe requirements</a:t>
            </a:r>
          </a:p>
          <a:p>
            <a:pPr>
              <a:lnSpc>
                <a:spcPct val="100000"/>
              </a:lnSpc>
            </a:pPr>
            <a:r>
              <a:rPr lang="en-US" dirty="0"/>
              <a:t>Provides language for contamination reporting (route reviews or waste evaluations) and facility reporting (approved or designated facilities)</a:t>
            </a:r>
            <a:endParaRPr lang="en-US" strike="sngStrike" dirty="0"/>
          </a:p>
        </p:txBody>
      </p:sp>
      <p:pic>
        <p:nvPicPr>
          <p:cNvPr id="6" name="Picture 5" descr="emai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03564" y="365125"/>
            <a:ext cx="1371600" cy="1371600"/>
          </a:xfrm>
          <a:prstGeom prst="rect">
            <a:avLst/>
          </a:prstGeom>
        </p:spPr>
      </p:pic>
    </p:spTree>
    <p:extLst>
      <p:ext uri="{BB962C8B-B14F-4D97-AF65-F5344CB8AC3E}">
        <p14:creationId xmlns:p14="http://schemas.microsoft.com/office/powerpoint/2010/main" val="8322090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ustomization Tips "/>
          <p:cNvSpPr>
            <a:spLocks noGrp="1"/>
          </p:cNvSpPr>
          <p:nvPr>
            <p:ph type="title"/>
          </p:nvPr>
        </p:nvSpPr>
        <p:spPr>
          <a:xfrm>
            <a:off x="838200" y="192325"/>
            <a:ext cx="10515600" cy="1325563"/>
          </a:xfrm>
        </p:spPr>
        <p:txBody>
          <a:bodyPr/>
          <a:lstStyle/>
          <a:p>
            <a:r>
              <a:rPr lang="en-US" dirty="0"/>
              <a:t>Customization Tips </a:t>
            </a:r>
          </a:p>
        </p:txBody>
      </p:sp>
      <p:sp>
        <p:nvSpPr>
          <p:cNvPr id="3" name="Content Placeholder 2" descr="Modify language, particularly defined terms&#10;Blend existing provisions with Model provisions, subject to review and revision&#10;Align language to reflect jurisdiction’s collection system and compliance approach &#10;Delete guidance notes and unused options&#10;Style and design are customizable&#10;Seek legal counsel &#10;Review the Model Franchise Agreement case studies&#10;City of San Ramon&#10;City of Stockton"/>
          <p:cNvSpPr>
            <a:spLocks noGrp="1"/>
          </p:cNvSpPr>
          <p:nvPr>
            <p:ph idx="1"/>
          </p:nvPr>
        </p:nvSpPr>
        <p:spPr>
          <a:xfrm>
            <a:off x="838200" y="1516025"/>
            <a:ext cx="10889776" cy="4615834"/>
          </a:xfrm>
        </p:spPr>
        <p:txBody>
          <a:bodyPr>
            <a:normAutofit fontScale="92500" lnSpcReduction="10000"/>
          </a:bodyPr>
          <a:lstStyle/>
          <a:p>
            <a:r>
              <a:rPr lang="en-US" dirty="0"/>
              <a:t>Modify language, particularly defined terms</a:t>
            </a:r>
          </a:p>
          <a:p>
            <a:pPr>
              <a:lnSpc>
                <a:spcPct val="100000"/>
              </a:lnSpc>
            </a:pPr>
            <a:r>
              <a:rPr lang="en-US" dirty="0"/>
              <a:t>Blend existing provisions with Model provisions, subject to review and revision</a:t>
            </a:r>
          </a:p>
          <a:p>
            <a:pPr>
              <a:lnSpc>
                <a:spcPct val="100000"/>
              </a:lnSpc>
            </a:pPr>
            <a:r>
              <a:rPr lang="en-US" dirty="0"/>
              <a:t>Align language to reflect jurisdiction’s collection system and compliance approach </a:t>
            </a:r>
          </a:p>
          <a:p>
            <a:r>
              <a:rPr lang="en-US" dirty="0"/>
              <a:t>Delete guidance notes and unused options</a:t>
            </a:r>
          </a:p>
          <a:p>
            <a:r>
              <a:rPr lang="en-US" dirty="0"/>
              <a:t>Style and design are customizable</a:t>
            </a:r>
          </a:p>
          <a:p>
            <a:r>
              <a:rPr lang="en-US" dirty="0"/>
              <a:t>Seek legal counsel </a:t>
            </a:r>
          </a:p>
          <a:p>
            <a:pPr>
              <a:lnSpc>
                <a:spcPct val="100000"/>
              </a:lnSpc>
            </a:pPr>
            <a:r>
              <a:rPr lang="en-US" dirty="0"/>
              <a:t>Review the Model Franchise Agreement case studies</a:t>
            </a:r>
          </a:p>
          <a:p>
            <a:pPr lvl="1"/>
            <a:r>
              <a:rPr lang="en-US" dirty="0"/>
              <a:t>City of San Ramon</a:t>
            </a:r>
          </a:p>
          <a:p>
            <a:pPr lvl="1"/>
            <a:r>
              <a:rPr lang="en-US" dirty="0"/>
              <a:t>City of Stockton</a:t>
            </a:r>
            <a:endParaRPr lang="en-US" u="sng" dirty="0">
              <a:solidFill>
                <a:srgbClr val="FF0000"/>
              </a:solidFill>
            </a:endParaRPr>
          </a:p>
        </p:txBody>
      </p:sp>
      <p:sp>
        <p:nvSpPr>
          <p:cNvPr id="4" name="Right Brace 3">
            <a:extLst>
              <a:ext uri="{C183D7F6-B498-43B3-948B-1728B52AA6E4}">
                <adec:decorative xmlns:adec="http://schemas.microsoft.com/office/drawing/2017/decorative" val="1"/>
              </a:ext>
            </a:extLst>
          </p:cNvPr>
          <p:cNvSpPr/>
          <p:nvPr/>
        </p:nvSpPr>
        <p:spPr>
          <a:xfrm>
            <a:off x="4043083" y="5378825"/>
            <a:ext cx="412376" cy="681318"/>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TextBox 4" descr="www.calrecycle.ca.gov/organics/slcp/education &#10;"/>
          <p:cNvSpPr txBox="1"/>
          <p:nvPr/>
        </p:nvSpPr>
        <p:spPr>
          <a:xfrm>
            <a:off x="4636994" y="5488651"/>
            <a:ext cx="6909446" cy="461665"/>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hlinkClick r:id="rId3"/>
              </a:rPr>
              <a:t>www.calrecycle.ca.gov/organics/slcp/education</a:t>
            </a:r>
            <a:r>
              <a:rPr lang="en-US"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87619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descr="Thank You!"/>
          <p:cNvSpPr>
            <a:spLocks noGrp="1"/>
          </p:cNvSpPr>
          <p:nvPr>
            <p:ph type="title"/>
          </p:nvPr>
        </p:nvSpPr>
        <p:spPr>
          <a:xfrm>
            <a:off x="0" y="0"/>
            <a:ext cx="12192000" cy="1325563"/>
          </a:xfrm>
          <a:solidFill>
            <a:srgbClr val="4F7D3F"/>
          </a:solidFill>
        </p:spPr>
        <p:txBody>
          <a:bodyPr/>
          <a:lstStyle/>
          <a:p>
            <a:pPr algn="ctr"/>
            <a:r>
              <a:rPr lang="en-US" dirty="0"/>
              <a:t>Thank You!</a:t>
            </a:r>
          </a:p>
        </p:txBody>
      </p:sp>
      <p:sp>
        <p:nvSpPr>
          <p:cNvPr id="15" name="Content Placeholder 2">
            <a:extLst>
              <a:ext uri="{FF2B5EF4-FFF2-40B4-BE49-F238E27FC236}">
                <a16:creationId xmlns:a16="http://schemas.microsoft.com/office/drawing/2014/main" id="{DF719189-BC7C-4890-B79D-7E88D26B2337}"/>
              </a:ext>
            </a:extLst>
          </p:cNvPr>
          <p:cNvSpPr txBox="1">
            <a:spLocks/>
          </p:cNvSpPr>
          <p:nvPr/>
        </p:nvSpPr>
        <p:spPr>
          <a:xfrm>
            <a:off x="1301858" y="1825626"/>
            <a:ext cx="9949911" cy="11190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			Link to Model Tools   	</a:t>
            </a:r>
            <a:r>
              <a:rPr lang="en-US" u="sng" dirty="0">
                <a:hlinkClick r:id="rId3"/>
              </a:rPr>
              <a:t>www.calrecycle.ca.gov/organics/slcp/education</a:t>
            </a:r>
            <a:r>
              <a:rPr lang="en-US" dirty="0"/>
              <a:t> </a:t>
            </a:r>
          </a:p>
          <a:p>
            <a:endParaRPr lang="en-US" dirty="0"/>
          </a:p>
          <a:p>
            <a:pPr marL="0" indent="0">
              <a:buFont typeface="Arial" panose="020B0604020202020204" pitchFamily="34" charset="0"/>
              <a:buNone/>
            </a:pPr>
            <a:endParaRPr lang="en-US" dirty="0"/>
          </a:p>
          <a:p>
            <a:pPr marL="0" indent="0">
              <a:buFont typeface="Arial" panose="020B0604020202020204" pitchFamily="34" charset="0"/>
              <a:buNone/>
            </a:pPr>
            <a:endParaRPr lang="en-US" dirty="0"/>
          </a:p>
        </p:txBody>
      </p:sp>
      <p:sp>
        <p:nvSpPr>
          <p:cNvPr id="10" name="Content Placeholder 2">
            <a:extLst>
              <a:ext uri="{FF2B5EF4-FFF2-40B4-BE49-F238E27FC236}">
                <a16:creationId xmlns:a16="http://schemas.microsoft.com/office/drawing/2014/main" id="{759B2A5E-10F8-4DBE-8991-C13E55804B62}"/>
              </a:ext>
            </a:extLst>
          </p:cNvPr>
          <p:cNvSpPr txBox="1">
            <a:spLocks/>
          </p:cNvSpPr>
          <p:nvPr/>
        </p:nvSpPr>
        <p:spPr>
          <a:xfrm>
            <a:off x="5005952" y="2867186"/>
            <a:ext cx="1689316" cy="5618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Contact</a:t>
            </a:r>
            <a:endParaRPr lang="en-US" dirty="0"/>
          </a:p>
          <a:p>
            <a:pPr marL="0" indent="0">
              <a:buFont typeface="Arial" panose="020B0604020202020204" pitchFamily="34" charset="0"/>
              <a:buNone/>
            </a:pPr>
            <a:endParaRPr lang="en-US" dirty="0"/>
          </a:p>
        </p:txBody>
      </p:sp>
      <p:sp>
        <p:nvSpPr>
          <p:cNvPr id="11" name="TextBox 10" descr="Rob Hilton&#10;HF&amp;H Consultants&#10;rchilton@hfh-consultants.com&#10;(925) 977-6959&#10;"/>
          <p:cNvSpPr txBox="1"/>
          <p:nvPr/>
        </p:nvSpPr>
        <p:spPr>
          <a:xfrm>
            <a:off x="486431" y="3715545"/>
            <a:ext cx="3513221" cy="1200329"/>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Rob Hilton</a:t>
            </a:r>
          </a:p>
          <a:p>
            <a:pPr algn="ctr"/>
            <a:r>
              <a:rPr lang="en-US" dirty="0">
                <a:latin typeface="Arial" panose="020B0604020202020204" pitchFamily="34" charset="0"/>
                <a:cs typeface="Arial" panose="020B0604020202020204" pitchFamily="34" charset="0"/>
              </a:rPr>
              <a:t>HF&amp;H Consultants</a:t>
            </a:r>
          </a:p>
          <a:p>
            <a:pPr algn="ctr"/>
            <a:r>
              <a:rPr lang="en-US" u="sng" dirty="0">
                <a:latin typeface="Arial" panose="020B0604020202020204" pitchFamily="34" charset="0"/>
                <a:cs typeface="Arial" panose="020B0604020202020204" pitchFamily="34" charset="0"/>
                <a:hlinkClick r:id="rId4"/>
              </a:rPr>
              <a:t>rchilton@hfh-consultants.com</a:t>
            </a:r>
            <a:endParaRPr lang="en-US" dirty="0">
              <a:latin typeface="Arial" panose="020B0604020202020204" pitchFamily="34" charset="0"/>
              <a:cs typeface="Arial" panose="020B0604020202020204" pitchFamily="34" charset="0"/>
            </a:endParaRPr>
          </a:p>
          <a:p>
            <a:pPr algn="ctr"/>
            <a:r>
              <a:rPr lang="en-US" dirty="0">
                <a:latin typeface="Arial" panose="020B0604020202020204" pitchFamily="34" charset="0"/>
                <a:cs typeface="Arial" panose="020B0604020202020204" pitchFamily="34" charset="0"/>
              </a:rPr>
              <a:t>(925) 977-6959</a:t>
            </a:r>
          </a:p>
        </p:txBody>
      </p:sp>
      <p:pic>
        <p:nvPicPr>
          <p:cNvPr id="6" name="Picture 5" descr="HF&amp;H "/>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1594" y="4942063"/>
            <a:ext cx="1150068" cy="1150068"/>
          </a:xfrm>
          <a:prstGeom prst="rect">
            <a:avLst/>
          </a:prstGeom>
        </p:spPr>
      </p:pic>
      <p:sp>
        <p:nvSpPr>
          <p:cNvPr id="12" name="TextBox 11" descr="Tracy Swanborn&#10;HF&amp;H Consultants&#10;tswanborn@hfh-consultants.com &#10;(707) 246-4803&#10;"/>
          <p:cNvSpPr txBox="1"/>
          <p:nvPr/>
        </p:nvSpPr>
        <p:spPr>
          <a:xfrm>
            <a:off x="3978001" y="3715545"/>
            <a:ext cx="4054642" cy="1200329"/>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Tracy Swanborn</a:t>
            </a:r>
          </a:p>
          <a:p>
            <a:pPr algn="ctr"/>
            <a:r>
              <a:rPr lang="en-US" dirty="0">
                <a:latin typeface="Arial" panose="020B0604020202020204" pitchFamily="34" charset="0"/>
                <a:cs typeface="Arial" panose="020B0604020202020204" pitchFamily="34" charset="0"/>
              </a:rPr>
              <a:t>HF&amp;H Consultants</a:t>
            </a:r>
          </a:p>
          <a:p>
            <a:pPr algn="ctr"/>
            <a:r>
              <a:rPr lang="en-US" dirty="0">
                <a:latin typeface="Arial" panose="020B0604020202020204" pitchFamily="34" charset="0"/>
                <a:cs typeface="Arial" panose="020B0604020202020204" pitchFamily="34" charset="0"/>
                <a:hlinkClick r:id="rId6"/>
              </a:rPr>
              <a:t>tswanborn@hfh-consultants.com</a:t>
            </a:r>
            <a:r>
              <a:rPr lang="en-US" dirty="0">
                <a:latin typeface="Arial" panose="020B0604020202020204" pitchFamily="34" charset="0"/>
                <a:cs typeface="Arial" panose="020B0604020202020204" pitchFamily="34" charset="0"/>
              </a:rPr>
              <a:t> </a:t>
            </a:r>
          </a:p>
          <a:p>
            <a:pPr algn="ctr"/>
            <a:r>
              <a:rPr lang="en-US" dirty="0"/>
              <a:t>(707) 246-4803</a:t>
            </a:r>
          </a:p>
        </p:txBody>
      </p:sp>
      <p:pic>
        <p:nvPicPr>
          <p:cNvPr id="14" name="Picture 13" descr="HF&amp;H "/>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30288" y="5002328"/>
            <a:ext cx="1150068" cy="1150068"/>
          </a:xfrm>
          <a:prstGeom prst="rect">
            <a:avLst/>
          </a:prstGeom>
        </p:spPr>
      </p:pic>
      <p:sp>
        <p:nvSpPr>
          <p:cNvPr id="13" name="TextBox 12" descr="CalRecycle&#10;slcp.organics@calrecycle.ca.gov&#10;"/>
          <p:cNvSpPr txBox="1"/>
          <p:nvPr/>
        </p:nvSpPr>
        <p:spPr>
          <a:xfrm>
            <a:off x="8010991" y="3787299"/>
            <a:ext cx="3701144" cy="923330"/>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CalRecycle</a:t>
            </a:r>
          </a:p>
          <a:p>
            <a:pPr algn="ctr"/>
            <a:r>
              <a:rPr lang="en-US" dirty="0">
                <a:latin typeface="Arial" panose="020B0604020202020204" pitchFamily="34" charset="0"/>
                <a:cs typeface="Arial" panose="020B0604020202020204" pitchFamily="34" charset="0"/>
                <a:hlinkClick r:id="rId7"/>
              </a:rPr>
              <a:t>slcp.organics@calrecycle.ca.gov</a:t>
            </a:r>
            <a:endParaRPr lang="en-US" dirty="0">
              <a:latin typeface="Arial" panose="020B0604020202020204" pitchFamily="34" charset="0"/>
              <a:cs typeface="Arial" panose="020B0604020202020204" pitchFamily="34" charset="0"/>
            </a:endParaRPr>
          </a:p>
          <a:p>
            <a:endParaRPr lang="en-US" dirty="0"/>
          </a:p>
        </p:txBody>
      </p:sp>
      <p:pic>
        <p:nvPicPr>
          <p:cNvPr id="7" name="Picture 6" descr="CalRecycle logo">
            <a:extLst>
              <a:ext uri="{FF2B5EF4-FFF2-40B4-BE49-F238E27FC236}">
                <a16:creationId xmlns:a16="http://schemas.microsoft.com/office/drawing/2014/main" id="{CB066264-8623-EB4E-9DE2-E36D953F5A0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38551" y="4733803"/>
            <a:ext cx="1894267" cy="1358328"/>
          </a:xfrm>
          <a:prstGeom prst="rect">
            <a:avLst/>
          </a:prstGeom>
        </p:spPr>
      </p:pic>
    </p:spTree>
    <p:extLst>
      <p:ext uri="{BB962C8B-B14F-4D97-AF65-F5344CB8AC3E}">
        <p14:creationId xmlns:p14="http://schemas.microsoft.com/office/powerpoint/2010/main" val="222978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sks xmlns="dcfb81c5-8b6b-417d-99b3-63b1afbfa9d2">5 Dissemination Strategies</Tasks>
    <Author0 xmlns="dcfb81c5-8b6b-417d-99b3-63b1afbfa9d2">
      <UserInfo>
        <DisplayName>tswanborn@hfh-consultants.com</DisplayName>
        <AccountId>1240</AccountId>
        <AccountType/>
      </UserInfo>
    </Author0>
    <SubTasks xmlns="dcfb81c5-8b6b-417d-99b3-63b1afbfa9d2">5Cb Host 5 webinars</SubTasks>
    <Research_x0020_Type xmlns="dcfb81c5-8b6b-417d-99b3-63b1afbfa9d2">Franchise Agreement</Research_x0020_Typ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649FD6580C7C34EA46FAFBC858733FA" ma:contentTypeVersion="5" ma:contentTypeDescription="Create a new document." ma:contentTypeScope="" ma:versionID="271904bece7841f2ef7ae111c9880c12">
  <xsd:schema xmlns:xsd="http://www.w3.org/2001/XMLSchema" xmlns:xs="http://www.w3.org/2001/XMLSchema" xmlns:p="http://schemas.microsoft.com/office/2006/metadata/properties" xmlns:ns1="dcfb81c5-8b6b-417d-99b3-63b1afbfa9d2" targetNamespace="http://schemas.microsoft.com/office/2006/metadata/properties" ma:root="true" ma:fieldsID="6e1a414e042264762a7d202184b9251e" ns1:_="">
    <xsd:import namespace="dcfb81c5-8b6b-417d-99b3-63b1afbfa9d2"/>
    <xsd:element name="properties">
      <xsd:complexType>
        <xsd:sequence>
          <xsd:element name="documentManagement">
            <xsd:complexType>
              <xsd:all>
                <xsd:element ref="ns1:Tasks"/>
                <xsd:element ref="ns1:SubTasks" minOccurs="0"/>
                <xsd:element ref="ns1:Author0" minOccurs="0"/>
                <xsd:element ref="ns1:Research_x0020_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fb81c5-8b6b-417d-99b3-63b1afbfa9d2" elementFormDefault="qualified">
    <xsd:import namespace="http://schemas.microsoft.com/office/2006/documentManagement/types"/>
    <xsd:import namespace="http://schemas.microsoft.com/office/infopath/2007/PartnerControls"/>
    <xsd:element name="Tasks" ma:index="0" ma:displayName="Tasks" ma:format="Dropdown" ma:internalName="Tasks">
      <xsd:simpleType>
        <xsd:restriction base="dms:Choice">
          <xsd:enumeration value="1 Kick-off and Final Project Design"/>
          <xsd:enumeration value="2 Resource Group"/>
          <xsd:enumeration value="3 Research and Analysis"/>
          <xsd:enumeration value="4 Model Tools and Guidance"/>
          <xsd:enumeration value="5 Dissemination Strategies"/>
          <xsd:enumeration value="6 Reports"/>
          <xsd:enumeration value="X Meeting Notes"/>
        </xsd:restriction>
      </xsd:simpleType>
    </xsd:element>
    <xsd:element name="SubTasks" ma:index="1" nillable="true" ma:displayName="SubTasks" ma:format="Dropdown" ma:internalName="SubTasks">
      <xsd:simpleType>
        <xsd:restriction base="dms:Choice">
          <xsd:enumeration value="N/A"/>
          <xsd:enumeration value="2A Franchise Comments"/>
          <xsd:enumeration value="2B Food Recovery Comments"/>
          <xsd:enumeration value="2C EO-P Comments"/>
          <xsd:enumeration value="3A Compile example tools/guidance"/>
          <xsd:enumeration value="3B Review and summarize example tools/guidance"/>
          <xsd:enumeration value="3C Analyze example tools/guide; compile provisions"/>
          <xsd:enumeration value="3D Case studies"/>
          <xsd:enumeration value="3E.1 Annotated outline: Franchise"/>
          <xsd:enumeration value="3E.2 Annotated outline: Enforcement Ordinance"/>
          <xsd:enumeration value="3E.3 Analyze example tools/guide; compile provisions"/>
          <xsd:enumeration value="3E.4 Annotated outline: Food Recovery Agreement"/>
          <xsd:enumeration value="4A Customization strategy"/>
          <xsd:enumeration value="4B Develop Model Franchise and Guidance"/>
          <xsd:enumeration value="4C Develop Model Enf Ordinance and Guidance"/>
          <xsd:enumeration value="4D Develop Model Procurement Policy and Guidance"/>
          <xsd:enumeration value="4E Develop Model Food Recov Agrmnt and Guidance"/>
          <xsd:enumeration value="4F Guidance Documents"/>
          <xsd:enumeration value="4G Final Document Uploading"/>
          <xsd:enumeration value="5A Develop strategy"/>
          <xsd:enumeration value="5Aa Kick-off meeting; memo outlining plans incl test phase"/>
          <xsd:enumeration value="5Ab Prepare 8 presentations"/>
          <xsd:enumeration value="5Ac Prepare announcements"/>
          <xsd:enumeration value="5B Test"/>
          <xsd:enumeration value="5Ba Coordinate logistics"/>
          <xsd:enumeration value="5Bb Conduct 11 presentations"/>
          <xsd:enumeration value="5Bc Finalize presentations and scripts"/>
          <xsd:enumeration value="5C Implement: Conduct webinars and presentations"/>
          <xsd:enumeration value="5Ca Coordinate logistics"/>
          <xsd:enumeration value="5Cb Host 5 webinars"/>
          <xsd:enumeration value="5Cc Conduct 22 meetings"/>
          <xsd:enumeration value="5Cd Provide summary memo"/>
          <xsd:enumeration value="6A Monthly meetings and reports"/>
          <xsd:enumeration value="6B Not applicable"/>
          <xsd:enumeration value="6C Two CalRecycle monthly meetings"/>
          <xsd:enumeration value="6D Document sharing platform"/>
        </xsd:restriction>
      </xsd:simpleType>
    </xsd:element>
    <xsd:element name="Author0" ma:index="4" nillable="true" ma:displayName="Author/Contact" ma:list="UserInfo" ma:SharePointGroup="0" ma:internalName="Author0"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esearch_x0020_Type" ma:index="11" nillable="true" ma:displayName="Doc Type" ma:format="Dropdown" ma:internalName="Research_x0020_Type">
      <xsd:simpleType>
        <xsd:restriction base="dms:Choice">
          <xsd:enumeration value="Enforcement Ordinance"/>
          <xsd:enumeration value="Procurement Policy"/>
          <xsd:enumeration value="Franchise Agreement"/>
          <xsd:enumeration value="Food Rescue"/>
          <xsd:enumeration value="Annotated Outline"/>
          <xsd:enumeration value="Admin/Non-Research"/>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37CA8C-F598-40EF-8824-2F156CB72149}">
  <ds:schemaRefs>
    <ds:schemaRef ds:uri="http://schemas.microsoft.com/sharepoint/v3/contenttype/forms"/>
  </ds:schemaRefs>
</ds:datastoreItem>
</file>

<file path=customXml/itemProps2.xml><?xml version="1.0" encoding="utf-8"?>
<ds:datastoreItem xmlns:ds="http://schemas.openxmlformats.org/officeDocument/2006/customXml" ds:itemID="{D5BA0CF1-0E6F-485C-BFE2-9D09B6C0AB2E}">
  <ds:schemaRefs>
    <ds:schemaRef ds:uri="http://schemas.openxmlformats.org/package/2006/metadata/core-properties"/>
    <ds:schemaRef ds:uri="http://schemas.microsoft.com/office/2006/documentManagement/types"/>
    <ds:schemaRef ds:uri="http://www.w3.org/XML/1998/namespace"/>
    <ds:schemaRef ds:uri="http://purl.org/dc/terms/"/>
    <ds:schemaRef ds:uri="http://schemas.microsoft.com/office/2006/metadata/properties"/>
    <ds:schemaRef ds:uri="http://purl.org/dc/dcmitype/"/>
    <ds:schemaRef ds:uri="http://purl.org/dc/elements/1.1/"/>
    <ds:schemaRef ds:uri="http://schemas.microsoft.com/office/infopath/2007/PartnerControls"/>
    <ds:schemaRef ds:uri="dcfb81c5-8b6b-417d-99b3-63b1afbfa9d2"/>
  </ds:schemaRefs>
</ds:datastoreItem>
</file>

<file path=customXml/itemProps3.xml><?xml version="1.0" encoding="utf-8"?>
<ds:datastoreItem xmlns:ds="http://schemas.openxmlformats.org/officeDocument/2006/customXml" ds:itemID="{696B7044-DF0E-4097-876F-B01D696836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fb81c5-8b6b-417d-99b3-63b1afbfa9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9727</TotalTime>
  <Words>11121</Words>
  <Application>Microsoft Office PowerPoint</Application>
  <PresentationFormat>Widescreen</PresentationFormat>
  <Paragraphs>783</Paragraphs>
  <Slides>40</Slides>
  <Notes>40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Calibri</vt:lpstr>
      <vt:lpstr>Times New Roman</vt:lpstr>
      <vt:lpstr>Office Theme</vt:lpstr>
      <vt:lpstr>SB 1383  Model Franchise Agreement   </vt:lpstr>
      <vt:lpstr>  Disclaimer</vt:lpstr>
      <vt:lpstr>Outline</vt:lpstr>
      <vt:lpstr>SB 1383 Requirements</vt:lpstr>
      <vt:lpstr>SB 1383 Key Jurisdiction Dates</vt:lpstr>
      <vt:lpstr>SB 1383 in Action  Jurisdiction Requirements</vt:lpstr>
      <vt:lpstr>SB 1383 in Action  Other Requirements</vt:lpstr>
      <vt:lpstr>Model Franchise Agreement</vt:lpstr>
      <vt:lpstr>Objectives of the Model  Franchise Agreement</vt:lpstr>
      <vt:lpstr> Model Franchise Agreement</vt:lpstr>
      <vt:lpstr>Important Considerations</vt:lpstr>
      <vt:lpstr>Guidance, Customization, and  SB 1383 Content</vt:lpstr>
      <vt:lpstr>Collection, Processing, and Disposal</vt:lpstr>
      <vt:lpstr>Delegation of Responsibilities</vt:lpstr>
      <vt:lpstr>Organization of the  Model Franchise Agreement</vt:lpstr>
      <vt:lpstr>Article 1: Definitions</vt:lpstr>
      <vt:lpstr>Article 1: Definitions (Continued)</vt:lpstr>
      <vt:lpstr>Article 2: Representations and Warranties of Contractor</vt:lpstr>
      <vt:lpstr>Article 3: Terms of Agreement</vt:lpstr>
      <vt:lpstr>Article 4: General Agreements</vt:lpstr>
      <vt:lpstr>Article 5: Collection Services</vt:lpstr>
      <vt:lpstr>Article 6: Other Services</vt:lpstr>
      <vt:lpstr>Article 6: Other Services (Continued)</vt:lpstr>
      <vt:lpstr>Article 7: Standards of Performance</vt:lpstr>
      <vt:lpstr>Article 8: Record Keeping  and Reporting</vt:lpstr>
      <vt:lpstr>Article 9: Jurisdiction Fees</vt:lpstr>
      <vt:lpstr>Article 10: Compensation and  Rate Regulation</vt:lpstr>
      <vt:lpstr>Article 11: Indemnity, Insurance, and Performance Bond</vt:lpstr>
      <vt:lpstr>Article 12: Default and Remedies</vt:lpstr>
      <vt:lpstr>Article 13 and 14:  Other Agreements of the Parties and Miscellaneous Agreements</vt:lpstr>
      <vt:lpstr>Organization of the Model Franchise Agreement Exhibits</vt:lpstr>
      <vt:lpstr>Exhibit A:  Single Family Services</vt:lpstr>
      <vt:lpstr>Exhibit B: Multi Family and Commercial Services</vt:lpstr>
      <vt:lpstr>Exhibit C: Jurisdiction Services</vt:lpstr>
      <vt:lpstr>Exhibit D: Construction and Demolition Services</vt:lpstr>
      <vt:lpstr>Exhibit E: Processing, Transfer, and Disposal Services and Facility Standards</vt:lpstr>
      <vt:lpstr>Exhibit F: Liquidated Damages</vt:lpstr>
      <vt:lpstr>Exhibit G:  Record Keeping and Reporting</vt:lpstr>
      <vt:lpstr>Customization Tips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 Model Tool_Statewide_Non-ADA_102720 w notes</dc:title>
  <dc:creator>Christina Files</dc:creator>
  <cp:lastModifiedBy>Murphy, Leticia@CalRecycle</cp:lastModifiedBy>
  <cp:revision>779</cp:revision>
  <cp:lastPrinted>2020-02-14T16:40:30Z</cp:lastPrinted>
  <dcterms:created xsi:type="dcterms:W3CDTF">2019-06-24T00:29:55Z</dcterms:created>
  <dcterms:modified xsi:type="dcterms:W3CDTF">2020-10-29T19:17:18Z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0x0101006649FD6580C7C34EA46FAFBC858733FA</vt:lpwstr>
  </property>
</Properties>
</file>