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9"/>
  </p:notesMasterIdLst>
  <p:sldIdLst>
    <p:sldId id="364" r:id="rId5"/>
    <p:sldId id="465" r:id="rId6"/>
    <p:sldId id="466" r:id="rId7"/>
    <p:sldId id="393" r:id="rId8"/>
    <p:sldId id="395" r:id="rId9"/>
    <p:sldId id="470" r:id="rId10"/>
    <p:sldId id="416" r:id="rId11"/>
    <p:sldId id="421" r:id="rId12"/>
    <p:sldId id="422" r:id="rId13"/>
    <p:sldId id="423" r:id="rId14"/>
    <p:sldId id="463" r:id="rId15"/>
    <p:sldId id="469" r:id="rId16"/>
    <p:sldId id="376" r:id="rId17"/>
    <p:sldId id="380" r:id="rId18"/>
    <p:sldId id="467" r:id="rId19"/>
    <p:sldId id="415" r:id="rId20"/>
    <p:sldId id="441" r:id="rId21"/>
    <p:sldId id="426" r:id="rId22"/>
    <p:sldId id="430" r:id="rId23"/>
    <p:sldId id="468" r:id="rId24"/>
    <p:sldId id="445" r:id="rId25"/>
    <p:sldId id="446" r:id="rId26"/>
    <p:sldId id="447" r:id="rId27"/>
    <p:sldId id="390" r:id="rId28"/>
    <p:sldId id="427" r:id="rId29"/>
    <p:sldId id="448" r:id="rId30"/>
    <p:sldId id="449" r:id="rId31"/>
    <p:sldId id="450" r:id="rId32"/>
    <p:sldId id="451" r:id="rId33"/>
    <p:sldId id="402" r:id="rId34"/>
    <p:sldId id="452" r:id="rId35"/>
    <p:sldId id="412" r:id="rId36"/>
    <p:sldId id="453" r:id="rId37"/>
    <p:sldId id="454" r:id="rId38"/>
    <p:sldId id="455" r:id="rId39"/>
    <p:sldId id="456" r:id="rId40"/>
    <p:sldId id="457" r:id="rId41"/>
    <p:sldId id="458" r:id="rId42"/>
    <p:sldId id="459" r:id="rId43"/>
    <p:sldId id="460" r:id="rId44"/>
    <p:sldId id="461" r:id="rId45"/>
    <p:sldId id="462" r:id="rId46"/>
    <p:sldId id="431" r:id="rId47"/>
    <p:sldId id="472" r:id="rId48"/>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1. Introduction" id="{575C0B53-C59E-48EC-B96D-8BEE55E81CC0}">
          <p14:sldIdLst>
            <p14:sldId id="364"/>
            <p14:sldId id="465"/>
            <p14:sldId id="466"/>
          </p14:sldIdLst>
        </p14:section>
        <p14:section name="2. SB 1383 Overview" id="{A9629403-DDCF-4E57-AF78-0E38681B9D02}">
          <p14:sldIdLst>
            <p14:sldId id="393"/>
            <p14:sldId id="395"/>
            <p14:sldId id="470"/>
            <p14:sldId id="416"/>
            <p14:sldId id="421"/>
            <p14:sldId id="422"/>
            <p14:sldId id="423"/>
            <p14:sldId id="463"/>
          </p14:sldIdLst>
        </p14:section>
        <p14:section name="3. Objectives of Model Tool" id="{9B0C4048-F913-4F0C-B948-D53FD146D532}">
          <p14:sldIdLst>
            <p14:sldId id="469"/>
            <p14:sldId id="376"/>
          </p14:sldIdLst>
        </p14:section>
        <p14:section name="4. Model Structure &amp; Considerations" id="{C97AD576-352B-45D7-BA71-23D9AB4E8D59}">
          <p14:sldIdLst>
            <p14:sldId id="380"/>
            <p14:sldId id="467"/>
            <p14:sldId id="415"/>
            <p14:sldId id="441"/>
            <p14:sldId id="426"/>
            <p14:sldId id="430"/>
          </p14:sldIdLst>
        </p14:section>
        <p14:section name="5. Model Highlights" id="{65FC5F6D-5B8F-4953-9285-91131EF649B4}">
          <p14:sldIdLst>
            <p14:sldId id="468"/>
            <p14:sldId id="445"/>
            <p14:sldId id="446"/>
            <p14:sldId id="447"/>
            <p14:sldId id="390"/>
            <p14:sldId id="427"/>
            <p14:sldId id="448"/>
            <p14:sldId id="449"/>
            <p14:sldId id="450"/>
            <p14:sldId id="451"/>
            <p14:sldId id="402"/>
            <p14:sldId id="452"/>
            <p14:sldId id="412"/>
            <p14:sldId id="453"/>
            <p14:sldId id="454"/>
            <p14:sldId id="455"/>
            <p14:sldId id="456"/>
            <p14:sldId id="457"/>
            <p14:sldId id="458"/>
            <p14:sldId id="459"/>
            <p14:sldId id="460"/>
            <p14:sldId id="461"/>
            <p14:sldId id="462"/>
            <p14:sldId id="431"/>
            <p14:sldId id="47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son Griffith" initials="AG" lastIdx="17" clrIdx="0">
    <p:extLst>
      <p:ext uri="{19B8F6BF-5375-455C-9EA6-DF929625EA0E}">
        <p15:presenceInfo xmlns:p15="http://schemas.microsoft.com/office/powerpoint/2012/main" userId="S-1-5-21-3450422238-1168329275-4096725858-1331" providerId="AD"/>
      </p:ext>
    </p:extLst>
  </p:cmAuthor>
  <p:cmAuthor id="2" name="Tracy Swanborn" initials="TS" lastIdx="131" clrIdx="1">
    <p:extLst>
      <p:ext uri="{19B8F6BF-5375-455C-9EA6-DF929625EA0E}">
        <p15:presenceInfo xmlns:p15="http://schemas.microsoft.com/office/powerpoint/2012/main" userId="S-1-5-21-3450422238-1168329275-4096725858-1147" providerId="AD"/>
      </p:ext>
    </p:extLst>
  </p:cmAuthor>
  <p:cmAuthor id="3" name="Morgan, Cara@CalRecycle" initials="MC" lastIdx="9" clrIdx="2">
    <p:extLst>
      <p:ext uri="{19B8F6BF-5375-455C-9EA6-DF929625EA0E}">
        <p15:presenceInfo xmlns:p15="http://schemas.microsoft.com/office/powerpoint/2012/main" userId="S::Cara.Morgan@CalRecycle.ca.gov::61215e1c-4805-4c36-90c8-befc3cfafc8b" providerId="AD"/>
      </p:ext>
    </p:extLst>
  </p:cmAuthor>
  <p:cmAuthor id="4" name="Kim Erwin" initials="KE" lastIdx="10" clrIdx="3">
    <p:extLst>
      <p:ext uri="{19B8F6BF-5375-455C-9EA6-DF929625EA0E}">
        <p15:presenceInfo xmlns:p15="http://schemas.microsoft.com/office/powerpoint/2012/main" userId="S-1-5-21-3450422238-1168329275-4096725858-1133" providerId="AD"/>
      </p:ext>
    </p:extLst>
  </p:cmAuthor>
  <p:cmAuthor id="5" name="Monaliza Noor" initials="MN" lastIdx="4" clrIdx="4">
    <p:extLst>
      <p:ext uri="{19B8F6BF-5375-455C-9EA6-DF929625EA0E}">
        <p15:presenceInfo xmlns:p15="http://schemas.microsoft.com/office/powerpoint/2012/main" userId="S-1-5-21-3450422238-1168329275-4096725858-1323" providerId="AD"/>
      </p:ext>
    </p:extLst>
  </p:cmAuthor>
  <p:cmAuthor id="6" name="MN Section Refs" initials="MNSF" lastIdx="1" clrIdx="5">
    <p:extLst>
      <p:ext uri="{19B8F6BF-5375-455C-9EA6-DF929625EA0E}">
        <p15:presenceInfo xmlns:p15="http://schemas.microsoft.com/office/powerpoint/2012/main" userId="MN Section Refs" providerId="None"/>
      </p:ext>
    </p:extLst>
  </p:cmAuthor>
  <p:cmAuthor id="7" name="Danielle R. Derby" initials="DRD" lastIdx="51" clrIdx="6">
    <p:extLst>
      <p:ext uri="{19B8F6BF-5375-455C-9EA6-DF929625EA0E}">
        <p15:presenceInfo xmlns:p15="http://schemas.microsoft.com/office/powerpoint/2012/main" userId="S-1-5-21-3450422238-1168329275-4096725858-1336" providerId="AD"/>
      </p:ext>
    </p:extLst>
  </p:cmAuthor>
  <p:cmAuthor id="8" name="Monaliza Noor" initials="MN [2]" lastIdx="84" clrIdx="7">
    <p:extLst>
      <p:ext uri="{19B8F6BF-5375-455C-9EA6-DF929625EA0E}">
        <p15:presenceInfo xmlns:p15="http://schemas.microsoft.com/office/powerpoint/2012/main" userId="Monaliza Noor" providerId="None"/>
      </p:ext>
    </p:extLst>
  </p:cmAuthor>
  <p:cmAuthor id="9" name="Rob Hilton" initials="RH" lastIdx="15" clrIdx="8">
    <p:extLst>
      <p:ext uri="{19B8F6BF-5375-455C-9EA6-DF929625EA0E}">
        <p15:presenceInfo xmlns:p15="http://schemas.microsoft.com/office/powerpoint/2012/main" userId="S-1-5-21-3450422238-1168329275-4096725858-1112" providerId="AD"/>
      </p:ext>
    </p:extLst>
  </p:cmAuthor>
  <p:cmAuthor id="10" name="Morgan, Cara@CalRecycle" initials="MC [2]" lastIdx="21" clrIdx="9">
    <p:extLst>
      <p:ext uri="{19B8F6BF-5375-455C-9EA6-DF929625EA0E}">
        <p15:presenceInfo xmlns:p15="http://schemas.microsoft.com/office/powerpoint/2012/main" userId="S-1-5-21-2804241617-4047951476-2148352352-2684" providerId="AD"/>
      </p:ext>
    </p:extLst>
  </p:cmAuthor>
  <p:cmAuthor id="11" name="Blair, Catherine@CalRecycle" initials="BC" lastIdx="2" clrIdx="10">
    <p:extLst>
      <p:ext uri="{19B8F6BF-5375-455C-9EA6-DF929625EA0E}">
        <p15:presenceInfo xmlns:p15="http://schemas.microsoft.com/office/powerpoint/2012/main" userId="S::catherine.blair@CalRecycle.ca.gov::aa5b08d9-cad8-452b-a585-92222c8c319b" providerId="AD"/>
      </p:ext>
    </p:extLst>
  </p:cmAuthor>
  <p:cmAuthor id="12" name="Brady, Hank@CalRecycle" initials="BH" lastIdx="8" clrIdx="11">
    <p:extLst>
      <p:ext uri="{19B8F6BF-5375-455C-9EA6-DF929625EA0E}">
        <p15:presenceInfo xmlns:p15="http://schemas.microsoft.com/office/powerpoint/2012/main" userId="S::Hank.Brady@CalRecycle.ca.gov::94e33f66-2434-493c-934c-d9733805e9bb" providerId="AD"/>
      </p:ext>
    </p:extLst>
  </p:cmAuthor>
  <p:cmAuthor id="13" name="Boswell, Martine@CalRecycle" initials="BM" lastIdx="4" clrIdx="12">
    <p:extLst>
      <p:ext uri="{19B8F6BF-5375-455C-9EA6-DF929625EA0E}">
        <p15:presenceInfo xmlns:p15="http://schemas.microsoft.com/office/powerpoint/2012/main" userId="S::Martine.Boswell@CalRecycle.ca.gov::ade06239-1ed6-479d-a274-c483e894f7a2" providerId="AD"/>
      </p:ext>
    </p:extLst>
  </p:cmAuthor>
  <p:cmAuthor id="14" name="Slocombe, Michelle@CalRecycle" initials="SM" lastIdx="5" clrIdx="13">
    <p:extLst>
      <p:ext uri="{19B8F6BF-5375-455C-9EA6-DF929625EA0E}">
        <p15:presenceInfo xmlns:p15="http://schemas.microsoft.com/office/powerpoint/2012/main" userId="S::Michelle.Slocombe@CalRecycle.ca.gov::565f98fa-fc0e-474e-95bb-1491a3611ff8" providerId="AD"/>
      </p:ext>
    </p:extLst>
  </p:cmAuthor>
  <p:cmAuthor id="15" name="Moore, Trisha@CalRecycle" initials="MT" lastIdx="4" clrIdx="14">
    <p:extLst>
      <p:ext uri="{19B8F6BF-5375-455C-9EA6-DF929625EA0E}">
        <p15:presenceInfo xmlns:p15="http://schemas.microsoft.com/office/powerpoint/2012/main" userId="S::Trisha.Moore@CalRecycle.ca.gov::eaa88c24-4541-4cee-88ad-3d5f672670e2" providerId="AD"/>
      </p:ext>
    </p:extLst>
  </p:cmAuthor>
  <p:cmAuthor id="16" name="Debra Kaufman" initials="DK" lastIdx="23" clrIdx="15">
    <p:extLst>
      <p:ext uri="{19B8F6BF-5375-455C-9EA6-DF929625EA0E}">
        <p15:presenceInfo xmlns:p15="http://schemas.microsoft.com/office/powerpoint/2012/main" userId="6fcb88de5e89167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7D3F"/>
    <a:srgbClr val="AFD476"/>
    <a:srgbClr val="B6CCE4"/>
    <a:srgbClr val="C1A1C7"/>
    <a:srgbClr val="4790C1"/>
    <a:srgbClr val="865BAD"/>
    <a:srgbClr val="003056"/>
    <a:srgbClr val="FFD966"/>
    <a:srgbClr val="385723"/>
    <a:srgbClr val="0042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642C76-D9E3-446A-9B09-49E2AD8AED75}" v="73" dt="2020-10-29T20:50:40.6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12" autoAdjust="0"/>
    <p:restoredTop sz="86478" autoAdjust="0"/>
  </p:normalViewPr>
  <p:slideViewPr>
    <p:cSldViewPr snapToGrid="0" snapToObjects="1">
      <p:cViewPr varScale="1">
        <p:scale>
          <a:sx n="84" d="100"/>
          <a:sy n="84" d="100"/>
        </p:scale>
        <p:origin x="144" y="282"/>
      </p:cViewPr>
      <p:guideLst/>
    </p:cSldViewPr>
  </p:slideViewPr>
  <p:outlineViewPr>
    <p:cViewPr>
      <p:scale>
        <a:sx n="33" d="100"/>
        <a:sy n="33" d="100"/>
      </p:scale>
      <p:origin x="0" y="-4392"/>
    </p:cViewPr>
  </p:outlineViewPr>
  <p:notesTextViewPr>
    <p:cViewPr>
      <p:scale>
        <a:sx n="150" d="100"/>
        <a:sy n="150" d="100"/>
      </p:scale>
      <p:origin x="0" y="0"/>
    </p:cViewPr>
  </p:notesTextViewPr>
  <p:sorterViewPr>
    <p:cViewPr>
      <p:scale>
        <a:sx n="80" d="100"/>
        <a:sy n="80" d="100"/>
      </p:scale>
      <p:origin x="0" y="-7596"/>
    </p:cViewPr>
  </p:sorterViewPr>
  <p:notesViewPr>
    <p:cSldViewPr snapToGrid="0" snapToObjects="1">
      <p:cViewPr varScale="1">
        <p:scale>
          <a:sx n="88" d="100"/>
          <a:sy n="88" d="100"/>
        </p:scale>
        <p:origin x="2214"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commentAuthors" Target="commentAuthor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rphy, Leticia@CalRecycle" userId="e60a5982-3310-4a39-9def-8b05a039666a" providerId="ADAL" clId="{AF642C76-D9E3-446A-9B09-49E2AD8AED75}"/>
    <pc:docChg chg="undo custSel addSld delSld modSld modMainMaster modSection">
      <pc:chgData name="Murphy, Leticia@CalRecycle" userId="e60a5982-3310-4a39-9def-8b05a039666a" providerId="ADAL" clId="{AF642C76-D9E3-446A-9B09-49E2AD8AED75}" dt="2020-10-29T21:02:50.566" v="1299" actId="207"/>
      <pc:docMkLst>
        <pc:docMk/>
      </pc:docMkLst>
      <pc:sldChg chg="addSp delSp modSp mod">
        <pc:chgData name="Murphy, Leticia@CalRecycle" userId="e60a5982-3310-4a39-9def-8b05a039666a" providerId="ADAL" clId="{AF642C76-D9E3-446A-9B09-49E2AD8AED75}" dt="2020-10-29T20:34:10.761" v="1117" actId="207"/>
        <pc:sldMkLst>
          <pc:docMk/>
          <pc:sldMk cId="1979045575" sldId="364"/>
        </pc:sldMkLst>
        <pc:spChg chg="add del mod">
          <ac:chgData name="Murphy, Leticia@CalRecycle" userId="e60a5982-3310-4a39-9def-8b05a039666a" providerId="ADAL" clId="{AF642C76-D9E3-446A-9B09-49E2AD8AED75}" dt="2020-10-29T20:33:53.081" v="1115" actId="255"/>
          <ac:spMkLst>
            <pc:docMk/>
            <pc:sldMk cId="1979045575" sldId="364"/>
            <ac:spMk id="2" creationId="{81395BCF-3174-374A-AA0B-2C72B35CB6A3}"/>
          </ac:spMkLst>
        </pc:spChg>
        <pc:spChg chg="mod">
          <ac:chgData name="Murphy, Leticia@CalRecycle" userId="e60a5982-3310-4a39-9def-8b05a039666a" providerId="ADAL" clId="{AF642C76-D9E3-446A-9B09-49E2AD8AED75}" dt="2020-10-29T20:34:10.761" v="1117" actId="207"/>
          <ac:spMkLst>
            <pc:docMk/>
            <pc:sldMk cId="1979045575" sldId="364"/>
            <ac:spMk id="3" creationId="{E619532F-F1F0-EE4E-A9FF-B280C4B56731}"/>
          </ac:spMkLst>
        </pc:spChg>
        <pc:spChg chg="add del mod">
          <ac:chgData name="Murphy, Leticia@CalRecycle" userId="e60a5982-3310-4a39-9def-8b05a039666a" providerId="ADAL" clId="{AF642C76-D9E3-446A-9B09-49E2AD8AED75}" dt="2020-10-27T01:13:28.261" v="1" actId="478"/>
          <ac:spMkLst>
            <pc:docMk/>
            <pc:sldMk cId="1979045575" sldId="364"/>
            <ac:spMk id="6" creationId="{BB00E133-490A-4FA3-87ED-7A075BA7467F}"/>
          </ac:spMkLst>
        </pc:spChg>
      </pc:sldChg>
      <pc:sldChg chg="modSp mod">
        <pc:chgData name="Murphy, Leticia@CalRecycle" userId="e60a5982-3310-4a39-9def-8b05a039666a" providerId="ADAL" clId="{AF642C76-D9E3-446A-9B09-49E2AD8AED75}" dt="2020-10-27T01:30:26.824" v="293" actId="962"/>
        <pc:sldMkLst>
          <pc:docMk/>
          <pc:sldMk cId="1901258533" sldId="376"/>
        </pc:sldMkLst>
        <pc:spChg chg="mod">
          <ac:chgData name="Murphy, Leticia@CalRecycle" userId="e60a5982-3310-4a39-9def-8b05a039666a" providerId="ADAL" clId="{AF642C76-D9E3-446A-9B09-49E2AD8AED75}" dt="2020-10-27T01:30:16.899" v="290" actId="962"/>
          <ac:spMkLst>
            <pc:docMk/>
            <pc:sldMk cId="1901258533" sldId="376"/>
            <ac:spMk id="2" creationId="{00000000-0000-0000-0000-000000000000}"/>
          </ac:spMkLst>
        </pc:spChg>
        <pc:spChg chg="mod">
          <ac:chgData name="Murphy, Leticia@CalRecycle" userId="e60a5982-3310-4a39-9def-8b05a039666a" providerId="ADAL" clId="{AF642C76-D9E3-446A-9B09-49E2AD8AED75}" dt="2020-10-27T01:30:26.824" v="293" actId="962"/>
          <ac:spMkLst>
            <pc:docMk/>
            <pc:sldMk cId="1901258533" sldId="376"/>
            <ac:spMk id="3" creationId="{00000000-0000-0000-0000-000000000000}"/>
          </ac:spMkLst>
        </pc:spChg>
        <pc:picChg chg="mod">
          <ac:chgData name="Murphy, Leticia@CalRecycle" userId="e60a5982-3310-4a39-9def-8b05a039666a" providerId="ADAL" clId="{AF642C76-D9E3-446A-9B09-49E2AD8AED75}" dt="2020-10-27T01:30:17.742" v="291" actId="1076"/>
          <ac:picMkLst>
            <pc:docMk/>
            <pc:sldMk cId="1901258533" sldId="376"/>
            <ac:picMk id="10" creationId="{00000000-0000-0000-0000-000000000000}"/>
          </ac:picMkLst>
        </pc:picChg>
      </pc:sldChg>
      <pc:sldChg chg="modSp mod">
        <pc:chgData name="Murphy, Leticia@CalRecycle" userId="e60a5982-3310-4a39-9def-8b05a039666a" providerId="ADAL" clId="{AF642C76-D9E3-446A-9B09-49E2AD8AED75}" dt="2020-10-27T19:44:40.155" v="1041" actId="13244"/>
        <pc:sldMkLst>
          <pc:docMk/>
          <pc:sldMk cId="3407430654" sldId="380"/>
        </pc:sldMkLst>
        <pc:spChg chg="mod">
          <ac:chgData name="Murphy, Leticia@CalRecycle" userId="e60a5982-3310-4a39-9def-8b05a039666a" providerId="ADAL" clId="{AF642C76-D9E3-446A-9B09-49E2AD8AED75}" dt="2020-10-27T01:30:43.383" v="297" actId="962"/>
          <ac:spMkLst>
            <pc:docMk/>
            <pc:sldMk cId="3407430654" sldId="380"/>
            <ac:spMk id="2" creationId="{00000000-0000-0000-0000-000000000000}"/>
          </ac:spMkLst>
        </pc:spChg>
        <pc:spChg chg="mod">
          <ac:chgData name="Murphy, Leticia@CalRecycle" userId="e60a5982-3310-4a39-9def-8b05a039666a" providerId="ADAL" clId="{AF642C76-D9E3-446A-9B09-49E2AD8AED75}" dt="2020-10-27T01:30:34.867" v="295" actId="962"/>
          <ac:spMkLst>
            <pc:docMk/>
            <pc:sldMk cId="3407430654" sldId="380"/>
            <ac:spMk id="3" creationId="{00000000-0000-0000-0000-000000000000}"/>
          </ac:spMkLst>
        </pc:spChg>
        <pc:picChg chg="ord">
          <ac:chgData name="Murphy, Leticia@CalRecycle" userId="e60a5982-3310-4a39-9def-8b05a039666a" providerId="ADAL" clId="{AF642C76-D9E3-446A-9B09-49E2AD8AED75}" dt="2020-10-27T19:44:40.155" v="1041" actId="13244"/>
          <ac:picMkLst>
            <pc:docMk/>
            <pc:sldMk cId="3407430654" sldId="380"/>
            <ac:picMk id="6" creationId="{818A9070-FA75-E74F-83D3-62EF6E9CB7B8}"/>
          </ac:picMkLst>
        </pc:picChg>
      </pc:sldChg>
      <pc:sldChg chg="addSp delSp modSp mod">
        <pc:chgData name="Murphy, Leticia@CalRecycle" userId="e60a5982-3310-4a39-9def-8b05a039666a" providerId="ADAL" clId="{AF642C76-D9E3-446A-9B09-49E2AD8AED75}" dt="2020-10-27T19:59:07.804" v="1101" actId="478"/>
        <pc:sldMkLst>
          <pc:docMk/>
          <pc:sldMk cId="1693903064" sldId="390"/>
        </pc:sldMkLst>
        <pc:spChg chg="add mod ord">
          <ac:chgData name="Murphy, Leticia@CalRecycle" userId="e60a5982-3310-4a39-9def-8b05a039666a" providerId="ADAL" clId="{AF642C76-D9E3-446A-9B09-49E2AD8AED75}" dt="2020-10-27T19:58:57.431" v="1100" actId="27636"/>
          <ac:spMkLst>
            <pc:docMk/>
            <pc:sldMk cId="1693903064" sldId="390"/>
            <ac:spMk id="3" creationId="{7948C8B3-BB6C-44BC-8F96-E56065563FC1}"/>
          </ac:spMkLst>
        </pc:spChg>
        <pc:spChg chg="del mod ord">
          <ac:chgData name="Murphy, Leticia@CalRecycle" userId="e60a5982-3310-4a39-9def-8b05a039666a" providerId="ADAL" clId="{AF642C76-D9E3-446A-9B09-49E2AD8AED75}" dt="2020-10-27T19:59:07.804" v="1101" actId="478"/>
          <ac:spMkLst>
            <pc:docMk/>
            <pc:sldMk cId="1693903064" sldId="390"/>
            <ac:spMk id="8" creationId="{00000000-0000-0000-0000-000000000000}"/>
          </ac:spMkLst>
        </pc:spChg>
        <pc:spChg chg="mod ord">
          <ac:chgData name="Murphy, Leticia@CalRecycle" userId="e60a5982-3310-4a39-9def-8b05a039666a" providerId="ADAL" clId="{AF642C76-D9E3-446A-9B09-49E2AD8AED75}" dt="2020-10-27T19:46:06.946" v="1045" actId="13244"/>
          <ac:spMkLst>
            <pc:docMk/>
            <pc:sldMk cId="1693903064" sldId="390"/>
            <ac:spMk id="9" creationId="{00000000-0000-0000-0000-000000000000}"/>
          </ac:spMkLst>
        </pc:spChg>
        <pc:graphicFrameChg chg="del mod">
          <ac:chgData name="Murphy, Leticia@CalRecycle" userId="e60a5982-3310-4a39-9def-8b05a039666a" providerId="ADAL" clId="{AF642C76-D9E3-446A-9B09-49E2AD8AED75}" dt="2020-10-27T02:46:23.195" v="868" actId="478"/>
          <ac:graphicFrameMkLst>
            <pc:docMk/>
            <pc:sldMk cId="1693903064" sldId="390"/>
            <ac:graphicFrameMk id="7" creationId="{00000000-0000-0000-0000-000000000000}"/>
          </ac:graphicFrameMkLst>
        </pc:graphicFrameChg>
        <pc:picChg chg="add del">
          <ac:chgData name="Murphy, Leticia@CalRecycle" userId="e60a5982-3310-4a39-9def-8b05a039666a" providerId="ADAL" clId="{AF642C76-D9E3-446A-9B09-49E2AD8AED75}" dt="2020-10-27T19:47:53.668" v="1056" actId="22"/>
          <ac:picMkLst>
            <pc:docMk/>
            <pc:sldMk cId="1693903064" sldId="390"/>
            <ac:picMk id="2" creationId="{7A797896-A5A4-459E-B620-9D728D3CAE34}"/>
          </ac:picMkLst>
        </pc:picChg>
        <pc:picChg chg="add del ord">
          <ac:chgData name="Murphy, Leticia@CalRecycle" userId="e60a5982-3310-4a39-9def-8b05a039666a" providerId="ADAL" clId="{AF642C76-D9E3-446A-9B09-49E2AD8AED75}" dt="2020-10-27T19:58:30.067" v="1093" actId="13244"/>
          <ac:picMkLst>
            <pc:docMk/>
            <pc:sldMk cId="1693903064" sldId="390"/>
            <ac:picMk id="5" creationId="{8558A19A-4B58-864A-9A1B-59FE5F1C744C}"/>
          </ac:picMkLst>
        </pc:picChg>
      </pc:sldChg>
      <pc:sldChg chg="modSp mod">
        <pc:chgData name="Murphy, Leticia@CalRecycle" userId="e60a5982-3310-4a39-9def-8b05a039666a" providerId="ADAL" clId="{AF642C76-D9E3-446A-9B09-49E2AD8AED75}" dt="2020-10-29T20:41:20.837" v="1184" actId="20577"/>
        <pc:sldMkLst>
          <pc:docMk/>
          <pc:sldMk cId="1202962034" sldId="393"/>
        </pc:sldMkLst>
        <pc:spChg chg="mod">
          <ac:chgData name="Murphy, Leticia@CalRecycle" userId="e60a5982-3310-4a39-9def-8b05a039666a" providerId="ADAL" clId="{AF642C76-D9E3-446A-9B09-49E2AD8AED75}" dt="2020-10-29T20:36:21.382" v="1126" actId="14100"/>
          <ac:spMkLst>
            <pc:docMk/>
            <pc:sldMk cId="1202962034" sldId="393"/>
            <ac:spMk id="2" creationId="{00000000-0000-0000-0000-000000000000}"/>
          </ac:spMkLst>
        </pc:spChg>
        <pc:spChg chg="mod">
          <ac:chgData name="Murphy, Leticia@CalRecycle" userId="e60a5982-3310-4a39-9def-8b05a039666a" providerId="ADAL" clId="{AF642C76-D9E3-446A-9B09-49E2AD8AED75}" dt="2020-10-29T20:39:40.852" v="1156" actId="14100"/>
          <ac:spMkLst>
            <pc:docMk/>
            <pc:sldMk cId="1202962034" sldId="393"/>
            <ac:spMk id="4" creationId="{00000000-0000-0000-0000-000000000000}"/>
          </ac:spMkLst>
        </pc:spChg>
        <pc:spChg chg="mod">
          <ac:chgData name="Murphy, Leticia@CalRecycle" userId="e60a5982-3310-4a39-9def-8b05a039666a" providerId="ADAL" clId="{AF642C76-D9E3-446A-9B09-49E2AD8AED75}" dt="2020-10-29T20:40:45.920" v="1170" actId="14100"/>
          <ac:spMkLst>
            <pc:docMk/>
            <pc:sldMk cId="1202962034" sldId="393"/>
            <ac:spMk id="7" creationId="{00000000-0000-0000-0000-000000000000}"/>
          </ac:spMkLst>
        </pc:spChg>
        <pc:spChg chg="mod">
          <ac:chgData name="Murphy, Leticia@CalRecycle" userId="e60a5982-3310-4a39-9def-8b05a039666a" providerId="ADAL" clId="{AF642C76-D9E3-446A-9B09-49E2AD8AED75}" dt="2020-10-29T20:36:45.276" v="1130" actId="207"/>
          <ac:spMkLst>
            <pc:docMk/>
            <pc:sldMk cId="1202962034" sldId="393"/>
            <ac:spMk id="8" creationId="{00000000-0000-0000-0000-000000000000}"/>
          </ac:spMkLst>
        </pc:spChg>
        <pc:spChg chg="mod">
          <ac:chgData name="Murphy, Leticia@CalRecycle" userId="e60a5982-3310-4a39-9def-8b05a039666a" providerId="ADAL" clId="{AF642C76-D9E3-446A-9B09-49E2AD8AED75}" dt="2020-10-29T20:41:20.837" v="1184" actId="20577"/>
          <ac:spMkLst>
            <pc:docMk/>
            <pc:sldMk cId="1202962034" sldId="393"/>
            <ac:spMk id="9" creationId="{00000000-0000-0000-0000-000000000000}"/>
          </ac:spMkLst>
        </pc:spChg>
        <pc:spChg chg="mod">
          <ac:chgData name="Murphy, Leticia@CalRecycle" userId="e60a5982-3310-4a39-9def-8b05a039666a" providerId="ADAL" clId="{AF642C76-D9E3-446A-9B09-49E2AD8AED75}" dt="2020-10-29T20:41:15.085" v="1181" actId="20577"/>
          <ac:spMkLst>
            <pc:docMk/>
            <pc:sldMk cId="1202962034" sldId="393"/>
            <ac:spMk id="10" creationId="{00000000-0000-0000-0000-000000000000}"/>
          </ac:spMkLst>
        </pc:spChg>
        <pc:spChg chg="mod">
          <ac:chgData name="Murphy, Leticia@CalRecycle" userId="e60a5982-3310-4a39-9def-8b05a039666a" providerId="ADAL" clId="{AF642C76-D9E3-446A-9B09-49E2AD8AED75}" dt="2020-10-29T20:38:20.908" v="1146" actId="14100"/>
          <ac:spMkLst>
            <pc:docMk/>
            <pc:sldMk cId="1202962034" sldId="393"/>
            <ac:spMk id="12" creationId="{00000000-0000-0000-0000-000000000000}"/>
          </ac:spMkLst>
        </pc:spChg>
        <pc:spChg chg="mod">
          <ac:chgData name="Murphy, Leticia@CalRecycle" userId="e60a5982-3310-4a39-9def-8b05a039666a" providerId="ADAL" clId="{AF642C76-D9E3-446A-9B09-49E2AD8AED75}" dt="2020-10-29T20:39:57.478" v="1159" actId="14100"/>
          <ac:spMkLst>
            <pc:docMk/>
            <pc:sldMk cId="1202962034" sldId="393"/>
            <ac:spMk id="14" creationId="{00000000-0000-0000-0000-000000000000}"/>
          </ac:spMkLst>
        </pc:spChg>
        <pc:spChg chg="mod">
          <ac:chgData name="Murphy, Leticia@CalRecycle" userId="e60a5982-3310-4a39-9def-8b05a039666a" providerId="ADAL" clId="{AF642C76-D9E3-446A-9B09-49E2AD8AED75}" dt="2020-10-29T20:40:27.043" v="1165" actId="14100"/>
          <ac:spMkLst>
            <pc:docMk/>
            <pc:sldMk cId="1202962034" sldId="393"/>
            <ac:spMk id="16" creationId="{00000000-0000-0000-0000-000000000000}"/>
          </ac:spMkLst>
        </pc:spChg>
      </pc:sldChg>
      <pc:sldChg chg="modSp mod">
        <pc:chgData name="Murphy, Leticia@CalRecycle" userId="e60a5982-3310-4a39-9def-8b05a039666a" providerId="ADAL" clId="{AF642C76-D9E3-446A-9B09-49E2AD8AED75}" dt="2020-10-29T20:42:17.227" v="1196" actId="14100"/>
        <pc:sldMkLst>
          <pc:docMk/>
          <pc:sldMk cId="3501988186" sldId="395"/>
        </pc:sldMkLst>
        <pc:spChg chg="mod">
          <ac:chgData name="Murphy, Leticia@CalRecycle" userId="e60a5982-3310-4a39-9def-8b05a039666a" providerId="ADAL" clId="{AF642C76-D9E3-446A-9B09-49E2AD8AED75}" dt="2020-10-29T20:42:17.227" v="1196" actId="14100"/>
          <ac:spMkLst>
            <pc:docMk/>
            <pc:sldMk cId="3501988186" sldId="395"/>
            <ac:spMk id="14" creationId="{00000000-0000-0000-0000-000000000000}"/>
          </ac:spMkLst>
        </pc:spChg>
        <pc:spChg chg="mod">
          <ac:chgData name="Murphy, Leticia@CalRecycle" userId="e60a5982-3310-4a39-9def-8b05a039666a" providerId="ADAL" clId="{AF642C76-D9E3-446A-9B09-49E2AD8AED75}" dt="2020-10-27T02:59:38.726" v="920" actId="13244"/>
          <ac:spMkLst>
            <pc:docMk/>
            <pc:sldMk cId="3501988186" sldId="395"/>
            <ac:spMk id="15" creationId="{00000000-0000-0000-0000-000000000000}"/>
          </ac:spMkLst>
        </pc:spChg>
        <pc:spChg chg="mod">
          <ac:chgData name="Murphy, Leticia@CalRecycle" userId="e60a5982-3310-4a39-9def-8b05a039666a" providerId="ADAL" clId="{AF642C76-D9E3-446A-9B09-49E2AD8AED75}" dt="2020-10-27T03:01:10.416" v="931" actId="13244"/>
          <ac:spMkLst>
            <pc:docMk/>
            <pc:sldMk cId="3501988186" sldId="395"/>
            <ac:spMk id="16" creationId="{00000000-0000-0000-0000-000000000000}"/>
          </ac:spMkLst>
        </pc:spChg>
        <pc:spChg chg="mod">
          <ac:chgData name="Murphy, Leticia@CalRecycle" userId="e60a5982-3310-4a39-9def-8b05a039666a" providerId="ADAL" clId="{AF642C76-D9E3-446A-9B09-49E2AD8AED75}" dt="2020-10-29T20:41:56.741" v="1191" actId="207"/>
          <ac:spMkLst>
            <pc:docMk/>
            <pc:sldMk cId="3501988186" sldId="395"/>
            <ac:spMk id="21" creationId="{00000000-0000-0000-0000-000000000000}"/>
          </ac:spMkLst>
        </pc:spChg>
        <pc:spChg chg="mod">
          <ac:chgData name="Murphy, Leticia@CalRecycle" userId="e60a5982-3310-4a39-9def-8b05a039666a" providerId="ADAL" clId="{AF642C76-D9E3-446A-9B09-49E2AD8AED75}" dt="2020-10-29T20:41:38.325" v="1186" actId="207"/>
          <ac:spMkLst>
            <pc:docMk/>
            <pc:sldMk cId="3501988186" sldId="395"/>
            <ac:spMk id="24" creationId="{00000000-0000-0000-0000-000000000000}"/>
          </ac:spMkLst>
        </pc:spChg>
        <pc:spChg chg="mod">
          <ac:chgData name="Murphy, Leticia@CalRecycle" userId="e60a5982-3310-4a39-9def-8b05a039666a" providerId="ADAL" clId="{AF642C76-D9E3-446A-9B09-49E2AD8AED75}" dt="2020-10-29T20:41:49.696" v="1189" actId="207"/>
          <ac:spMkLst>
            <pc:docMk/>
            <pc:sldMk cId="3501988186" sldId="395"/>
            <ac:spMk id="25" creationId="{00000000-0000-0000-0000-000000000000}"/>
          </ac:spMkLst>
        </pc:spChg>
        <pc:spChg chg="mod">
          <ac:chgData name="Murphy, Leticia@CalRecycle" userId="e60a5982-3310-4a39-9def-8b05a039666a" providerId="ADAL" clId="{AF642C76-D9E3-446A-9B09-49E2AD8AED75}" dt="2020-10-29T20:41:52.956" v="1190" actId="207"/>
          <ac:spMkLst>
            <pc:docMk/>
            <pc:sldMk cId="3501988186" sldId="395"/>
            <ac:spMk id="26" creationId="{00000000-0000-0000-0000-000000000000}"/>
          </ac:spMkLst>
        </pc:spChg>
        <pc:spChg chg="mod">
          <ac:chgData name="Murphy, Leticia@CalRecycle" userId="e60a5982-3310-4a39-9def-8b05a039666a" providerId="ADAL" clId="{AF642C76-D9E3-446A-9B09-49E2AD8AED75}" dt="2020-10-29T20:41:46.304" v="1188" actId="207"/>
          <ac:spMkLst>
            <pc:docMk/>
            <pc:sldMk cId="3501988186" sldId="395"/>
            <ac:spMk id="27" creationId="{00000000-0000-0000-0000-000000000000}"/>
          </ac:spMkLst>
        </pc:spChg>
        <pc:spChg chg="mod">
          <ac:chgData name="Murphy, Leticia@CalRecycle" userId="e60a5982-3310-4a39-9def-8b05a039666a" providerId="ADAL" clId="{AF642C76-D9E3-446A-9B09-49E2AD8AED75}" dt="2020-10-29T20:41:42.050" v="1187" actId="207"/>
          <ac:spMkLst>
            <pc:docMk/>
            <pc:sldMk cId="3501988186" sldId="395"/>
            <ac:spMk id="28" creationId="{00000000-0000-0000-0000-000000000000}"/>
          </ac:spMkLst>
        </pc:spChg>
        <pc:picChg chg="mod">
          <ac:chgData name="Murphy, Leticia@CalRecycle" userId="e60a5982-3310-4a39-9def-8b05a039666a" providerId="ADAL" clId="{AF642C76-D9E3-446A-9B09-49E2AD8AED75}" dt="2020-10-27T02:59:47.882" v="921" actId="13244"/>
          <ac:picMkLst>
            <pc:docMk/>
            <pc:sldMk cId="3501988186" sldId="395"/>
            <ac:picMk id="17" creationId="{4C7A1C13-9D54-D54F-BA80-0C5982BF59A9}"/>
          </ac:picMkLst>
        </pc:picChg>
        <pc:picChg chg="mod">
          <ac:chgData name="Murphy, Leticia@CalRecycle" userId="e60a5982-3310-4a39-9def-8b05a039666a" providerId="ADAL" clId="{AF642C76-D9E3-446A-9B09-49E2AD8AED75}" dt="2020-10-27T03:00:14.008" v="923" actId="13244"/>
          <ac:picMkLst>
            <pc:docMk/>
            <pc:sldMk cId="3501988186" sldId="395"/>
            <ac:picMk id="31" creationId="{F1ABC944-9F42-5C41-B1C6-67951317CCC2}"/>
          </ac:picMkLst>
        </pc:picChg>
        <pc:picChg chg="mod">
          <ac:chgData name="Murphy, Leticia@CalRecycle" userId="e60a5982-3310-4a39-9def-8b05a039666a" providerId="ADAL" clId="{AF642C76-D9E3-446A-9B09-49E2AD8AED75}" dt="2020-10-27T03:00:27.196" v="925" actId="13244"/>
          <ac:picMkLst>
            <pc:docMk/>
            <pc:sldMk cId="3501988186" sldId="395"/>
            <ac:picMk id="32" creationId="{49A3653B-D1A4-D34C-8A9F-90D12CC78BB0}"/>
          </ac:picMkLst>
        </pc:picChg>
        <pc:picChg chg="mod">
          <ac:chgData name="Murphy, Leticia@CalRecycle" userId="e60a5982-3310-4a39-9def-8b05a039666a" providerId="ADAL" clId="{AF642C76-D9E3-446A-9B09-49E2AD8AED75}" dt="2020-10-27T03:00:46.556" v="927" actId="13244"/>
          <ac:picMkLst>
            <pc:docMk/>
            <pc:sldMk cId="3501988186" sldId="395"/>
            <ac:picMk id="33" creationId="{725EA57E-B51C-EB47-8E04-0FBB6E0BB868}"/>
          </ac:picMkLst>
        </pc:picChg>
        <pc:picChg chg="mod">
          <ac:chgData name="Murphy, Leticia@CalRecycle" userId="e60a5982-3310-4a39-9def-8b05a039666a" providerId="ADAL" clId="{AF642C76-D9E3-446A-9B09-49E2AD8AED75}" dt="2020-10-27T03:01:00.947" v="929" actId="13244"/>
          <ac:picMkLst>
            <pc:docMk/>
            <pc:sldMk cId="3501988186" sldId="395"/>
            <ac:picMk id="34" creationId="{46DC0FEE-9696-D842-A27C-8B5F95DAB9BC}"/>
          </ac:picMkLst>
        </pc:picChg>
        <pc:picChg chg="mod">
          <ac:chgData name="Murphy, Leticia@CalRecycle" userId="e60a5982-3310-4a39-9def-8b05a039666a" providerId="ADAL" clId="{AF642C76-D9E3-446A-9B09-49E2AD8AED75}" dt="2020-10-27T03:01:13.635" v="932" actId="13244"/>
          <ac:picMkLst>
            <pc:docMk/>
            <pc:sldMk cId="3501988186" sldId="395"/>
            <ac:picMk id="35" creationId="{7CA67602-6C70-F047-A8E7-4D7FC6E8D5B7}"/>
          </ac:picMkLst>
        </pc:picChg>
      </pc:sldChg>
      <pc:sldChg chg="modSp mod">
        <pc:chgData name="Murphy, Leticia@CalRecycle" userId="e60a5982-3310-4a39-9def-8b05a039666a" providerId="ADAL" clId="{AF642C76-D9E3-446A-9B09-49E2AD8AED75}" dt="2020-10-27T19:51:47.931" v="1072" actId="13244"/>
        <pc:sldMkLst>
          <pc:docMk/>
          <pc:sldMk cId="3333157409" sldId="402"/>
        </pc:sldMkLst>
        <pc:spChg chg="mod">
          <ac:chgData name="Murphy, Leticia@CalRecycle" userId="e60a5982-3310-4a39-9def-8b05a039666a" providerId="ADAL" clId="{AF642C76-D9E3-446A-9B09-49E2AD8AED75}" dt="2020-10-27T01:42:32.197" v="713" actId="962"/>
          <ac:spMkLst>
            <pc:docMk/>
            <pc:sldMk cId="3333157409" sldId="402"/>
            <ac:spMk id="3" creationId="{00000000-0000-0000-0000-000000000000}"/>
          </ac:spMkLst>
        </pc:spChg>
        <pc:spChg chg="mod">
          <ac:chgData name="Murphy, Leticia@CalRecycle" userId="e60a5982-3310-4a39-9def-8b05a039666a" providerId="ADAL" clId="{AF642C76-D9E3-446A-9B09-49E2AD8AED75}" dt="2020-10-27T01:42:18.761" v="707" actId="962"/>
          <ac:spMkLst>
            <pc:docMk/>
            <pc:sldMk cId="3333157409" sldId="402"/>
            <ac:spMk id="4" creationId="{00000000-0000-0000-0000-000000000000}"/>
          </ac:spMkLst>
        </pc:spChg>
        <pc:spChg chg="mod">
          <ac:chgData name="Murphy, Leticia@CalRecycle" userId="e60a5982-3310-4a39-9def-8b05a039666a" providerId="ADAL" clId="{AF642C76-D9E3-446A-9B09-49E2AD8AED75}" dt="2020-10-27T01:42:28.057" v="711" actId="962"/>
          <ac:spMkLst>
            <pc:docMk/>
            <pc:sldMk cId="3333157409" sldId="402"/>
            <ac:spMk id="5" creationId="{00000000-0000-0000-0000-000000000000}"/>
          </ac:spMkLst>
        </pc:spChg>
        <pc:spChg chg="mod">
          <ac:chgData name="Murphy, Leticia@CalRecycle" userId="e60a5982-3310-4a39-9def-8b05a039666a" providerId="ADAL" clId="{AF642C76-D9E3-446A-9B09-49E2AD8AED75}" dt="2020-10-27T01:42:23.119" v="709" actId="962"/>
          <ac:spMkLst>
            <pc:docMk/>
            <pc:sldMk cId="3333157409" sldId="402"/>
            <ac:spMk id="6" creationId="{00000000-0000-0000-0000-000000000000}"/>
          </ac:spMkLst>
        </pc:spChg>
        <pc:spChg chg="mod ord">
          <ac:chgData name="Murphy, Leticia@CalRecycle" userId="e60a5982-3310-4a39-9def-8b05a039666a" providerId="ADAL" clId="{AF642C76-D9E3-446A-9B09-49E2AD8AED75}" dt="2020-10-27T19:51:27.777" v="1071" actId="13244"/>
          <ac:spMkLst>
            <pc:docMk/>
            <pc:sldMk cId="3333157409" sldId="402"/>
            <ac:spMk id="13" creationId="{00000000-0000-0000-0000-000000000000}"/>
          </ac:spMkLst>
        </pc:spChg>
        <pc:picChg chg="ord">
          <ac:chgData name="Murphy, Leticia@CalRecycle" userId="e60a5982-3310-4a39-9def-8b05a039666a" providerId="ADAL" clId="{AF642C76-D9E3-446A-9B09-49E2AD8AED75}" dt="2020-10-27T19:51:47.931" v="1072" actId="13244"/>
          <ac:picMkLst>
            <pc:docMk/>
            <pc:sldMk cId="3333157409" sldId="402"/>
            <ac:picMk id="26" creationId="{00000000-0000-0000-0000-000000000000}"/>
          </ac:picMkLst>
        </pc:picChg>
      </pc:sldChg>
      <pc:sldChg chg="modSp mod">
        <pc:chgData name="Murphy, Leticia@CalRecycle" userId="e60a5982-3310-4a39-9def-8b05a039666a" providerId="ADAL" clId="{AF642C76-D9E3-446A-9B09-49E2AD8AED75}" dt="2020-10-27T19:55:36.920" v="1084" actId="13244"/>
        <pc:sldMkLst>
          <pc:docMk/>
          <pc:sldMk cId="860524048" sldId="412"/>
        </pc:sldMkLst>
        <pc:spChg chg="mod">
          <ac:chgData name="Murphy, Leticia@CalRecycle" userId="e60a5982-3310-4a39-9def-8b05a039666a" providerId="ADAL" clId="{AF642C76-D9E3-446A-9B09-49E2AD8AED75}" dt="2020-10-27T01:44:15.484" v="767" actId="962"/>
          <ac:spMkLst>
            <pc:docMk/>
            <pc:sldMk cId="860524048" sldId="412"/>
            <ac:spMk id="2" creationId="{00000000-0000-0000-0000-000000000000}"/>
          </ac:spMkLst>
        </pc:spChg>
        <pc:spChg chg="mod ord">
          <ac:chgData name="Murphy, Leticia@CalRecycle" userId="e60a5982-3310-4a39-9def-8b05a039666a" providerId="ADAL" clId="{AF642C76-D9E3-446A-9B09-49E2AD8AED75}" dt="2020-10-27T19:52:57.131" v="1073" actId="13244"/>
          <ac:spMkLst>
            <pc:docMk/>
            <pc:sldMk cId="860524048" sldId="412"/>
            <ac:spMk id="4" creationId="{00000000-0000-0000-0000-000000000000}"/>
          </ac:spMkLst>
        </pc:spChg>
        <pc:spChg chg="mod">
          <ac:chgData name="Murphy, Leticia@CalRecycle" userId="e60a5982-3310-4a39-9def-8b05a039666a" providerId="ADAL" clId="{AF642C76-D9E3-446A-9B09-49E2AD8AED75}" dt="2020-10-27T01:44:04.995" v="763" actId="962"/>
          <ac:spMkLst>
            <pc:docMk/>
            <pc:sldMk cId="860524048" sldId="412"/>
            <ac:spMk id="5" creationId="{00000000-0000-0000-0000-000000000000}"/>
          </ac:spMkLst>
        </pc:spChg>
        <pc:spChg chg="mod">
          <ac:chgData name="Murphy, Leticia@CalRecycle" userId="e60a5982-3310-4a39-9def-8b05a039666a" providerId="ADAL" clId="{AF642C76-D9E3-446A-9B09-49E2AD8AED75}" dt="2020-10-27T01:44:09.702" v="765" actId="962"/>
          <ac:spMkLst>
            <pc:docMk/>
            <pc:sldMk cId="860524048" sldId="412"/>
            <ac:spMk id="6" creationId="{00000000-0000-0000-0000-000000000000}"/>
          </ac:spMkLst>
        </pc:spChg>
        <pc:spChg chg="mod">
          <ac:chgData name="Murphy, Leticia@CalRecycle" userId="e60a5982-3310-4a39-9def-8b05a039666a" providerId="ADAL" clId="{AF642C76-D9E3-446A-9B09-49E2AD8AED75}" dt="2020-10-27T01:43:59.807" v="761" actId="962"/>
          <ac:spMkLst>
            <pc:docMk/>
            <pc:sldMk cId="860524048" sldId="412"/>
            <ac:spMk id="8" creationId="{00000000-0000-0000-0000-000000000000}"/>
          </ac:spMkLst>
        </pc:spChg>
        <pc:spChg chg="mod ord">
          <ac:chgData name="Murphy, Leticia@CalRecycle" userId="e60a5982-3310-4a39-9def-8b05a039666a" providerId="ADAL" clId="{AF642C76-D9E3-446A-9B09-49E2AD8AED75}" dt="2020-10-27T19:54:01.266" v="1077" actId="13244"/>
          <ac:spMkLst>
            <pc:docMk/>
            <pc:sldMk cId="860524048" sldId="412"/>
            <ac:spMk id="23" creationId="{00000000-0000-0000-0000-000000000000}"/>
          </ac:spMkLst>
        </pc:spChg>
        <pc:spChg chg="mod ord">
          <ac:chgData name="Murphy, Leticia@CalRecycle" userId="e60a5982-3310-4a39-9def-8b05a039666a" providerId="ADAL" clId="{AF642C76-D9E3-446A-9B09-49E2AD8AED75}" dt="2020-10-27T19:53:56.867" v="1076" actId="13244"/>
          <ac:spMkLst>
            <pc:docMk/>
            <pc:sldMk cId="860524048" sldId="412"/>
            <ac:spMk id="24" creationId="{00000000-0000-0000-0000-000000000000}"/>
          </ac:spMkLst>
        </pc:spChg>
        <pc:spChg chg="mod ord">
          <ac:chgData name="Murphy, Leticia@CalRecycle" userId="e60a5982-3310-4a39-9def-8b05a039666a" providerId="ADAL" clId="{AF642C76-D9E3-446A-9B09-49E2AD8AED75}" dt="2020-10-27T19:53:47.185" v="1075" actId="13244"/>
          <ac:spMkLst>
            <pc:docMk/>
            <pc:sldMk cId="860524048" sldId="412"/>
            <ac:spMk id="25" creationId="{00000000-0000-0000-0000-000000000000}"/>
          </ac:spMkLst>
        </pc:spChg>
        <pc:grpChg chg="ord">
          <ac:chgData name="Murphy, Leticia@CalRecycle" userId="e60a5982-3310-4a39-9def-8b05a039666a" providerId="ADAL" clId="{AF642C76-D9E3-446A-9B09-49E2AD8AED75}" dt="2020-10-27T19:53:28.452" v="1074" actId="13244"/>
          <ac:grpSpMkLst>
            <pc:docMk/>
            <pc:sldMk cId="860524048" sldId="412"/>
            <ac:grpSpMk id="7" creationId="{00000000-0000-0000-0000-000000000000}"/>
          </ac:grpSpMkLst>
        </pc:grpChg>
        <pc:cxnChg chg="mod ord">
          <ac:chgData name="Murphy, Leticia@CalRecycle" userId="e60a5982-3310-4a39-9def-8b05a039666a" providerId="ADAL" clId="{AF642C76-D9E3-446A-9B09-49E2AD8AED75}" dt="2020-10-27T19:54:40.297" v="1081" actId="13244"/>
          <ac:cxnSpMkLst>
            <pc:docMk/>
            <pc:sldMk cId="860524048" sldId="412"/>
            <ac:cxnSpMk id="14" creationId="{00000000-0000-0000-0000-000000000000}"/>
          </ac:cxnSpMkLst>
        </pc:cxnChg>
        <pc:cxnChg chg="mod ord">
          <ac:chgData name="Murphy, Leticia@CalRecycle" userId="e60a5982-3310-4a39-9def-8b05a039666a" providerId="ADAL" clId="{AF642C76-D9E3-446A-9B09-49E2AD8AED75}" dt="2020-10-27T19:54:48.821" v="1082" actId="13244"/>
          <ac:cxnSpMkLst>
            <pc:docMk/>
            <pc:sldMk cId="860524048" sldId="412"/>
            <ac:cxnSpMk id="15" creationId="{00000000-0000-0000-0000-000000000000}"/>
          </ac:cxnSpMkLst>
        </pc:cxnChg>
        <pc:cxnChg chg="mod">
          <ac:chgData name="Murphy, Leticia@CalRecycle" userId="e60a5982-3310-4a39-9def-8b05a039666a" providerId="ADAL" clId="{AF642C76-D9E3-446A-9B09-49E2AD8AED75}" dt="2020-10-27T01:43:11.917" v="722" actId="962"/>
          <ac:cxnSpMkLst>
            <pc:docMk/>
            <pc:sldMk cId="860524048" sldId="412"/>
            <ac:cxnSpMk id="19" creationId="{00000000-0000-0000-0000-000000000000}"/>
          </ac:cxnSpMkLst>
        </pc:cxnChg>
        <pc:cxnChg chg="mod ord">
          <ac:chgData name="Murphy, Leticia@CalRecycle" userId="e60a5982-3310-4a39-9def-8b05a039666a" providerId="ADAL" clId="{AF642C76-D9E3-446A-9B09-49E2AD8AED75}" dt="2020-10-27T19:54:19.976" v="1080" actId="13244"/>
          <ac:cxnSpMkLst>
            <pc:docMk/>
            <pc:sldMk cId="860524048" sldId="412"/>
            <ac:cxnSpMk id="20" creationId="{00000000-0000-0000-0000-000000000000}"/>
          </ac:cxnSpMkLst>
        </pc:cxnChg>
        <pc:cxnChg chg="mod ord">
          <ac:chgData name="Murphy, Leticia@CalRecycle" userId="e60a5982-3310-4a39-9def-8b05a039666a" providerId="ADAL" clId="{AF642C76-D9E3-446A-9B09-49E2AD8AED75}" dt="2020-10-27T19:54:11.824" v="1078" actId="13244"/>
          <ac:cxnSpMkLst>
            <pc:docMk/>
            <pc:sldMk cId="860524048" sldId="412"/>
            <ac:cxnSpMk id="21" creationId="{00000000-0000-0000-0000-000000000000}"/>
          </ac:cxnSpMkLst>
        </pc:cxnChg>
        <pc:cxnChg chg="mod">
          <ac:chgData name="Murphy, Leticia@CalRecycle" userId="e60a5982-3310-4a39-9def-8b05a039666a" providerId="ADAL" clId="{AF642C76-D9E3-446A-9B09-49E2AD8AED75}" dt="2020-10-27T01:43:07.541" v="721" actId="962"/>
          <ac:cxnSpMkLst>
            <pc:docMk/>
            <pc:sldMk cId="860524048" sldId="412"/>
            <ac:cxnSpMk id="22" creationId="{00000000-0000-0000-0000-000000000000}"/>
          </ac:cxnSpMkLst>
        </pc:cxnChg>
        <pc:cxnChg chg="mod ord">
          <ac:chgData name="Murphy, Leticia@CalRecycle" userId="e60a5982-3310-4a39-9def-8b05a039666a" providerId="ADAL" clId="{AF642C76-D9E3-446A-9B09-49E2AD8AED75}" dt="2020-10-27T19:55:36.920" v="1084" actId="13244"/>
          <ac:cxnSpMkLst>
            <pc:docMk/>
            <pc:sldMk cId="860524048" sldId="412"/>
            <ac:cxnSpMk id="27" creationId="{00000000-0000-0000-0000-000000000000}"/>
          </ac:cxnSpMkLst>
        </pc:cxnChg>
        <pc:cxnChg chg="mod ord">
          <ac:chgData name="Murphy, Leticia@CalRecycle" userId="e60a5982-3310-4a39-9def-8b05a039666a" providerId="ADAL" clId="{AF642C76-D9E3-446A-9B09-49E2AD8AED75}" dt="2020-10-27T19:55:26.904" v="1083" actId="13244"/>
          <ac:cxnSpMkLst>
            <pc:docMk/>
            <pc:sldMk cId="860524048" sldId="412"/>
            <ac:cxnSpMk id="31" creationId="{00000000-0000-0000-0000-000000000000}"/>
          </ac:cxnSpMkLst>
        </pc:cxnChg>
      </pc:sldChg>
      <pc:sldChg chg="modSp mod">
        <pc:chgData name="Murphy, Leticia@CalRecycle" userId="e60a5982-3310-4a39-9def-8b05a039666a" providerId="ADAL" clId="{AF642C76-D9E3-446A-9B09-49E2AD8AED75}" dt="2020-10-29T20:52:37.728" v="1257" actId="27636"/>
        <pc:sldMkLst>
          <pc:docMk/>
          <pc:sldMk cId="830358045" sldId="415"/>
        </pc:sldMkLst>
        <pc:spChg chg="mod">
          <ac:chgData name="Murphy, Leticia@CalRecycle" userId="e60a5982-3310-4a39-9def-8b05a039666a" providerId="ADAL" clId="{AF642C76-D9E3-446A-9B09-49E2AD8AED75}" dt="2020-10-27T01:33:05.524" v="346" actId="962"/>
          <ac:spMkLst>
            <pc:docMk/>
            <pc:sldMk cId="830358045" sldId="415"/>
            <ac:spMk id="2" creationId="{00000000-0000-0000-0000-000000000000}"/>
          </ac:spMkLst>
        </pc:spChg>
        <pc:spChg chg="mod">
          <ac:chgData name="Murphy, Leticia@CalRecycle" userId="e60a5982-3310-4a39-9def-8b05a039666a" providerId="ADAL" clId="{AF642C76-D9E3-446A-9B09-49E2AD8AED75}" dt="2020-10-29T20:52:26.664" v="1254" actId="207"/>
          <ac:spMkLst>
            <pc:docMk/>
            <pc:sldMk cId="830358045" sldId="415"/>
            <ac:spMk id="7" creationId="{00000000-0000-0000-0000-000000000000}"/>
          </ac:spMkLst>
        </pc:spChg>
        <pc:spChg chg="mod">
          <ac:chgData name="Murphy, Leticia@CalRecycle" userId="e60a5982-3310-4a39-9def-8b05a039666a" providerId="ADAL" clId="{AF642C76-D9E3-446A-9B09-49E2AD8AED75}" dt="2020-10-29T20:52:32.541" v="1255" actId="207"/>
          <ac:spMkLst>
            <pc:docMk/>
            <pc:sldMk cId="830358045" sldId="415"/>
            <ac:spMk id="8" creationId="{00000000-0000-0000-0000-000000000000}"/>
          </ac:spMkLst>
        </pc:spChg>
        <pc:spChg chg="mod">
          <ac:chgData name="Murphy, Leticia@CalRecycle" userId="e60a5982-3310-4a39-9def-8b05a039666a" providerId="ADAL" clId="{AF642C76-D9E3-446A-9B09-49E2AD8AED75}" dt="2020-10-29T20:52:37.728" v="1257" actId="27636"/>
          <ac:spMkLst>
            <pc:docMk/>
            <pc:sldMk cId="830358045" sldId="415"/>
            <ac:spMk id="9" creationId="{00000000-0000-0000-0000-000000000000}"/>
          </ac:spMkLst>
        </pc:spChg>
        <pc:picChg chg="mod">
          <ac:chgData name="Murphy, Leticia@CalRecycle" userId="e60a5982-3310-4a39-9def-8b05a039666a" providerId="ADAL" clId="{AF642C76-D9E3-446A-9B09-49E2AD8AED75}" dt="2020-10-27T01:31:20.821" v="335" actId="962"/>
          <ac:picMkLst>
            <pc:docMk/>
            <pc:sldMk cId="830358045" sldId="415"/>
            <ac:picMk id="4" creationId="{00000000-0000-0000-0000-000000000000}"/>
          </ac:picMkLst>
        </pc:picChg>
      </pc:sldChg>
      <pc:sldChg chg="modSp mod">
        <pc:chgData name="Murphy, Leticia@CalRecycle" userId="e60a5982-3310-4a39-9def-8b05a039666a" providerId="ADAL" clId="{AF642C76-D9E3-446A-9B09-49E2AD8AED75}" dt="2020-10-27T17:55:32.156" v="996" actId="13244"/>
        <pc:sldMkLst>
          <pc:docMk/>
          <pc:sldMk cId="2471083788" sldId="416"/>
        </pc:sldMkLst>
        <pc:spChg chg="mod ord">
          <ac:chgData name="Murphy, Leticia@CalRecycle" userId="e60a5982-3310-4a39-9def-8b05a039666a" providerId="ADAL" clId="{AF642C76-D9E3-446A-9B09-49E2AD8AED75}" dt="2020-10-27T17:49:59.050" v="982" actId="13244"/>
          <ac:spMkLst>
            <pc:docMk/>
            <pc:sldMk cId="2471083788" sldId="416"/>
            <ac:spMk id="2" creationId="{7B297C58-6668-9843-8769-BA3E6A86A2DC}"/>
          </ac:spMkLst>
        </pc:spChg>
        <pc:spChg chg="mod ord">
          <ac:chgData name="Murphy, Leticia@CalRecycle" userId="e60a5982-3310-4a39-9def-8b05a039666a" providerId="ADAL" clId="{AF642C76-D9E3-446A-9B09-49E2AD8AED75}" dt="2020-10-27T17:50:59.055" v="985" actId="13244"/>
          <ac:spMkLst>
            <pc:docMk/>
            <pc:sldMk cId="2471083788" sldId="416"/>
            <ac:spMk id="4" creationId="{FC9B4438-B881-B947-A7DB-60B6FD247A60}"/>
          </ac:spMkLst>
        </pc:spChg>
        <pc:spChg chg="mod ord">
          <ac:chgData name="Murphy, Leticia@CalRecycle" userId="e60a5982-3310-4a39-9def-8b05a039666a" providerId="ADAL" clId="{AF642C76-D9E3-446A-9B09-49E2AD8AED75}" dt="2020-10-27T17:50:50.443" v="984" actId="13244"/>
          <ac:spMkLst>
            <pc:docMk/>
            <pc:sldMk cId="2471083788" sldId="416"/>
            <ac:spMk id="5" creationId="{CA2E2B45-57DE-8C42-8E17-7990A1BC91F0}"/>
          </ac:spMkLst>
        </pc:spChg>
        <pc:spChg chg="mod ord">
          <ac:chgData name="Murphy, Leticia@CalRecycle" userId="e60a5982-3310-4a39-9def-8b05a039666a" providerId="ADAL" clId="{AF642C76-D9E3-446A-9B09-49E2AD8AED75}" dt="2020-10-27T17:53:46.471" v="990" actId="13244"/>
          <ac:spMkLst>
            <pc:docMk/>
            <pc:sldMk cId="2471083788" sldId="416"/>
            <ac:spMk id="19" creationId="{CA2E2B45-57DE-8C42-8E17-7990A1BC91F0}"/>
          </ac:spMkLst>
        </pc:spChg>
        <pc:spChg chg="mod ord">
          <ac:chgData name="Murphy, Leticia@CalRecycle" userId="e60a5982-3310-4a39-9def-8b05a039666a" providerId="ADAL" clId="{AF642C76-D9E3-446A-9B09-49E2AD8AED75}" dt="2020-10-27T17:52:07.070" v="988" actId="13244"/>
          <ac:spMkLst>
            <pc:docMk/>
            <pc:sldMk cId="2471083788" sldId="416"/>
            <ac:spMk id="20" creationId="{CA2E2B45-57DE-8C42-8E17-7990A1BC91F0}"/>
          </ac:spMkLst>
        </pc:spChg>
        <pc:spChg chg="mod ord">
          <ac:chgData name="Murphy, Leticia@CalRecycle" userId="e60a5982-3310-4a39-9def-8b05a039666a" providerId="ADAL" clId="{AF642C76-D9E3-446A-9B09-49E2AD8AED75}" dt="2020-10-27T17:55:32.156" v="996" actId="13244"/>
          <ac:spMkLst>
            <pc:docMk/>
            <pc:sldMk cId="2471083788" sldId="416"/>
            <ac:spMk id="23" creationId="{CA2E2B45-57DE-8C42-8E17-7990A1BC91F0}"/>
          </ac:spMkLst>
        </pc:spChg>
        <pc:spChg chg="mod">
          <ac:chgData name="Murphy, Leticia@CalRecycle" userId="e60a5982-3310-4a39-9def-8b05a039666a" providerId="ADAL" clId="{AF642C76-D9E3-446A-9B09-49E2AD8AED75}" dt="2020-10-27T01:25:45.153" v="203" actId="962"/>
          <ac:spMkLst>
            <pc:docMk/>
            <pc:sldMk cId="2471083788" sldId="416"/>
            <ac:spMk id="24" creationId="{00000000-0000-0000-0000-000000000000}"/>
          </ac:spMkLst>
        </pc:spChg>
        <pc:grpChg chg="mod ord">
          <ac:chgData name="Murphy, Leticia@CalRecycle" userId="e60a5982-3310-4a39-9def-8b05a039666a" providerId="ADAL" clId="{AF642C76-D9E3-446A-9B09-49E2AD8AED75}" dt="2020-10-27T17:50:43.019" v="983" actId="13244"/>
          <ac:grpSpMkLst>
            <pc:docMk/>
            <pc:sldMk cId="2471083788" sldId="416"/>
            <ac:grpSpMk id="7" creationId="{00000000-0000-0000-0000-000000000000}"/>
          </ac:grpSpMkLst>
        </pc:grpChg>
        <pc:grpChg chg="mod ord">
          <ac:chgData name="Murphy, Leticia@CalRecycle" userId="e60a5982-3310-4a39-9def-8b05a039666a" providerId="ADAL" clId="{AF642C76-D9E3-446A-9B09-49E2AD8AED75}" dt="2020-10-27T17:53:22.798" v="989" actId="962"/>
          <ac:grpSpMkLst>
            <pc:docMk/>
            <pc:sldMk cId="2471083788" sldId="416"/>
            <ac:grpSpMk id="21" creationId="{00000000-0000-0000-0000-000000000000}"/>
          </ac:grpSpMkLst>
        </pc:grpChg>
        <pc:picChg chg="ord">
          <ac:chgData name="Murphy, Leticia@CalRecycle" userId="e60a5982-3310-4a39-9def-8b05a039666a" providerId="ADAL" clId="{AF642C76-D9E3-446A-9B09-49E2AD8AED75}" dt="2020-10-27T17:54:24.194" v="993" actId="13244"/>
          <ac:picMkLst>
            <pc:docMk/>
            <pc:sldMk cId="2471083788" sldId="416"/>
            <ac:picMk id="15" creationId="{00000000-0000-0000-0000-000000000000}"/>
          </ac:picMkLst>
        </pc:picChg>
        <pc:picChg chg="mod ord">
          <ac:chgData name="Murphy, Leticia@CalRecycle" userId="e60a5982-3310-4a39-9def-8b05a039666a" providerId="ADAL" clId="{AF642C76-D9E3-446A-9B09-49E2AD8AED75}" dt="2020-10-27T17:54:26.063" v="994" actId="13244"/>
          <ac:picMkLst>
            <pc:docMk/>
            <pc:sldMk cId="2471083788" sldId="416"/>
            <ac:picMk id="16" creationId="{00000000-0000-0000-0000-000000000000}"/>
          </ac:picMkLst>
        </pc:picChg>
        <pc:picChg chg="ord">
          <ac:chgData name="Murphy, Leticia@CalRecycle" userId="e60a5982-3310-4a39-9def-8b05a039666a" providerId="ADAL" clId="{AF642C76-D9E3-446A-9B09-49E2AD8AED75}" dt="2020-10-27T17:55:27.672" v="995" actId="13244"/>
          <ac:picMkLst>
            <pc:docMk/>
            <pc:sldMk cId="2471083788" sldId="416"/>
            <ac:picMk id="22" creationId="{00000000-0000-0000-0000-000000000000}"/>
          </ac:picMkLst>
        </pc:picChg>
        <pc:picChg chg="ord">
          <ac:chgData name="Murphy, Leticia@CalRecycle" userId="e60a5982-3310-4a39-9def-8b05a039666a" providerId="ADAL" clId="{AF642C76-D9E3-446A-9B09-49E2AD8AED75}" dt="2020-10-27T17:54:07.387" v="991" actId="13244"/>
          <ac:picMkLst>
            <pc:docMk/>
            <pc:sldMk cId="2471083788" sldId="416"/>
            <ac:picMk id="25" creationId="{2BB98FC5-9CED-4F5A-87D7-9EB78BEC9805}"/>
          </ac:picMkLst>
        </pc:picChg>
        <pc:picChg chg="ord">
          <ac:chgData name="Murphy, Leticia@CalRecycle" userId="e60a5982-3310-4a39-9def-8b05a039666a" providerId="ADAL" clId="{AF642C76-D9E3-446A-9B09-49E2AD8AED75}" dt="2020-10-27T17:54:09.702" v="992" actId="13244"/>
          <ac:picMkLst>
            <pc:docMk/>
            <pc:sldMk cId="2471083788" sldId="416"/>
            <ac:picMk id="26" creationId="{28B03438-8FF2-4236-86C9-17F78453F1DB}"/>
          </ac:picMkLst>
        </pc:picChg>
      </pc:sldChg>
      <pc:sldChg chg="modSp mod">
        <pc:chgData name="Murphy, Leticia@CalRecycle" userId="e60a5982-3310-4a39-9def-8b05a039666a" providerId="ADAL" clId="{AF642C76-D9E3-446A-9B09-49E2AD8AED75}" dt="2020-10-27T18:27:57.454" v="1010" actId="13244"/>
        <pc:sldMkLst>
          <pc:docMk/>
          <pc:sldMk cId="4133988260" sldId="421"/>
        </pc:sldMkLst>
        <pc:spChg chg="mod">
          <ac:chgData name="Murphy, Leticia@CalRecycle" userId="e60a5982-3310-4a39-9def-8b05a039666a" providerId="ADAL" clId="{AF642C76-D9E3-446A-9B09-49E2AD8AED75}" dt="2020-10-27T01:27:27.711" v="226" actId="962"/>
          <ac:spMkLst>
            <pc:docMk/>
            <pc:sldMk cId="4133988260" sldId="421"/>
            <ac:spMk id="2" creationId="{00000000-0000-0000-0000-000000000000}"/>
          </ac:spMkLst>
        </pc:spChg>
        <pc:spChg chg="mod ord">
          <ac:chgData name="Murphy, Leticia@CalRecycle" userId="e60a5982-3310-4a39-9def-8b05a039666a" providerId="ADAL" clId="{AF642C76-D9E3-446A-9B09-49E2AD8AED75}" dt="2020-10-27T17:56:58.971" v="1000" actId="13244"/>
          <ac:spMkLst>
            <pc:docMk/>
            <pc:sldMk cId="4133988260" sldId="421"/>
            <ac:spMk id="3" creationId="{00000000-0000-0000-0000-000000000000}"/>
          </ac:spMkLst>
        </pc:spChg>
        <pc:spChg chg="mod ord">
          <ac:chgData name="Murphy, Leticia@CalRecycle" userId="e60a5982-3310-4a39-9def-8b05a039666a" providerId="ADAL" clId="{AF642C76-D9E3-446A-9B09-49E2AD8AED75}" dt="2020-10-27T17:58:45.267" v="1006" actId="13244"/>
          <ac:spMkLst>
            <pc:docMk/>
            <pc:sldMk cId="4133988260" sldId="421"/>
            <ac:spMk id="4" creationId="{00000000-0000-0000-0000-000000000000}"/>
          </ac:spMkLst>
        </pc:spChg>
        <pc:spChg chg="mod ord">
          <ac:chgData name="Murphy, Leticia@CalRecycle" userId="e60a5982-3310-4a39-9def-8b05a039666a" providerId="ADAL" clId="{AF642C76-D9E3-446A-9B09-49E2AD8AED75}" dt="2020-10-27T18:27:53.985" v="1009" actId="13244"/>
          <ac:spMkLst>
            <pc:docMk/>
            <pc:sldMk cId="4133988260" sldId="421"/>
            <ac:spMk id="5" creationId="{00000000-0000-0000-0000-000000000000}"/>
          </ac:spMkLst>
        </pc:spChg>
        <pc:spChg chg="mod ord">
          <ac:chgData name="Murphy, Leticia@CalRecycle" userId="e60a5982-3310-4a39-9def-8b05a039666a" providerId="ADAL" clId="{AF642C76-D9E3-446A-9B09-49E2AD8AED75}" dt="2020-10-27T17:58:48.645" v="1007" actId="13244"/>
          <ac:spMkLst>
            <pc:docMk/>
            <pc:sldMk cId="4133988260" sldId="421"/>
            <ac:spMk id="7" creationId="{00000000-0000-0000-0000-000000000000}"/>
          </ac:spMkLst>
        </pc:spChg>
        <pc:spChg chg="mod ord">
          <ac:chgData name="Murphy, Leticia@CalRecycle" userId="e60a5982-3310-4a39-9def-8b05a039666a" providerId="ADAL" clId="{AF642C76-D9E3-446A-9B09-49E2AD8AED75}" dt="2020-10-27T17:57:51.248" v="1003" actId="13244"/>
          <ac:spMkLst>
            <pc:docMk/>
            <pc:sldMk cId="4133988260" sldId="421"/>
            <ac:spMk id="8" creationId="{00000000-0000-0000-0000-000000000000}"/>
          </ac:spMkLst>
        </pc:spChg>
        <pc:spChg chg="mod ord">
          <ac:chgData name="Murphy, Leticia@CalRecycle" userId="e60a5982-3310-4a39-9def-8b05a039666a" providerId="ADAL" clId="{AF642C76-D9E3-446A-9B09-49E2AD8AED75}" dt="2020-10-27T17:57:18.869" v="1001" actId="13244"/>
          <ac:spMkLst>
            <pc:docMk/>
            <pc:sldMk cId="4133988260" sldId="421"/>
            <ac:spMk id="10" creationId="{00000000-0000-0000-0000-000000000000}"/>
          </ac:spMkLst>
        </pc:spChg>
        <pc:spChg chg="mod ord">
          <ac:chgData name="Murphy, Leticia@CalRecycle" userId="e60a5982-3310-4a39-9def-8b05a039666a" providerId="ADAL" clId="{AF642C76-D9E3-446A-9B09-49E2AD8AED75}" dt="2020-10-27T17:56:38.383" v="999" actId="13244"/>
          <ac:spMkLst>
            <pc:docMk/>
            <pc:sldMk cId="4133988260" sldId="421"/>
            <ac:spMk id="12" creationId="{00000000-0000-0000-0000-000000000000}"/>
          </ac:spMkLst>
        </pc:spChg>
        <pc:spChg chg="mod ord">
          <ac:chgData name="Murphy, Leticia@CalRecycle" userId="e60a5982-3310-4a39-9def-8b05a039666a" providerId="ADAL" clId="{AF642C76-D9E3-446A-9B09-49E2AD8AED75}" dt="2020-10-27T17:56:28.576" v="997" actId="13244"/>
          <ac:spMkLst>
            <pc:docMk/>
            <pc:sldMk cId="4133988260" sldId="421"/>
            <ac:spMk id="14" creationId="{00000000-0000-0000-0000-000000000000}"/>
          </ac:spMkLst>
        </pc:spChg>
        <pc:grpChg chg="ord">
          <ac:chgData name="Murphy, Leticia@CalRecycle" userId="e60a5982-3310-4a39-9def-8b05a039666a" providerId="ADAL" clId="{AF642C76-D9E3-446A-9B09-49E2AD8AED75}" dt="2020-10-27T17:56:33.991" v="998" actId="13244"/>
          <ac:grpSpMkLst>
            <pc:docMk/>
            <pc:sldMk cId="4133988260" sldId="421"/>
            <ac:grpSpMk id="21" creationId="{00000000-0000-0000-0000-000000000000}"/>
          </ac:grpSpMkLst>
        </pc:grpChg>
        <pc:grpChg chg="ord">
          <ac:chgData name="Murphy, Leticia@CalRecycle" userId="e60a5982-3310-4a39-9def-8b05a039666a" providerId="ADAL" clId="{AF642C76-D9E3-446A-9B09-49E2AD8AED75}" dt="2020-10-27T17:58:30.608" v="1005" actId="13244"/>
          <ac:grpSpMkLst>
            <pc:docMk/>
            <pc:sldMk cId="4133988260" sldId="421"/>
            <ac:grpSpMk id="22" creationId="{00000000-0000-0000-0000-000000000000}"/>
          </ac:grpSpMkLst>
        </pc:grpChg>
        <pc:picChg chg="ord">
          <ac:chgData name="Murphy, Leticia@CalRecycle" userId="e60a5982-3310-4a39-9def-8b05a039666a" providerId="ADAL" clId="{AF642C76-D9E3-446A-9B09-49E2AD8AED75}" dt="2020-10-27T18:27:51.339" v="1008" actId="13244"/>
          <ac:picMkLst>
            <pc:docMk/>
            <pc:sldMk cId="4133988260" sldId="421"/>
            <ac:picMk id="19" creationId="{E8762F0A-9F0A-7A4C-9723-10C29DEB7135}"/>
          </ac:picMkLst>
        </pc:picChg>
        <pc:picChg chg="ord">
          <ac:chgData name="Murphy, Leticia@CalRecycle" userId="e60a5982-3310-4a39-9def-8b05a039666a" providerId="ADAL" clId="{AF642C76-D9E3-446A-9B09-49E2AD8AED75}" dt="2020-10-27T18:27:57.454" v="1010" actId="13244"/>
          <ac:picMkLst>
            <pc:docMk/>
            <pc:sldMk cId="4133988260" sldId="421"/>
            <ac:picMk id="20" creationId="{669CD15D-7514-7F45-8D1F-69F8AEFA154F}"/>
          </ac:picMkLst>
        </pc:picChg>
      </pc:sldChg>
      <pc:sldChg chg="modSp mod">
        <pc:chgData name="Murphy, Leticia@CalRecycle" userId="e60a5982-3310-4a39-9def-8b05a039666a" providerId="ADAL" clId="{AF642C76-D9E3-446A-9B09-49E2AD8AED75}" dt="2020-10-29T20:44:33.118" v="1210" actId="14100"/>
        <pc:sldMkLst>
          <pc:docMk/>
          <pc:sldMk cId="2355344996" sldId="422"/>
        </pc:sldMkLst>
        <pc:spChg chg="mod ord">
          <ac:chgData name="Murphy, Leticia@CalRecycle" userId="e60a5982-3310-4a39-9def-8b05a039666a" providerId="ADAL" clId="{AF642C76-D9E3-446A-9B09-49E2AD8AED75}" dt="2020-10-29T20:44:26.431" v="1208" actId="14100"/>
          <ac:spMkLst>
            <pc:docMk/>
            <pc:sldMk cId="2355344996" sldId="422"/>
            <ac:spMk id="3" creationId="{00000000-0000-0000-0000-000000000000}"/>
          </ac:spMkLst>
        </pc:spChg>
        <pc:spChg chg="mod ord">
          <ac:chgData name="Murphy, Leticia@CalRecycle" userId="e60a5982-3310-4a39-9def-8b05a039666a" providerId="ADAL" clId="{AF642C76-D9E3-446A-9B09-49E2AD8AED75}" dt="2020-10-27T18:33:35.647" v="1011" actId="13244"/>
          <ac:spMkLst>
            <pc:docMk/>
            <pc:sldMk cId="2355344996" sldId="422"/>
            <ac:spMk id="6" creationId="{00000000-0000-0000-0000-000000000000}"/>
          </ac:spMkLst>
        </pc:spChg>
        <pc:spChg chg="mod ord">
          <ac:chgData name="Murphy, Leticia@CalRecycle" userId="e60a5982-3310-4a39-9def-8b05a039666a" providerId="ADAL" clId="{AF642C76-D9E3-446A-9B09-49E2AD8AED75}" dt="2020-10-29T20:44:33.118" v="1210" actId="14100"/>
          <ac:spMkLst>
            <pc:docMk/>
            <pc:sldMk cId="2355344996" sldId="422"/>
            <ac:spMk id="12" creationId="{00000000-0000-0000-0000-000000000000}"/>
          </ac:spMkLst>
        </pc:spChg>
        <pc:grpChg chg="ord">
          <ac:chgData name="Murphy, Leticia@CalRecycle" userId="e60a5982-3310-4a39-9def-8b05a039666a" providerId="ADAL" clId="{AF642C76-D9E3-446A-9B09-49E2AD8AED75}" dt="2020-10-27T18:33:41.362" v="1012" actId="13244"/>
          <ac:grpSpMkLst>
            <pc:docMk/>
            <pc:sldMk cId="2355344996" sldId="422"/>
            <ac:grpSpMk id="7" creationId="{20BAF6DA-8EF5-F342-AEEB-0624A455C037}"/>
          </ac:grpSpMkLst>
        </pc:grpChg>
      </pc:sldChg>
      <pc:sldChg chg="modSp mod">
        <pc:chgData name="Murphy, Leticia@CalRecycle" userId="e60a5982-3310-4a39-9def-8b05a039666a" providerId="ADAL" clId="{AF642C76-D9E3-446A-9B09-49E2AD8AED75}" dt="2020-10-29T20:45:35.596" v="1219" actId="14100"/>
        <pc:sldMkLst>
          <pc:docMk/>
          <pc:sldMk cId="3535744838" sldId="423"/>
        </pc:sldMkLst>
        <pc:spChg chg="mod ord">
          <ac:chgData name="Murphy, Leticia@CalRecycle" userId="e60a5982-3310-4a39-9def-8b05a039666a" providerId="ADAL" clId="{AF642C76-D9E3-446A-9B09-49E2AD8AED75}" dt="2020-10-29T20:45:20.819" v="1215" actId="14100"/>
          <ac:spMkLst>
            <pc:docMk/>
            <pc:sldMk cId="3535744838" sldId="423"/>
            <ac:spMk id="3" creationId="{00000000-0000-0000-0000-000000000000}"/>
          </ac:spMkLst>
        </pc:spChg>
        <pc:spChg chg="mod ord">
          <ac:chgData name="Murphy, Leticia@CalRecycle" userId="e60a5982-3310-4a39-9def-8b05a039666a" providerId="ADAL" clId="{AF642C76-D9E3-446A-9B09-49E2AD8AED75}" dt="2020-10-27T18:34:48.701" v="1022" actId="13244"/>
          <ac:spMkLst>
            <pc:docMk/>
            <pc:sldMk cId="3535744838" sldId="423"/>
            <ac:spMk id="6" creationId="{00000000-0000-0000-0000-000000000000}"/>
          </ac:spMkLst>
        </pc:spChg>
        <pc:spChg chg="mod">
          <ac:chgData name="Murphy, Leticia@CalRecycle" userId="e60a5982-3310-4a39-9def-8b05a039666a" providerId="ADAL" clId="{AF642C76-D9E3-446A-9B09-49E2AD8AED75}" dt="2020-10-29T20:45:35.596" v="1219" actId="14100"/>
          <ac:spMkLst>
            <pc:docMk/>
            <pc:sldMk cId="3535744838" sldId="423"/>
            <ac:spMk id="12" creationId="{00000000-0000-0000-0000-000000000000}"/>
          </ac:spMkLst>
        </pc:spChg>
        <pc:picChg chg="ord">
          <ac:chgData name="Murphy, Leticia@CalRecycle" userId="e60a5982-3310-4a39-9def-8b05a039666a" providerId="ADAL" clId="{AF642C76-D9E3-446A-9B09-49E2AD8AED75}" dt="2020-10-27T18:34:53.174" v="1023" actId="13244"/>
          <ac:picMkLst>
            <pc:docMk/>
            <pc:sldMk cId="3535744838" sldId="423"/>
            <ac:picMk id="13" creationId="{00000000-0000-0000-0000-000000000000}"/>
          </ac:picMkLst>
        </pc:picChg>
      </pc:sldChg>
      <pc:sldChg chg="modSp mod">
        <pc:chgData name="Murphy, Leticia@CalRecycle" userId="e60a5982-3310-4a39-9def-8b05a039666a" providerId="ADAL" clId="{AF642C76-D9E3-446A-9B09-49E2AD8AED75}" dt="2020-10-27T01:33:33.117" v="356" actId="962"/>
        <pc:sldMkLst>
          <pc:docMk/>
          <pc:sldMk cId="4203212504" sldId="426"/>
        </pc:sldMkLst>
        <pc:spChg chg="mod">
          <ac:chgData name="Murphy, Leticia@CalRecycle" userId="e60a5982-3310-4a39-9def-8b05a039666a" providerId="ADAL" clId="{AF642C76-D9E3-446A-9B09-49E2AD8AED75}" dt="2020-10-27T01:33:28.352" v="354" actId="962"/>
          <ac:spMkLst>
            <pc:docMk/>
            <pc:sldMk cId="4203212504" sldId="426"/>
            <ac:spMk id="2" creationId="{00000000-0000-0000-0000-000000000000}"/>
          </ac:spMkLst>
        </pc:spChg>
        <pc:spChg chg="mod">
          <ac:chgData name="Murphy, Leticia@CalRecycle" userId="e60a5982-3310-4a39-9def-8b05a039666a" providerId="ADAL" clId="{AF642C76-D9E3-446A-9B09-49E2AD8AED75}" dt="2020-10-27T01:33:33.117" v="356" actId="962"/>
          <ac:spMkLst>
            <pc:docMk/>
            <pc:sldMk cId="4203212504" sldId="426"/>
            <ac:spMk id="3" creationId="{00000000-0000-0000-0000-000000000000}"/>
          </ac:spMkLst>
        </pc:spChg>
      </pc:sldChg>
      <pc:sldChg chg="modSp mod">
        <pc:chgData name="Murphy, Leticia@CalRecycle" userId="e60a5982-3310-4a39-9def-8b05a039666a" providerId="ADAL" clId="{AF642C76-D9E3-446A-9B09-49E2AD8AED75}" dt="2020-10-29T21:02:50.566" v="1299" actId="207"/>
        <pc:sldMkLst>
          <pc:docMk/>
          <pc:sldMk cId="826465562" sldId="427"/>
        </pc:sldMkLst>
        <pc:spChg chg="mod">
          <ac:chgData name="Murphy, Leticia@CalRecycle" userId="e60a5982-3310-4a39-9def-8b05a039666a" providerId="ADAL" clId="{AF642C76-D9E3-446A-9B09-49E2AD8AED75}" dt="2020-10-29T21:02:45.340" v="1298" actId="207"/>
          <ac:spMkLst>
            <pc:docMk/>
            <pc:sldMk cId="826465562" sldId="427"/>
            <ac:spMk id="6" creationId="{00000000-0000-0000-0000-000000000000}"/>
          </ac:spMkLst>
        </pc:spChg>
        <pc:spChg chg="mod">
          <ac:chgData name="Murphy, Leticia@CalRecycle" userId="e60a5982-3310-4a39-9def-8b05a039666a" providerId="ADAL" clId="{AF642C76-D9E3-446A-9B09-49E2AD8AED75}" dt="2020-10-29T21:02:50.566" v="1299" actId="207"/>
          <ac:spMkLst>
            <pc:docMk/>
            <pc:sldMk cId="826465562" sldId="427"/>
            <ac:spMk id="7" creationId="{00000000-0000-0000-0000-000000000000}"/>
          </ac:spMkLst>
        </pc:spChg>
        <pc:spChg chg="mod ord">
          <ac:chgData name="Murphy, Leticia@CalRecycle" userId="e60a5982-3310-4a39-9def-8b05a039666a" providerId="ADAL" clId="{AF642C76-D9E3-446A-9B09-49E2AD8AED75}" dt="2020-10-27T19:56:54.295" v="1091" actId="20577"/>
          <ac:spMkLst>
            <pc:docMk/>
            <pc:sldMk cId="826465562" sldId="427"/>
            <ac:spMk id="8" creationId="{00000000-0000-0000-0000-000000000000}"/>
          </ac:spMkLst>
        </pc:spChg>
        <pc:picChg chg="mod ord">
          <ac:chgData name="Murphy, Leticia@CalRecycle" userId="e60a5982-3310-4a39-9def-8b05a039666a" providerId="ADAL" clId="{AF642C76-D9E3-446A-9B09-49E2AD8AED75}" dt="2020-10-27T19:49:46.144" v="1066" actId="13244"/>
          <ac:picMkLst>
            <pc:docMk/>
            <pc:sldMk cId="826465562" sldId="427"/>
            <ac:picMk id="3" creationId="{00000000-0000-0000-0000-000000000000}"/>
          </ac:picMkLst>
        </pc:picChg>
      </pc:sldChg>
      <pc:sldChg chg="modSp mod">
        <pc:chgData name="Murphy, Leticia@CalRecycle" userId="e60a5982-3310-4a39-9def-8b05a039666a" providerId="ADAL" clId="{AF642C76-D9E3-446A-9B09-49E2AD8AED75}" dt="2020-10-29T20:53:20.213" v="1273" actId="962"/>
        <pc:sldMkLst>
          <pc:docMk/>
          <pc:sldMk cId="3584978902" sldId="430"/>
        </pc:sldMkLst>
        <pc:spChg chg="mod">
          <ac:chgData name="Murphy, Leticia@CalRecycle" userId="e60a5982-3310-4a39-9def-8b05a039666a" providerId="ADAL" clId="{AF642C76-D9E3-446A-9B09-49E2AD8AED75}" dt="2020-10-27T01:33:39.930" v="358" actId="962"/>
          <ac:spMkLst>
            <pc:docMk/>
            <pc:sldMk cId="3584978902" sldId="430"/>
            <ac:spMk id="2" creationId="{00000000-0000-0000-0000-000000000000}"/>
          </ac:spMkLst>
        </pc:spChg>
        <pc:spChg chg="mod">
          <ac:chgData name="Murphy, Leticia@CalRecycle" userId="e60a5982-3310-4a39-9def-8b05a039666a" providerId="ADAL" clId="{AF642C76-D9E3-446A-9B09-49E2AD8AED75}" dt="2020-10-27T01:33:44.684" v="360" actId="962"/>
          <ac:spMkLst>
            <pc:docMk/>
            <pc:sldMk cId="3584978902" sldId="430"/>
            <ac:spMk id="3" creationId="{00000000-0000-0000-0000-000000000000}"/>
          </ac:spMkLst>
        </pc:spChg>
        <pc:grpChg chg="mod">
          <ac:chgData name="Murphy, Leticia@CalRecycle" userId="e60a5982-3310-4a39-9def-8b05a039666a" providerId="ADAL" clId="{AF642C76-D9E3-446A-9B09-49E2AD8AED75}" dt="2020-10-29T20:53:01.784" v="1259" actId="962"/>
          <ac:grpSpMkLst>
            <pc:docMk/>
            <pc:sldMk cId="3584978902" sldId="430"/>
            <ac:grpSpMk id="4" creationId="{00000000-0000-0000-0000-000000000000}"/>
          </ac:grpSpMkLst>
        </pc:grpChg>
        <pc:picChg chg="mod">
          <ac:chgData name="Murphy, Leticia@CalRecycle" userId="e60a5982-3310-4a39-9def-8b05a039666a" providerId="ADAL" clId="{AF642C76-D9E3-446A-9B09-49E2AD8AED75}" dt="2020-10-29T20:52:58.266" v="1258" actId="962"/>
          <ac:picMkLst>
            <pc:docMk/>
            <pc:sldMk cId="3584978902" sldId="430"/>
            <ac:picMk id="5" creationId="{A62AD809-A6D0-7647-9087-AB9D33A7916C}"/>
          </ac:picMkLst>
        </pc:picChg>
        <pc:picChg chg="mod ord">
          <ac:chgData name="Murphy, Leticia@CalRecycle" userId="e60a5982-3310-4a39-9def-8b05a039666a" providerId="ADAL" clId="{AF642C76-D9E3-446A-9B09-49E2AD8AED75}" dt="2020-10-29T20:53:20.213" v="1273" actId="962"/>
          <ac:picMkLst>
            <pc:docMk/>
            <pc:sldMk cId="3584978902" sldId="430"/>
            <ac:picMk id="11" creationId="{00000000-0000-0000-0000-000000000000}"/>
          </ac:picMkLst>
        </pc:picChg>
      </pc:sldChg>
      <pc:sldChg chg="modSp mod">
        <pc:chgData name="Murphy, Leticia@CalRecycle" userId="e60a5982-3310-4a39-9def-8b05a039666a" providerId="ADAL" clId="{AF642C76-D9E3-446A-9B09-49E2AD8AED75}" dt="2020-10-27T02:29:24.654" v="815" actId="962"/>
        <pc:sldMkLst>
          <pc:docMk/>
          <pc:sldMk cId="2630201720" sldId="431"/>
        </pc:sldMkLst>
        <pc:spChg chg="mod">
          <ac:chgData name="Murphy, Leticia@CalRecycle" userId="e60a5982-3310-4a39-9def-8b05a039666a" providerId="ADAL" clId="{AF642C76-D9E3-446A-9B09-49E2AD8AED75}" dt="2020-10-27T02:29:24.654" v="815" actId="962"/>
          <ac:spMkLst>
            <pc:docMk/>
            <pc:sldMk cId="2630201720" sldId="431"/>
            <ac:spMk id="2" creationId="{00000000-0000-0000-0000-000000000000}"/>
          </ac:spMkLst>
        </pc:spChg>
        <pc:spChg chg="mod">
          <ac:chgData name="Murphy, Leticia@CalRecycle" userId="e60a5982-3310-4a39-9def-8b05a039666a" providerId="ADAL" clId="{AF642C76-D9E3-446A-9B09-49E2AD8AED75}" dt="2020-10-27T02:18:33.908" v="813" actId="962"/>
          <ac:spMkLst>
            <pc:docMk/>
            <pc:sldMk cId="2630201720" sldId="431"/>
            <ac:spMk id="3" creationId="{00000000-0000-0000-0000-000000000000}"/>
          </ac:spMkLst>
        </pc:spChg>
        <pc:spChg chg="mod">
          <ac:chgData name="Murphy, Leticia@CalRecycle" userId="e60a5982-3310-4a39-9def-8b05a039666a" providerId="ADAL" clId="{AF642C76-D9E3-446A-9B09-49E2AD8AED75}" dt="2020-10-27T02:18:27.096" v="811" actId="962"/>
          <ac:spMkLst>
            <pc:docMk/>
            <pc:sldMk cId="2630201720" sldId="431"/>
            <ac:spMk id="4" creationId="{00000000-0000-0000-0000-000000000000}"/>
          </ac:spMkLst>
        </pc:spChg>
        <pc:spChg chg="mod">
          <ac:chgData name="Murphy, Leticia@CalRecycle" userId="e60a5982-3310-4a39-9def-8b05a039666a" providerId="ADAL" clId="{AF642C76-D9E3-446A-9B09-49E2AD8AED75}" dt="2020-10-27T02:18:22.361" v="810" actId="962"/>
          <ac:spMkLst>
            <pc:docMk/>
            <pc:sldMk cId="2630201720" sldId="431"/>
            <ac:spMk id="5" creationId="{00000000-0000-0000-0000-000000000000}"/>
          </ac:spMkLst>
        </pc:spChg>
      </pc:sldChg>
      <pc:sldChg chg="modSp mod">
        <pc:chgData name="Murphy, Leticia@CalRecycle" userId="e60a5982-3310-4a39-9def-8b05a039666a" providerId="ADAL" clId="{AF642C76-D9E3-446A-9B09-49E2AD8AED75}" dt="2020-10-27T19:45:00.981" v="1042" actId="13244"/>
        <pc:sldMkLst>
          <pc:docMk/>
          <pc:sldMk cId="627511945" sldId="441"/>
        </pc:sldMkLst>
        <pc:spChg chg="mod">
          <ac:chgData name="Murphy, Leticia@CalRecycle" userId="e60a5982-3310-4a39-9def-8b05a039666a" providerId="ADAL" clId="{AF642C76-D9E3-446A-9B09-49E2AD8AED75}" dt="2020-10-27T01:33:22.617" v="352" actId="962"/>
          <ac:spMkLst>
            <pc:docMk/>
            <pc:sldMk cId="627511945" sldId="441"/>
            <ac:spMk id="14" creationId="{00000000-0000-0000-0000-000000000000}"/>
          </ac:spMkLst>
        </pc:spChg>
        <pc:spChg chg="mod">
          <ac:chgData name="Murphy, Leticia@CalRecycle" userId="e60a5982-3310-4a39-9def-8b05a039666a" providerId="ADAL" clId="{AF642C76-D9E3-446A-9B09-49E2AD8AED75}" dt="2020-10-27T01:33:18.660" v="350" actId="962"/>
          <ac:spMkLst>
            <pc:docMk/>
            <pc:sldMk cId="627511945" sldId="441"/>
            <ac:spMk id="15" creationId="{00000000-0000-0000-0000-000000000000}"/>
          </ac:spMkLst>
        </pc:spChg>
        <pc:spChg chg="mod ord">
          <ac:chgData name="Murphy, Leticia@CalRecycle" userId="e60a5982-3310-4a39-9def-8b05a039666a" providerId="ADAL" clId="{AF642C76-D9E3-446A-9B09-49E2AD8AED75}" dt="2020-10-27T19:45:00.981" v="1042" actId="13244"/>
          <ac:spMkLst>
            <pc:docMk/>
            <pc:sldMk cId="627511945" sldId="441"/>
            <ac:spMk id="16" creationId="{00000000-0000-0000-0000-000000000000}"/>
          </ac:spMkLst>
        </pc:spChg>
      </pc:sldChg>
      <pc:sldChg chg="modSp mod">
        <pc:chgData name="Murphy, Leticia@CalRecycle" userId="e60a5982-3310-4a39-9def-8b05a039666a" providerId="ADAL" clId="{AF642C76-D9E3-446A-9B09-49E2AD8AED75}" dt="2020-10-27T01:37:41.962" v="459" actId="962"/>
        <pc:sldMkLst>
          <pc:docMk/>
          <pc:sldMk cId="1657067404" sldId="445"/>
        </pc:sldMkLst>
        <pc:spChg chg="mod">
          <ac:chgData name="Murphy, Leticia@CalRecycle" userId="e60a5982-3310-4a39-9def-8b05a039666a" providerId="ADAL" clId="{AF642C76-D9E3-446A-9B09-49E2AD8AED75}" dt="2020-10-27T01:37:41.962" v="459" actId="962"/>
          <ac:spMkLst>
            <pc:docMk/>
            <pc:sldMk cId="1657067404" sldId="445"/>
            <ac:spMk id="2" creationId="{00000000-0000-0000-0000-000000000000}"/>
          </ac:spMkLst>
        </pc:spChg>
        <pc:spChg chg="mod">
          <ac:chgData name="Murphy, Leticia@CalRecycle" userId="e60a5982-3310-4a39-9def-8b05a039666a" providerId="ADAL" clId="{AF642C76-D9E3-446A-9B09-49E2AD8AED75}" dt="2020-10-27T01:36:55.731" v="395" actId="962"/>
          <ac:spMkLst>
            <pc:docMk/>
            <pc:sldMk cId="1657067404" sldId="445"/>
            <ac:spMk id="15" creationId="{00000000-0000-0000-0000-000000000000}"/>
          </ac:spMkLst>
        </pc:spChg>
      </pc:sldChg>
      <pc:sldChg chg="modSp mod">
        <pc:chgData name="Murphy, Leticia@CalRecycle" userId="e60a5982-3310-4a39-9def-8b05a039666a" providerId="ADAL" clId="{AF642C76-D9E3-446A-9B09-49E2AD8AED75}" dt="2020-10-27T01:37:56.790" v="463" actId="962"/>
        <pc:sldMkLst>
          <pc:docMk/>
          <pc:sldMk cId="1103382526" sldId="446"/>
        </pc:sldMkLst>
        <pc:spChg chg="mod">
          <ac:chgData name="Murphy, Leticia@CalRecycle" userId="e60a5982-3310-4a39-9def-8b05a039666a" providerId="ADAL" clId="{AF642C76-D9E3-446A-9B09-49E2AD8AED75}" dt="2020-10-27T01:37:52.074" v="461" actId="962"/>
          <ac:spMkLst>
            <pc:docMk/>
            <pc:sldMk cId="1103382526" sldId="446"/>
            <ac:spMk id="2" creationId="{00000000-0000-0000-0000-000000000000}"/>
          </ac:spMkLst>
        </pc:spChg>
        <pc:spChg chg="mod">
          <ac:chgData name="Murphy, Leticia@CalRecycle" userId="e60a5982-3310-4a39-9def-8b05a039666a" providerId="ADAL" clId="{AF642C76-D9E3-446A-9B09-49E2AD8AED75}" dt="2020-10-27T01:37:56.790" v="463" actId="962"/>
          <ac:spMkLst>
            <pc:docMk/>
            <pc:sldMk cId="1103382526" sldId="446"/>
            <ac:spMk id="3" creationId="{00000000-0000-0000-0000-000000000000}"/>
          </ac:spMkLst>
        </pc:spChg>
      </pc:sldChg>
      <pc:sldChg chg="modSp mod">
        <pc:chgData name="Murphy, Leticia@CalRecycle" userId="e60a5982-3310-4a39-9def-8b05a039666a" providerId="ADAL" clId="{AF642C76-D9E3-446A-9B09-49E2AD8AED75}" dt="2020-10-27T01:38:08.306" v="467" actId="962"/>
        <pc:sldMkLst>
          <pc:docMk/>
          <pc:sldMk cId="736559106" sldId="447"/>
        </pc:sldMkLst>
        <pc:spChg chg="mod">
          <ac:chgData name="Murphy, Leticia@CalRecycle" userId="e60a5982-3310-4a39-9def-8b05a039666a" providerId="ADAL" clId="{AF642C76-D9E3-446A-9B09-49E2AD8AED75}" dt="2020-10-27T01:38:08.306" v="467" actId="962"/>
          <ac:spMkLst>
            <pc:docMk/>
            <pc:sldMk cId="736559106" sldId="447"/>
            <ac:spMk id="2" creationId="{00000000-0000-0000-0000-000000000000}"/>
          </ac:spMkLst>
        </pc:spChg>
        <pc:spChg chg="mod">
          <ac:chgData name="Murphy, Leticia@CalRecycle" userId="e60a5982-3310-4a39-9def-8b05a039666a" providerId="ADAL" clId="{AF642C76-D9E3-446A-9B09-49E2AD8AED75}" dt="2020-10-27T01:38:04.462" v="465" actId="962"/>
          <ac:spMkLst>
            <pc:docMk/>
            <pc:sldMk cId="736559106" sldId="447"/>
            <ac:spMk id="3" creationId="{00000000-0000-0000-0000-000000000000}"/>
          </ac:spMkLst>
        </pc:spChg>
      </pc:sldChg>
      <pc:sldChg chg="modSp mod">
        <pc:chgData name="Murphy, Leticia@CalRecycle" userId="e60a5982-3310-4a39-9def-8b05a039666a" providerId="ADAL" clId="{AF642C76-D9E3-446A-9B09-49E2AD8AED75}" dt="2020-10-29T20:55:23.249" v="1284" actId="207"/>
        <pc:sldMkLst>
          <pc:docMk/>
          <pc:sldMk cId="2005451826" sldId="448"/>
        </pc:sldMkLst>
        <pc:spChg chg="mod">
          <ac:chgData name="Murphy, Leticia@CalRecycle" userId="e60a5982-3310-4a39-9def-8b05a039666a" providerId="ADAL" clId="{AF642C76-D9E3-446A-9B09-49E2AD8AED75}" dt="2020-10-27T01:40:22.262" v="593" actId="962"/>
          <ac:spMkLst>
            <pc:docMk/>
            <pc:sldMk cId="2005451826" sldId="448"/>
            <ac:spMk id="2" creationId="{00000000-0000-0000-0000-000000000000}"/>
          </ac:spMkLst>
        </pc:spChg>
        <pc:spChg chg="mod">
          <ac:chgData name="Murphy, Leticia@CalRecycle" userId="e60a5982-3310-4a39-9def-8b05a039666a" providerId="ADAL" clId="{AF642C76-D9E3-446A-9B09-49E2AD8AED75}" dt="2020-10-27T01:39:59.790" v="589" actId="962"/>
          <ac:spMkLst>
            <pc:docMk/>
            <pc:sldMk cId="2005451826" sldId="448"/>
            <ac:spMk id="3" creationId="{00000000-0000-0000-0000-000000000000}"/>
          </ac:spMkLst>
        </pc:spChg>
        <pc:spChg chg="mod">
          <ac:chgData name="Murphy, Leticia@CalRecycle" userId="e60a5982-3310-4a39-9def-8b05a039666a" providerId="ADAL" clId="{AF642C76-D9E3-446A-9B09-49E2AD8AED75}" dt="2020-10-29T20:55:23.249" v="1284" actId="207"/>
          <ac:spMkLst>
            <pc:docMk/>
            <pc:sldMk cId="2005451826" sldId="448"/>
            <ac:spMk id="5" creationId="{00000000-0000-0000-0000-000000000000}"/>
          </ac:spMkLst>
        </pc:spChg>
      </pc:sldChg>
      <pc:sldChg chg="modSp mod">
        <pc:chgData name="Murphy, Leticia@CalRecycle" userId="e60a5982-3310-4a39-9def-8b05a039666a" providerId="ADAL" clId="{AF642C76-D9E3-446A-9B09-49E2AD8AED75}" dt="2020-10-29T20:55:53.758" v="1288" actId="14100"/>
        <pc:sldMkLst>
          <pc:docMk/>
          <pc:sldMk cId="3426673999" sldId="449"/>
        </pc:sldMkLst>
        <pc:spChg chg="mod ord">
          <ac:chgData name="Murphy, Leticia@CalRecycle" userId="e60a5982-3310-4a39-9def-8b05a039666a" providerId="ADAL" clId="{AF642C76-D9E3-446A-9B09-49E2AD8AED75}" dt="2020-10-29T20:55:53.758" v="1288" actId="14100"/>
          <ac:spMkLst>
            <pc:docMk/>
            <pc:sldMk cId="3426673999" sldId="449"/>
            <ac:spMk id="2" creationId="{00000000-0000-0000-0000-000000000000}"/>
          </ac:spMkLst>
        </pc:spChg>
        <pc:spChg chg="mod">
          <ac:chgData name="Murphy, Leticia@CalRecycle" userId="e60a5982-3310-4a39-9def-8b05a039666a" providerId="ADAL" clId="{AF642C76-D9E3-446A-9B09-49E2AD8AED75}" dt="2020-10-27T01:40:48.853" v="600" actId="962"/>
          <ac:spMkLst>
            <pc:docMk/>
            <pc:sldMk cId="3426673999" sldId="449"/>
            <ac:spMk id="3" creationId="{00000000-0000-0000-0000-000000000000}"/>
          </ac:spMkLst>
        </pc:spChg>
        <pc:spChg chg="mod ord">
          <ac:chgData name="Murphy, Leticia@CalRecycle" userId="e60a5982-3310-4a39-9def-8b05a039666a" providerId="ADAL" clId="{AF642C76-D9E3-446A-9B09-49E2AD8AED75}" dt="2020-10-29T20:55:43.690" v="1286" actId="207"/>
          <ac:spMkLst>
            <pc:docMk/>
            <pc:sldMk cId="3426673999" sldId="449"/>
            <ac:spMk id="10" creationId="{00000000-0000-0000-0000-000000000000}"/>
          </ac:spMkLst>
        </pc:spChg>
        <pc:picChg chg="mod">
          <ac:chgData name="Murphy, Leticia@CalRecycle" userId="e60a5982-3310-4a39-9def-8b05a039666a" providerId="ADAL" clId="{AF642C76-D9E3-446A-9B09-49E2AD8AED75}" dt="2020-10-27T19:50:46.552" v="1070" actId="1076"/>
          <ac:picMkLst>
            <pc:docMk/>
            <pc:sldMk cId="3426673999" sldId="449"/>
            <ac:picMk id="24" creationId="{00000000-0000-0000-0000-000000000000}"/>
          </ac:picMkLst>
        </pc:picChg>
      </pc:sldChg>
      <pc:sldChg chg="modSp mod">
        <pc:chgData name="Murphy, Leticia@CalRecycle" userId="e60a5982-3310-4a39-9def-8b05a039666a" providerId="ADAL" clId="{AF642C76-D9E3-446A-9B09-49E2AD8AED75}" dt="2020-10-29T20:56:29.843" v="1291" actId="207"/>
        <pc:sldMkLst>
          <pc:docMk/>
          <pc:sldMk cId="3768319235" sldId="450"/>
        </pc:sldMkLst>
        <pc:spChg chg="mod">
          <ac:chgData name="Murphy, Leticia@CalRecycle" userId="e60a5982-3310-4a39-9def-8b05a039666a" providerId="ADAL" clId="{AF642C76-D9E3-446A-9B09-49E2AD8AED75}" dt="2020-10-29T20:56:10.058" v="1290" actId="1076"/>
          <ac:spMkLst>
            <pc:docMk/>
            <pc:sldMk cId="3768319235" sldId="450"/>
            <ac:spMk id="2" creationId="{00000000-0000-0000-0000-000000000000}"/>
          </ac:spMkLst>
        </pc:spChg>
        <pc:spChg chg="mod">
          <ac:chgData name="Murphy, Leticia@CalRecycle" userId="e60a5982-3310-4a39-9def-8b05a039666a" providerId="ADAL" clId="{AF642C76-D9E3-446A-9B09-49E2AD8AED75}" dt="2020-10-27T01:41:01.150" v="602" actId="962"/>
          <ac:spMkLst>
            <pc:docMk/>
            <pc:sldMk cId="3768319235" sldId="450"/>
            <ac:spMk id="3" creationId="{00000000-0000-0000-0000-000000000000}"/>
          </ac:spMkLst>
        </pc:spChg>
        <pc:spChg chg="mod">
          <ac:chgData name="Murphy, Leticia@CalRecycle" userId="e60a5982-3310-4a39-9def-8b05a039666a" providerId="ADAL" clId="{AF642C76-D9E3-446A-9B09-49E2AD8AED75}" dt="2020-10-29T20:56:29.843" v="1291" actId="207"/>
          <ac:spMkLst>
            <pc:docMk/>
            <pc:sldMk cId="3768319235" sldId="450"/>
            <ac:spMk id="5" creationId="{00000000-0000-0000-0000-000000000000}"/>
          </ac:spMkLst>
        </pc:spChg>
        <pc:grpChg chg="mod">
          <ac:chgData name="Murphy, Leticia@CalRecycle" userId="e60a5982-3310-4a39-9def-8b05a039666a" providerId="ADAL" clId="{AF642C76-D9E3-446A-9B09-49E2AD8AED75}" dt="2020-10-27T01:41:18.213" v="656" actId="962"/>
          <ac:grpSpMkLst>
            <pc:docMk/>
            <pc:sldMk cId="3768319235" sldId="450"/>
            <ac:grpSpMk id="10" creationId="{00000000-0000-0000-0000-000000000000}"/>
          </ac:grpSpMkLst>
        </pc:grpChg>
      </pc:sldChg>
      <pc:sldChg chg="modSp mod">
        <pc:chgData name="Murphy, Leticia@CalRecycle" userId="e60a5982-3310-4a39-9def-8b05a039666a" providerId="ADAL" clId="{AF642C76-D9E3-446A-9B09-49E2AD8AED75}" dt="2020-10-29T20:59:16.080" v="1294" actId="14100"/>
        <pc:sldMkLst>
          <pc:docMk/>
          <pc:sldMk cId="1231767564" sldId="451"/>
        </pc:sldMkLst>
        <pc:spChg chg="mod">
          <ac:chgData name="Murphy, Leticia@CalRecycle" userId="e60a5982-3310-4a39-9def-8b05a039666a" providerId="ADAL" clId="{AF642C76-D9E3-446A-9B09-49E2AD8AED75}" dt="2020-10-29T20:59:16.080" v="1294" actId="14100"/>
          <ac:spMkLst>
            <pc:docMk/>
            <pc:sldMk cId="1231767564" sldId="451"/>
            <ac:spMk id="2" creationId="{00000000-0000-0000-0000-000000000000}"/>
          </ac:spMkLst>
        </pc:spChg>
        <pc:spChg chg="mod">
          <ac:chgData name="Murphy, Leticia@CalRecycle" userId="e60a5982-3310-4a39-9def-8b05a039666a" providerId="ADAL" clId="{AF642C76-D9E3-446A-9B09-49E2AD8AED75}" dt="2020-10-27T01:42:05.932" v="703" actId="962"/>
          <ac:spMkLst>
            <pc:docMk/>
            <pc:sldMk cId="1231767564" sldId="451"/>
            <ac:spMk id="3" creationId="{00000000-0000-0000-0000-000000000000}"/>
          </ac:spMkLst>
        </pc:spChg>
        <pc:spChg chg="mod">
          <ac:chgData name="Murphy, Leticia@CalRecycle" userId="e60a5982-3310-4a39-9def-8b05a039666a" providerId="ADAL" clId="{AF642C76-D9E3-446A-9B09-49E2AD8AED75}" dt="2020-10-29T20:59:11.244" v="1293" actId="207"/>
          <ac:spMkLst>
            <pc:docMk/>
            <pc:sldMk cId="1231767564" sldId="451"/>
            <ac:spMk id="9" creationId="{00000000-0000-0000-0000-000000000000}"/>
          </ac:spMkLst>
        </pc:spChg>
        <pc:grpChg chg="mod">
          <ac:chgData name="Murphy, Leticia@CalRecycle" userId="e60a5982-3310-4a39-9def-8b05a039666a" providerId="ADAL" clId="{AF642C76-D9E3-446A-9B09-49E2AD8AED75}" dt="2020-10-27T01:41:52.353" v="700" actId="962"/>
          <ac:grpSpMkLst>
            <pc:docMk/>
            <pc:sldMk cId="1231767564" sldId="451"/>
            <ac:grpSpMk id="4" creationId="{00000000-0000-0000-0000-000000000000}"/>
          </ac:grpSpMkLst>
        </pc:grpChg>
      </pc:sldChg>
      <pc:sldChg chg="modSp mod">
        <pc:chgData name="Murphy, Leticia@CalRecycle" userId="e60a5982-3310-4a39-9def-8b05a039666a" providerId="ADAL" clId="{AF642C76-D9E3-446A-9B09-49E2AD8AED75}" dt="2020-10-27T01:42:57.885" v="719" actId="962"/>
        <pc:sldMkLst>
          <pc:docMk/>
          <pc:sldMk cId="3332763897" sldId="452"/>
        </pc:sldMkLst>
        <pc:spChg chg="mod">
          <ac:chgData name="Murphy, Leticia@CalRecycle" userId="e60a5982-3310-4a39-9def-8b05a039666a" providerId="ADAL" clId="{AF642C76-D9E3-446A-9B09-49E2AD8AED75}" dt="2020-10-27T01:42:52.795" v="717" actId="962"/>
          <ac:spMkLst>
            <pc:docMk/>
            <pc:sldMk cId="3332763897" sldId="452"/>
            <ac:spMk id="2" creationId="{00000000-0000-0000-0000-000000000000}"/>
          </ac:spMkLst>
        </pc:spChg>
        <pc:spChg chg="mod">
          <ac:chgData name="Murphy, Leticia@CalRecycle" userId="e60a5982-3310-4a39-9def-8b05a039666a" providerId="ADAL" clId="{AF642C76-D9E3-446A-9B09-49E2AD8AED75}" dt="2020-10-27T01:42:57.885" v="719" actId="962"/>
          <ac:spMkLst>
            <pc:docMk/>
            <pc:sldMk cId="3332763897" sldId="452"/>
            <ac:spMk id="3" creationId="{00000000-0000-0000-0000-000000000000}"/>
          </ac:spMkLst>
        </pc:spChg>
      </pc:sldChg>
      <pc:sldChg chg="modSp mod">
        <pc:chgData name="Murphy, Leticia@CalRecycle" userId="e60a5982-3310-4a39-9def-8b05a039666a" providerId="ADAL" clId="{AF642C76-D9E3-446A-9B09-49E2AD8AED75}" dt="2020-10-27T02:04:32.380" v="771" actId="962"/>
        <pc:sldMkLst>
          <pc:docMk/>
          <pc:sldMk cId="2018706674" sldId="453"/>
        </pc:sldMkLst>
        <pc:spChg chg="mod">
          <ac:chgData name="Murphy, Leticia@CalRecycle" userId="e60a5982-3310-4a39-9def-8b05a039666a" providerId="ADAL" clId="{AF642C76-D9E3-446A-9B09-49E2AD8AED75}" dt="2020-10-27T02:04:24.599" v="769" actId="962"/>
          <ac:spMkLst>
            <pc:docMk/>
            <pc:sldMk cId="2018706674" sldId="453"/>
            <ac:spMk id="2" creationId="{00000000-0000-0000-0000-000000000000}"/>
          </ac:spMkLst>
        </pc:spChg>
        <pc:spChg chg="mod">
          <ac:chgData name="Murphy, Leticia@CalRecycle" userId="e60a5982-3310-4a39-9def-8b05a039666a" providerId="ADAL" clId="{AF642C76-D9E3-446A-9B09-49E2AD8AED75}" dt="2020-10-27T02:04:32.380" v="771" actId="962"/>
          <ac:spMkLst>
            <pc:docMk/>
            <pc:sldMk cId="2018706674" sldId="453"/>
            <ac:spMk id="3" creationId="{00000000-0000-0000-0000-000000000000}"/>
          </ac:spMkLst>
        </pc:spChg>
      </pc:sldChg>
      <pc:sldChg chg="modSp mod">
        <pc:chgData name="Murphy, Leticia@CalRecycle" userId="e60a5982-3310-4a39-9def-8b05a039666a" providerId="ADAL" clId="{AF642C76-D9E3-446A-9B09-49E2AD8AED75}" dt="2020-10-27T02:04:49.384" v="775" actId="962"/>
        <pc:sldMkLst>
          <pc:docMk/>
          <pc:sldMk cId="3079606529" sldId="454"/>
        </pc:sldMkLst>
        <pc:spChg chg="mod">
          <ac:chgData name="Murphy, Leticia@CalRecycle" userId="e60a5982-3310-4a39-9def-8b05a039666a" providerId="ADAL" clId="{AF642C76-D9E3-446A-9B09-49E2AD8AED75}" dt="2020-10-27T02:04:49.384" v="775" actId="962"/>
          <ac:spMkLst>
            <pc:docMk/>
            <pc:sldMk cId="3079606529" sldId="454"/>
            <ac:spMk id="2" creationId="{00000000-0000-0000-0000-000000000000}"/>
          </ac:spMkLst>
        </pc:spChg>
        <pc:spChg chg="mod">
          <ac:chgData name="Murphy, Leticia@CalRecycle" userId="e60a5982-3310-4a39-9def-8b05a039666a" providerId="ADAL" clId="{AF642C76-D9E3-446A-9B09-49E2AD8AED75}" dt="2020-10-27T02:04:42.537" v="773" actId="962"/>
          <ac:spMkLst>
            <pc:docMk/>
            <pc:sldMk cId="3079606529" sldId="454"/>
            <ac:spMk id="3" creationId="{00000000-0000-0000-0000-000000000000}"/>
          </ac:spMkLst>
        </pc:spChg>
      </pc:sldChg>
      <pc:sldChg chg="modSp mod">
        <pc:chgData name="Murphy, Leticia@CalRecycle" userId="e60a5982-3310-4a39-9def-8b05a039666a" providerId="ADAL" clId="{AF642C76-D9E3-446A-9B09-49E2AD8AED75}" dt="2020-10-27T02:05:06.212" v="780" actId="962"/>
        <pc:sldMkLst>
          <pc:docMk/>
          <pc:sldMk cId="2696458753" sldId="455"/>
        </pc:sldMkLst>
        <pc:spChg chg="mod">
          <ac:chgData name="Murphy, Leticia@CalRecycle" userId="e60a5982-3310-4a39-9def-8b05a039666a" providerId="ADAL" clId="{AF642C76-D9E3-446A-9B09-49E2AD8AED75}" dt="2020-10-27T02:05:06.212" v="780" actId="962"/>
          <ac:spMkLst>
            <pc:docMk/>
            <pc:sldMk cId="2696458753" sldId="455"/>
            <ac:spMk id="2" creationId="{00000000-0000-0000-0000-000000000000}"/>
          </ac:spMkLst>
        </pc:spChg>
        <pc:spChg chg="mod">
          <ac:chgData name="Murphy, Leticia@CalRecycle" userId="e60a5982-3310-4a39-9def-8b05a039666a" providerId="ADAL" clId="{AF642C76-D9E3-446A-9B09-49E2AD8AED75}" dt="2020-10-27T02:05:00.396" v="777" actId="962"/>
          <ac:spMkLst>
            <pc:docMk/>
            <pc:sldMk cId="2696458753" sldId="455"/>
            <ac:spMk id="3" creationId="{00000000-0000-0000-0000-000000000000}"/>
          </ac:spMkLst>
        </pc:spChg>
        <pc:picChg chg="mod">
          <ac:chgData name="Murphy, Leticia@CalRecycle" userId="e60a5982-3310-4a39-9def-8b05a039666a" providerId="ADAL" clId="{AF642C76-D9E3-446A-9B09-49E2AD8AED75}" dt="2020-10-27T02:05:01.334" v="778" actId="1076"/>
          <ac:picMkLst>
            <pc:docMk/>
            <pc:sldMk cId="2696458753" sldId="455"/>
            <ac:picMk id="5" creationId="{00000000-0000-0000-0000-000000000000}"/>
          </ac:picMkLst>
        </pc:picChg>
      </pc:sldChg>
      <pc:sldChg chg="modSp mod">
        <pc:chgData name="Murphy, Leticia@CalRecycle" userId="e60a5982-3310-4a39-9def-8b05a039666a" providerId="ADAL" clId="{AF642C76-D9E3-446A-9B09-49E2AD8AED75}" dt="2020-10-27T02:16:49.660" v="784" actId="962"/>
        <pc:sldMkLst>
          <pc:docMk/>
          <pc:sldMk cId="3359779469" sldId="456"/>
        </pc:sldMkLst>
        <pc:spChg chg="mod">
          <ac:chgData name="Murphy, Leticia@CalRecycle" userId="e60a5982-3310-4a39-9def-8b05a039666a" providerId="ADAL" clId="{AF642C76-D9E3-446A-9B09-49E2AD8AED75}" dt="2020-10-27T02:16:49.660" v="784" actId="962"/>
          <ac:spMkLst>
            <pc:docMk/>
            <pc:sldMk cId="3359779469" sldId="456"/>
            <ac:spMk id="2" creationId="{00000000-0000-0000-0000-000000000000}"/>
          </ac:spMkLst>
        </pc:spChg>
        <pc:spChg chg="mod">
          <ac:chgData name="Murphy, Leticia@CalRecycle" userId="e60a5982-3310-4a39-9def-8b05a039666a" providerId="ADAL" clId="{AF642C76-D9E3-446A-9B09-49E2AD8AED75}" dt="2020-10-27T02:05:15.162" v="782" actId="962"/>
          <ac:spMkLst>
            <pc:docMk/>
            <pc:sldMk cId="3359779469" sldId="456"/>
            <ac:spMk id="3" creationId="{00000000-0000-0000-0000-000000000000}"/>
          </ac:spMkLst>
        </pc:spChg>
      </pc:sldChg>
      <pc:sldChg chg="modSp mod">
        <pc:chgData name="Murphy, Leticia@CalRecycle" userId="e60a5982-3310-4a39-9def-8b05a039666a" providerId="ADAL" clId="{AF642C76-D9E3-446A-9B09-49E2AD8AED75}" dt="2020-10-27T02:17:05.536" v="788" actId="962"/>
        <pc:sldMkLst>
          <pc:docMk/>
          <pc:sldMk cId="2136089152" sldId="457"/>
        </pc:sldMkLst>
        <pc:spChg chg="mod">
          <ac:chgData name="Murphy, Leticia@CalRecycle" userId="e60a5982-3310-4a39-9def-8b05a039666a" providerId="ADAL" clId="{AF642C76-D9E3-446A-9B09-49E2AD8AED75}" dt="2020-10-27T02:17:05.536" v="788" actId="962"/>
          <ac:spMkLst>
            <pc:docMk/>
            <pc:sldMk cId="2136089152" sldId="457"/>
            <ac:spMk id="2" creationId="{00000000-0000-0000-0000-000000000000}"/>
          </ac:spMkLst>
        </pc:spChg>
        <pc:spChg chg="mod">
          <ac:chgData name="Murphy, Leticia@CalRecycle" userId="e60a5982-3310-4a39-9def-8b05a039666a" providerId="ADAL" clId="{AF642C76-D9E3-446A-9B09-49E2AD8AED75}" dt="2020-10-27T02:17:00.110" v="786" actId="962"/>
          <ac:spMkLst>
            <pc:docMk/>
            <pc:sldMk cId="2136089152" sldId="457"/>
            <ac:spMk id="3" creationId="{00000000-0000-0000-0000-000000000000}"/>
          </ac:spMkLst>
        </pc:spChg>
      </pc:sldChg>
      <pc:sldChg chg="modSp mod">
        <pc:chgData name="Murphy, Leticia@CalRecycle" userId="e60a5982-3310-4a39-9def-8b05a039666a" providerId="ADAL" clId="{AF642C76-D9E3-446A-9B09-49E2AD8AED75}" dt="2020-10-27T02:17:18.953" v="792" actId="962"/>
        <pc:sldMkLst>
          <pc:docMk/>
          <pc:sldMk cId="194361947" sldId="458"/>
        </pc:sldMkLst>
        <pc:spChg chg="mod">
          <ac:chgData name="Murphy, Leticia@CalRecycle" userId="e60a5982-3310-4a39-9def-8b05a039666a" providerId="ADAL" clId="{AF642C76-D9E3-446A-9B09-49E2AD8AED75}" dt="2020-10-27T02:17:18.953" v="792" actId="962"/>
          <ac:spMkLst>
            <pc:docMk/>
            <pc:sldMk cId="194361947" sldId="458"/>
            <ac:spMk id="2" creationId="{00000000-0000-0000-0000-000000000000}"/>
          </ac:spMkLst>
        </pc:spChg>
        <pc:spChg chg="mod">
          <ac:chgData name="Murphy, Leticia@CalRecycle" userId="e60a5982-3310-4a39-9def-8b05a039666a" providerId="ADAL" clId="{AF642C76-D9E3-446A-9B09-49E2AD8AED75}" dt="2020-10-27T02:17:12.942" v="790" actId="962"/>
          <ac:spMkLst>
            <pc:docMk/>
            <pc:sldMk cId="194361947" sldId="458"/>
            <ac:spMk id="3" creationId="{00000000-0000-0000-0000-000000000000}"/>
          </ac:spMkLst>
        </pc:spChg>
      </pc:sldChg>
      <pc:sldChg chg="modSp mod">
        <pc:chgData name="Murphy, Leticia@CalRecycle" userId="e60a5982-3310-4a39-9def-8b05a039666a" providerId="ADAL" clId="{AF642C76-D9E3-446A-9B09-49E2AD8AED75}" dt="2020-10-27T02:17:32.579" v="796" actId="962"/>
        <pc:sldMkLst>
          <pc:docMk/>
          <pc:sldMk cId="3314214349" sldId="459"/>
        </pc:sldMkLst>
        <pc:spChg chg="mod">
          <ac:chgData name="Murphy, Leticia@CalRecycle" userId="e60a5982-3310-4a39-9def-8b05a039666a" providerId="ADAL" clId="{AF642C76-D9E3-446A-9B09-49E2AD8AED75}" dt="2020-10-27T02:17:32.579" v="796" actId="962"/>
          <ac:spMkLst>
            <pc:docMk/>
            <pc:sldMk cId="3314214349" sldId="459"/>
            <ac:spMk id="2" creationId="{00000000-0000-0000-0000-000000000000}"/>
          </ac:spMkLst>
        </pc:spChg>
        <pc:spChg chg="mod">
          <ac:chgData name="Murphy, Leticia@CalRecycle" userId="e60a5982-3310-4a39-9def-8b05a039666a" providerId="ADAL" clId="{AF642C76-D9E3-446A-9B09-49E2AD8AED75}" dt="2020-10-27T02:17:26.329" v="794" actId="962"/>
          <ac:spMkLst>
            <pc:docMk/>
            <pc:sldMk cId="3314214349" sldId="459"/>
            <ac:spMk id="3" creationId="{00000000-0000-0000-0000-000000000000}"/>
          </ac:spMkLst>
        </pc:spChg>
      </pc:sldChg>
      <pc:sldChg chg="modSp mod">
        <pc:chgData name="Murphy, Leticia@CalRecycle" userId="e60a5982-3310-4a39-9def-8b05a039666a" providerId="ADAL" clId="{AF642C76-D9E3-446A-9B09-49E2AD8AED75}" dt="2020-10-27T02:17:44.923" v="800" actId="962"/>
        <pc:sldMkLst>
          <pc:docMk/>
          <pc:sldMk cId="781050280" sldId="460"/>
        </pc:sldMkLst>
        <pc:spChg chg="mod">
          <ac:chgData name="Murphy, Leticia@CalRecycle" userId="e60a5982-3310-4a39-9def-8b05a039666a" providerId="ADAL" clId="{AF642C76-D9E3-446A-9B09-49E2AD8AED75}" dt="2020-10-27T02:17:44.923" v="800" actId="962"/>
          <ac:spMkLst>
            <pc:docMk/>
            <pc:sldMk cId="781050280" sldId="460"/>
            <ac:spMk id="2" creationId="{00000000-0000-0000-0000-000000000000}"/>
          </ac:spMkLst>
        </pc:spChg>
        <pc:spChg chg="mod">
          <ac:chgData name="Murphy, Leticia@CalRecycle" userId="e60a5982-3310-4a39-9def-8b05a039666a" providerId="ADAL" clId="{AF642C76-D9E3-446A-9B09-49E2AD8AED75}" dt="2020-10-27T02:17:40.141" v="798" actId="962"/>
          <ac:spMkLst>
            <pc:docMk/>
            <pc:sldMk cId="781050280" sldId="460"/>
            <ac:spMk id="3" creationId="{00000000-0000-0000-0000-000000000000}"/>
          </ac:spMkLst>
        </pc:spChg>
      </pc:sldChg>
      <pc:sldChg chg="modSp mod">
        <pc:chgData name="Murphy, Leticia@CalRecycle" userId="e60a5982-3310-4a39-9def-8b05a039666a" providerId="ADAL" clId="{AF642C76-D9E3-446A-9B09-49E2AD8AED75}" dt="2020-10-27T02:18:01.579" v="804" actId="962"/>
        <pc:sldMkLst>
          <pc:docMk/>
          <pc:sldMk cId="1979919161" sldId="461"/>
        </pc:sldMkLst>
        <pc:spChg chg="mod">
          <ac:chgData name="Murphy, Leticia@CalRecycle" userId="e60a5982-3310-4a39-9def-8b05a039666a" providerId="ADAL" clId="{AF642C76-D9E3-446A-9B09-49E2AD8AED75}" dt="2020-10-27T02:18:01.579" v="804" actId="962"/>
          <ac:spMkLst>
            <pc:docMk/>
            <pc:sldMk cId="1979919161" sldId="461"/>
            <ac:spMk id="2" creationId="{00000000-0000-0000-0000-000000000000}"/>
          </ac:spMkLst>
        </pc:spChg>
        <pc:spChg chg="mod">
          <ac:chgData name="Murphy, Leticia@CalRecycle" userId="e60a5982-3310-4a39-9def-8b05a039666a" providerId="ADAL" clId="{AF642C76-D9E3-446A-9B09-49E2AD8AED75}" dt="2020-10-27T02:17:55.235" v="802" actId="962"/>
          <ac:spMkLst>
            <pc:docMk/>
            <pc:sldMk cId="1979919161" sldId="461"/>
            <ac:spMk id="3" creationId="{00000000-0000-0000-0000-000000000000}"/>
          </ac:spMkLst>
        </pc:spChg>
      </pc:sldChg>
      <pc:sldChg chg="modSp mod">
        <pc:chgData name="Murphy, Leticia@CalRecycle" userId="e60a5982-3310-4a39-9def-8b05a039666a" providerId="ADAL" clId="{AF642C76-D9E3-446A-9B09-49E2AD8AED75}" dt="2020-10-27T02:18:13.849" v="808" actId="962"/>
        <pc:sldMkLst>
          <pc:docMk/>
          <pc:sldMk cId="3271566269" sldId="462"/>
        </pc:sldMkLst>
        <pc:spChg chg="mod">
          <ac:chgData name="Murphy, Leticia@CalRecycle" userId="e60a5982-3310-4a39-9def-8b05a039666a" providerId="ADAL" clId="{AF642C76-D9E3-446A-9B09-49E2AD8AED75}" dt="2020-10-27T02:18:13.849" v="808" actId="962"/>
          <ac:spMkLst>
            <pc:docMk/>
            <pc:sldMk cId="3271566269" sldId="462"/>
            <ac:spMk id="2" creationId="{00000000-0000-0000-0000-000000000000}"/>
          </ac:spMkLst>
        </pc:spChg>
        <pc:spChg chg="mod">
          <ac:chgData name="Murphy, Leticia@CalRecycle" userId="e60a5982-3310-4a39-9def-8b05a039666a" providerId="ADAL" clId="{AF642C76-D9E3-446A-9B09-49E2AD8AED75}" dt="2020-10-27T02:18:08.298" v="806" actId="962"/>
          <ac:spMkLst>
            <pc:docMk/>
            <pc:sldMk cId="3271566269" sldId="462"/>
            <ac:spMk id="3" creationId="{00000000-0000-0000-0000-000000000000}"/>
          </ac:spMkLst>
        </pc:spChg>
      </pc:sldChg>
      <pc:sldChg chg="modSp mod">
        <pc:chgData name="Murphy, Leticia@CalRecycle" userId="e60a5982-3310-4a39-9def-8b05a039666a" providerId="ADAL" clId="{AF642C76-D9E3-446A-9B09-49E2AD8AED75}" dt="2020-10-29T20:46:44.367" v="1224" actId="14100"/>
        <pc:sldMkLst>
          <pc:docMk/>
          <pc:sldMk cId="2438464894" sldId="463"/>
        </pc:sldMkLst>
        <pc:spChg chg="mod ord">
          <ac:chgData name="Murphy, Leticia@CalRecycle" userId="e60a5982-3310-4a39-9def-8b05a039666a" providerId="ADAL" clId="{AF642C76-D9E3-446A-9B09-49E2AD8AED75}" dt="2020-10-29T20:46:44.367" v="1224" actId="14100"/>
          <ac:spMkLst>
            <pc:docMk/>
            <pc:sldMk cId="2438464894" sldId="463"/>
            <ac:spMk id="2" creationId="{00000000-0000-0000-0000-000000000000}"/>
          </ac:spMkLst>
        </pc:spChg>
        <pc:spChg chg="mod ord">
          <ac:chgData name="Murphy, Leticia@CalRecycle" userId="e60a5982-3310-4a39-9def-8b05a039666a" providerId="ADAL" clId="{AF642C76-D9E3-446A-9B09-49E2AD8AED75}" dt="2020-10-27T18:35:27.004" v="1026" actId="13244"/>
          <ac:spMkLst>
            <pc:docMk/>
            <pc:sldMk cId="2438464894" sldId="463"/>
            <ac:spMk id="3" creationId="{00000000-0000-0000-0000-000000000000}"/>
          </ac:spMkLst>
        </pc:spChg>
        <pc:spChg chg="mod ord">
          <ac:chgData name="Murphy, Leticia@CalRecycle" userId="e60a5982-3310-4a39-9def-8b05a039666a" providerId="ADAL" clId="{AF642C76-D9E3-446A-9B09-49E2AD8AED75}" dt="2020-10-29T20:46:10.319" v="1221" actId="207"/>
          <ac:spMkLst>
            <pc:docMk/>
            <pc:sldMk cId="2438464894" sldId="463"/>
            <ac:spMk id="5" creationId="{00000000-0000-0000-0000-000000000000}"/>
          </ac:spMkLst>
        </pc:spChg>
        <pc:spChg chg="mod ord">
          <ac:chgData name="Murphy, Leticia@CalRecycle" userId="e60a5982-3310-4a39-9def-8b05a039666a" providerId="ADAL" clId="{AF642C76-D9E3-446A-9B09-49E2AD8AED75}" dt="2020-10-29T20:46:16.719" v="1222" actId="207"/>
          <ac:spMkLst>
            <pc:docMk/>
            <pc:sldMk cId="2438464894" sldId="463"/>
            <ac:spMk id="6" creationId="{00000000-0000-0000-0000-000000000000}"/>
          </ac:spMkLst>
        </pc:spChg>
        <pc:spChg chg="mod ord">
          <ac:chgData name="Murphy, Leticia@CalRecycle" userId="e60a5982-3310-4a39-9def-8b05a039666a" providerId="ADAL" clId="{AF642C76-D9E3-446A-9B09-49E2AD8AED75}" dt="2020-10-27T19:06:35.568" v="1040" actId="13244"/>
          <ac:spMkLst>
            <pc:docMk/>
            <pc:sldMk cId="2438464894" sldId="463"/>
            <ac:spMk id="9" creationId="{00000000-0000-0000-0000-000000000000}"/>
          </ac:spMkLst>
        </pc:spChg>
        <pc:picChg chg="mod ord">
          <ac:chgData name="Murphy, Leticia@CalRecycle" userId="e60a5982-3310-4a39-9def-8b05a039666a" providerId="ADAL" clId="{AF642C76-D9E3-446A-9B09-49E2AD8AED75}" dt="2020-10-27T19:06:27.023" v="1039" actId="13244"/>
          <ac:picMkLst>
            <pc:docMk/>
            <pc:sldMk cId="2438464894" sldId="463"/>
            <ac:picMk id="4" creationId="{9299649B-E71D-F448-85D7-FC1F1A8A57FE}"/>
          </ac:picMkLst>
        </pc:picChg>
      </pc:sldChg>
      <pc:sldChg chg="modSp mod">
        <pc:chgData name="Murphy, Leticia@CalRecycle" userId="e60a5982-3310-4a39-9def-8b05a039666a" providerId="ADAL" clId="{AF642C76-D9E3-446A-9B09-49E2AD8AED75}" dt="2020-10-27T01:15:16.682" v="9" actId="962"/>
        <pc:sldMkLst>
          <pc:docMk/>
          <pc:sldMk cId="2774486672" sldId="465"/>
        </pc:sldMkLst>
        <pc:spChg chg="mod">
          <ac:chgData name="Murphy, Leticia@CalRecycle" userId="e60a5982-3310-4a39-9def-8b05a039666a" providerId="ADAL" clId="{AF642C76-D9E3-446A-9B09-49E2AD8AED75}" dt="2020-10-27T01:15:11.244" v="7" actId="962"/>
          <ac:spMkLst>
            <pc:docMk/>
            <pc:sldMk cId="2774486672" sldId="465"/>
            <ac:spMk id="2" creationId="{00000000-0000-0000-0000-000000000000}"/>
          </ac:spMkLst>
        </pc:spChg>
        <pc:spChg chg="mod">
          <ac:chgData name="Murphy, Leticia@CalRecycle" userId="e60a5982-3310-4a39-9def-8b05a039666a" providerId="ADAL" clId="{AF642C76-D9E3-446A-9B09-49E2AD8AED75}" dt="2020-10-27T01:15:16.682" v="9" actId="962"/>
          <ac:spMkLst>
            <pc:docMk/>
            <pc:sldMk cId="2774486672" sldId="465"/>
            <ac:spMk id="3" creationId="{00000000-0000-0000-0000-000000000000}"/>
          </ac:spMkLst>
        </pc:spChg>
      </pc:sldChg>
      <pc:sldChg chg="modSp mod">
        <pc:chgData name="Murphy, Leticia@CalRecycle" userId="e60a5982-3310-4a39-9def-8b05a039666a" providerId="ADAL" clId="{AF642C76-D9E3-446A-9B09-49E2AD8AED75}" dt="2020-10-29T20:34:35.092" v="1120" actId="14100"/>
        <pc:sldMkLst>
          <pc:docMk/>
          <pc:sldMk cId="3268741040" sldId="466"/>
        </pc:sldMkLst>
        <pc:spChg chg="mod">
          <ac:chgData name="Murphy, Leticia@CalRecycle" userId="e60a5982-3310-4a39-9def-8b05a039666a" providerId="ADAL" clId="{AF642C76-D9E3-446A-9B09-49E2AD8AED75}" dt="2020-10-29T20:34:35.092" v="1120" actId="14100"/>
          <ac:spMkLst>
            <pc:docMk/>
            <pc:sldMk cId="3268741040" sldId="466"/>
            <ac:spMk id="2" creationId="{00000000-0000-0000-0000-000000000000}"/>
          </ac:spMkLst>
        </pc:spChg>
        <pc:spChg chg="mod">
          <ac:chgData name="Murphy, Leticia@CalRecycle" userId="e60a5982-3310-4a39-9def-8b05a039666a" providerId="ADAL" clId="{AF642C76-D9E3-446A-9B09-49E2AD8AED75}" dt="2020-10-27T01:15:50.416" v="12" actId="962"/>
          <ac:spMkLst>
            <pc:docMk/>
            <pc:sldMk cId="3268741040" sldId="466"/>
            <ac:spMk id="3" creationId="{00000000-0000-0000-0000-000000000000}"/>
          </ac:spMkLst>
        </pc:spChg>
        <pc:grpChg chg="mod">
          <ac:chgData name="Murphy, Leticia@CalRecycle" userId="e60a5982-3310-4a39-9def-8b05a039666a" providerId="ADAL" clId="{AF642C76-D9E3-446A-9B09-49E2AD8AED75}" dt="2020-10-27T01:16:23.292" v="17" actId="1076"/>
          <ac:grpSpMkLst>
            <pc:docMk/>
            <pc:sldMk cId="3268741040" sldId="466"/>
            <ac:grpSpMk id="6" creationId="{00000000-0000-0000-0000-000000000000}"/>
          </ac:grpSpMkLst>
        </pc:grpChg>
        <pc:picChg chg="mod">
          <ac:chgData name="Murphy, Leticia@CalRecycle" userId="e60a5982-3310-4a39-9def-8b05a039666a" providerId="ADAL" clId="{AF642C76-D9E3-446A-9B09-49E2AD8AED75}" dt="2020-10-27T01:16:48.198" v="126" actId="962"/>
          <ac:picMkLst>
            <pc:docMk/>
            <pc:sldMk cId="3268741040" sldId="466"/>
            <ac:picMk id="7" creationId="{00000000-0000-0000-0000-000000000000}"/>
          </ac:picMkLst>
        </pc:picChg>
      </pc:sldChg>
      <pc:sldChg chg="modSp mod">
        <pc:chgData name="Murphy, Leticia@CalRecycle" userId="e60a5982-3310-4a39-9def-8b05a039666a" providerId="ADAL" clId="{AF642C76-D9E3-446A-9B09-49E2AD8AED75}" dt="2020-10-27T01:30:54.945" v="301" actId="962"/>
        <pc:sldMkLst>
          <pc:docMk/>
          <pc:sldMk cId="2924880127" sldId="467"/>
        </pc:sldMkLst>
        <pc:spChg chg="mod">
          <ac:chgData name="Murphy, Leticia@CalRecycle" userId="e60a5982-3310-4a39-9def-8b05a039666a" providerId="ADAL" clId="{AF642C76-D9E3-446A-9B09-49E2AD8AED75}" dt="2020-10-27T01:30:54.945" v="301" actId="962"/>
          <ac:spMkLst>
            <pc:docMk/>
            <pc:sldMk cId="2924880127" sldId="467"/>
            <ac:spMk id="2" creationId="{00000000-0000-0000-0000-000000000000}"/>
          </ac:spMkLst>
        </pc:spChg>
        <pc:spChg chg="mod">
          <ac:chgData name="Murphy, Leticia@CalRecycle" userId="e60a5982-3310-4a39-9def-8b05a039666a" providerId="ADAL" clId="{AF642C76-D9E3-446A-9B09-49E2AD8AED75}" dt="2020-10-27T01:30:49.961" v="299" actId="962"/>
          <ac:spMkLst>
            <pc:docMk/>
            <pc:sldMk cId="2924880127" sldId="467"/>
            <ac:spMk id="3" creationId="{00000000-0000-0000-0000-000000000000}"/>
          </ac:spMkLst>
        </pc:spChg>
      </pc:sldChg>
      <pc:sldChg chg="addSp delSp modSp mod">
        <pc:chgData name="Murphy, Leticia@CalRecycle" userId="e60a5982-3310-4a39-9def-8b05a039666a" providerId="ADAL" clId="{AF642C76-D9E3-446A-9B09-49E2AD8AED75}" dt="2020-10-29T20:54:28.275" v="1283" actId="962"/>
        <pc:sldMkLst>
          <pc:docMk/>
          <pc:sldMk cId="348060445" sldId="468"/>
        </pc:sldMkLst>
        <pc:spChg chg="mod">
          <ac:chgData name="Murphy, Leticia@CalRecycle" userId="e60a5982-3310-4a39-9def-8b05a039666a" providerId="ADAL" clId="{AF642C76-D9E3-446A-9B09-49E2AD8AED75}" dt="2020-10-27T01:33:56.173" v="363" actId="962"/>
          <ac:spMkLst>
            <pc:docMk/>
            <pc:sldMk cId="348060445" sldId="468"/>
            <ac:spMk id="2" creationId="{00000000-0000-0000-0000-000000000000}"/>
          </ac:spMkLst>
        </pc:spChg>
        <pc:spChg chg="add mod">
          <ac:chgData name="Murphy, Leticia@CalRecycle" userId="e60a5982-3310-4a39-9def-8b05a039666a" providerId="ADAL" clId="{AF642C76-D9E3-446A-9B09-49E2AD8AED75}" dt="2020-10-29T20:54:28.275" v="1283" actId="962"/>
          <ac:spMkLst>
            <pc:docMk/>
            <pc:sldMk cId="348060445" sldId="468"/>
            <ac:spMk id="5" creationId="{5498F2C0-6DA8-4D51-958B-109BEA17D06A}"/>
          </ac:spMkLst>
        </pc:spChg>
        <pc:spChg chg="mod">
          <ac:chgData name="Murphy, Leticia@CalRecycle" userId="e60a5982-3310-4a39-9def-8b05a039666a" providerId="ADAL" clId="{AF642C76-D9E3-446A-9B09-49E2AD8AED75}" dt="2020-10-27T02:54:38.422" v="894" actId="962"/>
          <ac:spMkLst>
            <pc:docMk/>
            <pc:sldMk cId="348060445" sldId="468"/>
            <ac:spMk id="8" creationId="{00000000-0000-0000-0000-000000000000}"/>
          </ac:spMkLst>
        </pc:spChg>
        <pc:graphicFrameChg chg="add del">
          <ac:chgData name="Murphy, Leticia@CalRecycle" userId="e60a5982-3310-4a39-9def-8b05a039666a" providerId="ADAL" clId="{AF642C76-D9E3-446A-9B09-49E2AD8AED75}" dt="2020-10-27T01:34:32.524" v="367" actId="22"/>
          <ac:graphicFrameMkLst>
            <pc:docMk/>
            <pc:sldMk cId="348060445" sldId="468"/>
            <ac:graphicFrameMk id="3" creationId="{C43C8EA7-2A66-496D-8267-2B7891D79103}"/>
          </ac:graphicFrameMkLst>
        </pc:graphicFrameChg>
        <pc:graphicFrameChg chg="del mod modGraphic">
          <ac:chgData name="Murphy, Leticia@CalRecycle" userId="e60a5982-3310-4a39-9def-8b05a039666a" providerId="ADAL" clId="{AF642C76-D9E3-446A-9B09-49E2AD8AED75}" dt="2020-10-27T01:34:20.805" v="365" actId="21"/>
          <ac:graphicFrameMkLst>
            <pc:docMk/>
            <pc:sldMk cId="348060445" sldId="468"/>
            <ac:graphicFrameMk id="4" creationId="{00000000-0000-0000-0000-000000000000}"/>
          </ac:graphicFrameMkLst>
        </pc:graphicFrameChg>
        <pc:graphicFrameChg chg="add del mod modGraphic">
          <ac:chgData name="Murphy, Leticia@CalRecycle" userId="e60a5982-3310-4a39-9def-8b05a039666a" providerId="ADAL" clId="{AF642C76-D9E3-446A-9B09-49E2AD8AED75}" dt="2020-10-27T02:43:26.056" v="839" actId="478"/>
          <ac:graphicFrameMkLst>
            <pc:docMk/>
            <pc:sldMk cId="348060445" sldId="468"/>
            <ac:graphicFrameMk id="7" creationId="{AFEC3168-07FC-481B-B727-A513DB6B9894}"/>
          </ac:graphicFrameMkLst>
        </pc:graphicFrameChg>
      </pc:sldChg>
      <pc:sldChg chg="modSp mod setBg">
        <pc:chgData name="Murphy, Leticia@CalRecycle" userId="e60a5982-3310-4a39-9def-8b05a039666a" providerId="ADAL" clId="{AF642C76-D9E3-446A-9B09-49E2AD8AED75}" dt="2020-10-29T20:51:08.623" v="1246" actId="962"/>
        <pc:sldMkLst>
          <pc:docMk/>
          <pc:sldMk cId="905572179" sldId="469"/>
        </pc:sldMkLst>
        <pc:spChg chg="mod">
          <ac:chgData name="Murphy, Leticia@CalRecycle" userId="e60a5982-3310-4a39-9def-8b05a039666a" providerId="ADAL" clId="{AF642C76-D9E3-446A-9B09-49E2AD8AED75}" dt="2020-10-29T20:47:40.094" v="1229" actId="14100"/>
          <ac:spMkLst>
            <pc:docMk/>
            <pc:sldMk cId="905572179" sldId="469"/>
            <ac:spMk id="8" creationId="{00000000-0000-0000-0000-000000000000}"/>
          </ac:spMkLst>
        </pc:spChg>
        <pc:grpChg chg="mod">
          <ac:chgData name="Murphy, Leticia@CalRecycle" userId="e60a5982-3310-4a39-9def-8b05a039666a" providerId="ADAL" clId="{AF642C76-D9E3-446A-9B09-49E2AD8AED75}" dt="2020-10-29T20:50:51.483" v="1244" actId="1076"/>
          <ac:grpSpMkLst>
            <pc:docMk/>
            <pc:sldMk cId="905572179" sldId="469"/>
            <ac:grpSpMk id="2" creationId="{00000000-0000-0000-0000-000000000000}"/>
          </ac:grpSpMkLst>
        </pc:grpChg>
        <pc:picChg chg="mod">
          <ac:chgData name="Murphy, Leticia@CalRecycle" userId="e60a5982-3310-4a39-9def-8b05a039666a" providerId="ADAL" clId="{AF642C76-D9E3-446A-9B09-49E2AD8AED75}" dt="2020-10-29T20:51:08.623" v="1246" actId="962"/>
          <ac:picMkLst>
            <pc:docMk/>
            <pc:sldMk cId="905572179" sldId="469"/>
            <ac:picMk id="15" creationId="{6881FA75-19DA-7A49-868D-861B8050FECB}"/>
          </ac:picMkLst>
        </pc:picChg>
      </pc:sldChg>
      <pc:sldChg chg="modSp mod">
        <pc:chgData name="Murphy, Leticia@CalRecycle" userId="e60a5982-3310-4a39-9def-8b05a039666a" providerId="ADAL" clId="{AF642C76-D9E3-446A-9B09-49E2AD8AED75}" dt="2020-10-27T19:57:53.863" v="1092" actId="13244"/>
        <pc:sldMkLst>
          <pc:docMk/>
          <pc:sldMk cId="4030127865" sldId="470"/>
        </pc:sldMkLst>
        <pc:spChg chg="mod">
          <ac:chgData name="Murphy, Leticia@CalRecycle" userId="e60a5982-3310-4a39-9def-8b05a039666a" providerId="ADAL" clId="{AF642C76-D9E3-446A-9B09-49E2AD8AED75}" dt="2020-10-27T17:43:43.108" v="959" actId="14100"/>
          <ac:spMkLst>
            <pc:docMk/>
            <pc:sldMk cId="4030127865" sldId="470"/>
            <ac:spMk id="4" creationId="{00000000-0000-0000-0000-000000000000}"/>
          </ac:spMkLst>
        </pc:spChg>
        <pc:spChg chg="mod">
          <ac:chgData name="Murphy, Leticia@CalRecycle" userId="e60a5982-3310-4a39-9def-8b05a039666a" providerId="ADAL" clId="{AF642C76-D9E3-446A-9B09-49E2AD8AED75}" dt="2020-10-27T03:02:19.651" v="937" actId="13244"/>
          <ac:spMkLst>
            <pc:docMk/>
            <pc:sldMk cId="4030127865" sldId="470"/>
            <ac:spMk id="7" creationId="{00000000-0000-0000-0000-000000000000}"/>
          </ac:spMkLst>
        </pc:spChg>
        <pc:spChg chg="mod">
          <ac:chgData name="Murphy, Leticia@CalRecycle" userId="e60a5982-3310-4a39-9def-8b05a039666a" providerId="ADAL" clId="{AF642C76-D9E3-446A-9B09-49E2AD8AED75}" dt="2020-10-27T03:03:05.323" v="939" actId="13244"/>
          <ac:spMkLst>
            <pc:docMk/>
            <pc:sldMk cId="4030127865" sldId="470"/>
            <ac:spMk id="14" creationId="{00000000-0000-0000-0000-000000000000}"/>
          </ac:spMkLst>
        </pc:spChg>
        <pc:spChg chg="mod ord">
          <ac:chgData name="Murphy, Leticia@CalRecycle" userId="e60a5982-3310-4a39-9def-8b05a039666a" providerId="ADAL" clId="{AF642C76-D9E3-446A-9B09-49E2AD8AED75}" dt="2020-10-27T17:44:57.024" v="965" actId="13244"/>
          <ac:spMkLst>
            <pc:docMk/>
            <pc:sldMk cId="4030127865" sldId="470"/>
            <ac:spMk id="15" creationId="{00000000-0000-0000-0000-000000000000}"/>
          </ac:spMkLst>
        </pc:spChg>
        <pc:spChg chg="mod ord">
          <ac:chgData name="Murphy, Leticia@CalRecycle" userId="e60a5982-3310-4a39-9def-8b05a039666a" providerId="ADAL" clId="{AF642C76-D9E3-446A-9B09-49E2AD8AED75}" dt="2020-10-27T17:45:23.257" v="967" actId="13244"/>
          <ac:spMkLst>
            <pc:docMk/>
            <pc:sldMk cId="4030127865" sldId="470"/>
            <ac:spMk id="16" creationId="{00000000-0000-0000-0000-000000000000}"/>
          </ac:spMkLst>
        </pc:spChg>
        <pc:spChg chg="mod ord">
          <ac:chgData name="Murphy, Leticia@CalRecycle" userId="e60a5982-3310-4a39-9def-8b05a039666a" providerId="ADAL" clId="{AF642C76-D9E3-446A-9B09-49E2AD8AED75}" dt="2020-10-27T17:46:17.238" v="973" actId="13244"/>
          <ac:spMkLst>
            <pc:docMk/>
            <pc:sldMk cId="4030127865" sldId="470"/>
            <ac:spMk id="17" creationId="{00000000-0000-0000-0000-000000000000}"/>
          </ac:spMkLst>
        </pc:spChg>
        <pc:spChg chg="mod ord">
          <ac:chgData name="Murphy, Leticia@CalRecycle" userId="e60a5982-3310-4a39-9def-8b05a039666a" providerId="ADAL" clId="{AF642C76-D9E3-446A-9B09-49E2AD8AED75}" dt="2020-10-27T17:46:03.381" v="971" actId="13244"/>
          <ac:spMkLst>
            <pc:docMk/>
            <pc:sldMk cId="4030127865" sldId="470"/>
            <ac:spMk id="18" creationId="{00000000-0000-0000-0000-000000000000}"/>
          </ac:spMkLst>
        </pc:spChg>
        <pc:spChg chg="mod ord">
          <ac:chgData name="Murphy, Leticia@CalRecycle" userId="e60a5982-3310-4a39-9def-8b05a039666a" providerId="ADAL" clId="{AF642C76-D9E3-446A-9B09-49E2AD8AED75}" dt="2020-10-27T17:47:19.327" v="977" actId="13244"/>
          <ac:spMkLst>
            <pc:docMk/>
            <pc:sldMk cId="4030127865" sldId="470"/>
            <ac:spMk id="19" creationId="{00000000-0000-0000-0000-000000000000}"/>
          </ac:spMkLst>
        </pc:spChg>
        <pc:spChg chg="mod">
          <ac:chgData name="Murphy, Leticia@CalRecycle" userId="e60a5982-3310-4a39-9def-8b05a039666a" providerId="ADAL" clId="{AF642C76-D9E3-446A-9B09-49E2AD8AED75}" dt="2020-10-27T03:03:44.545" v="943" actId="13244"/>
          <ac:spMkLst>
            <pc:docMk/>
            <pc:sldMk cId="4030127865" sldId="470"/>
            <ac:spMk id="20" creationId="{00000000-0000-0000-0000-000000000000}"/>
          </ac:spMkLst>
        </pc:spChg>
        <pc:spChg chg="mod ord">
          <ac:chgData name="Murphy, Leticia@CalRecycle" userId="e60a5982-3310-4a39-9def-8b05a039666a" providerId="ADAL" clId="{AF642C76-D9E3-446A-9B09-49E2AD8AED75}" dt="2020-10-27T17:47:27.655" v="979" actId="13244"/>
          <ac:spMkLst>
            <pc:docMk/>
            <pc:sldMk cId="4030127865" sldId="470"/>
            <ac:spMk id="21" creationId="{00000000-0000-0000-0000-000000000000}"/>
          </ac:spMkLst>
        </pc:spChg>
        <pc:grpChg chg="mod ord">
          <ac:chgData name="Murphy, Leticia@CalRecycle" userId="e60a5982-3310-4a39-9def-8b05a039666a" providerId="ADAL" clId="{AF642C76-D9E3-446A-9B09-49E2AD8AED75}" dt="2020-10-27T17:45:52.005" v="970" actId="13244"/>
          <ac:grpSpMkLst>
            <pc:docMk/>
            <pc:sldMk cId="4030127865" sldId="470"/>
            <ac:grpSpMk id="13" creationId="{00000000-0000-0000-0000-000000000000}"/>
          </ac:grpSpMkLst>
        </pc:grpChg>
        <pc:picChg chg="mod ord">
          <ac:chgData name="Murphy, Leticia@CalRecycle" userId="e60a5982-3310-4a39-9def-8b05a039666a" providerId="ADAL" clId="{AF642C76-D9E3-446A-9B09-49E2AD8AED75}" dt="2020-10-27T17:43:46.421" v="963" actId="13244"/>
          <ac:picMkLst>
            <pc:docMk/>
            <pc:sldMk cId="4030127865" sldId="470"/>
            <ac:picMk id="11" creationId="{00000000-0000-0000-0000-000000000000}"/>
          </ac:picMkLst>
        </pc:picChg>
        <pc:picChg chg="mod ord">
          <ac:chgData name="Murphy, Leticia@CalRecycle" userId="e60a5982-3310-4a39-9def-8b05a039666a" providerId="ADAL" clId="{AF642C76-D9E3-446A-9B09-49E2AD8AED75}" dt="2020-10-27T17:47:38.669" v="981" actId="13244"/>
          <ac:picMkLst>
            <pc:docMk/>
            <pc:sldMk cId="4030127865" sldId="470"/>
            <ac:picMk id="22" creationId="{00000000-0000-0000-0000-000000000000}"/>
          </ac:picMkLst>
        </pc:picChg>
        <pc:picChg chg="mod">
          <ac:chgData name="Murphy, Leticia@CalRecycle" userId="e60a5982-3310-4a39-9def-8b05a039666a" providerId="ADAL" clId="{AF642C76-D9E3-446A-9B09-49E2AD8AED75}" dt="2020-10-27T17:43:42.327" v="958" actId="962"/>
          <ac:picMkLst>
            <pc:docMk/>
            <pc:sldMk cId="4030127865" sldId="470"/>
            <ac:picMk id="23" creationId="{00000000-0000-0000-0000-000000000000}"/>
          </ac:picMkLst>
        </pc:picChg>
        <pc:picChg chg="mod ord">
          <ac:chgData name="Murphy, Leticia@CalRecycle" userId="e60a5982-3310-4a39-9def-8b05a039666a" providerId="ADAL" clId="{AF642C76-D9E3-446A-9B09-49E2AD8AED75}" dt="2020-10-27T17:45:38.319" v="969" actId="13244"/>
          <ac:picMkLst>
            <pc:docMk/>
            <pc:sldMk cId="4030127865" sldId="470"/>
            <ac:picMk id="24" creationId="{00000000-0000-0000-0000-000000000000}"/>
          </ac:picMkLst>
        </pc:picChg>
        <pc:picChg chg="mod ord">
          <ac:chgData name="Murphy, Leticia@CalRecycle" userId="e60a5982-3310-4a39-9def-8b05a039666a" providerId="ADAL" clId="{AF642C76-D9E3-446A-9B09-49E2AD8AED75}" dt="2020-10-27T17:47:02.391" v="975" actId="13244"/>
          <ac:picMkLst>
            <pc:docMk/>
            <pc:sldMk cId="4030127865" sldId="470"/>
            <ac:picMk id="25" creationId="{00000000-0000-0000-0000-000000000000}"/>
          </ac:picMkLst>
        </pc:picChg>
        <pc:picChg chg="ord">
          <ac:chgData name="Murphy, Leticia@CalRecycle" userId="e60a5982-3310-4a39-9def-8b05a039666a" providerId="ADAL" clId="{AF642C76-D9E3-446A-9B09-49E2AD8AED75}" dt="2020-10-27T17:45:30.803" v="968" actId="13244"/>
          <ac:picMkLst>
            <pc:docMk/>
            <pc:sldMk cId="4030127865" sldId="470"/>
            <ac:picMk id="26" creationId="{00000000-0000-0000-0000-000000000000}"/>
          </ac:picMkLst>
        </pc:picChg>
        <pc:picChg chg="ord">
          <ac:chgData name="Murphy, Leticia@CalRecycle" userId="e60a5982-3310-4a39-9def-8b05a039666a" providerId="ADAL" clId="{AF642C76-D9E3-446A-9B09-49E2AD8AED75}" dt="2020-10-27T17:47:24.014" v="978" actId="13244"/>
          <ac:picMkLst>
            <pc:docMk/>
            <pc:sldMk cId="4030127865" sldId="470"/>
            <ac:picMk id="27" creationId="{00000000-0000-0000-0000-000000000000}"/>
          </ac:picMkLst>
        </pc:picChg>
        <pc:picChg chg="ord">
          <ac:chgData name="Murphy, Leticia@CalRecycle" userId="e60a5982-3310-4a39-9def-8b05a039666a" providerId="ADAL" clId="{AF642C76-D9E3-446A-9B09-49E2AD8AED75}" dt="2020-10-27T17:47:12.609" v="976" actId="13244"/>
          <ac:picMkLst>
            <pc:docMk/>
            <pc:sldMk cId="4030127865" sldId="470"/>
            <ac:picMk id="28" creationId="{00000000-0000-0000-0000-000000000000}"/>
          </ac:picMkLst>
        </pc:picChg>
        <pc:picChg chg="ord">
          <ac:chgData name="Murphy, Leticia@CalRecycle" userId="e60a5982-3310-4a39-9def-8b05a039666a" providerId="ADAL" clId="{AF642C76-D9E3-446A-9B09-49E2AD8AED75}" dt="2020-10-27T19:57:53.863" v="1092" actId="13244"/>
          <ac:picMkLst>
            <pc:docMk/>
            <pc:sldMk cId="4030127865" sldId="470"/>
            <ac:picMk id="29" creationId="{00000000-0000-0000-0000-000000000000}"/>
          </ac:picMkLst>
        </pc:picChg>
        <pc:picChg chg="mod ord">
          <ac:chgData name="Murphy, Leticia@CalRecycle" userId="e60a5982-3310-4a39-9def-8b05a039666a" providerId="ADAL" clId="{AF642C76-D9E3-446A-9B09-49E2AD8AED75}" dt="2020-10-27T17:47:32.998" v="980" actId="13244"/>
          <ac:picMkLst>
            <pc:docMk/>
            <pc:sldMk cId="4030127865" sldId="470"/>
            <ac:picMk id="30" creationId="{00000000-0000-0000-0000-000000000000}"/>
          </ac:picMkLst>
        </pc:picChg>
      </pc:sldChg>
      <pc:sldChg chg="addSp delSp modSp mod">
        <pc:chgData name="Murphy, Leticia@CalRecycle" userId="e60a5982-3310-4a39-9def-8b05a039666a" providerId="ADAL" clId="{AF642C76-D9E3-446A-9B09-49E2AD8AED75}" dt="2020-10-29T20:59:48.308" v="1297" actId="14100"/>
        <pc:sldMkLst>
          <pc:docMk/>
          <pc:sldMk cId="402904455" sldId="472"/>
        </pc:sldMkLst>
        <pc:spChg chg="mod">
          <ac:chgData name="Murphy, Leticia@CalRecycle" userId="e60a5982-3310-4a39-9def-8b05a039666a" providerId="ADAL" clId="{AF642C76-D9E3-446A-9B09-49E2AD8AED75}" dt="2020-10-27T02:50:44.447" v="892" actId="962"/>
          <ac:spMkLst>
            <pc:docMk/>
            <pc:sldMk cId="402904455" sldId="472"/>
            <ac:spMk id="2" creationId="{775D0F50-0895-4FC5-AA5A-CC8BEE74BE7C}"/>
          </ac:spMkLst>
        </pc:spChg>
        <pc:spChg chg="mod ord">
          <ac:chgData name="Murphy, Leticia@CalRecycle" userId="e60a5982-3310-4a39-9def-8b05a039666a" providerId="ADAL" clId="{AF642C76-D9E3-446A-9B09-49E2AD8AED75}" dt="2020-10-27T19:56:27.150" v="1089" actId="13244"/>
          <ac:spMkLst>
            <pc:docMk/>
            <pc:sldMk cId="402904455" sldId="472"/>
            <ac:spMk id="3" creationId="{BE129211-25B8-4C5A-B3EE-FDD1A2BF4642}"/>
          </ac:spMkLst>
        </pc:spChg>
        <pc:spChg chg="mod ord">
          <ac:chgData name="Murphy, Leticia@CalRecycle" userId="e60a5982-3310-4a39-9def-8b05a039666a" providerId="ADAL" clId="{AF642C76-D9E3-446A-9B09-49E2AD8AED75}" dt="2020-10-27T19:56:18.068" v="1087" actId="13244"/>
          <ac:spMkLst>
            <pc:docMk/>
            <pc:sldMk cId="402904455" sldId="472"/>
            <ac:spMk id="4" creationId="{00000000-0000-0000-0000-000000000000}"/>
          </ac:spMkLst>
        </pc:spChg>
        <pc:spChg chg="mod ord">
          <ac:chgData name="Murphy, Leticia@CalRecycle" userId="e60a5982-3310-4a39-9def-8b05a039666a" providerId="ADAL" clId="{AF642C76-D9E3-446A-9B09-49E2AD8AED75}" dt="2020-10-27T19:56:24.858" v="1088" actId="13244"/>
          <ac:spMkLst>
            <pc:docMk/>
            <pc:sldMk cId="402904455" sldId="472"/>
            <ac:spMk id="6" creationId="{00000000-0000-0000-0000-000000000000}"/>
          </ac:spMkLst>
        </pc:spChg>
        <pc:spChg chg="mod ord">
          <ac:chgData name="Murphy, Leticia@CalRecycle" userId="e60a5982-3310-4a39-9def-8b05a039666a" providerId="ADAL" clId="{AF642C76-D9E3-446A-9B09-49E2AD8AED75}" dt="2020-10-27T19:56:40.771" v="1090" actId="13244"/>
          <ac:spMkLst>
            <pc:docMk/>
            <pc:sldMk cId="402904455" sldId="472"/>
            <ac:spMk id="7" creationId="{00000000-0000-0000-0000-000000000000}"/>
          </ac:spMkLst>
        </pc:spChg>
        <pc:spChg chg="mod ord">
          <ac:chgData name="Murphy, Leticia@CalRecycle" userId="e60a5982-3310-4a39-9def-8b05a039666a" providerId="ADAL" clId="{AF642C76-D9E3-446A-9B09-49E2AD8AED75}" dt="2020-10-29T20:59:48.308" v="1297" actId="14100"/>
          <ac:spMkLst>
            <pc:docMk/>
            <pc:sldMk cId="402904455" sldId="472"/>
            <ac:spMk id="8" creationId="{00000000-0000-0000-0000-000000000000}"/>
          </ac:spMkLst>
        </pc:spChg>
        <pc:spChg chg="add mod ord">
          <ac:chgData name="Murphy, Leticia@CalRecycle" userId="e60a5982-3310-4a39-9def-8b05a039666a" providerId="ADAL" clId="{AF642C76-D9E3-446A-9B09-49E2AD8AED75}" dt="2020-10-27T19:56:11.151" v="1086" actId="13244"/>
          <ac:spMkLst>
            <pc:docMk/>
            <pc:sldMk cId="402904455" sldId="472"/>
            <ac:spMk id="12" creationId="{FE24968B-BA16-4719-A8F2-FC1C0BF9E946}"/>
          </ac:spMkLst>
        </pc:spChg>
        <pc:graphicFrameChg chg="del mod modGraphic">
          <ac:chgData name="Murphy, Leticia@CalRecycle" userId="e60a5982-3310-4a39-9def-8b05a039666a" providerId="ADAL" clId="{AF642C76-D9E3-446A-9B09-49E2AD8AED75}" dt="2020-10-27T02:57:13.925" v="910" actId="21"/>
          <ac:graphicFrameMkLst>
            <pc:docMk/>
            <pc:sldMk cId="402904455" sldId="472"/>
            <ac:graphicFrameMk id="9" creationId="{00000000-0000-0000-0000-000000000000}"/>
          </ac:graphicFrameMkLst>
        </pc:graphicFrameChg>
        <pc:picChg chg="mod">
          <ac:chgData name="Murphy, Leticia@CalRecycle" userId="e60a5982-3310-4a39-9def-8b05a039666a" providerId="ADAL" clId="{AF642C76-D9E3-446A-9B09-49E2AD8AED75}" dt="2020-10-27T02:56:57.365" v="909" actId="1076"/>
          <ac:picMkLst>
            <pc:docMk/>
            <pc:sldMk cId="402904455" sldId="472"/>
            <ac:picMk id="5" creationId="{00000000-0000-0000-0000-000000000000}"/>
          </ac:picMkLst>
        </pc:picChg>
        <pc:picChg chg="mod">
          <ac:chgData name="Murphy, Leticia@CalRecycle" userId="e60a5982-3310-4a39-9def-8b05a039666a" providerId="ADAL" clId="{AF642C76-D9E3-446A-9B09-49E2AD8AED75}" dt="2020-10-27T02:56:12.611" v="903" actId="1076"/>
          <ac:picMkLst>
            <pc:docMk/>
            <pc:sldMk cId="402904455" sldId="472"/>
            <ac:picMk id="10" creationId="{CB066264-8623-EB4E-9DE2-E36D953F5A0B}"/>
          </ac:picMkLst>
        </pc:picChg>
      </pc:sldChg>
      <pc:sldChg chg="addSp delSp modSp new del mod">
        <pc:chgData name="Murphy, Leticia@CalRecycle" userId="e60a5982-3310-4a39-9def-8b05a039666a" providerId="ADAL" clId="{AF642C76-D9E3-446A-9B09-49E2AD8AED75}" dt="2020-10-27T01:36:42.446" v="393" actId="47"/>
        <pc:sldMkLst>
          <pc:docMk/>
          <pc:sldMk cId="44132374" sldId="473"/>
        </pc:sldMkLst>
        <pc:spChg chg="del mod">
          <ac:chgData name="Murphy, Leticia@CalRecycle" userId="e60a5982-3310-4a39-9def-8b05a039666a" providerId="ADAL" clId="{AF642C76-D9E3-446A-9B09-49E2AD8AED75}" dt="2020-10-27T01:34:59.118" v="370" actId="22"/>
          <ac:spMkLst>
            <pc:docMk/>
            <pc:sldMk cId="44132374" sldId="473"/>
            <ac:spMk id="3" creationId="{39489873-4597-4413-8417-728F8B63B728}"/>
          </ac:spMkLst>
        </pc:spChg>
        <pc:spChg chg="add mod">
          <ac:chgData name="Murphy, Leticia@CalRecycle" userId="e60a5982-3310-4a39-9def-8b05a039666a" providerId="ADAL" clId="{AF642C76-D9E3-446A-9B09-49E2AD8AED75}" dt="2020-10-27T01:35:06.086" v="371" actId="21"/>
          <ac:spMkLst>
            <pc:docMk/>
            <pc:sldMk cId="44132374" sldId="473"/>
            <ac:spMk id="8" creationId="{B3837A99-153D-40CD-9A24-EDC64D3C9998}"/>
          </ac:spMkLst>
        </pc:spChg>
        <pc:graphicFrameChg chg="add del mod modGraphic">
          <ac:chgData name="Murphy, Leticia@CalRecycle" userId="e60a5982-3310-4a39-9def-8b05a039666a" providerId="ADAL" clId="{AF642C76-D9E3-446A-9B09-49E2AD8AED75}" dt="2020-10-27T01:35:06.086" v="371" actId="21"/>
          <ac:graphicFrameMkLst>
            <pc:docMk/>
            <pc:sldMk cId="44132374" sldId="473"/>
            <ac:graphicFrameMk id="6" creationId="{F0E23CDF-F905-45C6-8E74-EFE598AF910C}"/>
          </ac:graphicFrameMkLst>
        </pc:graphicFrameChg>
      </pc:sldChg>
      <pc:sldChg chg="modSp new del mod">
        <pc:chgData name="Murphy, Leticia@CalRecycle" userId="e60a5982-3310-4a39-9def-8b05a039666a" providerId="ADAL" clId="{AF642C76-D9E3-446A-9B09-49E2AD8AED75}" dt="2020-10-27T02:51:05.057" v="893" actId="47"/>
        <pc:sldMkLst>
          <pc:docMk/>
          <pc:sldMk cId="2162626044" sldId="473"/>
        </pc:sldMkLst>
        <pc:spChg chg="mod">
          <ac:chgData name="Murphy, Leticia@CalRecycle" userId="e60a5982-3310-4a39-9def-8b05a039666a" providerId="ADAL" clId="{AF642C76-D9E3-446A-9B09-49E2AD8AED75}" dt="2020-10-27T02:49:07.773" v="883" actId="14100"/>
          <ac:spMkLst>
            <pc:docMk/>
            <pc:sldMk cId="2162626044" sldId="473"/>
            <ac:spMk id="3" creationId="{0E9530A8-888D-4F5B-82B1-C7B20005F5C2}"/>
          </ac:spMkLst>
        </pc:spChg>
      </pc:sldChg>
      <pc:sldChg chg="modSp new del mod">
        <pc:chgData name="Murphy, Leticia@CalRecycle" userId="e60a5982-3310-4a39-9def-8b05a039666a" providerId="ADAL" clId="{AF642C76-D9E3-446A-9B09-49E2AD8AED75}" dt="2020-10-27T02:45:18.596" v="866" actId="47"/>
        <pc:sldMkLst>
          <pc:docMk/>
          <pc:sldMk cId="3611375480" sldId="473"/>
        </pc:sldMkLst>
        <pc:spChg chg="mod">
          <ac:chgData name="Murphy, Leticia@CalRecycle" userId="e60a5982-3310-4a39-9def-8b05a039666a" providerId="ADAL" clId="{AF642C76-D9E3-446A-9B09-49E2AD8AED75}" dt="2020-10-27T02:43:41.686" v="843" actId="27636"/>
          <ac:spMkLst>
            <pc:docMk/>
            <pc:sldMk cId="3611375480" sldId="473"/>
            <ac:spMk id="3" creationId="{7865FEE5-75C6-4C81-BC8E-E7522DE844C9}"/>
          </ac:spMkLst>
        </pc:spChg>
      </pc:sldChg>
      <pc:sldChg chg="addSp delSp modSp new del mod">
        <pc:chgData name="Murphy, Leticia@CalRecycle" userId="e60a5982-3310-4a39-9def-8b05a039666a" providerId="ADAL" clId="{AF642C76-D9E3-446A-9B09-49E2AD8AED75}" dt="2020-10-29T20:50:59.887" v="1245" actId="47"/>
        <pc:sldMkLst>
          <pc:docMk/>
          <pc:sldMk cId="3939250846" sldId="473"/>
        </pc:sldMkLst>
        <pc:spChg chg="add del mod">
          <ac:chgData name="Murphy, Leticia@CalRecycle" userId="e60a5982-3310-4a39-9def-8b05a039666a" providerId="ADAL" clId="{AF642C76-D9E3-446A-9B09-49E2AD8AED75}" dt="2020-10-29T20:50:42.111" v="1243" actId="21"/>
          <ac:spMkLst>
            <pc:docMk/>
            <pc:sldMk cId="3939250846" sldId="473"/>
            <ac:spMk id="3" creationId="{80D18219-AF5A-4566-8E65-5E1AF83CA225}"/>
          </ac:spMkLst>
        </pc:spChg>
      </pc:sldChg>
      <pc:sldChg chg="modSp new del mod">
        <pc:chgData name="Murphy, Leticia@CalRecycle" userId="e60a5982-3310-4a39-9def-8b05a039666a" providerId="ADAL" clId="{AF642C76-D9E3-446A-9B09-49E2AD8AED75}" dt="2020-10-27T02:56:18.595" v="904" actId="47"/>
        <pc:sldMkLst>
          <pc:docMk/>
          <pc:sldMk cId="4259764988" sldId="473"/>
        </pc:sldMkLst>
        <pc:spChg chg="mod">
          <ac:chgData name="Murphy, Leticia@CalRecycle" userId="e60a5982-3310-4a39-9def-8b05a039666a" providerId="ADAL" clId="{AF642C76-D9E3-446A-9B09-49E2AD8AED75}" dt="2020-10-27T02:55:54.377" v="901" actId="14100"/>
          <ac:spMkLst>
            <pc:docMk/>
            <pc:sldMk cId="4259764988" sldId="473"/>
            <ac:spMk id="3" creationId="{2464B26E-1CE4-4E64-8171-5FB864147C1A}"/>
          </ac:spMkLst>
        </pc:spChg>
      </pc:sldChg>
      <pc:sldMasterChg chg="setBg modSldLayout">
        <pc:chgData name="Murphy, Leticia@CalRecycle" userId="e60a5982-3310-4a39-9def-8b05a039666a" providerId="ADAL" clId="{AF642C76-D9E3-446A-9B09-49E2AD8AED75}" dt="2020-10-29T20:48:51.119" v="1237"/>
        <pc:sldMasterMkLst>
          <pc:docMk/>
          <pc:sldMasterMk cId="4074683651" sldId="2147483648"/>
        </pc:sldMasterMkLst>
        <pc:sldLayoutChg chg="setBg">
          <pc:chgData name="Murphy, Leticia@CalRecycle" userId="e60a5982-3310-4a39-9def-8b05a039666a" providerId="ADAL" clId="{AF642C76-D9E3-446A-9B09-49E2AD8AED75}" dt="2020-10-29T20:48:51.119" v="1237"/>
          <pc:sldLayoutMkLst>
            <pc:docMk/>
            <pc:sldMasterMk cId="4074683651" sldId="2147483648"/>
            <pc:sldLayoutMk cId="2834309514" sldId="2147483649"/>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2241456260" sldId="2147483650"/>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310940342" sldId="2147483651"/>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1397928217" sldId="2147483652"/>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2483520825" sldId="2147483653"/>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651981111" sldId="2147483655"/>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4008032892" sldId="2147483657"/>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3009793393" sldId="2147483658"/>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4198419535" sldId="2147483659"/>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1702984153" sldId="2147483660"/>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3026583754" sldId="2147483661"/>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2172997496" sldId="2147483663"/>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4142769563" sldId="2147483664"/>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3839217533" sldId="2147483665"/>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3939579656" sldId="2147483666"/>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3807726336" sldId="2147483679"/>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346686933" sldId="2147483680"/>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2282725056" sldId="2147483681"/>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2467868390" sldId="2147483682"/>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2402932498" sldId="2147483683"/>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3988984054" sldId="2147483684"/>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1811656601" sldId="2147483685"/>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478192505" sldId="2147483686"/>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4270962969" sldId="2147483687"/>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4148499440" sldId="2147483688"/>
          </pc:sldLayoutMkLst>
        </pc:sldLayoutChg>
        <pc:sldLayoutChg chg="setBg">
          <pc:chgData name="Murphy, Leticia@CalRecycle" userId="e60a5982-3310-4a39-9def-8b05a039666a" providerId="ADAL" clId="{AF642C76-D9E3-446A-9B09-49E2AD8AED75}" dt="2020-10-29T20:48:51.119" v="1237"/>
          <pc:sldLayoutMkLst>
            <pc:docMk/>
            <pc:sldMasterMk cId="4074683651" sldId="2147483648"/>
            <pc:sldLayoutMk cId="2153919323" sldId="2147483689"/>
          </pc:sldLayoutMkLst>
        </pc:sldLayoutChg>
      </pc:sldMasterChg>
    </pc:docChg>
  </pc:docChgLst>
  <pc:docChgLst>
    <pc:chgData name="Debra Kaufman" userId="6fcb88de5e891672" providerId="LiveId" clId="{EDFE0ED1-9D30-419A-BB44-5EC977CDE071}"/>
    <pc:docChg chg="undo custSel addSld delSld modSld modSection">
      <pc:chgData name="Debra Kaufman" userId="6fcb88de5e891672" providerId="LiveId" clId="{EDFE0ED1-9D30-419A-BB44-5EC977CDE071}" dt="2020-10-20T23:09:16.759" v="481" actId="1592"/>
      <pc:docMkLst>
        <pc:docMk/>
      </pc:docMkLst>
      <pc:sldChg chg="addSp delSp modSp del modNotesTx">
        <pc:chgData name="Debra Kaufman" userId="6fcb88de5e891672" providerId="LiveId" clId="{EDFE0ED1-9D30-419A-BB44-5EC977CDE071}" dt="2020-10-20T22:52:33.313" v="411" actId="2696"/>
        <pc:sldMkLst>
          <pc:docMk/>
          <pc:sldMk cId="505496086" sldId="383"/>
        </pc:sldMkLst>
        <pc:spChg chg="add del ord">
          <ac:chgData name="Debra Kaufman" userId="6fcb88de5e891672" providerId="LiveId" clId="{EDFE0ED1-9D30-419A-BB44-5EC977CDE071}" dt="2020-10-20T22:31:13.145" v="160" actId="11529"/>
          <ac:spMkLst>
            <pc:docMk/>
            <pc:sldMk cId="505496086" sldId="383"/>
            <ac:spMk id="4" creationId="{CABEFBD4-4C2A-427E-A0F9-642816F61E1F}"/>
          </ac:spMkLst>
        </pc:spChg>
        <pc:spChg chg="add del mod">
          <ac:chgData name="Debra Kaufman" userId="6fcb88de5e891672" providerId="LiveId" clId="{EDFE0ED1-9D30-419A-BB44-5EC977CDE071}" dt="2020-10-20T22:31:10.285" v="156" actId="767"/>
          <ac:spMkLst>
            <pc:docMk/>
            <pc:sldMk cId="505496086" sldId="383"/>
            <ac:spMk id="6" creationId="{7BC9D70E-A705-44D7-9DFF-BCD7AB61C39F}"/>
          </ac:spMkLst>
        </pc:spChg>
        <pc:spChg chg="add del mod ord">
          <ac:chgData name="Debra Kaufman" userId="6fcb88de5e891672" providerId="LiveId" clId="{EDFE0ED1-9D30-419A-BB44-5EC977CDE071}" dt="2020-10-20T22:34:36.628" v="181" actId="11529"/>
          <ac:spMkLst>
            <pc:docMk/>
            <pc:sldMk cId="505496086" sldId="383"/>
            <ac:spMk id="7" creationId="{75E3B28C-0855-48D7-A0FE-FD95F4A41A4E}"/>
          </ac:spMkLst>
        </pc:spChg>
        <pc:graphicFrameChg chg="add del mod">
          <ac:chgData name="Debra Kaufman" userId="6fcb88de5e891672" providerId="LiveId" clId="{EDFE0ED1-9D30-419A-BB44-5EC977CDE071}" dt="2020-10-20T22:16:35.991" v="59" actId="478"/>
          <ac:graphicFrameMkLst>
            <pc:docMk/>
            <pc:sldMk cId="505496086" sldId="383"/>
            <ac:graphicFrameMk id="3" creationId="{3D8D0347-0B92-4C31-B8EC-2DE08CB4E6FA}"/>
          </ac:graphicFrameMkLst>
        </pc:graphicFrameChg>
        <pc:graphicFrameChg chg="mod ord modGraphic">
          <ac:chgData name="Debra Kaufman" userId="6fcb88de5e891672" providerId="LiveId" clId="{EDFE0ED1-9D30-419A-BB44-5EC977CDE071}" dt="2020-10-20T22:34:49.888" v="191" actId="167"/>
          <ac:graphicFrameMkLst>
            <pc:docMk/>
            <pc:sldMk cId="505496086" sldId="383"/>
            <ac:graphicFrameMk id="9" creationId="{00000000-0000-0000-0000-000000000000}"/>
          </ac:graphicFrameMkLst>
        </pc:graphicFrameChg>
        <pc:picChg chg="add del mod">
          <ac:chgData name="Debra Kaufman" userId="6fcb88de5e891672" providerId="LiveId" clId="{EDFE0ED1-9D30-419A-BB44-5EC977CDE071}" dt="2020-10-20T22:06:02.211" v="12"/>
          <ac:picMkLst>
            <pc:docMk/>
            <pc:sldMk cId="505496086" sldId="383"/>
            <ac:picMk id="2" creationId="{403EA553-8812-4F7F-BB68-2BED9CD30188}"/>
          </ac:picMkLst>
        </pc:picChg>
      </pc:sldChg>
      <pc:sldChg chg="delCm">
        <pc:chgData name="Debra Kaufman" userId="6fcb88de5e891672" providerId="LiveId" clId="{EDFE0ED1-9D30-419A-BB44-5EC977CDE071}" dt="2020-10-20T23:09:16.759" v="481" actId="1592"/>
        <pc:sldMkLst>
          <pc:docMk/>
          <pc:sldMk cId="2355344996" sldId="422"/>
        </pc:sldMkLst>
      </pc:sldChg>
      <pc:sldChg chg="addSp modSp add del">
        <pc:chgData name="Debra Kaufman" userId="6fcb88de5e891672" providerId="LiveId" clId="{EDFE0ED1-9D30-419A-BB44-5EC977CDE071}" dt="2020-10-20T23:01:14.123" v="480" actId="2696"/>
        <pc:sldMkLst>
          <pc:docMk/>
          <pc:sldMk cId="2035917590" sldId="471"/>
        </pc:sldMkLst>
        <pc:spChg chg="add mod ord">
          <ac:chgData name="Debra Kaufman" userId="6fcb88de5e891672" providerId="LiveId" clId="{EDFE0ED1-9D30-419A-BB44-5EC977CDE071}" dt="2020-10-20T22:56:04.583" v="468" actId="1076"/>
          <ac:spMkLst>
            <pc:docMk/>
            <pc:sldMk cId="2035917590" sldId="471"/>
            <ac:spMk id="2" creationId="{775D0F50-0895-4FC5-AA5A-CC8BEE74BE7C}"/>
          </ac:spMkLst>
        </pc:spChg>
        <pc:spChg chg="add mod">
          <ac:chgData name="Debra Kaufman" userId="6fcb88de5e891672" providerId="LiveId" clId="{EDFE0ED1-9D30-419A-BB44-5EC977CDE071}" dt="2020-10-20T22:56:11.414" v="469" actId="1076"/>
          <ac:spMkLst>
            <pc:docMk/>
            <pc:sldMk cId="2035917590" sldId="471"/>
            <ac:spMk id="3" creationId="{BE129211-25B8-4C5A-B3EE-FDD1A2BF4642}"/>
          </ac:spMkLst>
        </pc:spChg>
        <pc:graphicFrameChg chg="mod ord modGraphic">
          <ac:chgData name="Debra Kaufman" userId="6fcb88de5e891672" providerId="LiveId" clId="{EDFE0ED1-9D30-419A-BB44-5EC977CDE071}" dt="2020-10-20T22:55:46.272" v="467" actId="171"/>
          <ac:graphicFrameMkLst>
            <pc:docMk/>
            <pc:sldMk cId="2035917590" sldId="471"/>
            <ac:graphicFrameMk id="9" creationId="{00000000-0000-0000-0000-000000000000}"/>
          </ac:graphicFrameMkLst>
        </pc:graphicFrameChg>
      </pc:sldChg>
      <pc:sldChg chg="modSp add">
        <pc:chgData name="Debra Kaufman" userId="6fcb88de5e891672" providerId="LiveId" clId="{EDFE0ED1-9D30-419A-BB44-5EC977CDE071}" dt="2020-10-20T23:00:20.271" v="479" actId="1076"/>
        <pc:sldMkLst>
          <pc:docMk/>
          <pc:sldMk cId="402904455" sldId="472"/>
        </pc:sldMkLst>
        <pc:spChg chg="mod">
          <ac:chgData name="Debra Kaufman" userId="6fcb88de5e891672" providerId="LiveId" clId="{EDFE0ED1-9D30-419A-BB44-5EC977CDE071}" dt="2020-10-20T23:00:20.271" v="479" actId="1076"/>
          <ac:spMkLst>
            <pc:docMk/>
            <pc:sldMk cId="402904455" sldId="472"/>
            <ac:spMk id="2" creationId="{775D0F50-0895-4FC5-AA5A-CC8BEE74BE7C}"/>
          </ac:spMkLst>
        </pc:spChg>
        <pc:spChg chg="mod">
          <ac:chgData name="Debra Kaufman" userId="6fcb88de5e891672" providerId="LiveId" clId="{EDFE0ED1-9D30-419A-BB44-5EC977CDE071}" dt="2020-10-20T23:00:15.983" v="478" actId="1076"/>
          <ac:spMkLst>
            <pc:docMk/>
            <pc:sldMk cId="402904455" sldId="472"/>
            <ac:spMk id="3" creationId="{BE129211-25B8-4C5A-B3EE-FDD1A2BF4642}"/>
          </ac:spMkLst>
        </pc:spChg>
        <pc:picChg chg="mod">
          <ac:chgData name="Debra Kaufman" userId="6fcb88de5e891672" providerId="LiveId" clId="{EDFE0ED1-9D30-419A-BB44-5EC977CDE071}" dt="2020-10-20T22:57:59.246" v="475" actId="1076"/>
          <ac:picMkLst>
            <pc:docMk/>
            <pc:sldMk cId="402904455" sldId="472"/>
            <ac:picMk id="5" creationId="{00000000-0000-0000-0000-000000000000}"/>
          </ac:picMkLst>
        </pc:picChg>
      </pc:sldChg>
      <pc:sldChg chg="addSp delSp modSp add del">
        <pc:chgData name="Debra Kaufman" userId="6fcb88de5e891672" providerId="LiveId" clId="{EDFE0ED1-9D30-419A-BB44-5EC977CDE071}" dt="2020-10-20T22:56:55.616" v="470" actId="2696"/>
        <pc:sldMkLst>
          <pc:docMk/>
          <pc:sldMk cId="4195983462" sldId="472"/>
        </pc:sldMkLst>
        <pc:spChg chg="add del mod">
          <ac:chgData name="Debra Kaufman" userId="6fcb88de5e891672" providerId="LiveId" clId="{EDFE0ED1-9D30-419A-BB44-5EC977CDE071}" dt="2020-10-20T22:54:02.731" v="420"/>
          <ac:spMkLst>
            <pc:docMk/>
            <pc:sldMk cId="4195983462" sldId="472"/>
            <ac:spMk id="2" creationId="{2FAA23D2-2C3E-4902-A2AE-DC97079483E8}"/>
          </ac:spMkLst>
        </pc:spChg>
        <pc:spChg chg="add del mod">
          <ac:chgData name="Debra Kaufman" userId="6fcb88de5e891672" providerId="LiveId" clId="{EDFE0ED1-9D30-419A-BB44-5EC977CDE071}" dt="2020-10-20T22:54:02.727" v="418" actId="478"/>
          <ac:spMkLst>
            <pc:docMk/>
            <pc:sldMk cId="4195983462" sldId="472"/>
            <ac:spMk id="3" creationId="{85AFE5E9-A3BD-4D5B-B49F-7C97FB98F1C0}"/>
          </ac:spMkLst>
        </pc:spChg>
        <pc:graphicFrameChg chg="modGraphic">
          <ac:chgData name="Debra Kaufman" userId="6fcb88de5e891672" providerId="LiveId" clId="{EDFE0ED1-9D30-419A-BB44-5EC977CDE071}" dt="2020-10-20T22:39:29.208" v="194" actId="6549"/>
          <ac:graphicFrameMkLst>
            <pc:docMk/>
            <pc:sldMk cId="4195983462" sldId="472"/>
            <ac:graphicFrameMk id="9"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68" tIns="46584" rIns="93168" bIns="46584" rtlCol="0"/>
          <a:lstStyle>
            <a:lvl1pPr algn="l">
              <a:defRPr sz="1200">
                <a:latin typeface="Arial" panose="020B0604020202020204" pitchFamily="34" charset="0"/>
              </a:defRPr>
            </a:lvl1pPr>
          </a:lstStyle>
          <a:p>
            <a:endParaRPr lang="en-US" dirty="0"/>
          </a:p>
        </p:txBody>
      </p:sp>
      <p:sp>
        <p:nvSpPr>
          <p:cNvPr id="3" name="Date Placeholder 2"/>
          <p:cNvSpPr>
            <a:spLocks noGrp="1"/>
          </p:cNvSpPr>
          <p:nvPr>
            <p:ph type="dt" idx="1"/>
          </p:nvPr>
        </p:nvSpPr>
        <p:spPr>
          <a:xfrm>
            <a:off x="3970939" y="0"/>
            <a:ext cx="3037840" cy="466434"/>
          </a:xfrm>
          <a:prstGeom prst="rect">
            <a:avLst/>
          </a:prstGeom>
        </p:spPr>
        <p:txBody>
          <a:bodyPr vert="horz" lIns="93168" tIns="46584" rIns="93168" bIns="46584" rtlCol="0"/>
          <a:lstStyle>
            <a:lvl1pPr algn="r">
              <a:defRPr sz="1200">
                <a:latin typeface="Arial" panose="020B0604020202020204" pitchFamily="34" charset="0"/>
              </a:defRPr>
            </a:lvl1pPr>
          </a:lstStyle>
          <a:p>
            <a:fld id="{575CDC8F-E605-440F-9432-955754B4C6F1}" type="datetimeFigureOut">
              <a:rPr lang="en-US" smtClean="0"/>
              <a:pPr/>
              <a:t>11/16/2020</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68" tIns="46584" rIns="93168" bIns="46584" rtlCol="0" anchor="ctr"/>
          <a:lstStyle/>
          <a:p>
            <a:endParaRPr lang="en-US" dirty="0"/>
          </a:p>
        </p:txBody>
      </p:sp>
      <p:sp>
        <p:nvSpPr>
          <p:cNvPr id="5" name="Notes Placeholder 4"/>
          <p:cNvSpPr>
            <a:spLocks noGrp="1"/>
          </p:cNvSpPr>
          <p:nvPr>
            <p:ph type="body" sz="quarter" idx="3"/>
          </p:nvPr>
        </p:nvSpPr>
        <p:spPr>
          <a:xfrm>
            <a:off x="701040" y="4473894"/>
            <a:ext cx="5608320" cy="3660458"/>
          </a:xfrm>
          <a:prstGeom prst="rect">
            <a:avLst/>
          </a:prstGeom>
        </p:spPr>
        <p:txBody>
          <a:bodyPr vert="horz" lIns="93168" tIns="46584" rIns="93168" bIns="46584"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68" tIns="46584" rIns="93168" bIns="46584" rtlCol="0" anchor="b"/>
          <a:lstStyle>
            <a:lvl1pPr algn="l">
              <a:defRPr sz="1200">
                <a:latin typeface="Arial" panose="020B0604020202020204" pitchFamily="34" charset="0"/>
              </a:defRPr>
            </a:lvl1pPr>
          </a:lstStyle>
          <a:p>
            <a:endParaRPr lang="en-US" dirty="0"/>
          </a:p>
        </p:txBody>
      </p:sp>
      <p:sp>
        <p:nvSpPr>
          <p:cNvPr id="7" name="Slide Number Placeholder 6"/>
          <p:cNvSpPr>
            <a:spLocks noGrp="1"/>
          </p:cNvSpPr>
          <p:nvPr>
            <p:ph type="sldNum" sz="quarter" idx="5"/>
          </p:nvPr>
        </p:nvSpPr>
        <p:spPr>
          <a:xfrm>
            <a:off x="3970939" y="8829967"/>
            <a:ext cx="3037840" cy="466433"/>
          </a:xfrm>
          <a:prstGeom prst="rect">
            <a:avLst/>
          </a:prstGeom>
        </p:spPr>
        <p:txBody>
          <a:bodyPr vert="horz" lIns="93168" tIns="46584" rIns="93168" bIns="46584" rtlCol="0" anchor="b"/>
          <a:lstStyle>
            <a:lvl1pPr algn="r">
              <a:defRPr sz="1200">
                <a:latin typeface="Arial" panose="020B0604020202020204" pitchFamily="34" charset="0"/>
              </a:defRPr>
            </a:lvl1pPr>
          </a:lstStyle>
          <a:p>
            <a:fld id="{FB7463FA-088F-42C7-9900-C71C52E1246E}" type="slidenum">
              <a:rPr lang="en-US" smtClean="0"/>
              <a:pPr/>
              <a:t>‹#›</a:t>
            </a:fld>
            <a:endParaRPr lang="en-US" dirty="0"/>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b="1" dirty="0">
                <a:ea typeface="Calibri" panose="020F0502020204030204" pitchFamily="34" charset="0"/>
                <a:cs typeface="Arial" panose="020B0604020202020204" pitchFamily="34" charset="0"/>
              </a:rPr>
              <a:t>Presentation Introduction</a:t>
            </a:r>
            <a:endParaRPr lang="en-US" dirty="0">
              <a:ea typeface="Calibri" panose="020F0502020204030204" pitchFamily="34" charset="0"/>
              <a:cs typeface="Arial" panose="020B0604020202020204" pitchFamily="34" charset="0"/>
            </a:endParaRPr>
          </a:p>
          <a:p>
            <a:pPr marL="277429" lvl="0" indent="-282550">
              <a:lnSpc>
                <a:spcPct val="107000"/>
              </a:lnSpc>
              <a:buFont typeface="Arial" panose="020B0604020202020204" pitchFamily="34" charset="0"/>
              <a:buChar char="•"/>
              <a:tabLst>
                <a:tab pos="678119" algn="l"/>
              </a:tabLst>
            </a:pPr>
            <a:r>
              <a:rPr lang="en-US" dirty="0">
                <a:ea typeface="Calibri" panose="020F0502020204030204" pitchFamily="34" charset="0"/>
                <a:cs typeface="Arial" panose="020B0604020202020204" pitchFamily="34" charset="0"/>
              </a:rPr>
              <a:t>SB 1383 is the most significant waste reduction mandate to be adopted in California in the last 30 years.</a:t>
            </a:r>
          </a:p>
          <a:p>
            <a:pPr marL="277429" lvl="0" indent="-282550">
              <a:lnSpc>
                <a:spcPct val="107000"/>
              </a:lnSpc>
              <a:buFont typeface="Arial" panose="020B0604020202020204" pitchFamily="34" charset="0"/>
              <a:buChar char="•"/>
              <a:tabLst>
                <a:tab pos="678119" algn="l"/>
              </a:tabLst>
            </a:pPr>
            <a:r>
              <a:rPr lang="en-US" dirty="0">
                <a:ea typeface="Calibri" panose="020F0502020204030204" pitchFamily="34" charset="0"/>
                <a:cs typeface="Arial" panose="020B0604020202020204" pitchFamily="34" charset="0"/>
              </a:rPr>
              <a:t>The legislation has significant policy and legal implications for state and local governments.</a:t>
            </a:r>
          </a:p>
          <a:p>
            <a:pPr marL="277429" lvl="0" indent="-282550">
              <a:lnSpc>
                <a:spcPct val="107000"/>
              </a:lnSpc>
              <a:buFont typeface="Arial" panose="020B0604020202020204" pitchFamily="34" charset="0"/>
              <a:buChar char="•"/>
              <a:tabLst>
                <a:tab pos="678119" algn="l"/>
              </a:tabLst>
            </a:pPr>
            <a:r>
              <a:rPr lang="en-US" dirty="0">
                <a:ea typeface="Calibri" panose="020F0502020204030204" pitchFamily="34" charset="0"/>
                <a:cs typeface="Arial" panose="020B0604020202020204" pitchFamily="34" charset="0"/>
              </a:rPr>
              <a:t>To assist jurisdictions with the implementation of SB 1383, </a:t>
            </a:r>
            <a:r>
              <a:rPr lang="en-US" b="1" dirty="0">
                <a:ea typeface="Calibri" panose="020F0502020204030204" pitchFamily="34" charset="0"/>
                <a:cs typeface="Arial" panose="020B0604020202020204" pitchFamily="34" charset="0"/>
              </a:rPr>
              <a:t>the consulting team</a:t>
            </a:r>
            <a:r>
              <a:rPr lang="en-US" dirty="0">
                <a:ea typeface="Calibri" panose="020F0502020204030204" pitchFamily="34" charset="0"/>
                <a:cs typeface="Arial" panose="020B0604020202020204" pitchFamily="34" charset="0"/>
              </a:rPr>
              <a:t> worked with CalRecycle to develop four Model Tools: </a:t>
            </a:r>
          </a:p>
          <a:p>
            <a:pPr marL="616488" lvl="1" indent="-169530">
              <a:buFont typeface="Arial" panose="020B0604020202020204" pitchFamily="34" charset="0"/>
              <a:buChar char="•"/>
            </a:pPr>
            <a:r>
              <a:rPr lang="en-US" dirty="0">
                <a:cs typeface="Arial" panose="020B0604020202020204" pitchFamily="34" charset="0"/>
              </a:rPr>
              <a:t>Model franchise agreement;</a:t>
            </a:r>
          </a:p>
          <a:p>
            <a:pPr marL="616488" lvl="1" indent="-169530">
              <a:buFont typeface="Arial" panose="020B0604020202020204" pitchFamily="34" charset="0"/>
              <a:buChar char="•"/>
            </a:pPr>
            <a:r>
              <a:rPr lang="en-US" dirty="0">
                <a:cs typeface="Arial" panose="020B0604020202020204" pitchFamily="34" charset="0"/>
              </a:rPr>
              <a:t>Model mandatory organics disposal </a:t>
            </a:r>
            <a:r>
              <a:rPr lang="en-US" u="none" dirty="0">
                <a:cs typeface="Arial" panose="020B0604020202020204" pitchFamily="34" charset="0"/>
              </a:rPr>
              <a:t>reduction</a:t>
            </a:r>
            <a:r>
              <a:rPr lang="en-US" dirty="0">
                <a:cs typeface="Arial" panose="020B0604020202020204" pitchFamily="34" charset="0"/>
              </a:rPr>
              <a:t> ordinance;</a:t>
            </a:r>
          </a:p>
          <a:p>
            <a:pPr marL="616488" lvl="1" indent="-169530">
              <a:buFont typeface="Arial" panose="020B0604020202020204" pitchFamily="34" charset="0"/>
              <a:buChar char="•"/>
            </a:pPr>
            <a:r>
              <a:rPr lang="en-US" dirty="0">
                <a:cs typeface="Arial" panose="020B0604020202020204" pitchFamily="34" charset="0"/>
              </a:rPr>
              <a:t>Model organic waste product procurement policy; and,</a:t>
            </a:r>
          </a:p>
          <a:p>
            <a:pPr marL="616488" lvl="1" indent="-169530">
              <a:buFont typeface="Arial" panose="020B0604020202020204" pitchFamily="34" charset="0"/>
              <a:buChar char="•"/>
            </a:pPr>
            <a:r>
              <a:rPr lang="en-US" dirty="0">
                <a:cs typeface="Arial" panose="020B0604020202020204" pitchFamily="34" charset="0"/>
              </a:rPr>
              <a:t>Model edible food recovery agreement.</a:t>
            </a:r>
          </a:p>
          <a:p>
            <a:pPr marL="164409" lvl="0" indent="-169530">
              <a:buFont typeface="Arial" panose="020B0604020202020204" pitchFamily="34" charset="0"/>
              <a:buChar char="•"/>
            </a:pPr>
            <a:r>
              <a:rPr lang="en-US" dirty="0">
                <a:cs typeface="Arial" panose="020B0604020202020204" pitchFamily="34" charset="0"/>
              </a:rPr>
              <a:t>This presentation will focus on the Model Mandatory Organics Disposal Reduction Ordinance Tool, which was developed to provide jurisdictions with language to supplement and expand their current municipal code to enforce compliance with SB 1383.</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a:t>
            </a:fld>
            <a:endParaRPr lang="en-US" dirty="0"/>
          </a:p>
        </p:txBody>
      </p:sp>
    </p:spTree>
    <p:extLst>
      <p:ext uri="{BB962C8B-B14F-4D97-AF65-F5344CB8AC3E}">
        <p14:creationId xmlns:p14="http://schemas.microsoft.com/office/powerpoint/2010/main" val="2459369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sng" dirty="0">
                <a:latin typeface="Arial" panose="020B0604020202020204" pitchFamily="34" charset="0"/>
                <a:cs typeface="Arial" panose="020B0604020202020204" pitchFamily="34" charset="0"/>
              </a:rPr>
              <a:t>Disclaimer</a:t>
            </a:r>
          </a:p>
          <a:p>
            <a:pPr marL="174708" indent="-174708" defTabSz="931774">
              <a:buFont typeface="Arial" panose="020B0604020202020204" pitchFamily="34" charset="0"/>
              <a:buChar char="•"/>
              <a:defRPr/>
            </a:pPr>
            <a:r>
              <a:rPr lang="en-US" u="none" dirty="0">
                <a:latin typeface="Arial" panose="020B0604020202020204" pitchFamily="34" charset="0"/>
                <a:cs typeface="Arial" panose="020B0604020202020204" pitchFamily="34" charset="0"/>
              </a:rPr>
              <a:t>Before we g</a:t>
            </a:r>
            <a:r>
              <a:rPr lang="en-US" u="none" baseline="0" dirty="0">
                <a:latin typeface="Arial" panose="020B0604020202020204" pitchFamily="34" charset="0"/>
                <a:cs typeface="Arial" panose="020B0604020202020204" pitchFamily="34" charset="0"/>
              </a:rPr>
              <a:t>o any further, we  have to go over the f</a:t>
            </a:r>
            <a:r>
              <a:rPr lang="en-US" u="none" dirty="0">
                <a:latin typeface="Arial" panose="020B0604020202020204" pitchFamily="34" charset="0"/>
                <a:cs typeface="Arial" panose="020B0604020202020204" pitchFamily="34" charset="0"/>
              </a:rPr>
              <a:t>ine print</a:t>
            </a:r>
            <a:r>
              <a:rPr lang="en-US" u="none" baseline="0" dirty="0">
                <a:latin typeface="Arial" panose="020B0604020202020204" pitchFamily="34" charset="0"/>
                <a:cs typeface="Arial" panose="020B0604020202020204" pitchFamily="34" charset="0"/>
              </a:rPr>
              <a:t>.  </a:t>
            </a:r>
          </a:p>
          <a:p>
            <a:pPr defTabSz="904159">
              <a:defRPr/>
            </a:pPr>
            <a:endParaRPr lang="en-US" u="none" dirty="0"/>
          </a:p>
          <a:p>
            <a:pPr marL="171450" indent="-171450" defTabSz="904159">
              <a:buFont typeface="Arial" panose="020B0604020202020204" pitchFamily="34" charset="0"/>
              <a:buChar char="•"/>
              <a:defRPr/>
            </a:pPr>
            <a:r>
              <a:rPr lang="en-US" u="none" baseline="0" dirty="0"/>
              <a:t>The Model Mandatory Organics Disposal Reduction Ordinance is for example purposes only. </a:t>
            </a:r>
            <a:r>
              <a:rPr lang="en-US" u="none" dirty="0"/>
              <a:t>It shouldn’t be duplicated without considering an individual jurisdiction’s particular needs or circumstances. It’s not intended to cover each and every situation, or anticipate specific needs. </a:t>
            </a:r>
          </a:p>
          <a:p>
            <a:pPr marL="171450" indent="-171450">
              <a:buFont typeface="Arial" panose="020B0604020202020204" pitchFamily="34" charset="0"/>
              <a:buChar char="•"/>
            </a:pPr>
            <a:endParaRPr lang="en-US" u="none" baseline="0" dirty="0"/>
          </a:p>
          <a:p>
            <a:pPr marL="171450" indent="-171450">
              <a:buFont typeface="Arial" panose="020B0604020202020204" pitchFamily="34" charset="0"/>
              <a:buChar char="•"/>
            </a:pPr>
            <a:r>
              <a:rPr lang="en-US" u="none" baseline="0" dirty="0">
                <a:latin typeface="Arial" panose="020B0604020202020204" pitchFamily="34" charset="0"/>
                <a:cs typeface="Arial" panose="020B0604020202020204" pitchFamily="34" charset="0"/>
              </a:rPr>
              <a:t>We’ve done our best to align the language in the Model with the regulations.  </a:t>
            </a:r>
            <a:r>
              <a:rPr lang="en-US" u="none" baseline="0" dirty="0">
                <a:solidFill>
                  <a:srgbClr val="C00000"/>
                </a:solidFill>
                <a:latin typeface="Arial" panose="020B0604020202020204" pitchFamily="34" charset="0"/>
                <a:cs typeface="Arial" panose="020B0604020202020204" pitchFamily="34" charset="0"/>
              </a:rPr>
              <a:t>However, in the event of any conflict, the language in the regulations and in the official rulemaking record shall prevail over language in the Model Tool. </a:t>
            </a:r>
            <a:endParaRPr lang="en-US" u="none" baseline="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u="none"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u="none" baseline="0" dirty="0">
                <a:latin typeface="Arial" panose="020B0604020202020204" pitchFamily="34" charset="0"/>
                <a:cs typeface="Arial" panose="020B0604020202020204" pitchFamily="34" charset="0"/>
              </a:rPr>
              <a:t>It’s also important to note that each jurisdiction is ultimately responsible for its own compliance with the regulations, and is advised to seek legal counsel in developing or modifying an ordinance.</a:t>
            </a:r>
            <a:endParaRPr lang="en-US" u="none"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1217638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b="1" dirty="0">
                <a:ea typeface="Calibri" panose="020F0502020204030204" pitchFamily="34" charset="0"/>
              </a:rPr>
              <a:t>Presentation Outline</a:t>
            </a:r>
            <a:endParaRPr lang="en-US" dirty="0">
              <a:ea typeface="Calibri" panose="020F0502020204030204" pitchFamily="34" charset="0"/>
            </a:endParaRPr>
          </a:p>
          <a:p>
            <a:pPr marL="277429" lvl="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I’ll begin with an overview of SB 1383, highlighting specific requirements, target dates, and local government roles and responsibilities (first 11 slides)</a:t>
            </a:r>
          </a:p>
          <a:p>
            <a:pPr marL="277429" lvl="0" indent="-282550">
              <a:lnSpc>
                <a:spcPct val="107000"/>
              </a:lnSpc>
              <a:buFont typeface="Arial" panose="020B0604020202020204" pitchFamily="34" charset="0"/>
              <a:buChar char="•"/>
              <a:tabLst>
                <a:tab pos="904159" algn="l"/>
              </a:tabLst>
            </a:pPr>
            <a:endParaRPr lang="en-US" dirty="0">
              <a:ea typeface="Calibri" panose="020F0502020204030204" pitchFamily="34" charset="0"/>
              <a:cs typeface="Times New Roman" panose="02020603050405020304" pitchFamily="18" charset="0"/>
            </a:endParaRPr>
          </a:p>
          <a:p>
            <a:pPr marL="277429" lvl="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I will then discuss objectives of the Model Mandatory Organics Disposal Reduction Ordinance, reviewing how it was developed, how it is structured, and items to consider while using this Model Tool. </a:t>
            </a:r>
          </a:p>
          <a:p>
            <a:pPr marL="277429" lvl="0" indent="-282550">
              <a:lnSpc>
                <a:spcPct val="107000"/>
              </a:lnSpc>
              <a:buFont typeface="Arial" panose="020B0604020202020204" pitchFamily="34" charset="0"/>
              <a:buChar char="•"/>
              <a:tabLst>
                <a:tab pos="904159" algn="l"/>
              </a:tabLst>
            </a:pPr>
            <a:endParaRPr lang="en-US" dirty="0">
              <a:ea typeface="Calibri" panose="020F0502020204030204" pitchFamily="34" charset="0"/>
              <a:cs typeface="Times New Roman" panose="02020603050405020304" pitchFamily="18" charset="0"/>
            </a:endParaRPr>
          </a:p>
          <a:p>
            <a:pPr marL="277429" lvl="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Next, I’ll go through the Ordinance, section by section, covering the focus of each section as well as pointing out guidance notes and customizations options that are included. </a:t>
            </a:r>
          </a:p>
          <a:p>
            <a:pPr marL="277429" lvl="0" indent="-282550">
              <a:lnSpc>
                <a:spcPct val="107000"/>
              </a:lnSpc>
              <a:buFont typeface="Arial" panose="020B0604020202020204" pitchFamily="34" charset="0"/>
              <a:buChar char="•"/>
              <a:tabLst>
                <a:tab pos="904159" algn="l"/>
              </a:tabLst>
            </a:pPr>
            <a:endParaRPr lang="en-US" dirty="0">
              <a:ea typeface="Calibri" panose="020F0502020204030204" pitchFamily="34" charset="0"/>
              <a:cs typeface="Times New Roman" panose="02020603050405020304" pitchFamily="18" charset="0"/>
            </a:endParaRPr>
          </a:p>
          <a:p>
            <a:pPr marL="277429" lvl="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the presentation is expected to be about </a:t>
            </a:r>
            <a:r>
              <a:rPr lang="en-US" strike="noStrike" dirty="0">
                <a:ea typeface="Calibri" panose="020F0502020204030204" pitchFamily="34" charset="0"/>
                <a:cs typeface="Times New Roman" panose="02020603050405020304" pitchFamily="18" charset="0"/>
              </a:rPr>
              <a:t>40 minutes. </a:t>
            </a:r>
          </a:p>
          <a:p>
            <a:pPr marL="277429" lvl="0" indent="-282550">
              <a:lnSpc>
                <a:spcPct val="107000"/>
              </a:lnSpc>
              <a:buFont typeface="Arial" panose="020B0604020202020204" pitchFamily="34" charset="0"/>
              <a:buChar char="•"/>
              <a:tabLst>
                <a:tab pos="904159" algn="l"/>
              </a:tabLst>
            </a:pPr>
            <a:endParaRPr lang="en-US" strike="noStrike" dirty="0">
              <a:ea typeface="Calibri" panose="020F0502020204030204" pitchFamily="34" charset="0"/>
              <a:cs typeface="Times New Roman" panose="02020603050405020304" pitchFamily="18" charset="0"/>
            </a:endParaRPr>
          </a:p>
          <a:p>
            <a:pPr marL="277429" lvl="0" indent="-282550">
              <a:lnSpc>
                <a:spcPct val="107000"/>
              </a:lnSpc>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Then we will have about 20 minutes for questions and answers. </a:t>
            </a:r>
          </a:p>
          <a:p>
            <a:endParaRPr lang="en-US" baseline="0" dirty="0"/>
          </a:p>
          <a:p>
            <a:pPr defTabSz="904159">
              <a:defRPr/>
            </a:pPr>
            <a:endParaRPr lang="en-US" dirty="0"/>
          </a:p>
          <a:p>
            <a:pPr defTabSz="904159">
              <a:defRPr/>
            </a:pPr>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3</a:t>
            </a:fld>
            <a:endParaRPr lang="en-US" dirty="0"/>
          </a:p>
        </p:txBody>
      </p:sp>
    </p:spTree>
    <p:extLst>
      <p:ext uri="{BB962C8B-B14F-4D97-AF65-F5344CB8AC3E}">
        <p14:creationId xmlns:p14="http://schemas.microsoft.com/office/powerpoint/2010/main" val="2053123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tabLst>
                <a:tab pos="452079" algn="l"/>
              </a:tabLst>
            </a:pPr>
            <a:r>
              <a:rPr lang="en-US" b="1" dirty="0">
                <a:ea typeface="Calibri" panose="020F0502020204030204" pitchFamily="34" charset="0"/>
                <a:cs typeface="Arial" panose="020B0604020202020204" pitchFamily="34" charset="0"/>
              </a:rPr>
              <a:t>First, as an Overview of SB 1383:</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Establishes organic waste reduction targets.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It Builds upon the existing Mandatory Commercial Organics Recycling law which California Jurisdictions have been implementing since 2016.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It Sets a goal for Californians to reduce disposal of organic waste 50% by 2020 and 75% by 2025.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targets use the 2014 Waste Characterization Study  measurements when 23 million tons of organic waste were disposed in California.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disposal reductions will reduce at least 8 million metric tons of greenhouse gas emissions annually by 2030. </a:t>
            </a:r>
            <a:endParaRPr lang="en-US" dirty="0">
              <a:latin typeface="Arial" panose="020B0604020202020204" pitchFamily="34" charset="0"/>
              <a:ea typeface="Calibri" panose="020F0502020204030204" pitchFamily="34" charset="0"/>
              <a:cs typeface="Arial" panose="020B0604020202020204" pitchFamily="34" charset="0"/>
            </a:endParaRP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It Establishes a target to </a:t>
            </a:r>
            <a:r>
              <a:rPr lang="en-US" dirty="0"/>
              <a:t>recover 20% of currently disposed edible food for human consumption </a:t>
            </a:r>
            <a:r>
              <a:rPr lang="en-US" dirty="0">
                <a:latin typeface="Arial" panose="020B0604020202020204" pitchFamily="34" charset="0"/>
                <a:ea typeface="Calibri" panose="020F0502020204030204" pitchFamily="34" charset="0"/>
                <a:cs typeface="Arial" panose="020B0604020202020204" pitchFamily="34" charset="0"/>
              </a:rPr>
              <a:t>by 2025, as directed by Legislature as a part of the disposal reduction targets. </a:t>
            </a:r>
          </a:p>
          <a:p>
            <a:pPr marL="356054" indent="-356054">
              <a:lnSpc>
                <a:spcPct val="107000"/>
              </a:lnSpc>
              <a:buFont typeface="Arial" panose="020B0604020202020204" pitchFamily="34" charset="0"/>
              <a:buChar char="•"/>
              <a:tabLst>
                <a:tab pos="474739" algn="l"/>
              </a:tabLst>
            </a:pPr>
            <a:r>
              <a:rPr lang="en-US" u="none" dirty="0">
                <a:latin typeface="Arial" panose="020B0604020202020204" pitchFamily="34" charset="0"/>
                <a:ea typeface="Calibri" panose="020F0502020204030204" pitchFamily="34" charset="0"/>
                <a:cs typeface="Arial" panose="020B0604020202020204" pitchFamily="34" charset="0"/>
              </a:rPr>
              <a:t>And Organic waste covers several materials, including food, paper, cardboard, </a:t>
            </a:r>
            <a:r>
              <a:rPr lang="en-US" u="none" dirty="0" err="1">
                <a:latin typeface="Arial" panose="020B0604020202020204" pitchFamily="34" charset="0"/>
                <a:ea typeface="Calibri" panose="020F0502020204030204" pitchFamily="34" charset="0"/>
                <a:cs typeface="Arial" panose="020B0604020202020204" pitchFamily="34" charset="0"/>
              </a:rPr>
              <a:t>greenwaste</a:t>
            </a:r>
            <a:r>
              <a:rPr lang="en-US" u="none" dirty="0">
                <a:latin typeface="Arial" panose="020B0604020202020204" pitchFamily="34" charset="0"/>
                <a:ea typeface="Calibri" panose="020F0502020204030204" pitchFamily="34" charset="0"/>
                <a:cs typeface="Arial" panose="020B0604020202020204" pitchFamily="34" charset="0"/>
              </a:rPr>
              <a:t>, and </a:t>
            </a:r>
            <a:r>
              <a:rPr lang="en-US" u="none" dirty="0" err="1">
                <a:latin typeface="Arial" panose="020B0604020202020204" pitchFamily="34" charset="0"/>
                <a:ea typeface="Calibri" panose="020F0502020204030204" pitchFamily="34" charset="0"/>
                <a:cs typeface="Arial" panose="020B0604020202020204" pitchFamily="34" charset="0"/>
              </a:rPr>
              <a:t>woodwaste</a:t>
            </a:r>
            <a:r>
              <a:rPr lang="en-US" u="none" dirty="0">
                <a:latin typeface="Arial" panose="020B0604020202020204" pitchFamily="34" charset="0"/>
                <a:ea typeface="Calibri" panose="020F0502020204030204" pitchFamily="34" charset="0"/>
                <a:cs typeface="Arial" panose="020B0604020202020204" pitchFamily="34" charset="0"/>
              </a:rPr>
              <a:t>, etc.</a:t>
            </a:r>
          </a:p>
          <a:p>
            <a:pPr marL="356054" indent="-356054">
              <a:lnSpc>
                <a:spcPct val="107000"/>
              </a:lnSpc>
              <a:buFont typeface="Arial" panose="020B0604020202020204" pitchFamily="34" charset="0"/>
              <a:buChar char="•"/>
              <a:tabLst>
                <a:tab pos="474739" algn="l"/>
              </a:tabLst>
            </a:pPr>
            <a:r>
              <a:rPr lang="en-US" b="1" u="none" dirty="0">
                <a:latin typeface="Arial" panose="020B0604020202020204" pitchFamily="34" charset="0"/>
                <a:ea typeface="Calibri" panose="020F0502020204030204" pitchFamily="34" charset="0"/>
                <a:cs typeface="Arial" panose="020B0604020202020204" pitchFamily="34" charset="0"/>
              </a:rPr>
              <a:t>The regulations take effect in 2022.</a:t>
            </a:r>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dirty="0"/>
          </a:p>
        </p:txBody>
      </p:sp>
    </p:spTree>
    <p:extLst>
      <p:ext uri="{BB962C8B-B14F-4D97-AF65-F5344CB8AC3E}">
        <p14:creationId xmlns:p14="http://schemas.microsoft.com/office/powerpoint/2010/main" val="4014995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To meet the regulatory deadline of January 1, 2022, </a:t>
            </a:r>
            <a:r>
              <a:rPr lang="en-US" b="1" u="none" dirty="0">
                <a:latin typeface="Arial" panose="020B0604020202020204" pitchFamily="34" charset="0"/>
                <a:ea typeface="Calibri" panose="020F0502020204030204" pitchFamily="34" charset="0"/>
              </a:rPr>
              <a:t>CalRecycle expects that jurisdictions will be planning and making programmatic and budgetary decisions regarding the requirements now</a:t>
            </a:r>
            <a:r>
              <a:rPr lang="en-US" u="none" dirty="0">
                <a:latin typeface="Arial" panose="020B0604020202020204" pitchFamily="34" charset="0"/>
                <a:ea typeface="Calibri" panose="020F0502020204030204" pitchFamily="34" charset="0"/>
              </a:rPr>
              <a:t>.</a:t>
            </a:r>
          </a:p>
          <a:p>
            <a:pPr marL="349415" marR="0" lvl="0" indent="-349415" algn="l" defTabSz="914400" rtl="0" eaLnBrk="1" fontAlgn="auto" latinLnBrk="0" hangingPunct="1">
              <a:lnSpc>
                <a:spcPct val="107000"/>
              </a:lnSpc>
              <a:spcBef>
                <a:spcPts val="0"/>
              </a:spcBef>
              <a:spcAft>
                <a:spcPts val="0"/>
              </a:spcAft>
              <a:buClrTx/>
              <a:buSzTx/>
              <a:buFont typeface="+mj-lt"/>
              <a:buAutoNum type="arabicPeriod"/>
              <a:tabLst>
                <a:tab pos="465887" algn="l"/>
              </a:tabLst>
              <a:defRPr/>
            </a:pPr>
            <a:r>
              <a:rPr lang="en-US" u="none" dirty="0">
                <a:latin typeface="Arial" panose="020B0604020202020204" pitchFamily="34" charset="0"/>
                <a:ea typeface="Calibri" panose="020F0502020204030204" pitchFamily="34" charset="0"/>
              </a:rPr>
              <a:t>SB 1383 regulations define a jurisdiction as a city, county, or city and county, and also special districts that provide solid waste handling services.</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By 2022 Jurisdictions are required to:</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Have an ordinance (which is the primary focus of this presentation).</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Have organics collection services for all residents and businesses up-and-running. Services are to be automatically provided to all residents and businesses if they generate organic waste</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Implement edible food recovery programs established for Tier 1 generators by Jan. 1, 2022 and for Tier 2 generators by Jan. 1, 2024</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Conduct compliant education and outreach efforts</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Procure recovered organic waste products and paper/paper products</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Assess and plan for organic processing and edible food recovery capacity.</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Conduct desk audits, route reviews, and </a:t>
            </a:r>
            <a:r>
              <a:rPr lang="en-US" u="none" baseline="0" dirty="0">
                <a:latin typeface="Arial" panose="020B0604020202020204" pitchFamily="34" charset="0"/>
                <a:ea typeface="Calibri" panose="020F0502020204030204" pitchFamily="34" charset="0"/>
              </a:rPr>
              <a:t> </a:t>
            </a:r>
            <a:r>
              <a:rPr lang="en-US" u="none" dirty="0">
                <a:latin typeface="Arial" panose="020B0604020202020204" pitchFamily="34" charset="0"/>
                <a:ea typeface="Calibri" panose="020F0502020204030204" pitchFamily="34" charset="0"/>
              </a:rPr>
              <a:t>inspections of commercial</a:t>
            </a:r>
            <a:r>
              <a:rPr lang="en-US" u="none" baseline="0" dirty="0">
                <a:latin typeface="Arial" panose="020B0604020202020204" pitchFamily="34" charset="0"/>
                <a:ea typeface="Calibri" panose="020F0502020204030204" pitchFamily="34" charset="0"/>
              </a:rPr>
              <a:t> edible food generators</a:t>
            </a:r>
            <a:r>
              <a:rPr lang="en-US" u="none" dirty="0">
                <a:latin typeface="Arial" panose="020B0604020202020204" pitchFamily="34" charset="0"/>
                <a:ea typeface="Calibri" panose="020F0502020204030204" pitchFamily="34" charset="0"/>
              </a:rPr>
              <a:t>.</a:t>
            </a:r>
          </a:p>
          <a:p>
            <a:pPr marL="1085850" lvl="2"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In the first two years, jurisdictions must provide education and outreach to non-compliant generators.</a:t>
            </a:r>
          </a:p>
          <a:p>
            <a:pPr marL="349415" indent="-349415" defTabSz="931774">
              <a:lnSpc>
                <a:spcPct val="107000"/>
              </a:lnSpc>
              <a:buFont typeface="+mj-lt"/>
              <a:buAutoNum type="arabicPeriod"/>
              <a:tabLst>
                <a:tab pos="465887" algn="l"/>
              </a:tabLst>
              <a:defRPr/>
            </a:pPr>
            <a:r>
              <a:rPr lang="en-US" u="none" dirty="0" err="1">
                <a:latin typeface="Arial" panose="020B0604020202020204" pitchFamily="34" charset="0"/>
                <a:ea typeface="Calibri" panose="020F0502020204030204" pitchFamily="34" charset="0"/>
              </a:rPr>
              <a:t>CalRecycle</a:t>
            </a:r>
            <a:r>
              <a:rPr lang="en-US" u="none" dirty="0">
                <a:latin typeface="Arial" panose="020B0604020202020204" pitchFamily="34" charset="0"/>
                <a:ea typeface="Calibri" panose="020F0502020204030204" pitchFamily="34" charset="0"/>
              </a:rPr>
              <a:t> can begin enforcement </a:t>
            </a:r>
            <a:r>
              <a:rPr lang="en-US" b="1" u="none" dirty="0">
                <a:highlight>
                  <a:srgbClr val="FFFF00"/>
                </a:highlight>
                <a:latin typeface="Arial" panose="020B0604020202020204" pitchFamily="34" charset="0"/>
                <a:ea typeface="Calibri" panose="020F0502020204030204" pitchFamily="34" charset="0"/>
              </a:rPr>
              <a:t>actions on jurisdictions and other entities starting on Jan. 1, 2022. </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Jurisdictions will be required to take enforcement against noncompliant entities in 2024. </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CalRecycle has some funding through competitive grant programs, as well as </a:t>
            </a:r>
            <a:r>
              <a:rPr lang="en-US" u="none" strike="sngStrike" dirty="0">
                <a:latin typeface="Arial" panose="020B0604020202020204" pitchFamily="34" charset="0"/>
                <a:ea typeface="Calibri" panose="020F0502020204030204" pitchFamily="34" charset="0"/>
              </a:rPr>
              <a:t>a</a:t>
            </a:r>
            <a:r>
              <a:rPr lang="en-US" u="none" dirty="0">
                <a:latin typeface="Arial" panose="020B0604020202020204" pitchFamily="34" charset="0"/>
                <a:ea typeface="Calibri" panose="020F0502020204030204" pitchFamily="34" charset="0"/>
              </a:rPr>
              <a:t> loan programs, for establishing the infrastructure for recycling organic waste and recovering edible food.  However, for the programmatic activities, such as enforcement, inspections, education,</a:t>
            </a:r>
            <a:r>
              <a:rPr lang="en-US" u="none" baseline="0" dirty="0">
                <a:latin typeface="Arial" panose="020B0604020202020204" pitchFamily="34" charset="0"/>
                <a:ea typeface="Calibri" panose="020F0502020204030204" pitchFamily="34" charset="0"/>
              </a:rPr>
              <a:t> and</a:t>
            </a:r>
            <a:r>
              <a:rPr lang="en-US" u="none" dirty="0">
                <a:latin typeface="Arial" panose="020B0604020202020204" pitchFamily="34" charset="0"/>
                <a:ea typeface="Calibri" panose="020F0502020204030204" pitchFamily="34" charset="0"/>
              </a:rPr>
              <a:t> collection</a:t>
            </a:r>
            <a:r>
              <a:rPr lang="en-US" u="none" baseline="0" dirty="0">
                <a:latin typeface="Arial" panose="020B0604020202020204" pitchFamily="34" charset="0"/>
                <a:ea typeface="Calibri" panose="020F0502020204030204" pitchFamily="34" charset="0"/>
              </a:rPr>
              <a:t> service,</a:t>
            </a:r>
            <a:r>
              <a:rPr lang="en-US" u="none" dirty="0">
                <a:latin typeface="Arial" panose="020B0604020202020204" pitchFamily="34" charset="0"/>
                <a:ea typeface="Calibri" panose="020F0502020204030204" pitchFamily="34" charset="0"/>
              </a:rPr>
              <a:t> Jurisdictions will need to plan for budgetary and staffing changes to address these requirements.</a:t>
            </a:r>
          </a:p>
          <a:p>
            <a:pPr marL="465887" lvl="1" indent="0">
              <a:lnSpc>
                <a:spcPct val="107000"/>
              </a:lnSpc>
              <a:buFont typeface="+mj-lt"/>
              <a:buNone/>
              <a:tabLst>
                <a:tab pos="931774" algn="l"/>
              </a:tabLst>
            </a:pPr>
            <a:endParaRPr lang="en-US" u="none" dirty="0">
              <a:latin typeface="Arial" panose="020B0604020202020204" pitchFamily="34" charset="0"/>
              <a:ea typeface="Calibri" panose="020F0502020204030204" pitchFamily="34" charset="0"/>
            </a:endParaRPr>
          </a:p>
          <a:p>
            <a:pPr marL="465887" lvl="1" indent="0">
              <a:lnSpc>
                <a:spcPct val="107000"/>
              </a:lnSpc>
              <a:buFont typeface="+mj-lt"/>
              <a:buNone/>
              <a:tabLst>
                <a:tab pos="931774" algn="l"/>
              </a:tabLst>
            </a:pPr>
            <a:r>
              <a:rPr lang="en-US" u="none" dirty="0">
                <a:latin typeface="Arial" panose="020B0604020202020204" pitchFamily="34" charset="0"/>
                <a:ea typeface="Calibri" panose="020F0502020204030204" pitchFamily="34" charset="0"/>
              </a:rPr>
              <a:t>The Big takeaway here is to </a:t>
            </a:r>
            <a:r>
              <a:rPr lang="en-US" b="1" u="none" dirty="0">
                <a:latin typeface="Arial" panose="020B0604020202020204" pitchFamily="34" charset="0"/>
                <a:ea typeface="Calibri" panose="020F0502020204030204" pitchFamily="34" charset="0"/>
              </a:rPr>
              <a:t>start planning now</a:t>
            </a:r>
            <a:r>
              <a:rPr lang="en-US" u="none" dirty="0">
                <a:latin typeface="Arial" panose="020B0604020202020204" pitchFamily="34" charset="0"/>
                <a:ea typeface="Calibri" panose="020F0502020204030204" pitchFamily="34" charset="0"/>
              </a:rPr>
              <a:t> to have the programmatic, staffing, and budgetary changes in place by January 1, 2022.</a:t>
            </a:r>
          </a:p>
          <a:p>
            <a:pPr>
              <a:lnSpc>
                <a:spcPct val="107000"/>
              </a:lnSpc>
            </a:pPr>
            <a:br>
              <a:rPr lang="en-US" u="none" dirty="0">
                <a:latin typeface="Arial" panose="020B0604020202020204" pitchFamily="34" charset="0"/>
                <a:ea typeface="Calibri" panose="020F0502020204030204" pitchFamily="34" charset="0"/>
              </a:rPr>
            </a:br>
            <a:r>
              <a:rPr lang="en-US" u="none" dirty="0">
                <a:latin typeface="Arial" panose="020B0604020202020204" pitchFamily="34" charset="0"/>
                <a:ea typeface="Calibri" panose="020F0502020204030204" pitchFamily="34" charset="0"/>
              </a:rPr>
              <a:t> </a:t>
            </a:r>
          </a:p>
          <a:p>
            <a:pPr>
              <a:lnSpc>
                <a:spcPct val="107000"/>
              </a:lnSpc>
            </a:pPr>
            <a:br>
              <a:rPr lang="en-US" dirty="0">
                <a:ea typeface="Calibri" panose="020F0502020204030204" pitchFamily="34" charset="0"/>
              </a:rPr>
            </a:br>
            <a:r>
              <a:rPr lang="en-US" dirty="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5</a:t>
            </a:fld>
            <a:endParaRPr lang="en-US" dirty="0"/>
          </a:p>
        </p:txBody>
      </p:sp>
    </p:spTree>
    <p:extLst>
      <p:ext uri="{BB962C8B-B14F-4D97-AF65-F5344CB8AC3E}">
        <p14:creationId xmlns:p14="http://schemas.microsoft.com/office/powerpoint/2010/main" val="17460744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tabLst>
                <a:tab pos="465887" algn="l"/>
              </a:tabLst>
            </a:pPr>
            <a:r>
              <a:rPr lang="en-US" dirty="0">
                <a:solidFill>
                  <a:srgbClr val="000000"/>
                </a:solidFill>
                <a:latin typeface="Arial" panose="020B0604020202020204" pitchFamily="34" charset="0"/>
              </a:rPr>
              <a:t>Getting started now on SB 1383 planning is important because ordinance adoption and program implementation</a:t>
            </a:r>
            <a:r>
              <a:rPr lang="en-US" b="1" dirty="0">
                <a:solidFill>
                  <a:srgbClr val="000000"/>
                </a:solidFill>
                <a:latin typeface="Arial" panose="020B0604020202020204" pitchFamily="34" charset="0"/>
              </a:rPr>
              <a:t> extends beyond waste management and recycling operations staff. </a:t>
            </a:r>
          </a:p>
          <a:p>
            <a:pPr marL="349415" indent="-349415">
              <a:tabLst>
                <a:tab pos="465887" algn="l"/>
              </a:tabLst>
            </a:pPr>
            <a:endParaRPr lang="en-US" b="1" dirty="0">
              <a:solidFill>
                <a:srgbClr val="000000"/>
              </a:solidFill>
              <a:latin typeface="Arial" panose="020B0604020202020204" pitchFamily="34" charset="0"/>
            </a:endParaRPr>
          </a:p>
          <a:p>
            <a:pPr marL="349415" indent="-349415">
              <a:tabLst>
                <a:tab pos="465887" algn="l"/>
              </a:tabLst>
            </a:pPr>
            <a:r>
              <a:rPr lang="en-US" dirty="0">
                <a:solidFill>
                  <a:srgbClr val="000000"/>
                </a:solidFill>
                <a:latin typeface="Arial" panose="020B0604020202020204" pitchFamily="34" charset="0"/>
              </a:rPr>
              <a:t>Let’s look at how this plays out in adopting and implementing the  Model </a:t>
            </a:r>
            <a:r>
              <a:rPr lang="en-US" sz="1200" u="none" kern="1200" dirty="0">
                <a:solidFill>
                  <a:schemeClr val="tx1"/>
                </a:solidFill>
                <a:latin typeface="+mn-lt"/>
                <a:ea typeface="+mn-ea"/>
                <a:cs typeface="+mn-cs"/>
              </a:rPr>
              <a:t> Ordinance.</a:t>
            </a:r>
          </a:p>
          <a:p>
            <a:pPr marL="349415" indent="-349415">
              <a:tabLst>
                <a:tab pos="465887" algn="l"/>
              </a:tabLst>
            </a:pPr>
            <a:endParaRPr lang="en-US" b="1" dirty="0">
              <a:solidFill>
                <a:srgbClr val="000000"/>
              </a:solidFill>
              <a:latin typeface="Arial" panose="020B0604020202020204" pitchFamily="34" charset="0"/>
            </a:endParaRPr>
          </a:p>
          <a:p>
            <a:pPr marL="349415" indent="-349415">
              <a:buFont typeface="Arial" panose="020B0604020202020204" pitchFamily="34" charset="0"/>
              <a:buChar char="•"/>
              <a:tabLst>
                <a:tab pos="465887" algn="l"/>
              </a:tabLst>
            </a:pPr>
            <a:r>
              <a:rPr lang="en-US" b="1" dirty="0">
                <a:solidFill>
                  <a:srgbClr val="000000"/>
                </a:solidFill>
                <a:latin typeface="Arial" panose="020B0604020202020204" pitchFamily="34" charset="0"/>
                <a:cs typeface="Times New Roman" panose="02020603050405020304" pitchFamily="18" charset="0"/>
              </a:rPr>
              <a:t>City Councils and Boards of Supervisors </a:t>
            </a:r>
            <a:r>
              <a:rPr lang="en-US" dirty="0">
                <a:solidFill>
                  <a:srgbClr val="000000"/>
                </a:solidFill>
                <a:latin typeface="Arial" panose="020B0604020202020204" pitchFamily="34" charset="0"/>
                <a:cs typeface="Times New Roman" panose="02020603050405020304" pitchFamily="18" charset="0"/>
              </a:rPr>
              <a:t>will need to pass an </a:t>
            </a:r>
            <a:r>
              <a:rPr lang="en-US" b="1" dirty="0">
                <a:solidFill>
                  <a:srgbClr val="000000"/>
                </a:solidFill>
                <a:latin typeface="Arial" panose="020B0604020202020204" pitchFamily="34" charset="0"/>
                <a:cs typeface="Times New Roman" panose="02020603050405020304" pitchFamily="18" charset="0"/>
              </a:rPr>
              <a:t>ordinance </a:t>
            </a:r>
            <a:r>
              <a:rPr lang="en-US" b="1" u="sng" dirty="0">
                <a:solidFill>
                  <a:srgbClr val="000000"/>
                </a:solidFill>
                <a:latin typeface="Arial" panose="020B0604020202020204" pitchFamily="34" charset="0"/>
                <a:cs typeface="Times New Roman" panose="02020603050405020304" pitchFamily="18" charset="0"/>
              </a:rPr>
              <a:t>by January 1, 2022, </a:t>
            </a:r>
            <a:r>
              <a:rPr lang="en-US" dirty="0">
                <a:solidFill>
                  <a:srgbClr val="000000"/>
                </a:solidFill>
                <a:latin typeface="Arial" panose="020B0604020202020204" pitchFamily="34" charset="0"/>
                <a:cs typeface="Times New Roman" panose="02020603050405020304" pitchFamily="18" charset="0"/>
              </a:rPr>
              <a:t>requiring all residents and businesses to subscribe to these services.</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defTabSz="931774">
              <a:buFont typeface="Arial" panose="020B0604020202020204" pitchFamily="34" charset="0"/>
              <a:buChar char="•"/>
              <a:tabLst>
                <a:tab pos="465887" algn="l"/>
              </a:tabLst>
              <a:defRPr/>
            </a:pPr>
            <a:r>
              <a:rPr lang="en-US" b="1" dirty="0">
                <a:solidFill>
                  <a:srgbClr val="000000"/>
                </a:solidFill>
                <a:latin typeface="Arial" panose="020B0604020202020204" pitchFamily="34" charset="0"/>
                <a:cs typeface="Times New Roman" panose="02020603050405020304" pitchFamily="18" charset="0"/>
              </a:rPr>
              <a:t>Finance and Legal staff </a:t>
            </a:r>
            <a:r>
              <a:rPr lang="en-US" dirty="0">
                <a:solidFill>
                  <a:srgbClr val="000000"/>
                </a:solidFill>
                <a:latin typeface="Arial" panose="020B0604020202020204" pitchFamily="34" charset="0"/>
                <a:cs typeface="Times New Roman" panose="02020603050405020304" pitchFamily="18" charset="0"/>
              </a:rPr>
              <a:t>will also be involved in the </a:t>
            </a:r>
            <a:r>
              <a:rPr lang="en-US" b="1" dirty="0">
                <a:solidFill>
                  <a:srgbClr val="000000"/>
                </a:solidFill>
                <a:latin typeface="Arial" panose="020B0604020202020204" pitchFamily="34" charset="0"/>
                <a:cs typeface="Times New Roman" panose="02020603050405020304" pitchFamily="18" charset="0"/>
              </a:rPr>
              <a:t>ordinance </a:t>
            </a:r>
            <a:r>
              <a:rPr lang="en-US" dirty="0">
                <a:solidFill>
                  <a:srgbClr val="000000"/>
                </a:solidFill>
                <a:latin typeface="Arial" panose="020B0604020202020204" pitchFamily="34" charset="0"/>
                <a:cs typeface="Times New Roman" panose="02020603050405020304" pitchFamily="18" charset="0"/>
              </a:rPr>
              <a:t>process, playing a role in establishing new collection fees related to a new or amended </a:t>
            </a:r>
            <a:r>
              <a:rPr lang="en-US" b="1" dirty="0">
                <a:solidFill>
                  <a:srgbClr val="000000"/>
                </a:solidFill>
                <a:latin typeface="Arial" panose="020B0604020202020204" pitchFamily="34" charset="0"/>
                <a:cs typeface="Times New Roman" panose="02020603050405020304" pitchFamily="18" charset="0"/>
              </a:rPr>
              <a:t>Franchise Agreements</a:t>
            </a:r>
            <a:r>
              <a:rPr lang="en-US" b="1" u="none" dirty="0">
                <a:solidFill>
                  <a:srgbClr val="000000"/>
                </a:solidFill>
                <a:latin typeface="Arial" panose="020B0604020202020204" pitchFamily="34" charset="0"/>
                <a:cs typeface="Times New Roman" panose="02020603050405020304" pitchFamily="18" charset="0"/>
              </a:rPr>
              <a:t>, contracts, or permits for haulers of organic waste</a:t>
            </a:r>
            <a:r>
              <a:rPr lang="en-US" u="none" dirty="0">
                <a:solidFill>
                  <a:srgbClr val="000000"/>
                </a:solidFill>
                <a:latin typeface="Arial" panose="020B0604020202020204" pitchFamily="34" charset="0"/>
                <a:cs typeface="Times New Roman" panose="02020603050405020304" pitchFamily="18" charset="0"/>
              </a:rPr>
              <a:t>.</a:t>
            </a:r>
            <a:endParaRPr lang="en-US" dirty="0">
              <a:solidFill>
                <a:srgbClr val="000000"/>
              </a:solidFill>
              <a:latin typeface="Arial" panose="020B0604020202020204" pitchFamily="34" charset="0"/>
              <a:cs typeface="Times New Roman" panose="02020603050405020304" pitchFamily="18" charset="0"/>
            </a:endParaRPr>
          </a:p>
          <a:p>
            <a:pPr marL="349415" indent="-349415">
              <a:buFont typeface="Arial" panose="020B0604020202020204" pitchFamily="34" charset="0"/>
              <a:buChar char="•"/>
              <a:tabLst>
                <a:tab pos="465887" algn="l"/>
              </a:tabLst>
            </a:pPr>
            <a:r>
              <a:rPr lang="en-US" b="1" dirty="0">
                <a:solidFill>
                  <a:srgbClr val="000000"/>
                </a:solidFill>
                <a:latin typeface="Arial" panose="020B0604020202020204" pitchFamily="34" charset="0"/>
                <a:cs typeface="Times New Roman" panose="02020603050405020304" pitchFamily="18" charset="0"/>
              </a:rPr>
              <a:t>City Managers and Chief Administrative Officers </a:t>
            </a:r>
            <a:r>
              <a:rPr lang="en-US" dirty="0">
                <a:solidFill>
                  <a:srgbClr val="000000"/>
                </a:solidFill>
                <a:latin typeface="Arial" panose="020B0604020202020204" pitchFamily="34" charset="0"/>
                <a:cs typeface="Times New Roman" panose="02020603050405020304" pitchFamily="18" charset="0"/>
              </a:rPr>
              <a:t>will be involved in </a:t>
            </a:r>
            <a:r>
              <a:rPr lang="en-US" u="none" dirty="0">
                <a:solidFill>
                  <a:srgbClr val="000000"/>
                </a:solidFill>
                <a:latin typeface="Arial" panose="020B0604020202020204" pitchFamily="34" charset="0"/>
                <a:cs typeface="Times New Roman" panose="02020603050405020304" pitchFamily="18" charset="0"/>
              </a:rPr>
              <a:t>developing and directing staff to implement the ordinance.</a:t>
            </a:r>
            <a:r>
              <a:rPr lang="en-US" u="none" baseline="0" dirty="0">
                <a:solidFill>
                  <a:srgbClr val="000000"/>
                </a:solidFill>
                <a:latin typeface="Arial" panose="020B0604020202020204" pitchFamily="34" charset="0"/>
                <a:cs typeface="Times New Roman" panose="02020603050405020304" pitchFamily="18" charset="0"/>
              </a:rPr>
              <a:t> </a:t>
            </a:r>
          </a:p>
          <a:p>
            <a:pPr marL="349415" indent="-349415">
              <a:buFont typeface="Arial" panose="020B0604020202020204" pitchFamily="34" charset="0"/>
              <a:buChar char="•"/>
              <a:tabLst>
                <a:tab pos="465887" algn="l"/>
              </a:tabLst>
            </a:pPr>
            <a:r>
              <a:rPr lang="en-US" b="1" u="none" baseline="0" dirty="0">
                <a:solidFill>
                  <a:srgbClr val="000000"/>
                </a:solidFill>
                <a:highlight>
                  <a:srgbClr val="FFFF00"/>
                </a:highlight>
                <a:latin typeface="Arial" panose="020B0604020202020204" pitchFamily="34" charset="0"/>
                <a:cs typeface="Times New Roman" panose="02020603050405020304" pitchFamily="18" charset="0"/>
              </a:rPr>
              <a:t>Environmental health departments may assist in the implementation of the edible food program</a:t>
            </a:r>
          </a:p>
          <a:p>
            <a:pPr marL="349415" indent="-349415">
              <a:buFont typeface="Arial" panose="020B0604020202020204" pitchFamily="34" charset="0"/>
              <a:buChar char="•"/>
              <a:tabLst>
                <a:tab pos="465887" algn="l"/>
              </a:tabLst>
            </a:pPr>
            <a:r>
              <a:rPr lang="en-US" b="1" u="none" baseline="0" dirty="0">
                <a:solidFill>
                  <a:srgbClr val="000000"/>
                </a:solidFill>
                <a:highlight>
                  <a:srgbClr val="FFFF00"/>
                </a:highlight>
                <a:latin typeface="Arial" panose="020B0604020202020204" pitchFamily="34" charset="0"/>
                <a:cs typeface="Times New Roman" panose="02020603050405020304" pitchFamily="18" charset="0"/>
              </a:rPr>
              <a:t>Public parks, transportation fleets and purchasing may all play a role in implementing  organic procurement requirements</a:t>
            </a:r>
          </a:p>
          <a:p>
            <a:pPr marL="349415" indent="-349415">
              <a:buFont typeface="Arial" panose="020B0604020202020204" pitchFamily="34" charset="0"/>
              <a:buChar char="•"/>
              <a:tabLst>
                <a:tab pos="465887" algn="l"/>
              </a:tabLst>
            </a:pPr>
            <a:endParaRPr lang="en-US" u="none" baseline="0" dirty="0">
              <a:solidFill>
                <a:srgbClr val="000000"/>
              </a:solidFill>
              <a:latin typeface="Arial" panose="020B0604020202020204" pitchFamily="34" charset="0"/>
              <a:cs typeface="Times New Roman" panose="02020603050405020304" pitchFamily="18" charset="0"/>
            </a:endParaRPr>
          </a:p>
          <a:p>
            <a:pPr marL="0" indent="0">
              <a:buFont typeface="Arial" panose="020B0604020202020204" pitchFamily="34" charset="0"/>
              <a:buNone/>
              <a:tabLst>
                <a:tab pos="465887" algn="l"/>
              </a:tabLst>
            </a:pPr>
            <a:r>
              <a:rPr lang="en-US" u="none" baseline="0" dirty="0">
                <a:solidFill>
                  <a:srgbClr val="000000"/>
                </a:solidFill>
                <a:latin typeface="Arial" panose="020B0604020202020204" pitchFamily="34" charset="0"/>
                <a:cs typeface="Times New Roman" panose="02020603050405020304" pitchFamily="18" charset="0"/>
              </a:rPr>
              <a:t>So several departments may play a role in planning for and implementing this law.</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6</a:t>
            </a:fld>
            <a:endParaRPr lang="en-US" dirty="0"/>
          </a:p>
        </p:txBody>
      </p:sp>
    </p:spTree>
    <p:extLst>
      <p:ext uri="{BB962C8B-B14F-4D97-AF65-F5344CB8AC3E}">
        <p14:creationId xmlns:p14="http://schemas.microsoft.com/office/powerpoint/2010/main" val="25425742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Arial" panose="020B0604020202020204" pitchFamily="34" charset="0"/>
              <a:buChar char="•"/>
              <a:tabLst>
                <a:tab pos="4572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The most basic element of the regulation is that jurisdictions are </a:t>
            </a:r>
            <a:r>
              <a:rPr lang="en-US" sz="1200" b="1" kern="1200" dirty="0">
                <a:solidFill>
                  <a:srgbClr val="000000"/>
                </a:solidFill>
                <a:effectLst/>
                <a:latin typeface="Arial" panose="020B0604020202020204" pitchFamily="34" charset="0"/>
                <a:ea typeface="+mn-ea"/>
                <a:cs typeface="Times New Roman" panose="02020603050405020304" pitchFamily="18" charset="0"/>
              </a:rPr>
              <a:t>required to </a:t>
            </a:r>
            <a:r>
              <a:rPr lang="en-US" sz="1200" b="1" u="none" kern="1200" dirty="0">
                <a:solidFill>
                  <a:srgbClr val="000000"/>
                </a:solidFill>
                <a:effectLst/>
                <a:latin typeface="Arial" panose="020B0604020202020204" pitchFamily="34" charset="0"/>
                <a:ea typeface="+mn-ea"/>
                <a:cs typeface="Times New Roman" panose="02020603050405020304" pitchFamily="18" charset="0"/>
              </a:rPr>
              <a:t>automatically</a:t>
            </a:r>
            <a:r>
              <a:rPr lang="en-US" sz="1200" b="1" u="none" kern="1200" baseline="0" dirty="0">
                <a:solidFill>
                  <a:srgbClr val="000000"/>
                </a:solidFill>
                <a:effectLst/>
                <a:latin typeface="Arial" panose="020B0604020202020204" pitchFamily="34" charset="0"/>
                <a:ea typeface="+mn-ea"/>
                <a:cs typeface="Times New Roman" panose="02020603050405020304" pitchFamily="18" charset="0"/>
              </a:rPr>
              <a:t> </a:t>
            </a:r>
            <a:r>
              <a:rPr lang="en-US" sz="1200" b="1" u="none" kern="1200" dirty="0">
                <a:solidFill>
                  <a:srgbClr val="000000"/>
                </a:solidFill>
                <a:effectLst/>
                <a:latin typeface="Arial" panose="020B0604020202020204" pitchFamily="34" charset="0"/>
                <a:ea typeface="+mn-ea"/>
                <a:cs typeface="Times New Roman" panose="02020603050405020304" pitchFamily="18" charset="0"/>
              </a:rPr>
              <a:t>provide </a:t>
            </a:r>
            <a:r>
              <a:rPr lang="en-US" sz="1200" b="1" kern="1200" dirty="0">
                <a:solidFill>
                  <a:srgbClr val="000000"/>
                </a:solidFill>
                <a:effectLst/>
                <a:latin typeface="Arial" panose="020B0604020202020204" pitchFamily="34" charset="0"/>
                <a:ea typeface="+mn-ea"/>
                <a:cs typeface="Times New Roman" panose="02020603050405020304" pitchFamily="18" charset="0"/>
              </a:rPr>
              <a:t>an organic waste collection service to each of their residents and businesses</a:t>
            </a:r>
            <a:r>
              <a:rPr lang="en-US" sz="1200" kern="1200" dirty="0">
                <a:solidFill>
                  <a:srgbClr val="000000"/>
                </a:solidFill>
                <a:effectLst/>
                <a:latin typeface="Arial" panose="020B0604020202020204" pitchFamily="34" charset="0"/>
                <a:ea typeface="+mn-ea"/>
                <a:cs typeface="Times New Roman" panose="02020603050405020304" pitchFamily="18" charset="0"/>
              </a:rPr>
              <a:t>. </a:t>
            </a:r>
            <a:endParaRPr lang="en-US" sz="1200" u="sng" kern="1200" dirty="0">
              <a:solidFill>
                <a:srgbClr val="000000"/>
              </a:solidFill>
              <a:effectLst/>
              <a:latin typeface="Arial" panose="020B0604020202020204" pitchFamily="34" charset="0"/>
              <a:ea typeface="+mn-ea"/>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u="none" kern="1200" dirty="0">
                <a:solidFill>
                  <a:srgbClr val="000000"/>
                </a:solidFill>
                <a:effectLst/>
                <a:latin typeface="Arial" panose="020B0604020202020204" pitchFamily="34" charset="0"/>
                <a:ea typeface="+mn-ea"/>
                <a:cs typeface="Times New Roman" panose="02020603050405020304" pitchFamily="18" charset="0"/>
              </a:rPr>
              <a:t>The reg</a:t>
            </a:r>
            <a:r>
              <a:rPr lang="en-US" sz="1200" kern="1200" dirty="0">
                <a:solidFill>
                  <a:srgbClr val="000000"/>
                </a:solidFill>
                <a:effectLst/>
                <a:latin typeface="Arial" panose="020B0604020202020204" pitchFamily="34" charset="0"/>
                <a:ea typeface="+mn-ea"/>
                <a:cs typeface="Times New Roman" panose="02020603050405020304" pitchFamily="18" charset="0"/>
              </a:rPr>
              <a:t>ulations also </a:t>
            </a:r>
            <a:r>
              <a:rPr lang="en-US" sz="1200" b="1" kern="1200" dirty="0">
                <a:solidFill>
                  <a:srgbClr val="000000"/>
                </a:solidFill>
                <a:effectLst/>
                <a:latin typeface="Arial" panose="020B0604020202020204" pitchFamily="34" charset="0"/>
                <a:ea typeface="+mn-ea"/>
                <a:cs typeface="Times New Roman" panose="02020603050405020304" pitchFamily="18" charset="0"/>
              </a:rPr>
              <a:t>require all residents and businesses to use an organic waste recycling service that meets the regulatory requirements</a:t>
            </a:r>
            <a:r>
              <a:rPr lang="en-US" sz="1200" kern="1200" dirty="0">
                <a:solidFill>
                  <a:srgbClr val="000000"/>
                </a:solidFill>
                <a:effectLst/>
                <a:latin typeface="Arial" panose="020B0604020202020204" pitchFamily="34" charset="0"/>
                <a:ea typeface="+mn-ea"/>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There’s a lot of detail regarding the types of allowable collection programs (several pages of regulatory text dedicated just to this) but at a high level, they require:</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1200" b="1" kern="1200" dirty="0">
                <a:solidFill>
                  <a:srgbClr val="000000"/>
                </a:solidFill>
                <a:effectLst/>
                <a:latin typeface="Arial" panose="020B0604020202020204" pitchFamily="34" charset="0"/>
                <a:ea typeface="+mn-ea"/>
                <a:cs typeface="Times New Roman" panose="02020603050405020304" pitchFamily="18" charset="0"/>
              </a:rPr>
              <a:t>Each resident and business</a:t>
            </a:r>
            <a:r>
              <a:rPr lang="en-US" sz="1200" kern="1200" dirty="0">
                <a:solidFill>
                  <a:srgbClr val="000000"/>
                </a:solidFill>
                <a:effectLst/>
                <a:latin typeface="Arial" panose="020B0604020202020204" pitchFamily="34" charset="0"/>
                <a:ea typeface="+mn-ea"/>
                <a:cs typeface="Times New Roman" panose="02020603050405020304" pitchFamily="18" charset="0"/>
              </a:rPr>
              <a:t> </a:t>
            </a:r>
            <a:r>
              <a:rPr lang="en-US" sz="1200" b="1" kern="1200" dirty="0">
                <a:solidFill>
                  <a:srgbClr val="000000"/>
                </a:solidFill>
                <a:effectLst/>
                <a:latin typeface="Arial" panose="020B0604020202020204" pitchFamily="34" charset="0"/>
                <a:ea typeface="+mn-ea"/>
                <a:cs typeface="Times New Roman" panose="02020603050405020304" pitchFamily="18" charset="0"/>
              </a:rPr>
              <a:t>to be provided </a:t>
            </a:r>
            <a:r>
              <a:rPr lang="en-US" sz="1200" b="1" u="sng" kern="1200" dirty="0">
                <a:solidFill>
                  <a:srgbClr val="000000"/>
                </a:solidFill>
                <a:effectLst/>
                <a:latin typeface="Arial" panose="020B0604020202020204" pitchFamily="34" charset="0"/>
                <a:ea typeface="+mn-ea"/>
                <a:cs typeface="Times New Roman" panose="02020603050405020304" pitchFamily="18" charset="0"/>
              </a:rPr>
              <a:t>with the appropriate number of containers </a:t>
            </a:r>
            <a:r>
              <a:rPr lang="en-US" sz="1200" b="1" kern="1200" dirty="0">
                <a:solidFill>
                  <a:srgbClr val="000000"/>
                </a:solidFill>
                <a:effectLst/>
                <a:latin typeface="Arial" panose="020B0604020202020204" pitchFamily="34" charset="0"/>
                <a:ea typeface="+mn-ea"/>
                <a:cs typeface="Times New Roman" panose="02020603050405020304" pitchFamily="18" charset="0"/>
              </a:rPr>
              <a:t>and subscribed </a:t>
            </a:r>
            <a:r>
              <a:rPr lang="en-US" sz="1200" kern="1200" dirty="0">
                <a:solidFill>
                  <a:srgbClr val="000000"/>
                </a:solidFill>
                <a:effectLst/>
                <a:latin typeface="Arial" panose="020B0604020202020204" pitchFamily="34" charset="0"/>
                <a:ea typeface="+mn-ea"/>
                <a:cs typeface="Times New Roman" panose="02020603050405020304" pitchFamily="18" charset="0"/>
              </a:rPr>
              <a:t>to an organic waste collection service which can be either a source separated program where generators separate materials into designated bins or a one bin program where </a:t>
            </a:r>
            <a:r>
              <a:rPr lang="en-US" sz="1200" b="1" kern="1200" dirty="0">
                <a:solidFill>
                  <a:srgbClr val="000000"/>
                </a:solidFill>
                <a:effectLst/>
                <a:latin typeface="Arial" panose="020B0604020202020204" pitchFamily="34" charset="0"/>
                <a:ea typeface="+mn-ea"/>
                <a:cs typeface="Times New Roman" panose="02020603050405020304" pitchFamily="18" charset="0"/>
              </a:rPr>
              <a:t> the service provider transports all unsegregated waste to a facility that recovers 50%</a:t>
            </a:r>
            <a:r>
              <a:rPr lang="en-US" sz="1200" b="1" kern="1200" baseline="0" dirty="0">
                <a:solidFill>
                  <a:srgbClr val="000000"/>
                </a:solidFill>
                <a:effectLst/>
                <a:latin typeface="Arial" panose="020B0604020202020204" pitchFamily="34" charset="0"/>
                <a:ea typeface="+mn-ea"/>
                <a:cs typeface="Times New Roman" panose="02020603050405020304" pitchFamily="18" charset="0"/>
              </a:rPr>
              <a:t> </a:t>
            </a:r>
            <a:r>
              <a:rPr lang="en-US" sz="1200" b="1" u="sng" kern="1200" baseline="0" dirty="0">
                <a:solidFill>
                  <a:srgbClr val="000000"/>
                </a:solidFill>
                <a:effectLst/>
                <a:latin typeface="Arial" panose="020B0604020202020204" pitchFamily="34" charset="0"/>
                <a:ea typeface="+mn-ea"/>
                <a:cs typeface="Times New Roman" panose="02020603050405020304" pitchFamily="18" charset="0"/>
              </a:rPr>
              <a:t>of organic content collected </a:t>
            </a:r>
            <a:r>
              <a:rPr lang="en-US" sz="1200" b="1" kern="1200" dirty="0">
                <a:solidFill>
                  <a:srgbClr val="000000"/>
                </a:solidFill>
                <a:effectLst/>
                <a:latin typeface="Arial" panose="020B0604020202020204" pitchFamily="34" charset="0"/>
                <a:ea typeface="+mn-ea"/>
                <a:cs typeface="Times New Roman" panose="02020603050405020304" pitchFamily="18" charset="0"/>
              </a:rPr>
              <a:t>by 2022, and 75% by</a:t>
            </a:r>
            <a:r>
              <a:rPr lang="en-US" sz="1200" b="1" kern="1200" baseline="0" dirty="0">
                <a:solidFill>
                  <a:srgbClr val="000000"/>
                </a:solidFill>
                <a:effectLst/>
                <a:latin typeface="Arial" panose="020B0604020202020204" pitchFamily="34" charset="0"/>
                <a:ea typeface="+mn-ea"/>
                <a:cs typeface="Times New Roman" panose="02020603050405020304" pitchFamily="18" charset="0"/>
              </a:rPr>
              <a:t> 2025.</a:t>
            </a:r>
            <a:endPar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The regulations allow for a menu of collection options.  </a:t>
            </a:r>
            <a:r>
              <a:rPr lang="en-US" sz="1200" u="none" kern="1200" dirty="0">
                <a:solidFill>
                  <a:srgbClr val="000000"/>
                </a:solidFill>
                <a:effectLst/>
                <a:latin typeface="Arial" panose="020B0604020202020204" pitchFamily="34" charset="0"/>
                <a:ea typeface="+mn-ea"/>
                <a:cs typeface="Times New Roman" panose="02020603050405020304" pitchFamily="18" charset="0"/>
              </a:rPr>
              <a:t>Jurisdictions, for example may have a combination</a:t>
            </a:r>
            <a:r>
              <a:rPr lang="en-US" sz="1200" u="none" kern="1200" baseline="0" dirty="0">
                <a:solidFill>
                  <a:srgbClr val="000000"/>
                </a:solidFill>
                <a:effectLst/>
                <a:latin typeface="Arial" panose="020B0604020202020204" pitchFamily="34" charset="0"/>
                <a:ea typeface="+mn-ea"/>
                <a:cs typeface="Times New Roman" panose="02020603050405020304" pitchFamily="18" charset="0"/>
              </a:rPr>
              <a:t> of these services where, residents might have a three-container system and businesses might have a two-container system).</a:t>
            </a:r>
            <a:endParaRPr lang="en-US" sz="1200" u="none"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spcBef>
                <a:spcPts val="0"/>
              </a:spcBef>
              <a:spcAft>
                <a:spcPts val="0"/>
              </a:spcAft>
              <a:buFont typeface="Arial" panose="020B0604020202020204" pitchFamily="34" charset="0"/>
              <a:buChar char="•"/>
              <a:tabLst>
                <a:tab pos="1371600" algn="l"/>
              </a:tabLst>
            </a:pPr>
            <a:r>
              <a:rPr lang="en-US" sz="1200" u="none" kern="1200" dirty="0">
                <a:solidFill>
                  <a:srgbClr val="000000"/>
                </a:solidFill>
                <a:effectLst/>
                <a:latin typeface="Arial" panose="020B0604020202020204" pitchFamily="34" charset="0"/>
                <a:ea typeface="+mn-ea"/>
                <a:cs typeface="Times New Roman" panose="02020603050405020304" pitchFamily="18" charset="0"/>
              </a:rPr>
              <a:t>In A </a:t>
            </a:r>
            <a:r>
              <a:rPr lang="en-US" sz="1200" b="1" u="none" kern="1200" dirty="0">
                <a:solidFill>
                  <a:srgbClr val="000000"/>
                </a:solidFill>
                <a:effectLst/>
                <a:latin typeface="Arial" panose="020B0604020202020204" pitchFamily="34" charset="0"/>
                <a:ea typeface="+mn-ea"/>
                <a:cs typeface="Times New Roman" panose="02020603050405020304" pitchFamily="18" charset="0"/>
              </a:rPr>
              <a:t>one-container system </a:t>
            </a:r>
            <a:r>
              <a:rPr lang="en-US" sz="1200" u="none" kern="1200" dirty="0">
                <a:solidFill>
                  <a:srgbClr val="000000"/>
                </a:solidFill>
                <a:effectLst/>
                <a:latin typeface="Arial" panose="020B0604020202020204" pitchFamily="34" charset="0"/>
                <a:ea typeface="+mn-ea"/>
                <a:cs typeface="Times New Roman" panose="02020603050405020304" pitchFamily="18" charset="0"/>
              </a:rPr>
              <a:t>– </a:t>
            </a:r>
            <a:r>
              <a:rPr lang="en-US" sz="1200" u="sng" kern="1200" dirty="0">
                <a:solidFill>
                  <a:srgbClr val="000000"/>
                </a:solidFill>
                <a:effectLst/>
                <a:latin typeface="Arial" panose="020B0604020202020204" pitchFamily="34" charset="0"/>
                <a:ea typeface="+mn-ea"/>
                <a:cs typeface="Times New Roman" panose="02020603050405020304" pitchFamily="18" charset="0"/>
              </a:rPr>
              <a:t>the jurisdiction will </a:t>
            </a:r>
            <a:r>
              <a:rPr lang="en-US" sz="1200" u="none" kern="1200" dirty="0">
                <a:solidFill>
                  <a:srgbClr val="000000"/>
                </a:solidFill>
                <a:effectLst/>
                <a:latin typeface="Arial" panose="020B0604020202020204" pitchFamily="34" charset="0"/>
                <a:ea typeface="+mn-ea"/>
                <a:cs typeface="Times New Roman" panose="02020603050405020304" pitchFamily="18" charset="0"/>
              </a:rPr>
              <a:t>be responsible for ensuring that all contents are transported to a facility that recovers the</a:t>
            </a:r>
            <a:r>
              <a:rPr lang="en-US" sz="1200" u="none" kern="1200" baseline="0" dirty="0">
                <a:solidFill>
                  <a:srgbClr val="000000"/>
                </a:solidFill>
                <a:effectLst/>
                <a:latin typeface="Arial" panose="020B0604020202020204" pitchFamily="34" charset="0"/>
                <a:ea typeface="+mn-ea"/>
                <a:cs typeface="Times New Roman" panose="02020603050405020304" pitchFamily="18" charset="0"/>
              </a:rPr>
              <a:t> prescribed amount </a:t>
            </a:r>
            <a:r>
              <a:rPr lang="en-US" sz="1200" u="none" kern="1200" dirty="0">
                <a:solidFill>
                  <a:srgbClr val="000000"/>
                </a:solidFill>
                <a:effectLst/>
                <a:latin typeface="Arial" panose="020B0604020202020204" pitchFamily="34" charset="0"/>
                <a:ea typeface="+mn-ea"/>
                <a:cs typeface="Times New Roman" panose="02020603050405020304" pitchFamily="18" charset="0"/>
              </a:rPr>
              <a:t>of organic content</a:t>
            </a:r>
            <a:endParaRPr lang="en-US" sz="1200" u="none"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spcBef>
                <a:spcPts val="0"/>
              </a:spcBef>
              <a:spcAft>
                <a:spcPts val="0"/>
              </a:spcAft>
              <a:buFont typeface="Arial" panose="020B0604020202020204" pitchFamily="34" charset="0"/>
              <a:buChar char="•"/>
              <a:tabLst>
                <a:tab pos="1371600" algn="l"/>
              </a:tabLst>
            </a:pPr>
            <a:r>
              <a:rPr lang="en-US" sz="1200" u="none" kern="1200" dirty="0">
                <a:solidFill>
                  <a:srgbClr val="000000"/>
                </a:solidFill>
                <a:effectLst/>
                <a:latin typeface="Arial" panose="020B0604020202020204" pitchFamily="34" charset="0"/>
                <a:ea typeface="+mn-ea"/>
                <a:cs typeface="Times New Roman" panose="02020603050405020304" pitchFamily="18" charset="0"/>
              </a:rPr>
              <a:t>In a </a:t>
            </a:r>
            <a:r>
              <a:rPr lang="en-US" sz="1200" b="1" u="none" kern="1200" dirty="0">
                <a:solidFill>
                  <a:srgbClr val="000000"/>
                </a:solidFill>
                <a:effectLst/>
                <a:latin typeface="Arial" panose="020B0604020202020204" pitchFamily="34" charset="0"/>
                <a:ea typeface="+mn-ea"/>
                <a:cs typeface="Times New Roman" panose="02020603050405020304" pitchFamily="18" charset="0"/>
              </a:rPr>
              <a:t>two-container system </a:t>
            </a:r>
            <a:r>
              <a:rPr lang="en-US" sz="1200" u="none" kern="1200" dirty="0">
                <a:solidFill>
                  <a:srgbClr val="000000"/>
                </a:solidFill>
                <a:effectLst/>
                <a:latin typeface="Arial" panose="020B0604020202020204" pitchFamily="34" charset="0"/>
                <a:ea typeface="+mn-ea"/>
                <a:cs typeface="Times New Roman" panose="02020603050405020304" pitchFamily="18" charset="0"/>
              </a:rPr>
              <a:t>– at least one of the containers (whichever is not source</a:t>
            </a:r>
            <a:r>
              <a:rPr lang="en-US" sz="1200" u="none" kern="1200" baseline="0" dirty="0">
                <a:solidFill>
                  <a:srgbClr val="000000"/>
                </a:solidFill>
                <a:effectLst/>
                <a:latin typeface="Arial" panose="020B0604020202020204" pitchFamily="34" charset="0"/>
                <a:ea typeface="+mn-ea"/>
                <a:cs typeface="Times New Roman" panose="02020603050405020304" pitchFamily="18" charset="0"/>
              </a:rPr>
              <a:t> separated</a:t>
            </a:r>
            <a:r>
              <a:rPr lang="en-US" sz="1200" u="none" kern="1200" dirty="0">
                <a:solidFill>
                  <a:srgbClr val="000000"/>
                </a:solidFill>
                <a:effectLst/>
                <a:latin typeface="Arial" panose="020B0604020202020204" pitchFamily="34" charset="0"/>
                <a:ea typeface="+mn-ea"/>
                <a:cs typeface="Times New Roman" panose="02020603050405020304" pitchFamily="18" charset="0"/>
              </a:rPr>
              <a:t>) must be transported to a facility that recovers 75% of organic content</a:t>
            </a:r>
            <a:endParaRPr lang="en-US" sz="1200" u="none"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spcBef>
                <a:spcPts val="0"/>
              </a:spcBef>
              <a:spcAft>
                <a:spcPts val="0"/>
              </a:spcAft>
              <a:buFont typeface="Arial" panose="020B0604020202020204" pitchFamily="34" charset="0"/>
              <a:buChar char="•"/>
              <a:tabLst>
                <a:tab pos="1371600" algn="l"/>
              </a:tabLst>
            </a:pPr>
            <a:r>
              <a:rPr lang="en-US" sz="1200" u="none" kern="1200" dirty="0">
                <a:solidFill>
                  <a:srgbClr val="000000"/>
                </a:solidFill>
                <a:effectLst/>
                <a:latin typeface="Arial" panose="020B0604020202020204" pitchFamily="34" charset="0"/>
                <a:ea typeface="+mn-ea"/>
                <a:cs typeface="Times New Roman" panose="02020603050405020304" pitchFamily="18" charset="0"/>
              </a:rPr>
              <a:t>In A </a:t>
            </a:r>
            <a:r>
              <a:rPr lang="en-US" sz="1200" b="1" u="none" kern="1200" dirty="0">
                <a:solidFill>
                  <a:srgbClr val="000000"/>
                </a:solidFill>
                <a:effectLst/>
                <a:latin typeface="Arial" panose="020B0604020202020204" pitchFamily="34" charset="0"/>
                <a:ea typeface="+mn-ea"/>
                <a:cs typeface="Times New Roman" panose="02020603050405020304" pitchFamily="18" charset="0"/>
              </a:rPr>
              <a:t>three-container system </a:t>
            </a:r>
            <a:r>
              <a:rPr lang="en-US" sz="1200" u="none" kern="1200" dirty="0">
                <a:solidFill>
                  <a:srgbClr val="000000"/>
                </a:solidFill>
                <a:effectLst/>
                <a:latin typeface="Arial" panose="020B0604020202020204" pitchFamily="34" charset="0"/>
                <a:ea typeface="+mn-ea"/>
                <a:cs typeface="Times New Roman" panose="02020603050405020304" pitchFamily="18" charset="0"/>
              </a:rPr>
              <a:t>– organic waste is required to be source separated (paper/cardboard in blue, food and yard in green).   </a:t>
            </a:r>
            <a:r>
              <a:rPr lang="en-US" sz="1200" i="0" u="none" kern="1200" dirty="0">
                <a:solidFill>
                  <a:srgbClr val="000000"/>
                </a:solidFill>
                <a:effectLst/>
                <a:latin typeface="Arial" panose="020B0604020202020204" pitchFamily="34" charset="0"/>
                <a:ea typeface="+mn-ea"/>
                <a:cs typeface="Times New Roman" panose="02020603050405020304" pitchFamily="18" charset="0"/>
              </a:rPr>
              <a:t>There is No required recovery rate for a three container system.</a:t>
            </a:r>
            <a:endParaRPr lang="en-US" sz="1200" i="0" u="none"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The three-can option also allows additional separation at</a:t>
            </a:r>
            <a:r>
              <a:rPr lang="en-US" sz="1200" u="none" kern="1200" dirty="0">
                <a:solidFill>
                  <a:srgbClr val="000000"/>
                </a:solidFill>
                <a:effectLst/>
                <a:latin typeface="Arial" panose="020B0604020202020204" pitchFamily="34" charset="0"/>
                <a:ea typeface="+mn-ea"/>
                <a:cs typeface="Times New Roman" panose="02020603050405020304" pitchFamily="18" charset="0"/>
              </a:rPr>
              <a:t> the jurisdiction/hauler’s discretion. For example, some jurisdictions may want to provide separate containers for different organics streams such as a green cart for plant debris and a brown cart for food</a:t>
            </a:r>
            <a:r>
              <a:rPr lang="en-US" sz="1200" kern="1200" dirty="0">
                <a:solidFill>
                  <a:srgbClr val="000000"/>
                </a:solidFill>
                <a:effectLst/>
                <a:latin typeface="Arial" panose="020B0604020202020204" pitchFamily="34" charset="0"/>
                <a:ea typeface="+mn-ea"/>
                <a:cs typeface="Times New Roman" panose="02020603050405020304" pitchFamily="18" charset="0"/>
              </a:rPr>
              <a:t> waste so they can be managed separately</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1200" kern="1200" dirty="0">
                <a:solidFill>
                  <a:srgbClr val="000000"/>
                </a:solidFill>
                <a:effectLst/>
                <a:latin typeface="Arial" panose="020B0604020202020204" pitchFamily="34" charset="0"/>
                <a:ea typeface="+mn-ea"/>
              </a:rPr>
              <a:t>These </a:t>
            </a:r>
            <a:r>
              <a:rPr lang="en-US" sz="1200" b="1" kern="1200" dirty="0">
                <a:solidFill>
                  <a:srgbClr val="000000"/>
                </a:solidFill>
                <a:effectLst/>
                <a:latin typeface="Arial" panose="020B0604020202020204" pitchFamily="34" charset="0"/>
                <a:ea typeface="+mn-ea"/>
              </a:rPr>
              <a:t>same rules will apply to entities not subject to local control</a:t>
            </a:r>
            <a:r>
              <a:rPr lang="en-US" sz="1200" kern="1200" dirty="0">
                <a:solidFill>
                  <a:srgbClr val="000000"/>
                </a:solidFill>
                <a:effectLst/>
                <a:latin typeface="Arial" panose="020B0604020202020204" pitchFamily="34" charset="0"/>
                <a:ea typeface="+mn-ea"/>
              </a:rPr>
              <a:t>, which </a:t>
            </a:r>
            <a:r>
              <a:rPr lang="en-US" sz="1200" b="1" kern="1200" dirty="0">
                <a:solidFill>
                  <a:srgbClr val="000000"/>
                </a:solidFill>
                <a:effectLst/>
                <a:latin typeface="Arial" panose="020B0604020202020204" pitchFamily="34" charset="0"/>
                <a:ea typeface="+mn-ea"/>
              </a:rPr>
              <a:t>CalRecycle will oversee including State Agencies, UCs, CSUs, Community Colleges, K-12 schools and other entities not subject to local oversight. </a:t>
            </a:r>
          </a:p>
          <a:p>
            <a:endParaRPr lang="en-US" sz="1200" b="1" kern="1200" dirty="0">
              <a:solidFill>
                <a:srgbClr val="000000"/>
              </a:solidFill>
              <a:effectLst/>
              <a:latin typeface="Arial" panose="020B0604020202020204" pitchFamily="34" charset="0"/>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strike="noStrike" kern="1200" dirty="0">
                <a:solidFill>
                  <a:srgbClr val="000000"/>
                </a:solidFill>
                <a:effectLst/>
                <a:latin typeface="Arial" panose="020B0604020202020204" pitchFamily="34" charset="0"/>
                <a:ea typeface="+mn-ea"/>
                <a:cs typeface="Times New Roman" panose="02020603050405020304" pitchFamily="18" charset="0"/>
              </a:rPr>
              <a:t>Jurisdictions </a:t>
            </a:r>
            <a:r>
              <a:rPr lang="en-US" sz="1200" b="1" strike="noStrike" kern="1200" dirty="0">
                <a:solidFill>
                  <a:srgbClr val="000000"/>
                </a:solidFill>
                <a:effectLst/>
                <a:latin typeface="Arial" panose="020B0604020202020204" pitchFamily="34" charset="0"/>
                <a:ea typeface="+mn-ea"/>
                <a:cs typeface="Times New Roman" panose="02020603050405020304" pitchFamily="18" charset="0"/>
              </a:rPr>
              <a:t>must regulate and have enforceable requirements for the haulers that collect organic waste in their jurisdiction</a:t>
            </a:r>
            <a:r>
              <a:rPr lang="en-US" sz="1200" strike="noStrike" kern="1200" dirty="0">
                <a:solidFill>
                  <a:srgbClr val="000000"/>
                </a:solidFill>
                <a:effectLst/>
                <a:latin typeface="Arial" panose="020B0604020202020204" pitchFamily="34" charset="0"/>
                <a:ea typeface="+mn-ea"/>
                <a:cs typeface="Times New Roman" panose="02020603050405020304" pitchFamily="18" charset="0"/>
              </a:rPr>
              <a:t>, and </a:t>
            </a:r>
            <a:r>
              <a:rPr lang="en-US" sz="1200" b="1" strike="noStrike" kern="1200" dirty="0">
                <a:solidFill>
                  <a:srgbClr val="000000"/>
                </a:solidFill>
                <a:effectLst/>
                <a:latin typeface="Arial" panose="020B0604020202020204" pitchFamily="34" charset="0"/>
                <a:ea typeface="+mn-ea"/>
                <a:cs typeface="Times New Roman" panose="02020603050405020304" pitchFamily="18" charset="0"/>
              </a:rPr>
              <a:t>also for commercial and residential generators and self-haulers</a:t>
            </a:r>
            <a:r>
              <a:rPr lang="en-US" sz="1200" strike="noStrike" kern="1200" dirty="0">
                <a:solidFill>
                  <a:srgbClr val="000000"/>
                </a:solidFill>
                <a:effectLst/>
                <a:latin typeface="Arial" panose="020B0604020202020204" pitchFamily="34" charset="0"/>
                <a:ea typeface="+mn-ea"/>
                <a:cs typeface="Times New Roman" panose="02020603050405020304" pitchFamily="18" charset="0"/>
              </a:rPr>
              <a:t>.</a:t>
            </a:r>
            <a:endParaRPr lang="en-US" sz="1200" b="1" kern="1200" dirty="0">
              <a:solidFill>
                <a:srgbClr val="000000"/>
              </a:solidFill>
              <a:effectLst/>
              <a:latin typeface="Arial" panose="020B0604020202020204" pitchFamily="34" charset="0"/>
              <a:ea typeface="+mn-ea"/>
            </a:endParaRPr>
          </a:p>
          <a:p>
            <a:endParaRPr lang="en-US" sz="1200" b="1" strike="sngStrike" kern="1200" dirty="0">
              <a:solidFill>
                <a:srgbClr val="000000"/>
              </a:solidFill>
              <a:effectLst/>
              <a:latin typeface="Arial" panose="020B0604020202020204" pitchFamily="34" charset="0"/>
              <a:ea typeface="+mn-ea"/>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u="none" strike="noStrike" baseline="0" dirty="0"/>
              <a:t>The Model tool </a:t>
            </a:r>
            <a:r>
              <a:rPr lang="en-US" b="0" u="sng" strike="noStrike" baseline="0" dirty="0"/>
              <a:t>recognizes that different jurisdictions may be using different collection configurations and as such, </a:t>
            </a:r>
            <a:r>
              <a:rPr lang="en-US" b="0" u="none" strike="noStrike" baseline="0" dirty="0"/>
              <a:t>contains language in various sections to address this, with guidance and customization notes noted in shaded colors to allow for jurisdictions to modify the Model Ordinance to address the collections system they select.</a:t>
            </a:r>
            <a:endParaRPr lang="en-US" b="0" u="none" strike="noStrike" dirty="0"/>
          </a:p>
        </p:txBody>
      </p:sp>
      <p:sp>
        <p:nvSpPr>
          <p:cNvPr id="4" name="Slide Number Placeholder 3"/>
          <p:cNvSpPr>
            <a:spLocks noGrp="1"/>
          </p:cNvSpPr>
          <p:nvPr>
            <p:ph type="sldNum" sz="quarter" idx="10"/>
          </p:nvPr>
        </p:nvSpPr>
        <p:spPr/>
        <p:txBody>
          <a:bodyPr/>
          <a:lstStyle/>
          <a:p>
            <a:fld id="{FB7463FA-088F-42C7-9900-C71C52E1246E}" type="slidenum">
              <a:rPr lang="en-US" smtClean="0"/>
              <a:t>7</a:t>
            </a:fld>
            <a:endParaRPr lang="en-US" dirty="0"/>
          </a:p>
        </p:txBody>
      </p:sp>
    </p:spTree>
    <p:extLst>
      <p:ext uri="{BB962C8B-B14F-4D97-AF65-F5344CB8AC3E}">
        <p14:creationId xmlns:p14="http://schemas.microsoft.com/office/powerpoint/2010/main" val="3471549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39060" indent="-339060">
              <a:lnSpc>
                <a:spcPct val="107000"/>
              </a:lnSpc>
              <a:spcAft>
                <a:spcPts val="791"/>
              </a:spcAft>
              <a:buFont typeface="Arial" panose="020B0604020202020204" pitchFamily="34" charset="0"/>
              <a:buChar char="•"/>
              <a:tabLst>
                <a:tab pos="452079" algn="l"/>
              </a:tabLst>
            </a:pPr>
            <a:r>
              <a:rPr lang="en-US" b="1" dirty="0">
                <a:ea typeface="Calibri" panose="020F0502020204030204" pitchFamily="34" charset="0"/>
                <a:cs typeface="Times New Roman" panose="02020603050405020304" pitchFamily="18" charset="0"/>
              </a:rPr>
              <a:t>By</a:t>
            </a:r>
            <a:r>
              <a:rPr lang="en-US" dirty="0">
                <a:ea typeface="Calibri" panose="020F0502020204030204" pitchFamily="34" charset="0"/>
                <a:cs typeface="Times New Roman" panose="02020603050405020304" pitchFamily="18" charset="0"/>
              </a:rPr>
              <a:t> </a:t>
            </a:r>
            <a:r>
              <a:rPr lang="en-US" b="1" dirty="0">
                <a:ea typeface="Calibri" panose="020F0502020204030204" pitchFamily="34" charset="0"/>
                <a:cs typeface="Times New Roman" panose="02020603050405020304" pitchFamily="18" charset="0"/>
              </a:rPr>
              <a:t>January 1, 2022</a:t>
            </a:r>
            <a:r>
              <a:rPr lang="en-US" dirty="0">
                <a:ea typeface="Calibri" panose="020F0502020204030204" pitchFamily="34" charset="0"/>
                <a:cs typeface="Times New Roman" panose="02020603050405020304" pitchFamily="18" charset="0"/>
              </a:rPr>
              <a:t>, jurisdictions are required to have:</a:t>
            </a:r>
          </a:p>
          <a:p>
            <a:pPr marL="734629" lvl="1" indent="-282550">
              <a:lnSpc>
                <a:spcPct val="107000"/>
              </a:lnSpc>
              <a:spcAft>
                <a:spcPts val="791"/>
              </a:spcAft>
              <a:buFont typeface="Arial" panose="020B0604020202020204" pitchFamily="34" charset="0"/>
              <a:buChar char="•"/>
              <a:tabLst>
                <a:tab pos="904159" algn="l"/>
              </a:tabLst>
            </a:pPr>
            <a:r>
              <a:rPr lang="en-US" b="1" i="1" dirty="0">
                <a:ea typeface="Calibri" panose="020F0502020204030204" pitchFamily="34" charset="0"/>
                <a:cs typeface="Times New Roman" panose="02020603050405020304" pitchFamily="18" charset="0"/>
              </a:rPr>
              <a:t>An enforcement mechanism or ordinance in place, but they are not required to enforce until 2024.</a:t>
            </a:r>
          </a:p>
          <a:p>
            <a:pPr marL="339060" indent="-339060">
              <a:lnSpc>
                <a:spcPct val="107000"/>
              </a:lnSpc>
              <a:spcAft>
                <a:spcPts val="791"/>
              </a:spcAft>
              <a:buFont typeface="Arial" panose="020B0604020202020204" pitchFamily="34" charset="0"/>
              <a:buChar char="•"/>
              <a:tabLst>
                <a:tab pos="452079" algn="l"/>
              </a:tabLst>
            </a:pPr>
            <a:r>
              <a:rPr lang="en-US" b="1" dirty="0">
                <a:ea typeface="Calibri" panose="020F0502020204030204" pitchFamily="34" charset="0"/>
                <a:cs typeface="Times New Roman" panose="02020603050405020304" pitchFamily="18" charset="0"/>
              </a:rPr>
              <a:t>Between Jan 2022 and Dec 2023</a:t>
            </a:r>
            <a:r>
              <a:rPr lang="en-US" dirty="0">
                <a:ea typeface="Calibri" panose="020F0502020204030204" pitchFamily="34" charset="0"/>
                <a:cs typeface="Times New Roman" panose="02020603050405020304" pitchFamily="18" charset="0"/>
              </a:rPr>
              <a:t>, jurisdictions need to:</a:t>
            </a:r>
          </a:p>
          <a:p>
            <a:pPr marL="734629" lvl="1" indent="-282550">
              <a:lnSpc>
                <a:spcPct val="107000"/>
              </a:lnSpc>
              <a:spcAft>
                <a:spcPts val="791"/>
              </a:spcAft>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Identify businesses in violation and provide educational material to those generators </a:t>
            </a:r>
          </a:p>
          <a:p>
            <a:pPr marL="1130198" lvl="2" indent="-226040">
              <a:lnSpc>
                <a:spcPct val="107000"/>
              </a:lnSpc>
              <a:spcAft>
                <a:spcPts val="791"/>
              </a:spcAft>
              <a:buFont typeface="Arial" panose="020B0604020202020204" pitchFamily="34" charset="0"/>
              <a:buChar char="•"/>
              <a:tabLst>
                <a:tab pos="1356238" algn="l"/>
              </a:tabLst>
            </a:pPr>
            <a:r>
              <a:rPr lang="en-US" b="1" dirty="0">
                <a:ea typeface="Calibri" panose="020F0502020204030204" pitchFamily="34" charset="0"/>
                <a:cs typeface="Times New Roman" panose="02020603050405020304" pitchFamily="18" charset="0"/>
              </a:rPr>
              <a:t>The focus during the first 2 years is on educating generators.  </a:t>
            </a:r>
            <a:endParaRPr lang="en-US" dirty="0">
              <a:ea typeface="Calibri" panose="020F0502020204030204" pitchFamily="34" charset="0"/>
              <a:cs typeface="Times New Roman" panose="02020603050405020304" pitchFamily="18" charset="0"/>
            </a:endParaRPr>
          </a:p>
          <a:p>
            <a:pPr marL="1130198" lvl="2" indent="-226040">
              <a:lnSpc>
                <a:spcPct val="107000"/>
              </a:lnSpc>
              <a:spcAft>
                <a:spcPts val="791"/>
              </a:spcAft>
              <a:buFont typeface="Arial" panose="020B0604020202020204" pitchFamily="34" charset="0"/>
              <a:buChar char="•"/>
              <a:tabLst>
                <a:tab pos="1356238" algn="l"/>
              </a:tabLst>
            </a:pPr>
            <a:r>
              <a:rPr lang="en-US" b="1" dirty="0">
                <a:ea typeface="Calibri" panose="020F0502020204030204" pitchFamily="34" charset="0"/>
                <a:cs typeface="Times New Roman" panose="02020603050405020304" pitchFamily="18" charset="0"/>
              </a:rPr>
              <a:t>The goal is to make sure every generator has an opportunity to comply before mandatory jurisdiction enforcement comes into effect in 2024.  </a:t>
            </a:r>
            <a:endParaRPr lang="en-US" dirty="0">
              <a:ea typeface="Calibri" panose="020F0502020204030204" pitchFamily="34" charset="0"/>
              <a:cs typeface="Times New Roman" panose="02020603050405020304" pitchFamily="18" charset="0"/>
            </a:endParaRPr>
          </a:p>
          <a:p>
            <a:pPr marL="339060" indent="-339060">
              <a:lnSpc>
                <a:spcPct val="107000"/>
              </a:lnSpc>
              <a:spcAft>
                <a:spcPts val="791"/>
              </a:spcAft>
              <a:buFont typeface="Arial" panose="020B0604020202020204" pitchFamily="34" charset="0"/>
              <a:buChar char="•"/>
              <a:tabLst>
                <a:tab pos="452079" algn="l"/>
              </a:tabLst>
            </a:pPr>
            <a:r>
              <a:rPr lang="en-US" b="1" dirty="0">
                <a:ea typeface="Calibri" panose="020F0502020204030204" pitchFamily="34" charset="0"/>
                <a:cs typeface="Times New Roman" panose="02020603050405020304" pitchFamily="18" charset="0"/>
              </a:rPr>
              <a:t>After January 2024</a:t>
            </a:r>
            <a:r>
              <a:rPr lang="en-US" dirty="0">
                <a:ea typeface="Calibri" panose="020F0502020204030204" pitchFamily="34" charset="0"/>
                <a:cs typeface="Times New Roman" panose="02020603050405020304" pitchFamily="18" charset="0"/>
              </a:rPr>
              <a:t>, jurisdictions take progressive enforcement against organic waste generators that are not in compliance.  </a:t>
            </a:r>
          </a:p>
          <a:p>
            <a:pPr marL="734629" lvl="1" indent="-282550">
              <a:lnSpc>
                <a:spcPct val="107000"/>
              </a:lnSpc>
              <a:spcAft>
                <a:spcPts val="791"/>
              </a:spcAft>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The progressive approach allows for notification to the generator and provides ample time for the generator to comply before penalties are required to be issued by the jurisdiction.  </a:t>
            </a:r>
          </a:p>
          <a:p>
            <a:pPr marL="734629" marR="0" lvl="1" indent="-282550" algn="l" defTabSz="914400" rtl="0" eaLnBrk="1" fontAlgn="auto" latinLnBrk="0" hangingPunct="1">
              <a:lnSpc>
                <a:spcPct val="107000"/>
              </a:lnSpc>
              <a:spcBef>
                <a:spcPts val="0"/>
              </a:spcBef>
              <a:spcAft>
                <a:spcPts val="791"/>
              </a:spcAft>
              <a:buClrTx/>
              <a:buSzTx/>
              <a:buFont typeface="Arial" panose="020B0604020202020204" pitchFamily="34" charset="0"/>
              <a:buChar char="•"/>
              <a:tabLst>
                <a:tab pos="904159" algn="l"/>
              </a:tabLst>
              <a:defRPr/>
            </a:pPr>
            <a:r>
              <a:rPr lang="en-US" u="none" dirty="0">
                <a:solidFill>
                  <a:srgbClr val="FF0000"/>
                </a:solidFill>
                <a:latin typeface="Arial" panose="020B0604020202020204" pitchFamily="34" charset="0"/>
                <a:ea typeface="Calibri" panose="020F0502020204030204" pitchFamily="34" charset="0"/>
              </a:rPr>
              <a:t>Note, that Jurisdictions are not required to impose penalties on generators found in violation of prohibited container contaminant requirements.</a:t>
            </a:r>
            <a:endParaRPr lang="en-US" u="none" dirty="0">
              <a:ea typeface="Calibri" panose="020F0502020204030204" pitchFamily="34" charset="0"/>
              <a:cs typeface="Times New Roman" panose="02020603050405020304" pitchFamily="18" charset="0"/>
            </a:endParaRPr>
          </a:p>
          <a:p>
            <a:pPr marL="734629" lvl="1" indent="-282550">
              <a:lnSpc>
                <a:spcPct val="107000"/>
              </a:lnSpc>
              <a:spcAft>
                <a:spcPts val="791"/>
              </a:spcAft>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CalRecycle sets a maximum timeframe that a jurisdiction has to issue a Notice of Violation and issue penalties to a generator.  </a:t>
            </a:r>
          </a:p>
          <a:p>
            <a:pPr marL="734629" lvl="1" indent="-282550">
              <a:lnSpc>
                <a:spcPct val="107000"/>
              </a:lnSpc>
              <a:spcAft>
                <a:spcPts val="791"/>
              </a:spcAft>
              <a:buFont typeface="Arial" panose="020B0604020202020204" pitchFamily="34" charset="0"/>
              <a:buChar char="•"/>
              <a:tabLst>
                <a:tab pos="904159" algn="l"/>
              </a:tabLst>
            </a:pPr>
            <a:r>
              <a:rPr lang="en-US" dirty="0">
                <a:ea typeface="Calibri" panose="020F0502020204030204" pitchFamily="34" charset="0"/>
                <a:cs typeface="Times New Roman" panose="02020603050405020304" pitchFamily="18" charset="0"/>
              </a:rPr>
              <a:t>The jurisdiction has the flexibility to develop its own enforcement process within these parameters.  </a:t>
            </a:r>
          </a:p>
          <a:p>
            <a:pPr marL="1130198" lvl="2" indent="-226040">
              <a:lnSpc>
                <a:spcPct val="107000"/>
              </a:lnSpc>
              <a:spcAft>
                <a:spcPts val="791"/>
              </a:spcAft>
              <a:buFont typeface="Arial" panose="020B0604020202020204" pitchFamily="34" charset="0"/>
              <a:buChar char="•"/>
              <a:tabLst>
                <a:tab pos="1356238" algn="l"/>
              </a:tabLst>
            </a:pPr>
            <a:r>
              <a:rPr lang="en-US" dirty="0">
                <a:ea typeface="Calibri" panose="020F0502020204030204" pitchFamily="34" charset="0"/>
                <a:cs typeface="Times New Roman" panose="02020603050405020304" pitchFamily="18" charset="0"/>
              </a:rPr>
              <a:t>When a jurisdiction determines a violation occurred the jurisdiction is required to, at a minimum:</a:t>
            </a:r>
          </a:p>
          <a:p>
            <a:pPr marL="1582278" lvl="3" indent="-226040">
              <a:lnSpc>
                <a:spcPct val="107000"/>
              </a:lnSpc>
              <a:spcAft>
                <a:spcPts val="791"/>
              </a:spcAft>
              <a:buFont typeface="Arial" panose="020B0604020202020204" pitchFamily="34" charset="0"/>
              <a:buChar char="•"/>
              <a:tabLst>
                <a:tab pos="1808317" algn="l"/>
              </a:tabLst>
            </a:pPr>
            <a:r>
              <a:rPr lang="en-US" dirty="0">
                <a:ea typeface="Calibri" panose="020F0502020204030204" pitchFamily="34" charset="0"/>
                <a:cs typeface="Times New Roman" panose="02020603050405020304" pitchFamily="18" charset="0"/>
              </a:rPr>
              <a:t>Issue a Notice of </a:t>
            </a:r>
            <a:r>
              <a:rPr lang="en-US" u="none" dirty="0">
                <a:ea typeface="Calibri" panose="020F0502020204030204" pitchFamily="34" charset="0"/>
                <a:cs typeface="Times New Roman" panose="02020603050405020304" pitchFamily="18" charset="0"/>
              </a:rPr>
              <a:t>Violation </a:t>
            </a:r>
            <a:r>
              <a:rPr lang="en-US" u="none" strike="noStrike" dirty="0">
                <a:ea typeface="Calibri" panose="020F0502020204030204" pitchFamily="34" charset="0"/>
                <a:cs typeface="Times New Roman" panose="02020603050405020304" pitchFamily="18" charset="0"/>
              </a:rPr>
              <a:t>requiring</a:t>
            </a:r>
            <a:r>
              <a:rPr lang="en-US" u="none" strike="noStrike" baseline="0" dirty="0">
                <a:ea typeface="Calibri" panose="020F0502020204030204" pitchFamily="34" charset="0"/>
                <a:cs typeface="Times New Roman" panose="02020603050405020304" pitchFamily="18" charset="0"/>
              </a:rPr>
              <a:t> compliance within 60 days of the issuance of that notice</a:t>
            </a:r>
            <a:r>
              <a:rPr lang="en-US" u="none" dirty="0">
                <a:ea typeface="Calibri" panose="020F0502020204030204" pitchFamily="34" charset="0"/>
                <a:cs typeface="Times New Roman" panose="02020603050405020304" pitchFamily="18" charset="0"/>
              </a:rPr>
              <a:t>. </a:t>
            </a:r>
          </a:p>
          <a:p>
            <a:pPr marL="1582278" lvl="3" indent="-226040">
              <a:lnSpc>
                <a:spcPct val="107000"/>
              </a:lnSpc>
              <a:spcAft>
                <a:spcPts val="791"/>
              </a:spcAft>
              <a:buFont typeface="Arial" panose="020B0604020202020204" pitchFamily="34" charset="0"/>
              <a:buChar char="•"/>
              <a:tabLst>
                <a:tab pos="1808317" algn="l"/>
              </a:tabLst>
            </a:pPr>
            <a:r>
              <a:rPr lang="en-US" dirty="0">
                <a:ea typeface="Calibri" panose="020F0502020204030204" pitchFamily="34" charset="0"/>
                <a:cs typeface="Times New Roman" panose="02020603050405020304" pitchFamily="18" charset="0"/>
              </a:rPr>
              <a:t>If the generator still has not complied within </a:t>
            </a:r>
            <a:r>
              <a:rPr lang="en-US" u="none" dirty="0">
                <a:ea typeface="Calibri" panose="020F0502020204030204" pitchFamily="34" charset="0"/>
                <a:cs typeface="Times New Roman" panose="02020603050405020304" pitchFamily="18" charset="0"/>
              </a:rPr>
              <a:t>60</a:t>
            </a:r>
            <a:r>
              <a:rPr lang="en-US" dirty="0">
                <a:ea typeface="Calibri" panose="020F0502020204030204" pitchFamily="34" charset="0"/>
                <a:cs typeface="Times New Roman" panose="02020603050405020304" pitchFamily="18" charset="0"/>
              </a:rPr>
              <a:t> days from the issuance of the Notice of Violation, then the jurisdiction is responsible to issue penalties</a:t>
            </a:r>
          </a:p>
          <a:p>
            <a:pPr marL="1130198" lvl="2" indent="-226040">
              <a:lnSpc>
                <a:spcPct val="107000"/>
              </a:lnSpc>
              <a:spcAft>
                <a:spcPts val="791"/>
              </a:spcAft>
              <a:buFont typeface="Arial" panose="020B0604020202020204" pitchFamily="34" charset="0"/>
              <a:buChar char="•"/>
              <a:tabLst>
                <a:tab pos="1356238" algn="l"/>
              </a:tabLst>
            </a:pPr>
            <a:r>
              <a:rPr lang="en-US" dirty="0">
                <a:ea typeface="Calibri" panose="020F0502020204030204" pitchFamily="34" charset="0"/>
                <a:cs typeface="Times New Roman" panose="02020603050405020304" pitchFamily="18" charset="0"/>
              </a:rPr>
              <a:t>The regulations set a minimum penalty amount of at least $50 for the first </a:t>
            </a:r>
            <a:r>
              <a:rPr lang="en-US" u="none" dirty="0">
                <a:ea typeface="Calibri" panose="020F0502020204030204" pitchFamily="34" charset="0"/>
                <a:cs typeface="Times New Roman" panose="02020603050405020304" pitchFamily="18" charset="0"/>
              </a:rPr>
              <a:t>violation</a:t>
            </a:r>
            <a:r>
              <a:rPr lang="en-US" dirty="0">
                <a:ea typeface="Calibri" panose="020F0502020204030204" pitchFamily="34" charset="0"/>
                <a:cs typeface="Times New Roman" panose="02020603050405020304" pitchFamily="18" charset="0"/>
              </a:rPr>
              <a:t> within one year and can go up to $500 a day for multiple </a:t>
            </a:r>
            <a:r>
              <a:rPr lang="en-US" u="none" dirty="0">
                <a:ea typeface="Calibri" panose="020F0502020204030204" pitchFamily="34" charset="0"/>
                <a:cs typeface="Times New Roman" panose="02020603050405020304" pitchFamily="18" charset="0"/>
              </a:rPr>
              <a:t>violations</a:t>
            </a:r>
            <a:r>
              <a:rPr lang="en-US" dirty="0">
                <a:ea typeface="Calibri" panose="020F0502020204030204" pitchFamily="34" charset="0"/>
                <a:cs typeface="Times New Roman" panose="02020603050405020304" pitchFamily="18" charset="0"/>
              </a:rPr>
              <a:t> occurring within one year.  </a:t>
            </a:r>
          </a:p>
          <a:p>
            <a:pPr marL="339060" indent="-339060">
              <a:lnSpc>
                <a:spcPct val="107000"/>
              </a:lnSpc>
              <a:spcAft>
                <a:spcPts val="791"/>
              </a:spcAft>
              <a:buFont typeface="Arial" panose="020B0604020202020204" pitchFamily="34" charset="0"/>
              <a:buChar char="•"/>
              <a:tabLst>
                <a:tab pos="452079" algn="l"/>
              </a:tabLst>
            </a:pPr>
            <a:r>
              <a:rPr lang="en-US" b="1" dirty="0">
                <a:ea typeface="Calibri" panose="020F0502020204030204" pitchFamily="34" charset="0"/>
                <a:cs typeface="Times New Roman" panose="02020603050405020304" pitchFamily="18" charset="0"/>
              </a:rPr>
              <a:t>An early robust education program will minimize the amount of future enforcement action needed</a:t>
            </a:r>
            <a:endParaRPr lang="en-US" dirty="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8</a:t>
            </a:fld>
            <a:endParaRPr lang="en-US" dirty="0"/>
          </a:p>
        </p:txBody>
      </p:sp>
    </p:spTree>
    <p:extLst>
      <p:ext uri="{BB962C8B-B14F-4D97-AF65-F5344CB8AC3E}">
        <p14:creationId xmlns:p14="http://schemas.microsoft.com/office/powerpoint/2010/main" val="710054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39060" indent="-339060">
              <a:lnSpc>
                <a:spcPct val="107000"/>
              </a:lnSpc>
              <a:spcAft>
                <a:spcPts val="791"/>
              </a:spcAft>
              <a:buFont typeface="Arial" panose="020B0604020202020204" pitchFamily="34" charset="0"/>
              <a:buChar char="•"/>
              <a:tabLst>
                <a:tab pos="452079" algn="l"/>
              </a:tabLst>
            </a:pPr>
            <a:r>
              <a:rPr lang="en-US" u="none" dirty="0">
                <a:ea typeface="Calibri" panose="020F0502020204030204" pitchFamily="34" charset="0"/>
                <a:cs typeface="Times New Roman" panose="02020603050405020304" pitchFamily="18" charset="0"/>
              </a:rPr>
              <a:t>SB 1383 Article 14 lays out the enforcement</a:t>
            </a:r>
            <a:r>
              <a:rPr lang="en-US" u="none" baseline="0" dirty="0">
                <a:ea typeface="Calibri" panose="020F0502020204030204" pitchFamily="34" charset="0"/>
                <a:cs typeface="Times New Roman" panose="02020603050405020304" pitchFamily="18" charset="0"/>
              </a:rPr>
              <a:t> requirements for </a:t>
            </a:r>
            <a:r>
              <a:rPr lang="en-US" u="none" dirty="0">
                <a:ea typeface="Calibri" panose="020F0502020204030204" pitchFamily="34" charset="0"/>
                <a:cs typeface="Times New Roman" panose="02020603050405020304" pitchFamily="18" charset="0"/>
              </a:rPr>
              <a:t>jurisdictions,</a:t>
            </a:r>
            <a:r>
              <a:rPr lang="en-US" u="none" baseline="0" dirty="0">
                <a:ea typeface="Calibri" panose="020F0502020204030204" pitchFamily="34" charset="0"/>
                <a:cs typeface="Times New Roman" panose="02020603050405020304" pitchFamily="18" charset="0"/>
              </a:rPr>
              <a:t> which include compliance reviews, route reviews, and inspections.</a:t>
            </a:r>
          </a:p>
          <a:p>
            <a:pPr marL="0" indent="0">
              <a:lnSpc>
                <a:spcPct val="107000"/>
              </a:lnSpc>
              <a:spcAft>
                <a:spcPts val="791"/>
              </a:spcAft>
              <a:buFont typeface="Arial" panose="020B0604020202020204" pitchFamily="34" charset="0"/>
              <a:buNone/>
              <a:tabLst>
                <a:tab pos="452079" algn="l"/>
              </a:tabLst>
            </a:pPr>
            <a:endParaRPr lang="en-US" u="none" baseline="0" dirty="0">
              <a:ea typeface="Calibri" panose="020F0502020204030204" pitchFamily="34" charset="0"/>
              <a:cs typeface="Times New Roman" panose="02020603050405020304" pitchFamily="18" charset="0"/>
            </a:endParaRPr>
          </a:p>
          <a:p>
            <a:pPr marL="339060" indent="-339060">
              <a:lnSpc>
                <a:spcPct val="107000"/>
              </a:lnSpc>
              <a:spcAft>
                <a:spcPts val="791"/>
              </a:spcAft>
              <a:buFont typeface="Arial" panose="020B0604020202020204" pitchFamily="34" charset="0"/>
              <a:buChar char="•"/>
              <a:tabLst>
                <a:tab pos="452079" algn="l"/>
              </a:tabLst>
            </a:pPr>
            <a:r>
              <a:rPr lang="en-US" u="none" baseline="0" dirty="0">
                <a:ea typeface="Calibri" panose="020F0502020204030204" pitchFamily="34" charset="0"/>
                <a:cs typeface="Times New Roman" panose="02020603050405020304" pitchFamily="18" charset="0"/>
              </a:rPr>
              <a:t>Annual compliance reviews of commercial businesses are required for </a:t>
            </a:r>
            <a:r>
              <a:rPr lang="en-US" u="none" strike="noStrike" dirty="0">
                <a:ea typeface="Calibri" panose="020F0502020204030204" pitchFamily="34" charset="0"/>
                <a:cs typeface="Times New Roman" panose="02020603050405020304" pitchFamily="18" charset="0"/>
              </a:rPr>
              <a:t>j</a:t>
            </a:r>
            <a:r>
              <a:rPr lang="en-US" u="none" dirty="0">
                <a:ea typeface="Calibri" panose="020F0502020204030204" pitchFamily="34" charset="0"/>
                <a:cs typeface="Times New Roman" panose="02020603050405020304" pitchFamily="18" charset="0"/>
              </a:rPr>
              <a:t>urisdictions using 3- and</a:t>
            </a:r>
            <a:r>
              <a:rPr lang="en-US" u="none" baseline="0" dirty="0">
                <a:ea typeface="Calibri" panose="020F0502020204030204" pitchFamily="34" charset="0"/>
                <a:cs typeface="Times New Roman" panose="02020603050405020304" pitchFamily="18" charset="0"/>
              </a:rPr>
              <a:t> </a:t>
            </a:r>
            <a:r>
              <a:rPr lang="en-US" u="none" dirty="0">
                <a:ea typeface="Calibri" panose="020F0502020204030204" pitchFamily="34" charset="0"/>
                <a:cs typeface="Times New Roman" panose="02020603050405020304" pitchFamily="18" charset="0"/>
              </a:rPr>
              <a:t>2-</a:t>
            </a:r>
            <a:r>
              <a:rPr lang="en-US" u="none" strike="noStrike" dirty="0">
                <a:ea typeface="Calibri" panose="020F0502020204030204" pitchFamily="34" charset="0"/>
                <a:cs typeface="Times New Roman" panose="02020603050405020304" pitchFamily="18" charset="0"/>
              </a:rPr>
              <a:t>container</a:t>
            </a:r>
            <a:r>
              <a:rPr lang="en-US" u="none" dirty="0">
                <a:ea typeface="Calibri" panose="020F0502020204030204" pitchFamily="34" charset="0"/>
                <a:cs typeface="Times New Roman" panose="02020603050405020304" pitchFamily="18" charset="0"/>
              </a:rPr>
              <a:t> organic waste collection services. </a:t>
            </a:r>
            <a:r>
              <a:rPr lang="en-US" b="1" u="none" dirty="0">
                <a:ea typeface="Calibri" panose="020F0502020204030204" pitchFamily="34" charset="0"/>
                <a:cs typeface="Times New Roman" panose="02020603050405020304" pitchFamily="18" charset="0"/>
              </a:rPr>
              <a:t>These annual compliance reviews of commercial businesses are like the reviews jurisdictions should be doing now to verify compliance with AB 1826 Mandatory</a:t>
            </a:r>
            <a:r>
              <a:rPr lang="en-US" b="1" u="none" strike="sngStrike" dirty="0">
                <a:ea typeface="Calibri" panose="020F0502020204030204" pitchFamily="34" charset="0"/>
                <a:cs typeface="Times New Roman" panose="02020603050405020304" pitchFamily="18" charset="0"/>
              </a:rPr>
              <a:t> </a:t>
            </a:r>
            <a:r>
              <a:rPr lang="en-US" b="1" u="none" strike="noStrike" dirty="0">
                <a:ea typeface="Calibri" panose="020F0502020204030204" pitchFamily="34" charset="0"/>
                <a:cs typeface="Times New Roman" panose="02020603050405020304" pitchFamily="18" charset="0"/>
              </a:rPr>
              <a:t>Organics </a:t>
            </a:r>
            <a:r>
              <a:rPr lang="en-US" b="1" u="none" dirty="0">
                <a:ea typeface="Calibri" panose="020F0502020204030204" pitchFamily="34" charset="0"/>
                <a:cs typeface="Times New Roman" panose="02020603050405020304" pitchFamily="18" charset="0"/>
              </a:rPr>
              <a:t>Recycling</a:t>
            </a:r>
            <a:endParaRPr lang="en-US" u="none" dirty="0">
              <a:ea typeface="Calibri" panose="020F0502020204030204" pitchFamily="34" charset="0"/>
              <a:cs typeface="Times New Roman" panose="02020603050405020304" pitchFamily="18" charset="0"/>
            </a:endParaRPr>
          </a:p>
          <a:p>
            <a:pPr marL="1130198" lvl="2" indent="-226040">
              <a:lnSpc>
                <a:spcPct val="107000"/>
              </a:lnSpc>
              <a:spcAft>
                <a:spcPts val="791"/>
              </a:spcAft>
              <a:buFont typeface="Arial" panose="020B0604020202020204" pitchFamily="34" charset="0"/>
              <a:buChar char="•"/>
              <a:tabLst>
                <a:tab pos="1356238" algn="l"/>
              </a:tabLst>
            </a:pPr>
            <a:r>
              <a:rPr lang="en-US" u="none" dirty="0">
                <a:ea typeface="Calibri" panose="020F0502020204030204" pitchFamily="34" charset="0"/>
                <a:cs typeface="Times New Roman" panose="02020603050405020304" pitchFamily="18" charset="0"/>
              </a:rPr>
              <a:t>The requirement is to perform</a:t>
            </a:r>
            <a:r>
              <a:rPr lang="en-US" u="none" baseline="0" dirty="0">
                <a:ea typeface="Calibri" panose="020F0502020204030204" pitchFamily="34" charset="0"/>
                <a:cs typeface="Times New Roman" panose="02020603050405020304" pitchFamily="18" charset="0"/>
              </a:rPr>
              <a:t> the review for c</a:t>
            </a:r>
            <a:r>
              <a:rPr lang="en-US" u="none" dirty="0">
                <a:ea typeface="Calibri" panose="020F0502020204030204" pitchFamily="34" charset="0"/>
                <a:cs typeface="Times New Roman" panose="02020603050405020304" pitchFamily="18" charset="0"/>
              </a:rPr>
              <a:t>ommercial businesses that generate 2 CY or more per week of solid waste (trash, recycling, organics), </a:t>
            </a:r>
          </a:p>
          <a:p>
            <a:pPr marL="1582278" lvl="3" indent="-226040">
              <a:lnSpc>
                <a:spcPct val="107000"/>
              </a:lnSpc>
              <a:spcAft>
                <a:spcPts val="791"/>
              </a:spcAft>
              <a:buFont typeface="Arial" panose="020B0604020202020204" pitchFamily="34" charset="0"/>
              <a:buChar char="•"/>
              <a:tabLst>
                <a:tab pos="1808317" algn="l"/>
              </a:tabLst>
            </a:pPr>
            <a:r>
              <a:rPr lang="en-US" u="none" dirty="0">
                <a:ea typeface="Calibri" panose="020F0502020204030204" pitchFamily="34" charset="0"/>
                <a:cs typeface="Times New Roman" panose="02020603050405020304" pitchFamily="18" charset="0"/>
              </a:rPr>
              <a:t>Note that</a:t>
            </a:r>
            <a:r>
              <a:rPr lang="en-US" u="none" baseline="0" dirty="0">
                <a:ea typeface="Calibri" panose="020F0502020204030204" pitchFamily="34" charset="0"/>
                <a:cs typeface="Times New Roman" panose="02020603050405020304" pitchFamily="18" charset="0"/>
              </a:rPr>
              <a:t> under SB 1383, </a:t>
            </a:r>
            <a:r>
              <a:rPr lang="en-US" u="none" dirty="0">
                <a:ea typeface="Calibri" panose="020F0502020204030204" pitchFamily="34" charset="0"/>
                <a:cs typeface="Times New Roman" panose="02020603050405020304" pitchFamily="18" charset="0"/>
              </a:rPr>
              <a:t>commercial businesses include multi-family dwellings of five units or more.</a:t>
            </a:r>
          </a:p>
          <a:p>
            <a:pPr marL="1130198" lvl="2" indent="-226040">
              <a:lnSpc>
                <a:spcPct val="107000"/>
              </a:lnSpc>
              <a:spcAft>
                <a:spcPts val="791"/>
              </a:spcAft>
              <a:buFont typeface="Arial" panose="020B0604020202020204" pitchFamily="34" charset="0"/>
              <a:buChar char="•"/>
              <a:tabLst>
                <a:tab pos="1356238" algn="l"/>
              </a:tabLst>
            </a:pPr>
            <a:r>
              <a:rPr lang="en-US" u="none" dirty="0">
                <a:ea typeface="Calibri" panose="020F0502020204030204" pitchFamily="34" charset="0"/>
                <a:cs typeface="Times New Roman" panose="02020603050405020304" pitchFamily="18" charset="0"/>
              </a:rPr>
              <a:t>The compliance review can be a desk audit that involves</a:t>
            </a:r>
            <a:r>
              <a:rPr lang="en-US" u="none" strike="noStrike" dirty="0">
                <a:ea typeface="Calibri" panose="020F0502020204030204" pitchFamily="34" charset="0"/>
                <a:cs typeface="Times New Roman" panose="02020603050405020304" pitchFamily="18" charset="0"/>
              </a:rPr>
              <a:t> </a:t>
            </a:r>
            <a:r>
              <a:rPr lang="en-US" u="none" dirty="0">
                <a:ea typeface="Calibri" panose="020F0502020204030204" pitchFamily="34" charset="0"/>
                <a:cs typeface="Times New Roman" panose="02020603050405020304" pitchFamily="18" charset="0"/>
              </a:rPr>
              <a:t>review of reports from haulers to verify that service is provided or that the businesses</a:t>
            </a:r>
            <a:r>
              <a:rPr lang="en-US" u="none" baseline="0" dirty="0">
                <a:ea typeface="Calibri" panose="020F0502020204030204" pitchFamily="34" charset="0"/>
                <a:cs typeface="Times New Roman" panose="02020603050405020304" pitchFamily="18" charset="0"/>
              </a:rPr>
              <a:t> </a:t>
            </a:r>
            <a:r>
              <a:rPr lang="en-US" u="none" dirty="0">
                <a:ea typeface="Calibri" panose="020F0502020204030204" pitchFamily="34" charset="0"/>
                <a:cs typeface="Times New Roman" panose="02020603050405020304" pitchFamily="18" charset="0"/>
              </a:rPr>
              <a:t>are complying.</a:t>
            </a:r>
            <a:endParaRPr lang="en-US" u="none" strike="sngStrike" dirty="0">
              <a:ea typeface="Calibri" panose="020F0502020204030204" pitchFamily="34" charset="0"/>
              <a:cs typeface="Times New Roman" panose="02020603050405020304" pitchFamily="18" charset="0"/>
            </a:endParaRPr>
          </a:p>
          <a:p>
            <a:pPr marL="0" lvl="0" indent="0">
              <a:lnSpc>
                <a:spcPct val="107000"/>
              </a:lnSpc>
              <a:spcAft>
                <a:spcPts val="791"/>
              </a:spcAft>
              <a:buFont typeface="Arial" panose="020B0604020202020204" pitchFamily="34" charset="0"/>
              <a:buNone/>
              <a:tabLst>
                <a:tab pos="904159" algn="l"/>
              </a:tabLst>
            </a:pPr>
            <a:endParaRPr lang="en-US" u="none" dirty="0">
              <a:ea typeface="Calibri" panose="020F0502020204030204" pitchFamily="34" charset="0"/>
              <a:cs typeface="Times New Roman" panose="02020603050405020304" pitchFamily="18" charset="0"/>
            </a:endParaRPr>
          </a:p>
          <a:p>
            <a:pPr marL="623529" lvl="1" indent="-171450">
              <a:lnSpc>
                <a:spcPct val="107000"/>
              </a:lnSpc>
              <a:spcAft>
                <a:spcPts val="791"/>
              </a:spcAft>
              <a:buFont typeface="Arial" panose="020B0604020202020204" pitchFamily="34" charset="0"/>
              <a:buChar char="•"/>
              <a:tabLst>
                <a:tab pos="904159" algn="l"/>
              </a:tabLst>
            </a:pPr>
            <a:r>
              <a:rPr lang="en-US" b="1" u="none" dirty="0">
                <a:ea typeface="Calibri" panose="020F0502020204030204" pitchFamily="34" charset="0"/>
                <a:cs typeface="Times New Roman" panose="02020603050405020304" pitchFamily="18" charset="0"/>
              </a:rPr>
              <a:t>For contamination management in the 2- or 3-container</a:t>
            </a:r>
            <a:r>
              <a:rPr lang="en-US" b="1" u="none" baseline="0" dirty="0">
                <a:ea typeface="Calibri" panose="020F0502020204030204" pitchFamily="34" charset="0"/>
                <a:cs typeface="Times New Roman" panose="02020603050405020304" pitchFamily="18" charset="0"/>
              </a:rPr>
              <a:t> collection service, there are two options:</a:t>
            </a:r>
          </a:p>
          <a:p>
            <a:pPr marL="452079" lvl="1" indent="0">
              <a:lnSpc>
                <a:spcPct val="107000"/>
              </a:lnSpc>
              <a:spcAft>
                <a:spcPts val="791"/>
              </a:spcAft>
              <a:buFont typeface="Arial" panose="020B0604020202020204" pitchFamily="34" charset="0"/>
              <a:buNone/>
              <a:tabLst>
                <a:tab pos="904159" algn="l"/>
              </a:tabLst>
            </a:pPr>
            <a:endParaRPr lang="en-US" b="1" u="none" dirty="0">
              <a:ea typeface="Calibri" panose="020F0502020204030204" pitchFamily="34" charset="0"/>
              <a:cs typeface="Times New Roman" panose="02020603050405020304" pitchFamily="18" charset="0"/>
            </a:endParaRPr>
          </a:p>
          <a:p>
            <a:pPr marL="1130198" lvl="2" indent="-226040">
              <a:lnSpc>
                <a:spcPct val="107000"/>
              </a:lnSpc>
              <a:spcAft>
                <a:spcPts val="791"/>
              </a:spcAft>
              <a:buFont typeface="Arial" panose="020B0604020202020204" pitchFamily="34" charset="0"/>
              <a:buChar char="•"/>
              <a:tabLst>
                <a:tab pos="1356238" algn="l"/>
              </a:tabLst>
            </a:pPr>
            <a:r>
              <a:rPr lang="en-US" b="1" u="none" dirty="0">
                <a:ea typeface="Calibri" panose="020F0502020204030204" pitchFamily="34" charset="0"/>
                <a:cs typeface="Times New Roman" panose="02020603050405020304" pitchFamily="18" charset="0"/>
              </a:rPr>
              <a:t>Route reviews are one strategy: </a:t>
            </a:r>
            <a:r>
              <a:rPr lang="en-US" b="0" u="none" dirty="0">
                <a:ea typeface="Calibri" panose="020F0502020204030204" pitchFamily="34" charset="0"/>
                <a:cs typeface="Times New Roman" panose="02020603050405020304" pitchFamily="18" charset="0"/>
              </a:rPr>
              <a:t>Jurisdictions </a:t>
            </a:r>
            <a:r>
              <a:rPr lang="en-US" u="none" dirty="0">
                <a:ea typeface="Calibri" panose="020F0502020204030204" pitchFamily="34" charset="0"/>
                <a:cs typeface="Times New Roman" panose="02020603050405020304" pitchFamily="18" charset="0"/>
              </a:rPr>
              <a:t>are supposed to conduct route reviews of commercial businesses and residential areas.  The route reviews are used to: </a:t>
            </a:r>
          </a:p>
          <a:p>
            <a:pPr marL="1582278" lvl="3" indent="-226040">
              <a:lnSpc>
                <a:spcPct val="107000"/>
              </a:lnSpc>
              <a:spcAft>
                <a:spcPts val="791"/>
              </a:spcAft>
              <a:buFont typeface="Arial" panose="020B0604020202020204" pitchFamily="34" charset="0"/>
              <a:buChar char="•"/>
              <a:tabLst>
                <a:tab pos="1808317" algn="l"/>
              </a:tabLst>
            </a:pPr>
            <a:r>
              <a:rPr lang="en-US" u="none" dirty="0">
                <a:ea typeface="Calibri" panose="020F0502020204030204" pitchFamily="34" charset="0"/>
                <a:cs typeface="Times New Roman" panose="02020603050405020304" pitchFamily="18" charset="0"/>
              </a:rPr>
              <a:t>Verify generators subscription to required collection service (validating the desk review)</a:t>
            </a:r>
          </a:p>
          <a:p>
            <a:pPr marL="2486436" lvl="5" indent="-226040">
              <a:lnSpc>
                <a:spcPct val="107000"/>
              </a:lnSpc>
              <a:spcAft>
                <a:spcPts val="791"/>
              </a:spcAft>
              <a:buFont typeface="Arial" panose="020B0604020202020204" pitchFamily="34" charset="0"/>
              <a:buChar char="•"/>
              <a:tabLst>
                <a:tab pos="2712476" algn="l"/>
              </a:tabLst>
            </a:pPr>
            <a:r>
              <a:rPr lang="en-US" u="none" dirty="0">
                <a:latin typeface="Arial" panose="020B0604020202020204" pitchFamily="34" charset="0"/>
                <a:ea typeface="Calibri" panose="020F0502020204030204" pitchFamily="34" charset="0"/>
                <a:cs typeface="Times New Roman" panose="02020603050405020304" pitchFamily="18" charset="0"/>
              </a:rPr>
              <a:t>This entails seeing that the business has the appropriate </a:t>
            </a:r>
            <a:r>
              <a:rPr lang="en-US" b="1" u="none" dirty="0">
                <a:latin typeface="Arial" panose="020B0604020202020204" pitchFamily="34" charset="0"/>
                <a:ea typeface="Calibri" panose="020F0502020204030204" pitchFamily="34" charset="0"/>
                <a:cs typeface="Times New Roman" panose="02020603050405020304" pitchFamily="18" charset="0"/>
              </a:rPr>
              <a:t>external</a:t>
            </a:r>
            <a:r>
              <a:rPr lang="en-US" u="none" dirty="0">
                <a:latin typeface="Arial" panose="020B0604020202020204" pitchFamily="34" charset="0"/>
                <a:ea typeface="Calibri" panose="020F0502020204030204" pitchFamily="34" charset="0"/>
                <a:cs typeface="Times New Roman" panose="02020603050405020304" pitchFamily="18" charset="0"/>
              </a:rPr>
              <a:t> containers.</a:t>
            </a:r>
          </a:p>
          <a:p>
            <a:pPr marL="2486436" lvl="5" indent="-226040">
              <a:lnSpc>
                <a:spcPct val="107000"/>
              </a:lnSpc>
              <a:spcAft>
                <a:spcPts val="791"/>
              </a:spcAft>
              <a:buFont typeface="Arial" panose="020B0604020202020204" pitchFamily="34" charset="0"/>
              <a:buChar char="•"/>
              <a:tabLst>
                <a:tab pos="2712476" algn="l"/>
              </a:tabLst>
            </a:pPr>
            <a:r>
              <a:rPr lang="en-US" u="none" dirty="0">
                <a:latin typeface="Arial" panose="020B0604020202020204" pitchFamily="34" charset="0"/>
                <a:ea typeface="Calibri" panose="020F0502020204030204" pitchFamily="34" charset="0"/>
                <a:cs typeface="Times New Roman" panose="02020603050405020304" pitchFamily="18" charset="0"/>
              </a:rPr>
              <a:t>If a business does not use the hauler’s service, it would involve verifying the business is self-hauling properly.</a:t>
            </a:r>
            <a:endParaRPr lang="en-US" u="none" strike="sngStrike" dirty="0">
              <a:latin typeface="Arial" panose="020B0604020202020204" pitchFamily="34" charset="0"/>
              <a:ea typeface="Calibri" panose="020F0502020204030204" pitchFamily="34" charset="0"/>
              <a:cs typeface="Times New Roman" panose="02020603050405020304" pitchFamily="18" charset="0"/>
            </a:endParaRPr>
          </a:p>
          <a:p>
            <a:pPr marL="2486436" lvl="5" indent="-226040">
              <a:lnSpc>
                <a:spcPct val="107000"/>
              </a:lnSpc>
              <a:spcAft>
                <a:spcPts val="791"/>
              </a:spcAft>
              <a:buFont typeface="Arial" panose="020B0604020202020204" pitchFamily="34" charset="0"/>
              <a:buChar char="•"/>
              <a:tabLst>
                <a:tab pos="2712476" algn="l"/>
              </a:tabLst>
            </a:pPr>
            <a:r>
              <a:rPr lang="en-US" u="none" dirty="0">
                <a:latin typeface="Arial" panose="020B0604020202020204" pitchFamily="34" charset="0"/>
                <a:ea typeface="Calibri" panose="020F0502020204030204" pitchFamily="34" charset="0"/>
                <a:cs typeface="Times New Roman" panose="02020603050405020304" pitchFamily="18" charset="0"/>
              </a:rPr>
              <a:t>Note: This random inspection of routes does </a:t>
            </a:r>
            <a:r>
              <a:rPr lang="en-US" b="1" u="none" dirty="0">
                <a:latin typeface="Arial" panose="020B0604020202020204" pitchFamily="34" charset="0"/>
                <a:ea typeface="Calibri" panose="020F0502020204030204" pitchFamily="34" charset="0"/>
                <a:cs typeface="Times New Roman" panose="02020603050405020304" pitchFamily="18" charset="0"/>
              </a:rPr>
              <a:t>not </a:t>
            </a:r>
            <a:r>
              <a:rPr lang="en-US" u="none" dirty="0">
                <a:latin typeface="Arial" panose="020B0604020202020204" pitchFamily="34" charset="0"/>
                <a:ea typeface="Calibri" panose="020F0502020204030204" pitchFamily="34" charset="0"/>
                <a:cs typeface="Times New Roman" panose="02020603050405020304" pitchFamily="18" charset="0"/>
              </a:rPr>
              <a:t>require going inside a business to verify that the business has appropriate containers/labels inside of the business.</a:t>
            </a:r>
          </a:p>
          <a:p>
            <a:pPr marL="1130198" lvl="2" indent="-226040">
              <a:lnSpc>
                <a:spcPct val="107000"/>
              </a:lnSpc>
              <a:spcAft>
                <a:spcPts val="791"/>
              </a:spcAft>
              <a:buFont typeface="Arial" panose="020B0604020202020204" pitchFamily="34" charset="0"/>
              <a:buChar char="•"/>
              <a:tabLst>
                <a:tab pos="1356238" algn="l"/>
              </a:tabLst>
            </a:pPr>
            <a:r>
              <a:rPr lang="en-US" b="1" u="none" dirty="0">
                <a:ea typeface="Calibri" panose="020F0502020204030204" pitchFamily="34" charset="0"/>
                <a:cs typeface="Times New Roman" panose="02020603050405020304" pitchFamily="18" charset="0"/>
              </a:rPr>
              <a:t>Waste</a:t>
            </a:r>
            <a:r>
              <a:rPr lang="en-US" u="none" dirty="0">
                <a:ea typeface="Calibri" panose="020F0502020204030204" pitchFamily="34" charset="0"/>
                <a:cs typeface="Times New Roman" panose="02020603050405020304" pitchFamily="18" charset="0"/>
              </a:rPr>
              <a:t> </a:t>
            </a:r>
            <a:r>
              <a:rPr lang="en-US" b="1" u="none" baseline="0" dirty="0">
                <a:ea typeface="Calibri" panose="020F0502020204030204" pitchFamily="34" charset="0"/>
                <a:cs typeface="Times New Roman" panose="02020603050405020304" pitchFamily="18" charset="0"/>
              </a:rPr>
              <a:t>evaluation</a:t>
            </a:r>
            <a:r>
              <a:rPr lang="en-US" u="none" baseline="0" dirty="0">
                <a:ea typeface="Calibri" panose="020F0502020204030204" pitchFamily="34" charset="0"/>
                <a:cs typeface="Times New Roman" panose="02020603050405020304" pitchFamily="18" charset="0"/>
              </a:rPr>
              <a:t> </a:t>
            </a:r>
            <a:r>
              <a:rPr lang="en-US" b="1" u="none" baseline="0" dirty="0">
                <a:ea typeface="Calibri" panose="020F0502020204030204" pitchFamily="34" charset="0"/>
                <a:cs typeface="Times New Roman" panose="02020603050405020304" pitchFamily="18" charset="0"/>
              </a:rPr>
              <a:t>studies</a:t>
            </a:r>
            <a:r>
              <a:rPr lang="en-US" u="none" baseline="0" dirty="0">
                <a:ea typeface="Calibri" panose="020F0502020204030204" pitchFamily="34" charset="0"/>
                <a:cs typeface="Times New Roman" panose="02020603050405020304" pitchFamily="18" charset="0"/>
              </a:rPr>
              <a:t> are a second strategy for verifying generator compliance. This process involves sampling materials from routes and assessing contamination levels.</a:t>
            </a:r>
          </a:p>
          <a:p>
            <a:pPr marL="1130198" lvl="2" indent="-226040">
              <a:lnSpc>
                <a:spcPct val="107000"/>
              </a:lnSpc>
              <a:spcAft>
                <a:spcPts val="791"/>
              </a:spcAft>
              <a:buFont typeface="Arial" panose="020B0604020202020204" pitchFamily="34" charset="0"/>
              <a:buChar char="•"/>
              <a:tabLst>
                <a:tab pos="1356238" algn="l"/>
              </a:tabLst>
            </a:pPr>
            <a:r>
              <a:rPr lang="en-US" u="none" dirty="0">
                <a:ea typeface="Calibri" panose="020F0502020204030204" pitchFamily="34" charset="0"/>
                <a:cs typeface="Times New Roman" panose="02020603050405020304" pitchFamily="18" charset="0"/>
              </a:rPr>
              <a:t>These Route Reviews or waste composition studies </a:t>
            </a:r>
            <a:r>
              <a:rPr lang="en-US" b="1" u="none" dirty="0">
                <a:ea typeface="Calibri" panose="020F0502020204030204" pitchFamily="34" charset="0"/>
                <a:cs typeface="Times New Roman" panose="02020603050405020304" pitchFamily="18" charset="0"/>
              </a:rPr>
              <a:t>may</a:t>
            </a:r>
            <a:r>
              <a:rPr lang="en-US" b="1" u="none" baseline="0" dirty="0">
                <a:ea typeface="Calibri" panose="020F0502020204030204" pitchFamily="34" charset="0"/>
                <a:cs typeface="Times New Roman" panose="02020603050405020304" pitchFamily="18" charset="0"/>
              </a:rPr>
              <a:t> </a:t>
            </a:r>
            <a:r>
              <a:rPr lang="en-US" b="1" u="none" dirty="0">
                <a:ea typeface="Calibri" panose="020F0502020204030204" pitchFamily="34" charset="0"/>
                <a:cs typeface="Times New Roman" panose="02020603050405020304" pitchFamily="18" charset="0"/>
              </a:rPr>
              <a:t>be delegated to the hauler(s).</a:t>
            </a:r>
          </a:p>
          <a:p>
            <a:pPr marL="734629" lvl="1" indent="-282550">
              <a:lnSpc>
                <a:spcPct val="107000"/>
              </a:lnSpc>
              <a:spcAft>
                <a:spcPts val="791"/>
              </a:spcAft>
              <a:buFont typeface="Arial" panose="020B0604020202020204" pitchFamily="34" charset="0"/>
              <a:buChar char="•"/>
              <a:tabLst>
                <a:tab pos="904159" algn="l"/>
              </a:tabLst>
            </a:pPr>
            <a:r>
              <a:rPr lang="en-US" b="1" u="none" dirty="0">
                <a:ea typeface="Calibri" panose="020F0502020204030204" pitchFamily="34" charset="0"/>
                <a:cs typeface="Times New Roman" panose="02020603050405020304" pitchFamily="18" charset="0"/>
              </a:rPr>
              <a:t>Jurisdictions with a single, one-container, Unsegregated Collection Service</a:t>
            </a:r>
            <a:r>
              <a:rPr lang="en-US" u="none" dirty="0">
                <a:ea typeface="Calibri" panose="020F0502020204030204" pitchFamily="34" charset="0"/>
                <a:cs typeface="Times New Roman" panose="02020603050405020304" pitchFamily="18" charset="0"/>
              </a:rPr>
              <a:t>:</a:t>
            </a:r>
          </a:p>
          <a:p>
            <a:pPr marL="1582278" lvl="3" indent="-226040">
              <a:lnSpc>
                <a:spcPct val="107000"/>
              </a:lnSpc>
              <a:spcAft>
                <a:spcPts val="791"/>
              </a:spcAft>
              <a:buFont typeface="Arial" panose="020B0604020202020204" pitchFamily="34" charset="0"/>
              <a:buChar char="•"/>
              <a:tabLst>
                <a:tab pos="1808317" algn="l"/>
              </a:tabLst>
            </a:pPr>
            <a:r>
              <a:rPr lang="en-US" u="none" dirty="0">
                <a:ea typeface="Calibri" panose="020F0502020204030204" pitchFamily="34" charset="0"/>
                <a:cs typeface="Times New Roman" panose="02020603050405020304" pitchFamily="18" charset="0"/>
              </a:rPr>
              <a:t>Need to verify with its hauler(s) that the contents of the gray containers are transported to a high diversion organic waste processing facility and that the facility is meeting the SB 1383 organic content recovery rate requirements.</a:t>
            </a:r>
          </a:p>
          <a:p>
            <a:pPr marL="2034357" lvl="4" indent="-226040">
              <a:lnSpc>
                <a:spcPct val="107000"/>
              </a:lnSpc>
              <a:spcAft>
                <a:spcPts val="791"/>
              </a:spcAft>
              <a:buFont typeface="Arial" panose="020B0604020202020204" pitchFamily="34" charset="0"/>
              <a:buChar char="•"/>
              <a:tabLst>
                <a:tab pos="2260397" algn="l"/>
              </a:tabLst>
            </a:pPr>
            <a:r>
              <a:rPr lang="en-US" u="none" dirty="0">
                <a:ea typeface="Calibri" panose="020F0502020204030204" pitchFamily="34" charset="0"/>
                <a:cs typeface="Times New Roman" panose="02020603050405020304" pitchFamily="18" charset="0"/>
              </a:rPr>
              <a:t>Note that CalRecycle will be identifying in the future which facilities are high diversion organic waste processing facilities as the facilities will be reporting to CalRecycle.</a:t>
            </a:r>
          </a:p>
          <a:p>
            <a:pPr marL="1582278" lvl="3" indent="-226040">
              <a:lnSpc>
                <a:spcPct val="107000"/>
              </a:lnSpc>
              <a:spcAft>
                <a:spcPts val="791"/>
              </a:spcAft>
              <a:buFont typeface="Arial" panose="020B0604020202020204" pitchFamily="34" charset="0"/>
              <a:buChar char="•"/>
              <a:tabLst>
                <a:tab pos="1808317" algn="l"/>
              </a:tabLst>
            </a:pPr>
            <a:r>
              <a:rPr lang="en-US" u="none" dirty="0">
                <a:ea typeface="Calibri" panose="020F0502020204030204" pitchFamily="34" charset="0"/>
                <a:cs typeface="Times New Roman" panose="02020603050405020304" pitchFamily="18" charset="0"/>
              </a:rPr>
              <a:t>There are no route reviews required for jurisdictions</a:t>
            </a:r>
            <a:r>
              <a:rPr lang="en-US" u="none" baseline="0" dirty="0">
                <a:ea typeface="Calibri" panose="020F0502020204030204" pitchFamily="34" charset="0"/>
                <a:cs typeface="Times New Roman" panose="02020603050405020304" pitchFamily="18" charset="0"/>
              </a:rPr>
              <a:t> with one-container systems.</a:t>
            </a:r>
            <a:endParaRPr lang="en-US" u="none" dirty="0">
              <a:ea typeface="Calibri" panose="020F0502020204030204" pitchFamily="34" charset="0"/>
              <a:cs typeface="Times New Roman" panose="02020603050405020304" pitchFamily="18" charset="0"/>
            </a:endParaRPr>
          </a:p>
          <a:p>
            <a:pPr>
              <a:lnSpc>
                <a:spcPct val="107000"/>
              </a:lnSpc>
              <a:spcAft>
                <a:spcPts val="791"/>
              </a:spcAft>
            </a:pPr>
            <a:r>
              <a:rPr lang="en-US" b="1" dirty="0">
                <a:ea typeface="Calibri" panose="020F0502020204030204" pitchFamily="34" charset="0"/>
              </a:rPr>
              <a:t>Model Tool</a:t>
            </a:r>
          </a:p>
          <a:p>
            <a:pPr marL="169530" indent="-169530">
              <a:lnSpc>
                <a:spcPct val="107000"/>
              </a:lnSpc>
              <a:spcAft>
                <a:spcPts val="791"/>
              </a:spcAft>
              <a:buFont typeface="Arial" panose="020B0604020202020204" pitchFamily="34" charset="0"/>
              <a:buChar char="•"/>
            </a:pPr>
            <a:r>
              <a:rPr lang="en-US" dirty="0">
                <a:ea typeface="Calibri" panose="020F0502020204030204" pitchFamily="34" charset="0"/>
              </a:rPr>
              <a:t>The Model Ordinance provides language that gives jurisdictions authority to inspect containers, records, and facilities, as well as enforce compliance on generators, haulers, and processors. </a:t>
            </a:r>
          </a:p>
          <a:p>
            <a:pPr marL="169530" indent="-169530">
              <a:lnSpc>
                <a:spcPct val="107000"/>
              </a:lnSpc>
              <a:spcAft>
                <a:spcPts val="791"/>
              </a:spcAft>
              <a:buFont typeface="Arial" panose="020B0604020202020204" pitchFamily="34" charset="0"/>
              <a:buChar char="•"/>
            </a:pPr>
            <a:r>
              <a:rPr lang="en-US" dirty="0">
                <a:ea typeface="Calibri" panose="020F0502020204030204" pitchFamily="34" charset="0"/>
              </a:rPr>
              <a:t>This language is included in Section 16 and 17 in the Model. I will review these sections in more detail a little later in the presentation.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9</a:t>
            </a:fld>
            <a:endParaRPr lang="en-US" dirty="0"/>
          </a:p>
        </p:txBody>
      </p:sp>
    </p:spTree>
    <p:extLst>
      <p:ext uri="{BB962C8B-B14F-4D97-AF65-F5344CB8AC3E}">
        <p14:creationId xmlns:p14="http://schemas.microsoft.com/office/powerpoint/2010/main" val="2002989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b="1" u="none" dirty="0">
                <a:solidFill>
                  <a:srgbClr val="000000"/>
                </a:solidFill>
              </a:rPr>
              <a:t>Edible Food Recovery Program:</a:t>
            </a:r>
          </a:p>
          <a:p>
            <a:pPr>
              <a:lnSpc>
                <a:spcPct val="107000"/>
              </a:lnSpc>
            </a:pPr>
            <a:r>
              <a:rPr lang="en-US" b="1" u="none" dirty="0">
                <a:solidFill>
                  <a:srgbClr val="000000"/>
                </a:solidFill>
                <a:ea typeface="Calibri" panose="020F0502020204030204" pitchFamily="34" charset="0"/>
              </a:rPr>
              <a:t>Jurisdictions must also have an enforcement inspection</a:t>
            </a:r>
            <a:r>
              <a:rPr lang="en-US" b="1" u="none" baseline="0" dirty="0">
                <a:solidFill>
                  <a:srgbClr val="000000"/>
                </a:solidFill>
                <a:ea typeface="Calibri" panose="020F0502020204030204" pitchFamily="34" charset="0"/>
              </a:rPr>
              <a:t> program for commercial edible food generators</a:t>
            </a:r>
            <a:endParaRPr lang="en-US" u="none" dirty="0">
              <a:ea typeface="Calibri" panose="020F0502020204030204" pitchFamily="34" charset="0"/>
            </a:endParaRPr>
          </a:p>
          <a:p>
            <a:pPr marL="277429" lvl="0" indent="-282550">
              <a:buFont typeface="Arial" panose="020B0604020202020204" pitchFamily="34" charset="0"/>
              <a:buChar char="•"/>
              <a:tabLst>
                <a:tab pos="904159" algn="l"/>
              </a:tabLst>
            </a:pPr>
            <a:r>
              <a:rPr lang="en-US" u="none" kern="1200" dirty="0">
                <a:solidFill>
                  <a:srgbClr val="000000"/>
                </a:solidFill>
                <a:effectLst/>
                <a:ea typeface="+mn-ea"/>
                <a:cs typeface="Times New Roman" panose="02020603050405020304" pitchFamily="18" charset="0"/>
              </a:rPr>
              <a:t>These types of inspections will be new for jurisdictions.</a:t>
            </a:r>
            <a:endParaRPr lang="en-US" u="none" dirty="0">
              <a:effectLst/>
              <a:cs typeface="Times New Roman" panose="02020603050405020304" pitchFamily="18" charset="0"/>
            </a:endParaRPr>
          </a:p>
          <a:p>
            <a:pPr marL="277429" lvl="0" indent="-282550">
              <a:buFont typeface="Arial" panose="020B0604020202020204" pitchFamily="34" charset="0"/>
              <a:buChar char="•"/>
              <a:tabLst>
                <a:tab pos="904159" algn="l"/>
              </a:tabLst>
            </a:pPr>
            <a:r>
              <a:rPr lang="en-US" u="none" kern="1200" dirty="0">
                <a:solidFill>
                  <a:srgbClr val="000000"/>
                </a:solidFill>
                <a:effectLst/>
                <a:ea typeface="+mn-ea"/>
                <a:cs typeface="Times New Roman" panose="02020603050405020304" pitchFamily="18" charset="0"/>
              </a:rPr>
              <a:t>Jurisdictions will need to plan resources to conduct these inspections.</a:t>
            </a:r>
            <a:endParaRPr lang="en-US" u="none" dirty="0">
              <a:effectLst/>
              <a:cs typeface="Times New Roman" panose="02020603050405020304" pitchFamily="18" charset="0"/>
            </a:endParaRPr>
          </a:p>
          <a:p>
            <a:pPr marL="672998" lvl="1" indent="-226040">
              <a:buFont typeface="Arial" panose="020B0604020202020204" pitchFamily="34" charset="0"/>
              <a:buChar char="•"/>
              <a:tabLst>
                <a:tab pos="1356238" algn="l"/>
              </a:tabLst>
            </a:pPr>
            <a:r>
              <a:rPr lang="en-US" u="none" strike="noStrike" kern="1200" dirty="0">
                <a:solidFill>
                  <a:srgbClr val="000000"/>
                </a:solidFill>
                <a:effectLst/>
                <a:ea typeface="+mn-ea"/>
                <a:cs typeface="Times New Roman" panose="02020603050405020304" pitchFamily="18" charset="0"/>
              </a:rPr>
              <a:t>C</a:t>
            </a:r>
            <a:r>
              <a:rPr lang="en-US" u="none" kern="1200" dirty="0">
                <a:solidFill>
                  <a:srgbClr val="000000"/>
                </a:solidFill>
                <a:effectLst/>
                <a:ea typeface="+mn-ea"/>
                <a:cs typeface="Times New Roman" panose="02020603050405020304" pitchFamily="18" charset="0"/>
              </a:rPr>
              <a:t>onsider partnering with Health Inspectors that are already visiting food generators.</a:t>
            </a:r>
            <a:endParaRPr lang="en-US" u="none" dirty="0">
              <a:effectLst/>
              <a:cs typeface="Times New Roman" panose="02020603050405020304" pitchFamily="18" charset="0"/>
            </a:endParaRPr>
          </a:p>
          <a:p>
            <a:pPr marL="277429" lvl="0" indent="-282550">
              <a:buFont typeface="Arial" panose="020B0604020202020204" pitchFamily="34" charset="0"/>
              <a:buChar char="•"/>
              <a:tabLst>
                <a:tab pos="904159" algn="l"/>
              </a:tabLst>
            </a:pPr>
            <a:r>
              <a:rPr lang="en-US" u="none" kern="1200" dirty="0">
                <a:solidFill>
                  <a:srgbClr val="000000"/>
                </a:solidFill>
                <a:effectLst/>
                <a:ea typeface="+mn-ea"/>
                <a:cs typeface="Times New Roman" panose="02020603050405020304" pitchFamily="18" charset="0"/>
              </a:rPr>
              <a:t>Inspections on Tier One commercial edible food generators begin </a:t>
            </a:r>
            <a:r>
              <a:rPr lang="en-US" u="none" kern="1200" dirty="0" err="1">
                <a:solidFill>
                  <a:srgbClr val="000000"/>
                </a:solidFill>
                <a:effectLst/>
                <a:ea typeface="+mn-ea"/>
                <a:cs typeface="Times New Roman" panose="02020603050405020304" pitchFamily="18" charset="0"/>
              </a:rPr>
              <a:t>jan</a:t>
            </a:r>
            <a:r>
              <a:rPr lang="en-US" u="none" kern="1200" dirty="0">
                <a:solidFill>
                  <a:srgbClr val="000000"/>
                </a:solidFill>
                <a:effectLst/>
                <a:ea typeface="+mn-ea"/>
                <a:cs typeface="Times New Roman" panose="02020603050405020304" pitchFamily="18" charset="0"/>
              </a:rPr>
              <a:t> 1 2022 and Tier Two beginning </a:t>
            </a:r>
            <a:r>
              <a:rPr lang="en-US" u="none" kern="1200" dirty="0" err="1">
                <a:solidFill>
                  <a:srgbClr val="000000"/>
                </a:solidFill>
                <a:effectLst/>
                <a:ea typeface="+mn-ea"/>
                <a:cs typeface="Times New Roman" panose="02020603050405020304" pitchFamily="18" charset="0"/>
              </a:rPr>
              <a:t>jan</a:t>
            </a:r>
            <a:r>
              <a:rPr lang="en-US" u="none" kern="1200" dirty="0">
                <a:solidFill>
                  <a:srgbClr val="000000"/>
                </a:solidFill>
                <a:effectLst/>
                <a:ea typeface="+mn-ea"/>
                <a:cs typeface="Times New Roman" panose="02020603050405020304" pitchFamily="18" charset="0"/>
              </a:rPr>
              <a:t> 1 2024</a:t>
            </a:r>
          </a:p>
          <a:p>
            <a:pPr marL="672998" lvl="1" indent="-226040">
              <a:buFont typeface="Arial" panose="020B0604020202020204" pitchFamily="34" charset="0"/>
              <a:buChar char="•"/>
              <a:tabLst>
                <a:tab pos="1356238" algn="l"/>
              </a:tabLst>
            </a:pPr>
            <a:r>
              <a:rPr lang="en-US" u="none" kern="1200" dirty="0">
                <a:solidFill>
                  <a:srgbClr val="000000"/>
                </a:solidFill>
                <a:effectLst/>
                <a:ea typeface="+mn-ea"/>
                <a:cs typeface="Times New Roman" panose="02020603050405020304" pitchFamily="18" charset="0"/>
              </a:rPr>
              <a:t>Verify they have contracts for written agreements with a food recovery organization and food recovery service.</a:t>
            </a:r>
          </a:p>
          <a:p>
            <a:pPr marL="672998" lvl="1" indent="-226040">
              <a:buFont typeface="Arial" panose="020B0604020202020204" pitchFamily="34" charset="0"/>
              <a:buChar char="•"/>
              <a:tabLst>
                <a:tab pos="1356238" algn="l"/>
              </a:tabLst>
            </a:pPr>
            <a:r>
              <a:rPr lang="en-US" u="none" kern="1200" dirty="0">
                <a:solidFill>
                  <a:srgbClr val="000000"/>
                </a:solidFill>
                <a:effectLst/>
                <a:ea typeface="+mn-ea"/>
                <a:cs typeface="Times New Roman" panose="02020603050405020304" pitchFamily="18" charset="0"/>
              </a:rPr>
              <a:t>Verify that they have arranged to have</a:t>
            </a:r>
            <a:r>
              <a:rPr lang="en-US" u="none" kern="1200" baseline="0" dirty="0">
                <a:solidFill>
                  <a:srgbClr val="000000"/>
                </a:solidFill>
                <a:effectLst/>
                <a:ea typeface="+mn-ea"/>
                <a:cs typeface="Times New Roman" panose="02020603050405020304" pitchFamily="18" charset="0"/>
              </a:rPr>
              <a:t> their edible food recovered that would otherwise be disposed.</a:t>
            </a:r>
          </a:p>
          <a:p>
            <a:pPr marL="672998" lvl="1" indent="-226040">
              <a:buFont typeface="Arial" panose="020B0604020202020204" pitchFamily="34" charset="0"/>
              <a:buChar char="•"/>
              <a:tabLst>
                <a:tab pos="1356238" algn="l"/>
              </a:tabLst>
            </a:pPr>
            <a:r>
              <a:rPr lang="en-US" u="none" kern="1200" baseline="0" dirty="0">
                <a:solidFill>
                  <a:srgbClr val="000000"/>
                </a:solidFill>
                <a:effectLst/>
                <a:ea typeface="+mn-ea"/>
                <a:cs typeface="Times New Roman" panose="02020603050405020304" pitchFamily="18" charset="0"/>
              </a:rPr>
              <a:t>Verify that they are complying with the commercial edible food generator recordkeeping requirements.</a:t>
            </a:r>
            <a:endParaRPr lang="en-US" u="none" kern="1200" dirty="0">
              <a:solidFill>
                <a:srgbClr val="000000"/>
              </a:solidFill>
              <a:effectLst/>
              <a:ea typeface="+mn-ea"/>
              <a:cs typeface="Times New Roman" panose="02020603050405020304" pitchFamily="18" charset="0"/>
            </a:endParaRPr>
          </a:p>
          <a:p>
            <a:pPr marL="672998" lvl="1" indent="-226040">
              <a:buFont typeface="Arial" panose="020B0604020202020204" pitchFamily="34" charset="0"/>
              <a:buChar char="•"/>
              <a:tabLst>
                <a:tab pos="1356238" algn="l"/>
              </a:tabLst>
            </a:pPr>
            <a:r>
              <a:rPr lang="en-US" u="none" kern="1200" dirty="0">
                <a:solidFill>
                  <a:srgbClr val="000000"/>
                </a:solidFill>
                <a:effectLst/>
                <a:ea typeface="+mn-ea"/>
                <a:cs typeface="Times New Roman" panose="02020603050405020304" pitchFamily="18" charset="0"/>
              </a:rPr>
              <a:t>Verify that they are not intentionally spoiling food that can be recovered.</a:t>
            </a:r>
          </a:p>
          <a:p>
            <a:pPr marL="226040" marR="0" lvl="0" indent="-22604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1356238" algn="l"/>
              </a:tabLst>
              <a:defRPr/>
            </a:pPr>
            <a:r>
              <a:rPr lang="en-US" b="1" u="none" kern="1200" dirty="0">
                <a:solidFill>
                  <a:srgbClr val="000000"/>
                </a:solidFill>
                <a:effectLst/>
                <a:ea typeface="+mn-ea"/>
                <a:cs typeface="Times New Roman" panose="02020603050405020304" pitchFamily="18" charset="0"/>
              </a:rPr>
              <a:t>If a</a:t>
            </a:r>
            <a:r>
              <a:rPr lang="en-US" b="1" u="none" kern="1200" baseline="0" dirty="0">
                <a:solidFill>
                  <a:srgbClr val="000000"/>
                </a:solidFill>
                <a:effectLst/>
                <a:ea typeface="+mn-ea"/>
                <a:cs typeface="Times New Roman" panose="02020603050405020304" pitchFamily="18" charset="0"/>
              </a:rPr>
              <a:t> jurisdiction is already implementing an edible food recovery program and conducting inspections, such as through the Health Department, </a:t>
            </a:r>
            <a:r>
              <a:rPr lang="en-US" sz="1200" kern="1200" dirty="0">
                <a:solidFill>
                  <a:schemeClr val="tx1"/>
                </a:solidFill>
                <a:effectLst/>
                <a:latin typeface="Arial" panose="020B0604020202020204" pitchFamily="34" charset="0"/>
                <a:ea typeface="+mn-ea"/>
                <a:cs typeface="+mn-cs"/>
              </a:rPr>
              <a:t>the Model Ordinance </a:t>
            </a:r>
            <a:r>
              <a:rPr lang="en-US" sz="1200" u="sng" kern="1200" dirty="0">
                <a:solidFill>
                  <a:schemeClr val="tx1"/>
                </a:solidFill>
                <a:effectLst/>
                <a:latin typeface="Arial" panose="020B0604020202020204" pitchFamily="34" charset="0"/>
                <a:ea typeface="+mn-ea"/>
                <a:cs typeface="+mn-cs"/>
              </a:rPr>
              <a:t>may</a:t>
            </a:r>
            <a:r>
              <a:rPr lang="en-US" sz="1200" kern="1200" dirty="0">
                <a:solidFill>
                  <a:schemeClr val="tx1"/>
                </a:solidFill>
                <a:effectLst/>
                <a:latin typeface="Arial" panose="020B0604020202020204" pitchFamily="34" charset="0"/>
                <a:ea typeface="+mn-ea"/>
                <a:cs typeface="+mn-cs"/>
              </a:rPr>
              <a:t> need to be modified to reflect those practices, if the ordinance does not already allow for that.</a:t>
            </a:r>
          </a:p>
          <a:p>
            <a:pPr marL="226040" marR="0" lvl="0" indent="-22604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1356238" algn="l"/>
              </a:tabLst>
              <a:defRPr/>
            </a:pPr>
            <a:r>
              <a:rPr lang="en-US" sz="1200" u="sng" kern="1200" dirty="0">
                <a:solidFill>
                  <a:schemeClr val="tx1"/>
                </a:solidFill>
                <a:effectLst/>
                <a:latin typeface="Arial" panose="020B0604020202020204" pitchFamily="34" charset="0"/>
                <a:ea typeface="+mn-ea"/>
                <a:cs typeface="+mn-cs"/>
              </a:rPr>
              <a:t>Enforcement requirements on other generators and haulers will be discussed later in the presentation. </a:t>
            </a:r>
          </a:p>
          <a:p>
            <a:pPr marL="226040" indent="-226040">
              <a:buFont typeface="Arial" panose="020B0604020202020204" pitchFamily="34" charset="0"/>
              <a:buChar char="•"/>
              <a:tabLst>
                <a:tab pos="1356238" algn="l"/>
              </a:tabLst>
            </a:pPr>
            <a:endParaRPr lang="en-US" b="1" dirty="0">
              <a:effectLst/>
              <a:cs typeface="Times New Roman" panose="02020603050405020304" pitchFamily="18" charset="0"/>
            </a:endParaRPr>
          </a:p>
          <a:p>
            <a:pPr>
              <a:lnSpc>
                <a:spcPct val="107000"/>
              </a:lnSpc>
              <a:spcAft>
                <a:spcPts val="791"/>
              </a:spcAft>
            </a:pPr>
            <a:endParaRPr lang="en-US" b="1" dirty="0">
              <a:solidFill>
                <a:srgbClr val="FF0000"/>
              </a:solidFill>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10</a:t>
            </a:fld>
            <a:endParaRPr lang="en-US" dirty="0"/>
          </a:p>
        </p:txBody>
      </p:sp>
    </p:spTree>
    <p:extLst>
      <p:ext uri="{BB962C8B-B14F-4D97-AF65-F5344CB8AC3E}">
        <p14:creationId xmlns:p14="http://schemas.microsoft.com/office/powerpoint/2010/main" val="37445047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nSpc>
                <a:spcPct val="107000"/>
              </a:lnSpc>
              <a:buFont typeface="Arial" panose="020B0604020202020204" pitchFamily="34" charset="0"/>
              <a:buChar char="•"/>
            </a:pPr>
            <a:r>
              <a:rPr lang="en-US" b="1" dirty="0">
                <a:solidFill>
                  <a:srgbClr val="000000"/>
                </a:solidFill>
              </a:rPr>
              <a:t>Jurisdictions will have to adopt an ordinance or other enforceable requirement that requires compliance with specified </a:t>
            </a:r>
            <a:r>
              <a:rPr lang="en-US" b="1" dirty="0" err="1">
                <a:solidFill>
                  <a:srgbClr val="000000"/>
                </a:solidFill>
              </a:rPr>
              <a:t>CALGreen</a:t>
            </a:r>
            <a:r>
              <a:rPr lang="en-US" b="1" dirty="0">
                <a:solidFill>
                  <a:srgbClr val="000000"/>
                </a:solidFill>
              </a:rPr>
              <a:t> and Water Efficient Landscape Ordinance requirements </a:t>
            </a:r>
            <a:r>
              <a:rPr lang="en-US" dirty="0">
                <a:solidFill>
                  <a:srgbClr val="000000"/>
                </a:solidFill>
              </a:rPr>
              <a:t>(California Code of Regulations Title 24, Part 11), </a:t>
            </a:r>
            <a:r>
              <a:rPr lang="en-US" b="1" u="sng" dirty="0">
                <a:solidFill>
                  <a:srgbClr val="000000"/>
                </a:solidFill>
              </a:rPr>
              <a:t>unless they already have such an ordinance or enforceable mechanism to address these requirements. The requirements include </a:t>
            </a:r>
            <a:endParaRPr lang="en-US" dirty="0">
              <a:ea typeface="Calibri" panose="020F0502020204030204" pitchFamily="34" charset="0"/>
            </a:endParaRPr>
          </a:p>
          <a:p>
            <a:pPr marL="791139" lvl="1" indent="-339060">
              <a:buFont typeface="Arial" panose="020B0604020202020204" pitchFamily="34" charset="0"/>
              <a:buChar char="•"/>
              <a:tabLst>
                <a:tab pos="452079" algn="l"/>
              </a:tabLst>
            </a:pPr>
            <a:r>
              <a:rPr lang="en-US" kern="1200" dirty="0">
                <a:solidFill>
                  <a:srgbClr val="000000"/>
                </a:solidFill>
                <a:effectLst/>
                <a:ea typeface="+mn-ea"/>
                <a:cs typeface="Times New Roman" panose="02020603050405020304" pitchFamily="18" charset="0"/>
              </a:rPr>
              <a:t>Providing readily accessible areas for recycling containers in commercial and multi-family units.</a:t>
            </a:r>
            <a:endParaRPr lang="en-US" dirty="0">
              <a:effectLst/>
              <a:cs typeface="Times New Roman" panose="02020603050405020304" pitchFamily="18" charset="0"/>
            </a:endParaRPr>
          </a:p>
          <a:p>
            <a:pPr marL="791139" lvl="1" indent="-339060">
              <a:buFont typeface="Arial" panose="020B0604020202020204" pitchFamily="34" charset="0"/>
              <a:buChar char="•"/>
              <a:tabLst>
                <a:tab pos="452079" algn="l"/>
              </a:tabLst>
            </a:pPr>
            <a:r>
              <a:rPr lang="en-US" kern="1200" dirty="0">
                <a:solidFill>
                  <a:srgbClr val="000000"/>
                </a:solidFill>
                <a:effectLst/>
                <a:ea typeface="+mn-ea"/>
                <a:cs typeface="Times New Roman" panose="02020603050405020304" pitchFamily="18" charset="0"/>
              </a:rPr>
              <a:t>Recycling organic waste commingled with C&amp;D debris, to meet CALGreen 65% requirement for C&amp;D recycling in both residential and non-residential projects.</a:t>
            </a:r>
            <a:endParaRPr lang="en-US" dirty="0">
              <a:effectLst/>
              <a:cs typeface="Times New Roman" panose="02020603050405020304" pitchFamily="18" charset="0"/>
            </a:endParaRPr>
          </a:p>
          <a:p>
            <a:pPr marL="791139" lvl="1" indent="-339060">
              <a:buFont typeface="Arial" panose="020B0604020202020204" pitchFamily="34" charset="0"/>
              <a:buChar char="•"/>
              <a:tabLst>
                <a:tab pos="452079" algn="l"/>
              </a:tabLst>
            </a:pPr>
            <a:r>
              <a:rPr lang="en-US" kern="1200" dirty="0">
                <a:solidFill>
                  <a:srgbClr val="000000"/>
                </a:solidFill>
                <a:effectLst/>
                <a:ea typeface="+mn-ea"/>
                <a:cs typeface="Times New Roman" panose="02020603050405020304" pitchFamily="18" charset="0"/>
              </a:rPr>
              <a:t>Requiring new construction and landscaping projects to meet Water Efficient Landscape requirements for compost and mulch application. </a:t>
            </a:r>
          </a:p>
          <a:p>
            <a:pPr marL="452079" lvl="1">
              <a:tabLst>
                <a:tab pos="452079" algn="l"/>
              </a:tabLst>
            </a:pPr>
            <a:endParaRPr lang="en-US" kern="1200" dirty="0">
              <a:solidFill>
                <a:srgbClr val="000000"/>
              </a:solidFill>
              <a:effectLst/>
              <a:ea typeface="+mn-ea"/>
              <a:cs typeface="Times New Roman" panose="02020603050405020304" pitchFamily="18" charset="0"/>
            </a:endParaRPr>
          </a:p>
          <a:p>
            <a:pPr marL="169530" indent="-169530">
              <a:buFont typeface="Arial" panose="020B0604020202020204" pitchFamily="34" charset="0"/>
              <a:buChar char="•"/>
              <a:tabLst>
                <a:tab pos="452079" algn="l"/>
              </a:tabLst>
            </a:pPr>
            <a:r>
              <a:rPr lang="en-US" b="1" dirty="0">
                <a:effectLst/>
                <a:cs typeface="Times New Roman" panose="02020603050405020304" pitchFamily="18" charset="0"/>
              </a:rPr>
              <a:t>Section</a:t>
            </a:r>
            <a:r>
              <a:rPr lang="en-US" b="1" baseline="0" dirty="0">
                <a:effectLst/>
                <a:cs typeface="Times New Roman" panose="02020603050405020304" pitchFamily="18" charset="0"/>
              </a:rPr>
              <a:t>s13 and 14 in the Model Ordinance </a:t>
            </a:r>
            <a:r>
              <a:rPr lang="en-US" baseline="0" dirty="0">
                <a:effectLst/>
                <a:cs typeface="Times New Roman" panose="02020603050405020304" pitchFamily="18" charset="0"/>
              </a:rPr>
              <a:t>specifically address these requirements, and provide further guidance and suggested modification if necessary.</a:t>
            </a:r>
            <a:br>
              <a:rPr lang="en-US" dirty="0">
                <a:ea typeface="Calibri" panose="020F0502020204030204" pitchFamily="34" charset="0"/>
              </a:rPr>
            </a:br>
            <a:r>
              <a:rPr lang="en-US" dirty="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11</a:t>
            </a:fld>
            <a:endParaRPr lang="en-US" dirty="0"/>
          </a:p>
        </p:txBody>
      </p:sp>
    </p:spTree>
    <p:extLst>
      <p:ext uri="{BB962C8B-B14F-4D97-AF65-F5344CB8AC3E}">
        <p14:creationId xmlns:p14="http://schemas.microsoft.com/office/powerpoint/2010/main" val="16333352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Note to Presenter: At</a:t>
            </a:r>
            <a:r>
              <a:rPr lang="en-US" b="1" u="none" baseline="0" dirty="0"/>
              <a:t> your option, consider pausing to answer questions before continuing to the Model Tool.</a:t>
            </a:r>
            <a:endParaRPr lang="en-US" b="1" u="none" dirty="0"/>
          </a:p>
          <a:p>
            <a:endParaRPr lang="en-US" dirty="0"/>
          </a:p>
          <a:p>
            <a:r>
              <a:rPr lang="en-US" dirty="0"/>
              <a:t>This</a:t>
            </a:r>
            <a:r>
              <a:rPr lang="en-US" baseline="0" dirty="0"/>
              <a:t> wraps up the overview of the key SB 1383 regulations related to the mandatory ordinance. I will now shift gears to present an overview and details of the Model Mandatory Organics Disposal Reduction Ordinance, which is designed for use by jurisdictions, starting with objectives and the structure of the model.</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12</a:t>
            </a:fld>
            <a:endParaRPr lang="en-US" dirty="0"/>
          </a:p>
        </p:txBody>
      </p:sp>
    </p:spTree>
    <p:extLst>
      <p:ext uri="{BB962C8B-B14F-4D97-AF65-F5344CB8AC3E}">
        <p14:creationId xmlns:p14="http://schemas.microsoft.com/office/powerpoint/2010/main" val="2679253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Objectives of the Model Mandatory Organics Disposal Reduction Ordinance</a:t>
            </a:r>
          </a:p>
          <a:p>
            <a:pPr marL="169530" indent="-169530">
              <a:buFont typeface="Arial" panose="020B0604020202020204" pitchFamily="34" charset="0"/>
              <a:buChar char="•"/>
            </a:pPr>
            <a:r>
              <a:rPr lang="en-US" baseline="0" dirty="0"/>
              <a:t>The objective of the Model Mandatory Organics Disposal Reduction Ordinance is to provide jurisdictions with a tool to support their compliance with SB 1383.  </a:t>
            </a:r>
          </a:p>
          <a:p>
            <a:pPr marL="169530" lvl="0" indent="-169530">
              <a:buFont typeface="Arial" panose="020B0604020202020204" pitchFamily="34" charset="0"/>
              <a:buChar char="•"/>
            </a:pPr>
            <a:r>
              <a:rPr lang="en-US" u="none" baseline="0" dirty="0"/>
              <a:t>Jurisdictions are required to have an enforceable ordinance or other enforceable mechanism to address the regulatory requirements that jurisdictions need to enforce on entities under their authority.</a:t>
            </a:r>
          </a:p>
          <a:p>
            <a:pPr marL="169530" lvl="0" indent="-169530">
              <a:buFont typeface="Arial" panose="020B0604020202020204" pitchFamily="34" charset="0"/>
              <a:buChar char="•"/>
            </a:pPr>
            <a:r>
              <a:rPr lang="en-US" b="1" u="none" dirty="0"/>
              <a:t>Not all jurisdictional requirements are addressed through the model ordinance—the focus is on the entities under the jurisdiction’s authority. There are other sb 1383 requirements on jurisdictions not intended to be addressed in this model, such as certain recordkeeping, contamination monitoring and outreach and reporting requirements. These other requirements may need to be addressed separately in other policies, program implementation, municipal code, franchise agreements or other planning documents. </a:t>
            </a:r>
          </a:p>
          <a:p>
            <a:pPr marL="626730" lvl="1" indent="-169530">
              <a:buFont typeface="Arial" panose="020B0604020202020204" pitchFamily="34" charset="0"/>
              <a:buChar char="•"/>
            </a:pPr>
            <a:endParaRPr lang="en-US" u="none" baseline="0" dirty="0"/>
          </a:p>
          <a:p>
            <a:pPr marL="169530" indent="-169530">
              <a:buFont typeface="Arial" panose="020B0604020202020204" pitchFamily="34" charset="0"/>
              <a:buChar char="•"/>
            </a:pPr>
            <a:r>
              <a:rPr lang="en-US" baseline="0" dirty="0"/>
              <a:t>The Model Tool has been designed to serve as a resource for jurisdictions that are either creating a new ordinance, or  amending existing municipal code. </a:t>
            </a:r>
          </a:p>
          <a:p>
            <a:pPr marL="621609" lvl="1" indent="-169530">
              <a:buFont typeface="Arial" panose="020B0604020202020204" pitchFamily="34" charset="0"/>
              <a:buChar char="•"/>
            </a:pPr>
            <a:r>
              <a:rPr lang="en-US" baseline="0" dirty="0"/>
              <a:t>We anticipate that jurisdictions will pick and choose elements of the Model Tool that are relevant to them. </a:t>
            </a:r>
          </a:p>
          <a:p>
            <a:pPr marL="621609" lvl="1" indent="-169530">
              <a:buFont typeface="Arial" panose="020B0604020202020204" pitchFamily="34" charset="0"/>
              <a:buChar char="•"/>
            </a:pPr>
            <a:r>
              <a:rPr lang="en-US" baseline="0" dirty="0"/>
              <a:t>We also anticipate jurisdictions may integrate the Model Tool into their current municipal code</a:t>
            </a:r>
          </a:p>
          <a:p>
            <a:pPr marL="169530" indent="-169530" defTabSz="904159">
              <a:buFont typeface="Arial" panose="020B0604020202020204" pitchFamily="34" charset="0"/>
              <a:buChar char="•"/>
              <a:defRPr/>
            </a:pPr>
            <a:r>
              <a:rPr lang="en-US" baseline="0" dirty="0"/>
              <a:t>Throughout the Model Tool, guidance notes are provided to help users understand the regulations and compliance strategies. </a:t>
            </a:r>
          </a:p>
          <a:p>
            <a:pPr marL="169530" indent="-169530" defTabSz="904159">
              <a:buFont typeface="Arial" panose="020B0604020202020204" pitchFamily="34" charset="0"/>
              <a:buChar char="•"/>
              <a:defRPr/>
            </a:pPr>
            <a:r>
              <a:rPr lang="en-US" u="none" baseline="0" dirty="0"/>
              <a:t>I want to emphasize that having an ordinance in place is not a specific requirement under SB1</a:t>
            </a:r>
            <a:r>
              <a:rPr lang="en-US" baseline="0" dirty="0"/>
              <a:t>383. </a:t>
            </a:r>
          </a:p>
          <a:p>
            <a:pPr marL="621609" lvl="1" indent="-169530" defTabSz="904159">
              <a:buFont typeface="Arial" panose="020B0604020202020204" pitchFamily="34" charset="0"/>
              <a:buChar char="•"/>
              <a:defRPr/>
            </a:pPr>
            <a:r>
              <a:rPr lang="en-US" baseline="0" dirty="0"/>
              <a:t>SB 1383 requires that jurisdictions have </a:t>
            </a:r>
            <a:r>
              <a:rPr lang="en-US" b="1" i="0" baseline="0" dirty="0"/>
              <a:t>enforceable ordinances or similarly enforceable mechanism </a:t>
            </a:r>
            <a:r>
              <a:rPr lang="en-US" baseline="0" dirty="0"/>
              <a:t>to support compliance with SB 1383, but allows for this to occur through different mechanisms </a:t>
            </a:r>
            <a:r>
              <a:rPr lang="en-US" b="1" i="0" baseline="0" dirty="0"/>
              <a:t>other than just an ordinance</a:t>
            </a:r>
            <a:r>
              <a:rPr lang="en-US" b="0" i="0" baseline="0" dirty="0"/>
              <a:t>.</a:t>
            </a:r>
            <a:endParaRPr lang="en-US" b="1" i="0" baseline="0" dirty="0"/>
          </a:p>
          <a:p>
            <a:pPr marL="621609" lvl="1" indent="-169530" defTabSz="904159">
              <a:buFont typeface="Arial" panose="020B0604020202020204" pitchFamily="34" charset="0"/>
              <a:buChar char="•"/>
              <a:defRPr/>
            </a:pPr>
            <a:r>
              <a:rPr lang="en-US" baseline="0" dirty="0"/>
              <a:t>Regardless of the mechanism, the language provided in the model should prove useful.</a:t>
            </a:r>
          </a:p>
          <a:p>
            <a:pPr marL="452079" lvl="1" indent="0" defTabSz="904159">
              <a:buFont typeface="Arial" panose="020B0604020202020204" pitchFamily="34" charset="0"/>
              <a:buNone/>
              <a:defRPr/>
            </a:pPr>
            <a:endParaRPr lang="en-US" baseline="0" dirty="0"/>
          </a:p>
          <a:p>
            <a:pPr marL="452079" lvl="1" indent="0" defTabSz="904159">
              <a:buFont typeface="Arial" panose="020B0604020202020204" pitchFamily="34" charset="0"/>
              <a:buNone/>
              <a:defRPr/>
            </a:pPr>
            <a:r>
              <a:rPr lang="en-US" b="1" u="sng" baseline="0" dirty="0"/>
              <a:t>The next six slides will cover the structure of the ordinance and discuss how best to use it for varying circumstances</a:t>
            </a:r>
            <a:r>
              <a:rPr lang="en-US" baseline="0" dirty="0"/>
              <a:t>.</a:t>
            </a:r>
          </a:p>
          <a:p>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13</a:t>
            </a:fld>
            <a:endParaRPr lang="en-US" dirty="0"/>
          </a:p>
        </p:txBody>
      </p:sp>
    </p:spTree>
    <p:extLst>
      <p:ext uri="{BB962C8B-B14F-4D97-AF65-F5344CB8AC3E}">
        <p14:creationId xmlns:p14="http://schemas.microsoft.com/office/powerpoint/2010/main" val="15282345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dirty="0"/>
              <a:t>Model Mandatory Organics Disposal Reduction Ordinance</a:t>
            </a:r>
          </a:p>
          <a:p>
            <a:pPr marL="169530" indent="-169530">
              <a:buFont typeface="Arial" panose="020B0604020202020204" pitchFamily="34" charset="0"/>
              <a:buChar char="•"/>
            </a:pPr>
            <a:r>
              <a:rPr lang="en-US" baseline="0" dirty="0"/>
              <a:t>Now, I would like to briefly discuss how the Model Ordinance was developed and what you can expect.</a:t>
            </a:r>
          </a:p>
          <a:p>
            <a:pPr marL="621609" lvl="1" indent="-169530">
              <a:buFont typeface="Arial" panose="020B0604020202020204" pitchFamily="34" charset="0"/>
              <a:buChar char="•"/>
            </a:pPr>
            <a:r>
              <a:rPr lang="en-US" dirty="0"/>
              <a:t>The Model was designed to be customizable for a diverse range of jurisdictions, while providing </a:t>
            </a:r>
            <a:r>
              <a:rPr lang="en-US" u="none" dirty="0"/>
              <a:t>flexibility for each</a:t>
            </a:r>
            <a:r>
              <a:rPr lang="en-US" u="none" baseline="0" dirty="0"/>
              <a:t> unique condition that may exist.</a:t>
            </a:r>
            <a:endParaRPr lang="en-US" u="none" dirty="0"/>
          </a:p>
          <a:p>
            <a:pPr marL="621609" lvl="1" indent="-169530">
              <a:buFont typeface="Arial" panose="020B0604020202020204" pitchFamily="34" charset="0"/>
              <a:buChar char="•"/>
            </a:pPr>
            <a:r>
              <a:rPr lang="en-US" u="none" dirty="0"/>
              <a:t>Upon revision, it can be used a stand-alone document, or it can be used to amend existing policies. </a:t>
            </a:r>
          </a:p>
          <a:p>
            <a:pPr marL="621609" lvl="1" indent="-169530">
              <a:buFont typeface="Arial" panose="020B0604020202020204" pitchFamily="34" charset="0"/>
              <a:buChar char="•"/>
            </a:pPr>
            <a:r>
              <a:rPr lang="en-US" u="none" dirty="0"/>
              <a:t>The Model is reflective of regulatory language. </a:t>
            </a:r>
          </a:p>
          <a:p>
            <a:pPr marL="169530" indent="-169530" defTabSz="911211">
              <a:buFont typeface="Arial" panose="020B0604020202020204" pitchFamily="34" charset="0"/>
              <a:buChar char="•"/>
              <a:defRPr/>
            </a:pPr>
            <a:r>
              <a:rPr lang="en-US" u="none" baseline="0" dirty="0"/>
              <a:t>Guidance notes are directly embedded throughout each of the Model Tools to provide context for provisions, guide users on strategies for tailoring language, and to highlight relevant SB 1383 regulations. </a:t>
            </a:r>
          </a:p>
        </p:txBody>
      </p:sp>
      <p:sp>
        <p:nvSpPr>
          <p:cNvPr id="4" name="Slide Number Placeholder 3"/>
          <p:cNvSpPr>
            <a:spLocks noGrp="1"/>
          </p:cNvSpPr>
          <p:nvPr>
            <p:ph type="sldNum" sz="quarter" idx="10"/>
          </p:nvPr>
        </p:nvSpPr>
        <p:spPr/>
        <p:txBody>
          <a:bodyPr/>
          <a:lstStyle/>
          <a:p>
            <a:fld id="{FB7463FA-088F-42C7-9900-C71C52E1246E}" type="slidenum">
              <a:rPr lang="en-US" smtClean="0"/>
              <a:t>14</a:t>
            </a:fld>
            <a:endParaRPr lang="en-US" dirty="0"/>
          </a:p>
        </p:txBody>
      </p:sp>
    </p:spTree>
    <p:extLst>
      <p:ext uri="{BB962C8B-B14F-4D97-AF65-F5344CB8AC3E}">
        <p14:creationId xmlns:p14="http://schemas.microsoft.com/office/powerpoint/2010/main" val="30114872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dirty="0"/>
              <a:t>Important Considerations</a:t>
            </a:r>
          </a:p>
          <a:p>
            <a:r>
              <a:rPr lang="en-US" dirty="0"/>
              <a:t>We would like to note some important considerations to think about as you use the Model Ordinance:</a:t>
            </a:r>
          </a:p>
          <a:p>
            <a:r>
              <a:rPr lang="en-US" b="1" dirty="0"/>
              <a:t>New Section or Amendment of Existing Section</a:t>
            </a:r>
          </a:p>
          <a:p>
            <a:pPr marL="169530" indent="-169530">
              <a:buFont typeface="Arial" panose="020B0604020202020204" pitchFamily="34" charset="0"/>
              <a:buChar char="•"/>
            </a:pPr>
            <a:r>
              <a:rPr lang="en-US" dirty="0"/>
              <a:t>The Model Ordinance can be used by jurisdictions drafting a complete overhaul of their current municipal code, and those amending existing sections. It is recommended that users consider use of existing sections, subject to review and revision as needed.</a:t>
            </a:r>
          </a:p>
          <a:p>
            <a:pPr marL="169530" indent="-169530">
              <a:buFont typeface="Arial" panose="020B0604020202020204" pitchFamily="34" charset="0"/>
              <a:buChar char="•"/>
            </a:pPr>
            <a:r>
              <a:rPr lang="en-US" dirty="0"/>
              <a:t>For amendments to existing sections, example language in the Mo</a:t>
            </a:r>
            <a:r>
              <a:rPr lang="en-US" u="none" dirty="0"/>
              <a:t>del can be integrated into the jurisdiction’s existing municipal code. But be careful of defined terms!</a:t>
            </a:r>
          </a:p>
          <a:p>
            <a:pPr marL="626730" lvl="1" indent="-169530">
              <a:buFont typeface="Arial" panose="020B0604020202020204" pitchFamily="34" charset="0"/>
              <a:buChar char="•"/>
            </a:pPr>
            <a:r>
              <a:rPr lang="en-US" u="none" dirty="0"/>
              <a:t>If a jurisdiction is merging language from existing</a:t>
            </a:r>
            <a:r>
              <a:rPr lang="en-US" u="none" baseline="0" dirty="0"/>
              <a:t> documents, it must ensure that there are no inconsistencies with the way terms are used.</a:t>
            </a:r>
            <a:endParaRPr lang="en-US" u="none" dirty="0"/>
          </a:p>
          <a:p>
            <a:r>
              <a:rPr lang="en-US" b="1" u="none" dirty="0"/>
              <a:t>SB 1383 Requirements</a:t>
            </a:r>
            <a:endParaRPr lang="en-US" u="none" dirty="0"/>
          </a:p>
          <a:p>
            <a:pPr marL="169530" indent="-169530">
              <a:buFont typeface="Arial" panose="020B0604020202020204" pitchFamily="34" charset="0"/>
              <a:buChar char="•"/>
            </a:pPr>
            <a:r>
              <a:rPr lang="en-US" u="none" dirty="0"/>
              <a:t>Each jurisdiction is responsible for understanding and complying with SB 1383. </a:t>
            </a:r>
          </a:p>
          <a:p>
            <a:pPr marL="169530" indent="-169530">
              <a:buFont typeface="Arial" panose="020B0604020202020204" pitchFamily="34" charset="0"/>
              <a:buChar char="•"/>
            </a:pPr>
            <a:r>
              <a:rPr lang="en-US" u="none" dirty="0"/>
              <a:t>Use of the Model Ordinance does not exempt a jurisdiction from complying with all SB 1383 requirements. </a:t>
            </a:r>
          </a:p>
          <a:p>
            <a:pPr marL="169530" indent="-169530">
              <a:buFont typeface="Arial" panose="020B0604020202020204" pitchFamily="34" charset="0"/>
              <a:buChar char="•"/>
            </a:pPr>
            <a:r>
              <a:rPr lang="en-US" b="1" u="none" dirty="0"/>
              <a:t>Not all jurisdictional requirements are addressed through the model ordinance—the primary focus of the ordinance is to address the sb 1383 regulatory requirements that jurisdictions need to enforce on other entities.  There are other sb 1383 requirements on jurisdictions not intended to be addressed in this model such as certain recordkeeping, contamination monitoring and outreach and reporting requirements. These other requirements may need to be addressed separately in other policies, program implementation, municipal code, franchise agreements or other planning documents. </a:t>
            </a:r>
          </a:p>
          <a:p>
            <a:pPr marL="169530" indent="-169530">
              <a:buFont typeface="Arial" panose="020B0604020202020204" pitchFamily="34" charset="0"/>
              <a:buChar char="•"/>
            </a:pPr>
            <a:r>
              <a:rPr lang="en-US" u="none" dirty="0"/>
              <a:t>Not all requirements can be fulfilled through delegation.</a:t>
            </a:r>
          </a:p>
          <a:p>
            <a:pPr marL="169530" indent="-169530">
              <a:buFont typeface="Arial" panose="020B0604020202020204" pitchFamily="34" charset="0"/>
              <a:buChar char="•"/>
            </a:pPr>
            <a:r>
              <a:rPr lang="en-US" u="none" dirty="0"/>
              <a:t>It is advised that jurisdictions thoroughly review the SB 1383 regulations and take necessary actions to ensure full compliance. </a:t>
            </a:r>
          </a:p>
          <a:p>
            <a:r>
              <a:rPr lang="en-US" b="1" u="none" dirty="0"/>
              <a:t>Involve Legal Counsel</a:t>
            </a:r>
            <a:endParaRPr lang="en-US" u="none" dirty="0"/>
          </a:p>
          <a:p>
            <a:pPr marL="169530" indent="-169530">
              <a:buFont typeface="Arial" panose="020B0604020202020204" pitchFamily="34" charset="0"/>
              <a:buChar char="•"/>
            </a:pPr>
            <a:r>
              <a:rPr lang="en-US" u="none" dirty="0"/>
              <a:t>Any ordinance that results from use of the Model Ordinance should not be considered to have undergone legal counsel review. Each jurisdiction is responsible for involving its legal counsel to perform legal review in relation to local</a:t>
            </a:r>
            <a:r>
              <a:rPr lang="en-US" u="none" baseline="0" dirty="0"/>
              <a:t> legal issues.</a:t>
            </a:r>
            <a:r>
              <a:rPr lang="en-US" u="none" dirty="0"/>
              <a:t> </a:t>
            </a:r>
          </a:p>
          <a:p>
            <a:r>
              <a:rPr lang="en-US" b="1" u="none" dirty="0"/>
              <a:t>Engage with Affected Parties</a:t>
            </a:r>
            <a:endParaRPr lang="en-US" u="none" dirty="0"/>
          </a:p>
          <a:p>
            <a:pPr marL="169530" indent="-169530">
              <a:buFont typeface="Arial" panose="020B0604020202020204" pitchFamily="34" charset="0"/>
              <a:buChar char="•"/>
            </a:pPr>
            <a:r>
              <a:rPr lang="en-US" u="none" strike="noStrike" dirty="0"/>
              <a:t>I</a:t>
            </a:r>
            <a:r>
              <a:rPr lang="en-US" u="none" dirty="0"/>
              <a:t>t is advised that the amendment process involves engagement with the involved parties. This process will include the generators, hauler(s), and may include transfer and processing contractors when those services are handled through separate contract(s).</a:t>
            </a:r>
          </a:p>
          <a:p>
            <a:pPr lvl="0"/>
            <a:r>
              <a:rPr lang="en-US" b="1" dirty="0"/>
              <a:t>Example Language Only</a:t>
            </a:r>
            <a:endParaRPr lang="en-US" dirty="0"/>
          </a:p>
          <a:p>
            <a:pPr marL="169530" indent="-169530">
              <a:buFont typeface="Arial" panose="020B0604020202020204" pitchFamily="34" charset="0"/>
              <a:buChar char="•"/>
            </a:pPr>
            <a:r>
              <a:rPr lang="en-US" dirty="0"/>
              <a:t>The language in the Model Ordinance are examples only. Jurisdictions are not required to use this language. All language should be considered in the context of the jurisdiction’s unique conditions. Customization and modification is expected to reflect each jurisdiction’s unique circumstances and programs.</a:t>
            </a:r>
          </a:p>
        </p:txBody>
      </p:sp>
      <p:sp>
        <p:nvSpPr>
          <p:cNvPr id="4" name="Slide Number Placeholder 3"/>
          <p:cNvSpPr>
            <a:spLocks noGrp="1"/>
          </p:cNvSpPr>
          <p:nvPr>
            <p:ph type="sldNum" sz="quarter" idx="10"/>
          </p:nvPr>
        </p:nvSpPr>
        <p:spPr/>
        <p:txBody>
          <a:bodyPr/>
          <a:lstStyle/>
          <a:p>
            <a:fld id="{FB7463FA-088F-42C7-9900-C71C52E1246E}" type="slidenum">
              <a:rPr lang="en-US" smtClean="0"/>
              <a:t>15</a:t>
            </a:fld>
            <a:endParaRPr lang="en-US" dirty="0"/>
          </a:p>
        </p:txBody>
      </p:sp>
    </p:spTree>
    <p:extLst>
      <p:ext uri="{BB962C8B-B14F-4D97-AF65-F5344CB8AC3E}">
        <p14:creationId xmlns:p14="http://schemas.microsoft.com/office/powerpoint/2010/main" val="3816575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General Guidance, Optionality, and SB 1383-specific Content</a:t>
            </a:r>
          </a:p>
          <a:p>
            <a:pPr marL="169530" indent="-169530">
              <a:buFont typeface="Arial" panose="020B0604020202020204" pitchFamily="34" charset="0"/>
              <a:buChar char="•"/>
            </a:pPr>
            <a:r>
              <a:rPr lang="en-US" dirty="0"/>
              <a:t>The Model Mandatory Organics Disposal Reduction Ordinance is a colorful document. Text highlights and colors, as displayed in this screenshot, provide guidance and optionality. </a:t>
            </a:r>
          </a:p>
          <a:p>
            <a:pPr marL="169530" indent="-169530">
              <a:buFont typeface="Arial" panose="020B0604020202020204" pitchFamily="34" charset="0"/>
              <a:buChar char="•"/>
            </a:pPr>
            <a:r>
              <a:rPr lang="en-US" dirty="0"/>
              <a:t>Guidance notes, highlighted in </a:t>
            </a:r>
            <a:r>
              <a:rPr lang="en-US" b="1" dirty="0"/>
              <a:t>green</a:t>
            </a:r>
            <a:r>
              <a:rPr lang="en-US" dirty="0"/>
              <a:t>, are integrated into the Model to explain how specific sections and provisions of the Model can be customized for a jurisdiction’s needs. Additional information on SB 1383 regulations is imbedded in many of these guidance notes. </a:t>
            </a:r>
          </a:p>
          <a:p>
            <a:pPr marL="169530" indent="-169530">
              <a:buFont typeface="Arial" panose="020B0604020202020204" pitchFamily="34" charset="0"/>
              <a:buChar char="•"/>
            </a:pPr>
            <a:r>
              <a:rPr lang="en-US" dirty="0"/>
              <a:t>SB 1383-specific </a:t>
            </a:r>
            <a:r>
              <a:rPr lang="en-US" b="1" dirty="0"/>
              <a:t>regulatory </a:t>
            </a:r>
            <a:r>
              <a:rPr lang="en-US" dirty="0"/>
              <a:t>content is shown in </a:t>
            </a:r>
            <a:r>
              <a:rPr lang="en-US" u="none" dirty="0"/>
              <a:t>blue</a:t>
            </a:r>
            <a:r>
              <a:rPr lang="en-US" dirty="0"/>
              <a:t> font. </a:t>
            </a:r>
          </a:p>
          <a:p>
            <a:pPr marL="169530" indent="-169530">
              <a:buFont typeface="Arial" panose="020B0604020202020204" pitchFamily="34" charset="0"/>
              <a:buChar char="•"/>
            </a:pPr>
            <a:r>
              <a:rPr lang="en-US" dirty="0"/>
              <a:t>Customization notes are highlighted in </a:t>
            </a:r>
            <a:r>
              <a:rPr lang="en-US" b="1" dirty="0"/>
              <a:t>blue and</a:t>
            </a:r>
            <a:r>
              <a:rPr lang="en-US" dirty="0"/>
              <a:t> identify various options or areas where specific information is to be inserted or selected. </a:t>
            </a:r>
          </a:p>
          <a:p>
            <a:pPr marL="169530" indent="-169530">
              <a:buFont typeface="Arial" panose="020B0604020202020204" pitchFamily="34" charset="0"/>
              <a:buChar char="•"/>
            </a:pPr>
            <a:r>
              <a:rPr lang="en-US" dirty="0"/>
              <a:t>Language not specific to SB 1383 is shown in </a:t>
            </a:r>
            <a:r>
              <a:rPr lang="en-US" b="1" dirty="0"/>
              <a:t>black</a:t>
            </a:r>
            <a:r>
              <a:rPr lang="en-US" dirty="0"/>
              <a:t> font. </a:t>
            </a:r>
          </a:p>
        </p:txBody>
      </p:sp>
      <p:sp>
        <p:nvSpPr>
          <p:cNvPr id="4" name="Slide Number Placeholder 3"/>
          <p:cNvSpPr>
            <a:spLocks noGrp="1"/>
          </p:cNvSpPr>
          <p:nvPr>
            <p:ph type="sldNum" sz="quarter" idx="10"/>
          </p:nvPr>
        </p:nvSpPr>
        <p:spPr/>
        <p:txBody>
          <a:bodyPr/>
          <a:lstStyle/>
          <a:p>
            <a:fld id="{FB7463FA-088F-42C7-9900-C71C52E1246E}" type="slidenum">
              <a:rPr lang="en-US" smtClean="0"/>
              <a:t>16</a:t>
            </a:fld>
            <a:endParaRPr lang="en-US" dirty="0"/>
          </a:p>
        </p:txBody>
      </p:sp>
    </p:spTree>
    <p:extLst>
      <p:ext uri="{BB962C8B-B14F-4D97-AF65-F5344CB8AC3E}">
        <p14:creationId xmlns:p14="http://schemas.microsoft.com/office/powerpoint/2010/main" val="27058893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159">
              <a:defRPr/>
            </a:pPr>
            <a:r>
              <a:rPr lang="en-US" b="1" dirty="0"/>
              <a:t>Standard or Performance-Based Compliance</a:t>
            </a:r>
          </a:p>
          <a:p>
            <a:pPr marL="169530" indent="-169530">
              <a:buFont typeface="Arial" panose="020B0604020202020204" pitchFamily="34" charset="0"/>
              <a:buChar char="•"/>
            </a:pPr>
            <a:r>
              <a:rPr lang="en-US" dirty="0"/>
              <a:t>SB 1383 regulations define </a:t>
            </a:r>
            <a:r>
              <a:rPr lang="en-US" u="none" dirty="0"/>
              <a:t>two compliance options for </a:t>
            </a:r>
            <a:r>
              <a:rPr lang="en-US" b="1" u="none" dirty="0"/>
              <a:t>jurisdictions</a:t>
            </a:r>
            <a:r>
              <a:rPr lang="en-US" u="none" dirty="0"/>
              <a:t>: </a:t>
            </a:r>
          </a:p>
          <a:p>
            <a:pPr marL="621609" lvl="1" indent="-169530">
              <a:buFont typeface="Arial" panose="020B0604020202020204" pitchFamily="34" charset="0"/>
              <a:buChar char="•"/>
            </a:pPr>
            <a:r>
              <a:rPr lang="en-US" u="none" dirty="0"/>
              <a:t>(i) a standard compliance approach (described in SB 1383 Article 3), which provides jurisdictions more flexibility in their compliance approach; and,</a:t>
            </a:r>
          </a:p>
          <a:p>
            <a:pPr marL="621609" lvl="1" indent="-169530">
              <a:buFont typeface="Arial" panose="020B0604020202020204" pitchFamily="34" charset="0"/>
              <a:buChar char="•"/>
            </a:pPr>
            <a:r>
              <a:rPr lang="en-US" u="none" dirty="0"/>
              <a:t>(ii) a performance-based compliance approach (described in SB 1383 Article 17), which requires a three-container system, 90% participation by both commercial and residential sectors and use of facilities that meet specific performance standards.  Use of this approach waives some requirements of SB 1383.</a:t>
            </a:r>
          </a:p>
          <a:p>
            <a:pPr marL="169530" indent="-169530">
              <a:buFont typeface="Arial" panose="020B0604020202020204" pitchFamily="34" charset="0"/>
              <a:buChar char="•"/>
            </a:pPr>
            <a:r>
              <a:rPr lang="en-US" u="none" dirty="0"/>
              <a:t>The compliance approach chosen will affect the provisions and structure of a jurisdiction’s ordinance. If a jurisdiction chooses the performance-based compliance</a:t>
            </a:r>
            <a:r>
              <a:rPr lang="en-US" u="none" baseline="0" dirty="0"/>
              <a:t> approach but doesn’t achieve it, the jurisdiction may need to add provisions to be comply with the standard compliance approach.</a:t>
            </a:r>
            <a:endParaRPr lang="en-US" u="none" dirty="0"/>
          </a:p>
          <a:p>
            <a:pPr defTabSz="904159">
              <a:defRPr/>
            </a:pPr>
            <a:endParaRPr lang="en-US" b="1" dirty="0"/>
          </a:p>
          <a:p>
            <a:pPr defTabSz="904159">
              <a:defRPr/>
            </a:pPr>
            <a:r>
              <a:rPr lang="en-US" b="1" dirty="0"/>
              <a:t>Standard or Performance-Based Compliance Continued</a:t>
            </a:r>
          </a:p>
          <a:p>
            <a:pPr marL="169530" indent="-169530" defTabSz="904159">
              <a:buFont typeface="Arial" panose="020B0604020202020204" pitchFamily="34" charset="0"/>
              <a:buChar char="•"/>
              <a:defRPr/>
            </a:pPr>
            <a:r>
              <a:rPr lang="en-US" dirty="0"/>
              <a:t>Ordinance language that differs for the standard-compliance approach and perfor</a:t>
            </a:r>
            <a:r>
              <a:rPr lang="en-US" u="none" dirty="0"/>
              <a:t>mance-based compliance approach are identified in the </a:t>
            </a:r>
            <a:r>
              <a:rPr lang="en-US" b="1" u="none" dirty="0"/>
              <a:t>section headings and the guidance</a:t>
            </a:r>
            <a:r>
              <a:rPr lang="en-US" u="none" dirty="0"/>
              <a:t> notes.</a:t>
            </a:r>
          </a:p>
          <a:p>
            <a:pPr marL="169530" indent="-169530" defTabSz="904159">
              <a:buFont typeface="Arial" panose="020B0604020202020204" pitchFamily="34" charset="0"/>
              <a:buChar char="•"/>
              <a:defRPr/>
            </a:pPr>
            <a:r>
              <a:rPr lang="en-US" u="none" dirty="0"/>
              <a:t>If there isn’t a guidance note or a customization note distinguishing the section for either a standard or performance-based compliance approach, then the section is applicable to jurisdictions </a:t>
            </a:r>
            <a:r>
              <a:rPr lang="en-US" dirty="0"/>
              <a:t>regardless of the type of compliance system chosen.</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17</a:t>
            </a:fld>
            <a:endParaRPr lang="en-US" dirty="0"/>
          </a:p>
        </p:txBody>
      </p:sp>
    </p:spTree>
    <p:extLst>
      <p:ext uri="{BB962C8B-B14F-4D97-AF65-F5344CB8AC3E}">
        <p14:creationId xmlns:p14="http://schemas.microsoft.com/office/powerpoint/2010/main" val="39401514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Type of Jurisdiction</a:t>
            </a:r>
          </a:p>
          <a:p>
            <a:pPr marL="169530" indent="-169530">
              <a:buFont typeface="Arial" panose="020B0604020202020204" pitchFamily="34" charset="0"/>
              <a:buChar char="•"/>
            </a:pPr>
            <a:r>
              <a:rPr lang="en-US" dirty="0"/>
              <a:t>Some SB 1383 requirements differ based on the type of jurisdiction (e.g., city, county, city and county or special district providing solid waste collection services). </a:t>
            </a:r>
            <a:r>
              <a:rPr lang="en-US" i="1" dirty="0"/>
              <a:t>Jurisdiction is defined in the regulations.  If the definition</a:t>
            </a:r>
            <a:r>
              <a:rPr lang="en-US" i="1" baseline="0" dirty="0"/>
              <a:t> is not specifically used, then the specific type of jurisdiction, such as city, is being referred to.</a:t>
            </a:r>
            <a:endParaRPr lang="en-US" i="1" dirty="0"/>
          </a:p>
          <a:p>
            <a:pPr marL="621609" lvl="1" indent="-169530">
              <a:buFont typeface="Arial" panose="020B0604020202020204" pitchFamily="34" charset="0"/>
              <a:buChar char="•"/>
            </a:pPr>
            <a:r>
              <a:rPr lang="en-US" dirty="0"/>
              <a:t>Jurisdictions should choose the customization options that best match the requirements of their jurisdiction type (for example, there are different requirements for a county and a jurisdiction could delete those county requirements). </a:t>
            </a:r>
          </a:p>
          <a:p>
            <a:pPr marL="621609" lvl="1" indent="-169530">
              <a:buFont typeface="Arial" panose="020B0604020202020204" pitchFamily="34" charset="0"/>
              <a:buChar char="•"/>
            </a:pPr>
            <a:r>
              <a:rPr lang="en-US" dirty="0"/>
              <a:t>Ordinance provisions that differ based on the jurisdiction type will be identified in the guidance notes of the Model Ordinance. </a:t>
            </a:r>
          </a:p>
          <a:p>
            <a:pPr marL="169530" indent="-169530">
              <a:buFont typeface="Arial" panose="020B0604020202020204" pitchFamily="34" charset="0"/>
              <a:buChar char="•"/>
            </a:pPr>
            <a:r>
              <a:rPr lang="en-US" dirty="0"/>
              <a:t>Note that the Model does not address the full framework that a regional agency or special district providing solid waste handling services will need to capture for its relationship with its member agencies.  </a:t>
            </a:r>
          </a:p>
          <a:p>
            <a:pPr marL="621609" lvl="1" indent="-169530">
              <a:buFont typeface="Arial" panose="020B0604020202020204" pitchFamily="34" charset="0"/>
              <a:buChar char="•"/>
            </a:pPr>
            <a:r>
              <a:rPr lang="en-US" dirty="0"/>
              <a:t>These types of jurisdictions will need to make modifications to the ordinance depending on their specific requirements.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18</a:t>
            </a:fld>
            <a:endParaRPr lang="en-US" dirty="0"/>
          </a:p>
        </p:txBody>
      </p:sp>
    </p:spTree>
    <p:extLst>
      <p:ext uri="{BB962C8B-B14F-4D97-AF65-F5344CB8AC3E}">
        <p14:creationId xmlns:p14="http://schemas.microsoft.com/office/powerpoint/2010/main" val="9531875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Delegation of Responsibilities</a:t>
            </a:r>
          </a:p>
          <a:p>
            <a:pPr marL="169530" indent="-169530">
              <a:buFont typeface="Arial" panose="020B0604020202020204" pitchFamily="34" charset="0"/>
              <a:buChar char="•"/>
            </a:pPr>
            <a:r>
              <a:rPr lang="en-US" dirty="0"/>
              <a:t>Users of the Model Ordinance are also advised to consider which requirements of SB 1383 will remain the responsibility of the jurisdiction or which will be delegated to other parties, like the </a:t>
            </a:r>
            <a:r>
              <a:rPr lang="en-US" u="none" dirty="0"/>
              <a:t>hauler(s), other contractors</a:t>
            </a:r>
            <a:r>
              <a:rPr lang="en-US" b="1" u="none" dirty="0"/>
              <a:t> </a:t>
            </a:r>
            <a:r>
              <a:rPr lang="en-US" b="0" u="none" dirty="0"/>
              <a:t>or a regional agency.</a:t>
            </a:r>
          </a:p>
          <a:p>
            <a:pPr marL="169530" indent="-169530">
              <a:buFont typeface="Arial" panose="020B0604020202020204" pitchFamily="34" charset="0"/>
              <a:buChar char="•"/>
            </a:pPr>
            <a:r>
              <a:rPr lang="en-US" u="none" dirty="0"/>
              <a:t>For example, some jurisdictions may have an agreement with their regional agency to perform the compliance monitoring and inspections </a:t>
            </a:r>
            <a:r>
              <a:rPr lang="en-US" u="none" strike="sngStrike" dirty="0"/>
              <a:t> </a:t>
            </a:r>
            <a:r>
              <a:rPr lang="en-US" u="none" dirty="0"/>
              <a:t>and others may do it themselves.</a:t>
            </a:r>
          </a:p>
          <a:p>
            <a:pPr marL="621609" lvl="1" indent="-169530">
              <a:buFont typeface="Arial" panose="020B0604020202020204" pitchFamily="34" charset="0"/>
              <a:buChar char="•"/>
            </a:pPr>
            <a:r>
              <a:rPr lang="en-US" u="none" dirty="0"/>
              <a:t>Options are presented in the Model Ordinance that address different delegation scenarios. </a:t>
            </a:r>
          </a:p>
          <a:p>
            <a:pPr marL="621609" lvl="1" indent="-169530">
              <a:buFont typeface="Arial" panose="020B0604020202020204" pitchFamily="34" charset="0"/>
              <a:buChar char="•"/>
            </a:pPr>
            <a:r>
              <a:rPr lang="en-US" b="1" u="none" dirty="0"/>
              <a:t>REMEMBER</a:t>
            </a:r>
            <a:r>
              <a:rPr lang="en-US" u="none" dirty="0"/>
              <a:t>: It should be kept in mind that not all activities </a:t>
            </a:r>
            <a:r>
              <a:rPr lang="en-US" b="1" u="none" dirty="0"/>
              <a:t>can</a:t>
            </a:r>
            <a:r>
              <a:rPr lang="en-US" u="none" dirty="0"/>
              <a:t> be delegated to </a:t>
            </a:r>
            <a:r>
              <a:rPr lang="en-US" u="sng" dirty="0"/>
              <a:t>private</a:t>
            </a:r>
            <a:r>
              <a:rPr lang="en-US" u="none" dirty="0"/>
              <a:t> entities, (e.g., Impose</a:t>
            </a:r>
            <a:r>
              <a:rPr lang="en-US" u="none" baseline="0" dirty="0"/>
              <a:t> c</a:t>
            </a:r>
            <a:r>
              <a:rPr lang="en-US" u="none" dirty="0"/>
              <a:t>ivil</a:t>
            </a:r>
            <a:r>
              <a:rPr lang="en-US" u="none" baseline="0" dirty="0"/>
              <a:t> penalties and waivers </a:t>
            </a:r>
            <a:r>
              <a:rPr lang="en-US" b="1" u="none" baseline="0" dirty="0"/>
              <a:t>cannot be delegated to a private entity</a:t>
            </a:r>
            <a:r>
              <a:rPr lang="en-US" u="none" dirty="0"/>
              <a:t>).</a:t>
            </a:r>
          </a:p>
          <a:p>
            <a:pPr marL="169530" indent="-169530" defTabSz="904159">
              <a:buFont typeface="Arial" panose="020B0604020202020204" pitchFamily="34" charset="0"/>
              <a:buChar char="•"/>
              <a:defRPr/>
            </a:pPr>
            <a:r>
              <a:rPr lang="en-US" u="none" dirty="0"/>
              <a:t>It is important to note that re</a:t>
            </a:r>
            <a:r>
              <a:rPr lang="en-US" dirty="0"/>
              <a:t>gardless of how a jurisdiction chooses to handle enforcement; the jurisdiction itself could be subject to penalties based on non-enforcement. </a:t>
            </a:r>
            <a:r>
              <a:rPr lang="en-US" b="1" i="1" dirty="0"/>
              <a:t>This will depend on the nature of the arrangement between the jurisdiction and the entity providing enforcement.</a:t>
            </a:r>
          </a:p>
          <a:p>
            <a:pPr marL="169530" indent="-169530" defTabSz="904159">
              <a:buFont typeface="Arial" panose="020B0604020202020204" pitchFamily="34" charset="0"/>
              <a:buChar char="•"/>
              <a:defRPr/>
            </a:pPr>
            <a:endParaRPr lang="en-US" b="1" i="1" dirty="0"/>
          </a:p>
          <a:p>
            <a:pPr marL="0" indent="0" defTabSz="904159">
              <a:buFont typeface="Arial" panose="020B0604020202020204" pitchFamily="34" charset="0"/>
              <a:buNone/>
              <a:defRPr/>
            </a:pPr>
            <a:r>
              <a:rPr lang="en-US" b="0" i="0" dirty="0"/>
              <a:t>The remainder of my presentation will focus on reviewing the specific sections of the model ordinance and highlighting their contents. </a:t>
            </a:r>
          </a:p>
          <a:p>
            <a:pPr marL="169530" indent="-169530" defTabSz="904159">
              <a:buFont typeface="Arial" panose="020B0604020202020204" pitchFamily="34" charset="0"/>
              <a:buChar char="•"/>
              <a:defRPr/>
            </a:pPr>
            <a:endParaRPr lang="en-US" b="1" i="0" dirty="0"/>
          </a:p>
          <a:p>
            <a:pPr marL="169530" indent="-169530" defTabSz="904159">
              <a:buFont typeface="Arial" panose="020B0604020202020204" pitchFamily="34" charset="0"/>
              <a:buChar char="•"/>
              <a:defRPr/>
            </a:pPr>
            <a:endParaRPr lang="en-US" dirty="0"/>
          </a:p>
          <a:p>
            <a:endParaRPr lang="en-US" strike="sngStrike"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19</a:t>
            </a:fld>
            <a:endParaRPr lang="en-US" dirty="0"/>
          </a:p>
        </p:txBody>
      </p:sp>
    </p:spTree>
    <p:extLst>
      <p:ext uri="{BB962C8B-B14F-4D97-AF65-F5344CB8AC3E}">
        <p14:creationId xmlns:p14="http://schemas.microsoft.com/office/powerpoint/2010/main" val="480904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Model Mandatory Organics Disposal Reduction Ordinance</a:t>
            </a:r>
            <a:r>
              <a:rPr lang="en-US" b="1" baseline="0" dirty="0"/>
              <a:t> </a:t>
            </a:r>
            <a:r>
              <a:rPr lang="en-US" b="1" dirty="0"/>
              <a:t>Structure</a:t>
            </a:r>
          </a:p>
          <a:p>
            <a:pPr marL="169530" indent="-169530">
              <a:buFont typeface="Arial" panose="020B0604020202020204" pitchFamily="34" charset="0"/>
              <a:buChar char="•"/>
            </a:pPr>
            <a:r>
              <a:rPr lang="en-US" b="0" dirty="0"/>
              <a:t>This</a:t>
            </a:r>
            <a:r>
              <a:rPr lang="en-US" b="0" baseline="0" dirty="0"/>
              <a:t> is a list of each Section provided in the Model Ordinance.</a:t>
            </a:r>
          </a:p>
          <a:p>
            <a:pPr marL="169530" indent="-169530">
              <a:buFont typeface="Arial" panose="020B0604020202020204" pitchFamily="34" charset="0"/>
              <a:buChar char="•"/>
            </a:pPr>
            <a:r>
              <a:rPr lang="en-US" b="0" baseline="0" dirty="0"/>
              <a:t>I will go through each section, noting highlights, including guidance notes and customization options.</a:t>
            </a:r>
          </a:p>
        </p:txBody>
      </p:sp>
      <p:sp>
        <p:nvSpPr>
          <p:cNvPr id="4" name="Slide Number Placeholder 3"/>
          <p:cNvSpPr>
            <a:spLocks noGrp="1"/>
          </p:cNvSpPr>
          <p:nvPr>
            <p:ph type="sldNum" sz="quarter" idx="10"/>
          </p:nvPr>
        </p:nvSpPr>
        <p:spPr/>
        <p:txBody>
          <a:bodyPr/>
          <a:lstStyle/>
          <a:p>
            <a:fld id="{FB7463FA-088F-42C7-9900-C71C52E1246E}" type="slidenum">
              <a:rPr lang="en-US" smtClean="0"/>
              <a:t>20</a:t>
            </a:fld>
            <a:endParaRPr lang="en-US" dirty="0"/>
          </a:p>
        </p:txBody>
      </p:sp>
    </p:spTree>
    <p:extLst>
      <p:ext uri="{BB962C8B-B14F-4D97-AF65-F5344CB8AC3E}">
        <p14:creationId xmlns:p14="http://schemas.microsoft.com/office/powerpoint/2010/main" val="3587636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1 – </a:t>
            </a:r>
            <a:r>
              <a:rPr lang="en-US" b="1" dirty="0"/>
              <a:t>Purpose</a:t>
            </a:r>
            <a:r>
              <a:rPr lang="en-US" dirty="0"/>
              <a:t> </a:t>
            </a:r>
            <a:r>
              <a:rPr lang="en-US" b="1" dirty="0"/>
              <a:t>and</a:t>
            </a:r>
            <a:r>
              <a:rPr lang="en-US" dirty="0"/>
              <a:t> </a:t>
            </a:r>
            <a:r>
              <a:rPr lang="en-US" b="1" dirty="0"/>
              <a:t>Findings</a:t>
            </a:r>
            <a:r>
              <a:rPr lang="en-US" dirty="0"/>
              <a:t> – states the general purpose of the ordinance and highlights applicable laws such as AB 939; AB 341; AB 1826; and, of course, SB 1383. </a:t>
            </a:r>
          </a:p>
          <a:p>
            <a:pPr marL="169530" indent="-169530" defTabSz="904159">
              <a:buFont typeface="Arial" panose="020B0604020202020204" pitchFamily="34" charset="0"/>
              <a:buChar char="•"/>
              <a:defRPr/>
            </a:pPr>
            <a:r>
              <a:rPr lang="en-US" dirty="0"/>
              <a:t>Other laws are broadly stated; and as such, the ordinance is not limited to SB 1383 requirements</a:t>
            </a:r>
          </a:p>
          <a:p>
            <a:pPr marL="621609" lvl="1" indent="-169530" defTabSz="904159">
              <a:buFont typeface="Arial" panose="020B0604020202020204" pitchFamily="34" charset="0"/>
              <a:buChar char="•"/>
              <a:defRPr/>
            </a:pPr>
            <a:r>
              <a:rPr lang="en-US" dirty="0"/>
              <a:t>Except for the findings and purpose section, however, all aspects of the Model Ordinance are intended to be specific to SB 1383 requirements, unless otherwise indicated in a guidance note for optional language. </a:t>
            </a:r>
          </a:p>
          <a:p>
            <a:pPr marL="621609" lvl="1"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defTabSz="904159">
              <a:buFont typeface="Arial" panose="020B0604020202020204" pitchFamily="34" charset="0"/>
              <a:buChar char="•"/>
              <a:defRPr/>
            </a:pPr>
            <a:r>
              <a:rPr lang="en-US" dirty="0"/>
              <a:t>Rural jurisdictions exempt from AB 1826 may remove language related to AB 1826. </a:t>
            </a:r>
          </a:p>
          <a:p>
            <a:pPr marL="169530" indent="-169530" defTabSz="904159">
              <a:buFont typeface="Arial" panose="020B0604020202020204" pitchFamily="34" charset="0"/>
              <a:buChar char="•"/>
              <a:defRPr/>
            </a:pPr>
            <a:r>
              <a:rPr lang="en-US" dirty="0"/>
              <a:t>Jurisdictions should customize language based on their </a:t>
            </a:r>
            <a:r>
              <a:rPr lang="en-US" dirty="0">
                <a:solidFill>
                  <a:srgbClr val="FF0000"/>
                </a:solidFill>
              </a:rPr>
              <a:t>compliance approach</a:t>
            </a:r>
            <a:r>
              <a:rPr lang="en-US" dirty="0"/>
              <a:t>, jurisdiction-specific diversion goals, and/or other policies. </a:t>
            </a:r>
          </a:p>
          <a:p>
            <a:endParaRPr lang="en-US" b="1" dirty="0"/>
          </a:p>
        </p:txBody>
      </p:sp>
      <p:sp>
        <p:nvSpPr>
          <p:cNvPr id="4" name="Slide Number Placeholder 3"/>
          <p:cNvSpPr>
            <a:spLocks noGrp="1"/>
          </p:cNvSpPr>
          <p:nvPr>
            <p:ph type="sldNum" sz="quarter" idx="10"/>
          </p:nvPr>
        </p:nvSpPr>
        <p:spPr/>
        <p:txBody>
          <a:bodyPr/>
          <a:lstStyle/>
          <a:p>
            <a:fld id="{FB7463FA-088F-42C7-9900-C71C52E1246E}" type="slidenum">
              <a:rPr lang="en-US" smtClean="0"/>
              <a:t>21</a:t>
            </a:fld>
            <a:endParaRPr lang="en-US" dirty="0"/>
          </a:p>
        </p:txBody>
      </p:sp>
    </p:spTree>
    <p:extLst>
      <p:ext uri="{BB962C8B-B14F-4D97-AF65-F5344CB8AC3E}">
        <p14:creationId xmlns:p14="http://schemas.microsoft.com/office/powerpoint/2010/main" val="30917845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a:buFont typeface="Arial" panose="020B0604020202020204" pitchFamily="34" charset="0"/>
              <a:buChar char="•"/>
            </a:pPr>
            <a:r>
              <a:rPr lang="en-US" b="0" dirty="0"/>
              <a:t>This</a:t>
            </a:r>
            <a:r>
              <a:rPr lang="en-US" b="0" baseline="0" dirty="0"/>
              <a:t> Section provides a suggested title of the ordinance, Mandatory Organics Disposal Reduction Ordinance- MODRO—the title is not </a:t>
            </a:r>
            <a:r>
              <a:rPr lang="en-US" b="0" u="none" baseline="0" dirty="0"/>
              <a:t>a specific requirement of SB 1383, and may be modified by jurisdiction</a:t>
            </a:r>
          </a:p>
        </p:txBody>
      </p:sp>
      <p:sp>
        <p:nvSpPr>
          <p:cNvPr id="4" name="Slide Number Placeholder 3"/>
          <p:cNvSpPr>
            <a:spLocks noGrp="1"/>
          </p:cNvSpPr>
          <p:nvPr>
            <p:ph type="sldNum" sz="quarter" idx="10"/>
          </p:nvPr>
        </p:nvSpPr>
        <p:spPr/>
        <p:txBody>
          <a:bodyPr/>
          <a:lstStyle/>
          <a:p>
            <a:fld id="{FB7463FA-088F-42C7-9900-C71C52E1246E}" type="slidenum">
              <a:rPr lang="en-US" smtClean="0"/>
              <a:t>22</a:t>
            </a:fld>
            <a:endParaRPr lang="en-US" dirty="0"/>
          </a:p>
        </p:txBody>
      </p:sp>
    </p:spTree>
    <p:extLst>
      <p:ext uri="{BB962C8B-B14F-4D97-AF65-F5344CB8AC3E}">
        <p14:creationId xmlns:p14="http://schemas.microsoft.com/office/powerpoint/2010/main" val="28134647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a:buFont typeface="Arial" panose="020B0604020202020204" pitchFamily="34" charset="0"/>
              <a:buChar char="•"/>
            </a:pPr>
            <a:r>
              <a:rPr lang="en-US" b="0" dirty="0"/>
              <a:t>Section 3 – Definitions – provides defined</a:t>
            </a:r>
            <a:r>
              <a:rPr lang="en-US" b="0" baseline="0" dirty="0"/>
              <a:t> terms for the Model Ordinance. </a:t>
            </a:r>
          </a:p>
          <a:p>
            <a:pPr marL="621609" lvl="1" indent="-169530">
              <a:buFont typeface="Arial" panose="020B0604020202020204" pitchFamily="34" charset="0"/>
              <a:buChar char="•"/>
            </a:pPr>
            <a:r>
              <a:rPr lang="en-US" b="0" baseline="0" dirty="0"/>
              <a:t>You will notice that most are reflective of the definitions used in SB 1383, but they do not cover all definitions provided in the regulations. </a:t>
            </a:r>
          </a:p>
          <a:p>
            <a:pPr marL="616488" lvl="1" indent="-169530">
              <a:buFont typeface="Arial" panose="020B0604020202020204" pitchFamily="34" charset="0"/>
              <a:buChar char="•"/>
            </a:pPr>
            <a:r>
              <a:rPr lang="en-US" b="0" baseline="0" dirty="0"/>
              <a:t>Note, that commercial businesses include multi-family residential dwellings with five or more units. </a:t>
            </a:r>
          </a:p>
          <a:p>
            <a:pPr marL="621609" lvl="1" indent="-169530">
              <a:buFont typeface="Arial" panose="020B0604020202020204" pitchFamily="34" charset="0"/>
              <a:buChar char="•"/>
            </a:pPr>
            <a:r>
              <a:rPr lang="en-US" b="0" baseline="0" dirty="0"/>
              <a:t>It is recomme</a:t>
            </a:r>
            <a:r>
              <a:rPr lang="en-US" b="0" u="none" baseline="0" dirty="0"/>
              <a:t>nded that jurisdictions review all defined terms in the SB 1383 regulations. </a:t>
            </a:r>
          </a:p>
          <a:p>
            <a:pPr marL="621609" lvl="1" indent="-169530">
              <a:buFont typeface="Arial" panose="020B0604020202020204" pitchFamily="34" charset="0"/>
              <a:buChar char="•"/>
            </a:pPr>
            <a:r>
              <a:rPr lang="en-US" b="0" u="none" baseline="0" dirty="0"/>
              <a:t>Other definitions provided are </a:t>
            </a:r>
            <a:r>
              <a:rPr lang="en-US" u="none" dirty="0"/>
              <a:t>from example ordinances and franchise agreements. </a:t>
            </a:r>
            <a:endParaRPr lang="en-US" b="0" u="none" baseline="0" dirty="0"/>
          </a:p>
          <a:p>
            <a:pPr marL="621609" lvl="1" indent="-169530">
              <a:buFont typeface="Arial" panose="020B0604020202020204" pitchFamily="34" charset="0"/>
              <a:buChar char="•"/>
            </a:pPr>
            <a:r>
              <a:rPr lang="en-US" b="0" u="none" baseline="0" dirty="0"/>
              <a:t>Key terms, which we’ll review on the next slide, are based on container color and material type. </a:t>
            </a:r>
          </a:p>
          <a:p>
            <a:pPr marL="169530" indent="-169530">
              <a:buFont typeface="Arial" panose="020B0604020202020204" pitchFamily="34" charset="0"/>
              <a:buChar char="•"/>
            </a:pPr>
            <a:r>
              <a:rPr lang="en-US" b="0" u="none" baseline="0" dirty="0"/>
              <a:t>Where we could, we intentionally kept some of the definitions broad to allow for customization by jurisdictions. </a:t>
            </a:r>
          </a:p>
          <a:p>
            <a:pPr marL="621609" lvl="1" indent="-169530">
              <a:buFont typeface="Arial" panose="020B0604020202020204" pitchFamily="34" charset="0"/>
              <a:buChar char="•"/>
            </a:pPr>
            <a:endParaRPr lang="en-US" b="1" dirty="0"/>
          </a:p>
          <a:p>
            <a:r>
              <a:rPr lang="en-US" b="1" dirty="0"/>
              <a:t>Guidance and Customization</a:t>
            </a:r>
          </a:p>
          <a:p>
            <a:pPr marL="169530" indent="-169530">
              <a:buFont typeface="Arial" panose="020B0604020202020204" pitchFamily="34" charset="0"/>
              <a:buChar char="•"/>
            </a:pPr>
            <a:r>
              <a:rPr lang="en-US" dirty="0"/>
              <a:t>Jurisdictions should tailor the definitions so t</a:t>
            </a:r>
            <a:r>
              <a:rPr lang="en-US" baseline="0" dirty="0"/>
              <a:t>hat they align with their collection system and franchise agreement provisions, including how enforcement responsibilities have been allocated between the City, the hauler, and/or a third party. </a:t>
            </a:r>
          </a:p>
          <a:p>
            <a:pPr marL="169530" indent="-169530">
              <a:buFont typeface="Arial" panose="020B0604020202020204" pitchFamily="34" charset="0"/>
              <a:buChar char="•"/>
            </a:pPr>
            <a:r>
              <a:rPr lang="en-US" dirty="0"/>
              <a:t>Jurisdictions</a:t>
            </a:r>
            <a:r>
              <a:rPr lang="en-US" baseline="0" dirty="0"/>
              <a:t> should customize the definitions provided for </a:t>
            </a:r>
            <a:r>
              <a:rPr lang="en-US" dirty="0"/>
              <a:t>Non-Local</a:t>
            </a:r>
            <a:r>
              <a:rPr lang="en-US" baseline="0" dirty="0"/>
              <a:t> Entities to ensure they accurately represent the non-local entities, such as Special Districts and Military installations that may or may not be located within the jurisdiction.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23</a:t>
            </a:fld>
            <a:endParaRPr lang="en-US" dirty="0"/>
          </a:p>
        </p:txBody>
      </p:sp>
    </p:spTree>
    <p:extLst>
      <p:ext uri="{BB962C8B-B14F-4D97-AF65-F5344CB8AC3E}">
        <p14:creationId xmlns:p14="http://schemas.microsoft.com/office/powerpoint/2010/main" val="24018154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To orient you to the Model Ordinance, I want to first walk through some of the key definitions to provide you important context for reviewing the document.</a:t>
            </a:r>
          </a:p>
          <a:p>
            <a:endParaRPr lang="en-US" baseline="0" dirty="0"/>
          </a:p>
          <a:p>
            <a:r>
              <a:rPr lang="en-US" u="none" baseline="0" dirty="0"/>
              <a:t>CalRecycle </a:t>
            </a:r>
            <a:r>
              <a:rPr lang="en-US" u="none" strike="noStrike" baseline="0" dirty="0"/>
              <a:t>wanted to</a:t>
            </a:r>
            <a:r>
              <a:rPr lang="en-US" u="none" baseline="0" dirty="0"/>
              <a:t> use defined terms in the Model Ordinance for recyclables, organics, and solid waste that align as closely as possible with definitions in SB 1383 regulations. This slide summarizes the approach  and umbrella terms.</a:t>
            </a:r>
          </a:p>
          <a:p>
            <a:endParaRPr lang="en-US" u="none" baseline="0" dirty="0"/>
          </a:p>
          <a:p>
            <a:r>
              <a:rPr lang="en-US" u="none" baseline="0" dirty="0"/>
              <a:t>[Walk through definitions.]</a:t>
            </a:r>
          </a:p>
          <a:p>
            <a:pPr marL="171450" indent="-171450">
              <a:buFont typeface="Arial" panose="020B0604020202020204" pitchFamily="34" charset="0"/>
              <a:buChar char="•"/>
            </a:pPr>
            <a:r>
              <a:rPr lang="en-US" u="none" baseline="0" dirty="0"/>
              <a:t>We refer to the containers by color throughout the document. Some jurisdictions will need to change color terminology to match their colors (</a:t>
            </a:r>
            <a:r>
              <a:rPr lang="en-US" b="1" i="1" u="none" baseline="0" dirty="0"/>
              <a:t>until uniform container colors are implemented by </a:t>
            </a:r>
            <a:r>
              <a:rPr lang="en-US" b="1" i="1" u="none" baseline="0" dirty="0" err="1"/>
              <a:t>jan</a:t>
            </a:r>
            <a:r>
              <a:rPr lang="en-US" b="1" i="1" u="none" baseline="0" dirty="0"/>
              <a:t> 1 2036.</a:t>
            </a:r>
          </a:p>
          <a:p>
            <a:pPr marL="171450" indent="-171450">
              <a:buFont typeface="Arial" panose="020B0604020202020204" pitchFamily="34" charset="0"/>
              <a:buChar char="•"/>
            </a:pPr>
            <a:r>
              <a:rPr lang="en-US" u="none" baseline="0" dirty="0"/>
              <a:t>Umbrella term for Recyclables</a:t>
            </a:r>
          </a:p>
          <a:p>
            <a:pPr marL="623529" lvl="1" indent="-171450">
              <a:buFont typeface="Arial" panose="020B0604020202020204" pitchFamily="34" charset="0"/>
              <a:buChar char="•"/>
            </a:pPr>
            <a:r>
              <a:rPr lang="en-US" u="none" baseline="0" dirty="0"/>
              <a:t>Source Separated Recyclable Materials is the broadest of the terms, and is inclusive of both non-organic recyclables and organic recyclables. </a:t>
            </a:r>
          </a:p>
          <a:p>
            <a:pPr marL="623529" lvl="1" indent="-171450">
              <a:buFont typeface="Arial" panose="020B0604020202020204" pitchFamily="34" charset="0"/>
              <a:buChar char="•"/>
            </a:pPr>
            <a:r>
              <a:rPr lang="en-US" u="none" baseline="0" dirty="0"/>
              <a:t>Non-organic Recyclables means non-putrescible and non-hazardous recyclable wastes such as glass, metal and plastic, and is only used in jurisdictions with a two- or three-container system, </a:t>
            </a:r>
          </a:p>
          <a:p>
            <a:pPr marL="623529" lvl="1" indent="-171450">
              <a:buFont typeface="Arial" panose="020B0604020202020204" pitchFamily="34" charset="0"/>
              <a:buChar char="•"/>
            </a:pPr>
            <a:r>
              <a:rPr lang="en-US" b="1" u="none" baseline="0" dirty="0"/>
              <a:t>Organic recyclables is called SSBCOW on this slide which stands for </a:t>
            </a:r>
            <a:r>
              <a:rPr lang="en-US" u="none" baseline="0" dirty="0"/>
              <a:t>Source Separated Blue Container Organic Waste and is intended to reflect recyclable materials that are organic in nature, such as paper product and writing paper, and </a:t>
            </a:r>
            <a:r>
              <a:rPr lang="en-US" u="none" strike="noStrike" baseline="0" dirty="0"/>
              <a:t>are also </a:t>
            </a:r>
            <a:r>
              <a:rPr lang="en-US" u="none" baseline="0" dirty="0"/>
              <a:t>required to be collected in the blue recyclable container for jurisdictions using a two- or three-container approach, </a:t>
            </a:r>
            <a:r>
              <a:rPr lang="en-US" i="1" u="none" baseline="0" dirty="0"/>
              <a:t>so non organic and organic recyclables in the blue container</a:t>
            </a:r>
            <a:endParaRPr lang="en-US" u="none" baseline="0" dirty="0"/>
          </a:p>
          <a:p>
            <a:pPr marL="171450" indent="-171450">
              <a:buFont typeface="Arial" panose="020B0604020202020204" pitchFamily="34" charset="0"/>
              <a:buChar char="•"/>
            </a:pPr>
            <a:r>
              <a:rPr lang="en-US" u="none" baseline="0" dirty="0"/>
              <a:t>Umbrella term for Organic Waste. Important to remember that in the context of SB 1383, Organic Waste includes organic recyclables (such as fibers, textiles, and cardboard). As a result, OW includes the blue and green container organics – Source Separated Blue Container Organic Waste and Source Separated Green Container Organic Waste.</a:t>
            </a:r>
          </a:p>
          <a:p>
            <a:pPr marL="171450" indent="-171450">
              <a:buFont typeface="Arial" panose="020B0604020202020204" pitchFamily="34" charset="0"/>
              <a:buChar char="•"/>
            </a:pPr>
            <a:r>
              <a:rPr lang="en-US" u="none" baseline="0" dirty="0"/>
              <a:t>For a 3-container system, the solid waste is referred to as Gray Container Waste. Per SB 1383, this definition is limited to waste in a 3-container system.</a:t>
            </a:r>
          </a:p>
          <a:p>
            <a:pPr marL="171450" indent="-171450">
              <a:buFont typeface="Arial" panose="020B0604020202020204" pitchFamily="34" charset="0"/>
              <a:buChar char="•"/>
            </a:pPr>
            <a:r>
              <a:rPr lang="en-US" u="none" baseline="0" dirty="0"/>
              <a:t>For 2-container or 1-container systems, where waste is processed through a high diversion facility, </a:t>
            </a:r>
            <a:r>
              <a:rPr lang="en-US" baseline="0" dirty="0"/>
              <a:t>Mixed Waste is the term used.</a:t>
            </a:r>
          </a:p>
        </p:txBody>
      </p:sp>
      <p:sp>
        <p:nvSpPr>
          <p:cNvPr id="4" name="Slide Number Placeholder 3"/>
          <p:cNvSpPr>
            <a:spLocks noGrp="1"/>
          </p:cNvSpPr>
          <p:nvPr>
            <p:ph type="sldNum" sz="quarter" idx="10"/>
          </p:nvPr>
        </p:nvSpPr>
        <p:spPr/>
        <p:txBody>
          <a:bodyPr/>
          <a:lstStyle/>
          <a:p>
            <a:fld id="{FB7463FA-088F-42C7-9900-C71C52E1246E}" type="slidenum">
              <a:rPr lang="en-US" smtClean="0"/>
              <a:t>24</a:t>
            </a:fld>
            <a:endParaRPr lang="en-US" dirty="0"/>
          </a:p>
        </p:txBody>
      </p:sp>
    </p:spTree>
    <p:extLst>
      <p:ext uri="{BB962C8B-B14F-4D97-AF65-F5344CB8AC3E}">
        <p14:creationId xmlns:p14="http://schemas.microsoft.com/office/powerpoint/2010/main" val="25477049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a:buFont typeface="Arial" panose="020B0604020202020204" pitchFamily="34" charset="0"/>
              <a:buChar char="•"/>
            </a:pPr>
            <a:r>
              <a:rPr lang="en-US" dirty="0"/>
              <a:t>This slide presents a visual representation of what the definitions look like and how you can customize them to reflect your jurisdiction’s collection system. </a:t>
            </a:r>
          </a:p>
          <a:p>
            <a:pPr marL="169530" indent="-169530">
              <a:buFont typeface="Arial" panose="020B0604020202020204" pitchFamily="34" charset="0"/>
              <a:buChar char="•"/>
            </a:pPr>
            <a:r>
              <a:rPr lang="en-US" dirty="0"/>
              <a:t>Here we see the “gray container” and “gray container waste” definitions. </a:t>
            </a:r>
          </a:p>
          <a:p>
            <a:pPr marL="621609" lvl="1" indent="-169530">
              <a:buFont typeface="Arial" panose="020B0604020202020204" pitchFamily="34" charset="0"/>
              <a:buChar char="•"/>
            </a:pPr>
            <a:r>
              <a:rPr lang="en-US" dirty="0"/>
              <a:t>Under the “gray container” definition, a guidance note, highlighted in green, notifies the user that this definition should be changed to “mixed waste” if the jurisdiction is using two-container or one-container collection system. </a:t>
            </a:r>
          </a:p>
          <a:p>
            <a:pPr marL="621609" lvl="1" indent="-169530">
              <a:buFont typeface="Arial" panose="020B0604020202020204" pitchFamily="34" charset="0"/>
              <a:buChar char="•"/>
            </a:pPr>
            <a:r>
              <a:rPr lang="en-US" dirty="0"/>
              <a:t>Under the “gray container waste” definitions, a guidance note, highlighted in green, notifies the user that this definition is only needed for jurisdictions using a three-container or three-plus container systems. </a:t>
            </a:r>
          </a:p>
        </p:txBody>
      </p:sp>
      <p:sp>
        <p:nvSpPr>
          <p:cNvPr id="4" name="Slide Number Placeholder 3"/>
          <p:cNvSpPr>
            <a:spLocks noGrp="1"/>
          </p:cNvSpPr>
          <p:nvPr>
            <p:ph type="sldNum" sz="quarter" idx="10"/>
          </p:nvPr>
        </p:nvSpPr>
        <p:spPr/>
        <p:txBody>
          <a:bodyPr/>
          <a:lstStyle/>
          <a:p>
            <a:fld id="{FB7463FA-088F-42C7-9900-C71C52E1246E}" type="slidenum">
              <a:rPr lang="en-US" smtClean="0"/>
              <a:t>25</a:t>
            </a:fld>
            <a:endParaRPr lang="en-US" dirty="0"/>
          </a:p>
        </p:txBody>
      </p:sp>
    </p:spTree>
    <p:extLst>
      <p:ext uri="{BB962C8B-B14F-4D97-AF65-F5344CB8AC3E}">
        <p14:creationId xmlns:p14="http://schemas.microsoft.com/office/powerpoint/2010/main" val="39114143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a:buFont typeface="Arial" panose="020B0604020202020204" pitchFamily="34" charset="0"/>
              <a:buChar char="•"/>
            </a:pPr>
            <a:r>
              <a:rPr lang="en-US" b="0" dirty="0"/>
              <a:t>Section 4 –- provides the framework</a:t>
            </a:r>
            <a:r>
              <a:rPr lang="en-US" b="0" baseline="0" dirty="0"/>
              <a:t> for a collection system under the standard compliance approach, specifically for single-family generators.</a:t>
            </a:r>
          </a:p>
          <a:p>
            <a:pPr marL="169530" indent="-169530" defTabSz="904159">
              <a:buFont typeface="Arial" panose="020B0604020202020204" pitchFamily="34" charset="0"/>
              <a:buChar char="•"/>
              <a:defRPr/>
            </a:pPr>
            <a:r>
              <a:rPr lang="en-US" b="0" baseline="0" dirty="0"/>
              <a:t>Jurisdictions are required to provide a compliant collection system to all single family generators. </a:t>
            </a:r>
          </a:p>
          <a:p>
            <a:pPr marL="626730" lvl="1" indent="-169530" defTabSz="904159">
              <a:buFont typeface="Arial" panose="020B0604020202020204" pitchFamily="34" charset="0"/>
              <a:buChar char="•"/>
              <a:defRPr/>
            </a:pPr>
            <a:r>
              <a:rPr lang="en-US" b="0" baseline="0" dirty="0"/>
              <a:t>While the word “auto-enroll” was struck from the regulations, the intent of the regulations is that jurisdictions provide service to all generators in some way. </a:t>
            </a:r>
          </a:p>
          <a:p>
            <a:pPr marL="626730" lvl="1" indent="-169530" defTabSz="904159">
              <a:buFont typeface="Arial" panose="020B0604020202020204" pitchFamily="34" charset="0"/>
              <a:buChar char="•"/>
              <a:defRPr/>
            </a:pPr>
            <a:r>
              <a:rPr lang="en-US" b="0" baseline="0" dirty="0"/>
              <a:t>This automatic provision of service is required under both the standard and performance-based compliance approac</a:t>
            </a:r>
            <a:r>
              <a:rPr lang="en-US" b="0" u="none" baseline="0" dirty="0"/>
              <a:t>hes. </a:t>
            </a:r>
          </a:p>
          <a:p>
            <a:pPr marL="169530" indent="-169530">
              <a:buFont typeface="Arial" panose="020B0604020202020204" pitchFamily="34" charset="0"/>
              <a:buChar char="•"/>
            </a:pPr>
            <a:r>
              <a:rPr lang="en-US" b="0" baseline="0" dirty="0"/>
              <a:t>Single family generators are required to properly source separate their discarded materials, based on the collection system offered by their jurisdiction. </a:t>
            </a:r>
          </a:p>
          <a:p>
            <a:endParaRPr lang="en-US" b="0" baseline="0" dirty="0"/>
          </a:p>
          <a:p>
            <a:r>
              <a:rPr lang="en-US" b="1" baseline="0" dirty="0"/>
              <a:t>Guidance and Focus</a:t>
            </a:r>
          </a:p>
          <a:p>
            <a:pPr marL="169530" indent="-169530">
              <a:buFont typeface="Arial" panose="020B0604020202020204" pitchFamily="34" charset="0"/>
              <a:buChar char="•"/>
            </a:pPr>
            <a:r>
              <a:rPr lang="en-US" b="0" dirty="0"/>
              <a:t>Jurisdictions should modify this section</a:t>
            </a:r>
            <a:r>
              <a:rPr lang="en-US" b="0" baseline="0" dirty="0"/>
              <a:t> based on their collection system, which dictates which containers are used for specific material types. </a:t>
            </a:r>
          </a:p>
          <a:p>
            <a:pPr marL="621609" lvl="1" indent="-169530">
              <a:buFont typeface="Arial" panose="020B0604020202020204" pitchFamily="34" charset="0"/>
              <a:buChar char="•"/>
            </a:pPr>
            <a:r>
              <a:rPr lang="en-US" b="0" baseline="0" dirty="0"/>
              <a:t>We have provided language for a three-container, two-container, and one-container system. </a:t>
            </a:r>
          </a:p>
          <a:p>
            <a:pPr marL="169530" indent="-169530">
              <a:buFont typeface="Arial" panose="020B0604020202020204" pitchFamily="34" charset="0"/>
              <a:buChar char="•"/>
            </a:pPr>
            <a:r>
              <a:rPr lang="en-US" b="0" baseline="0" dirty="0"/>
              <a:t>We have also provided some language in this Section for jurisdictions that allow self-hauling of organic materials. </a:t>
            </a:r>
          </a:p>
          <a:p>
            <a:pPr marL="621609" lvl="1" indent="-169530">
              <a:buFont typeface="Arial" panose="020B0604020202020204" pitchFamily="34" charset="0"/>
              <a:buChar char="•"/>
            </a:pPr>
            <a:r>
              <a:rPr lang="en-US" b="0" baseline="0" dirty="0"/>
              <a:t>The language points users to Section 12, which provides more detailed information on self-hauling requirements for jurisdictions that allow it. </a:t>
            </a:r>
          </a:p>
          <a:p>
            <a:pPr marL="169530" indent="-169530">
              <a:buFont typeface="Arial" panose="020B0604020202020204" pitchFamily="34" charset="0"/>
              <a:buChar char="•"/>
            </a:pPr>
            <a:r>
              <a:rPr lang="en-US" b="0" dirty="0"/>
              <a:t>Jurisdictions should also modify this section based on potential sector-specific activities. </a:t>
            </a:r>
          </a:p>
          <a:p>
            <a:pPr marL="621609" lvl="1" indent="-169530">
              <a:buFont typeface="Arial" panose="020B0604020202020204" pitchFamily="34" charset="0"/>
              <a:buChar char="•"/>
            </a:pPr>
            <a:r>
              <a:rPr lang="en-US" b="0" dirty="0"/>
              <a:t>For example,</a:t>
            </a:r>
            <a:r>
              <a:rPr lang="en-US" b="0" baseline="0" dirty="0"/>
              <a:t> if a two-container system is provided for multi-family and commercial customers, and a three-container system is provided to single-family residences, the ordinance will need to be amended to reflect this approach. </a:t>
            </a:r>
          </a:p>
          <a:p>
            <a:pPr marL="169530" indent="-169530">
              <a:buFont typeface="Arial" panose="020B0604020202020204" pitchFamily="34" charset="0"/>
              <a:buChar char="•"/>
            </a:pPr>
            <a:r>
              <a:rPr lang="en-US" b="0" baseline="0" dirty="0"/>
              <a:t>And lastly, jurisdictions that receive low</a:t>
            </a:r>
            <a:r>
              <a:rPr lang="en-US" b="0" u="none" baseline="0" dirty="0"/>
              <a:t> population, rural, and/or high elevation From CalRecycle, will need to amend this section based on those waivers granted by CalRecycle. </a:t>
            </a:r>
          </a:p>
          <a:p>
            <a:pPr marL="626730" lvl="1" indent="-169530">
              <a:buFont typeface="Arial" panose="020B0604020202020204" pitchFamily="34" charset="0"/>
              <a:buChar char="•"/>
            </a:pPr>
            <a:r>
              <a:rPr lang="en-US" b="0" u="none" baseline="0" dirty="0"/>
              <a:t>for each waiver, some SB 1383 requirements are still applicable and AB 341 and AB 1826 are still applicable.  I’ll be talking more about waivers in a few minutes. </a:t>
            </a:r>
          </a:p>
        </p:txBody>
      </p:sp>
      <p:sp>
        <p:nvSpPr>
          <p:cNvPr id="4" name="Slide Number Placeholder 3"/>
          <p:cNvSpPr>
            <a:spLocks noGrp="1"/>
          </p:cNvSpPr>
          <p:nvPr>
            <p:ph type="sldNum" sz="quarter" idx="10"/>
          </p:nvPr>
        </p:nvSpPr>
        <p:spPr/>
        <p:txBody>
          <a:bodyPr/>
          <a:lstStyle/>
          <a:p>
            <a:fld id="{FB7463FA-088F-42C7-9900-C71C52E1246E}" type="slidenum">
              <a:rPr lang="en-US" smtClean="0"/>
              <a:t>26</a:t>
            </a:fld>
            <a:endParaRPr lang="en-US" dirty="0"/>
          </a:p>
        </p:txBody>
      </p:sp>
    </p:spTree>
    <p:extLst>
      <p:ext uri="{BB962C8B-B14F-4D97-AF65-F5344CB8AC3E}">
        <p14:creationId xmlns:p14="http://schemas.microsoft.com/office/powerpoint/2010/main" val="11693871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a:buFont typeface="Arial" panose="020B0604020202020204" pitchFamily="34" charset="0"/>
              <a:buChar char="•"/>
            </a:pPr>
            <a:r>
              <a:rPr lang="en-US" b="0" dirty="0"/>
              <a:t>Section 5 – focuses on requirements for Single Family</a:t>
            </a:r>
            <a:r>
              <a:rPr lang="en-US" b="0" baseline="0" dirty="0"/>
              <a:t> generators in a jurisdiction using the performance based compliance approach</a:t>
            </a:r>
            <a:r>
              <a:rPr lang="en-US" b="0" dirty="0"/>
              <a:t> </a:t>
            </a:r>
          </a:p>
          <a:p>
            <a:pPr marL="169530" indent="-169530">
              <a:buFont typeface="Arial" panose="020B0604020202020204" pitchFamily="34" charset="0"/>
              <a:buChar char="•"/>
            </a:pPr>
            <a:endParaRPr lang="en-US" b="0" baseline="0" dirty="0"/>
          </a:p>
          <a:p>
            <a:pPr marL="169530" indent="-169530">
              <a:buFont typeface="Arial" panose="020B0604020202020204" pitchFamily="34" charset="0"/>
              <a:buChar char="•"/>
            </a:pPr>
            <a:r>
              <a:rPr lang="en-US" b="0" baseline="0" dirty="0"/>
              <a:t>Note, this section also applies to multi-family premises with less than five </a:t>
            </a:r>
            <a:r>
              <a:rPr lang="en-US" b="0" u="none" baseline="0" dirty="0"/>
              <a:t>units. You may choose to have a special section discretely for multi-family, rather than combined with single family.</a:t>
            </a:r>
            <a:endParaRPr lang="en-US" b="0" u="none" dirty="0"/>
          </a:p>
          <a:p>
            <a:pPr marL="169530" indent="-169530">
              <a:buFont typeface="Arial" panose="020B0604020202020204" pitchFamily="34" charset="0"/>
              <a:buChar char="•"/>
            </a:pPr>
            <a:r>
              <a:rPr lang="en-US" b="0" u="none" baseline="0" dirty="0"/>
              <a:t>Under the performance based compliance approach, Jurisdictions are required to provide 3-container service to all residents. </a:t>
            </a:r>
          </a:p>
          <a:p>
            <a:pPr marL="626730" lvl="1" indent="-169530">
              <a:buFont typeface="Arial" panose="020B0604020202020204" pitchFamily="34" charset="0"/>
              <a:buChar char="•"/>
            </a:pPr>
            <a:r>
              <a:rPr lang="en-US" b="0" u="none" baseline="0" dirty="0"/>
              <a:t>As with the Standard-Compliance Approach, the intent of the regulations is that service is provided to all generators in some type of automatic or universal way. </a:t>
            </a:r>
          </a:p>
          <a:p>
            <a:pPr marL="169530" indent="-169530">
              <a:buFont typeface="Arial" panose="020B0604020202020204" pitchFamily="34" charset="0"/>
              <a:buChar char="•"/>
            </a:pPr>
            <a:r>
              <a:rPr lang="en-US" b="0" u="none" baseline="0" dirty="0"/>
              <a:t>Under the performance based compliance approach, at least 90% of all residential generators must be provided a three-container system. </a:t>
            </a:r>
          </a:p>
          <a:p>
            <a:endParaRPr lang="en-US" b="0" baseline="0" dirty="0"/>
          </a:p>
          <a:p>
            <a:r>
              <a:rPr lang="en-US" b="1" baseline="0" dirty="0"/>
              <a:t>Guidance and Focus</a:t>
            </a:r>
          </a:p>
          <a:p>
            <a:pPr marL="169530" indent="-169530">
              <a:buFont typeface="Arial" panose="020B0604020202020204" pitchFamily="34" charset="0"/>
              <a:buChar char="•"/>
            </a:pPr>
            <a:r>
              <a:rPr lang="en-US" b="0" dirty="0"/>
              <a:t>Under</a:t>
            </a:r>
            <a:r>
              <a:rPr lang="en-US" b="0" baseline="0" dirty="0"/>
              <a:t> this  compliance approach, jurisdictions are exempt from a number of SB 1383 requirements. Such requirements related to the ordinance include:</a:t>
            </a:r>
          </a:p>
          <a:p>
            <a:pPr marL="621609" lvl="1" indent="-169530">
              <a:buFont typeface="Arial" panose="020B0604020202020204" pitchFamily="34" charset="0"/>
              <a:buChar char="•"/>
            </a:pPr>
            <a:r>
              <a:rPr lang="en-US" dirty="0"/>
              <a:t>Regulation of haulers and self-haulers;</a:t>
            </a:r>
          </a:p>
          <a:p>
            <a:pPr marL="621609" lvl="1" indent="-169530">
              <a:buFont typeface="Arial" panose="020B0604020202020204" pitchFamily="34" charset="0"/>
              <a:buChar char="•"/>
            </a:pPr>
            <a:r>
              <a:rPr lang="en-US" dirty="0"/>
              <a:t>Waivers and exemptions requirements; and,</a:t>
            </a:r>
          </a:p>
          <a:p>
            <a:pPr marL="621609" lvl="1" indent="-169530">
              <a:buFont typeface="Arial" panose="020B0604020202020204" pitchFamily="34" charset="0"/>
              <a:buChar char="•"/>
            </a:pPr>
            <a:r>
              <a:rPr lang="en-US" dirty="0"/>
              <a:t>Enforcement provisions with the exception of enforcement related to edible food generators and food recovery organizations and services.  </a:t>
            </a:r>
          </a:p>
          <a:p>
            <a:pPr marL="169530" indent="-169530">
              <a:buFont typeface="Arial" panose="020B0604020202020204" pitchFamily="34" charset="0"/>
              <a:buChar char="•"/>
            </a:pPr>
            <a:r>
              <a:rPr lang="en-US" b="0" dirty="0"/>
              <a:t>There are other regulatory requirements that a jurisdiction using the performance based compliance approach would also be exempt from (e.g., certain recordkeeping, education, container labeling by jurisdiction, outreach and reporting requirements) that are not intended to be addressed by this ordinance. </a:t>
            </a:r>
          </a:p>
          <a:p>
            <a:pPr marL="169530" indent="-169530">
              <a:buFont typeface="Arial" panose="020B0604020202020204" pitchFamily="34" charset="0"/>
              <a:buChar char="•"/>
            </a:pPr>
            <a:r>
              <a:rPr lang="en-US" dirty="0"/>
              <a:t>The ordinance also provides language that gives jurisdictions the ability to specify the number, size, and location of containers provided to generators, which may be useful for jurisdictions with large multi-family complexes. </a:t>
            </a:r>
          </a:p>
          <a:p>
            <a:pPr marL="169530" indent="-169530">
              <a:buFont typeface="Arial" panose="020B0604020202020204" pitchFamily="34" charset="0"/>
              <a:buChar char="•"/>
            </a:pPr>
            <a:r>
              <a:rPr lang="en-US" dirty="0">
                <a:solidFill>
                  <a:srgbClr val="FF0000"/>
                </a:solidFill>
              </a:rPr>
              <a:t>Optional language is also provided for jurisdictions that allow organic material self-hauling. </a:t>
            </a:r>
            <a:endParaRPr lang="en-US" b="0" dirty="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27</a:t>
            </a:fld>
            <a:endParaRPr lang="en-US" dirty="0"/>
          </a:p>
        </p:txBody>
      </p:sp>
    </p:spTree>
    <p:extLst>
      <p:ext uri="{BB962C8B-B14F-4D97-AF65-F5344CB8AC3E}">
        <p14:creationId xmlns:p14="http://schemas.microsoft.com/office/powerpoint/2010/main" val="1604532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a:buFont typeface="Arial" panose="020B0604020202020204" pitchFamily="34" charset="0"/>
              <a:buChar char="•"/>
            </a:pPr>
            <a:r>
              <a:rPr lang="en-US" b="0" dirty="0"/>
              <a:t>Section 6 – Commercial Standard Compliance - provides the framework</a:t>
            </a:r>
            <a:r>
              <a:rPr lang="en-US" b="0" baseline="0" dirty="0"/>
              <a:t> for a compliant collection system under the standard compliance approach, specifically for </a:t>
            </a:r>
            <a:r>
              <a:rPr lang="en-US" b="1" baseline="0" dirty="0"/>
              <a:t>commercial </a:t>
            </a:r>
            <a:r>
              <a:rPr lang="en-US" b="0" baseline="0" dirty="0"/>
              <a:t>businesses, which includes </a:t>
            </a:r>
            <a:r>
              <a:rPr lang="en-US" b="0" u="none" baseline="0" dirty="0"/>
              <a:t>multi-family residential dwellings with five or more units. </a:t>
            </a:r>
          </a:p>
          <a:p>
            <a:pPr marL="621609" marR="0" lvl="1" indent="-16953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u="none" baseline="0" dirty="0"/>
              <a:t>Jurisdictions are required to provide </a:t>
            </a:r>
            <a:r>
              <a:rPr lang="en-US" b="1" u="none" baseline="0" dirty="0"/>
              <a:t>organic collection </a:t>
            </a:r>
            <a:r>
              <a:rPr lang="en-US" b="0" u="none" baseline="0" dirty="0"/>
              <a:t>container service to all commercial businesses using some </a:t>
            </a:r>
            <a:r>
              <a:rPr lang="en-US" b="0" u="none" strike="noStrike" baseline="0" dirty="0"/>
              <a:t>type of automatic or universal provision of service</a:t>
            </a:r>
            <a:r>
              <a:rPr lang="en-US" b="0" u="none" baseline="0" dirty="0"/>
              <a:t>. </a:t>
            </a:r>
          </a:p>
          <a:p>
            <a:pPr marL="621609" lvl="1" indent="-169530">
              <a:buFont typeface="Arial" panose="020B0604020202020204" pitchFamily="34" charset="0"/>
              <a:buChar char="•"/>
            </a:pPr>
            <a:r>
              <a:rPr lang="en-US" b="0" u="none" baseline="0" dirty="0"/>
              <a:t>Su</a:t>
            </a:r>
            <a:r>
              <a:rPr lang="en-US" b="0" baseline="0" dirty="0"/>
              <a:t>ch generators are required to properly source separate their discarded materials, based on the collection system offered by their jurisdiction. </a:t>
            </a:r>
          </a:p>
          <a:p>
            <a:endParaRPr lang="en-US" b="0" baseline="0" dirty="0"/>
          </a:p>
          <a:p>
            <a:r>
              <a:rPr lang="en-US" b="1" baseline="0" dirty="0"/>
              <a:t>Guidance and Focus</a:t>
            </a:r>
          </a:p>
          <a:p>
            <a:pPr marL="169530" indent="-169530">
              <a:buFont typeface="Arial" panose="020B0604020202020204" pitchFamily="34" charset="0"/>
              <a:buChar char="•"/>
            </a:pPr>
            <a:r>
              <a:rPr lang="en-US" b="0" dirty="0"/>
              <a:t>Jurisdictions should modify this section</a:t>
            </a:r>
            <a:r>
              <a:rPr lang="en-US" b="0" baseline="0" dirty="0"/>
              <a:t> based on their collection system.</a:t>
            </a:r>
            <a:endParaRPr lang="en-US" b="0" strike="sngStrike" baseline="0" dirty="0"/>
          </a:p>
          <a:p>
            <a:pPr marL="169530" indent="-169530">
              <a:buFont typeface="Arial" panose="020B0604020202020204" pitchFamily="34" charset="0"/>
              <a:buChar char="•"/>
            </a:pPr>
            <a:r>
              <a:rPr lang="en-US" b="0" baseline="0" dirty="0"/>
              <a:t>We have provided some language in this Section for jurisdictions that allow self-hauling of organic materials. </a:t>
            </a:r>
          </a:p>
          <a:p>
            <a:pPr marL="621609" lvl="1" indent="-169530">
              <a:buFont typeface="Arial" panose="020B0604020202020204" pitchFamily="34" charset="0"/>
              <a:buChar char="•"/>
            </a:pPr>
            <a:r>
              <a:rPr lang="en-US" b="0" baseline="0" dirty="0"/>
              <a:t>The language points users to Section 12 for more detail on self hauling requirements. </a:t>
            </a:r>
            <a:endParaRPr lang="en-US" b="0" strike="sngStrike" baseline="0" dirty="0"/>
          </a:p>
          <a:p>
            <a:pPr marL="169530" indent="-169530">
              <a:buFont typeface="Arial" panose="020B0604020202020204" pitchFamily="34" charset="0"/>
              <a:buChar char="•"/>
            </a:pPr>
            <a:r>
              <a:rPr lang="en-US" b="0" dirty="0"/>
              <a:t>Jurisdictions should also modify this section based </a:t>
            </a:r>
            <a:r>
              <a:rPr lang="en-US" b="1" dirty="0"/>
              <a:t>on potential generator sector-specific collection differences</a:t>
            </a:r>
            <a:r>
              <a:rPr lang="en-US" b="0" dirty="0"/>
              <a:t>. </a:t>
            </a:r>
          </a:p>
          <a:p>
            <a:pPr marL="621609" lvl="1" indent="-169530">
              <a:buFont typeface="Arial" panose="020B0604020202020204" pitchFamily="34" charset="0"/>
              <a:buChar char="•"/>
            </a:pPr>
            <a:r>
              <a:rPr lang="en-US" b="0" dirty="0"/>
              <a:t>For example,</a:t>
            </a:r>
            <a:r>
              <a:rPr lang="en-US" b="0" baseline="0" dirty="0"/>
              <a:t> if a two-container system is provided for multi-family and commercial customers, and a three-container system is provided to single-family residences, the ordinance will need to be amended to reflect this approach. </a:t>
            </a:r>
          </a:p>
          <a:p>
            <a:pPr marL="169530" indent="-169530">
              <a:buFont typeface="Arial" panose="020B0604020202020204" pitchFamily="34" charset="0"/>
              <a:buChar char="•"/>
            </a:pPr>
            <a:r>
              <a:rPr lang="en-US" b="0" baseline="0" dirty="0"/>
              <a:t>And lastly, jurisdictions that receive low population, rural, and/or high elevation waivers from CalRecycle will need to amend this section based on those waivers granted by CalRecycle. </a:t>
            </a:r>
          </a:p>
          <a:p>
            <a:pPr marL="164409" lvl="0" indent="-169530">
              <a:buFont typeface="Arial" panose="020B0604020202020204" pitchFamily="34" charset="0"/>
              <a:buChar char="•"/>
            </a:pPr>
            <a:r>
              <a:rPr lang="en-US" b="0" u="none" strike="noStrike" baseline="0" dirty="0"/>
              <a:t>The structure of the Model is very similar between commercial and residential.</a:t>
            </a:r>
          </a:p>
        </p:txBody>
      </p:sp>
      <p:sp>
        <p:nvSpPr>
          <p:cNvPr id="4" name="Slide Number Placeholder 3"/>
          <p:cNvSpPr>
            <a:spLocks noGrp="1"/>
          </p:cNvSpPr>
          <p:nvPr>
            <p:ph type="sldNum" sz="quarter" idx="10"/>
          </p:nvPr>
        </p:nvSpPr>
        <p:spPr/>
        <p:txBody>
          <a:bodyPr/>
          <a:lstStyle/>
          <a:p>
            <a:fld id="{FB7463FA-088F-42C7-9900-C71C52E1246E}" type="slidenum">
              <a:rPr lang="en-US" smtClean="0"/>
              <a:t>28</a:t>
            </a:fld>
            <a:endParaRPr lang="en-US" dirty="0"/>
          </a:p>
        </p:txBody>
      </p:sp>
    </p:spTree>
    <p:extLst>
      <p:ext uri="{BB962C8B-B14F-4D97-AF65-F5344CB8AC3E}">
        <p14:creationId xmlns:p14="http://schemas.microsoft.com/office/powerpoint/2010/main" val="11120993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a:buFont typeface="Arial" panose="020B0604020202020204" pitchFamily="34" charset="0"/>
              <a:buChar char="•"/>
            </a:pPr>
            <a:r>
              <a:rPr lang="en-US" b="0" dirty="0"/>
              <a:t>Section 7 –- provides the framework</a:t>
            </a:r>
            <a:r>
              <a:rPr lang="en-US" b="0" baseline="0" dirty="0"/>
              <a:t> for a compliant collection system for commercial businesses under the performance-based compliance approach, which includes multi-family residential dwellings with five or more units. </a:t>
            </a:r>
          </a:p>
          <a:p>
            <a:pPr marL="169530" indent="-169530" defTabSz="904159">
              <a:buFont typeface="Arial" panose="020B0604020202020204" pitchFamily="34" charset="0"/>
              <a:buChar char="•"/>
              <a:defRPr/>
            </a:pPr>
            <a:r>
              <a:rPr lang="en-US" b="0" baseline="0" dirty="0"/>
              <a:t>Jurisdictions are required to provide 3-container service </a:t>
            </a:r>
            <a:r>
              <a:rPr lang="en-US" b="0" u="none" baseline="0" dirty="0"/>
              <a:t>to all commercial businesses using some </a:t>
            </a:r>
            <a:r>
              <a:rPr lang="en-US" b="0" u="none" strike="noStrike" baseline="0" dirty="0"/>
              <a:t>type of automatic or universal provision of service, including multi-family.</a:t>
            </a:r>
          </a:p>
          <a:p>
            <a:pPr marL="169530" indent="-169530">
              <a:buFont typeface="Arial" panose="020B0604020202020204" pitchFamily="34" charset="0"/>
              <a:buChar char="•"/>
            </a:pPr>
            <a:r>
              <a:rPr lang="en-US" b="0" u="none" baseline="0" dirty="0"/>
              <a:t>Under the performance-based compliance approach, at </a:t>
            </a:r>
            <a:r>
              <a:rPr lang="en-US" b="0" baseline="0" dirty="0"/>
              <a:t>least 90% of all commercial generators must be provided a 3-container system. </a:t>
            </a:r>
          </a:p>
          <a:p>
            <a:endParaRPr lang="en-US" b="0" baseline="0" dirty="0"/>
          </a:p>
          <a:p>
            <a:endParaRPr lang="en-US" b="0" baseline="0" dirty="0"/>
          </a:p>
          <a:p>
            <a:r>
              <a:rPr lang="en-US" b="1" baseline="0" dirty="0"/>
              <a:t>Guidance and Focus</a:t>
            </a:r>
          </a:p>
          <a:p>
            <a:pPr marL="169530" indent="-169530">
              <a:buFont typeface="Arial" panose="020B0604020202020204" pitchFamily="34" charset="0"/>
              <a:buChar char="•"/>
            </a:pPr>
            <a:r>
              <a:rPr lang="en-US" b="0" dirty="0"/>
              <a:t>Under</a:t>
            </a:r>
            <a:r>
              <a:rPr lang="en-US" b="0" baseline="0" dirty="0"/>
              <a:t> the performance-based compliance approach, jurisdictions are not required to fulfill a number of SB 1383 requirements. Such requirements related to the ordinance include:</a:t>
            </a:r>
          </a:p>
          <a:p>
            <a:pPr marL="621609" lvl="1" indent="-169530">
              <a:buFont typeface="Arial" panose="020B0604020202020204" pitchFamily="34" charset="0"/>
              <a:buChar char="•"/>
            </a:pPr>
            <a:r>
              <a:rPr lang="en-US" dirty="0"/>
              <a:t>Regulation of haulers and self-haulers;</a:t>
            </a:r>
          </a:p>
          <a:p>
            <a:pPr marL="621609" lvl="1" indent="-169530">
              <a:buFont typeface="Arial" panose="020B0604020202020204" pitchFamily="34" charset="0"/>
              <a:buChar char="•"/>
            </a:pPr>
            <a:r>
              <a:rPr lang="en-US" dirty="0"/>
              <a:t>Waivers and exemptions requirements; and,</a:t>
            </a:r>
          </a:p>
          <a:p>
            <a:pPr marL="621609" lvl="1" indent="-169530">
              <a:buFont typeface="Arial" panose="020B0604020202020204" pitchFamily="34" charset="0"/>
              <a:buChar char="•"/>
            </a:pPr>
            <a:r>
              <a:rPr lang="en-US" dirty="0"/>
              <a:t>Enforcement provisions with the exception of enforcement related to edible food generators and food recovery organizations and services.  </a:t>
            </a:r>
            <a:endParaRPr lang="en-US" strike="sngStrike" dirty="0"/>
          </a:p>
          <a:p>
            <a:pPr marL="169530" indent="-169530">
              <a:buFont typeface="Arial" panose="020B0604020202020204" pitchFamily="34" charset="0"/>
              <a:buChar char="•"/>
            </a:pPr>
            <a:r>
              <a:rPr lang="en-US" b="1" i="1" dirty="0"/>
              <a:t>The ordinance also allows for language modification surrounding the minimum required service levels which jurisdiction could change over time</a:t>
            </a:r>
            <a:r>
              <a:rPr lang="en-US" dirty="0"/>
              <a:t>.</a:t>
            </a:r>
          </a:p>
          <a:p>
            <a:pPr marL="169530" indent="-169530">
              <a:buFont typeface="Arial" panose="020B0604020202020204" pitchFamily="34" charset="0"/>
              <a:buChar char="•"/>
            </a:pPr>
            <a:r>
              <a:rPr lang="en-US" dirty="0">
                <a:solidFill>
                  <a:srgbClr val="FF0000"/>
                </a:solidFill>
              </a:rPr>
              <a:t>Optional language is also provided for jurisdictions that allow organic material self-hauling to a designated facility. </a:t>
            </a:r>
            <a:endParaRPr lang="en-US" b="0" dirty="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29</a:t>
            </a:fld>
            <a:endParaRPr lang="en-US" dirty="0"/>
          </a:p>
        </p:txBody>
      </p:sp>
    </p:spTree>
    <p:extLst>
      <p:ext uri="{BB962C8B-B14F-4D97-AF65-F5344CB8AC3E}">
        <p14:creationId xmlns:p14="http://schemas.microsoft.com/office/powerpoint/2010/main" val="34240004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dirty="0"/>
              <a:t>Section 8 of the model covers waivers</a:t>
            </a:r>
          </a:p>
          <a:p>
            <a:pPr marL="164409" lvl="0" indent="-169530">
              <a:buFont typeface="Arial" panose="020B0604020202020204" pitchFamily="34" charset="0"/>
              <a:buChar char="•"/>
            </a:pPr>
            <a:r>
              <a:rPr lang="en-US" b="0" baseline="0" dirty="0"/>
              <a:t>SB 1383 regulations allow for both jurisdictional and generator waivers, but  section 8 of the Model ordinance only contains language for generator waivers, as the jurisdictional waivers are granted by CalRecycle, and wo</a:t>
            </a:r>
            <a:r>
              <a:rPr lang="en-US" b="0" u="none" baseline="0" dirty="0"/>
              <a:t>uld not be </a:t>
            </a:r>
            <a:r>
              <a:rPr lang="en-US" b="0" u="none" strike="noStrike" baseline="0" dirty="0"/>
              <a:t>governed by a jurisdiction’s o</a:t>
            </a:r>
            <a:r>
              <a:rPr lang="en-US" b="0" u="none" baseline="0" dirty="0"/>
              <a:t>rdinance.  That said, I will  cover some of the jurisdictional waivers that may be available in a few slides, as it is relevant to what requirements a jurisdiction with a waiver would include in their ordinance. </a:t>
            </a:r>
          </a:p>
          <a:p>
            <a:pPr marL="164409" lvl="0" indent="-169530">
              <a:buFont typeface="Arial" panose="020B0604020202020204" pitchFamily="34" charset="0"/>
              <a:buChar char="•"/>
            </a:pPr>
            <a:endParaRPr lang="en-US" b="0" u="none" baseline="0" dirty="0"/>
          </a:p>
          <a:p>
            <a:pPr marL="452079" lvl="1" indent="0">
              <a:buFont typeface="Arial" panose="020B0604020202020204" pitchFamily="34" charset="0"/>
              <a:buNone/>
            </a:pPr>
            <a:endParaRPr lang="en-US" dirty="0"/>
          </a:p>
          <a:p>
            <a:r>
              <a:rPr lang="en-US" b="1" baseline="0" dirty="0"/>
              <a:t>Generator Waivers</a:t>
            </a:r>
          </a:p>
          <a:p>
            <a:pPr marL="164409" lvl="0" indent="-169530">
              <a:buFont typeface="Arial" panose="020B0604020202020204" pitchFamily="34" charset="0"/>
              <a:buChar char="•"/>
            </a:pPr>
            <a:r>
              <a:rPr lang="en-US" dirty="0"/>
              <a:t>SB 1383 allows jurisdictions to grant waivers to some generators for de minimis volumes, physical space limitations, and less than weekly collection frequency, although none of these waivers are required</a:t>
            </a:r>
            <a:r>
              <a:rPr lang="en-US" b="0" baseline="0" dirty="0"/>
              <a:t>. </a:t>
            </a:r>
            <a:endParaRPr lang="en-US" b="0" u="none" baseline="0" dirty="0"/>
          </a:p>
          <a:p>
            <a:pPr marL="164409" lvl="0" indent="-169530">
              <a:buFont typeface="Arial" panose="020B0604020202020204" pitchFamily="34" charset="0"/>
              <a:buChar char="•"/>
            </a:pPr>
            <a:r>
              <a:rPr lang="en-US" u="none" dirty="0"/>
              <a:t>The Model Ordinance includes sample language should a jurisdiction decide to include de minimis, physical space, and/or less than weekly collection frequency waivers for generators that meet specified requirements.</a:t>
            </a:r>
          </a:p>
          <a:p>
            <a:pPr marL="616488" lvl="1" indent="-169530">
              <a:buFont typeface="Arial" panose="020B0604020202020204" pitchFamily="34" charset="0"/>
              <a:buChar char="•"/>
            </a:pPr>
            <a:r>
              <a:rPr lang="en-US" u="none" dirty="0"/>
              <a:t>De minimis volumes: Must provide documentation every 5 years that the commercial business’s total solid waste collection service is below a </a:t>
            </a:r>
            <a:r>
              <a:rPr lang="en-US" u="none" baseline="0" dirty="0"/>
              <a:t>certain number of gallons per week of organic waste, which includes all 3 streams of material.</a:t>
            </a:r>
            <a:endParaRPr lang="en-US" u="none" strike="sngStrike" dirty="0"/>
          </a:p>
          <a:p>
            <a:pPr marL="616488" lvl="1" indent="-169530">
              <a:buFont typeface="Arial" panose="020B0604020202020204" pitchFamily="34" charset="0"/>
              <a:buChar char="•"/>
            </a:pPr>
            <a:r>
              <a:rPr lang="en-US" u="none" dirty="0"/>
              <a:t>Physical Space Constraints: Provide documentation every 5 years that the premises lack adequate space for organic waste containers</a:t>
            </a:r>
          </a:p>
          <a:p>
            <a:pPr marL="616488" lvl="1" indent="-169530">
              <a:buFont typeface="Arial" panose="020B0604020202020204" pitchFamily="34" charset="0"/>
              <a:buChar char="•"/>
            </a:pPr>
            <a:r>
              <a:rPr lang="en-US" u="none" dirty="0"/>
              <a:t>Collection Frequency may be changed to every 14 days for Blue and grey containers in a 2 or 3 container system under specified conditions and with approval from local enforcement agency.</a:t>
            </a:r>
          </a:p>
          <a:p>
            <a:pPr marL="1073688" lvl="2" indent="-169530">
              <a:buFont typeface="Arial" panose="020B0604020202020204" pitchFamily="34" charset="0"/>
              <a:buChar char="•"/>
            </a:pP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30</a:t>
            </a:fld>
            <a:endParaRPr lang="en-US" dirty="0"/>
          </a:p>
        </p:txBody>
      </p:sp>
    </p:spTree>
    <p:extLst>
      <p:ext uri="{BB962C8B-B14F-4D97-AF65-F5344CB8AC3E}">
        <p14:creationId xmlns:p14="http://schemas.microsoft.com/office/powerpoint/2010/main" val="24861113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8 provides model language for the optional generator waivers that I just described.</a:t>
            </a:r>
          </a:p>
          <a:p>
            <a:pPr marL="621609" lvl="1"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a:buFont typeface="Arial" panose="020B0604020202020204" pitchFamily="34" charset="0"/>
              <a:buChar char="•"/>
            </a:pPr>
            <a:r>
              <a:rPr lang="en-US" dirty="0"/>
              <a:t>If generator waivers are used, the jurisdiction’s implementation record required by SB 1383, must include documentation of businesses that applied for waivers, if the jurisdiction is using the standard compliance approach. </a:t>
            </a:r>
            <a:endParaRPr lang="en-US" strike="sngStrike" dirty="0"/>
          </a:p>
          <a:p>
            <a:pPr marL="169530" indent="-169530" defTabSz="904159">
              <a:buFont typeface="Arial" panose="020B0604020202020204" pitchFamily="34" charset="0"/>
              <a:buChar char="•"/>
              <a:defRPr/>
            </a:pPr>
            <a:r>
              <a:rPr lang="en-US" dirty="0"/>
              <a:t>A jurisdiction can also choose to ‘mix and match’ which, if any, waivers are offered to businesses. In such a case, the jurisdiction should remove language related to waivers that will not be offered</a:t>
            </a:r>
          </a:p>
          <a:p>
            <a:endParaRPr lang="en-US" b="1" dirty="0"/>
          </a:p>
        </p:txBody>
      </p:sp>
      <p:sp>
        <p:nvSpPr>
          <p:cNvPr id="4" name="Slide Number Placeholder 3"/>
          <p:cNvSpPr>
            <a:spLocks noGrp="1"/>
          </p:cNvSpPr>
          <p:nvPr>
            <p:ph type="sldNum" sz="quarter" idx="10"/>
          </p:nvPr>
        </p:nvSpPr>
        <p:spPr/>
        <p:txBody>
          <a:bodyPr/>
          <a:lstStyle/>
          <a:p>
            <a:fld id="{FB7463FA-088F-42C7-9900-C71C52E1246E}" type="slidenum">
              <a:rPr lang="en-US" smtClean="0"/>
              <a:t>31</a:t>
            </a:fld>
            <a:endParaRPr lang="en-US" dirty="0"/>
          </a:p>
        </p:txBody>
      </p:sp>
    </p:spTree>
    <p:extLst>
      <p:ext uri="{BB962C8B-B14F-4D97-AF65-F5344CB8AC3E}">
        <p14:creationId xmlns:p14="http://schemas.microsoft.com/office/powerpoint/2010/main" val="34149716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Jurisdictional Waivers</a:t>
            </a:r>
          </a:p>
          <a:p>
            <a:pPr marL="621609" lvl="1" indent="-169530">
              <a:buFont typeface="Arial" panose="020B0604020202020204" pitchFamily="34" charset="0"/>
              <a:buChar char="•"/>
            </a:pPr>
            <a:r>
              <a:rPr lang="en-US" b="0" baseline="0" dirty="0"/>
              <a:t>Jurisdictions may also apply for waivers to </a:t>
            </a:r>
            <a:r>
              <a:rPr lang="en-US" b="0" baseline="0" dirty="0" err="1"/>
              <a:t>Calrecycle</a:t>
            </a:r>
            <a:r>
              <a:rPr lang="en-US" b="0" baseline="0" dirty="0"/>
              <a:t> if they meet certain criteria. </a:t>
            </a:r>
          </a:p>
          <a:p>
            <a:pPr marL="621609" lvl="1" indent="-169530">
              <a:buFont typeface="Arial" panose="020B0604020202020204" pitchFamily="34" charset="0"/>
              <a:buChar char="•"/>
            </a:pPr>
            <a:r>
              <a:rPr lang="en-US" b="0" baseline="0" dirty="0"/>
              <a:t>If a jurisdiction meets the low population, rural area, or high elevation criteria, they can apply for specified waivers.</a:t>
            </a:r>
          </a:p>
          <a:p>
            <a:pPr marL="621609" lvl="1" indent="-169530">
              <a:buFont typeface="Arial" panose="020B0604020202020204" pitchFamily="34" charset="0"/>
              <a:buChar char="•"/>
            </a:pPr>
            <a:r>
              <a:rPr lang="en-US" dirty="0"/>
              <a:t>Jurisdictions may need to modify the provisions of their ordinance depending upon whether they plan to apply for (and are granted)  these specific waivers from </a:t>
            </a:r>
            <a:r>
              <a:rPr lang="en-US" dirty="0" err="1"/>
              <a:t>CalRecycle</a:t>
            </a:r>
            <a:r>
              <a:rPr lang="en-US" dirty="0"/>
              <a:t>.</a:t>
            </a:r>
          </a:p>
          <a:p>
            <a:pPr marL="626730" lvl="1" indent="-169530">
              <a:buFont typeface="Arial" panose="020B0604020202020204" pitchFamily="34" charset="0"/>
              <a:buChar char="•"/>
            </a:pPr>
            <a:r>
              <a:rPr lang="en-US" u="none" dirty="0"/>
              <a:t>Jurisdictions that are eligible for, apply for, and receive low population, rural or high elevation waivers may exempt some or all organic waste generators from some or all generator requirements as specified in the waiver.  </a:t>
            </a:r>
          </a:p>
          <a:p>
            <a:pPr marL="626730" lvl="1" indent="-169530">
              <a:buFont typeface="Arial" panose="020B0604020202020204" pitchFamily="34" charset="0"/>
              <a:buChar char="•"/>
            </a:pPr>
            <a:r>
              <a:rPr lang="en-US" u="none" dirty="0"/>
              <a:t>But Jurisdictions that receive an Sb 1383 low-population</a:t>
            </a:r>
            <a:r>
              <a:rPr lang="en-US" u="none" baseline="0" dirty="0"/>
              <a:t> waiver</a:t>
            </a:r>
            <a:r>
              <a:rPr lang="en-US" u="none" dirty="0"/>
              <a:t> are still subject to implementing AB 341</a:t>
            </a:r>
            <a:r>
              <a:rPr lang="en-US" u="none" baseline="0" dirty="0"/>
              <a:t> and AB </a:t>
            </a:r>
            <a:r>
              <a:rPr lang="en-US" u="none" dirty="0"/>
              <a:t>1826 in those low population areas. </a:t>
            </a:r>
          </a:p>
          <a:p>
            <a:endParaRPr lang="en-US" b="0" u="none" baseline="0" dirty="0"/>
          </a:p>
          <a:p>
            <a:pPr marL="169530" indent="-169530">
              <a:buFont typeface="Arial" panose="020B0604020202020204" pitchFamily="34" charset="0"/>
              <a:buChar char="•"/>
            </a:pPr>
            <a:r>
              <a:rPr lang="en-US" kern="1200" baseline="0" dirty="0">
                <a:solidFill>
                  <a:schemeClr val="tx1"/>
                </a:solidFill>
                <a:effectLst/>
                <a:ea typeface="+mn-ea"/>
                <a:cs typeface="+mn-cs"/>
              </a:rPr>
              <a:t>Waivers are valid for up to 5 years for low populations and until December 31, 2026, or 5 years after </a:t>
            </a:r>
            <a:r>
              <a:rPr lang="en-US" kern="1200" baseline="0" dirty="0" err="1">
                <a:solidFill>
                  <a:schemeClr val="tx1"/>
                </a:solidFill>
                <a:effectLst/>
                <a:ea typeface="+mn-ea"/>
                <a:cs typeface="+mn-cs"/>
              </a:rPr>
              <a:t>CalRecycle’s</a:t>
            </a:r>
            <a:r>
              <a:rPr lang="en-US" kern="1200" baseline="0" dirty="0">
                <a:solidFill>
                  <a:schemeClr val="tx1"/>
                </a:solidFill>
                <a:effectLst/>
                <a:ea typeface="+mn-ea"/>
                <a:cs typeface="+mn-cs"/>
              </a:rPr>
              <a:t> approval</a:t>
            </a:r>
            <a:r>
              <a:rPr lang="en-US" sz="1200" b="0" i="0" u="none" strike="noStrike" kern="1200" baseline="0" dirty="0">
                <a:solidFill>
                  <a:schemeClr val="tx1"/>
                </a:solidFill>
                <a:latin typeface="Arial" panose="020B0604020202020204" pitchFamily="34" charset="0"/>
                <a:ea typeface="+mn-ea"/>
                <a:cs typeface="+mn-cs"/>
              </a:rPr>
              <a:t>, whichever is later,</a:t>
            </a:r>
            <a:r>
              <a:rPr lang="en-US" kern="1200" baseline="0" dirty="0">
                <a:solidFill>
                  <a:schemeClr val="tx1"/>
                </a:solidFill>
                <a:effectLst/>
                <a:ea typeface="+mn-ea"/>
                <a:cs typeface="+mn-cs"/>
              </a:rPr>
              <a:t> for rural jurisdictions.</a:t>
            </a:r>
          </a:p>
          <a:p>
            <a:pPr marL="621609" lvl="1" indent="-169530">
              <a:buFont typeface="Arial" panose="020B0604020202020204" pitchFamily="34" charset="0"/>
              <a:buChar char="•"/>
            </a:pPr>
            <a:r>
              <a:rPr lang="en-US" kern="1200" baseline="0" dirty="0">
                <a:solidFill>
                  <a:schemeClr val="tx1"/>
                </a:solidFill>
                <a:effectLst/>
                <a:ea typeface="+mn-ea"/>
                <a:cs typeface="+mn-cs"/>
              </a:rPr>
              <a:t>The regulations do not place an expiration or time limit on high elevation waivers.</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32</a:t>
            </a:fld>
            <a:endParaRPr lang="en-US" dirty="0"/>
          </a:p>
        </p:txBody>
      </p:sp>
    </p:spTree>
    <p:extLst>
      <p:ext uri="{BB962C8B-B14F-4D97-AF65-F5344CB8AC3E}">
        <p14:creationId xmlns:p14="http://schemas.microsoft.com/office/powerpoint/2010/main" val="10590424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9 – Commercial Edible Food Generators– defines the requirements for commercial edible food generators to use a food recovery program for diverting edible food.</a:t>
            </a:r>
          </a:p>
          <a:p>
            <a:pPr marL="621609" lvl="1" indent="-169530" defTabSz="904159">
              <a:buFont typeface="Arial" panose="020B0604020202020204" pitchFamily="34" charset="0"/>
              <a:buChar char="•"/>
              <a:defRPr/>
            </a:pPr>
            <a:r>
              <a:rPr lang="en-US" dirty="0"/>
              <a:t>It lists the required records that a commercial edible food generator must retain, such as name of the food organization it will be using, the types of food collected, and copies of written agreements.</a:t>
            </a:r>
          </a:p>
          <a:p>
            <a:pPr marL="621609" lvl="1" indent="-169530" defTabSz="904159">
              <a:buFont typeface="Arial" panose="020B0604020202020204" pitchFamily="34" charset="0"/>
              <a:buChar char="•"/>
              <a:defRPr/>
            </a:pPr>
            <a:r>
              <a:rPr lang="en-US" dirty="0"/>
              <a:t>Additionally, this section includes language to allow jurisdictions access to the premises to review records.</a:t>
            </a:r>
          </a:p>
          <a:p>
            <a:pPr marL="169530"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defTabSz="904159">
              <a:buFont typeface="Arial" panose="020B0604020202020204" pitchFamily="34" charset="0"/>
              <a:buChar char="•"/>
              <a:defRPr/>
            </a:pPr>
            <a:r>
              <a:rPr lang="en-US" dirty="0"/>
              <a:t>Record-keeping by Commercial Edible Food Generators is required by SB 1383, but record submission is not. </a:t>
            </a:r>
          </a:p>
          <a:p>
            <a:pPr marL="621609" lvl="1" indent="-169530" defTabSz="904159">
              <a:buFont typeface="Arial" panose="020B0604020202020204" pitchFamily="34" charset="0"/>
              <a:buChar char="•"/>
              <a:defRPr/>
            </a:pPr>
            <a:r>
              <a:rPr lang="en-US" dirty="0"/>
              <a:t>Jurisdictions could consider adding language that generators submit their records to the jurisdiction ann</a:t>
            </a:r>
            <a:r>
              <a:rPr lang="en-US" u="none" dirty="0"/>
              <a:t>ually or on another basis to reduce the need for on-site inspection to verify/look </a:t>
            </a:r>
            <a:r>
              <a:rPr lang="en-US" dirty="0"/>
              <a:t>at records.</a:t>
            </a:r>
          </a:p>
          <a:p>
            <a:pPr marL="621609" lvl="1" indent="-169530" defTabSz="904159">
              <a:buFont typeface="Arial" panose="020B0604020202020204" pitchFamily="34" charset="0"/>
              <a:buChar char="•"/>
              <a:defRPr/>
            </a:pPr>
            <a:r>
              <a:rPr lang="en-US" dirty="0"/>
              <a:t>Jurisdictions may also want to receive records on the amount and type of food that are rejected by the food recovery organization, either to ensure proper delivery standards are maintained to ensure food safety, or to follow-up with why the food was rejected.</a:t>
            </a:r>
          </a:p>
          <a:p>
            <a:pPr marL="621609" marR="0" lvl="1" indent="-169530" algn="l" defTabSz="904159"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However, neither</a:t>
            </a:r>
            <a:r>
              <a:rPr lang="en-US" baseline="0" dirty="0"/>
              <a:t> is</a:t>
            </a:r>
            <a:r>
              <a:rPr lang="en-US" dirty="0"/>
              <a:t> required by SB 1383 regulations.</a:t>
            </a:r>
          </a:p>
          <a:p>
            <a:pPr marL="452079" lvl="1" indent="0" defTabSz="904159">
              <a:buFont typeface="Arial" panose="020B0604020202020204" pitchFamily="34" charset="0"/>
              <a:buNone/>
              <a:defRPr/>
            </a:pPr>
            <a:endParaRPr lang="en-US" dirty="0"/>
          </a:p>
          <a:p>
            <a:pPr marL="169530" indent="-169530" defTabSz="904159">
              <a:buFont typeface="Arial" panose="020B0604020202020204" pitchFamily="34" charset="0"/>
              <a:buChar char="•"/>
              <a:defRPr/>
            </a:pPr>
            <a:r>
              <a:rPr lang="en-US" dirty="0"/>
              <a:t>Just as a Reminder: Food donated to Food Recovery Organizations/Services is protected under the California Good Samaritan Food Donation Act of 2017, which expands the liability protection for businesses that donate food. </a:t>
            </a:r>
          </a:p>
          <a:p>
            <a:pPr marL="452079" lvl="1" defTabSz="904159">
              <a:defRPr/>
            </a:pP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33</a:t>
            </a:fld>
            <a:endParaRPr lang="en-US" dirty="0"/>
          </a:p>
        </p:txBody>
      </p:sp>
    </p:spTree>
    <p:extLst>
      <p:ext uri="{BB962C8B-B14F-4D97-AF65-F5344CB8AC3E}">
        <p14:creationId xmlns:p14="http://schemas.microsoft.com/office/powerpoint/2010/main" val="24384394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10 – Food Recovery Organizations/Services – Defines the requirements for food recovery organizations/services to retain documentation of the commercial edible food generators it services, and the quantity in pounds of food collected and transported.</a:t>
            </a:r>
          </a:p>
          <a:p>
            <a:pPr marL="169530"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defTabSz="904159">
              <a:buFont typeface="Arial" panose="020B0604020202020204" pitchFamily="34" charset="0"/>
              <a:buChar char="•"/>
              <a:defRPr/>
            </a:pPr>
            <a:r>
              <a:rPr lang="en-US" dirty="0"/>
              <a:t>The Model Ordinance includes language that the organization/service shall educate edible food generators about the Good Samaritan Food Act, although this is not required by SB 1383.</a:t>
            </a:r>
          </a:p>
          <a:p>
            <a:pPr marL="169530" indent="-169530" defTabSz="904159">
              <a:buFont typeface="Arial" panose="020B0604020202020204" pitchFamily="34" charset="0"/>
              <a:buChar char="•"/>
              <a:defRPr/>
            </a:pPr>
            <a:r>
              <a:rPr lang="en-US" dirty="0"/>
              <a:t>There is optional language that would require the food recovery organization/service to report the amount and type of edible food not accepted by the organization/service for follow-up action to be taken. However, this is also not required by SB 1383.</a:t>
            </a:r>
          </a:p>
          <a:p>
            <a:pPr marL="169530" indent="-169530" defTabSz="904159">
              <a:buFont typeface="Arial" panose="020B0604020202020204" pitchFamily="34" charset="0"/>
              <a:buChar char="•"/>
              <a:defRPr/>
            </a:pPr>
            <a:r>
              <a:rPr lang="en-US" dirty="0"/>
              <a:t>Finally, there is optional language that would require organizations/services to provide information and consultation to the jurisdiction to support edible food recovery capacity planning assessments, or other studies conducted by the jurisdiction.</a:t>
            </a:r>
          </a:p>
          <a:p>
            <a:pPr marL="626730" lvl="1" indent="-169530" defTabSz="904159">
              <a:buFont typeface="Arial" panose="020B0604020202020204" pitchFamily="34" charset="0"/>
              <a:buChar char="•"/>
              <a:defRPr/>
            </a:pPr>
            <a:r>
              <a:rPr lang="en-US" u="none" dirty="0"/>
              <a:t>If the entity is contacted</a:t>
            </a:r>
            <a:r>
              <a:rPr lang="en-US" u="none" baseline="0" dirty="0"/>
              <a:t> by the jurisdiction, it shall respond within 60 days regarding available and potential new or expanded capacity, per the regulations.</a:t>
            </a:r>
            <a:endParaRPr lang="en-US" u="none" dirty="0"/>
          </a:p>
          <a:p>
            <a:pPr marL="621609" lvl="1" indent="-169530" defTabSz="904159">
              <a:buFont typeface="Arial" panose="020B0604020202020204" pitchFamily="34" charset="0"/>
              <a:buChar char="•"/>
              <a:defRPr/>
            </a:pPr>
            <a:r>
              <a:rPr lang="en-US" dirty="0"/>
              <a:t>For added emphasis, none of the customization options noted in Section 10 are required by SB 1383, but are included for consideration by the jurisdiction.</a:t>
            </a:r>
          </a:p>
        </p:txBody>
      </p:sp>
      <p:sp>
        <p:nvSpPr>
          <p:cNvPr id="4" name="Slide Number Placeholder 3"/>
          <p:cNvSpPr>
            <a:spLocks noGrp="1"/>
          </p:cNvSpPr>
          <p:nvPr>
            <p:ph type="sldNum" sz="quarter" idx="10"/>
          </p:nvPr>
        </p:nvSpPr>
        <p:spPr/>
        <p:txBody>
          <a:bodyPr/>
          <a:lstStyle/>
          <a:p>
            <a:fld id="{FB7463FA-088F-42C7-9900-C71C52E1246E}" type="slidenum">
              <a:rPr lang="en-US" smtClean="0"/>
              <a:t>34</a:t>
            </a:fld>
            <a:endParaRPr lang="en-US" dirty="0"/>
          </a:p>
        </p:txBody>
      </p:sp>
    </p:spTree>
    <p:extLst>
      <p:ext uri="{BB962C8B-B14F-4D97-AF65-F5344CB8AC3E}">
        <p14:creationId xmlns:p14="http://schemas.microsoft.com/office/powerpoint/2010/main" val="11014622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11 – Haulers – addresses the regulatory requirements that must be placed on haulers for SB 1383 compliance.</a:t>
            </a:r>
          </a:p>
          <a:p>
            <a:pPr marL="169530"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a:buFont typeface="Arial" panose="020B0604020202020204" pitchFamily="34" charset="0"/>
              <a:buChar char="•"/>
            </a:pPr>
            <a:r>
              <a:rPr lang="en-US" dirty="0"/>
              <a:t>If</a:t>
            </a:r>
            <a:r>
              <a:rPr lang="en-US" baseline="0" dirty="0"/>
              <a:t> a jurisdictio</a:t>
            </a:r>
            <a:r>
              <a:rPr lang="en-US" u="none" baseline="0" dirty="0"/>
              <a:t>n uses the performance-based compliance approach, they are not required to impose these requirements on haulers however, they are required to approve the hauler and require the hauler to transport the source separated organic waste collection stream to a designated source separated organic waste recycling facility.</a:t>
            </a:r>
          </a:p>
          <a:p>
            <a:pPr marL="621609" lvl="1" indent="-169530">
              <a:buFont typeface="Arial" panose="020B0604020202020204" pitchFamily="34" charset="0"/>
              <a:buChar char="•"/>
            </a:pPr>
            <a:r>
              <a:rPr lang="en-US" u="none" baseline="0" dirty="0"/>
              <a:t>Jurisdictions can adopt some of the requirements in the event that they do not meet the performance-based compliance approach.</a:t>
            </a:r>
          </a:p>
          <a:p>
            <a:pPr marL="621609" lvl="1" indent="-169530">
              <a:buFont typeface="Arial" panose="020B0604020202020204" pitchFamily="34" charset="0"/>
              <a:buChar char="•"/>
            </a:pPr>
            <a:r>
              <a:rPr lang="en-US" u="none" baseline="0" dirty="0"/>
              <a:t>Regardless of which compliance method the jurisdiction chooses, the hauler is still responsible for meeting the hauler requirements of SB 1383.</a:t>
            </a:r>
          </a:p>
          <a:p>
            <a:pPr marL="169530" indent="-169530">
              <a:buFont typeface="Arial" panose="020B0604020202020204" pitchFamily="34" charset="0"/>
              <a:buChar char="•"/>
            </a:pPr>
            <a:r>
              <a:rPr lang="en-US" u="none" baseline="0" dirty="0"/>
              <a:t>Some of the requirements stated in the Model Ordinance are better suited to being addressed in a franchise agreement, or may be included in both.</a:t>
            </a:r>
          </a:p>
          <a:p>
            <a:pPr marL="621609" lvl="1" indent="-169530">
              <a:buFont typeface="Arial" panose="020B0604020202020204" pitchFamily="34" charset="0"/>
              <a:buChar char="•"/>
            </a:pPr>
            <a:r>
              <a:rPr lang="en-US" u="none" baseline="0" dirty="0"/>
              <a:t>These requirements can include items such as container colors, educational outreach plans, or contamination monitoring.</a:t>
            </a:r>
          </a:p>
          <a:p>
            <a:pPr marL="621609" lvl="1" indent="-169530">
              <a:buFont typeface="Arial" panose="020B0604020202020204" pitchFamily="34" charset="0"/>
              <a:buChar char="•"/>
            </a:pPr>
            <a:r>
              <a:rPr lang="en-US" u="none" baseline="0" dirty="0"/>
              <a:t>We recommend cross-referencing these requirements with franchise agreements and other hauler documents to ensure compliance and congruence between documents.</a:t>
            </a:r>
            <a:endParaRPr lang="en-US" u="none" strike="sngStrike" baseline="0" dirty="0"/>
          </a:p>
          <a:p>
            <a:pPr marL="169530" indent="-169530">
              <a:buFont typeface="Arial" panose="020B0604020202020204" pitchFamily="34" charset="0"/>
              <a:buChar char="•"/>
            </a:pPr>
            <a:r>
              <a:rPr lang="en-US" u="none" baseline="0" dirty="0"/>
              <a:t>Within the model are options for exclusive, non-exclusive, and permitted haulers. The language will need to be modified to match the jurisdiction’s collection arrangement.</a:t>
            </a:r>
          </a:p>
        </p:txBody>
      </p:sp>
      <p:sp>
        <p:nvSpPr>
          <p:cNvPr id="4" name="Slide Number Placeholder 3"/>
          <p:cNvSpPr>
            <a:spLocks noGrp="1"/>
          </p:cNvSpPr>
          <p:nvPr>
            <p:ph type="sldNum" sz="quarter" idx="10"/>
          </p:nvPr>
        </p:nvSpPr>
        <p:spPr/>
        <p:txBody>
          <a:bodyPr/>
          <a:lstStyle/>
          <a:p>
            <a:fld id="{FB7463FA-088F-42C7-9900-C71C52E1246E}" type="slidenum">
              <a:rPr lang="en-US" smtClean="0"/>
              <a:t>35</a:t>
            </a:fld>
            <a:endParaRPr lang="en-US" dirty="0"/>
          </a:p>
        </p:txBody>
      </p:sp>
    </p:spTree>
    <p:extLst>
      <p:ext uri="{BB962C8B-B14F-4D97-AF65-F5344CB8AC3E}">
        <p14:creationId xmlns:p14="http://schemas.microsoft.com/office/powerpoint/2010/main" val="17834283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12 – Self-Haulers – addresses the regulatory requirements that must be placed on self-haulers to be SB 1383 compliant, if self-hauling is allowable within the jurisdiction.</a:t>
            </a:r>
          </a:p>
          <a:p>
            <a:pPr marL="169530"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a:buFont typeface="Arial" panose="020B0604020202020204" pitchFamily="34" charset="0"/>
              <a:buChar char="•"/>
            </a:pPr>
            <a:r>
              <a:rPr lang="en-US" baseline="0" dirty="0"/>
              <a:t>Commercial self-haulers must keep a record of the amount of organic waste delivered to each facility that processes or recovers organic waste.</a:t>
            </a:r>
          </a:p>
          <a:p>
            <a:pPr marL="621609" lvl="1" indent="-169530">
              <a:buFont typeface="Arial" panose="020B0604020202020204" pitchFamily="34" charset="0"/>
              <a:buChar char="•"/>
            </a:pPr>
            <a:r>
              <a:rPr lang="en-US" baseline="0" dirty="0"/>
              <a:t>This record is subject to inspection by the jurisdiction.</a:t>
            </a:r>
          </a:p>
          <a:p>
            <a:pPr marL="621609" lvl="1" indent="-169530">
              <a:buFont typeface="Arial" panose="020B0604020202020204" pitchFamily="34" charset="0"/>
              <a:buChar char="•"/>
            </a:pPr>
            <a:r>
              <a:rPr lang="en-US" baseline="0" dirty="0"/>
              <a:t>Record includes delivery receipts, weight tickets, and amount of material in cubic yards or tons transported.</a:t>
            </a:r>
          </a:p>
          <a:p>
            <a:pPr marL="621609" lvl="1" indent="-169530">
              <a:buFont typeface="Arial" panose="020B0604020202020204" pitchFamily="34" charset="0"/>
              <a:buChar char="•"/>
            </a:pPr>
            <a:r>
              <a:rPr lang="en-US" baseline="0" dirty="0"/>
              <a:t>If the self-hauler delivers to a facility that does not have a scale, t</a:t>
            </a:r>
            <a:r>
              <a:rPr lang="en-US" u="none" baseline="0" dirty="0"/>
              <a:t>he self-hauler is not required to keep a record of the weight, but must keep a record of the volume.</a:t>
            </a:r>
          </a:p>
          <a:p>
            <a:pPr marL="169530" indent="-169530">
              <a:buFont typeface="Arial" panose="020B0604020202020204" pitchFamily="34" charset="0"/>
              <a:buChar char="•"/>
            </a:pPr>
            <a:r>
              <a:rPr lang="en-US" u="none" baseline="0" dirty="0"/>
              <a:t>Residential organic self-haulers are not required to record or report information per SB 1383, including residential landscaping activities.</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36</a:t>
            </a:fld>
            <a:endParaRPr lang="en-US" dirty="0"/>
          </a:p>
        </p:txBody>
      </p:sp>
    </p:spTree>
    <p:extLst>
      <p:ext uri="{BB962C8B-B14F-4D97-AF65-F5344CB8AC3E}">
        <p14:creationId xmlns:p14="http://schemas.microsoft.com/office/powerpoint/2010/main" val="16376980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13  – addresses the requirement for a jurisdiction to have an ordinance or similarly enforceable mechanism to require organic waste commingled with C&amp;D, to be recycled per the </a:t>
            </a:r>
            <a:r>
              <a:rPr lang="en-US" dirty="0" err="1"/>
              <a:t>CALGreen</a:t>
            </a:r>
            <a:r>
              <a:rPr lang="en-US" dirty="0"/>
              <a:t> standards as well as the requirement for provision of adequate space for recycling for new or renovated mf and commercial construction of a certain size.</a:t>
            </a:r>
          </a:p>
          <a:p>
            <a:pPr marL="169530"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a:buFont typeface="Arial" panose="020B0604020202020204" pitchFamily="34" charset="0"/>
              <a:buChar char="•"/>
            </a:pPr>
            <a:r>
              <a:rPr lang="en-US" baseline="0" dirty="0"/>
              <a:t>If the jurisdiction already has an ordinance or other enforceable mechanism requiring compliance with CALGreen, then this language can be removed from the Model Ordinance.</a:t>
            </a:r>
          </a:p>
          <a:p>
            <a:pPr marL="169530" indent="-169530">
              <a:buFont typeface="Arial" panose="020B0604020202020204" pitchFamily="34" charset="0"/>
              <a:buChar char="•"/>
            </a:pPr>
            <a:r>
              <a:rPr lang="en-US" baseline="0" dirty="0"/>
              <a:t>It should be noted that the complete CALGreen requirements are not included in the Model Ordinance, and project applicants should be referred to a jurisdictions building or planning code for other </a:t>
            </a:r>
            <a:r>
              <a:rPr lang="en-US" baseline="0" dirty="0" err="1"/>
              <a:t>CalGreen</a:t>
            </a:r>
            <a:r>
              <a:rPr lang="en-US" baseline="0" dirty="0"/>
              <a:t> requirements.</a:t>
            </a:r>
          </a:p>
          <a:p>
            <a:pPr marL="169530" indent="-169530">
              <a:buFont typeface="Arial" panose="020B0604020202020204" pitchFamily="34" charset="0"/>
              <a:buChar char="•"/>
            </a:pPr>
            <a:r>
              <a:rPr lang="en-US" baseline="0" dirty="0"/>
              <a:t>Keep in mind that the CALGreen updates may be included in a different section of the municipal code than the rest of the Model Ordinance.</a:t>
            </a:r>
          </a:p>
          <a:p>
            <a:pPr marL="169530" indent="-169530">
              <a:buFont typeface="Arial" panose="020B0604020202020204" pitchFamily="34" charset="0"/>
              <a:buChar char="•"/>
            </a:pPr>
            <a:r>
              <a:rPr lang="en-US" i="0" u="none" baseline="0" dirty="0"/>
              <a:t>the Model Ordinance contains customizable sections to adapt the language for storage and collection of organics and recyclables based on the current collection system, whether that is 2-, 3-, or 1-container collection systems</a:t>
            </a:r>
            <a:r>
              <a:rPr lang="en-US" i="1" u="none" baseline="0" dirty="0"/>
              <a:t>- </a:t>
            </a:r>
            <a:endParaRPr lang="en-US" i="0" u="sng" baseline="0"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37</a:t>
            </a:fld>
            <a:endParaRPr lang="en-US" dirty="0"/>
          </a:p>
        </p:txBody>
      </p:sp>
    </p:spTree>
    <p:extLst>
      <p:ext uri="{BB962C8B-B14F-4D97-AF65-F5344CB8AC3E}">
        <p14:creationId xmlns:p14="http://schemas.microsoft.com/office/powerpoint/2010/main" val="42491503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14 – Model Water Efficient Landscape Ordinance – addresses the requirement for a jurisdiction to meet or exceed the MWELO standards</a:t>
            </a:r>
          </a:p>
          <a:p>
            <a:pPr defTabSz="904159">
              <a:defRPr/>
            </a:pPr>
            <a:endParaRPr lang="en-US" b="1" dirty="0"/>
          </a:p>
          <a:p>
            <a:pPr defTabSz="904159">
              <a:defRPr/>
            </a:pPr>
            <a:r>
              <a:rPr lang="en-US" b="1" dirty="0"/>
              <a:t>Guidance and Customization</a:t>
            </a:r>
          </a:p>
          <a:p>
            <a:pPr marL="169530" indent="-169530" defTabSz="904159">
              <a:buFont typeface="Arial" panose="020B0604020202020204" pitchFamily="34" charset="0"/>
              <a:buChar char="•"/>
              <a:defRPr/>
            </a:pPr>
            <a:r>
              <a:rPr lang="en-US" dirty="0"/>
              <a:t>The Model Ordinance does not broadly address all requirements of the MWELO; only those set by the SB 1383 baseline requirements.</a:t>
            </a:r>
          </a:p>
          <a:p>
            <a:pPr marL="169530" indent="-169530">
              <a:buFont typeface="Arial" panose="020B0604020202020204" pitchFamily="34" charset="0"/>
              <a:buChar char="•"/>
            </a:pPr>
            <a:r>
              <a:rPr lang="en-US" baseline="0" dirty="0"/>
              <a:t>Simil</a:t>
            </a:r>
            <a:r>
              <a:rPr lang="en-US" u="none" baseline="0" dirty="0"/>
              <a:t>ar to the CALGreen updates, the MWELO updates may need to be incorporated in a different section of the municipal code than the rest of the ordinance.</a:t>
            </a:r>
          </a:p>
          <a:p>
            <a:pPr marL="169530" indent="-169530">
              <a:buFont typeface="Arial" panose="020B0604020202020204" pitchFamily="34" charset="0"/>
              <a:buChar char="•"/>
            </a:pPr>
            <a:r>
              <a:rPr lang="en-US" u="none" baseline="0" dirty="0"/>
              <a:t>If the jurisdiction adopts an ordinance that allows for an ‘auto’ update of the MWELO standards, they must ensure that the MWELO standards set by SB 1383 are still met. If MWELO requirements are reduced, the SB 1383 requirements will still stand.</a:t>
            </a:r>
          </a:p>
          <a:p>
            <a:pPr marL="169530" indent="-169530">
              <a:buFont typeface="Arial" panose="020B0604020202020204" pitchFamily="34" charset="0"/>
              <a:buChar char="•"/>
            </a:pPr>
            <a:r>
              <a:rPr lang="en-US" u="none" baseline="0" dirty="0"/>
              <a:t>If a jurisdiction already has an existing MWELO ordinance or similarly enforceable mechanism, they may omit this provision, but should be aware of auto-updating provisions.</a:t>
            </a:r>
          </a:p>
          <a:p>
            <a:pPr marL="169530" indent="-169530">
              <a:buFont typeface="Arial" panose="020B0604020202020204" pitchFamily="34" charset="0"/>
              <a:buChar char="•"/>
            </a:pPr>
            <a:endParaRPr lang="en-US" baseline="0"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38</a:t>
            </a:fld>
            <a:endParaRPr lang="en-US" dirty="0"/>
          </a:p>
        </p:txBody>
      </p:sp>
    </p:spTree>
    <p:extLst>
      <p:ext uri="{BB962C8B-B14F-4D97-AF65-F5344CB8AC3E}">
        <p14:creationId xmlns:p14="http://schemas.microsoft.com/office/powerpoint/2010/main" val="23745589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solidFill>
                  <a:schemeClr val="tx1"/>
                </a:solidFill>
              </a:rPr>
              <a:t>Section 15 – Recovered Organic Waste Product Procurement – assists cities, counties, or</a:t>
            </a:r>
            <a:r>
              <a:rPr lang="en-US" baseline="0" dirty="0">
                <a:solidFill>
                  <a:schemeClr val="tx1"/>
                </a:solidFill>
              </a:rPr>
              <a:t> city and county</a:t>
            </a:r>
            <a:r>
              <a:rPr lang="en-US" dirty="0">
                <a:solidFill>
                  <a:schemeClr val="tx1"/>
                </a:solidFill>
              </a:rPr>
              <a:t> in meeting the recovered organic waste product procurement requirements.</a:t>
            </a:r>
          </a:p>
          <a:p>
            <a:pPr marL="169530" indent="-169530" defTabSz="904159">
              <a:buFont typeface="Arial" panose="020B0604020202020204" pitchFamily="34" charset="0"/>
              <a:buChar char="•"/>
              <a:defRPr/>
            </a:pPr>
            <a:r>
              <a:rPr lang="en-US" dirty="0">
                <a:solidFill>
                  <a:schemeClr val="tx1"/>
                </a:solidFill>
              </a:rPr>
              <a:t>It anticipates that city/county will adopt a procurement policy to address purchase of organic waste p</a:t>
            </a:r>
            <a:r>
              <a:rPr lang="en-US" u="none" dirty="0">
                <a:solidFill>
                  <a:schemeClr val="tx1"/>
                </a:solidFill>
              </a:rPr>
              <a:t>roducts, such as compost, mulch, renewable natural gas, and electricity from biomass to meet their annual SB 1383 target.  </a:t>
            </a:r>
          </a:p>
          <a:p>
            <a:pPr marL="169530" indent="-169530" defTabSz="904159">
              <a:buFont typeface="Arial" panose="020B0604020202020204" pitchFamily="34" charset="0"/>
              <a:buChar char="•"/>
              <a:defRPr/>
            </a:pPr>
            <a:r>
              <a:rPr lang="en-US" u="none" dirty="0">
                <a:solidFill>
                  <a:schemeClr val="tx1"/>
                </a:solidFill>
              </a:rPr>
              <a:t>It includes a sample provision that the city</a:t>
            </a:r>
            <a:r>
              <a:rPr lang="en-US" u="none" baseline="0" dirty="0">
                <a:solidFill>
                  <a:schemeClr val="tx1"/>
                </a:solidFill>
              </a:rPr>
              <a:t> or county</a:t>
            </a:r>
            <a:r>
              <a:rPr lang="en-US" u="none" dirty="0">
                <a:solidFill>
                  <a:schemeClr val="tx1"/>
                </a:solidFill>
              </a:rPr>
              <a:t>’s departments </a:t>
            </a:r>
            <a:r>
              <a:rPr lang="en-US" u="none" strike="noStrike" dirty="0">
                <a:solidFill>
                  <a:schemeClr val="tx1"/>
                </a:solidFill>
              </a:rPr>
              <a:t>will</a:t>
            </a:r>
            <a:r>
              <a:rPr lang="en-US" u="none" dirty="0">
                <a:solidFill>
                  <a:schemeClr val="tx1"/>
                </a:solidFill>
              </a:rPr>
              <a:t> comply with the organic waste product procurement policy, should the jurisdiction choose to adopt one. </a:t>
            </a:r>
          </a:p>
          <a:p>
            <a:pPr marL="169530" indent="-169530" defTabSz="904159">
              <a:buFont typeface="Arial" panose="020B0604020202020204" pitchFamily="34" charset="0"/>
              <a:buChar char="•"/>
              <a:defRPr/>
            </a:pPr>
            <a:r>
              <a:rPr lang="en-US" u="none" dirty="0">
                <a:solidFill>
                  <a:schemeClr val="tx1"/>
                </a:solidFill>
              </a:rPr>
              <a:t>Note: Rural jurisdictions</a:t>
            </a:r>
            <a:r>
              <a:rPr lang="en-US" u="none" baseline="0" dirty="0">
                <a:solidFill>
                  <a:schemeClr val="tx1"/>
                </a:solidFill>
              </a:rPr>
              <a:t> that have an exemption from organic waste collection requirements have delayed implementation of this requirement.</a:t>
            </a:r>
            <a:endParaRPr lang="en-US" u="none" dirty="0">
              <a:solidFill>
                <a:schemeClr val="tx1"/>
              </a:solidFill>
            </a:endParaRPr>
          </a:p>
          <a:p>
            <a:pPr marL="169530" indent="-169530" defTabSz="904159">
              <a:buFont typeface="Arial" panose="020B0604020202020204" pitchFamily="34" charset="0"/>
              <a:buChar char="•"/>
              <a:defRPr/>
            </a:pPr>
            <a:r>
              <a:rPr lang="en-US" u="none" dirty="0">
                <a:solidFill>
                  <a:schemeClr val="tx1"/>
                </a:solidFill>
              </a:rPr>
              <a:t>It then focuses on defining recycled-content paper procurement requirements for vendors to support t</a:t>
            </a:r>
            <a:r>
              <a:rPr lang="en-US" dirty="0">
                <a:solidFill>
                  <a:schemeClr val="tx1"/>
                </a:solidFill>
              </a:rPr>
              <a:t>he jurisdictions compliance with these SB 1383 requirements.  Reminder</a:t>
            </a:r>
            <a:r>
              <a:rPr lang="en-US" baseline="0" dirty="0">
                <a:solidFill>
                  <a:schemeClr val="tx1"/>
                </a:solidFill>
              </a:rPr>
              <a:t> that all cities, counties, and community service districts that provide solid waste handling services are subject to the recycled-content paper procurement requirements starting Jan. 1, 2022.</a:t>
            </a:r>
            <a:endParaRPr lang="en-US" dirty="0">
              <a:solidFill>
                <a:schemeClr val="tx1"/>
              </a:solidFill>
            </a:endParaRPr>
          </a:p>
          <a:p>
            <a:pPr marL="169530" indent="-169530" defTabSz="904159">
              <a:buFont typeface="Arial" panose="020B0604020202020204" pitchFamily="34" charset="0"/>
              <a:buChar char="•"/>
              <a:defRPr/>
            </a:pPr>
            <a:endParaRPr lang="en-US" dirty="0">
              <a:solidFill>
                <a:schemeClr val="tx1"/>
              </a:solidFill>
            </a:endParaRPr>
          </a:p>
          <a:p>
            <a:pPr defTabSz="904159">
              <a:defRPr/>
            </a:pPr>
            <a:r>
              <a:rPr lang="en-US" b="1" dirty="0">
                <a:solidFill>
                  <a:schemeClr val="tx1"/>
                </a:solidFill>
              </a:rPr>
              <a:t>Guidance and Customization</a:t>
            </a:r>
          </a:p>
          <a:p>
            <a:pPr marL="164409" lvl="0" indent="-169530" defTabSz="904159">
              <a:buFont typeface="Arial" panose="020B0604020202020204" pitchFamily="34" charset="0"/>
              <a:buChar char="•"/>
              <a:defRPr/>
            </a:pPr>
            <a:r>
              <a:rPr lang="en-US" dirty="0">
                <a:solidFill>
                  <a:schemeClr val="tx1"/>
                </a:solidFill>
              </a:rPr>
              <a:t>Adopting a procurement policy is not required by SB 1383, but may help in achieving the designated procurement target.</a:t>
            </a:r>
          </a:p>
          <a:p>
            <a:pPr marL="169530" indent="-169530" defTabSz="904159">
              <a:buFont typeface="Arial" panose="020B0604020202020204" pitchFamily="34" charset="0"/>
              <a:buChar char="•"/>
              <a:defRPr/>
            </a:pPr>
            <a:r>
              <a:rPr lang="en-US" dirty="0">
                <a:solidFill>
                  <a:schemeClr val="tx1"/>
                </a:solidFill>
              </a:rPr>
              <a:t>If the jurisdiction currently has (or decides to adopt) a procurement policy, then less-specific language may be used in the ordinance and further detail may be described in the procurement policy. </a:t>
            </a:r>
            <a:r>
              <a:rPr lang="en-US" u="sng" dirty="0">
                <a:solidFill>
                  <a:schemeClr val="tx1"/>
                </a:solidFill>
              </a:rPr>
              <a:t>So, a jurisdiction has options on how to address these requirements—they may choose to include a more streamlined procurement section in the ordinance and have a separate procurement policy with more detail or they may address these requirements only in a separate procurement or other policy,  or only in this ordinance.</a:t>
            </a:r>
            <a:endParaRPr lang="en-US" u="sng" baseline="0"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39</a:t>
            </a:fld>
            <a:endParaRPr lang="en-US" dirty="0"/>
          </a:p>
        </p:txBody>
      </p:sp>
    </p:spTree>
    <p:extLst>
      <p:ext uri="{BB962C8B-B14F-4D97-AF65-F5344CB8AC3E}">
        <p14:creationId xmlns:p14="http://schemas.microsoft.com/office/powerpoint/2010/main" val="42474790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16 – Inspections – presents an approach to establishing the right to inspect or investigate.</a:t>
            </a:r>
          </a:p>
          <a:p>
            <a:pPr marL="169530"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defTabSz="904159">
              <a:buFont typeface="Arial" panose="020B0604020202020204" pitchFamily="34" charset="0"/>
              <a:buChar char="•"/>
              <a:defRPr/>
            </a:pPr>
            <a:r>
              <a:rPr lang="en-US" dirty="0"/>
              <a:t>Some jurisdictions may want to expand on this section to include more specifically who has the authority to inspect, what entities may be inspected or investigated, and the protocols for such inspections and investigations.</a:t>
            </a:r>
          </a:p>
          <a:p>
            <a:pPr marL="169530" indent="-169530" defTabSz="904159">
              <a:buFont typeface="Arial" panose="020B0604020202020204" pitchFamily="34" charset="0"/>
              <a:buChar char="•"/>
              <a:defRPr/>
            </a:pPr>
            <a:r>
              <a:rPr lang="en-US" dirty="0"/>
              <a:t>Basic language has been included to direct jurisdictions to receive and follow-up on anonymous complaints, and that they be made in writing with specified information. However, the actual application of this is up to the jurisdicti</a:t>
            </a:r>
            <a:r>
              <a:rPr lang="en-US" u="none" dirty="0"/>
              <a:t>on’s discretion for what that process looks like and how the jurisdiction</a:t>
            </a:r>
            <a:r>
              <a:rPr lang="en-US" u="none" baseline="0" dirty="0"/>
              <a:t> will handle those complaints.</a:t>
            </a:r>
            <a:endParaRPr lang="en-US" u="none" dirty="0"/>
          </a:p>
          <a:p>
            <a:pPr marL="169530" indent="-169530" defTabSz="904159">
              <a:buFont typeface="Arial" panose="020B0604020202020204" pitchFamily="34" charset="0"/>
              <a:buChar char="•"/>
              <a:defRPr/>
            </a:pPr>
            <a:r>
              <a:rPr lang="en-US" u="none" dirty="0"/>
              <a:t>To comply with contamination monitoring and the other inspection requirements of SB 1383, options are included around performing visual inspections of containers or remote monitoring using cameras mounted in containers.</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40</a:t>
            </a:fld>
            <a:endParaRPr lang="en-US" dirty="0"/>
          </a:p>
        </p:txBody>
      </p:sp>
    </p:spTree>
    <p:extLst>
      <p:ext uri="{BB962C8B-B14F-4D97-AF65-F5344CB8AC3E}">
        <p14:creationId xmlns:p14="http://schemas.microsoft.com/office/powerpoint/2010/main" val="18131722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u="none" dirty="0"/>
              <a:t>Section 17 of the Model Ordinance addresses SB 1383’s requirement to adopt an enforceable ordinance or similarly enforceable mechanism.</a:t>
            </a:r>
          </a:p>
          <a:p>
            <a:pPr marL="169530" indent="-169530" defTabSz="904159">
              <a:buFont typeface="Arial" panose="020B0604020202020204" pitchFamily="34" charset="0"/>
              <a:buChar char="•"/>
              <a:defRPr/>
            </a:pPr>
            <a:endParaRPr lang="en-US" dirty="0"/>
          </a:p>
          <a:p>
            <a:pPr defTabSz="904159">
              <a:defRPr/>
            </a:pPr>
            <a:r>
              <a:rPr lang="en-US" b="1" dirty="0"/>
              <a:t>Guidance and Customization</a:t>
            </a:r>
          </a:p>
          <a:p>
            <a:pPr marL="169530" indent="-169530" defTabSz="904159">
              <a:buFont typeface="Arial" panose="020B0604020202020204" pitchFamily="34" charset="0"/>
              <a:buChar char="•"/>
              <a:defRPr/>
            </a:pPr>
            <a:r>
              <a:rPr lang="en-US" u="none" dirty="0"/>
              <a:t>It includes language related to establishing</a:t>
            </a:r>
            <a:r>
              <a:rPr lang="en-US" u="none" baseline="0" dirty="0"/>
              <a:t> penalty amounts that must, at a minimum, meet the penalty </a:t>
            </a:r>
            <a:r>
              <a:rPr lang="en-US" u="none" dirty="0"/>
              <a:t>levels specified in SB</a:t>
            </a:r>
            <a:r>
              <a:rPr lang="en-US" u="none" baseline="0" dirty="0"/>
              <a:t> 1383 Article 16, which range from $50 to $500 per </a:t>
            </a:r>
            <a:r>
              <a:rPr lang="en-US" u="none" strike="noStrike" baseline="0" dirty="0"/>
              <a:t>violation</a:t>
            </a:r>
            <a:r>
              <a:rPr lang="en-US" u="none" baseline="0" dirty="0"/>
              <a:t>. It also indicates that such penalties have to be </a:t>
            </a:r>
            <a:r>
              <a:rPr lang="en-US" u="none" dirty="0"/>
              <a:t>consistent with specified sections of</a:t>
            </a:r>
            <a:r>
              <a:rPr lang="en-US" u="none" baseline="0" dirty="0"/>
              <a:t> the Government Code. </a:t>
            </a:r>
          </a:p>
          <a:p>
            <a:pPr marL="169530" indent="-169530" defTabSz="904159">
              <a:buFont typeface="Arial" panose="020B0604020202020204" pitchFamily="34" charset="0"/>
              <a:buChar char="•"/>
              <a:defRPr/>
            </a:pPr>
            <a:r>
              <a:rPr lang="en-US" u="none" dirty="0"/>
              <a:t>The</a:t>
            </a:r>
            <a:r>
              <a:rPr lang="en-US" u="none" baseline="0" dirty="0"/>
              <a:t> penalty amounts in the regulations are presented as a range for the </a:t>
            </a:r>
            <a:r>
              <a:rPr lang="en-US" u="none" strike="noStrike" baseline="0" dirty="0"/>
              <a:t>violation</a:t>
            </a:r>
            <a:r>
              <a:rPr lang="en-US" u="none" baseline="0" dirty="0"/>
              <a:t>. For example, the penalty for the first </a:t>
            </a:r>
            <a:r>
              <a:rPr lang="en-US" u="none" strike="noStrike" baseline="0" dirty="0"/>
              <a:t>violation</a:t>
            </a:r>
            <a:r>
              <a:rPr lang="en-US" u="none" baseline="0" dirty="0"/>
              <a:t> is $50 to $100.  </a:t>
            </a:r>
            <a:r>
              <a:rPr lang="en-US" u="none" dirty="0"/>
              <a:t>Jurisdictions may choose a single penalty amount (rather than use</a:t>
            </a:r>
            <a:r>
              <a:rPr lang="en-US" u="none" baseline="0" dirty="0"/>
              <a:t> a range) </a:t>
            </a:r>
            <a:r>
              <a:rPr lang="en-US" u="none" dirty="0"/>
              <a:t>for each violation type. In such case,</a:t>
            </a:r>
            <a:r>
              <a:rPr lang="en-US" u="none" baseline="0" dirty="0"/>
              <a:t> the amount may </a:t>
            </a:r>
            <a:r>
              <a:rPr lang="en-US" u="none" dirty="0"/>
              <a:t>not be lower than the lowest value on the range for violations subject to the requirements of SB 1383.</a:t>
            </a:r>
          </a:p>
          <a:p>
            <a:pPr marL="626730" lvl="1" indent="-169530" defTabSz="904159">
              <a:buFont typeface="Arial" panose="020B0604020202020204" pitchFamily="34" charset="0"/>
              <a:buChar char="•"/>
              <a:defRPr/>
            </a:pPr>
            <a:r>
              <a:rPr lang="en-US" u="none" dirty="0"/>
              <a:t>Penalty levels are required</a:t>
            </a:r>
            <a:r>
              <a:rPr lang="en-US" u="none" baseline="0" dirty="0"/>
              <a:t> per the regulations, and amounts must be clearly stated.</a:t>
            </a:r>
            <a:endParaRPr lang="en-US" u="none" dirty="0"/>
          </a:p>
          <a:p>
            <a:pPr marL="621609" lvl="1" indent="-169530" defTabSz="904159">
              <a:buFont typeface="Arial" panose="020B0604020202020204" pitchFamily="34" charset="0"/>
              <a:buChar char="•"/>
              <a:defRPr/>
            </a:pPr>
            <a:r>
              <a:rPr lang="en-US" u="none" dirty="0"/>
              <a:t>the enforcement table included in the Model Ordinance is not required by SB 1383. A jurisdiction may choose to include or delete items from the table depending on the specifics of their final ordinance and their enforcement program, if they include such a table in their Ordinance.</a:t>
            </a:r>
          </a:p>
          <a:p>
            <a:pPr marL="169530" indent="-169530" defTabSz="904159">
              <a:buFont typeface="Arial" panose="020B0604020202020204" pitchFamily="34" charset="0"/>
              <a:buChar char="•"/>
              <a:defRPr/>
            </a:pPr>
            <a:r>
              <a:rPr lang="en-US" u="none" dirty="0"/>
              <a:t>If a jurisdiction chooses to delegate some enforcement responsibilities, it needs to consider to whom it is going to delegate, and at what level.</a:t>
            </a:r>
          </a:p>
          <a:p>
            <a:pPr marL="621609" lvl="1" indent="-169530" defTabSz="904159">
              <a:buFont typeface="Arial" panose="020B0604020202020204" pitchFamily="34" charset="0"/>
              <a:buChar char="•"/>
              <a:defRPr/>
            </a:pPr>
            <a:r>
              <a:rPr lang="en-US" u="none" dirty="0"/>
              <a:t>Remember: a jurisdiction is ultimately responsible for enforcement, even if the jurisdiction delegates some activities</a:t>
            </a:r>
            <a:r>
              <a:rPr lang="en-US" u="none" baseline="0" dirty="0"/>
              <a:t> </a:t>
            </a:r>
            <a:r>
              <a:rPr lang="en-US" u="none" dirty="0"/>
              <a:t>to another entity. </a:t>
            </a:r>
          </a:p>
          <a:p>
            <a:pPr marL="169530" indent="-169530" defTabSz="904159">
              <a:buFont typeface="Arial" panose="020B0604020202020204" pitchFamily="34" charset="0"/>
              <a:buChar char="•"/>
              <a:defRPr/>
            </a:pPr>
            <a:r>
              <a:rPr lang="en-US" dirty="0"/>
              <a:t>For the first t</a:t>
            </a:r>
            <a:r>
              <a:rPr lang="en-US" u="none" dirty="0"/>
              <a:t>wo years, from January 1, 2022 through December 31, 202</a:t>
            </a:r>
            <a:r>
              <a:rPr lang="en-US" u="none" strike="noStrike" dirty="0"/>
              <a:t>3</a:t>
            </a:r>
            <a:r>
              <a:rPr lang="en-US" u="none" dirty="0"/>
              <a:t>, jurisdictions are required to identify non-compliant entities and provide education to them. </a:t>
            </a:r>
          </a:p>
          <a:p>
            <a:pPr marL="169530" indent="-169530" defTabSz="904159">
              <a:buFont typeface="Arial" panose="020B0604020202020204" pitchFamily="34" charset="0"/>
              <a:buChar char="•"/>
              <a:defRPr/>
            </a:pPr>
            <a:r>
              <a:rPr lang="en-US" u="none" dirty="0"/>
              <a:t>Enforcement actions, including civil penalties must begin no later than January 1, 2024, but a jurisdiction may consider having penalties start earlier.</a:t>
            </a:r>
          </a:p>
          <a:p>
            <a:pPr marL="621609" lvl="1" indent="-169530" defTabSz="904159">
              <a:buFont typeface="Arial" panose="020B0604020202020204" pitchFamily="34" charset="0"/>
              <a:buChar char="•"/>
              <a:defRPr/>
            </a:pPr>
            <a:r>
              <a:rPr lang="en-US" u="none" dirty="0"/>
              <a:t>The Model Ordinance allows for date adjustment,</a:t>
            </a:r>
            <a:r>
              <a:rPr lang="en-US" u="none" baseline="0" dirty="0"/>
              <a:t> so jurisdictions could choose to adopt the Model Ordinance sooner than is required </a:t>
            </a:r>
            <a:r>
              <a:rPr lang="en-US" u="none" dirty="0">
                <a:solidFill>
                  <a:srgbClr val="FF0000"/>
                </a:solidFill>
                <a:latin typeface="Arial" panose="020B0604020202020204" pitchFamily="34" charset="0"/>
                <a:ea typeface="Calibri" panose="020F0502020204030204" pitchFamily="34" charset="0"/>
              </a:rPr>
              <a:t>Note that Jurisdictions are not affirmatively required to impose penalties on generators found in violation of prohibited container contaminant requirements.</a:t>
            </a:r>
            <a:endParaRPr lang="en-US" u="none" dirty="0"/>
          </a:p>
          <a:p>
            <a:pPr marL="169530" indent="-169530" defTabSz="904159">
              <a:buFont typeface="Arial" panose="020B0604020202020204" pitchFamily="34" charset="0"/>
              <a:buChar char="•"/>
              <a:defRPr/>
            </a:pPr>
            <a:r>
              <a:rPr lang="en-US" u="none" dirty="0"/>
              <a:t>Jurisdictions will need to modify the enforcement language in their ordinance so that it conforms with their current and desired enforcement procedures. </a:t>
            </a:r>
          </a:p>
          <a:p>
            <a:pPr marL="621609" lvl="1" indent="-169530" defTabSz="904159">
              <a:buFont typeface="Arial" panose="020B0604020202020204" pitchFamily="34" charset="0"/>
              <a:buChar char="•"/>
              <a:defRPr/>
            </a:pPr>
            <a:r>
              <a:rPr lang="en-US" u="none" dirty="0"/>
              <a:t>Jurisdictions may want to provide enforcement requirements stricter than those specified by SB 1383.</a:t>
            </a:r>
          </a:p>
          <a:p>
            <a:pPr marL="621609" lvl="1" indent="-169530" defTabSz="904159">
              <a:buFont typeface="Arial" panose="020B0604020202020204" pitchFamily="34" charset="0"/>
              <a:buChar char="•"/>
              <a:defRPr/>
            </a:pPr>
            <a:r>
              <a:rPr lang="en-US" u="none" dirty="0"/>
              <a:t>Many municipal</a:t>
            </a:r>
            <a:r>
              <a:rPr lang="en-US" u="none" baseline="0" dirty="0"/>
              <a:t> codes have enforcement in a general section of the code, so these provisions may need to be moved to a different code section.</a:t>
            </a:r>
            <a:endParaRPr lang="en-US" b="1"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41</a:t>
            </a:fld>
            <a:endParaRPr lang="en-US" dirty="0"/>
          </a:p>
        </p:txBody>
      </p:sp>
    </p:spTree>
    <p:extLst>
      <p:ext uri="{BB962C8B-B14F-4D97-AF65-F5344CB8AC3E}">
        <p14:creationId xmlns:p14="http://schemas.microsoft.com/office/powerpoint/2010/main" val="29921457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69530" indent="-169530" defTabSz="904159">
              <a:buFont typeface="Arial" panose="020B0604020202020204" pitchFamily="34" charset="0"/>
              <a:buChar char="•"/>
              <a:defRPr/>
            </a:pPr>
            <a:r>
              <a:rPr lang="en-US" dirty="0"/>
              <a:t>Section 18 – Effective Date – addresses SB 1383’s requirement that an ordinance or other enforceable mechanism be in place no later than January 1, 2022</a:t>
            </a:r>
          </a:p>
          <a:p>
            <a:pPr marL="0" indent="0" defTabSz="904159">
              <a:buFont typeface="Arial" panose="020B0604020202020204" pitchFamily="34" charset="0"/>
              <a:buNone/>
              <a:defRPr/>
            </a:pPr>
            <a:endParaRPr lang="en-US" dirty="0"/>
          </a:p>
          <a:p>
            <a:pPr defTabSz="904159">
              <a:defRPr/>
            </a:pPr>
            <a:r>
              <a:rPr lang="en-US" b="1" dirty="0"/>
              <a:t>Guidance and Customization</a:t>
            </a:r>
          </a:p>
          <a:p>
            <a:pPr marL="169530" indent="-169530" defTabSz="904159">
              <a:buFont typeface="Arial" panose="020B0604020202020204" pitchFamily="34" charset="0"/>
              <a:buChar char="•"/>
              <a:defRPr/>
            </a:pPr>
            <a:r>
              <a:rPr lang="en-US" dirty="0"/>
              <a:t>Jurisdictions can choose to make the ordinance effective prior to January 1, 2022, to allow entities more time to come into compliance through outreach and educational efforts prior to the implementation of penalties.</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42</a:t>
            </a:fld>
            <a:endParaRPr lang="en-US" dirty="0"/>
          </a:p>
        </p:txBody>
      </p:sp>
    </p:spTree>
    <p:extLst>
      <p:ext uri="{BB962C8B-B14F-4D97-AF65-F5344CB8AC3E}">
        <p14:creationId xmlns:p14="http://schemas.microsoft.com/office/powerpoint/2010/main" val="38396204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dirty="0"/>
              <a:t>Overall Tips</a:t>
            </a:r>
          </a:p>
          <a:p>
            <a:pPr marL="169530" indent="-169530">
              <a:buFont typeface="Arial" panose="020B0604020202020204" pitchFamily="34" charset="0"/>
              <a:buChar char="•"/>
            </a:pPr>
            <a:r>
              <a:rPr lang="en-US" dirty="0"/>
              <a:t>The Model Ordinance provides </a:t>
            </a:r>
            <a:r>
              <a:rPr lang="en-US" u="none" dirty="0"/>
              <a:t>example language and tries to address a wide range of options for customization purposes.  Given the diversity of situations, the Model Ordinance language will need to be highly customized to fit the jurisdiction’s needs and situation.  </a:t>
            </a:r>
          </a:p>
          <a:p>
            <a:pPr marL="169530" indent="-169530">
              <a:buFont typeface="Arial" panose="020B0604020202020204" pitchFamily="34" charset="0"/>
              <a:buChar char="•"/>
            </a:pPr>
            <a:endParaRPr lang="en-US" u="none" dirty="0"/>
          </a:p>
          <a:p>
            <a:pPr marL="169530" indent="-169530">
              <a:buFont typeface="Arial" panose="020B0604020202020204" pitchFamily="34" charset="0"/>
              <a:buChar char="•"/>
            </a:pPr>
            <a:r>
              <a:rPr lang="en-US" u="none" dirty="0"/>
              <a:t>it provides a great baseline</a:t>
            </a:r>
            <a:r>
              <a:rPr lang="en-US" u="none" baseline="0" dirty="0"/>
              <a:t> and</a:t>
            </a:r>
            <a:r>
              <a:rPr lang="en-US" u="none" dirty="0"/>
              <a:t> it may not be </a:t>
            </a:r>
            <a:r>
              <a:rPr lang="en-US" u="none" strike="noStrike" dirty="0"/>
              <a:t>perfect fit for each jurisdiction</a:t>
            </a:r>
            <a:r>
              <a:rPr lang="en-US" u="none" dirty="0"/>
              <a:t>, but will provide a solid foundation for each jurisdiction to amend its current municipal code to integrate these SB 1383 requirements. As we wrap up this presentation, we’d like to review some overall tips on how to use the Model Ordinance.</a:t>
            </a:r>
          </a:p>
          <a:p>
            <a:pPr marL="169530" indent="-169530">
              <a:buFont typeface="Arial" panose="020B0604020202020204" pitchFamily="34" charset="0"/>
              <a:buChar char="•"/>
            </a:pPr>
            <a:endParaRPr lang="en-US" b="1" u="none" dirty="0"/>
          </a:p>
          <a:p>
            <a:pPr lvl="0"/>
            <a:r>
              <a:rPr lang="en-US" b="1" u="none" dirty="0"/>
              <a:t>Modify Language</a:t>
            </a:r>
          </a:p>
          <a:p>
            <a:pPr marL="169530" indent="-169530">
              <a:buFont typeface="Arial" panose="020B0604020202020204" pitchFamily="34" charset="0"/>
              <a:buChar char="•"/>
            </a:pPr>
            <a:r>
              <a:rPr lang="en-US" u="none" dirty="0"/>
              <a:t>Adjust the Model language to fit the user’s specific needs. For example, “jurisdiction” is used throughout the document, and will need to be changed to City, County, Agency, etc., as applicable.</a:t>
            </a:r>
          </a:p>
          <a:p>
            <a:pPr marL="169530" indent="-169530">
              <a:buFont typeface="Arial" panose="020B0604020202020204" pitchFamily="34" charset="0"/>
              <a:buChar char="•"/>
            </a:pPr>
            <a:endParaRPr lang="en-US" u="none" dirty="0"/>
          </a:p>
          <a:p>
            <a:pPr defTabSz="904159">
              <a:defRPr/>
            </a:pPr>
            <a:r>
              <a:rPr lang="en-US" b="1" u="none" dirty="0"/>
              <a:t>Blend Existing Provisions with Model Provisions</a:t>
            </a:r>
          </a:p>
          <a:p>
            <a:pPr marL="169530" indent="-169530" defTabSz="904159">
              <a:buFont typeface="Arial" panose="020B0604020202020204" pitchFamily="34" charset="0"/>
              <a:buChar char="•"/>
              <a:defRPr/>
            </a:pPr>
            <a:r>
              <a:rPr lang="en-US" u="none" dirty="0"/>
              <a:t>When using the Model Ordinance, users may want to select provisions from both the current municipal code and the Model to create an ordinance that best suits its needs and requirements. It is recommended that users consider modifying existing provisions as appropriate,  however they should be carefully reviewed to ensure </a:t>
            </a:r>
            <a:r>
              <a:rPr lang="en-US" u="none" baseline="0" dirty="0"/>
              <a:t> alignment with compliant programs and collection approaches. </a:t>
            </a:r>
            <a:endParaRPr lang="en-US" u="none" strike="sngStrike" dirty="0"/>
          </a:p>
          <a:p>
            <a:pPr marL="169530" indent="-169530" defTabSz="904159">
              <a:buFont typeface="Arial" panose="020B0604020202020204" pitchFamily="34" charset="0"/>
              <a:buChar char="•"/>
              <a:defRPr/>
            </a:pPr>
            <a:endParaRPr lang="en-US" u="none" dirty="0"/>
          </a:p>
          <a:p>
            <a:pPr defTabSz="904159">
              <a:defRPr/>
            </a:pPr>
            <a:r>
              <a:rPr lang="en-US" b="1" u="none" dirty="0"/>
              <a:t>Align Language</a:t>
            </a:r>
          </a:p>
          <a:p>
            <a:pPr marL="169530" indent="-169530" defTabSz="904159">
              <a:buFont typeface="Arial" panose="020B0604020202020204" pitchFamily="34" charset="0"/>
              <a:buChar char="•"/>
              <a:defRPr/>
            </a:pPr>
            <a:r>
              <a:rPr lang="en-US" u="none" dirty="0"/>
              <a:t>Customize the Model Ordinance so that it aligns with your jurisdiction’s collection system, compliance approach, and franchise agreement.</a:t>
            </a:r>
          </a:p>
          <a:p>
            <a:pPr marL="169530" indent="-169530" defTabSz="904159">
              <a:buFont typeface="Arial" panose="020B0604020202020204" pitchFamily="34" charset="0"/>
              <a:buChar char="•"/>
              <a:defRPr/>
            </a:pPr>
            <a:endParaRPr lang="en-US" u="none" dirty="0"/>
          </a:p>
          <a:p>
            <a:pPr lvl="0"/>
            <a:r>
              <a:rPr lang="en-US" b="1" u="none" dirty="0"/>
              <a:t>Delete Guidance Notes and Unused Options</a:t>
            </a:r>
          </a:p>
          <a:p>
            <a:pPr marL="169530" indent="-169530">
              <a:buFont typeface="Arial" panose="020B0604020202020204" pitchFamily="34" charset="0"/>
              <a:buChar char="•"/>
            </a:pPr>
            <a:r>
              <a:rPr lang="en-US" u="none" dirty="0"/>
              <a:t>Highlighted guidance notes are presented in the Model Ordinance for reference only, and are to be removed by the user when preparing its final Ordinance. In cases where the Model Ordinance offers multiple options, optional provisions that are not selected are to be deleted and section numbers must be modified accordingly.</a:t>
            </a:r>
          </a:p>
          <a:p>
            <a:pPr marL="169530" indent="-169530">
              <a:buFont typeface="Arial" panose="020B0604020202020204" pitchFamily="34" charset="0"/>
              <a:buChar char="•"/>
            </a:pPr>
            <a:endParaRPr lang="en-US" dirty="0"/>
          </a:p>
          <a:p>
            <a:r>
              <a:rPr lang="en-US" b="1" dirty="0"/>
              <a:t>Seek Legal Counsel</a:t>
            </a:r>
          </a:p>
          <a:p>
            <a:pPr marL="169530" indent="-169530" defTabSz="904159">
              <a:buFont typeface="Arial" panose="020B0604020202020204" pitchFamily="34" charset="0"/>
              <a:buChar char="•"/>
              <a:defRPr/>
            </a:pPr>
            <a:r>
              <a:rPr lang="en-US" dirty="0"/>
              <a:t>As we noted at the beginning of this presentation, </a:t>
            </a:r>
            <a:r>
              <a:rPr lang="en-US" baseline="0" dirty="0"/>
              <a:t>each jurisdiction is ultimate</a:t>
            </a:r>
            <a:r>
              <a:rPr lang="en-US" u="none" baseline="0" dirty="0"/>
              <a:t>ly responsible for its compliance with the regulations, and is advised to seek legal counsel in development or modification of its agreement(s) and ordinance.</a:t>
            </a:r>
          </a:p>
          <a:p>
            <a:pPr marL="169530" indent="-169530" defTabSz="904159">
              <a:buFont typeface="Arial" panose="020B0604020202020204" pitchFamily="34" charset="0"/>
              <a:buChar char="•"/>
              <a:defRPr/>
            </a:pPr>
            <a:endParaRPr lang="en-US" dirty="0"/>
          </a:p>
          <a:p>
            <a:r>
              <a:rPr lang="en-US" b="1" dirty="0"/>
              <a:t>Case Studies</a:t>
            </a:r>
          </a:p>
          <a:p>
            <a:pPr marL="169530" indent="-169530">
              <a:buFont typeface="Arial" panose="020B0604020202020204" pitchFamily="34" charset="0"/>
              <a:buChar char="•"/>
            </a:pPr>
            <a:r>
              <a:rPr lang="en-US" dirty="0"/>
              <a:t>CalRecycle, in conjunction with HF&amp;H Consultants, has developed a series of case studies that spotlight how jurisdictions and entities are implementing some aspects of SB 1383. We have created two case studies for each of the Model Tools. For the Model Mandatory Organics Disposal Reduction Ordinance, we are showcasing enforcement ordinances from the County of Alameda and the City of San Francisco. You can read about their implementation process and lessons learned by following the links provided on this slide.  </a:t>
            </a:r>
          </a:p>
          <a:p>
            <a:endParaRPr lang="en-US" b="1" dirty="0"/>
          </a:p>
          <a:p>
            <a:pPr marL="169530" indent="-169530">
              <a:buFont typeface="Arial" panose="020B0604020202020204" pitchFamily="34" charset="0"/>
              <a:buChar char="•"/>
            </a:pPr>
            <a:endParaRPr lang="en-US"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43</a:t>
            </a:fld>
            <a:endParaRPr lang="en-US" dirty="0"/>
          </a:p>
        </p:txBody>
      </p:sp>
    </p:spTree>
    <p:extLst>
      <p:ext uri="{BB962C8B-B14F-4D97-AF65-F5344CB8AC3E}">
        <p14:creationId xmlns:p14="http://schemas.microsoft.com/office/powerpoint/2010/main" val="12516152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a:t>
            </a:r>
            <a:r>
              <a:rPr lang="en-US" baseline="0" dirty="0"/>
              <a:t> you very much for listening.  </a:t>
            </a:r>
          </a:p>
          <a:p>
            <a:endParaRPr lang="en-US" baseline="0" dirty="0"/>
          </a:p>
          <a:p>
            <a:r>
              <a:rPr lang="en-US" baseline="0" dirty="0"/>
              <a:t>We will use the remaining time to respond to questions and receive comments. </a:t>
            </a:r>
          </a:p>
          <a:p>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44</a:t>
            </a:fld>
            <a:endParaRPr lang="en-US" dirty="0"/>
          </a:p>
        </p:txBody>
      </p:sp>
    </p:spTree>
    <p:extLst>
      <p:ext uri="{BB962C8B-B14F-4D97-AF65-F5344CB8AC3E}">
        <p14:creationId xmlns:p14="http://schemas.microsoft.com/office/powerpoint/2010/main" val="390731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dirty="0"/>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dirty="0"/>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dirty="0"/>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dirty="0"/>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dirty="0"/>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dirty="0"/>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dirty="0"/>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dirty="0"/>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dirty="0"/>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dirty="0"/>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dirty="0"/>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dirty="0"/>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dirty="0"/>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dirty="0"/>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dirty="0"/>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dirty="0"/>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dirty="0"/>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dirty="0"/>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dirty="0"/>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dirty="0"/>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r>
              <a:rPr lang="en-US" dirty="0"/>
              <a:t>a</a:t>
            </a:r>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latin typeface="Arial" panose="020B0604020202020204" pitchFamily="34" charset="0"/>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latin typeface="Arial" panose="020B0604020202020204" pitchFamily="34" charset="0"/>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dirty="0"/>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latin typeface="Arial" panose="020B0604020202020204" pitchFamily="34" charset="0"/>
            </a:endParaRPr>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dirty="0"/>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dirty="0"/>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latin typeface="Arial" panose="020B0604020202020204" pitchFamily="34" charset="0"/>
            </a:endParaRPr>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dirty="0"/>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24.png"/><Relationship Id="rId5" Type="http://schemas.openxmlformats.org/officeDocument/2006/relationships/image" Target="../media/image16.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18.xml"/><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26.xml"/><Relationship Id="rId4" Type="http://schemas.openxmlformats.org/officeDocument/2006/relationships/image" Target="../media/image34.jp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image" Target="../media/image51.png"/></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5.xml"/><Relationship Id="rId5" Type="http://schemas.microsoft.com/office/2007/relationships/hdphoto" Target="../media/hdphoto2.wdp"/><Relationship Id="rId4" Type="http://schemas.openxmlformats.org/officeDocument/2006/relationships/image" Target="../media/image56.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microsoft.com/office/2007/relationships/hdphoto" Target="../media/hdphoto3.wdp"/></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microsoft.com/office/2007/relationships/hdphoto" Target="../media/hdphoto4.wdp"/></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microsoft.com/office/2007/relationships/hdphoto" Target="../media/hdphoto5.wdp"/></Relationships>
</file>

<file path=ppt/slides/_rels/slide3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microsoft.com/office/2007/relationships/hdphoto" Target="../media/hdphoto6.wdp"/></Relationships>
</file>

<file path=ppt/slides/_rels/slide3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microsoft.com/office/2007/relationships/hdphoto" Target="../media/hdphoto7.wdp"/></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microsoft.com/office/2007/relationships/hdphoto" Target="../media/hdphoto8.wdp"/></Relationships>
</file>

<file path=ppt/slides/_rels/slide43.xml.rels><?xml version="1.0" encoding="UTF-8" standalone="yes"?>
<Relationships xmlns="http://schemas.openxmlformats.org/package/2006/relationships"><Relationship Id="rId3" Type="http://schemas.openxmlformats.org/officeDocument/2006/relationships/hyperlink" Target="http://www.calrecycle.ca.gov/organics/slcp/education"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hyperlink" Target="http://www.calrecycle.ca.gov/organics/slcp/education" TargetMode="External"/><Relationship Id="rId7" Type="http://schemas.openxmlformats.org/officeDocument/2006/relationships/hyperlink" Target="mailto:slcp.organics@calrecycle.ca.gov" TargetMode="External"/><Relationship Id="rId2" Type="http://schemas.openxmlformats.org/officeDocument/2006/relationships/notesSlide" Target="../notesSlides/notesSlide44.xml"/><Relationship Id="rId1" Type="http://schemas.openxmlformats.org/officeDocument/2006/relationships/slideLayout" Target="../slideLayouts/slideLayout6.xml"/><Relationship Id="rId6" Type="http://schemas.openxmlformats.org/officeDocument/2006/relationships/hyperlink" Target="mailto:dkaufmanconsulting@gmail.com" TargetMode="External"/><Relationship Id="rId5" Type="http://schemas.openxmlformats.org/officeDocument/2006/relationships/image" Target="../media/image69.gif"/><Relationship Id="rId4" Type="http://schemas.openxmlformats.org/officeDocument/2006/relationships/hyperlink" Target="mailto:rchilton@hfh-consultant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poured into compost bin, edible food collected in truck, compost facility, anaerobic digestion facility">
            <a:extLs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0" y="0"/>
            <a:ext cx="12191998" cy="6857999"/>
          </a:xfrm>
          <a:prstGeom prst="rect">
            <a:avLst/>
          </a:prstGeom>
        </p:spPr>
      </p:pic>
      <p:sp>
        <p:nvSpPr>
          <p:cNvPr id="3" name="Subtitle 2" descr="CalRecycle Statewide Webinar&#10;Presented by HF&amp;H Consultants, Debra Kaufman Consulting, and  CalRecycle&#10;October 27, 2020&#10;">
            <a:extLst>
              <a:ext uri="{FF2B5EF4-FFF2-40B4-BE49-F238E27FC236}">
                <a16:creationId xmlns:a16="http://schemas.microsoft.com/office/drawing/2014/main" id="{E619532F-F1F0-EE4E-A9FF-B280C4B56731}"/>
              </a:ext>
            </a:extLst>
          </p:cNvPr>
          <p:cNvSpPr>
            <a:spLocks noGrp="1"/>
          </p:cNvSpPr>
          <p:nvPr>
            <p:ph type="subTitle" idx="1"/>
          </p:nvPr>
        </p:nvSpPr>
        <p:spPr>
          <a:xfrm>
            <a:off x="299305" y="3937001"/>
            <a:ext cx="4694286" cy="2376124"/>
          </a:xfrm>
          <a:solidFill>
            <a:srgbClr val="B6CCE4"/>
          </a:solidFill>
        </p:spPr>
        <p:txBody>
          <a:bodyPr anchor="ctr">
            <a:noAutofit/>
          </a:bodyPr>
          <a:lstStyle/>
          <a:p>
            <a:pPr algn="l">
              <a:lnSpc>
                <a:spcPct val="110000"/>
              </a:lnSpc>
            </a:pPr>
            <a:r>
              <a:rPr lang="en-US" dirty="0"/>
              <a:t>CalRecycle Statewide Webinar</a:t>
            </a:r>
          </a:p>
          <a:p>
            <a:pPr algn="l">
              <a:lnSpc>
                <a:spcPct val="110000"/>
              </a:lnSpc>
            </a:pPr>
            <a:r>
              <a:rPr lang="en-US" sz="2200" dirty="0"/>
              <a:t>Presented by HF&amp;H Consultants, Debra Kaufman Consulting, and  CalRecycle</a:t>
            </a:r>
          </a:p>
          <a:p>
            <a:pPr algn="l">
              <a:lnSpc>
                <a:spcPct val="110000"/>
              </a:lnSpc>
            </a:pPr>
            <a:r>
              <a:rPr lang="en-US" dirty="0"/>
              <a:t>October 27, 2020</a:t>
            </a:r>
          </a:p>
        </p:txBody>
      </p:sp>
      <p:sp>
        <p:nvSpPr>
          <p:cNvPr id="2" name="Title 1" descr="SB 1383 &#10;Model Mandatory Organics Disposal Reduction Ordinance">
            <a:extLst>
              <a:ext uri="{FF2B5EF4-FFF2-40B4-BE49-F238E27FC236}">
                <a16:creationId xmlns:a16="http://schemas.microsoft.com/office/drawing/2014/main" id="{81395BCF-3174-374A-AA0B-2C72B35CB6A3}"/>
              </a:ext>
              <a:ext uri="{C183D7F6-B498-43B3-948B-1728B52AA6E4}">
                <adec:decorative xmlns:adec="http://schemas.microsoft.com/office/drawing/2017/decorative" val="0"/>
              </a:ext>
            </a:extLst>
          </p:cNvPr>
          <p:cNvSpPr>
            <a:spLocks noGrp="1"/>
          </p:cNvSpPr>
          <p:nvPr>
            <p:ph type="ctrTitle"/>
          </p:nvPr>
        </p:nvSpPr>
        <p:spPr>
          <a:xfrm>
            <a:off x="0" y="0"/>
            <a:ext cx="5159829" cy="3937001"/>
          </a:xfrm>
          <a:solidFill>
            <a:srgbClr val="4F7D3F"/>
          </a:solidFill>
        </p:spPr>
        <p:txBody>
          <a:bodyPr>
            <a:normAutofit fontScale="90000"/>
          </a:bodyPr>
          <a:lstStyle/>
          <a:p>
            <a:pPr algn="l"/>
            <a:br>
              <a:rPr lang="en-US" sz="4000" dirty="0">
                <a:solidFill>
                  <a:schemeClr val="bg1"/>
                </a:solidFill>
              </a:rPr>
            </a:br>
            <a:br>
              <a:rPr lang="en-US" sz="4000" dirty="0">
                <a:solidFill>
                  <a:schemeClr val="bg1"/>
                </a:solidFill>
              </a:rPr>
            </a:br>
            <a:br>
              <a:rPr lang="en-US" sz="4000" dirty="0">
                <a:solidFill>
                  <a:schemeClr val="bg1"/>
                </a:solidFill>
              </a:rPr>
            </a:br>
            <a:r>
              <a:rPr lang="en-US" sz="3600" dirty="0">
                <a:solidFill>
                  <a:schemeClr val="bg1"/>
                </a:solidFill>
              </a:rPr>
              <a:t>SB 1383 </a:t>
            </a:r>
            <a:br>
              <a:rPr lang="en-US" sz="3600" dirty="0">
                <a:solidFill>
                  <a:schemeClr val="bg1"/>
                </a:solidFill>
              </a:rPr>
            </a:br>
            <a:r>
              <a:rPr lang="en-US" sz="3600" dirty="0">
                <a:solidFill>
                  <a:schemeClr val="bg1"/>
                </a:solidFill>
              </a:rPr>
              <a:t>Model Mandatory Organics Disposal Reduction Ordinance</a:t>
            </a:r>
            <a:br>
              <a:rPr lang="en-US" sz="3600" dirty="0">
                <a:solidFill>
                  <a:schemeClr val="bg1"/>
                </a:solidFill>
              </a:rPr>
            </a:br>
            <a:br>
              <a:rPr lang="en-US" sz="3600" dirty="0">
                <a:solidFill>
                  <a:schemeClr val="bg1"/>
                </a:solidFill>
              </a:rPr>
            </a:br>
            <a:br>
              <a:rPr lang="en-US" dirty="0">
                <a:solidFill>
                  <a:schemeClr val="bg1"/>
                </a:solidFill>
              </a:rPr>
            </a:br>
            <a:endParaRPr lang="en-US" sz="4900" dirty="0">
              <a:solidFill>
                <a:schemeClr val="bg1"/>
              </a:solidFill>
            </a:endParaRPr>
          </a:p>
        </p:txBody>
      </p:sp>
    </p:spTree>
    <p:extLst>
      <p:ext uri="{BB962C8B-B14F-4D97-AF65-F5344CB8AC3E}">
        <p14:creationId xmlns:p14="http://schemas.microsoft.com/office/powerpoint/2010/main" val="1979045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Disclaimer"/>
          <p:cNvSpPr>
            <a:spLocks noGrp="1"/>
          </p:cNvSpPr>
          <p:nvPr>
            <p:ph type="title"/>
          </p:nvPr>
        </p:nvSpPr>
        <p:spPr>
          <a:xfrm>
            <a:off x="838200" y="87267"/>
            <a:ext cx="10515600" cy="1325563"/>
          </a:xfrm>
        </p:spPr>
        <p:txBody>
          <a:bodyPr/>
          <a:lstStyle/>
          <a:p>
            <a:r>
              <a:rPr lang="en-US" dirty="0"/>
              <a:t>Disclaimer</a:t>
            </a:r>
          </a:p>
        </p:txBody>
      </p:sp>
      <p:sp>
        <p:nvSpPr>
          <p:cNvPr id="3" name="Content Placeholder 2" descr="This Model Tool is for informational and example purposes only. It should not merely be duplicated without consideration of an individual jurisdiction’s particular needs or circumstances. It is not intended to cover each and every situation, nor can it anticipate specific needs. &#10;This Model Tool was developed by CalRecycle and its consultants (HF&amp;H Consultants in conjunction with Debra Kaufman Consulting). They have attempted to ensure that the language herein aligns with the SB 1383 regulations; however, in the event of any conflict, the language in the regulations shall prevail over language in the Model Tool and determination of regulatory intent and interpretation should be appropriately guided by the regulatory language and the official rulemaking record of which this Model Tool is not a component.&#10;CalRecycle and its consultants make no representations that use of the Model Tool will ensure compliance with regulatory requirements.&#10;This Model Tool does not constitute legal advice. Jurisdictions are encouraged to seek legal counsel appropriate to their particular circumstances regarding compliance with regulatory requirements.&#10;"/>
          <p:cNvSpPr>
            <a:spLocks noGrp="1"/>
          </p:cNvSpPr>
          <p:nvPr>
            <p:ph idx="1"/>
          </p:nvPr>
        </p:nvSpPr>
        <p:spPr>
          <a:xfrm>
            <a:off x="838200" y="1149305"/>
            <a:ext cx="10515600" cy="5167312"/>
          </a:xfrm>
        </p:spPr>
        <p:txBody>
          <a:bodyPr>
            <a:noAutofit/>
          </a:bodyPr>
          <a:lstStyle/>
          <a:p>
            <a:r>
              <a:rPr lang="en-US" sz="2000" dirty="0"/>
              <a:t>This Model Tool is for informational and example purposes only. It should not merely be duplicated without consideration of an individual jurisdiction’s particular needs or circumstances. It is not intended to cover each and every situation, nor can it anticipate specific needs. </a:t>
            </a:r>
          </a:p>
          <a:p>
            <a:r>
              <a:rPr lang="en-US" sz="2000" dirty="0"/>
              <a:t>This Model Tool was developed by CalRecycle and its consultants (HF&amp;H Consultants in conjunction with Debra Kaufman Consulting). They have attempted to ensure that the language herein aligns with the SB 1383 regulations; however, in the event of any conflict, the language in the regulations shall prevail over language in the Model Tool and determination of regulatory intent and interpretation should be appropriately guided by the regulatory language and the official rulemaking record of which this Model Tool is not a component.</a:t>
            </a:r>
          </a:p>
          <a:p>
            <a:r>
              <a:rPr lang="en-US" sz="2000" dirty="0"/>
              <a:t>CalRecycle and its consultants make no representations that use of the Model Tool will ensure compliance with regulatory requirements.</a:t>
            </a:r>
          </a:p>
          <a:p>
            <a:r>
              <a:rPr lang="en-US" sz="2000" dirty="0"/>
              <a:t>This Model Tool does not constitute legal advice. Jurisdictions are encouraged to seek legal counsel appropriate to their particular circumstances regarding compliance with regulatory requirements.</a:t>
            </a:r>
          </a:p>
        </p:txBody>
      </p:sp>
    </p:spTree>
    <p:extLst>
      <p:ext uri="{BB962C8B-B14F-4D97-AF65-F5344CB8AC3E}">
        <p14:creationId xmlns:p14="http://schemas.microsoft.com/office/powerpoint/2010/main" val="2774486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Outline"/>
          <p:cNvSpPr>
            <a:spLocks noGrp="1"/>
          </p:cNvSpPr>
          <p:nvPr>
            <p:ph type="title"/>
          </p:nvPr>
        </p:nvSpPr>
        <p:spPr>
          <a:xfrm>
            <a:off x="0" y="0"/>
            <a:ext cx="12192000" cy="1325563"/>
          </a:xfrm>
          <a:solidFill>
            <a:srgbClr val="4F7D3F"/>
          </a:solidFill>
        </p:spPr>
        <p:txBody>
          <a:bodyPr/>
          <a:lstStyle/>
          <a:p>
            <a:r>
              <a:rPr lang="en-US" dirty="0"/>
              <a:t>Outline</a:t>
            </a:r>
          </a:p>
        </p:txBody>
      </p:sp>
      <p:sp>
        <p:nvSpPr>
          <p:cNvPr id="3" name="Content Placeholder 2" descr="SB 1383 Overview&#10;Model Objectives&#10;Model Structure and Considerations&#10;Model Highlights&#10;Q &amp; A&#10;"/>
          <p:cNvSpPr>
            <a:spLocks noGrp="1"/>
          </p:cNvSpPr>
          <p:nvPr>
            <p:ph sz="quarter" idx="10"/>
          </p:nvPr>
        </p:nvSpPr>
        <p:spPr/>
        <p:txBody>
          <a:bodyPr/>
          <a:lstStyle/>
          <a:p>
            <a:r>
              <a:rPr lang="en-US" dirty="0"/>
              <a:t>SB 1383 Overview</a:t>
            </a:r>
          </a:p>
          <a:p>
            <a:r>
              <a:rPr lang="en-US" dirty="0"/>
              <a:t>Model Objectives</a:t>
            </a:r>
          </a:p>
          <a:p>
            <a:r>
              <a:rPr lang="en-US" dirty="0"/>
              <a:t>Model Structure and Considerations</a:t>
            </a:r>
          </a:p>
          <a:p>
            <a:r>
              <a:rPr lang="en-US" dirty="0"/>
              <a:t>Model Highlights</a:t>
            </a:r>
          </a:p>
          <a:p>
            <a:r>
              <a:rPr lang="en-US" dirty="0"/>
              <a:t>Q &amp; A</a:t>
            </a:r>
          </a:p>
        </p:txBody>
      </p:sp>
      <p:grpSp>
        <p:nvGrpSpPr>
          <p:cNvPr id="6" name="Group 5">
            <a:extLst>
              <a:ext uri="{C183D7F6-B498-43B3-948B-1728B52AA6E4}">
                <adec:decorative xmlns:adec="http://schemas.microsoft.com/office/drawing/2017/decorative" val="1"/>
              </a:ext>
            </a:extLst>
          </p:cNvPr>
          <p:cNvGrpSpPr/>
          <p:nvPr/>
        </p:nvGrpSpPr>
        <p:grpSpPr>
          <a:xfrm>
            <a:off x="7191374" y="1618639"/>
            <a:ext cx="4566988" cy="4092843"/>
            <a:chOff x="7045692" y="1393067"/>
            <a:chExt cx="4360245" cy="3814201"/>
          </a:xfrm>
        </p:grpSpPr>
        <p:pic>
          <p:nvPicPr>
            <p:cNvPr id="7" name="Picture 6" descr="2020 50% reduction of organic waste to landfill "/>
            <p:cNvPicPr>
              <a:picLocks noChangeAspect="1"/>
            </p:cNvPicPr>
            <p:nvPr/>
          </p:nvPicPr>
          <p:blipFill rotWithShape="1">
            <a:blip r:embed="rId3">
              <a:duotone>
                <a:schemeClr val="accent6">
                  <a:shade val="45000"/>
                  <a:satMod val="135000"/>
                </a:schemeClr>
                <a:prstClr val="white"/>
              </a:duotone>
            </a:blip>
            <a:srcRect l="8085" t="2709" r="6752" b="6322"/>
            <a:stretch/>
          </p:blipFill>
          <p:spPr>
            <a:xfrm>
              <a:off x="7045692" y="2541070"/>
              <a:ext cx="4360244" cy="2666198"/>
            </a:xfrm>
            <a:prstGeom prst="rect">
              <a:avLst/>
            </a:prstGeom>
            <a:ln w="12700">
              <a:solidFill>
                <a:schemeClr val="accent6">
                  <a:lumMod val="75000"/>
                </a:schemeClr>
              </a:solidFill>
            </a:ln>
          </p:spPr>
        </p:pic>
        <p:pic>
          <p:nvPicPr>
            <p:cNvPr id="8" name="Picture 7" descr="pouring food waste into compost pile"/>
            <p:cNvPicPr>
              <a:picLocks noChangeAspect="1"/>
            </p:cNvPicPr>
            <p:nvPr/>
          </p:nvPicPr>
          <p:blipFill rotWithShape="1">
            <a:blip r:embed="rId4">
              <a:extLst>
                <a:ext uri="{28A0092B-C50C-407E-A947-70E740481C1C}">
                  <a14:useLocalDpi xmlns:a14="http://schemas.microsoft.com/office/drawing/2010/main" val="0"/>
                </a:ext>
              </a:extLst>
            </a:blip>
            <a:srcRect t="20370" b="29334"/>
            <a:stretch/>
          </p:blipFill>
          <p:spPr>
            <a:xfrm>
              <a:off x="7045693" y="1393067"/>
              <a:ext cx="4360244" cy="1326029"/>
            </a:xfrm>
            <a:prstGeom prst="rect">
              <a:avLst/>
            </a:prstGeom>
            <a:ln w="12700">
              <a:solidFill>
                <a:schemeClr val="accent6">
                  <a:lumMod val="75000"/>
                </a:schemeClr>
              </a:solidFill>
            </a:ln>
          </p:spPr>
        </p:pic>
      </p:grpSp>
    </p:spTree>
    <p:extLst>
      <p:ext uri="{BB962C8B-B14F-4D97-AF65-F5344CB8AC3E}">
        <p14:creationId xmlns:p14="http://schemas.microsoft.com/office/powerpoint/2010/main" val="3268741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B 1383 Requirements"/>
          <p:cNvSpPr>
            <a:spLocks noGrp="1"/>
          </p:cNvSpPr>
          <p:nvPr>
            <p:ph type="title"/>
          </p:nvPr>
        </p:nvSpPr>
        <p:spPr>
          <a:xfrm>
            <a:off x="0" y="0"/>
            <a:ext cx="12192000" cy="865931"/>
          </a:xfrm>
          <a:solidFill>
            <a:srgbClr val="4F7D3F"/>
          </a:solidFill>
        </p:spPr>
        <p:txBody>
          <a:bodyPr>
            <a:normAutofit/>
          </a:bodyPr>
          <a:lstStyle/>
          <a:p>
            <a:r>
              <a:rPr lang="en-US" dirty="0"/>
              <a:t>SB 1383 Requirements</a:t>
            </a:r>
          </a:p>
        </p:txBody>
      </p:sp>
      <p:sp>
        <p:nvSpPr>
          <p:cNvPr id="8" name="Text Placeholder 7" descr="2020&#10;"/>
          <p:cNvSpPr>
            <a:spLocks noGrp="1"/>
          </p:cNvSpPr>
          <p:nvPr>
            <p:ph type="body" sz="quarter" idx="15"/>
          </p:nvPr>
        </p:nvSpPr>
        <p:spPr>
          <a:xfrm>
            <a:off x="300446" y="1044541"/>
            <a:ext cx="1593668" cy="1241459"/>
          </a:xfrm>
          <a:solidFill>
            <a:srgbClr val="4F7D3F"/>
          </a:solidFill>
        </p:spPr>
        <p:txBody>
          <a:bodyPr/>
          <a:lstStyle/>
          <a:p>
            <a:pPr algn="ctr"/>
            <a:r>
              <a:rPr lang="en-US" sz="3600" b="1" dirty="0"/>
              <a:t>2020</a:t>
            </a:r>
          </a:p>
        </p:txBody>
      </p:sp>
      <p:sp>
        <p:nvSpPr>
          <p:cNvPr id="12" name="Text Placeholder 2" descr="50% Reduction in Landfilled Organic Waste&#10;(11.5 Million Tons Allowed Organic Waste Disposal)&#10;"/>
          <p:cNvSpPr txBox="1">
            <a:spLocks/>
          </p:cNvSpPr>
          <p:nvPr/>
        </p:nvSpPr>
        <p:spPr>
          <a:xfrm>
            <a:off x="2259874" y="1044541"/>
            <a:ext cx="9631680" cy="1241459"/>
          </a:xfrm>
          <a:prstGeom prst="rect">
            <a:avLst/>
          </a:prstGeom>
          <a:solidFill>
            <a:srgbClr val="AFD476"/>
          </a:solidFill>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lnSpc>
                <a:spcPct val="100000"/>
              </a:lnSpc>
              <a:spcBef>
                <a:spcPts val="0"/>
              </a:spcBef>
              <a:defRPr/>
            </a:pPr>
            <a:r>
              <a:rPr lang="en-US" sz="3100" b="1" cap="small" dirty="0">
                <a:solidFill>
                  <a:schemeClr val="tx1"/>
                </a:solidFill>
              </a:rPr>
              <a:t>50% Reduction in Landfilled Organic Waste</a:t>
            </a:r>
          </a:p>
          <a:p>
            <a:pPr defTabSz="457200">
              <a:lnSpc>
                <a:spcPct val="100000"/>
              </a:lnSpc>
              <a:spcBef>
                <a:spcPts val="1200"/>
              </a:spcBef>
              <a:defRPr/>
            </a:pPr>
            <a:r>
              <a:rPr lang="en-US" dirty="0">
                <a:solidFill>
                  <a:schemeClr val="tx1"/>
                </a:solidFill>
              </a:rPr>
              <a:t>(11.5 Million Tons Allowed Organic Waste Disposal)</a:t>
            </a:r>
          </a:p>
          <a:p>
            <a:endParaRPr lang="en-US" sz="3100" dirty="0"/>
          </a:p>
        </p:txBody>
      </p:sp>
      <p:sp>
        <p:nvSpPr>
          <p:cNvPr id="7" name="Text Placeholder 6" descr="2022&#10;"/>
          <p:cNvSpPr>
            <a:spLocks noGrp="1"/>
          </p:cNvSpPr>
          <p:nvPr>
            <p:ph type="body" sz="quarter" idx="14"/>
          </p:nvPr>
        </p:nvSpPr>
        <p:spPr>
          <a:xfrm>
            <a:off x="300446" y="2464610"/>
            <a:ext cx="1593667" cy="1087414"/>
          </a:xfrm>
          <a:solidFill>
            <a:srgbClr val="4F7D3F"/>
          </a:solidFill>
        </p:spPr>
        <p:txBody>
          <a:bodyPr>
            <a:normAutofit/>
          </a:bodyPr>
          <a:lstStyle/>
          <a:p>
            <a:pPr algn="ctr"/>
            <a:r>
              <a:rPr lang="en-US" sz="3600" b="1" dirty="0"/>
              <a:t>2022</a:t>
            </a:r>
          </a:p>
        </p:txBody>
      </p:sp>
      <p:sp>
        <p:nvSpPr>
          <p:cNvPr id="4" name="Text Placeholder 3" descr="Regulations Take Effect&#10;"/>
          <p:cNvSpPr>
            <a:spLocks noGrp="1"/>
          </p:cNvSpPr>
          <p:nvPr>
            <p:ph type="body" sz="quarter" idx="11"/>
          </p:nvPr>
        </p:nvSpPr>
        <p:spPr>
          <a:xfrm>
            <a:off x="2259874" y="2464610"/>
            <a:ext cx="9631680" cy="1087414"/>
          </a:xfrm>
          <a:solidFill>
            <a:srgbClr val="AFD476"/>
          </a:solidFill>
        </p:spPr>
        <p:txBody>
          <a:bodyPr>
            <a:noAutofit/>
          </a:bodyPr>
          <a:lstStyle/>
          <a:p>
            <a:pPr algn="ctr"/>
            <a:r>
              <a:rPr lang="en-US" sz="3600" b="1" cap="small" dirty="0">
                <a:solidFill>
                  <a:schemeClr val="tx1"/>
                </a:solidFill>
              </a:rPr>
              <a:t>Regulations</a:t>
            </a:r>
            <a:r>
              <a:rPr lang="en-US" sz="3600" b="1" dirty="0">
                <a:solidFill>
                  <a:schemeClr val="tx1"/>
                </a:solidFill>
              </a:rPr>
              <a:t> </a:t>
            </a:r>
            <a:r>
              <a:rPr lang="en-US" sz="3600" b="1" cap="small" dirty="0">
                <a:solidFill>
                  <a:schemeClr val="tx1"/>
                </a:solidFill>
              </a:rPr>
              <a:t>Take Effect</a:t>
            </a:r>
          </a:p>
        </p:txBody>
      </p:sp>
      <p:sp>
        <p:nvSpPr>
          <p:cNvPr id="9" name="Text Placeholder 8" descr="2025&#10;"/>
          <p:cNvSpPr>
            <a:spLocks noGrp="1"/>
          </p:cNvSpPr>
          <p:nvPr>
            <p:ph type="body" sz="quarter" idx="16"/>
          </p:nvPr>
        </p:nvSpPr>
        <p:spPr>
          <a:xfrm>
            <a:off x="300446" y="3730634"/>
            <a:ext cx="1593668" cy="1146166"/>
          </a:xfrm>
        </p:spPr>
        <p:txBody>
          <a:bodyPr>
            <a:normAutofit/>
          </a:bodyPr>
          <a:lstStyle/>
          <a:p>
            <a:r>
              <a:rPr lang="en-US" sz="3600" b="1" dirty="0"/>
              <a:t> 2025</a:t>
            </a:r>
          </a:p>
        </p:txBody>
      </p:sp>
      <p:sp>
        <p:nvSpPr>
          <p:cNvPr id="14" name="Text Placeholder 4" descr="75% Reduction in Landfilled Organic Waste&#10;(5.7 Million Tons Allowed Organic Waste Disposal)&#10;"/>
          <p:cNvSpPr txBox="1">
            <a:spLocks/>
          </p:cNvSpPr>
          <p:nvPr/>
        </p:nvSpPr>
        <p:spPr>
          <a:xfrm>
            <a:off x="2259874" y="3730634"/>
            <a:ext cx="9631680" cy="1146166"/>
          </a:xfrm>
          <a:prstGeom prst="rect">
            <a:avLst/>
          </a:prstGeom>
          <a:solidFill>
            <a:srgbClr val="AFD476"/>
          </a:solidFill>
        </p:spPr>
        <p:txBody>
          <a:bodyPr vert="horz" lIns="91440" tIns="45720" rIns="91440" bIns="45720" rtlCol="0">
            <a:normAutofit fontScale="70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lnSpc>
                <a:spcPct val="100000"/>
              </a:lnSpc>
              <a:spcBef>
                <a:spcPts val="0"/>
              </a:spcBef>
              <a:defRPr/>
            </a:pPr>
            <a:r>
              <a:rPr lang="en-US" sz="4900" b="1" cap="small" dirty="0">
                <a:solidFill>
                  <a:schemeClr val="tx1"/>
                </a:solidFill>
              </a:rPr>
              <a:t>75% Reduction in Landfilled Organic Waste</a:t>
            </a:r>
          </a:p>
          <a:p>
            <a:pPr defTabSz="457200">
              <a:lnSpc>
                <a:spcPct val="100000"/>
              </a:lnSpc>
              <a:spcBef>
                <a:spcPts val="1200"/>
              </a:spcBef>
              <a:defRPr/>
            </a:pPr>
            <a:r>
              <a:rPr lang="en-US" sz="4400" dirty="0">
                <a:solidFill>
                  <a:schemeClr val="tx1"/>
                </a:solidFill>
              </a:rPr>
              <a:t>(5.7 Million Tons Allowed Organic Waste Disposal)</a:t>
            </a:r>
          </a:p>
          <a:p>
            <a:endParaRPr lang="en-US" dirty="0"/>
          </a:p>
        </p:txBody>
      </p:sp>
      <p:sp>
        <p:nvSpPr>
          <p:cNvPr id="10" name="Text Placeholder 9" descr="2025&#10;"/>
          <p:cNvSpPr>
            <a:spLocks noGrp="1"/>
          </p:cNvSpPr>
          <p:nvPr>
            <p:ph type="body" sz="quarter" idx="17"/>
          </p:nvPr>
        </p:nvSpPr>
        <p:spPr>
          <a:xfrm>
            <a:off x="300446" y="5055410"/>
            <a:ext cx="1593668" cy="1146166"/>
          </a:xfrm>
          <a:solidFill>
            <a:srgbClr val="4F7D3F"/>
          </a:solidFill>
        </p:spPr>
        <p:txBody>
          <a:bodyPr>
            <a:normAutofit/>
          </a:bodyPr>
          <a:lstStyle/>
          <a:p>
            <a:r>
              <a:rPr lang="en-US" sz="3600" b="1" dirty="0"/>
              <a:t> 2025</a:t>
            </a:r>
          </a:p>
        </p:txBody>
      </p:sp>
      <p:sp>
        <p:nvSpPr>
          <p:cNvPr id="16" name="Text Placeholder 5" descr="20% Recovery of Currently Disposed Edible Food for Human Consumption &#10;"/>
          <p:cNvSpPr txBox="1">
            <a:spLocks/>
          </p:cNvSpPr>
          <p:nvPr/>
        </p:nvSpPr>
        <p:spPr>
          <a:xfrm>
            <a:off x="2259874" y="5055410"/>
            <a:ext cx="9631680" cy="1146166"/>
          </a:xfrm>
          <a:prstGeom prst="rect">
            <a:avLst/>
          </a:prstGeom>
          <a:solidFill>
            <a:srgbClr val="AFD476"/>
          </a:solidFill>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100" b="1" cap="small" dirty="0">
                <a:solidFill>
                  <a:schemeClr val="tx1"/>
                </a:solidFill>
              </a:rPr>
              <a:t>20% Recovery of Currently Disposed Edible Food for Human Consumption </a:t>
            </a:r>
          </a:p>
        </p:txBody>
      </p:sp>
    </p:spTree>
    <p:extLst>
      <p:ext uri="{BB962C8B-B14F-4D97-AF65-F5344CB8AC3E}">
        <p14:creationId xmlns:p14="http://schemas.microsoft.com/office/powerpoint/2010/main" val="1202962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descr="SB 1383 Key jurisdiction Dates"/>
          <p:cNvSpPr>
            <a:spLocks noGrp="1"/>
          </p:cNvSpPr>
          <p:nvPr>
            <p:ph type="title"/>
          </p:nvPr>
        </p:nvSpPr>
        <p:spPr>
          <a:xfrm>
            <a:off x="0" y="0"/>
            <a:ext cx="12192000" cy="862093"/>
          </a:xfrm>
          <a:solidFill>
            <a:srgbClr val="4F7D3F"/>
          </a:solidFill>
        </p:spPr>
        <p:txBody>
          <a:bodyPr>
            <a:normAutofit/>
          </a:bodyPr>
          <a:lstStyle/>
          <a:p>
            <a:r>
              <a:rPr lang="en-US" dirty="0"/>
              <a:t>SB 1383 Key jurisdiction Dates</a:t>
            </a:r>
          </a:p>
        </p:txBody>
      </p:sp>
      <p:sp>
        <p:nvSpPr>
          <p:cNvPr id="15" name="Text Placeholder 14" descr="2022"/>
          <p:cNvSpPr>
            <a:spLocks noGrp="1"/>
          </p:cNvSpPr>
          <p:nvPr>
            <p:ph type="body" sz="quarter" idx="23"/>
          </p:nvPr>
        </p:nvSpPr>
        <p:spPr/>
        <p:txBody>
          <a:bodyPr/>
          <a:lstStyle/>
          <a:p>
            <a:r>
              <a:rPr lang="en-US" dirty="0"/>
              <a:t>2022</a:t>
            </a:r>
          </a:p>
        </p:txBody>
      </p:sp>
      <p:pic>
        <p:nvPicPr>
          <p:cNvPr id="17" name="Picture 16" descr="waste hauler truck">
            <a:extLst>
              <a:ext uri="{FF2B5EF4-FFF2-40B4-BE49-F238E27FC236}">
                <a16:creationId xmlns:a16="http://schemas.microsoft.com/office/drawing/2014/main" id="{4C7A1C13-9D54-D54F-BA80-0C5982BF59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1109" y="1762936"/>
            <a:ext cx="668420" cy="474481"/>
          </a:xfrm>
          <a:prstGeom prst="rect">
            <a:avLst/>
          </a:prstGeom>
        </p:spPr>
      </p:pic>
      <p:sp>
        <p:nvSpPr>
          <p:cNvPr id="28" name="Text Placeholder 27" descr="Provide Organics Collection Service to All Residents and Businesses&#10;"/>
          <p:cNvSpPr>
            <a:spLocks noGrp="1"/>
          </p:cNvSpPr>
          <p:nvPr>
            <p:ph type="body" sz="quarter" idx="26"/>
          </p:nvPr>
        </p:nvSpPr>
        <p:spPr>
          <a:xfrm>
            <a:off x="2111760" y="1644977"/>
            <a:ext cx="3461771" cy="666750"/>
          </a:xfrm>
        </p:spPr>
        <p:txBody>
          <a:bodyPr>
            <a:noAutofit/>
          </a:bodyPr>
          <a:lstStyle/>
          <a:p>
            <a:r>
              <a:rPr lang="en-US" b="0" dirty="0">
                <a:solidFill>
                  <a:schemeClr val="bg1"/>
                </a:solidFill>
              </a:rPr>
              <a:t>Provide Organics Collection Service to All Residents and Businesses</a:t>
            </a:r>
          </a:p>
        </p:txBody>
      </p:sp>
      <p:pic>
        <p:nvPicPr>
          <p:cNvPr id="31" name="Picture 30" descr="apple">
            <a:extLst>
              <a:ext uri="{FF2B5EF4-FFF2-40B4-BE49-F238E27FC236}">
                <a16:creationId xmlns:a16="http://schemas.microsoft.com/office/drawing/2014/main" id="{F1ABC944-9F42-5C41-B1C6-67951317CC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4780" y="2648110"/>
            <a:ext cx="541077" cy="572320"/>
          </a:xfrm>
          <a:prstGeom prst="rect">
            <a:avLst/>
          </a:prstGeom>
        </p:spPr>
      </p:pic>
      <p:sp>
        <p:nvSpPr>
          <p:cNvPr id="24" name="Text Placeholder 23" descr="Establish Edible Food Recovery Program&#10;"/>
          <p:cNvSpPr>
            <a:spLocks noGrp="1"/>
          </p:cNvSpPr>
          <p:nvPr>
            <p:ph type="body" sz="quarter" idx="14"/>
          </p:nvPr>
        </p:nvSpPr>
        <p:spPr>
          <a:xfrm>
            <a:off x="2103475" y="2693041"/>
            <a:ext cx="3217826" cy="666750"/>
          </a:xfrm>
        </p:spPr>
        <p:txBody>
          <a:bodyPr/>
          <a:lstStyle/>
          <a:p>
            <a:r>
              <a:rPr lang="en-US" b="0" dirty="0">
                <a:solidFill>
                  <a:schemeClr val="bg1"/>
                </a:solidFill>
              </a:rPr>
              <a:t>Establish Edible Food Recovery Program</a:t>
            </a:r>
          </a:p>
        </p:txBody>
      </p:sp>
      <p:pic>
        <p:nvPicPr>
          <p:cNvPr id="32" name="Picture 31" descr="person speaking">
            <a:extLst>
              <a:ext uri="{FF2B5EF4-FFF2-40B4-BE49-F238E27FC236}">
                <a16:creationId xmlns:a16="http://schemas.microsoft.com/office/drawing/2014/main" id="{49A3653B-D1A4-D34C-8A9F-90D12CC78B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21370" y="3575130"/>
            <a:ext cx="607895" cy="512450"/>
          </a:xfrm>
          <a:prstGeom prst="rect">
            <a:avLst/>
          </a:prstGeom>
        </p:spPr>
      </p:pic>
      <p:sp>
        <p:nvSpPr>
          <p:cNvPr id="27" name="Text Placeholder 26" descr="Conduct Education and Outreach&#10;"/>
          <p:cNvSpPr>
            <a:spLocks noGrp="1"/>
          </p:cNvSpPr>
          <p:nvPr>
            <p:ph type="body" sz="quarter" idx="25"/>
          </p:nvPr>
        </p:nvSpPr>
        <p:spPr/>
        <p:txBody>
          <a:bodyPr/>
          <a:lstStyle/>
          <a:p>
            <a:r>
              <a:rPr lang="en-US" b="0" dirty="0">
                <a:solidFill>
                  <a:schemeClr val="bg1"/>
                </a:solidFill>
              </a:rPr>
              <a:t>Conduct Education and Outreach</a:t>
            </a:r>
          </a:p>
        </p:txBody>
      </p:sp>
      <p:pic>
        <p:nvPicPr>
          <p:cNvPr id="33" name="Picture 32" descr="chasing arrows recycling logo">
            <a:extLst>
              <a:ext uri="{FF2B5EF4-FFF2-40B4-BE49-F238E27FC236}">
                <a16:creationId xmlns:a16="http://schemas.microsoft.com/office/drawing/2014/main" id="{725EA57E-B51C-EB47-8E04-0FBB6E0BB86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21370" y="4451209"/>
            <a:ext cx="605015" cy="591470"/>
          </a:xfrm>
          <a:prstGeom prst="rect">
            <a:avLst/>
          </a:prstGeom>
        </p:spPr>
      </p:pic>
      <p:sp>
        <p:nvSpPr>
          <p:cNvPr id="25" name="Text Placeholder 24" descr="Procure Recovered Organic Waste Products&#10;"/>
          <p:cNvSpPr>
            <a:spLocks noGrp="1"/>
          </p:cNvSpPr>
          <p:nvPr>
            <p:ph type="body" sz="quarter" idx="15"/>
          </p:nvPr>
        </p:nvSpPr>
        <p:spPr/>
        <p:txBody>
          <a:bodyPr/>
          <a:lstStyle/>
          <a:p>
            <a:r>
              <a:rPr lang="en-US" b="0" dirty="0">
                <a:solidFill>
                  <a:schemeClr val="bg1"/>
                </a:solidFill>
              </a:rPr>
              <a:t>Procure Recovered Organic Waste Products</a:t>
            </a:r>
          </a:p>
        </p:txBody>
      </p:sp>
      <p:pic>
        <p:nvPicPr>
          <p:cNvPr id="34" name="Picture 33" descr="check list">
            <a:extLst>
              <a:ext uri="{FF2B5EF4-FFF2-40B4-BE49-F238E27FC236}">
                <a16:creationId xmlns:a16="http://schemas.microsoft.com/office/drawing/2014/main" id="{46DC0FEE-9696-D842-A27C-8B5F95DAB9B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79886" y="5329157"/>
            <a:ext cx="410510" cy="568259"/>
          </a:xfrm>
          <a:prstGeom prst="rect">
            <a:avLst/>
          </a:prstGeom>
        </p:spPr>
      </p:pic>
      <p:sp>
        <p:nvSpPr>
          <p:cNvPr id="26" name="Text Placeholder 25" descr="Plan for Capacity&#10;"/>
          <p:cNvSpPr>
            <a:spLocks noGrp="1"/>
          </p:cNvSpPr>
          <p:nvPr>
            <p:ph type="body" sz="quarter" idx="16"/>
          </p:nvPr>
        </p:nvSpPr>
        <p:spPr/>
        <p:txBody>
          <a:bodyPr/>
          <a:lstStyle/>
          <a:p>
            <a:r>
              <a:rPr lang="en-US" b="0" dirty="0">
                <a:solidFill>
                  <a:schemeClr val="bg1"/>
                </a:solidFill>
              </a:rPr>
              <a:t>Plan for Capacity</a:t>
            </a:r>
          </a:p>
        </p:txBody>
      </p:sp>
      <p:sp>
        <p:nvSpPr>
          <p:cNvPr id="16" name="Text Placeholder 15" descr="2024"/>
          <p:cNvSpPr>
            <a:spLocks noGrp="1"/>
          </p:cNvSpPr>
          <p:nvPr>
            <p:ph type="body" sz="quarter" idx="24"/>
          </p:nvPr>
        </p:nvSpPr>
        <p:spPr/>
        <p:txBody>
          <a:bodyPr/>
          <a:lstStyle/>
          <a:p>
            <a:r>
              <a:rPr lang="en-US" dirty="0"/>
              <a:t>2024</a:t>
            </a:r>
          </a:p>
        </p:txBody>
      </p:sp>
      <p:pic>
        <p:nvPicPr>
          <p:cNvPr id="35" name="Picture 34" descr="Inspector with clipboard. ">
            <a:extLst>
              <a:ext uri="{FF2B5EF4-FFF2-40B4-BE49-F238E27FC236}">
                <a16:creationId xmlns:a16="http://schemas.microsoft.com/office/drawing/2014/main" id="{7CA67602-6C70-F047-A8E7-4D7FC6E8D5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35860" y="1731112"/>
            <a:ext cx="521329" cy="494480"/>
          </a:xfrm>
          <a:prstGeom prst="rect">
            <a:avLst/>
          </a:prstGeom>
        </p:spPr>
      </p:pic>
      <p:sp>
        <p:nvSpPr>
          <p:cNvPr id="21" name="Text Placeholder 20" descr="Take enforcement action against non-compliant entities starting January 1, 2024&#10;"/>
          <p:cNvSpPr>
            <a:spLocks noGrp="1"/>
          </p:cNvSpPr>
          <p:nvPr>
            <p:ph type="body" sz="quarter" idx="10"/>
          </p:nvPr>
        </p:nvSpPr>
        <p:spPr>
          <a:xfrm>
            <a:off x="8017685" y="1666802"/>
            <a:ext cx="3183715" cy="2917898"/>
          </a:xfrm>
        </p:spPr>
        <p:txBody>
          <a:bodyPr>
            <a:normAutofit/>
          </a:bodyPr>
          <a:lstStyle/>
          <a:p>
            <a:r>
              <a:rPr lang="en-US" b="0" dirty="0"/>
              <a:t>Take enforcement action against non-compliant entities starting January 1, 2024</a:t>
            </a:r>
            <a:endParaRPr lang="en-US" b="0" strike="sngStrike" dirty="0"/>
          </a:p>
        </p:txBody>
      </p:sp>
    </p:spTree>
    <p:extLst>
      <p:ext uri="{BB962C8B-B14F-4D97-AF65-F5344CB8AC3E}">
        <p14:creationId xmlns:p14="http://schemas.microsoft.com/office/powerpoint/2010/main" val="3501988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descr="SB 1383 in Action&#10;&#10;Local Government Roles and Responsibilities"/>
          <p:cNvSpPr>
            <a:spLocks noGrp="1"/>
          </p:cNvSpPr>
          <p:nvPr>
            <p:ph type="title"/>
          </p:nvPr>
        </p:nvSpPr>
        <p:spPr>
          <a:xfrm>
            <a:off x="-12804" y="705592"/>
            <a:ext cx="4050509" cy="2739552"/>
          </a:xfrm>
        </p:spPr>
        <p:txBody>
          <a:bodyPr>
            <a:normAutofit/>
          </a:bodyPr>
          <a:lstStyle/>
          <a:p>
            <a:pPr algn="ctr"/>
            <a:r>
              <a:rPr lang="en-US" sz="3200" cap="small" dirty="0">
                <a:solidFill>
                  <a:srgbClr val="0A4467"/>
                </a:solidFill>
              </a:rPr>
              <a:t>SB 1383 in Action</a:t>
            </a:r>
            <a:br>
              <a:rPr lang="en-US" sz="3200" cap="small" dirty="0">
                <a:solidFill>
                  <a:srgbClr val="0A4467"/>
                </a:solidFill>
              </a:rPr>
            </a:br>
            <a:br>
              <a:rPr lang="en-US" sz="3200" cap="small" dirty="0">
                <a:solidFill>
                  <a:srgbClr val="0A4467"/>
                </a:solidFill>
              </a:rPr>
            </a:br>
            <a:r>
              <a:rPr lang="en-US" sz="3200" cap="small" dirty="0">
                <a:solidFill>
                  <a:srgbClr val="0A4467"/>
                </a:solidFill>
              </a:rPr>
              <a:t>Local Government Roles and Responsibilities</a:t>
            </a:r>
            <a:br>
              <a:rPr lang="en-US" sz="3200" cap="small" dirty="0">
                <a:solidFill>
                  <a:srgbClr val="0A4467"/>
                </a:solidFill>
              </a:rPr>
            </a:br>
            <a:endParaRPr lang="en-US" sz="3200" cap="small" dirty="0">
              <a:solidFill>
                <a:srgbClr val="0A4467"/>
              </a:solidFill>
            </a:endParaRPr>
          </a:p>
        </p:txBody>
      </p:sp>
      <p:sp>
        <p:nvSpPr>
          <p:cNvPr id="4" name="Text Placeholder 3" descr="SB 1383 doesn’t just apply to waste management and recycling departments.&#10;Every local department plays a role in SB 1383 implementation.&#10;"/>
          <p:cNvSpPr>
            <a:spLocks noGrp="1"/>
          </p:cNvSpPr>
          <p:nvPr>
            <p:ph type="body" sz="half" idx="10"/>
          </p:nvPr>
        </p:nvSpPr>
        <p:spPr>
          <a:xfrm>
            <a:off x="254836" y="4034720"/>
            <a:ext cx="3500854" cy="882332"/>
          </a:xfrm>
        </p:spPr>
        <p:txBody>
          <a:bodyPr>
            <a:noAutofit/>
          </a:bodyPr>
          <a:lstStyle/>
          <a:p>
            <a:r>
              <a:rPr lang="en-US" b="1" dirty="0"/>
              <a:t>SB 1383 doesn’t just apply to waste management and recycling departments.</a:t>
            </a:r>
          </a:p>
          <a:p>
            <a:r>
              <a:rPr lang="en-US" b="1" dirty="0"/>
              <a:t>Every local department plays a role in SB 1383 implementation.</a:t>
            </a:r>
          </a:p>
        </p:txBody>
      </p:sp>
      <p:grpSp>
        <p:nvGrpSpPr>
          <p:cNvPr id="2" name="Group 1">
            <a:extLst>
              <a:ext uri="{FF2B5EF4-FFF2-40B4-BE49-F238E27FC236}">
                <a16:creationId xmlns:a16="http://schemas.microsoft.com/office/drawing/2014/main" id="{C71AA3A7-8F00-4C19-A8F6-14DFAB9D95DE}"/>
              </a:ext>
              <a:ext uri="{C183D7F6-B498-43B3-948B-1728B52AA6E4}">
                <adec:decorative xmlns:adec="http://schemas.microsoft.com/office/drawing/2017/decorative" val="1"/>
              </a:ext>
            </a:extLst>
          </p:cNvPr>
          <p:cNvGrpSpPr/>
          <p:nvPr/>
        </p:nvGrpSpPr>
        <p:grpSpPr>
          <a:xfrm>
            <a:off x="4519051" y="214781"/>
            <a:ext cx="6550895" cy="5870800"/>
            <a:chOff x="4519051" y="214781"/>
            <a:chExt cx="6550895" cy="5870800"/>
          </a:xfrm>
        </p:grpSpPr>
        <p:pic>
          <p:nvPicPr>
            <p:cNvPr id="11" name="Picture 10">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8244" y="214781"/>
              <a:ext cx="5870800" cy="5870800"/>
            </a:xfrm>
            <a:prstGeom prst="rect">
              <a:avLst/>
            </a:prstGeom>
          </p:spPr>
        </p:pic>
        <p:grpSp>
          <p:nvGrpSpPr>
            <p:cNvPr id="13" name="Group 12" descr="decorative lines"/>
            <p:cNvGrpSpPr/>
            <p:nvPr/>
          </p:nvGrpSpPr>
          <p:grpSpPr>
            <a:xfrm>
              <a:off x="6778111" y="1591000"/>
              <a:ext cx="2384499" cy="3029419"/>
              <a:chOff x="5993948" y="1410100"/>
              <a:chExt cx="2384499" cy="3029419"/>
            </a:xfrm>
          </p:grpSpPr>
          <p:grpSp>
            <p:nvGrpSpPr>
              <p:cNvPr id="31" name="Group 30"/>
              <p:cNvGrpSpPr/>
              <p:nvPr/>
            </p:nvGrpSpPr>
            <p:grpSpPr>
              <a:xfrm>
                <a:off x="5993948" y="1410100"/>
                <a:ext cx="2384499" cy="2628337"/>
                <a:chOff x="5993948" y="1410100"/>
                <a:chExt cx="2384499" cy="2628337"/>
              </a:xfrm>
            </p:grpSpPr>
            <p:cxnSp>
              <p:nvCxnSpPr>
                <p:cNvPr id="33" name="Straight Arrow Connector 32" descr="decorative line"/>
                <p:cNvCxnSpPr/>
                <p:nvPr/>
              </p:nvCxnSpPr>
              <p:spPr>
                <a:xfrm flipH="1">
                  <a:off x="5993948" y="1771780"/>
                  <a:ext cx="1064295" cy="1362514"/>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descr="decorative line"/>
                <p:cNvCxnSpPr/>
                <p:nvPr/>
              </p:nvCxnSpPr>
              <p:spPr>
                <a:xfrm flipH="1">
                  <a:off x="6169829" y="1649417"/>
                  <a:ext cx="972593" cy="2312748"/>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descr="decorative line"/>
                <p:cNvCxnSpPr>
                  <a:cxnSpLocks/>
                </p:cNvCxnSpPr>
                <p:nvPr/>
              </p:nvCxnSpPr>
              <p:spPr>
                <a:xfrm>
                  <a:off x="6993680" y="1410100"/>
                  <a:ext cx="1384767" cy="1712619"/>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descr="decorative line"/>
                <p:cNvCxnSpPr/>
                <p:nvPr/>
              </p:nvCxnSpPr>
              <p:spPr>
                <a:xfrm>
                  <a:off x="7106188" y="1598617"/>
                  <a:ext cx="1033734" cy="2439820"/>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sp>
              <p:nvSpPr>
                <p:cNvPr id="37" name="Bent-Up Arrow 36" descr="decorative line"/>
                <p:cNvSpPr/>
                <p:nvPr/>
              </p:nvSpPr>
              <p:spPr>
                <a:xfrm rot="18743071" flipH="1">
                  <a:off x="6097982" y="1889485"/>
                  <a:ext cx="1074043" cy="234499"/>
                </a:xfrm>
                <a:prstGeom prst="bentUpArrow">
                  <a:avLst/>
                </a:prstGeom>
                <a:solidFill>
                  <a:srgbClr val="8F661B"/>
                </a:solidFill>
                <a:ln>
                  <a:solidFill>
                    <a:srgbClr val="8F66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Bent-Up Arrow 37" descr="decorative lines"/>
                <p:cNvSpPr/>
                <p:nvPr/>
              </p:nvSpPr>
              <p:spPr>
                <a:xfrm rot="2856929">
                  <a:off x="7396545" y="1933777"/>
                  <a:ext cx="768519" cy="234499"/>
                </a:xfrm>
                <a:prstGeom prst="bentUpArrow">
                  <a:avLst/>
                </a:prstGeom>
                <a:solidFill>
                  <a:srgbClr val="8F661B"/>
                </a:solidFill>
                <a:ln>
                  <a:solidFill>
                    <a:srgbClr val="8F66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32" name="Straight Arrow Connector 31" descr="decorative lines">
                <a:extLst>
                  <a:ext uri="{FF2B5EF4-FFF2-40B4-BE49-F238E27FC236}">
                    <a16:creationId xmlns:a16="http://schemas.microsoft.com/office/drawing/2014/main" id="{6D84C10C-4878-634F-9BA1-18E334EF4E1E}"/>
                  </a:ext>
                </a:extLst>
              </p:cNvPr>
              <p:cNvCxnSpPr>
                <a:cxnSpLocks/>
              </p:cNvCxnSpPr>
              <p:nvPr/>
            </p:nvCxnSpPr>
            <p:spPr>
              <a:xfrm>
                <a:off x="7163363" y="1727468"/>
                <a:ext cx="64280" cy="2712051"/>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grpSp>
        <p:sp>
          <p:nvSpPr>
            <p:cNvPr id="14" name="TextBox 13" descr="City Council&#10;Board of &#10;Supervisors"/>
            <p:cNvSpPr txBox="1"/>
            <p:nvPr/>
          </p:nvSpPr>
          <p:spPr>
            <a:xfrm>
              <a:off x="7276428" y="214781"/>
              <a:ext cx="1595317" cy="1000274"/>
            </a:xfrm>
            <a:prstGeom prst="rect">
              <a:avLst/>
            </a:prstGeom>
            <a:noFill/>
          </p:spPr>
          <p:txBody>
            <a:bodyPr wrap="square" rtlCol="0">
              <a:spAutoFit/>
            </a:bodyPr>
            <a:lstStyle/>
            <a:p>
              <a:pPr algn="ctr"/>
              <a:r>
                <a:rPr lang="en-US" b="1" dirty="0">
                  <a:solidFill>
                    <a:schemeClr val="bg1"/>
                  </a:solidFill>
                </a:rPr>
                <a:t>City Council</a:t>
              </a:r>
            </a:p>
            <a:p>
              <a:pPr algn="ctr">
                <a:spcBef>
                  <a:spcPts val="600"/>
                </a:spcBef>
              </a:pPr>
              <a:r>
                <a:rPr lang="en-US" b="1" dirty="0">
                  <a:solidFill>
                    <a:schemeClr val="bg1"/>
                  </a:solidFill>
                </a:rPr>
                <a:t>Board of </a:t>
              </a:r>
            </a:p>
            <a:p>
              <a:pPr algn="ctr"/>
              <a:r>
                <a:rPr lang="en-US" b="1" dirty="0">
                  <a:solidFill>
                    <a:schemeClr val="bg1"/>
                  </a:solidFill>
                </a:rPr>
                <a:t>Supervisors</a:t>
              </a:r>
            </a:p>
          </p:txBody>
        </p:sp>
        <p:pic>
          <p:nvPicPr>
            <p:cNvPr id="23" name="Picture 22" descr="Courthous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28588" y="1225780"/>
              <a:ext cx="466354" cy="446998"/>
            </a:xfrm>
            <a:prstGeom prst="rect">
              <a:avLst/>
            </a:prstGeom>
          </p:spPr>
        </p:pic>
        <p:sp>
          <p:nvSpPr>
            <p:cNvPr id="16" name="TextBox 15" descr="Finance&#10;Legal&#10;"/>
            <p:cNvSpPr txBox="1"/>
            <p:nvPr/>
          </p:nvSpPr>
          <p:spPr>
            <a:xfrm>
              <a:off x="9346595" y="1036316"/>
              <a:ext cx="1209163" cy="723275"/>
            </a:xfrm>
            <a:prstGeom prst="rect">
              <a:avLst/>
            </a:prstGeom>
            <a:noFill/>
          </p:spPr>
          <p:txBody>
            <a:bodyPr wrap="square" rtlCol="0">
              <a:spAutoFit/>
            </a:bodyPr>
            <a:lstStyle/>
            <a:p>
              <a:r>
                <a:rPr lang="en-US" b="1" dirty="0">
                  <a:solidFill>
                    <a:schemeClr val="bg1"/>
                  </a:solidFill>
                </a:rPr>
                <a:t>Finance</a:t>
              </a:r>
            </a:p>
            <a:p>
              <a:pPr>
                <a:spcBef>
                  <a:spcPts val="600"/>
                </a:spcBef>
              </a:pPr>
              <a:r>
                <a:rPr lang="en-US" b="1" dirty="0">
                  <a:solidFill>
                    <a:schemeClr val="bg1"/>
                  </a:solidFill>
                </a:rPr>
                <a:t>Legal</a:t>
              </a:r>
            </a:p>
          </p:txBody>
        </p:sp>
        <p:pic>
          <p:nvPicPr>
            <p:cNvPr id="24" name="Picture 23" descr="dollar sig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21617" y="1532465"/>
              <a:ext cx="226003" cy="394996"/>
            </a:xfrm>
            <a:prstGeom prst="rect">
              <a:avLst/>
            </a:prstGeom>
          </p:spPr>
        </p:pic>
        <p:pic>
          <p:nvPicPr>
            <p:cNvPr id="26" name="Picture 25" descr="scale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12283" y="1764928"/>
              <a:ext cx="483578" cy="451476"/>
            </a:xfrm>
            <a:prstGeom prst="rect">
              <a:avLst/>
            </a:prstGeom>
          </p:spPr>
        </p:pic>
        <p:pic>
          <p:nvPicPr>
            <p:cNvPr id="29" name="Picture 28" descr="light bulb"/>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54396" y="2751518"/>
              <a:ext cx="428927" cy="681918"/>
            </a:xfrm>
            <a:prstGeom prst="rect">
              <a:avLst/>
            </a:prstGeom>
          </p:spPr>
        </p:pic>
        <p:sp>
          <p:nvSpPr>
            <p:cNvPr id="18" name="TextBox 17" descr="Public &#10;Works "/>
            <p:cNvSpPr txBox="1"/>
            <p:nvPr/>
          </p:nvSpPr>
          <p:spPr>
            <a:xfrm>
              <a:off x="9866998" y="2812077"/>
              <a:ext cx="1202948" cy="646331"/>
            </a:xfrm>
            <a:prstGeom prst="rect">
              <a:avLst/>
            </a:prstGeom>
            <a:noFill/>
          </p:spPr>
          <p:txBody>
            <a:bodyPr wrap="square" rtlCol="0">
              <a:spAutoFit/>
            </a:bodyPr>
            <a:lstStyle/>
            <a:p>
              <a:pPr algn="ctr"/>
              <a:r>
                <a:rPr lang="en-US" b="1" dirty="0">
                  <a:solidFill>
                    <a:schemeClr val="bg1"/>
                  </a:solidFill>
                </a:rPr>
                <a:t>Public </a:t>
              </a:r>
            </a:p>
            <a:p>
              <a:pPr algn="ctr"/>
              <a:r>
                <a:rPr lang="en-US" b="1" dirty="0">
                  <a:solidFill>
                    <a:schemeClr val="bg1"/>
                  </a:solidFill>
                </a:rPr>
                <a:t>Works </a:t>
              </a:r>
            </a:p>
          </p:txBody>
        </p:sp>
        <p:pic>
          <p:nvPicPr>
            <p:cNvPr id="25" name="Picture 24" descr="customer purchasing item"/>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81971" y="4157653"/>
              <a:ext cx="493255" cy="474601"/>
            </a:xfrm>
            <a:prstGeom prst="rect">
              <a:avLst/>
            </a:prstGeom>
            <a:noFill/>
          </p:spPr>
        </p:pic>
        <p:sp>
          <p:nvSpPr>
            <p:cNvPr id="17" name="TextBox 16" descr="Purchasing&#10;"/>
            <p:cNvSpPr txBox="1"/>
            <p:nvPr/>
          </p:nvSpPr>
          <p:spPr>
            <a:xfrm>
              <a:off x="8191985" y="4679774"/>
              <a:ext cx="2711302" cy="369332"/>
            </a:xfrm>
            <a:prstGeom prst="rect">
              <a:avLst/>
            </a:prstGeom>
            <a:noFill/>
          </p:spPr>
          <p:txBody>
            <a:bodyPr wrap="square" rtlCol="0">
              <a:spAutoFit/>
            </a:bodyPr>
            <a:lstStyle/>
            <a:p>
              <a:pPr algn="ctr"/>
              <a:r>
                <a:rPr lang="en-US" b="1" dirty="0">
                  <a:solidFill>
                    <a:schemeClr val="bg1"/>
                  </a:solidFill>
                </a:rPr>
                <a:t>Purchasing</a:t>
              </a:r>
            </a:p>
          </p:txBody>
        </p:sp>
        <p:pic>
          <p:nvPicPr>
            <p:cNvPr id="28" name="Picture 27" descr="tree"/>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902603" y="4679774"/>
              <a:ext cx="414299" cy="480162"/>
            </a:xfrm>
            <a:prstGeom prst="rect">
              <a:avLst/>
            </a:prstGeom>
          </p:spPr>
        </p:pic>
        <p:sp>
          <p:nvSpPr>
            <p:cNvPr id="19" name="TextBox 18" descr="Public Parks&#10;"/>
            <p:cNvSpPr txBox="1"/>
            <p:nvPr/>
          </p:nvSpPr>
          <p:spPr>
            <a:xfrm>
              <a:off x="7737712" y="5207456"/>
              <a:ext cx="1019847" cy="646331"/>
            </a:xfrm>
            <a:prstGeom prst="rect">
              <a:avLst/>
            </a:prstGeom>
            <a:noFill/>
          </p:spPr>
          <p:txBody>
            <a:bodyPr wrap="square" rtlCol="0">
              <a:spAutoFit/>
            </a:bodyPr>
            <a:lstStyle/>
            <a:p>
              <a:r>
                <a:rPr lang="en-US" b="1" dirty="0">
                  <a:solidFill>
                    <a:schemeClr val="bg1"/>
                  </a:solidFill>
                </a:rPr>
                <a:t>Public Parks</a:t>
              </a:r>
            </a:p>
          </p:txBody>
        </p:sp>
        <p:pic>
          <p:nvPicPr>
            <p:cNvPr id="27" name="Picture 26" descr="ca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6302269" y="5140977"/>
              <a:ext cx="627638" cy="302953"/>
            </a:xfrm>
            <a:prstGeom prst="rect">
              <a:avLst/>
            </a:prstGeom>
          </p:spPr>
        </p:pic>
        <p:sp>
          <p:nvSpPr>
            <p:cNvPr id="21" name="TextBox 20" descr="Public&#10;Transportation&#10;Fleets"/>
            <p:cNvSpPr txBox="1"/>
            <p:nvPr/>
          </p:nvSpPr>
          <p:spPr>
            <a:xfrm>
              <a:off x="5809351" y="4078698"/>
              <a:ext cx="1948561" cy="1000274"/>
            </a:xfrm>
            <a:prstGeom prst="rect">
              <a:avLst/>
            </a:prstGeom>
            <a:noFill/>
          </p:spPr>
          <p:txBody>
            <a:bodyPr wrap="square" rtlCol="0">
              <a:spAutoFit/>
            </a:bodyPr>
            <a:lstStyle/>
            <a:p>
              <a:r>
                <a:rPr lang="en-US" b="1" dirty="0">
                  <a:solidFill>
                    <a:schemeClr val="bg1"/>
                  </a:solidFill>
                </a:rPr>
                <a:t>Public</a:t>
              </a:r>
              <a:br>
                <a:rPr lang="en-US" b="1" dirty="0">
                  <a:solidFill>
                    <a:schemeClr val="bg1"/>
                  </a:solidFill>
                </a:rPr>
              </a:br>
              <a:r>
                <a:rPr lang="en-US" b="1" dirty="0">
                  <a:solidFill>
                    <a:schemeClr val="bg1"/>
                  </a:solidFill>
                </a:rPr>
                <a:t>Transportation</a:t>
              </a:r>
            </a:p>
            <a:p>
              <a:pPr>
                <a:spcBef>
                  <a:spcPts val="600"/>
                </a:spcBef>
              </a:pPr>
              <a:r>
                <a:rPr lang="en-US" b="1" dirty="0">
                  <a:solidFill>
                    <a:schemeClr val="bg1"/>
                  </a:solidFill>
                </a:rPr>
                <a:t>Fleets</a:t>
              </a:r>
            </a:p>
          </p:txBody>
        </p:sp>
        <p:pic>
          <p:nvPicPr>
            <p:cNvPr id="30" name="Picture 29" descr="leaf"/>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V="1">
              <a:off x="6228703" y="3034615"/>
              <a:ext cx="473625" cy="526964"/>
            </a:xfrm>
            <a:prstGeom prst="rect">
              <a:avLst/>
            </a:prstGeom>
          </p:spPr>
        </p:pic>
        <p:sp>
          <p:nvSpPr>
            <p:cNvPr id="20" name="TextBox 19" descr="Environmental Health&#10;"/>
            <p:cNvSpPr txBox="1"/>
            <p:nvPr/>
          </p:nvSpPr>
          <p:spPr>
            <a:xfrm>
              <a:off x="5129244" y="2740101"/>
              <a:ext cx="1666590" cy="646331"/>
            </a:xfrm>
            <a:prstGeom prst="rect">
              <a:avLst/>
            </a:prstGeom>
            <a:noFill/>
          </p:spPr>
          <p:txBody>
            <a:bodyPr wrap="square" rtlCol="0">
              <a:spAutoFit/>
            </a:bodyPr>
            <a:lstStyle/>
            <a:p>
              <a:r>
                <a:rPr lang="en-US" b="1" dirty="0">
                  <a:solidFill>
                    <a:schemeClr val="bg1"/>
                  </a:solidFill>
                </a:rPr>
                <a:t>Environmental Health</a:t>
              </a:r>
            </a:p>
          </p:txBody>
        </p:sp>
        <p:pic>
          <p:nvPicPr>
            <p:cNvPr id="22" name="Picture 21" descr="Shaking hands"/>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057689" y="1821104"/>
              <a:ext cx="538103" cy="359965"/>
            </a:xfrm>
            <a:prstGeom prst="rect">
              <a:avLst/>
            </a:prstGeom>
          </p:spPr>
        </p:pic>
        <p:sp>
          <p:nvSpPr>
            <p:cNvPr id="15" name="TextBox 14" descr="City Manager&#10;CAO"/>
            <p:cNvSpPr txBox="1"/>
            <p:nvPr/>
          </p:nvSpPr>
          <p:spPr>
            <a:xfrm>
              <a:off x="4519051" y="1160317"/>
              <a:ext cx="2711302" cy="723275"/>
            </a:xfrm>
            <a:prstGeom prst="rect">
              <a:avLst/>
            </a:prstGeom>
            <a:noFill/>
          </p:spPr>
          <p:txBody>
            <a:bodyPr wrap="square" rtlCol="0">
              <a:spAutoFit/>
            </a:bodyPr>
            <a:lstStyle/>
            <a:p>
              <a:pPr algn="r"/>
              <a:r>
                <a:rPr lang="en-US" b="1" dirty="0">
                  <a:solidFill>
                    <a:schemeClr val="bg1"/>
                  </a:solidFill>
                </a:rPr>
                <a:t>City Manager</a:t>
              </a:r>
            </a:p>
            <a:p>
              <a:pPr algn="r">
                <a:spcBef>
                  <a:spcPts val="600"/>
                </a:spcBef>
              </a:pPr>
              <a:r>
                <a:rPr lang="en-US" b="1" dirty="0">
                  <a:solidFill>
                    <a:schemeClr val="bg1"/>
                  </a:solidFill>
                </a:rPr>
                <a:t>CAO</a:t>
              </a:r>
            </a:p>
          </p:txBody>
        </p:sp>
      </p:grpSp>
    </p:spTree>
    <p:extLst>
      <p:ext uri="{BB962C8B-B14F-4D97-AF65-F5344CB8AC3E}">
        <p14:creationId xmlns:p14="http://schemas.microsoft.com/office/powerpoint/2010/main" val="4030127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B 1383 in Action&#10;&#10;Jurisdiction Requirements">
            <a:extLst>
              <a:ext uri="{FF2B5EF4-FFF2-40B4-BE49-F238E27FC236}">
                <a16:creationId xmlns:a16="http://schemas.microsoft.com/office/drawing/2014/main" id="{7B297C58-6668-9843-8769-BA3E6A86A2DC}"/>
              </a:ext>
            </a:extLst>
          </p:cNvPr>
          <p:cNvSpPr>
            <a:spLocks noGrp="1"/>
          </p:cNvSpPr>
          <p:nvPr>
            <p:ph type="title"/>
          </p:nvPr>
        </p:nvSpPr>
        <p:spPr>
          <a:xfrm>
            <a:off x="244496" y="352077"/>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Jurisdiction Requirements</a:t>
            </a:r>
            <a:endParaRPr lang="en-US" dirty="0"/>
          </a:p>
        </p:txBody>
      </p:sp>
      <p:grpSp>
        <p:nvGrpSpPr>
          <p:cNvPr id="7" name="Group 6" descr="waste hauler truck"/>
          <p:cNvGrpSpPr/>
          <p:nvPr/>
        </p:nvGrpSpPr>
        <p:grpSpPr>
          <a:xfrm>
            <a:off x="911890" y="3014866"/>
            <a:ext cx="2273300" cy="1955800"/>
            <a:chOff x="591762" y="2135532"/>
            <a:chExt cx="2273300" cy="1955800"/>
          </a:xfrm>
        </p:grpSpPr>
        <p:pic>
          <p:nvPicPr>
            <p:cNvPr id="8" name="Picture 7" descr="waste hauler truck">
              <a:extLst>
                <a:ext uri="{FF2B5EF4-FFF2-40B4-BE49-F238E27FC236}">
                  <a16:creationId xmlns:a16="http://schemas.microsoft.com/office/drawing/2014/main" id="{0339376E-45C5-AA42-AF27-28238AD263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1762" y="2135532"/>
              <a:ext cx="2273300" cy="1955800"/>
            </a:xfrm>
            <a:prstGeom prst="rect">
              <a:avLst/>
            </a:prstGeom>
          </p:spPr>
        </p:pic>
        <p:pic>
          <p:nvPicPr>
            <p:cNvPr id="9" name="Picture 8" descr="waste hauler truck">
              <a:extLst>
                <a:ext uri="{FF2B5EF4-FFF2-40B4-BE49-F238E27FC236}">
                  <a16:creationId xmlns:a16="http://schemas.microsoft.com/office/drawing/2014/main" id="{9C31BC5D-E0D1-0345-98DC-017F976B77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2970" y="2645096"/>
              <a:ext cx="1224146" cy="868967"/>
            </a:xfrm>
            <a:prstGeom prst="rect">
              <a:avLst/>
            </a:prstGeom>
          </p:spPr>
        </p:pic>
      </p:grpSp>
      <p:sp>
        <p:nvSpPr>
          <p:cNvPr id="5" name="Text Placeholder 4" descr="Provide organics collection service to all residents and businesses&#10;">
            <a:extLst>
              <a:ext uri="{FF2B5EF4-FFF2-40B4-BE49-F238E27FC236}">
                <a16:creationId xmlns:a16="http://schemas.microsoft.com/office/drawing/2014/main" id="{CA2E2B45-57DE-8C42-8E17-7990A1BC91F0}"/>
              </a:ext>
            </a:extLst>
          </p:cNvPr>
          <p:cNvSpPr>
            <a:spLocks noGrp="1"/>
          </p:cNvSpPr>
          <p:nvPr>
            <p:ph type="body" sz="half" idx="10"/>
          </p:nvPr>
        </p:nvSpPr>
        <p:spPr/>
        <p:txBody>
          <a:bodyPr>
            <a:normAutofit lnSpcReduction="10000"/>
          </a:bodyPr>
          <a:lstStyle/>
          <a:p>
            <a:r>
              <a:rPr lang="en-US" b="1" dirty="0"/>
              <a:t>Provide organics collection service to all residents and businesses</a:t>
            </a:r>
          </a:p>
        </p:txBody>
      </p:sp>
      <p:sp>
        <p:nvSpPr>
          <p:cNvPr id="4" name="Text Placeholder 3" descr="Organic Waste Collection Services&#10;">
            <a:extLst>
              <a:ext uri="{FF2B5EF4-FFF2-40B4-BE49-F238E27FC236}">
                <a16:creationId xmlns:a16="http://schemas.microsoft.com/office/drawing/2014/main" id="{FC9B4438-B881-B947-A7DB-60B6FD247A60}"/>
              </a:ext>
            </a:extLst>
          </p:cNvPr>
          <p:cNvSpPr>
            <a:spLocks noGrp="1"/>
          </p:cNvSpPr>
          <p:nvPr>
            <p:ph type="body" sz="half" idx="2"/>
          </p:nvPr>
        </p:nvSpPr>
        <p:spPr>
          <a:xfrm>
            <a:off x="4284870" y="150230"/>
            <a:ext cx="7661447" cy="690390"/>
          </a:xfrm>
        </p:spPr>
        <p:txBody>
          <a:bodyPr>
            <a:normAutofit/>
          </a:bodyPr>
          <a:lstStyle/>
          <a:p>
            <a:r>
              <a:rPr lang="en-US" sz="3200" dirty="0"/>
              <a:t>Organic Waste Collection Services</a:t>
            </a:r>
          </a:p>
        </p:txBody>
      </p:sp>
      <p:grpSp>
        <p:nvGrpSpPr>
          <p:cNvPr id="21" name="Group 20" descr="curbside containers"/>
          <p:cNvGrpSpPr/>
          <p:nvPr/>
        </p:nvGrpSpPr>
        <p:grpSpPr>
          <a:xfrm>
            <a:off x="4294594" y="940949"/>
            <a:ext cx="992399" cy="1227145"/>
            <a:chOff x="4194092" y="1236392"/>
            <a:chExt cx="992399" cy="1227145"/>
          </a:xfrm>
        </p:grpSpPr>
        <p:pic>
          <p:nvPicPr>
            <p:cNvPr id="12" name="Picture 11" descr="grey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4092" y="1236392"/>
              <a:ext cx="636238" cy="829742"/>
            </a:xfrm>
            <a:prstGeom prst="rect">
              <a:avLst/>
            </a:prstGeom>
          </p:spPr>
        </p:pic>
        <p:pic>
          <p:nvPicPr>
            <p:cNvPr id="13" name="Picture 12" descr="green contain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8713" y="1431636"/>
              <a:ext cx="625765" cy="816084"/>
            </a:xfrm>
            <a:prstGeom prst="rect">
              <a:avLst/>
            </a:prstGeom>
          </p:spPr>
        </p:pic>
        <p:pic>
          <p:nvPicPr>
            <p:cNvPr id="14" name="Picture 13" descr="blue containe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63647" y="1651263"/>
              <a:ext cx="622844" cy="812274"/>
            </a:xfrm>
            <a:prstGeom prst="rect">
              <a:avLst/>
            </a:prstGeom>
          </p:spPr>
        </p:pic>
      </p:grpSp>
      <p:sp>
        <p:nvSpPr>
          <p:cNvPr id="19" name="Text Placeholder 4" descr="Three-Container “source separated” Collection Service&#10;Organics prohibited from black container&#10;All organic waste segregated for collection and recycling&#10;">
            <a:extLst>
              <a:ext uri="{FF2B5EF4-FFF2-40B4-BE49-F238E27FC236}">
                <a16:creationId xmlns:a16="http://schemas.microsoft.com/office/drawing/2014/main" id="{CA2E2B45-57DE-8C42-8E17-7990A1BC91F0}"/>
              </a:ext>
            </a:extLst>
          </p:cNvPr>
          <p:cNvSpPr txBox="1">
            <a:spLocks/>
          </p:cNvSpPr>
          <p:nvPr/>
        </p:nvSpPr>
        <p:spPr>
          <a:xfrm>
            <a:off x="5420694" y="865207"/>
            <a:ext cx="6098194"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0"/>
              </a:spcBef>
            </a:pPr>
            <a:r>
              <a:rPr lang="en-US" b="1" dirty="0">
                <a:solidFill>
                  <a:schemeClr val="accent4">
                    <a:lumMod val="60000"/>
                    <a:lumOff val="40000"/>
                  </a:schemeClr>
                </a:solidFill>
              </a:rPr>
              <a:t>Three-Container “source separated” Collection Service</a:t>
            </a:r>
          </a:p>
          <a:p>
            <a:pPr marL="342900" indent="-342900">
              <a:spcBef>
                <a:spcPts val="0"/>
              </a:spcBef>
              <a:buFont typeface="Arial" panose="020B0604020202020204" pitchFamily="34" charset="0"/>
              <a:buChar char="•"/>
            </a:pPr>
            <a:r>
              <a:rPr lang="en-US" dirty="0">
                <a:solidFill>
                  <a:schemeClr val="bg1"/>
                </a:solidFill>
              </a:rPr>
              <a:t>Organics prohibited from black container</a:t>
            </a:r>
          </a:p>
          <a:p>
            <a:pPr marL="342900" indent="-342900">
              <a:spcBef>
                <a:spcPts val="0"/>
              </a:spcBef>
              <a:buFont typeface="Arial" panose="020B0604020202020204" pitchFamily="34" charset="0"/>
              <a:buChar char="•"/>
            </a:pPr>
            <a:r>
              <a:rPr lang="en-US" dirty="0">
                <a:solidFill>
                  <a:schemeClr val="bg1"/>
                </a:solidFill>
              </a:rPr>
              <a:t>All organic waste segregated for collection and recycling</a:t>
            </a:r>
          </a:p>
        </p:txBody>
      </p:sp>
      <p:pic>
        <p:nvPicPr>
          <p:cNvPr id="25" name="Picture 24" descr="grey container">
            <a:extLst>
              <a:ext uri="{FF2B5EF4-FFF2-40B4-BE49-F238E27FC236}">
                <a16:creationId xmlns:a16="http://schemas.microsoft.com/office/drawing/2014/main" id="{2BB98FC5-9CED-4F5A-87D7-9EB78BEC980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14150" y="2821904"/>
            <a:ext cx="636238" cy="829742"/>
          </a:xfrm>
          <a:prstGeom prst="rect">
            <a:avLst/>
          </a:prstGeom>
        </p:spPr>
      </p:pic>
      <p:pic>
        <p:nvPicPr>
          <p:cNvPr id="26" name="Picture 25" descr="blue container">
            <a:extLst>
              <a:ext uri="{FF2B5EF4-FFF2-40B4-BE49-F238E27FC236}">
                <a16:creationId xmlns:a16="http://schemas.microsoft.com/office/drawing/2014/main" id="{28B03438-8FF2-4236-86C9-17F78453F1D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97450" y="3042217"/>
            <a:ext cx="622844" cy="812274"/>
          </a:xfrm>
          <a:prstGeom prst="rect">
            <a:avLst/>
          </a:prstGeom>
        </p:spPr>
      </p:pic>
      <p:sp>
        <p:nvSpPr>
          <p:cNvPr id="20" name="Text Placeholder 4" descr="Two-Container Collection Service&#10;One container for collection of segregated &#10;organic waste&#10;One container for collection of mixed waste (subject to 75% organic content recovery standard)&#10;">
            <a:extLst>
              <a:ext uri="{FF2B5EF4-FFF2-40B4-BE49-F238E27FC236}">
                <a16:creationId xmlns:a16="http://schemas.microsoft.com/office/drawing/2014/main" id="{CA2E2B45-57DE-8C42-8E17-7990A1BC91F0}"/>
              </a:ext>
            </a:extLst>
          </p:cNvPr>
          <p:cNvSpPr txBox="1">
            <a:spLocks/>
          </p:cNvSpPr>
          <p:nvPr/>
        </p:nvSpPr>
        <p:spPr>
          <a:xfrm>
            <a:off x="5420694" y="2534048"/>
            <a:ext cx="6275120"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600"/>
              </a:spcBef>
            </a:pPr>
            <a:r>
              <a:rPr lang="en-US" b="1" dirty="0">
                <a:solidFill>
                  <a:schemeClr val="accent4">
                    <a:lumMod val="60000"/>
                    <a:lumOff val="40000"/>
                  </a:schemeClr>
                </a:solidFill>
              </a:rPr>
              <a:t>Two-Container Collection Service</a:t>
            </a:r>
          </a:p>
          <a:p>
            <a:pPr marL="342900" indent="-342900">
              <a:lnSpc>
                <a:spcPct val="100000"/>
              </a:lnSpc>
              <a:spcBef>
                <a:spcPts val="0"/>
              </a:spcBef>
              <a:buFont typeface="Arial" panose="020B0604020202020204" pitchFamily="34" charset="0"/>
              <a:buChar char="•"/>
            </a:pPr>
            <a:r>
              <a:rPr lang="en-US" dirty="0">
                <a:solidFill>
                  <a:schemeClr val="bg1"/>
                </a:solidFill>
              </a:rPr>
              <a:t>One container for collection of segregated </a:t>
            </a:r>
            <a:br>
              <a:rPr lang="en-US" dirty="0">
                <a:solidFill>
                  <a:schemeClr val="bg1"/>
                </a:solidFill>
              </a:rPr>
            </a:br>
            <a:r>
              <a:rPr lang="en-US" dirty="0">
                <a:solidFill>
                  <a:schemeClr val="bg1"/>
                </a:solidFill>
              </a:rPr>
              <a:t>organic waste</a:t>
            </a:r>
          </a:p>
          <a:p>
            <a:pPr marL="342900" indent="-342900">
              <a:lnSpc>
                <a:spcPct val="100000"/>
              </a:lnSpc>
              <a:spcBef>
                <a:spcPts val="0"/>
              </a:spcBef>
              <a:buFont typeface="Arial" panose="020B0604020202020204" pitchFamily="34" charset="0"/>
              <a:buChar char="•"/>
            </a:pPr>
            <a:r>
              <a:rPr lang="en-US" dirty="0">
                <a:solidFill>
                  <a:schemeClr val="bg1"/>
                </a:solidFill>
              </a:rPr>
              <a:t>One container for collection of mixed waste (subject to 75% organic content recovery standard)</a:t>
            </a:r>
          </a:p>
        </p:txBody>
      </p:sp>
      <p:pic>
        <p:nvPicPr>
          <p:cNvPr id="15" name="Picture 14" descr="grey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82289" y="2599995"/>
            <a:ext cx="636238" cy="829742"/>
          </a:xfrm>
          <a:prstGeom prst="rect">
            <a:avLst/>
          </a:prstGeom>
        </p:spPr>
      </p:pic>
      <p:pic>
        <p:nvPicPr>
          <p:cNvPr id="16" name="Picture 15" descr="green contain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10557" y="2795239"/>
            <a:ext cx="625765" cy="816084"/>
          </a:xfrm>
          <a:prstGeom prst="rect">
            <a:avLst/>
          </a:prstGeom>
        </p:spPr>
      </p:pic>
      <p:pic>
        <p:nvPicPr>
          <p:cNvPr id="22" name="Picture 21" descr="grey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84870" y="4376761"/>
            <a:ext cx="636238" cy="829742"/>
          </a:xfrm>
          <a:prstGeom prst="rect">
            <a:avLst/>
          </a:prstGeom>
        </p:spPr>
      </p:pic>
      <p:sp>
        <p:nvSpPr>
          <p:cNvPr id="23" name="Text Placeholder 4" descr="One-Container Collection Service&#10;One container for collection of mixed waste (subject to 75% organic content recovery standard)&#10;">
            <a:extLst>
              <a:ext uri="{FF2B5EF4-FFF2-40B4-BE49-F238E27FC236}">
                <a16:creationId xmlns:a16="http://schemas.microsoft.com/office/drawing/2014/main" id="{CA2E2B45-57DE-8C42-8E17-7990A1BC91F0}"/>
              </a:ext>
            </a:extLst>
          </p:cNvPr>
          <p:cNvSpPr txBox="1">
            <a:spLocks/>
          </p:cNvSpPr>
          <p:nvPr/>
        </p:nvSpPr>
        <p:spPr>
          <a:xfrm>
            <a:off x="5482681" y="4445303"/>
            <a:ext cx="6722568"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600"/>
              </a:spcBef>
            </a:pPr>
            <a:r>
              <a:rPr lang="en-US" b="1" dirty="0">
                <a:solidFill>
                  <a:schemeClr val="accent4">
                    <a:lumMod val="60000"/>
                    <a:lumOff val="40000"/>
                  </a:schemeClr>
                </a:solidFill>
              </a:rPr>
              <a:t>One-Container Collection Service</a:t>
            </a:r>
          </a:p>
          <a:p>
            <a:pPr marL="342900" indent="-342900">
              <a:spcBef>
                <a:spcPts val="0"/>
              </a:spcBef>
              <a:buFont typeface="Arial" panose="020B0604020202020204" pitchFamily="34" charset="0"/>
              <a:buChar char="•"/>
            </a:pPr>
            <a:r>
              <a:rPr lang="en-US" dirty="0">
                <a:solidFill>
                  <a:schemeClr val="bg1"/>
                </a:solidFill>
              </a:rPr>
              <a:t>One container for collection of mixed waste (subject to 75% organic content recovery standard)</a:t>
            </a:r>
          </a:p>
        </p:txBody>
      </p:sp>
      <p:sp>
        <p:nvSpPr>
          <p:cNvPr id="24" name="TextBox 23" descr="Minimum contamination monitoring and reduction requirements&#10;Collection waivers authorized for certain documented circumstances&#10;"/>
          <p:cNvSpPr txBox="1"/>
          <p:nvPr/>
        </p:nvSpPr>
        <p:spPr>
          <a:xfrm>
            <a:off x="4080004" y="5514183"/>
            <a:ext cx="8262679" cy="707886"/>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chemeClr val="accent4">
                    <a:lumMod val="60000"/>
                    <a:lumOff val="40000"/>
                  </a:schemeClr>
                </a:solidFill>
                <a:latin typeface="Arial" panose="020B0604020202020204" pitchFamily="34" charset="0"/>
                <a:cs typeface="Arial" panose="020B0604020202020204" pitchFamily="34" charset="0"/>
              </a:rPr>
              <a:t>Minimum contamination monitoring and reduction requirements</a:t>
            </a:r>
          </a:p>
          <a:p>
            <a:pPr marL="342900" indent="-342900">
              <a:buFont typeface="Arial" panose="020B0604020202020204" pitchFamily="34" charset="0"/>
              <a:buChar char="•"/>
            </a:pPr>
            <a:r>
              <a:rPr lang="en-US" sz="2000" dirty="0">
                <a:solidFill>
                  <a:schemeClr val="accent4">
                    <a:lumMod val="60000"/>
                    <a:lumOff val="40000"/>
                  </a:schemeClr>
                </a:solidFill>
                <a:latin typeface="Arial" panose="020B0604020202020204" pitchFamily="34" charset="0"/>
                <a:cs typeface="Arial" panose="020B0604020202020204" pitchFamily="34" charset="0"/>
              </a:rPr>
              <a:t>Collection waivers authorized for certain documented circumstances</a:t>
            </a:r>
          </a:p>
        </p:txBody>
      </p:sp>
    </p:spTree>
    <p:extLst>
      <p:ext uri="{BB962C8B-B14F-4D97-AF65-F5344CB8AC3E}">
        <p14:creationId xmlns:p14="http://schemas.microsoft.com/office/powerpoint/2010/main" val="2471083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descr="SB 1383 in Action&#10;&#10;Inspection and Enforcement Requirements"/>
          <p:cNvSpPr>
            <a:spLocks noGrp="1"/>
          </p:cNvSpPr>
          <p:nvPr>
            <p:ph type="title"/>
          </p:nvPr>
        </p:nvSpPr>
        <p:spPr>
          <a:xfrm>
            <a:off x="276668" y="934322"/>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Inspection and Enforcement Requirements</a:t>
            </a:r>
            <a:endParaRPr lang="en-US" dirty="0"/>
          </a:p>
        </p:txBody>
      </p:sp>
      <p:grpSp>
        <p:nvGrpSpPr>
          <p:cNvPr id="21" name="Group 20" descr="inspector with clipboard"/>
          <p:cNvGrpSpPr/>
          <p:nvPr/>
        </p:nvGrpSpPr>
        <p:grpSpPr>
          <a:xfrm>
            <a:off x="814033" y="2921246"/>
            <a:ext cx="2273300" cy="1968500"/>
            <a:chOff x="796658" y="2546802"/>
            <a:chExt cx="2273300" cy="1968500"/>
          </a:xfrm>
        </p:grpSpPr>
        <p:pic>
          <p:nvPicPr>
            <p:cNvPr id="15" name="Picture 14" descr="background decorative figure">
              <a:extLst>
                <a:ext uri="{FF2B5EF4-FFF2-40B4-BE49-F238E27FC236}">
                  <a16:creationId xmlns:a16="http://schemas.microsoft.com/office/drawing/2014/main" id="{A62AD809-A6D0-7647-9087-AB9D33A791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658" y="2546802"/>
              <a:ext cx="2273300" cy="1968500"/>
            </a:xfrm>
            <a:prstGeom prst="rect">
              <a:avLst/>
            </a:prstGeom>
          </p:spPr>
        </p:pic>
        <p:pic>
          <p:nvPicPr>
            <p:cNvPr id="16" name="Picture 15" descr="man with clipboard">
              <a:extLst>
                <a:ext uri="{FF2B5EF4-FFF2-40B4-BE49-F238E27FC236}">
                  <a16:creationId xmlns:a16="http://schemas.microsoft.com/office/drawing/2014/main" id="{7CA67602-6C70-F047-A8E7-4D7FC6E8D5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2741" y="2999355"/>
              <a:ext cx="1121134" cy="1063394"/>
            </a:xfrm>
            <a:prstGeom prst="rect">
              <a:avLst/>
            </a:prstGeom>
          </p:spPr>
        </p:pic>
      </p:grpSp>
      <p:sp>
        <p:nvSpPr>
          <p:cNvPr id="12" name="Text Placeholder 11" descr="Monitor Compliance and Conduct Enforcement&#10;"/>
          <p:cNvSpPr>
            <a:spLocks noGrp="1"/>
          </p:cNvSpPr>
          <p:nvPr>
            <p:ph type="body" sz="half" idx="10"/>
          </p:nvPr>
        </p:nvSpPr>
        <p:spPr>
          <a:xfrm>
            <a:off x="276668" y="5426046"/>
            <a:ext cx="3500854" cy="868427"/>
          </a:xfrm>
        </p:spPr>
        <p:txBody>
          <a:bodyPr>
            <a:normAutofit/>
          </a:bodyPr>
          <a:lstStyle/>
          <a:p>
            <a:pPr algn="ctr"/>
            <a:r>
              <a:rPr lang="en-US" b="1" dirty="0"/>
              <a:t>Monitor Compliance and Conduct Enforcement</a:t>
            </a:r>
          </a:p>
          <a:p>
            <a:endParaRPr lang="en-US" dirty="0"/>
          </a:p>
        </p:txBody>
      </p:sp>
      <p:sp>
        <p:nvSpPr>
          <p:cNvPr id="3" name="Text Placeholder 2" descr="Jurisdiction Requirements&#10;"/>
          <p:cNvSpPr>
            <a:spLocks noGrp="1"/>
          </p:cNvSpPr>
          <p:nvPr>
            <p:ph type="body" sz="half" idx="2"/>
          </p:nvPr>
        </p:nvSpPr>
        <p:spPr>
          <a:xfrm>
            <a:off x="4207016" y="189031"/>
            <a:ext cx="4784584" cy="690390"/>
          </a:xfrm>
        </p:spPr>
        <p:txBody>
          <a:bodyPr>
            <a:normAutofit/>
          </a:bodyPr>
          <a:lstStyle/>
          <a:p>
            <a:r>
              <a:rPr lang="en-US" sz="2800" cap="small" dirty="0"/>
              <a:t>Jurisdiction Requirements</a:t>
            </a:r>
          </a:p>
        </p:txBody>
      </p:sp>
      <p:sp>
        <p:nvSpPr>
          <p:cNvPr id="10" name="Text Placeholder 9" descr="Ordinance&#10;2022&#10;"/>
          <p:cNvSpPr>
            <a:spLocks noGrp="1"/>
          </p:cNvSpPr>
          <p:nvPr>
            <p:ph type="body" sz="half" idx="12"/>
          </p:nvPr>
        </p:nvSpPr>
        <p:spPr>
          <a:xfrm>
            <a:off x="4340918" y="1226072"/>
            <a:ext cx="2306295" cy="690390"/>
          </a:xfrm>
        </p:spPr>
        <p:txBody>
          <a:bodyPr>
            <a:noAutofit/>
          </a:bodyPr>
          <a:lstStyle/>
          <a:p>
            <a:pPr algn="ctr"/>
            <a:r>
              <a:rPr lang="en-US" dirty="0"/>
              <a:t>Ordinance</a:t>
            </a:r>
          </a:p>
          <a:p>
            <a:pPr algn="ctr"/>
            <a:r>
              <a:rPr lang="en-US" dirty="0"/>
              <a:t>2022</a:t>
            </a:r>
          </a:p>
          <a:p>
            <a:endParaRPr lang="en-US" dirty="0"/>
          </a:p>
        </p:txBody>
      </p:sp>
      <p:grpSp>
        <p:nvGrpSpPr>
          <p:cNvPr id="22" name="Group 21" descr="government icon, shaking hands icon"/>
          <p:cNvGrpSpPr/>
          <p:nvPr/>
        </p:nvGrpSpPr>
        <p:grpSpPr>
          <a:xfrm>
            <a:off x="5224407" y="2290192"/>
            <a:ext cx="538103" cy="995230"/>
            <a:chOff x="5224407" y="2290192"/>
            <a:chExt cx="538103" cy="995230"/>
          </a:xfrm>
        </p:grpSpPr>
        <p:pic>
          <p:nvPicPr>
            <p:cNvPr id="17" name="Picture 16" descr="government ico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24407" y="2290192"/>
              <a:ext cx="503862" cy="488661"/>
            </a:xfrm>
            <a:prstGeom prst="rect">
              <a:avLst/>
            </a:prstGeom>
          </p:spPr>
        </p:pic>
        <p:pic>
          <p:nvPicPr>
            <p:cNvPr id="18" name="Picture 17" descr="shaking hand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24407" y="2913836"/>
              <a:ext cx="538103" cy="371586"/>
            </a:xfrm>
            <a:prstGeom prst="rect">
              <a:avLst/>
            </a:prstGeom>
          </p:spPr>
        </p:pic>
      </p:grpSp>
      <p:sp>
        <p:nvSpPr>
          <p:cNvPr id="8" name="Text Placeholder 7" descr="Adopt an Ordinance (Enforceable Mechanism) &#10;Including Enforcement &#10;"/>
          <p:cNvSpPr>
            <a:spLocks noGrp="1"/>
          </p:cNvSpPr>
          <p:nvPr>
            <p:ph type="body" sz="half" idx="11"/>
          </p:nvPr>
        </p:nvSpPr>
        <p:spPr>
          <a:xfrm>
            <a:off x="4207016" y="3905496"/>
            <a:ext cx="2464341" cy="2070002"/>
          </a:xfrm>
        </p:spPr>
        <p:txBody>
          <a:bodyPr>
            <a:normAutofit/>
          </a:bodyPr>
          <a:lstStyle/>
          <a:p>
            <a:r>
              <a:rPr lang="en-US" dirty="0"/>
              <a:t>Adopt an Ordinance (Enforceable Mechanism) </a:t>
            </a:r>
          </a:p>
          <a:p>
            <a:r>
              <a:rPr lang="en-US" dirty="0"/>
              <a:t>Including Enforcement </a:t>
            </a:r>
          </a:p>
          <a:p>
            <a:endParaRPr lang="en-US" dirty="0"/>
          </a:p>
        </p:txBody>
      </p:sp>
      <p:sp>
        <p:nvSpPr>
          <p:cNvPr id="7" name="Text Placeholder 6" descr="Compliance Monitoring &amp; Education&#10;2022-2024&#10;"/>
          <p:cNvSpPr>
            <a:spLocks noGrp="1"/>
          </p:cNvSpPr>
          <p:nvPr>
            <p:ph type="body" sz="half" idx="13"/>
          </p:nvPr>
        </p:nvSpPr>
        <p:spPr>
          <a:xfrm>
            <a:off x="6900785" y="679542"/>
            <a:ext cx="2586813" cy="1267378"/>
          </a:xfrm>
        </p:spPr>
        <p:txBody>
          <a:bodyPr>
            <a:noAutofit/>
          </a:bodyPr>
          <a:lstStyle/>
          <a:p>
            <a:pPr algn="ctr"/>
            <a:r>
              <a:rPr lang="en-US" dirty="0"/>
              <a:t>Compliance Monitoring &amp; Education</a:t>
            </a:r>
          </a:p>
          <a:p>
            <a:pPr algn="ctr"/>
            <a:r>
              <a:rPr lang="en-US" dirty="0"/>
              <a:t>2022-2024</a:t>
            </a:r>
          </a:p>
          <a:p>
            <a:endParaRPr lang="en-US" dirty="0"/>
          </a:p>
        </p:txBody>
      </p:sp>
      <p:pic>
        <p:nvPicPr>
          <p:cNvPr id="19" name="Picture 18" descr="inspector with clipboard">
            <a:extLst>
              <a:ext uri="{FF2B5EF4-FFF2-40B4-BE49-F238E27FC236}">
                <a16:creationId xmlns:a16="http://schemas.microsoft.com/office/drawing/2014/main" id="{E8762F0A-9F0A-7A4C-9723-10C29DEB71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13172" y="2346478"/>
            <a:ext cx="770441" cy="822710"/>
          </a:xfrm>
          <a:prstGeom prst="rect">
            <a:avLst/>
          </a:prstGeom>
        </p:spPr>
      </p:pic>
      <p:sp>
        <p:nvSpPr>
          <p:cNvPr id="5" name="Text Placeholder 4" descr="Annual Compliance Reviews, Route Reviews, Inspections &#10;"/>
          <p:cNvSpPr>
            <a:spLocks noGrp="1"/>
          </p:cNvSpPr>
          <p:nvPr>
            <p:ph type="body" sz="half" idx="15"/>
          </p:nvPr>
        </p:nvSpPr>
        <p:spPr>
          <a:xfrm>
            <a:off x="7223323" y="3902415"/>
            <a:ext cx="2306295" cy="1771554"/>
          </a:xfrm>
        </p:spPr>
        <p:txBody>
          <a:bodyPr>
            <a:noAutofit/>
          </a:bodyPr>
          <a:lstStyle/>
          <a:p>
            <a:r>
              <a:rPr lang="en-US" dirty="0"/>
              <a:t>Annual Compliance Reviews, Route Reviews, Inspections </a:t>
            </a:r>
          </a:p>
          <a:p>
            <a:endParaRPr lang="en-US" dirty="0"/>
          </a:p>
          <a:p>
            <a:r>
              <a:rPr lang="en-US" dirty="0"/>
              <a:t>Educate Violators </a:t>
            </a:r>
          </a:p>
          <a:p>
            <a:endParaRPr lang="en-US" dirty="0"/>
          </a:p>
        </p:txBody>
      </p:sp>
      <p:sp>
        <p:nvSpPr>
          <p:cNvPr id="4" name="Text Placeholder 3" descr="Compliance Monitoring &amp; Enforcement&#10;2024&#10;"/>
          <p:cNvSpPr>
            <a:spLocks noGrp="1"/>
          </p:cNvSpPr>
          <p:nvPr>
            <p:ph type="body" sz="half" idx="14"/>
          </p:nvPr>
        </p:nvSpPr>
        <p:spPr>
          <a:xfrm>
            <a:off x="9983596" y="744280"/>
            <a:ext cx="1967400" cy="1267378"/>
          </a:xfrm>
        </p:spPr>
        <p:txBody>
          <a:bodyPr>
            <a:normAutofit lnSpcReduction="10000"/>
          </a:bodyPr>
          <a:lstStyle/>
          <a:p>
            <a:pPr algn="ctr"/>
            <a:r>
              <a:rPr lang="en-US" dirty="0"/>
              <a:t>Compliance Monitoring &amp; Enforcement</a:t>
            </a:r>
          </a:p>
          <a:p>
            <a:pPr algn="ctr"/>
            <a:r>
              <a:rPr lang="en-US" dirty="0"/>
              <a:t>2024</a:t>
            </a:r>
          </a:p>
          <a:p>
            <a:endParaRPr lang="en-US" dirty="0"/>
          </a:p>
        </p:txBody>
      </p:sp>
      <p:pic>
        <p:nvPicPr>
          <p:cNvPr id="20" name="Picture 19" descr="paper">
            <a:extLst>
              <a:ext uri="{FF2B5EF4-FFF2-40B4-BE49-F238E27FC236}">
                <a16:creationId xmlns:a16="http://schemas.microsoft.com/office/drawing/2014/main" id="{669CD15D-7514-7F45-8D1F-69F8AEFA154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46247"/>
          <a:stretch/>
        </p:blipFill>
        <p:spPr>
          <a:xfrm>
            <a:off x="10626565" y="2369525"/>
            <a:ext cx="532612" cy="775611"/>
          </a:xfrm>
          <a:prstGeom prst="rect">
            <a:avLst/>
          </a:prstGeom>
        </p:spPr>
      </p:pic>
      <p:sp>
        <p:nvSpPr>
          <p:cNvPr id="2" name="Text Placeholder 1" descr="Annual Compliance Reviews&#10;Route Reviews, Inspections, &#10;Notice of Violations, &#10;Penalties for Violators&#10;"/>
          <p:cNvSpPr>
            <a:spLocks noGrp="1"/>
          </p:cNvSpPr>
          <p:nvPr>
            <p:ph type="body" sz="half" idx="16"/>
          </p:nvPr>
        </p:nvSpPr>
        <p:spPr>
          <a:xfrm>
            <a:off x="9813851" y="3902415"/>
            <a:ext cx="2519916" cy="2168776"/>
          </a:xfrm>
        </p:spPr>
        <p:txBody>
          <a:bodyPr>
            <a:noAutofit/>
          </a:bodyPr>
          <a:lstStyle/>
          <a:p>
            <a:r>
              <a:rPr lang="en-US" dirty="0"/>
              <a:t>Annual Compliance Reviews</a:t>
            </a:r>
          </a:p>
          <a:p>
            <a:r>
              <a:rPr lang="en-US" dirty="0"/>
              <a:t>Route Reviews, Inspections, </a:t>
            </a:r>
          </a:p>
          <a:p>
            <a:r>
              <a:rPr lang="en-US" dirty="0"/>
              <a:t>Notice of Violations, </a:t>
            </a:r>
          </a:p>
          <a:p>
            <a:r>
              <a:rPr lang="en-US" dirty="0"/>
              <a:t>Penalties for Violators</a:t>
            </a:r>
          </a:p>
          <a:p>
            <a:endParaRPr lang="en-US" dirty="0"/>
          </a:p>
        </p:txBody>
      </p:sp>
    </p:spTree>
    <p:extLst>
      <p:ext uri="{BB962C8B-B14F-4D97-AF65-F5344CB8AC3E}">
        <p14:creationId xmlns:p14="http://schemas.microsoft.com/office/powerpoint/2010/main" val="4133988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Jurisdiction Enforcement Requirements"/>
          <p:cNvSpPr>
            <a:spLocks noGrp="1"/>
          </p:cNvSpPr>
          <p:nvPr>
            <p:ph type="title"/>
          </p:nvPr>
        </p:nvSpPr>
        <p:spPr>
          <a:xfrm>
            <a:off x="127370" y="847207"/>
            <a:ext cx="3501296" cy="1325563"/>
          </a:xfrm>
        </p:spPr>
        <p:txBody>
          <a:bodyPr>
            <a:noAutofit/>
          </a:bodyPr>
          <a:lstStyle/>
          <a:p>
            <a:r>
              <a:rPr lang="en-US" sz="3200" cap="small" spc="100" dirty="0">
                <a:solidFill>
                  <a:schemeClr val="bg1"/>
                </a:solidFill>
                <a:latin typeface="Arial Black" panose="020B0A04020102020204" pitchFamily="34" charset="0"/>
                <a:cs typeface="Leelawadee" panose="020B0502040204020203" pitchFamily="34" charset="-34"/>
              </a:rPr>
              <a:t>Jurisdiction Enforcement Requirements</a:t>
            </a:r>
            <a:br>
              <a:rPr lang="en-US" sz="3200" cap="small" spc="100" dirty="0">
                <a:solidFill>
                  <a:schemeClr val="bg1"/>
                </a:solidFill>
                <a:latin typeface="Arial Black" panose="020B0A04020102020204" pitchFamily="34" charset="0"/>
                <a:cs typeface="Leelawadee" panose="020B0502040204020203" pitchFamily="34" charset="-34"/>
              </a:rPr>
            </a:br>
            <a:endParaRPr lang="en-US" sz="3200" dirty="0"/>
          </a:p>
        </p:txBody>
      </p:sp>
      <p:grpSp>
        <p:nvGrpSpPr>
          <p:cNvPr id="7" name="Group 6" descr="curbside residential containers">
            <a:extLst>
              <a:ext uri="{FF2B5EF4-FFF2-40B4-BE49-F238E27FC236}">
                <a16:creationId xmlns:a16="http://schemas.microsoft.com/office/drawing/2014/main" id="{20BAF6DA-8EF5-F342-AEEB-0624A455C037}"/>
              </a:ext>
            </a:extLst>
          </p:cNvPr>
          <p:cNvGrpSpPr/>
          <p:nvPr/>
        </p:nvGrpSpPr>
        <p:grpSpPr>
          <a:xfrm>
            <a:off x="276226" y="3225045"/>
            <a:ext cx="2793211" cy="2328176"/>
            <a:chOff x="5167603" y="1935319"/>
            <a:chExt cx="1914409" cy="1595684"/>
          </a:xfrm>
        </p:grpSpPr>
        <p:pic>
          <p:nvPicPr>
            <p:cNvPr id="8" name="Picture 7" descr="green container">
              <a:extLst>
                <a:ext uri="{FF2B5EF4-FFF2-40B4-BE49-F238E27FC236}">
                  <a16:creationId xmlns:a16="http://schemas.microsoft.com/office/drawing/2014/main" id="{28B477F9-CB4E-5346-B95F-2D1EC36A3F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9977" y="1935319"/>
              <a:ext cx="542035" cy="1063789"/>
            </a:xfrm>
            <a:prstGeom prst="rect">
              <a:avLst/>
            </a:prstGeom>
          </p:spPr>
        </p:pic>
        <p:pic>
          <p:nvPicPr>
            <p:cNvPr id="9" name="Picture 8" descr="blue container">
              <a:extLst>
                <a:ext uri="{FF2B5EF4-FFF2-40B4-BE49-F238E27FC236}">
                  <a16:creationId xmlns:a16="http://schemas.microsoft.com/office/drawing/2014/main" id="{D2937A18-8157-C648-B5CF-6ED59C9588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67603" y="1935319"/>
              <a:ext cx="542035" cy="1063789"/>
            </a:xfrm>
            <a:prstGeom prst="rect">
              <a:avLst/>
            </a:prstGeom>
          </p:spPr>
        </p:pic>
        <p:pic>
          <p:nvPicPr>
            <p:cNvPr id="10" name="Picture 9" descr="grey container">
              <a:extLst>
                <a:ext uri="{FF2B5EF4-FFF2-40B4-BE49-F238E27FC236}">
                  <a16:creationId xmlns:a16="http://schemas.microsoft.com/office/drawing/2014/main" id="{7A64C3B5-137F-F24F-928B-88ADADAA4D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53790" y="2467214"/>
              <a:ext cx="542035" cy="1063789"/>
            </a:xfrm>
            <a:prstGeom prst="rect">
              <a:avLst/>
            </a:prstGeom>
          </p:spPr>
        </p:pic>
      </p:grpSp>
      <p:sp>
        <p:nvSpPr>
          <p:cNvPr id="3" name="Text Placeholder 2" descr="Must Have Enforcement and Inspection Program that Includes:&#10;Annual Compliance Review &#10;Perform for commercial businesses that generate &gt; 2 cubic yards/week &#10;Verify businesses are subscribed to service or self-hauling&#10;2- or 3-Container Collection Service: Conduct route reviews of commercial/residential areas to verify service and inspect for contamination, or waste evaluation studies&#10;Single Unsegregated Collection Service: Verify businesses are subscribed to a service that is transporting contents to a high diversion organic waste processing facility &#10;"/>
          <p:cNvSpPr>
            <a:spLocks noGrp="1"/>
          </p:cNvSpPr>
          <p:nvPr>
            <p:ph type="body" sz="half" idx="2"/>
          </p:nvPr>
        </p:nvSpPr>
        <p:spPr>
          <a:xfrm>
            <a:off x="3500846" y="0"/>
            <a:ext cx="8691154" cy="6244046"/>
          </a:xfrm>
          <a:solidFill>
            <a:srgbClr val="4F7D3F"/>
          </a:solidFill>
        </p:spPr>
        <p:txBody>
          <a:bodyPr>
            <a:normAutofit/>
          </a:bodyPr>
          <a:lstStyle/>
          <a:p>
            <a:r>
              <a:rPr lang="en-US" sz="3200" dirty="0">
                <a:solidFill>
                  <a:schemeClr val="accent4">
                    <a:lumMod val="60000"/>
                    <a:lumOff val="40000"/>
                  </a:schemeClr>
                </a:solidFill>
              </a:rPr>
              <a:t>Must Have Enforcement and Inspection Program that Includes:</a:t>
            </a:r>
          </a:p>
          <a:p>
            <a:pPr marL="342900" indent="-342900">
              <a:spcBef>
                <a:spcPts val="300"/>
              </a:spcBef>
              <a:spcAft>
                <a:spcPts val="300"/>
              </a:spcAft>
              <a:buFont typeface="Arial" panose="020B0604020202020204" pitchFamily="34" charset="0"/>
              <a:buChar char="•"/>
            </a:pPr>
            <a:r>
              <a:rPr lang="en-US" dirty="0"/>
              <a:t>Annual Compliance Review </a:t>
            </a:r>
          </a:p>
          <a:p>
            <a:pPr marL="800100" lvl="1" indent="-342900">
              <a:spcBef>
                <a:spcPts val="300"/>
              </a:spcBef>
              <a:spcAft>
                <a:spcPts val="300"/>
              </a:spcAft>
              <a:buFont typeface="Arial" panose="020B0604020202020204" pitchFamily="34" charset="0"/>
              <a:buChar char="•"/>
            </a:pPr>
            <a:r>
              <a:rPr lang="en-US" sz="2000" dirty="0">
                <a:solidFill>
                  <a:schemeClr val="bg1"/>
                </a:solidFill>
              </a:rPr>
              <a:t>Perform for commercial businesses that generate </a:t>
            </a:r>
            <a:r>
              <a:rPr lang="en-US" sz="2000" u="sng" dirty="0">
                <a:solidFill>
                  <a:schemeClr val="bg1"/>
                </a:solidFill>
              </a:rPr>
              <a:t>&gt;</a:t>
            </a:r>
            <a:r>
              <a:rPr lang="en-US" sz="2000" dirty="0">
                <a:solidFill>
                  <a:schemeClr val="bg1"/>
                </a:solidFill>
              </a:rPr>
              <a:t> 2 cubic yards/week </a:t>
            </a:r>
          </a:p>
          <a:p>
            <a:pPr marL="800100" lvl="1" indent="-342900">
              <a:buFont typeface="Arial" panose="020B0604020202020204" pitchFamily="34" charset="0"/>
              <a:buChar char="•"/>
            </a:pPr>
            <a:r>
              <a:rPr lang="en-US" sz="2000" dirty="0">
                <a:solidFill>
                  <a:schemeClr val="bg1"/>
                </a:solidFill>
              </a:rPr>
              <a:t>Verify businesses are subscribed to service or self-hauling</a:t>
            </a:r>
          </a:p>
          <a:p>
            <a:pPr marL="342900" indent="-342900">
              <a:spcAft>
                <a:spcPts val="1200"/>
              </a:spcAft>
              <a:buFont typeface="Arial" panose="020B0604020202020204" pitchFamily="34" charset="0"/>
              <a:buChar char="•"/>
            </a:pPr>
            <a:r>
              <a:rPr lang="en-US" dirty="0"/>
              <a:t>2- or 3-Container Collection Service: Conduct route reviews of commercial/residential areas to verify service and inspect for contamination, or waste evaluation</a:t>
            </a:r>
            <a:r>
              <a:rPr lang="en-US" dirty="0">
                <a:solidFill>
                  <a:srgbClr val="FF0000"/>
                </a:solidFill>
              </a:rPr>
              <a:t> </a:t>
            </a:r>
            <a:r>
              <a:rPr lang="en-US" dirty="0"/>
              <a:t>studies</a:t>
            </a:r>
          </a:p>
          <a:p>
            <a:pPr marL="342900" indent="-342900">
              <a:buFont typeface="Arial" panose="020B0604020202020204" pitchFamily="34" charset="0"/>
              <a:buChar char="•"/>
            </a:pPr>
            <a:r>
              <a:rPr lang="en-US" dirty="0"/>
              <a:t>Single Unsegregated Collection Service: Verify businesses are subscribed to a service that is transporting contents to a high diversion organic waste processing facility </a:t>
            </a:r>
          </a:p>
        </p:txBody>
      </p:sp>
      <p:sp>
        <p:nvSpPr>
          <p:cNvPr id="13" name="Rectangle 12" descr="background decorative figure">
            <a:extLst>
              <a:ext uri="{FF2B5EF4-FFF2-40B4-BE49-F238E27FC236}">
                <a16:creationId xmlns:a16="http://schemas.microsoft.com/office/drawing/2014/main" id="{A76B8B97-D6A5-7F40-A756-60593E4AC4ED}"/>
              </a:ext>
            </a:extLst>
          </p:cNvPr>
          <p:cNvSpPr/>
          <p:nvPr/>
        </p:nvSpPr>
        <p:spPr>
          <a:xfrm>
            <a:off x="5167423" y="5276214"/>
            <a:ext cx="7024577" cy="848139"/>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2" descr="Requirements Harmonize with AB 1826 and Do not Establish a Minimum Quantity of Physical Inspections&#10;"/>
          <p:cNvSpPr>
            <a:spLocks noGrp="1"/>
          </p:cNvSpPr>
          <p:nvPr>
            <p:ph type="body" sz="half" idx="2"/>
          </p:nvPr>
        </p:nvSpPr>
        <p:spPr>
          <a:xfrm>
            <a:off x="5167424" y="5276214"/>
            <a:ext cx="6945258" cy="858772"/>
          </a:xfrm>
          <a:solidFill>
            <a:srgbClr val="B6CCE4"/>
          </a:solidFill>
        </p:spPr>
        <p:txBody>
          <a:bodyPr>
            <a:normAutofit/>
          </a:bodyPr>
          <a:lstStyle/>
          <a:p>
            <a:r>
              <a:rPr lang="en-US" dirty="0">
                <a:solidFill>
                  <a:schemeClr val="tx1"/>
                </a:solidFill>
              </a:rPr>
              <a:t>Requirements Harmonize with AB 1826 and Do not Establish a Minimum Quantity of Physical Inspections</a:t>
            </a:r>
          </a:p>
        </p:txBody>
      </p:sp>
    </p:spTree>
    <p:extLst>
      <p:ext uri="{BB962C8B-B14F-4D97-AF65-F5344CB8AC3E}">
        <p14:creationId xmlns:p14="http://schemas.microsoft.com/office/powerpoint/2010/main" val="2355344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Jurisdiction Enforcement Requirements&#10;On Commercial Edible &#10;Food Generators"/>
          <p:cNvSpPr>
            <a:spLocks noGrp="1"/>
          </p:cNvSpPr>
          <p:nvPr>
            <p:ph type="title"/>
          </p:nvPr>
        </p:nvSpPr>
        <p:spPr>
          <a:xfrm>
            <a:off x="180533" y="1209464"/>
            <a:ext cx="3501296" cy="1325563"/>
          </a:xfrm>
        </p:spPr>
        <p:txBody>
          <a:bodyPr>
            <a:noAutofit/>
          </a:bodyPr>
          <a:lstStyle/>
          <a:p>
            <a:r>
              <a:rPr lang="en-US" sz="3000" cap="small" spc="100" dirty="0">
                <a:solidFill>
                  <a:schemeClr val="bg1"/>
                </a:solidFill>
                <a:latin typeface="Arial Black" panose="020B0A04020102020204" pitchFamily="34" charset="0"/>
                <a:cs typeface="Leelawadee" panose="020B0502040204020203" pitchFamily="34" charset="-34"/>
              </a:rPr>
              <a:t>Jurisdiction Enforcement Requirements</a:t>
            </a:r>
            <a:br>
              <a:rPr lang="en-US" sz="3000" cap="small" spc="100" dirty="0">
                <a:solidFill>
                  <a:schemeClr val="bg1"/>
                </a:solidFill>
                <a:latin typeface="Arial Black" panose="020B0A04020102020204" pitchFamily="34" charset="0"/>
                <a:cs typeface="Leelawadee" panose="020B0502040204020203" pitchFamily="34" charset="-34"/>
              </a:rPr>
            </a:br>
            <a:r>
              <a:rPr lang="en-US" sz="3000" cap="small" spc="100" dirty="0">
                <a:solidFill>
                  <a:schemeClr val="bg1"/>
                </a:solidFill>
                <a:latin typeface="Arial Black" panose="020B0A04020102020204" pitchFamily="34" charset="0"/>
                <a:cs typeface="Leelawadee" panose="020B0502040204020203" pitchFamily="34" charset="-34"/>
              </a:rPr>
              <a:t>On Commercial</a:t>
            </a:r>
            <a:r>
              <a:rPr lang="en-US" sz="3000" cap="small" spc="100" dirty="0">
                <a:solidFill>
                  <a:srgbClr val="FF0000"/>
                </a:solidFill>
                <a:latin typeface="Arial Black" panose="020B0A04020102020204" pitchFamily="34" charset="0"/>
                <a:cs typeface="Leelawadee" panose="020B0502040204020203" pitchFamily="34" charset="-34"/>
              </a:rPr>
              <a:t> </a:t>
            </a:r>
            <a:r>
              <a:rPr lang="en-US" sz="3000" cap="small" spc="100" dirty="0">
                <a:solidFill>
                  <a:schemeClr val="bg1"/>
                </a:solidFill>
                <a:latin typeface="Arial Black" panose="020B0A04020102020204" pitchFamily="34" charset="0"/>
                <a:cs typeface="Leelawadee" panose="020B0502040204020203" pitchFamily="34" charset="-34"/>
              </a:rPr>
              <a:t>Edible </a:t>
            </a:r>
            <a:br>
              <a:rPr lang="en-US" sz="3000" cap="small" spc="100" dirty="0">
                <a:solidFill>
                  <a:schemeClr val="bg1"/>
                </a:solidFill>
                <a:latin typeface="Arial Black" panose="020B0A04020102020204" pitchFamily="34" charset="0"/>
                <a:cs typeface="Leelawadee" panose="020B0502040204020203" pitchFamily="34" charset="-34"/>
              </a:rPr>
            </a:br>
            <a:r>
              <a:rPr lang="en-US" sz="3000" cap="small" spc="100" dirty="0">
                <a:solidFill>
                  <a:schemeClr val="bg1"/>
                </a:solidFill>
                <a:latin typeface="Arial Black" panose="020B0A04020102020204" pitchFamily="34" charset="0"/>
                <a:cs typeface="Leelawadee" panose="020B0502040204020203" pitchFamily="34" charset="-34"/>
              </a:rPr>
              <a:t>Food Generators</a:t>
            </a:r>
            <a:endParaRPr lang="en-US" sz="3000" dirty="0"/>
          </a:p>
        </p:txBody>
      </p:sp>
      <p:pic>
        <p:nvPicPr>
          <p:cNvPr id="13" name="Picture 12" descr="appl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6250" y="4425201"/>
            <a:ext cx="1199944" cy="1269232"/>
          </a:xfrm>
          <a:prstGeom prst="rect">
            <a:avLst/>
          </a:prstGeom>
        </p:spPr>
      </p:pic>
      <p:sp>
        <p:nvSpPr>
          <p:cNvPr id="3" name="Text Placeholder 2" descr="Must Have Enforcement and Inspection Programs that Include:&#10;&#10;Inspections to verify edible food recovery contracts and written agreements&#10;Tier 1 commercial edible food generators by 2022&#10;Tier 2 commercial edible food generators by 2024&#10;"/>
          <p:cNvSpPr>
            <a:spLocks noGrp="1"/>
          </p:cNvSpPr>
          <p:nvPr>
            <p:ph type="body" sz="half" idx="2"/>
          </p:nvPr>
        </p:nvSpPr>
        <p:spPr>
          <a:xfrm>
            <a:off x="3563471" y="0"/>
            <a:ext cx="8628530" cy="6252881"/>
          </a:xfrm>
          <a:solidFill>
            <a:srgbClr val="4F7D3F"/>
          </a:solidFill>
        </p:spPr>
        <p:txBody>
          <a:bodyPr>
            <a:normAutofit/>
          </a:bodyPr>
          <a:lstStyle/>
          <a:p>
            <a:r>
              <a:rPr lang="en-US" sz="3200" dirty="0">
                <a:solidFill>
                  <a:schemeClr val="accent4">
                    <a:lumMod val="60000"/>
                    <a:lumOff val="40000"/>
                  </a:schemeClr>
                </a:solidFill>
              </a:rPr>
              <a:t>Must Have Enforcement and Inspection Programs that Include:</a:t>
            </a:r>
          </a:p>
          <a:p>
            <a:endParaRPr lang="en-US" sz="3200" dirty="0">
              <a:solidFill>
                <a:schemeClr val="accent4">
                  <a:lumMod val="60000"/>
                  <a:lumOff val="40000"/>
                </a:schemeClr>
              </a:solidFill>
            </a:endParaRPr>
          </a:p>
          <a:p>
            <a:pPr marL="342900" indent="-342900">
              <a:spcBef>
                <a:spcPts val="300"/>
              </a:spcBef>
              <a:spcAft>
                <a:spcPts val="300"/>
              </a:spcAft>
              <a:buFont typeface="Arial" panose="020B0604020202020204" pitchFamily="34" charset="0"/>
              <a:buChar char="•"/>
            </a:pPr>
            <a:r>
              <a:rPr lang="en-US" sz="2400" dirty="0"/>
              <a:t>Inspections to verify edible food recovery contracts and written agreements</a:t>
            </a:r>
            <a:endParaRPr lang="en-US" sz="2400" strike="sngStrike" dirty="0">
              <a:solidFill>
                <a:schemeClr val="bg1"/>
              </a:solidFill>
            </a:endParaRPr>
          </a:p>
          <a:p>
            <a:pPr marL="342900" indent="-342900">
              <a:spcBef>
                <a:spcPts val="2400"/>
              </a:spcBef>
              <a:spcAft>
                <a:spcPts val="1200"/>
              </a:spcAft>
              <a:buFont typeface="Arial" panose="020B0604020202020204" pitchFamily="34" charset="0"/>
              <a:buChar char="•"/>
            </a:pPr>
            <a:r>
              <a:rPr lang="en-US" sz="2400" dirty="0"/>
              <a:t>Tier 1 commercial edible food generators by 2022</a:t>
            </a:r>
          </a:p>
          <a:p>
            <a:pPr marL="342900" indent="-342900">
              <a:spcAft>
                <a:spcPts val="1200"/>
              </a:spcAft>
              <a:buFont typeface="Arial" panose="020B0604020202020204" pitchFamily="34" charset="0"/>
              <a:buChar char="•"/>
            </a:pPr>
            <a:r>
              <a:rPr lang="en-US" sz="2400" dirty="0"/>
              <a:t>Tier 2 commercial edible food generators by 2024</a:t>
            </a:r>
            <a:endParaRPr lang="en-US" dirty="0"/>
          </a:p>
        </p:txBody>
      </p:sp>
      <p:sp>
        <p:nvSpPr>
          <p:cNvPr id="11" name="Rectangle 10" descr="decorative figure">
            <a:extLst>
              <a:ext uri="{FF2B5EF4-FFF2-40B4-BE49-F238E27FC236}">
                <a16:creationId xmlns:a16="http://schemas.microsoft.com/office/drawing/2014/main" id="{A76B8B97-D6A5-7F40-A756-60593E4AC4ED}"/>
              </a:ext>
            </a:extLst>
          </p:cNvPr>
          <p:cNvSpPr/>
          <p:nvPr/>
        </p:nvSpPr>
        <p:spPr>
          <a:xfrm>
            <a:off x="5156791" y="5168348"/>
            <a:ext cx="7035210" cy="848139"/>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2" descr="Commercial Edible Food Generator Inspections Can Be Combined with Existing Mandatory Inspections&#10;"/>
          <p:cNvSpPr>
            <a:spLocks noGrp="1"/>
          </p:cNvSpPr>
          <p:nvPr>
            <p:ph type="body" sz="half" idx="2"/>
          </p:nvPr>
        </p:nvSpPr>
        <p:spPr>
          <a:xfrm>
            <a:off x="5156791" y="5168348"/>
            <a:ext cx="7035209" cy="848139"/>
          </a:xfrm>
          <a:solidFill>
            <a:srgbClr val="B6CCE4"/>
          </a:solidFill>
        </p:spPr>
        <p:txBody>
          <a:bodyPr>
            <a:normAutofit/>
          </a:bodyPr>
          <a:lstStyle/>
          <a:p>
            <a:r>
              <a:rPr lang="en-US" dirty="0">
                <a:solidFill>
                  <a:schemeClr val="tx1"/>
                </a:solidFill>
              </a:rPr>
              <a:t>Commercial Edible Food Generator Inspections Can Be Combined with Existing Mandatory Inspections</a:t>
            </a:r>
          </a:p>
        </p:txBody>
      </p:sp>
    </p:spTree>
    <p:extLst>
      <p:ext uri="{BB962C8B-B14F-4D97-AF65-F5344CB8AC3E}">
        <p14:creationId xmlns:p14="http://schemas.microsoft.com/office/powerpoint/2010/main" val="3535744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onstruction &amp; Landscaping Requirements"/>
          <p:cNvSpPr>
            <a:spLocks noGrp="1"/>
          </p:cNvSpPr>
          <p:nvPr>
            <p:ph type="title"/>
          </p:nvPr>
        </p:nvSpPr>
        <p:spPr>
          <a:xfrm>
            <a:off x="0" y="0"/>
            <a:ext cx="12191999" cy="1154635"/>
          </a:xfrm>
          <a:solidFill>
            <a:srgbClr val="4F7D3F"/>
          </a:solidFill>
        </p:spPr>
        <p:txBody>
          <a:bodyPr/>
          <a:lstStyle/>
          <a:p>
            <a:r>
              <a:rPr lang="en-US" dirty="0"/>
              <a:t>Construction &amp; Landscaping Requirements</a:t>
            </a:r>
          </a:p>
        </p:txBody>
      </p:sp>
      <p:sp>
        <p:nvSpPr>
          <p:cNvPr id="5" name="Rectangle 4">
            <a:extLst>
              <a:ext uri="{C183D7F6-B498-43B3-948B-1728B52AA6E4}">
                <adec:decorative xmlns:adec="http://schemas.microsoft.com/office/drawing/2017/decorative" val="1"/>
              </a:ext>
            </a:extLst>
          </p:cNvPr>
          <p:cNvSpPr/>
          <p:nvPr/>
        </p:nvSpPr>
        <p:spPr>
          <a:xfrm>
            <a:off x="968168" y="1201479"/>
            <a:ext cx="3593804" cy="505046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Rectangle 5">
            <a:extLst>
              <a:ext uri="{C183D7F6-B498-43B3-948B-1728B52AA6E4}">
                <adec:decorative xmlns:adec="http://schemas.microsoft.com/office/drawing/2017/decorative" val="1"/>
              </a:ext>
            </a:extLst>
          </p:cNvPr>
          <p:cNvSpPr/>
          <p:nvPr/>
        </p:nvSpPr>
        <p:spPr>
          <a:xfrm>
            <a:off x="7701516" y="1201478"/>
            <a:ext cx="3593804" cy="505046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pic>
        <p:nvPicPr>
          <p:cNvPr id="4" name="Picture 3" descr="construction debris.">
            <a:extLst>
              <a:ext uri="{FF2B5EF4-FFF2-40B4-BE49-F238E27FC236}">
                <a16:creationId xmlns:a16="http://schemas.microsoft.com/office/drawing/2014/main" id="{9299649B-E71D-F448-85D7-FC1F1A8A57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8168" y="1201478"/>
            <a:ext cx="4082151" cy="2724392"/>
          </a:xfrm>
          <a:prstGeom prst="rect">
            <a:avLst/>
          </a:prstGeom>
        </p:spPr>
      </p:pic>
      <p:sp>
        <p:nvSpPr>
          <p:cNvPr id="3" name="Text Placeholder 2" descr="Recycling organic waste commingled with C&amp;D debris, to meet CALGreen 65% requirement for C&amp;D recycling in both residential and non-residential projects&#10;"/>
          <p:cNvSpPr txBox="1">
            <a:spLocks/>
          </p:cNvSpPr>
          <p:nvPr/>
        </p:nvSpPr>
        <p:spPr>
          <a:xfrm>
            <a:off x="1152712" y="4375038"/>
            <a:ext cx="3500854" cy="28216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chemeClr val="bg1"/>
                </a:solidFill>
              </a:rPr>
              <a:t>Recycling organic waste commingled with C&amp;D debris, to meet CALGreen 65% requirement for C&amp;D recycling in both residential and non-residential projects</a:t>
            </a:r>
          </a:p>
          <a:p>
            <a:endParaRPr lang="en-US" sz="2000" dirty="0">
              <a:solidFill>
                <a:schemeClr val="bg1"/>
              </a:solidFill>
            </a:endParaRPr>
          </a:p>
        </p:txBody>
      </p:sp>
      <p:sp>
        <p:nvSpPr>
          <p:cNvPr id="9" name="Text Placeholder 2" descr="Model Water Efficient Landscape Ordinance (MWELO) requirements for compost and mulch application.&#10;"/>
          <p:cNvSpPr txBox="1">
            <a:spLocks/>
          </p:cNvSpPr>
          <p:nvPr/>
        </p:nvSpPr>
        <p:spPr>
          <a:xfrm>
            <a:off x="7861765" y="1362000"/>
            <a:ext cx="3500854" cy="28216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chemeClr val="bg1"/>
                </a:solidFill>
              </a:rPr>
              <a:t>Model Water Efficient Landscape Ordinance (MWELO) requirements for compost and mulch application.</a:t>
            </a:r>
          </a:p>
        </p:txBody>
      </p:sp>
      <p:pic>
        <p:nvPicPr>
          <p:cNvPr id="7" name="Picture 6" descr="compost applied to commercial landsca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3005" y="3418366"/>
            <a:ext cx="3912520" cy="2626212"/>
          </a:xfrm>
          <a:prstGeom prst="rect">
            <a:avLst/>
          </a:prstGeom>
        </p:spPr>
      </p:pic>
    </p:spTree>
    <p:extLst>
      <p:ext uri="{BB962C8B-B14F-4D97-AF65-F5344CB8AC3E}">
        <p14:creationId xmlns:p14="http://schemas.microsoft.com/office/powerpoint/2010/main" val="2438464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F7D3F"/>
        </a:solidFill>
        <a:effectLst/>
      </p:bgPr>
    </p:bg>
    <p:spTree>
      <p:nvGrpSpPr>
        <p:cNvPr id="1" name=""/>
        <p:cNvGrpSpPr/>
        <p:nvPr/>
      </p:nvGrpSpPr>
      <p:grpSpPr>
        <a:xfrm>
          <a:off x="0" y="0"/>
          <a:ext cx="0" cy="0"/>
          <a:chOff x="0" y="0"/>
          <a:chExt cx="0" cy="0"/>
        </a:xfrm>
      </p:grpSpPr>
      <p:sp>
        <p:nvSpPr>
          <p:cNvPr id="8" name="Title 7" descr="Model Mandatory Organics Disposal Reduction Ordinance"/>
          <p:cNvSpPr>
            <a:spLocks noGrp="1"/>
          </p:cNvSpPr>
          <p:nvPr>
            <p:ph type="title"/>
          </p:nvPr>
        </p:nvSpPr>
        <p:spPr>
          <a:xfrm>
            <a:off x="123986" y="1"/>
            <a:ext cx="4122550" cy="3657600"/>
          </a:xfrm>
          <a:solidFill>
            <a:srgbClr val="4F7D3F"/>
          </a:solidFill>
        </p:spPr>
        <p:txBody>
          <a:bodyPr>
            <a:noAutofit/>
          </a:bodyPr>
          <a:lstStyle/>
          <a:p>
            <a:r>
              <a:rPr lang="en-US" sz="4000" dirty="0"/>
              <a:t>Model Mandatory Organics Disposal Reduction Ordinance</a:t>
            </a:r>
          </a:p>
        </p:txBody>
      </p:sp>
      <p:grpSp>
        <p:nvGrpSpPr>
          <p:cNvPr id="2" name="Group 1" descr="courthouse "/>
          <p:cNvGrpSpPr/>
          <p:nvPr/>
        </p:nvGrpSpPr>
        <p:grpSpPr>
          <a:xfrm>
            <a:off x="6599619" y="1759602"/>
            <a:ext cx="3017290" cy="2743200"/>
            <a:chOff x="5115355" y="3543184"/>
            <a:chExt cx="2273300" cy="1968500"/>
          </a:xfrm>
        </p:grpSpPr>
        <p:pic>
          <p:nvPicPr>
            <p:cNvPr id="15" name="Picture 14">
              <a:extLst>
                <a:ext uri="{FF2B5EF4-FFF2-40B4-BE49-F238E27FC236}">
                  <a16:creationId xmlns:a16="http://schemas.microsoft.com/office/drawing/2014/main" id="{6881FA75-19DA-7A49-868D-861B8050FEC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5355" y="3543184"/>
              <a:ext cx="2273300" cy="1968500"/>
            </a:xfrm>
            <a:prstGeom prst="rect">
              <a:avLst/>
            </a:prstGeom>
          </p:spPr>
        </p:pic>
        <p:pic>
          <p:nvPicPr>
            <p:cNvPr id="14" name="Picture 13" descr="Courthous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30679" y="3925161"/>
              <a:ext cx="1040998" cy="997792"/>
            </a:xfrm>
            <a:prstGeom prst="rect">
              <a:avLst/>
            </a:prstGeom>
          </p:spPr>
        </p:pic>
      </p:grpSp>
    </p:spTree>
    <p:extLst>
      <p:ext uri="{BB962C8B-B14F-4D97-AF65-F5344CB8AC3E}">
        <p14:creationId xmlns:p14="http://schemas.microsoft.com/office/powerpoint/2010/main" val="905572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Objectives of the Model"/>
          <p:cNvSpPr>
            <a:spLocks noGrp="1"/>
          </p:cNvSpPr>
          <p:nvPr>
            <p:ph type="title"/>
          </p:nvPr>
        </p:nvSpPr>
        <p:spPr/>
        <p:txBody>
          <a:bodyPr/>
          <a:lstStyle/>
          <a:p>
            <a:r>
              <a:rPr lang="en-US" dirty="0"/>
              <a:t>Objectives of the Model</a:t>
            </a:r>
          </a:p>
        </p:txBody>
      </p:sp>
      <p:sp>
        <p:nvSpPr>
          <p:cNvPr id="3" name="Content Placeholder 2" descr="Support jurisdictions with planning, implementation, and compliance with SB 1383 &#10;Provide resources and guidance&#10;Increase understanding of regulations and compliance strategies&#10;Present an example ordinance that allows for customization unique to each jurisdiction&#10;"/>
          <p:cNvSpPr>
            <a:spLocks noGrp="1"/>
          </p:cNvSpPr>
          <p:nvPr>
            <p:ph idx="1"/>
          </p:nvPr>
        </p:nvSpPr>
        <p:spPr>
          <a:xfrm>
            <a:off x="822541" y="1825625"/>
            <a:ext cx="7764624" cy="4351338"/>
          </a:xfrm>
        </p:spPr>
        <p:txBody>
          <a:bodyPr/>
          <a:lstStyle/>
          <a:p>
            <a:r>
              <a:rPr lang="en-US" dirty="0"/>
              <a:t>Support jurisdictions with planning, implementation, and compliance with SB 1383 </a:t>
            </a:r>
          </a:p>
          <a:p>
            <a:r>
              <a:rPr lang="en-US" dirty="0"/>
              <a:t>Provide resources and guidance</a:t>
            </a:r>
          </a:p>
          <a:p>
            <a:r>
              <a:rPr lang="en-US" dirty="0"/>
              <a:t>Increase understanding of regulations and compliance strategies</a:t>
            </a:r>
          </a:p>
          <a:p>
            <a:r>
              <a:rPr lang="en-US" dirty="0"/>
              <a:t>Present an example ordinance that allows for customization unique to each jurisdiction</a:t>
            </a:r>
          </a:p>
        </p:txBody>
      </p:sp>
      <p:pic>
        <p:nvPicPr>
          <p:cNvPr id="5" name="Picture 4" descr="California"/>
          <p:cNvPicPr>
            <a:picLocks noChangeAspect="1"/>
          </p:cNvPicPr>
          <p:nvPr/>
        </p:nvPicPr>
        <p:blipFill rotWithShape="1">
          <a:blip r:embed="rId3" cstate="print">
            <a:extLst>
              <a:ext uri="{28A0092B-C50C-407E-A947-70E740481C1C}">
                <a14:useLocalDpi xmlns:a14="http://schemas.microsoft.com/office/drawing/2010/main" val="0"/>
              </a:ext>
            </a:extLst>
          </a:blip>
          <a:srcRect t="28320"/>
          <a:stretch/>
        </p:blipFill>
        <p:spPr>
          <a:xfrm>
            <a:off x="9165161" y="2690983"/>
            <a:ext cx="2273813" cy="2069022"/>
          </a:xfrm>
          <a:prstGeom prst="rect">
            <a:avLst/>
          </a:prstGeom>
        </p:spPr>
      </p:pic>
      <p:pic>
        <p:nvPicPr>
          <p:cNvPr id="10" name="Picture 9" descr="check mark"/>
          <p:cNvPicPr>
            <a:picLocks noChangeAspect="1"/>
          </p:cNvPicPr>
          <p:nvPr/>
        </p:nvPicPr>
        <p:blipFill rotWithShape="1">
          <a:blip r:embed="rId4" cstate="print">
            <a:extLst>
              <a:ext uri="{28A0092B-C50C-407E-A947-70E740481C1C}">
                <a14:useLocalDpi xmlns:a14="http://schemas.microsoft.com/office/drawing/2010/main" val="0"/>
              </a:ext>
            </a:extLst>
          </a:blip>
          <a:srcRect b="22283"/>
          <a:stretch/>
        </p:blipFill>
        <p:spPr>
          <a:xfrm>
            <a:off x="9095646" y="751504"/>
            <a:ext cx="2273813" cy="2013489"/>
          </a:xfrm>
          <a:prstGeom prst="rect">
            <a:avLst/>
          </a:prstGeom>
        </p:spPr>
      </p:pic>
    </p:spTree>
    <p:extLst>
      <p:ext uri="{BB962C8B-B14F-4D97-AF65-F5344CB8AC3E}">
        <p14:creationId xmlns:p14="http://schemas.microsoft.com/office/powerpoint/2010/main" val="1901258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Model Ordinance"/>
          <p:cNvSpPr>
            <a:spLocks noGrp="1"/>
          </p:cNvSpPr>
          <p:nvPr>
            <p:ph type="title"/>
          </p:nvPr>
        </p:nvSpPr>
        <p:spPr/>
        <p:txBody>
          <a:bodyPr/>
          <a:lstStyle/>
          <a:p>
            <a:r>
              <a:rPr lang="en-US" dirty="0"/>
              <a:t>Model Ordinance</a:t>
            </a:r>
          </a:p>
        </p:txBody>
      </p:sp>
      <p:sp>
        <p:nvSpPr>
          <p:cNvPr id="3" name="Content Placeholder 2" descr="Ordinance and policies can stand-alone&#10;Jurisdictions may amend their existing language and use Model provisions&#10;Regulatory language reflected&#10;Resource Group expertise integrated&#10;Guidance notes&#10;Explanation of provisions&#10;Highlight applicability to different conditions&#10;Optional provisions &#10;Address different conditions&#10;"/>
          <p:cNvSpPr>
            <a:spLocks noGrp="1"/>
          </p:cNvSpPr>
          <p:nvPr>
            <p:ph idx="1"/>
          </p:nvPr>
        </p:nvSpPr>
        <p:spPr>
          <a:xfrm>
            <a:off x="838200" y="1568660"/>
            <a:ext cx="9031357" cy="4351338"/>
          </a:xfrm>
        </p:spPr>
        <p:txBody>
          <a:bodyPr>
            <a:normAutofit lnSpcReduction="10000"/>
          </a:bodyPr>
          <a:lstStyle/>
          <a:p>
            <a:r>
              <a:rPr lang="en-US" dirty="0"/>
              <a:t>Ordinance and policies can stand-alone</a:t>
            </a:r>
          </a:p>
          <a:p>
            <a:pPr lvl="1"/>
            <a:r>
              <a:rPr lang="en-US" dirty="0"/>
              <a:t>Jurisdictions may amend their existing language and use Model provisions</a:t>
            </a:r>
          </a:p>
          <a:p>
            <a:r>
              <a:rPr lang="en-US" dirty="0"/>
              <a:t>Regulatory language reflected</a:t>
            </a:r>
          </a:p>
          <a:p>
            <a:r>
              <a:rPr lang="en-US" dirty="0"/>
              <a:t>Resource Group expertise integrated</a:t>
            </a:r>
          </a:p>
          <a:p>
            <a:r>
              <a:rPr lang="en-US" dirty="0"/>
              <a:t>Guidance notes</a:t>
            </a:r>
          </a:p>
          <a:p>
            <a:pPr lvl="1"/>
            <a:r>
              <a:rPr lang="en-US" dirty="0"/>
              <a:t>Explanation of provisions</a:t>
            </a:r>
          </a:p>
          <a:p>
            <a:pPr lvl="1"/>
            <a:r>
              <a:rPr lang="en-US" dirty="0"/>
              <a:t>Highlight applicability to different conditions</a:t>
            </a:r>
          </a:p>
          <a:p>
            <a:r>
              <a:rPr lang="en-US" dirty="0"/>
              <a:t>Optional provisions </a:t>
            </a:r>
          </a:p>
          <a:p>
            <a:pPr lvl="1"/>
            <a:r>
              <a:rPr lang="en-US" dirty="0"/>
              <a:t>Address different conditions</a:t>
            </a:r>
          </a:p>
        </p:txBody>
      </p:sp>
      <p:pic>
        <p:nvPicPr>
          <p:cNvPr id="6" name="Picture 5" descr="grey container">
            <a:extLst>
              <a:ext uri="{FF2B5EF4-FFF2-40B4-BE49-F238E27FC236}">
                <a16:creationId xmlns:a16="http://schemas.microsoft.com/office/drawing/2014/main" id="{818A9070-FA75-E74F-83D3-62EF6E9CB7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40179" y="4161241"/>
            <a:ext cx="991769" cy="1946429"/>
          </a:xfrm>
          <a:prstGeom prst="rect">
            <a:avLst/>
          </a:prstGeom>
        </p:spPr>
      </p:pic>
      <p:pic>
        <p:nvPicPr>
          <p:cNvPr id="4" name="Picture 3" descr="green container">
            <a:extLst>
              <a:ext uri="{FF2B5EF4-FFF2-40B4-BE49-F238E27FC236}">
                <a16:creationId xmlns:a16="http://schemas.microsoft.com/office/drawing/2014/main" id="{A0ED333A-38AF-194F-A282-4D21F7F3CB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78026" y="4161240"/>
            <a:ext cx="991769" cy="1946429"/>
          </a:xfrm>
          <a:prstGeom prst="rect">
            <a:avLst/>
          </a:prstGeom>
        </p:spPr>
      </p:pic>
      <p:pic>
        <p:nvPicPr>
          <p:cNvPr id="5" name="Picture 4" descr="blue container">
            <a:extLst>
              <a:ext uri="{FF2B5EF4-FFF2-40B4-BE49-F238E27FC236}">
                <a16:creationId xmlns:a16="http://schemas.microsoft.com/office/drawing/2014/main" id="{8558A19A-4B58-864A-9A1B-59FE5F1C74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15012" y="4161239"/>
            <a:ext cx="991769" cy="1946429"/>
          </a:xfrm>
          <a:prstGeom prst="rect">
            <a:avLst/>
          </a:prstGeom>
        </p:spPr>
      </p:pic>
    </p:spTree>
    <p:extLst>
      <p:ext uri="{BB962C8B-B14F-4D97-AF65-F5344CB8AC3E}">
        <p14:creationId xmlns:p14="http://schemas.microsoft.com/office/powerpoint/2010/main" val="3407430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Important Considerations"/>
          <p:cNvSpPr>
            <a:spLocks noGrp="1"/>
          </p:cNvSpPr>
          <p:nvPr>
            <p:ph type="title"/>
          </p:nvPr>
        </p:nvSpPr>
        <p:spPr/>
        <p:txBody>
          <a:bodyPr/>
          <a:lstStyle/>
          <a:p>
            <a:r>
              <a:rPr lang="en-US" dirty="0"/>
              <a:t>Important Considerations</a:t>
            </a:r>
          </a:p>
        </p:txBody>
      </p:sp>
      <p:sp>
        <p:nvSpPr>
          <p:cNvPr id="3" name="Content Placeholder 2" descr="Create a new section or amend the existing section, subject to review and revision&#10;Review SB 1383 requirements while using Model&#10;Each jurisdiction is responsible for achieving compliance&#10;Involve legal counsel for review&#10;Engage with affected parties to streamline implementation&#10;Recognize the Model provides example language ONLY  &#10;Customization and modification is expected&#10;"/>
          <p:cNvSpPr>
            <a:spLocks noGrp="1"/>
          </p:cNvSpPr>
          <p:nvPr>
            <p:ph idx="1"/>
          </p:nvPr>
        </p:nvSpPr>
        <p:spPr/>
        <p:txBody>
          <a:bodyPr/>
          <a:lstStyle/>
          <a:p>
            <a:r>
              <a:rPr lang="en-US" dirty="0"/>
              <a:t>Create a new section or amend the existing section, subject to review and revision</a:t>
            </a:r>
          </a:p>
          <a:p>
            <a:r>
              <a:rPr lang="en-US" dirty="0"/>
              <a:t>Review SB 1383 requirements while using Model</a:t>
            </a:r>
          </a:p>
          <a:p>
            <a:pPr lvl="1"/>
            <a:r>
              <a:rPr lang="en-US" dirty="0"/>
              <a:t>Each jurisdiction is responsible for achieving compliance</a:t>
            </a:r>
          </a:p>
          <a:p>
            <a:r>
              <a:rPr lang="en-US" dirty="0"/>
              <a:t>Involve legal counsel for review</a:t>
            </a:r>
          </a:p>
          <a:p>
            <a:r>
              <a:rPr lang="en-US" dirty="0"/>
              <a:t>Engage with affected parties to streamline implementation</a:t>
            </a:r>
          </a:p>
          <a:p>
            <a:r>
              <a:rPr lang="en-US" dirty="0"/>
              <a:t>Recognize the Model provides example language ONLY  </a:t>
            </a:r>
          </a:p>
          <a:p>
            <a:pPr lvl="1"/>
            <a:r>
              <a:rPr lang="en-US" dirty="0"/>
              <a:t>Customization and modification is expected</a:t>
            </a:r>
          </a:p>
        </p:txBody>
      </p:sp>
    </p:spTree>
    <p:extLst>
      <p:ext uri="{BB962C8B-B14F-4D97-AF65-F5344CB8AC3E}">
        <p14:creationId xmlns:p14="http://schemas.microsoft.com/office/powerpoint/2010/main" val="29248801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749413" y="2222874"/>
            <a:ext cx="4714127" cy="467711"/>
          </a:xfrm>
          <a:prstGeom prst="rect">
            <a:avLst/>
          </a:prstGeom>
          <a:solidFill>
            <a:srgbClr val="B6CCE4"/>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7" name="Rectangle 6">
            <a:extLst>
              <a:ext uri="{C183D7F6-B498-43B3-948B-1728B52AA6E4}">
                <adec:decorative xmlns:adec="http://schemas.microsoft.com/office/drawing/2017/decorative" val="1"/>
              </a:ext>
            </a:extLst>
          </p:cNvPr>
          <p:cNvSpPr/>
          <p:nvPr/>
        </p:nvSpPr>
        <p:spPr>
          <a:xfrm>
            <a:off x="749413" y="1258655"/>
            <a:ext cx="4198870" cy="467711"/>
          </a:xfrm>
          <a:prstGeom prst="rect">
            <a:avLst/>
          </a:prstGeom>
          <a:solidFill>
            <a:srgbClr val="AFD476"/>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General Guidance, Optionality, and &#10;SB 1383-specific Content"/>
          <p:cNvSpPr>
            <a:spLocks noGrp="1"/>
          </p:cNvSpPr>
          <p:nvPr>
            <p:ph type="title"/>
          </p:nvPr>
        </p:nvSpPr>
        <p:spPr>
          <a:xfrm>
            <a:off x="749413" y="10281"/>
            <a:ext cx="10515600" cy="1325563"/>
          </a:xfrm>
        </p:spPr>
        <p:txBody>
          <a:bodyPr/>
          <a:lstStyle/>
          <a:p>
            <a:r>
              <a:rPr lang="en-US" dirty="0"/>
              <a:t>General Guidance, Optionality, and </a:t>
            </a:r>
            <a:br>
              <a:rPr lang="en-US" dirty="0"/>
            </a:br>
            <a:r>
              <a:rPr lang="en-US" dirty="0"/>
              <a:t>SB 1383-specific Content</a:t>
            </a:r>
          </a:p>
        </p:txBody>
      </p:sp>
      <p:pic>
        <p:nvPicPr>
          <p:cNvPr id="4" name="Picture 3" descr="guidance notes "/>
          <p:cNvPicPr>
            <a:picLocks noChangeAspect="1"/>
          </p:cNvPicPr>
          <p:nvPr/>
        </p:nvPicPr>
        <p:blipFill>
          <a:blip r:embed="rId3"/>
          <a:stretch>
            <a:fillRect/>
          </a:stretch>
        </p:blipFill>
        <p:spPr>
          <a:xfrm>
            <a:off x="1836387" y="2847252"/>
            <a:ext cx="8519225" cy="3291840"/>
          </a:xfrm>
          <a:prstGeom prst="rect">
            <a:avLst/>
          </a:prstGeom>
          <a:ln w="3175">
            <a:solidFill>
              <a:schemeClr val="tx1"/>
            </a:solidFill>
          </a:ln>
        </p:spPr>
      </p:pic>
      <p:sp>
        <p:nvSpPr>
          <p:cNvPr id="9" name="Content Placeholder 2" descr="General guidance notes                      &#10;">
            <a:extLst>
              <a:ext uri="{C183D7F6-B498-43B3-948B-1728B52AA6E4}">
                <adec:decorative xmlns:adec="http://schemas.microsoft.com/office/drawing/2017/decorative" val="0"/>
              </a:ext>
            </a:extLst>
          </p:cNvPr>
          <p:cNvSpPr txBox="1">
            <a:spLocks/>
          </p:cNvSpPr>
          <p:nvPr/>
        </p:nvSpPr>
        <p:spPr>
          <a:xfrm>
            <a:off x="749413" y="1252623"/>
            <a:ext cx="5036531" cy="14379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General guidance notes                      </a:t>
            </a:r>
          </a:p>
          <a:p>
            <a:pPr marL="0" indent="0">
              <a:buNone/>
            </a:pPr>
            <a:r>
              <a:rPr lang="en-US" dirty="0">
                <a:solidFill>
                  <a:srgbClr val="280DF3"/>
                </a:solidFill>
              </a:rPr>
              <a:t>SB 1383-specific content</a:t>
            </a:r>
            <a:endParaRPr lang="en-US" dirty="0"/>
          </a:p>
          <a:p>
            <a:pPr marL="0" indent="0">
              <a:buNone/>
            </a:pPr>
            <a:r>
              <a:rPr lang="en-US" dirty="0"/>
              <a:t>Specific customization notes</a:t>
            </a:r>
            <a:endParaRPr lang="en-US" dirty="0">
              <a:solidFill>
                <a:srgbClr val="280DF3"/>
              </a:solidFill>
            </a:endParaRPr>
          </a:p>
          <a:p>
            <a:pPr marL="0" indent="0">
              <a:buNone/>
            </a:pPr>
            <a:endParaRPr lang="en-US" sz="1400" dirty="0">
              <a:solidFill>
                <a:srgbClr val="280DF3"/>
              </a:solidFill>
            </a:endParaRPr>
          </a:p>
          <a:p>
            <a:pPr marL="0" indent="0">
              <a:buNone/>
            </a:pPr>
            <a:endParaRPr lang="en-US" dirty="0">
              <a:solidFill>
                <a:srgbClr val="280DF3"/>
              </a:solidFill>
            </a:endParaRPr>
          </a:p>
          <a:p>
            <a:endParaRPr lang="en-US" dirty="0">
              <a:solidFill>
                <a:schemeClr val="accent6">
                  <a:lumMod val="75000"/>
                </a:schemeClr>
              </a:solidFill>
            </a:endParaRPr>
          </a:p>
        </p:txBody>
      </p:sp>
    </p:spTree>
    <p:extLst>
      <p:ext uri="{BB962C8B-B14F-4D97-AF65-F5344CB8AC3E}">
        <p14:creationId xmlns:p14="http://schemas.microsoft.com/office/powerpoint/2010/main" val="830358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descr="SB 1383 Standard or Performance-Based Compliance Approach&#10;"/>
          <p:cNvSpPr txBox="1">
            <a:spLocks noGrp="1"/>
          </p:cNvSpPr>
          <p:nvPr>
            <p:ph type="title" idx="4294967295"/>
          </p:nvPr>
        </p:nvSpPr>
        <p:spPr>
          <a:xfrm>
            <a:off x="839788" y="245267"/>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SB 1383 Standard or Performance-Based Compliance Approach</a:t>
            </a:r>
          </a:p>
        </p:txBody>
      </p:sp>
      <p:sp>
        <p:nvSpPr>
          <p:cNvPr id="15" name="Content Placeholder 2" descr="Language available for:&#10;Standard Compliance Approach&#10;Performance-based Compliance Approach&#10;"/>
          <p:cNvSpPr>
            <a:spLocks noGrp="1"/>
          </p:cNvSpPr>
          <p:nvPr>
            <p:ph idx="1"/>
          </p:nvPr>
        </p:nvSpPr>
        <p:spPr>
          <a:xfrm>
            <a:off x="839788" y="2028670"/>
            <a:ext cx="7850612" cy="1758489"/>
          </a:xfrm>
        </p:spPr>
        <p:txBody>
          <a:bodyPr>
            <a:noAutofit/>
          </a:bodyPr>
          <a:lstStyle/>
          <a:p>
            <a:r>
              <a:rPr lang="en-US" sz="2800" b="0" dirty="0"/>
              <a:t>Language available for:</a:t>
            </a:r>
          </a:p>
          <a:p>
            <a:pPr marL="514350" indent="-514350">
              <a:buFont typeface="+mj-lt"/>
              <a:buAutoNum type="arabicPeriod"/>
            </a:pPr>
            <a:r>
              <a:rPr lang="en-US" sz="2800" b="0" dirty="0"/>
              <a:t>Standard Compliance Approach</a:t>
            </a:r>
          </a:p>
          <a:p>
            <a:pPr marL="514350" indent="-514350">
              <a:buFont typeface="+mj-lt"/>
              <a:buAutoNum type="arabicPeriod"/>
            </a:pPr>
            <a:r>
              <a:rPr lang="en-US" sz="2800" b="0" dirty="0"/>
              <a:t>Performance-based Compliance Approach</a:t>
            </a:r>
          </a:p>
        </p:txBody>
      </p:sp>
      <p:sp>
        <p:nvSpPr>
          <p:cNvPr id="14" name="Content Placeholder 2" descr="NOTE: If a section does not specify Performance-based Compliance Approach (per SB 1383 Article 17) or Standard Compliance Approach (per SB 1383 Article 3), then section applies to either type of compliance system&#10;"/>
          <p:cNvSpPr>
            <a:spLocks noGrp="1"/>
          </p:cNvSpPr>
          <p:nvPr>
            <p:ph idx="1"/>
          </p:nvPr>
        </p:nvSpPr>
        <p:spPr>
          <a:xfrm>
            <a:off x="839788" y="3981719"/>
            <a:ext cx="10759516" cy="1830840"/>
          </a:xfrm>
        </p:spPr>
        <p:txBody>
          <a:bodyPr>
            <a:noAutofit/>
          </a:bodyPr>
          <a:lstStyle/>
          <a:p>
            <a:r>
              <a:rPr lang="en-US" sz="2800" b="0" dirty="0"/>
              <a:t>NOTE: If a section does not specify Performance-based Compliance Approach (per SB 1383 Article 17) or Standard Compliance Approach (per SB 1383 Article 3), then section applies to either type of compliance system</a:t>
            </a:r>
          </a:p>
        </p:txBody>
      </p:sp>
    </p:spTree>
    <p:extLst>
      <p:ext uri="{BB962C8B-B14F-4D97-AF65-F5344CB8AC3E}">
        <p14:creationId xmlns:p14="http://schemas.microsoft.com/office/powerpoint/2010/main" val="6275119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ype of Jurisdiction"/>
          <p:cNvSpPr>
            <a:spLocks noGrp="1"/>
          </p:cNvSpPr>
          <p:nvPr>
            <p:ph type="title"/>
          </p:nvPr>
        </p:nvSpPr>
        <p:spPr/>
        <p:txBody>
          <a:bodyPr>
            <a:normAutofit/>
          </a:bodyPr>
          <a:lstStyle/>
          <a:p>
            <a:r>
              <a:rPr lang="en-US" dirty="0"/>
              <a:t>Type of Jurisdiction</a:t>
            </a:r>
          </a:p>
        </p:txBody>
      </p:sp>
      <p:pic>
        <p:nvPicPr>
          <p:cNvPr id="8" name="Picture 7" descr="government building"/>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014899" y="160976"/>
            <a:ext cx="1853022" cy="1776112"/>
          </a:xfrm>
          <a:prstGeom prst="rect">
            <a:avLst/>
          </a:prstGeom>
        </p:spPr>
      </p:pic>
      <p:sp>
        <p:nvSpPr>
          <p:cNvPr id="3" name="Content Placeholder 2" descr="City vs. county vs. regional agency vs. special district that provides solid waste handling services&#10;Guidance notes are in green shading.&#10;&#10;&#10;NOTE: Regional agencies and special districts that provide solid waste handling services will need to make further modification for member agencies&#10;"/>
          <p:cNvSpPr>
            <a:spLocks noGrp="1"/>
          </p:cNvSpPr>
          <p:nvPr>
            <p:ph idx="1"/>
          </p:nvPr>
        </p:nvSpPr>
        <p:spPr>
          <a:xfrm>
            <a:off x="1111243" y="2137446"/>
            <a:ext cx="8903656" cy="3811382"/>
          </a:xfrm>
        </p:spPr>
        <p:txBody>
          <a:bodyPr/>
          <a:lstStyle/>
          <a:p>
            <a:r>
              <a:rPr lang="en-US" dirty="0"/>
              <a:t>City vs. county vs. regional agency vs. special district that provides solid waste handling services</a:t>
            </a:r>
          </a:p>
          <a:p>
            <a:r>
              <a:rPr lang="en-US" dirty="0"/>
              <a:t>Guidance notes are in green shading.</a:t>
            </a:r>
          </a:p>
          <a:p>
            <a:endParaRPr lang="en-US" dirty="0"/>
          </a:p>
          <a:p>
            <a:pPr marL="0" indent="0">
              <a:buNone/>
            </a:pPr>
            <a:endParaRPr lang="en-US" dirty="0"/>
          </a:p>
          <a:p>
            <a:pPr marL="0" indent="0">
              <a:buNone/>
            </a:pPr>
            <a:r>
              <a:rPr lang="en-US" dirty="0"/>
              <a:t>NOTE: Regional agencies and special districts that provide solid waste handling services will need to make further modification for member agencies</a:t>
            </a:r>
          </a:p>
        </p:txBody>
      </p:sp>
    </p:spTree>
    <p:extLst>
      <p:ext uri="{BB962C8B-B14F-4D97-AF65-F5344CB8AC3E}">
        <p14:creationId xmlns:p14="http://schemas.microsoft.com/office/powerpoint/2010/main" val="4203212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Delegation of Responsibilities"/>
          <p:cNvSpPr>
            <a:spLocks noGrp="1"/>
          </p:cNvSpPr>
          <p:nvPr>
            <p:ph type="title"/>
          </p:nvPr>
        </p:nvSpPr>
        <p:spPr/>
        <p:txBody>
          <a:bodyPr/>
          <a:lstStyle/>
          <a:p>
            <a:r>
              <a:rPr lang="en-US" dirty="0"/>
              <a:t>Delegation of Responsibilities</a:t>
            </a:r>
          </a:p>
        </p:txBody>
      </p:sp>
      <p:sp>
        <p:nvSpPr>
          <p:cNvPr id="3" name="Content Placeholder 2" descr="Enforcement by jurisdiction or another public agency&#10;Penalties for non-enforcement&#10;"/>
          <p:cNvSpPr>
            <a:spLocks noGrp="1"/>
          </p:cNvSpPr>
          <p:nvPr>
            <p:ph idx="1"/>
          </p:nvPr>
        </p:nvSpPr>
        <p:spPr/>
        <p:txBody>
          <a:bodyPr/>
          <a:lstStyle/>
          <a:p>
            <a:r>
              <a:rPr lang="en-US" dirty="0"/>
              <a:t>Enforcement by jurisdiction or another public agency</a:t>
            </a:r>
          </a:p>
          <a:p>
            <a:r>
              <a:rPr lang="en-US" dirty="0"/>
              <a:t>Penalties for non-enforcement</a:t>
            </a:r>
          </a:p>
        </p:txBody>
      </p:sp>
      <p:grpSp>
        <p:nvGrpSpPr>
          <p:cNvPr id="4" name="Group 3">
            <a:extLst>
              <a:ext uri="{C183D7F6-B498-43B3-948B-1728B52AA6E4}">
                <adec:decorative xmlns:adec="http://schemas.microsoft.com/office/drawing/2017/decorative" val="1"/>
              </a:ext>
            </a:extLst>
          </p:cNvPr>
          <p:cNvGrpSpPr/>
          <p:nvPr/>
        </p:nvGrpSpPr>
        <p:grpSpPr>
          <a:xfrm>
            <a:off x="1282736" y="3902599"/>
            <a:ext cx="2273300" cy="1968500"/>
            <a:chOff x="796658" y="2546802"/>
            <a:chExt cx="2273300" cy="1968500"/>
          </a:xfrm>
        </p:grpSpPr>
        <p:pic>
          <p:nvPicPr>
            <p:cNvPr id="5" name="Picture 4">
              <a:extLst>
                <a:ext uri="{FF2B5EF4-FFF2-40B4-BE49-F238E27FC236}">
                  <a16:creationId xmlns:a16="http://schemas.microsoft.com/office/drawing/2014/main" id="{A62AD809-A6D0-7647-9087-AB9D33A7916C}"/>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658" y="2546802"/>
              <a:ext cx="2273300" cy="1968500"/>
            </a:xfrm>
            <a:prstGeom prst="rect">
              <a:avLst/>
            </a:prstGeom>
          </p:spPr>
        </p:pic>
        <p:pic>
          <p:nvPicPr>
            <p:cNvPr id="6" name="Picture 5" descr="man with clipboard">
              <a:extLst>
                <a:ext uri="{FF2B5EF4-FFF2-40B4-BE49-F238E27FC236}">
                  <a16:creationId xmlns:a16="http://schemas.microsoft.com/office/drawing/2014/main" id="{7CA67602-6C70-F047-A8E7-4D7FC6E8D5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2741" y="2999355"/>
              <a:ext cx="1121134" cy="1063394"/>
            </a:xfrm>
            <a:prstGeom prst="rect">
              <a:avLst/>
            </a:prstGeom>
          </p:spPr>
        </p:pic>
      </p:grpSp>
      <p:pic>
        <p:nvPicPr>
          <p:cNvPr id="11" name="Picture 10" descr="arrows">
            <a:extLst>
              <a:ext uri="{C183D7F6-B498-43B3-948B-1728B52AA6E4}">
                <adec:decorative xmlns:adec="http://schemas.microsoft.com/office/drawing/2017/decorative" val="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2926"/>
          <a:stretch/>
        </p:blipFill>
        <p:spPr>
          <a:xfrm>
            <a:off x="4959093" y="3822458"/>
            <a:ext cx="2273813" cy="1996823"/>
          </a:xfrm>
          <a:prstGeom prst="rect">
            <a:avLst/>
          </a:prstGeom>
        </p:spPr>
      </p:pic>
      <p:pic>
        <p:nvPicPr>
          <p:cNvPr id="10" name="Picture 9" descr="check list"/>
          <p:cNvPicPr>
            <a:picLocks noChangeAspect="1"/>
          </p:cNvPicPr>
          <p:nvPr/>
        </p:nvPicPr>
        <p:blipFill rotWithShape="1">
          <a:blip r:embed="rId6" cstate="print">
            <a:extLst>
              <a:ext uri="{28A0092B-C50C-407E-A947-70E740481C1C}">
                <a14:useLocalDpi xmlns:a14="http://schemas.microsoft.com/office/drawing/2010/main" val="0"/>
              </a:ext>
            </a:extLst>
          </a:blip>
          <a:srcRect t="29026"/>
          <a:stretch/>
        </p:blipFill>
        <p:spPr>
          <a:xfrm>
            <a:off x="8231122" y="3822458"/>
            <a:ext cx="2273813" cy="2048641"/>
          </a:xfrm>
          <a:prstGeom prst="rect">
            <a:avLst/>
          </a:prstGeom>
        </p:spPr>
      </p:pic>
    </p:spTree>
    <p:extLst>
      <p:ext uri="{BB962C8B-B14F-4D97-AF65-F5344CB8AC3E}">
        <p14:creationId xmlns:p14="http://schemas.microsoft.com/office/powerpoint/2010/main" val="3584978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1" y="0"/>
            <a:ext cx="4015409" cy="6268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Organization of the &#10;Model Ordinance"/>
          <p:cNvSpPr>
            <a:spLocks noGrp="1"/>
          </p:cNvSpPr>
          <p:nvPr>
            <p:ph type="title"/>
          </p:nvPr>
        </p:nvSpPr>
        <p:spPr>
          <a:xfrm>
            <a:off x="173187" y="1418002"/>
            <a:ext cx="3669031" cy="2924827"/>
          </a:xfrm>
        </p:spPr>
        <p:txBody>
          <a:bodyPr>
            <a:noAutofit/>
          </a:bodyPr>
          <a:lstStyle/>
          <a:p>
            <a:r>
              <a:rPr lang="en-US" sz="4400" dirty="0"/>
              <a:t>Organization of the </a:t>
            </a:r>
            <a:br>
              <a:rPr lang="en-US" sz="4400" dirty="0"/>
            </a:br>
            <a:r>
              <a:rPr lang="en-US" sz="4400" dirty="0"/>
              <a:t>Model Ordinance</a:t>
            </a:r>
          </a:p>
        </p:txBody>
      </p:sp>
      <p:sp>
        <p:nvSpPr>
          <p:cNvPr id="5" name="Content Placeholder 2" descr="1  Purpose and Findings &#10;2  Title of Ordinance&#10;3  Definitions&#10;4/5  Single Family/Multi-Family-Standard &amp; Performance&#10;6/7  Commercial Businesses-Standard &amp; Performance &#10;8  Waivers&#10;9  Commercial edible Food Generators&#10;10  Food Recovery Organizations/Services&#10;11/12  Haulers-Standard and Self-Haulers (If Applicable)&#10;13  Compliance with CALGreen&#10;14  Model Water Efficient Landscaping&#10;15  Procurement Requirements&#10;16  Inspections&#10;17  Enforcement&#10;18  Effective Date &#10;">
            <a:extLst>
              <a:ext uri="{FF2B5EF4-FFF2-40B4-BE49-F238E27FC236}">
                <a16:creationId xmlns:a16="http://schemas.microsoft.com/office/drawing/2014/main" id="{5498F2C0-6DA8-4D51-958B-109BEA17D06A}"/>
              </a:ext>
            </a:extLst>
          </p:cNvPr>
          <p:cNvSpPr txBox="1">
            <a:spLocks/>
          </p:cNvSpPr>
          <p:nvPr/>
        </p:nvSpPr>
        <p:spPr>
          <a:xfrm>
            <a:off x="4015407" y="0"/>
            <a:ext cx="8176594" cy="6268278"/>
          </a:xfrm>
          <a:prstGeom prst="rect">
            <a:avLst/>
          </a:prstGeom>
          <a:solidFill>
            <a:srgbClr val="4F7D3F"/>
          </a:solidFill>
        </p:spPr>
        <p:txBody>
          <a:bodyPr vert="horz" lIns="91440" tIns="45720" rIns="91440" bIns="45720" rtlCol="0">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32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8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9pPr>
          </a:lstStyle>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 	Purpose and Findings </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2 	Title of Ordinance</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3 	Definitions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4/5	 Single Family/Multi-Family-Standard &amp; Performance</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6/7 	Commercial Businesses-Standard &amp; Performance </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8 	Waivers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9 	Commercial edible Food Generators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10 	Food Recovery Organizations/Services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11/12 	Haulers-Standard and Self-Haulers (If Applicable)</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13 	Compliance with </a:t>
            </a:r>
            <a:r>
              <a:rPr lang="en-US" sz="8800" dirty="0" err="1">
                <a:solidFill>
                  <a:schemeClr val="bg1"/>
                </a:solidFill>
                <a:ea typeface="Calibri" panose="020F0502020204030204" pitchFamily="34" charset="0"/>
                <a:cs typeface="Times New Roman" panose="02020603050405020304" pitchFamily="18" charset="0"/>
              </a:rPr>
              <a:t>CALGreen</a:t>
            </a:r>
            <a:endParaRPr lang="en-US" sz="8800" dirty="0">
              <a:solidFill>
                <a:schemeClr val="bg1"/>
              </a:solidFill>
              <a:ea typeface="Calibri" panose="020F0502020204030204" pitchFamily="34" charset="0"/>
              <a:cs typeface="Times New Roman" panose="02020603050405020304" pitchFamily="18" charset="0"/>
            </a:endParaRP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14 	Model Water Efficient Landscaping</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15 	Procurement Requirements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16 	Inspections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17 	Enforcement</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18 	Effective Date </a:t>
            </a:r>
          </a:p>
          <a:p>
            <a:endParaRPr lang="en-US" dirty="0"/>
          </a:p>
        </p:txBody>
      </p:sp>
    </p:spTree>
    <p:extLst>
      <p:ext uri="{BB962C8B-B14F-4D97-AF65-F5344CB8AC3E}">
        <p14:creationId xmlns:p14="http://schemas.microsoft.com/office/powerpoint/2010/main" val="3480604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 Purpose and Findings "/>
          <p:cNvSpPr>
            <a:spLocks noGrp="1"/>
          </p:cNvSpPr>
          <p:nvPr>
            <p:ph type="title"/>
          </p:nvPr>
        </p:nvSpPr>
        <p:spPr/>
        <p:txBody>
          <a:bodyPr/>
          <a:lstStyle/>
          <a:p>
            <a:r>
              <a:rPr lang="en-US" dirty="0"/>
              <a:t>Section 1: Purpose and Findings </a:t>
            </a:r>
          </a:p>
        </p:txBody>
      </p:sp>
      <p:sp>
        <p:nvSpPr>
          <p:cNvPr id="15" name="Content Placeholder 2" descr="Focus&#10;Purpose, highlights applicable laws (AB 939; AB 341; AB1826; and, SB 1383)&#10;Ordinance is broadly stated; not limited to SB 1383 requirements&#10;Guidance and Customization&#10;Rural jurisdictions exempt from AB 1826 may remove language related to AB 1826&#10;Any jurisdiction may customize language based on compliance approach, jurisdiction-specific diversion goals and/or policies (e.g., performance-based compliance, zero waste goals, greenhouse gas reduction policies)&#10;"/>
          <p:cNvSpPr>
            <a:spLocks noGrp="1"/>
          </p:cNvSpPr>
          <p:nvPr>
            <p:ph idx="1"/>
          </p:nvPr>
        </p:nvSpPr>
        <p:spPr>
          <a:xfrm>
            <a:off x="722679" y="1878794"/>
            <a:ext cx="10942847" cy="4401424"/>
          </a:xfrm>
        </p:spPr>
        <p:txBody>
          <a:bodyPr>
            <a:noAutofit/>
          </a:bodyPr>
          <a:lstStyle/>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endParaRPr lang="en-US" sz="2800" b="0" dirty="0"/>
          </a:p>
          <a:p>
            <a:r>
              <a:rPr lang="en-US" sz="2800" b="0" u="sng" dirty="0"/>
              <a:t>Focus</a:t>
            </a:r>
          </a:p>
          <a:p>
            <a:pPr marL="457200" indent="-457200">
              <a:buFont typeface="Arial" panose="020B0604020202020204" pitchFamily="34" charset="0"/>
              <a:buChar char="•"/>
            </a:pPr>
            <a:r>
              <a:rPr lang="en-US" sz="2800" b="0" dirty="0"/>
              <a:t>Purpose, highlights applicable laws (AB 939; AB 341; AB1826; and, SB 1383)</a:t>
            </a:r>
          </a:p>
          <a:p>
            <a:pPr marL="457200" indent="-457200">
              <a:buFont typeface="Arial" panose="020B0604020202020204" pitchFamily="34" charset="0"/>
              <a:buChar char="•"/>
            </a:pPr>
            <a:r>
              <a:rPr lang="en-US" sz="2800" b="0" dirty="0"/>
              <a:t>Ordinance is broadly stated; not limited to SB 1383 requirements</a:t>
            </a:r>
            <a:endParaRPr lang="en-US" sz="2800" b="0" u="sng" dirty="0"/>
          </a:p>
          <a:p>
            <a:r>
              <a:rPr lang="en-US" sz="2800" b="0" u="sng" dirty="0"/>
              <a:t>Guidance and Customization</a:t>
            </a:r>
          </a:p>
          <a:p>
            <a:pPr marL="457200" indent="-457200">
              <a:buFont typeface="Arial" panose="020B0604020202020204" pitchFamily="34" charset="0"/>
              <a:buChar char="•"/>
            </a:pPr>
            <a:r>
              <a:rPr lang="en-US" sz="2800" b="0" dirty="0"/>
              <a:t>Rural jurisdictions exempt from AB 1826 may remove language related to AB 1826</a:t>
            </a:r>
          </a:p>
          <a:p>
            <a:pPr marL="457200" indent="-457200">
              <a:buFont typeface="Arial" panose="020B0604020202020204" pitchFamily="34" charset="0"/>
              <a:buChar char="•"/>
            </a:pPr>
            <a:r>
              <a:rPr lang="en-US" sz="2800" b="0" dirty="0"/>
              <a:t>Any jurisdiction may customize language based on compliance approach, jurisdiction-specific diversion goals and/or policies (e.g., performance-based compliance, zero waste goals, greenhouse gas reduction policies)</a:t>
            </a:r>
          </a:p>
        </p:txBody>
      </p:sp>
    </p:spTree>
    <p:extLst>
      <p:ext uri="{BB962C8B-B14F-4D97-AF65-F5344CB8AC3E}">
        <p14:creationId xmlns:p14="http://schemas.microsoft.com/office/powerpoint/2010/main" val="1657067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2: Title of Ordinance"/>
          <p:cNvSpPr>
            <a:spLocks noGrp="1"/>
          </p:cNvSpPr>
          <p:nvPr>
            <p:ph type="title"/>
          </p:nvPr>
        </p:nvSpPr>
        <p:spPr/>
        <p:txBody>
          <a:bodyPr/>
          <a:lstStyle/>
          <a:p>
            <a:r>
              <a:rPr lang="en-US" dirty="0"/>
              <a:t>Section 2: Title of Ordinance</a:t>
            </a:r>
          </a:p>
        </p:txBody>
      </p:sp>
      <p:sp>
        <p:nvSpPr>
          <p:cNvPr id="3" name="Content Placeholder 2" descr="Focus&#10;Ordinance title provided: “Mandatory Organics Disposal Reduction Ordinance”&#10;Ordinance title not specific to SB 1383 requirements&#10;&#10;Guidance and Customization&#10;Title may be chosen by jurisdiction&#10;"/>
          <p:cNvSpPr>
            <a:spLocks noGrp="1"/>
          </p:cNvSpPr>
          <p:nvPr>
            <p:ph idx="1"/>
          </p:nvPr>
        </p:nvSpPr>
        <p:spPr>
          <a:xfrm>
            <a:off x="838200" y="1687513"/>
            <a:ext cx="10515600" cy="4170226"/>
          </a:xfrm>
        </p:spPr>
        <p:txBody>
          <a:bodyPr>
            <a:noAutofit/>
          </a:bodyPr>
          <a:lstStyle/>
          <a:p>
            <a:pPr marL="0" indent="0">
              <a:buNone/>
            </a:pPr>
            <a:r>
              <a:rPr lang="en-US" u="sng" dirty="0"/>
              <a:t>Focus</a:t>
            </a:r>
          </a:p>
          <a:p>
            <a:r>
              <a:rPr lang="en-US" dirty="0"/>
              <a:t>Ordinance title provided: “Mandatory Organics Disposal Reduction Ordinance”</a:t>
            </a:r>
          </a:p>
          <a:p>
            <a:r>
              <a:rPr lang="en-US" dirty="0"/>
              <a:t>Ordinance title not specific to SB 1383 requirements</a:t>
            </a:r>
            <a:endParaRPr lang="en-US" u="sng" dirty="0"/>
          </a:p>
          <a:p>
            <a:endParaRPr lang="en-US" dirty="0"/>
          </a:p>
          <a:p>
            <a:pPr marL="0" indent="0">
              <a:buNone/>
            </a:pPr>
            <a:r>
              <a:rPr lang="en-US" u="sng" dirty="0"/>
              <a:t>Guidance and Customization</a:t>
            </a:r>
          </a:p>
          <a:p>
            <a:r>
              <a:rPr lang="en-US" dirty="0"/>
              <a:t>Title may be chosen by jurisdiction</a:t>
            </a:r>
          </a:p>
        </p:txBody>
      </p:sp>
      <p:pic>
        <p:nvPicPr>
          <p:cNvPr id="5" name="Picture 4" descr="stack of book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57905" y="195401"/>
            <a:ext cx="1371175" cy="1371600"/>
          </a:xfrm>
          <a:prstGeom prst="rect">
            <a:avLst/>
          </a:prstGeom>
        </p:spPr>
      </p:pic>
    </p:spTree>
    <p:extLst>
      <p:ext uri="{BB962C8B-B14F-4D97-AF65-F5344CB8AC3E}">
        <p14:creationId xmlns:p14="http://schemas.microsoft.com/office/powerpoint/2010/main" val="1103382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3: Definitions"/>
          <p:cNvSpPr>
            <a:spLocks noGrp="1"/>
          </p:cNvSpPr>
          <p:nvPr>
            <p:ph type="title"/>
          </p:nvPr>
        </p:nvSpPr>
        <p:spPr/>
        <p:txBody>
          <a:bodyPr/>
          <a:lstStyle/>
          <a:p>
            <a:r>
              <a:rPr lang="en-US" dirty="0"/>
              <a:t>Section 3: Definitions</a:t>
            </a:r>
          </a:p>
        </p:txBody>
      </p:sp>
      <p:sp>
        <p:nvSpPr>
          <p:cNvPr id="3" name="Content Placeholder 2" descr="Focus&#10;Reflective of SB 1383 definitions; not comprehensive&#10;Key terms based on container color and material type (examples on next slide)&#10;Commercial businesses include multi-family dwellings with 5+ units&#10;Intentionally broad to allow for customization&#10;&#10;Guidance and Customization&#10;Tailor based on collection system and franchise agreement provisions, including enforcement responsibilities&#10;Amend non-local entities definition&#10;"/>
          <p:cNvSpPr>
            <a:spLocks noGrp="1"/>
          </p:cNvSpPr>
          <p:nvPr>
            <p:ph idx="1"/>
          </p:nvPr>
        </p:nvSpPr>
        <p:spPr>
          <a:xfrm>
            <a:off x="838200" y="1317601"/>
            <a:ext cx="11106600" cy="4917600"/>
          </a:xfrm>
        </p:spPr>
        <p:txBody>
          <a:bodyPr>
            <a:normAutofit lnSpcReduction="10000"/>
          </a:bodyPr>
          <a:lstStyle/>
          <a:p>
            <a:pPr marL="0" indent="0">
              <a:buNone/>
            </a:pPr>
            <a:r>
              <a:rPr lang="en-US" u="sng" dirty="0"/>
              <a:t>Focus</a:t>
            </a:r>
          </a:p>
          <a:p>
            <a:r>
              <a:rPr lang="en-US" dirty="0"/>
              <a:t>Reflective of SB 1383 definitions; not comprehensive</a:t>
            </a:r>
          </a:p>
          <a:p>
            <a:pPr lvl="1"/>
            <a:r>
              <a:rPr lang="en-US" dirty="0"/>
              <a:t>Key terms based on container color and material type (examples on next slide)</a:t>
            </a:r>
          </a:p>
          <a:p>
            <a:pPr lvl="1"/>
            <a:r>
              <a:rPr lang="en-US" dirty="0"/>
              <a:t>Commercial businesses include multi-family dwellings with 5+ units</a:t>
            </a:r>
          </a:p>
          <a:p>
            <a:r>
              <a:rPr lang="en-US" dirty="0"/>
              <a:t>Intentionally broad to allow for customization</a:t>
            </a:r>
          </a:p>
          <a:p>
            <a:endParaRPr lang="en-US" dirty="0"/>
          </a:p>
          <a:p>
            <a:pPr marL="0" indent="0">
              <a:buNone/>
            </a:pPr>
            <a:r>
              <a:rPr lang="en-US" u="sng" dirty="0"/>
              <a:t>Guidance and Customization</a:t>
            </a:r>
          </a:p>
          <a:p>
            <a:r>
              <a:rPr lang="en-US" dirty="0"/>
              <a:t>Tailor based on collection system and franchise agreement provisions, including enforcement responsibilities</a:t>
            </a:r>
          </a:p>
          <a:p>
            <a:r>
              <a:rPr lang="en-US" dirty="0"/>
              <a:t>Amend non-local entities definition</a:t>
            </a:r>
            <a:endParaRPr lang="en-US" strike="sngStrike" dirty="0"/>
          </a:p>
        </p:txBody>
      </p:sp>
      <p:pic>
        <p:nvPicPr>
          <p:cNvPr id="4" name="Picture 3" descr="check lis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03832" y="365125"/>
            <a:ext cx="1180666" cy="1371600"/>
          </a:xfrm>
          <a:prstGeom prst="rect">
            <a:avLst/>
          </a:prstGeom>
        </p:spPr>
      </p:pic>
    </p:spTree>
    <p:extLst>
      <p:ext uri="{BB962C8B-B14F-4D97-AF65-F5344CB8AC3E}">
        <p14:creationId xmlns:p14="http://schemas.microsoft.com/office/powerpoint/2010/main" val="7365591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descr="Section 3: Definitions (Continued)&#10;"/>
          <p:cNvSpPr txBox="1">
            <a:spLocks noGrp="1"/>
          </p:cNvSpPr>
          <p:nvPr>
            <p:ph type="title" idx="4294967295"/>
          </p:nvPr>
        </p:nvSpPr>
        <p:spPr>
          <a:xfrm>
            <a:off x="838200" y="365125"/>
            <a:ext cx="10515600" cy="730421"/>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Section 3: Definitions (Continued)</a:t>
            </a:r>
          </a:p>
        </p:txBody>
      </p:sp>
      <p:sp>
        <p:nvSpPr>
          <p:cNvPr id="3" name="Content Placeholder 2">
            <a:extLst>
              <a:ext uri="{FF2B5EF4-FFF2-40B4-BE49-F238E27FC236}">
                <a16:creationId xmlns:a16="http://schemas.microsoft.com/office/drawing/2014/main" id="{7948C8B3-BB6C-44BC-8F96-E56065563FC1}"/>
              </a:ext>
            </a:extLst>
          </p:cNvPr>
          <p:cNvSpPr>
            <a:spLocks noGrp="1"/>
          </p:cNvSpPr>
          <p:nvPr>
            <p:ph idx="1"/>
          </p:nvPr>
        </p:nvSpPr>
        <p:spPr>
          <a:xfrm>
            <a:off x="2446283" y="1312028"/>
            <a:ext cx="8400393" cy="4351338"/>
          </a:xfrm>
        </p:spPr>
        <p:txBody>
          <a:bodyPr>
            <a:normAutofit fontScale="92500" lnSpcReduction="20000"/>
          </a:bodyPr>
          <a:lstStyle/>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400" dirty="0">
                <a:effectLst/>
                <a:latin typeface="Arial" panose="020B0604020202020204" pitchFamily="34" charset="0"/>
                <a:ea typeface="Calibri" panose="020F0502020204030204" pitchFamily="34" charset="0"/>
                <a:cs typeface="Times New Roman" panose="02020603050405020304" pitchFamily="18" charset="0"/>
              </a:rPr>
              <a:t>Source separated recyclable materials</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400" dirty="0">
                <a:effectLst/>
                <a:latin typeface="Arial" panose="020B0604020202020204" pitchFamily="34" charset="0"/>
                <a:ea typeface="Calibri" panose="020F0502020204030204" pitchFamily="34" charset="0"/>
                <a:cs typeface="Times New Roman" panose="02020603050405020304" pitchFamily="18" charset="0"/>
              </a:rPr>
              <a:t>Non-organic recyclables – glass, metal, plastic, etc.</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400" dirty="0">
                <a:effectLst/>
                <a:latin typeface="Arial" panose="020B0604020202020204" pitchFamily="34" charset="0"/>
                <a:ea typeface="Calibri" panose="020F0502020204030204" pitchFamily="34" charset="0"/>
                <a:cs typeface="Times New Roman" panose="02020603050405020304" pitchFamily="18" charset="0"/>
              </a:rPr>
              <a:t>Source separated blue container organic waste (SSBCOW) – organic recyclables such as fibers and cardboard</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400" dirty="0">
                <a:effectLst/>
                <a:latin typeface="Arial" panose="020B0604020202020204" pitchFamily="34" charset="0"/>
                <a:ea typeface="Calibri" panose="020F0502020204030204" pitchFamily="34" charset="0"/>
                <a:cs typeface="Times New Roman" panose="02020603050405020304" pitchFamily="18" charset="0"/>
              </a:rPr>
              <a:t>Source separated green container organic waste (SSGCOW)</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400" dirty="0">
                <a:effectLst/>
                <a:latin typeface="Arial" panose="020B0604020202020204" pitchFamily="34" charset="0"/>
                <a:ea typeface="Calibri" panose="020F0502020204030204" pitchFamily="34" charset="0"/>
                <a:cs typeface="Times New Roman" panose="02020603050405020304" pitchFamily="18" charset="0"/>
              </a:rPr>
              <a:t>Gray container waste (3-container system only that do not allow for collection of Organic Waste)</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400" dirty="0">
                <a:effectLst/>
                <a:latin typeface="Arial" panose="020B0604020202020204" pitchFamily="34" charset="0"/>
                <a:ea typeface="Calibri" panose="020F0502020204030204" pitchFamily="34" charset="0"/>
                <a:cs typeface="Times New Roman" panose="02020603050405020304" pitchFamily="18" charset="0"/>
              </a:rPr>
              <a:t>Mixed waste (2-container or 1-container systems and 3-container systems that allow for collection of Organic Waste)</a:t>
            </a:r>
          </a:p>
          <a:p>
            <a:pPr marL="0" marR="0" lvl="0" indent="0">
              <a:lnSpc>
                <a:spcPct val="107000"/>
              </a:lnSpc>
              <a:spcBef>
                <a:spcPts val="0"/>
              </a:spcBef>
              <a:spcAft>
                <a:spcPts val="800"/>
              </a:spcAft>
              <a:buNone/>
              <a:tabLst>
                <a:tab pos="457200" algn="l"/>
              </a:tabLst>
            </a:pPr>
            <a:endParaRPr lang="en-US" sz="2400" dirty="0">
              <a:ea typeface="Calibri" panose="020F0502020204030204" pitchFamily="34" charset="0"/>
              <a:cs typeface="Times New Roman" panose="02020603050405020304" pitchFamily="18" charset="0"/>
            </a:endParaRPr>
          </a:p>
          <a:p>
            <a:pPr marL="0" indent="0">
              <a:lnSpc>
                <a:spcPct val="107000"/>
              </a:lnSpc>
              <a:spcBef>
                <a:spcPts val="0"/>
              </a:spcBef>
              <a:spcAft>
                <a:spcPts val="800"/>
              </a:spcAft>
              <a:buNone/>
              <a:tabLst>
                <a:tab pos="457200" algn="l"/>
              </a:tabLst>
            </a:pPr>
            <a:r>
              <a:rPr lang="en-US" sz="1600" dirty="0">
                <a:latin typeface="Arial" panose="020B0604020202020204" pitchFamily="34" charset="0"/>
              </a:rPr>
              <a:t>Note: Organic waste = all organics including SSBCOW, SSGCOW, textiles, carpet, etc.</a:t>
            </a:r>
          </a:p>
          <a:p>
            <a:pPr marL="0" marR="0" lvl="0" indent="0">
              <a:lnSpc>
                <a:spcPct val="107000"/>
              </a:lnSpc>
              <a:spcBef>
                <a:spcPts val="0"/>
              </a:spcBef>
              <a:spcAft>
                <a:spcPts val="800"/>
              </a:spcAft>
              <a:buNone/>
              <a:tabLst>
                <a:tab pos="457200" algn="l"/>
              </a:tabLst>
            </a:pPr>
            <a:endParaRPr lang="en-US" sz="2400" dirty="0">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8558A19A-4B58-864A-9A1B-59FE5F1C744C}"/>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00531" y="1204785"/>
            <a:ext cx="666261" cy="1307592"/>
          </a:xfrm>
          <a:prstGeom prst="rect">
            <a:avLst/>
          </a:prstGeom>
        </p:spPr>
      </p:pic>
      <p:pic>
        <p:nvPicPr>
          <p:cNvPr id="4" name="Picture 3">
            <a:extLst>
              <a:ext uri="{FF2B5EF4-FFF2-40B4-BE49-F238E27FC236}">
                <a16:creationId xmlns:a16="http://schemas.microsoft.com/office/drawing/2014/main" id="{A0ED333A-38AF-194F-A282-4D21F7F3CBBB}"/>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2775" y="2836103"/>
            <a:ext cx="664017" cy="1303189"/>
          </a:xfrm>
          <a:prstGeom prst="rect">
            <a:avLst/>
          </a:prstGeom>
        </p:spPr>
      </p:pic>
      <p:pic>
        <p:nvPicPr>
          <p:cNvPr id="6" name="Picture 5">
            <a:extLst>
              <a:ext uri="{FF2B5EF4-FFF2-40B4-BE49-F238E27FC236}">
                <a16:creationId xmlns:a16="http://schemas.microsoft.com/office/drawing/2014/main" id="{818A9070-FA75-E74F-83D3-62EF6E9CB7B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22498" y="4300713"/>
            <a:ext cx="666261" cy="1307592"/>
          </a:xfrm>
          <a:prstGeom prst="rect">
            <a:avLst/>
          </a:prstGeom>
        </p:spPr>
      </p:pic>
    </p:spTree>
    <p:extLst>
      <p:ext uri="{BB962C8B-B14F-4D97-AF65-F5344CB8AC3E}">
        <p14:creationId xmlns:p14="http://schemas.microsoft.com/office/powerpoint/2010/main" val="16939030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descr="Section 3: Definitions (Continued)&#10;"/>
          <p:cNvSpPr txBox="1">
            <a:spLocks noGrp="1"/>
          </p:cNvSpPr>
          <p:nvPr>
            <p:ph type="title" idx="4294967295"/>
          </p:nvPr>
        </p:nvSpPr>
        <p:spPr>
          <a:xfrm>
            <a:off x="838200" y="342536"/>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Section 3: Definitions (Continued).</a:t>
            </a:r>
          </a:p>
        </p:txBody>
      </p:sp>
      <p:pic>
        <p:nvPicPr>
          <p:cNvPr id="3" name="Picture 2" descr="Here we see the “gray container” and “gray container waste” definitions. &#10;Under the “gray container” definition, a guidance note, highlighted in green, notifies the user that this definition should be changed to “mixed waste” if the jurisdiction is using two-container or one-container collection system. &#10;Under the “gray container waste” definitions, a guidance note, highlighted in green, notifies the user that this definition is only needed for jurisdictions using a three-container or three-plus container systems. &#10;"/>
          <p:cNvPicPr>
            <a:picLocks noChangeAspect="1"/>
          </p:cNvPicPr>
          <p:nvPr/>
        </p:nvPicPr>
        <p:blipFill>
          <a:blip r:embed="rId3"/>
          <a:stretch>
            <a:fillRect/>
          </a:stretch>
        </p:blipFill>
        <p:spPr>
          <a:xfrm>
            <a:off x="1890316" y="1353502"/>
            <a:ext cx="8131214" cy="4864418"/>
          </a:xfrm>
          <a:prstGeom prst="rect">
            <a:avLst/>
          </a:prstGeom>
        </p:spPr>
      </p:pic>
      <p:sp>
        <p:nvSpPr>
          <p:cNvPr id="6" name="Left Arrow 5" descr="arrow "/>
          <p:cNvSpPr/>
          <p:nvPr/>
        </p:nvSpPr>
        <p:spPr>
          <a:xfrm>
            <a:off x="10021530" y="2073902"/>
            <a:ext cx="1371600" cy="451021"/>
          </a:xfrm>
          <a:prstGeom prst="leftArrow">
            <a:avLst/>
          </a:prstGeom>
          <a:solidFill>
            <a:srgbClr val="4F7D3F"/>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latin typeface="Arial" panose="020B0604020202020204" pitchFamily="34" charset="0"/>
            </a:endParaRPr>
          </a:p>
        </p:txBody>
      </p:sp>
      <p:sp>
        <p:nvSpPr>
          <p:cNvPr id="7" name="Left Arrow 6" descr="arrow"/>
          <p:cNvSpPr/>
          <p:nvPr/>
        </p:nvSpPr>
        <p:spPr>
          <a:xfrm>
            <a:off x="10021530" y="4591685"/>
            <a:ext cx="1371600" cy="451021"/>
          </a:xfrm>
          <a:prstGeom prst="leftArrow">
            <a:avLst/>
          </a:prstGeom>
          <a:solidFill>
            <a:srgbClr val="4F7D3F"/>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latin typeface="Arial" panose="020B0604020202020204" pitchFamily="34" charset="0"/>
            </a:endParaRPr>
          </a:p>
        </p:txBody>
      </p:sp>
    </p:spTree>
    <p:extLst>
      <p:ext uri="{BB962C8B-B14F-4D97-AF65-F5344CB8AC3E}">
        <p14:creationId xmlns:p14="http://schemas.microsoft.com/office/powerpoint/2010/main" val="8264655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C183D7F6-B498-43B3-948B-1728B52AA6E4}">
                <adec:decorative xmlns:adec="http://schemas.microsoft.com/office/drawing/2017/decorative" val="1"/>
              </a:ext>
            </a:extLst>
          </p:cNvPr>
          <p:cNvSpPr/>
          <p:nvPr/>
        </p:nvSpPr>
        <p:spPr>
          <a:xfrm>
            <a:off x="838200" y="1026155"/>
            <a:ext cx="8723812" cy="664533"/>
          </a:xfrm>
          <a:prstGeom prst="rect">
            <a:avLst/>
          </a:prstGeom>
          <a:solidFill>
            <a:srgbClr val="AFD476"/>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Section 4: Single Family &#10;Standard Compliance Approach"/>
          <p:cNvSpPr>
            <a:spLocks noGrp="1"/>
          </p:cNvSpPr>
          <p:nvPr>
            <p:ph type="title"/>
          </p:nvPr>
        </p:nvSpPr>
        <p:spPr>
          <a:xfrm>
            <a:off x="1040524" y="432593"/>
            <a:ext cx="10313276" cy="1325563"/>
          </a:xfrm>
        </p:spPr>
        <p:txBody>
          <a:bodyPr/>
          <a:lstStyle/>
          <a:p>
            <a:r>
              <a:rPr lang="en-US" dirty="0"/>
              <a:t>Section 4: Single Family </a:t>
            </a:r>
            <a:br>
              <a:rPr lang="en-US" dirty="0"/>
            </a:br>
            <a:r>
              <a:rPr lang="en-US" dirty="0"/>
              <a:t>Standard Compliance Approach</a:t>
            </a:r>
          </a:p>
        </p:txBody>
      </p:sp>
      <p:sp>
        <p:nvSpPr>
          <p:cNvPr id="3" name="Content Placeholder 2" descr="Focus&#10;Framework for compliant collection system &#10;Jurisdictions provide service to residents &#10;Source separation requirements based on collection system type&#10;Guidance and Customization &#10;Modify based on collection system (3, 3+, 2, and 1 containers)&#10;Modify based on allowance of organic material self-hauling&#10;Modify based on sector-specific collection services &#10;Modify based on allowance of waivers &#10;(low population; rural; and, high elevation)&#10;"/>
          <p:cNvSpPr>
            <a:spLocks noGrp="1"/>
          </p:cNvSpPr>
          <p:nvPr>
            <p:ph idx="1"/>
          </p:nvPr>
        </p:nvSpPr>
        <p:spPr>
          <a:xfrm>
            <a:off x="838198" y="1687513"/>
            <a:ext cx="11623767" cy="4608784"/>
          </a:xfrm>
        </p:spPr>
        <p:txBody>
          <a:bodyPr>
            <a:noAutofit/>
          </a:bodyPr>
          <a:lstStyle/>
          <a:p>
            <a:pPr marL="0" indent="0">
              <a:buNone/>
            </a:pPr>
            <a:r>
              <a:rPr lang="en-US" sz="2400" u="sng" dirty="0"/>
              <a:t>Focus</a:t>
            </a:r>
          </a:p>
          <a:p>
            <a:r>
              <a:rPr lang="en-US" sz="2400" dirty="0"/>
              <a:t>Framework for compliant collection system </a:t>
            </a:r>
          </a:p>
          <a:p>
            <a:r>
              <a:rPr lang="en-US" sz="2400" dirty="0"/>
              <a:t>Jurisdictions provide service to residents </a:t>
            </a:r>
            <a:endParaRPr lang="en-US" sz="2400" strike="sngStrike" dirty="0"/>
          </a:p>
          <a:p>
            <a:r>
              <a:rPr lang="en-US" sz="2400" dirty="0"/>
              <a:t>Source separation requirements based on collection system type</a:t>
            </a:r>
          </a:p>
          <a:p>
            <a:pPr marL="0" indent="0">
              <a:buNone/>
            </a:pPr>
            <a:r>
              <a:rPr lang="en-US" sz="2400" u="sng" dirty="0"/>
              <a:t>Guidance and Customization </a:t>
            </a:r>
          </a:p>
          <a:p>
            <a:r>
              <a:rPr lang="en-US" sz="2400" dirty="0"/>
              <a:t>Modify based on collection system (3, 3+, 2, and 1 containers)</a:t>
            </a:r>
          </a:p>
          <a:p>
            <a:r>
              <a:rPr lang="en-US" sz="2400" dirty="0"/>
              <a:t>Modify based on allowance of organic material self-hauling</a:t>
            </a:r>
          </a:p>
          <a:p>
            <a:r>
              <a:rPr lang="en-US" sz="2400" dirty="0"/>
              <a:t>Modify based on sector-specific collection services </a:t>
            </a:r>
          </a:p>
          <a:p>
            <a:r>
              <a:rPr lang="en-US" sz="2400" dirty="0"/>
              <a:t>Modify based on allowance of waivers </a:t>
            </a:r>
            <a:br>
              <a:rPr lang="en-US" sz="2400" dirty="0"/>
            </a:br>
            <a:r>
              <a:rPr lang="en-US" sz="2400" dirty="0"/>
              <a:t>(low population; rural; and, high elevation)</a:t>
            </a:r>
          </a:p>
        </p:txBody>
      </p:sp>
      <p:pic>
        <p:nvPicPr>
          <p:cNvPr id="7" name="Picture 6" descr="family holding hands with childr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5326" y="4604309"/>
            <a:ext cx="2310074" cy="1636302"/>
          </a:xfrm>
          <a:prstGeom prst="rect">
            <a:avLst/>
          </a:prstGeom>
        </p:spPr>
      </p:pic>
    </p:spTree>
    <p:extLst>
      <p:ext uri="{BB962C8B-B14F-4D97-AF65-F5344CB8AC3E}">
        <p14:creationId xmlns:p14="http://schemas.microsoft.com/office/powerpoint/2010/main" val="20054518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C183D7F6-B498-43B3-948B-1728B52AA6E4}">
                <adec:decorative xmlns:adec="http://schemas.microsoft.com/office/drawing/2017/decorative" val="1"/>
              </a:ext>
            </a:extLst>
          </p:cNvPr>
          <p:cNvSpPr/>
          <p:nvPr/>
        </p:nvSpPr>
        <p:spPr>
          <a:xfrm>
            <a:off x="838200" y="1026155"/>
            <a:ext cx="10733690" cy="664533"/>
          </a:xfrm>
          <a:prstGeom prst="rect">
            <a:avLst/>
          </a:prstGeom>
          <a:solidFill>
            <a:srgbClr val="AFD476"/>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Section 5: Single Family &#10;Performance-Based Compliance Approach"/>
          <p:cNvSpPr>
            <a:spLocks noGrp="1"/>
          </p:cNvSpPr>
          <p:nvPr>
            <p:ph type="title"/>
          </p:nvPr>
        </p:nvSpPr>
        <p:spPr>
          <a:xfrm>
            <a:off x="838200" y="432593"/>
            <a:ext cx="10733690" cy="1325563"/>
          </a:xfrm>
        </p:spPr>
        <p:txBody>
          <a:bodyPr>
            <a:normAutofit fontScale="90000"/>
          </a:bodyPr>
          <a:lstStyle/>
          <a:p>
            <a:r>
              <a:rPr lang="en-US" dirty="0"/>
              <a:t>Section 5: Single Family </a:t>
            </a:r>
            <a:br>
              <a:rPr lang="en-US" dirty="0"/>
            </a:br>
            <a:r>
              <a:rPr lang="en-US" dirty="0"/>
              <a:t>Performance-Based Compliance Approach</a:t>
            </a:r>
          </a:p>
        </p:txBody>
      </p:sp>
      <p:sp>
        <p:nvSpPr>
          <p:cNvPr id="3" name="Content Placeholder 2" descr="Focus&#10;Framework for compliant performance-based compliance collection system &#10;Jurisdictions provide 3-container service to residents &#10;90% of all residents must have service &#10;&#10;Guidance and Customization&#10;Performance-based compliance regulation exemptions&#10;Container specifications for single family vs. multi-family&#10;Modify based on allowance of organic material self-hauling&#10;"/>
          <p:cNvSpPr>
            <a:spLocks noGrp="1"/>
          </p:cNvSpPr>
          <p:nvPr>
            <p:ph idx="1"/>
          </p:nvPr>
        </p:nvSpPr>
        <p:spPr>
          <a:xfrm>
            <a:off x="838200" y="1758156"/>
            <a:ext cx="10515600" cy="4351338"/>
          </a:xfrm>
        </p:spPr>
        <p:txBody>
          <a:bodyPr>
            <a:noAutofit/>
          </a:bodyPr>
          <a:lstStyle/>
          <a:p>
            <a:pPr marL="0" indent="0">
              <a:buNone/>
            </a:pPr>
            <a:r>
              <a:rPr lang="en-US" sz="2400" u="sng" dirty="0"/>
              <a:t>Focus</a:t>
            </a:r>
          </a:p>
          <a:p>
            <a:r>
              <a:rPr lang="en-US" sz="2400" dirty="0"/>
              <a:t>Framework for compliant performance-based compliance collection system </a:t>
            </a:r>
          </a:p>
          <a:p>
            <a:r>
              <a:rPr lang="en-US" sz="2400" dirty="0"/>
              <a:t>Jurisdictions provide 3-container service to residents </a:t>
            </a:r>
            <a:endParaRPr lang="en-US" sz="2400" strike="sngStrike" dirty="0"/>
          </a:p>
          <a:p>
            <a:r>
              <a:rPr lang="en-US" sz="2400" dirty="0"/>
              <a:t>90% of all residents must have service </a:t>
            </a:r>
          </a:p>
          <a:p>
            <a:endParaRPr lang="en-US" sz="2000" dirty="0"/>
          </a:p>
          <a:p>
            <a:pPr marL="0" indent="0">
              <a:buNone/>
            </a:pPr>
            <a:r>
              <a:rPr lang="en-US" sz="2400" u="sng" dirty="0"/>
              <a:t>Guidance and Customization</a:t>
            </a:r>
          </a:p>
          <a:p>
            <a:r>
              <a:rPr lang="en-US" sz="2400" dirty="0"/>
              <a:t>Performance-based compliance</a:t>
            </a:r>
            <a:r>
              <a:rPr lang="en-US" sz="2400" dirty="0">
                <a:solidFill>
                  <a:srgbClr val="FF0000"/>
                </a:solidFill>
              </a:rPr>
              <a:t> </a:t>
            </a:r>
            <a:r>
              <a:rPr lang="en-US" sz="2400" dirty="0"/>
              <a:t>regulation exemptions</a:t>
            </a:r>
          </a:p>
          <a:p>
            <a:r>
              <a:rPr lang="en-US" sz="2400" dirty="0"/>
              <a:t>Container specifications for single family vs. multi-family</a:t>
            </a:r>
          </a:p>
          <a:p>
            <a:r>
              <a:rPr lang="en-US" sz="2400" dirty="0"/>
              <a:t>Modify based on allowance of organic material self-hauling</a:t>
            </a:r>
          </a:p>
        </p:txBody>
      </p:sp>
      <p:pic>
        <p:nvPicPr>
          <p:cNvPr id="21" name="Picture 20" descr="waste hauler truck with organic waste">
            <a:extLst>
              <a:ext uri="{FF2B5EF4-FFF2-40B4-BE49-F238E27FC236}">
                <a16:creationId xmlns:a16="http://schemas.microsoft.com/office/drawing/2014/main" id="{45475FE1-7093-954C-89CD-6C844A61A3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5402"/>
          <a:stretch/>
        </p:blipFill>
        <p:spPr>
          <a:xfrm>
            <a:off x="9071391" y="4356596"/>
            <a:ext cx="3002936" cy="1820366"/>
          </a:xfrm>
          <a:prstGeom prst="rect">
            <a:avLst/>
          </a:prstGeom>
        </p:spPr>
      </p:pic>
      <p:grpSp>
        <p:nvGrpSpPr>
          <p:cNvPr id="22" name="Group 21" descr="measuring contamination"/>
          <p:cNvGrpSpPr/>
          <p:nvPr/>
        </p:nvGrpSpPr>
        <p:grpSpPr>
          <a:xfrm>
            <a:off x="10197131" y="3779822"/>
            <a:ext cx="1582286" cy="1087927"/>
            <a:chOff x="2960314" y="3272644"/>
            <a:chExt cx="2050388" cy="1429426"/>
          </a:xfrm>
        </p:grpSpPr>
        <p:grpSp>
          <p:nvGrpSpPr>
            <p:cNvPr id="23" name="Group 22"/>
            <p:cNvGrpSpPr/>
            <p:nvPr/>
          </p:nvGrpSpPr>
          <p:grpSpPr>
            <a:xfrm>
              <a:off x="2960314" y="3272644"/>
              <a:ext cx="1106629" cy="720412"/>
              <a:chOff x="4676172" y="1104421"/>
              <a:chExt cx="1889059" cy="1229771"/>
            </a:xfrm>
          </p:grpSpPr>
          <p:pic>
            <p:nvPicPr>
              <p:cNvPr id="25" name="Picture 24" descr="organic wast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703674">
                <a:off x="5105879" y="1480571"/>
                <a:ext cx="1208324" cy="320642"/>
              </a:xfrm>
              <a:prstGeom prst="rect">
                <a:avLst/>
              </a:prstGeom>
            </p:spPr>
          </p:pic>
          <p:grpSp>
            <p:nvGrpSpPr>
              <p:cNvPr id="26" name="Group 25"/>
              <p:cNvGrpSpPr/>
              <p:nvPr/>
            </p:nvGrpSpPr>
            <p:grpSpPr>
              <a:xfrm>
                <a:off x="4676172" y="1104421"/>
                <a:ext cx="1889059" cy="1229771"/>
                <a:chOff x="7491263" y="741337"/>
                <a:chExt cx="1889059" cy="1229771"/>
              </a:xfrm>
            </p:grpSpPr>
            <p:pic>
              <p:nvPicPr>
                <p:cNvPr id="27" name="Picture 26" descr="organic wast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38633" y="741337"/>
                  <a:ext cx="572779" cy="478466"/>
                </a:xfrm>
                <a:prstGeom prst="rect">
                  <a:avLst/>
                </a:prstGeom>
              </p:spPr>
            </p:pic>
            <p:pic>
              <p:nvPicPr>
                <p:cNvPr id="28" name="Picture 27" descr="organic wast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91263" y="1172503"/>
                  <a:ext cx="428369" cy="537714"/>
                </a:xfrm>
                <a:prstGeom prst="rect">
                  <a:avLst/>
                </a:prstGeom>
              </p:spPr>
            </p:pic>
            <p:pic>
              <p:nvPicPr>
                <p:cNvPr id="29" name="Picture 28" descr="organic waste"/>
                <p:cNvPicPr>
                  <a:picLocks noChangeAspect="1"/>
                </p:cNvPicPr>
                <p:nvPr/>
              </p:nvPicPr>
              <p:blipFill rotWithShape="1">
                <a:blip r:embed="rId7" cstate="print">
                  <a:extLst>
                    <a:ext uri="{28A0092B-C50C-407E-A947-70E740481C1C}">
                      <a14:useLocalDpi xmlns:a14="http://schemas.microsoft.com/office/drawing/2010/main" val="0"/>
                    </a:ext>
                  </a:extLst>
                </a:blip>
                <a:srcRect t="41102"/>
                <a:stretch/>
              </p:blipFill>
              <p:spPr>
                <a:xfrm>
                  <a:off x="8524417" y="1019502"/>
                  <a:ext cx="855905" cy="650396"/>
                </a:xfrm>
                <a:prstGeom prst="rect">
                  <a:avLst/>
                </a:prstGeom>
              </p:spPr>
            </p:pic>
            <p:pic>
              <p:nvPicPr>
                <p:cNvPr id="30" name="Picture 29" descr="organic waste"/>
                <p:cNvPicPr>
                  <a:picLocks noChangeAspect="1"/>
                </p:cNvPicPr>
                <p:nvPr/>
              </p:nvPicPr>
              <p:blipFill rotWithShape="1">
                <a:blip r:embed="rId8" cstate="print">
                  <a:extLst>
                    <a:ext uri="{28A0092B-C50C-407E-A947-70E740481C1C}">
                      <a14:useLocalDpi xmlns:a14="http://schemas.microsoft.com/office/drawing/2010/main" val="0"/>
                    </a:ext>
                  </a:extLst>
                </a:blip>
                <a:srcRect l="22723"/>
                <a:stretch/>
              </p:blipFill>
              <p:spPr>
                <a:xfrm>
                  <a:off x="7742999" y="911613"/>
                  <a:ext cx="791458" cy="1059495"/>
                </a:xfrm>
                <a:prstGeom prst="rect">
                  <a:avLst/>
                </a:prstGeom>
              </p:spPr>
            </p:pic>
          </p:grpSp>
        </p:grpSp>
        <p:pic>
          <p:nvPicPr>
            <p:cNvPr id="24" name="Picture 23" descr="magnifing glass illuminating contamination in organic waste"/>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3627494" y="3318862"/>
              <a:ext cx="1383208" cy="1383208"/>
            </a:xfrm>
            <a:prstGeom prst="rect">
              <a:avLst/>
            </a:prstGeom>
          </p:spPr>
        </p:pic>
      </p:grpSp>
    </p:spTree>
    <p:extLst>
      <p:ext uri="{BB962C8B-B14F-4D97-AF65-F5344CB8AC3E}">
        <p14:creationId xmlns:p14="http://schemas.microsoft.com/office/powerpoint/2010/main" val="3426673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C183D7F6-B498-43B3-948B-1728B52AA6E4}">
                <adec:decorative xmlns:adec="http://schemas.microsoft.com/office/drawing/2017/decorative" val="1"/>
              </a:ext>
            </a:extLst>
          </p:cNvPr>
          <p:cNvSpPr/>
          <p:nvPr/>
        </p:nvSpPr>
        <p:spPr>
          <a:xfrm>
            <a:off x="838200" y="960842"/>
            <a:ext cx="10515600" cy="664533"/>
          </a:xfrm>
          <a:prstGeom prst="rect">
            <a:avLst/>
          </a:prstGeom>
          <a:solidFill>
            <a:srgbClr val="AFD476"/>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Section 6: Commercial Businesses– Standard Compliance Approach"/>
          <p:cNvSpPr>
            <a:spLocks noGrp="1"/>
          </p:cNvSpPr>
          <p:nvPr>
            <p:ph type="title"/>
          </p:nvPr>
        </p:nvSpPr>
        <p:spPr>
          <a:xfrm>
            <a:off x="888702" y="365125"/>
            <a:ext cx="10202917" cy="1325563"/>
          </a:xfrm>
        </p:spPr>
        <p:txBody>
          <a:bodyPr>
            <a:normAutofit/>
          </a:bodyPr>
          <a:lstStyle/>
          <a:p>
            <a:r>
              <a:rPr lang="en-US" dirty="0"/>
              <a:t>Section 6: Commercial Businesses– Standard Compliance Approach</a:t>
            </a:r>
          </a:p>
        </p:txBody>
      </p:sp>
      <p:sp>
        <p:nvSpPr>
          <p:cNvPr id="3" name="Content Placeholder 2" descr="Focus&#10;Framework for compliant commercial businesses, including multi-family (five or more units) collection system&#10;Jurisdictions provide service to commercial businesses &#10;&#10;Guidance and Customization &#10;Modify based on collection system (3, 3+, 2, and 1 containers)&#10;Modify based on frequency of inspections&#10;Delete unused options&#10;Modify based on allowance of waivers &#10;(low population; rural; and, high elevation)&#10;"/>
          <p:cNvSpPr>
            <a:spLocks noGrp="1"/>
          </p:cNvSpPr>
          <p:nvPr>
            <p:ph idx="1"/>
          </p:nvPr>
        </p:nvSpPr>
        <p:spPr>
          <a:xfrm>
            <a:off x="838200" y="1825625"/>
            <a:ext cx="10515600" cy="4395426"/>
          </a:xfrm>
        </p:spPr>
        <p:txBody>
          <a:bodyPr>
            <a:normAutofit fontScale="85000" lnSpcReduction="20000"/>
          </a:bodyPr>
          <a:lstStyle/>
          <a:p>
            <a:pPr marL="0" indent="0">
              <a:buNone/>
            </a:pPr>
            <a:r>
              <a:rPr lang="en-US" u="sng" dirty="0"/>
              <a:t>Focus</a:t>
            </a:r>
          </a:p>
          <a:p>
            <a:r>
              <a:rPr lang="en-US" dirty="0"/>
              <a:t>Framework for compliant commercial businesses, including multi-family (five or more units) collection system</a:t>
            </a:r>
          </a:p>
          <a:p>
            <a:r>
              <a:rPr lang="en-US" dirty="0"/>
              <a:t>Jurisdictions provide service to commercial businesses </a:t>
            </a:r>
            <a:endParaRPr lang="en-US" strike="sngStrike" dirty="0"/>
          </a:p>
          <a:p>
            <a:endParaRPr lang="en-US" dirty="0"/>
          </a:p>
          <a:p>
            <a:pPr marL="0" indent="0">
              <a:buNone/>
            </a:pPr>
            <a:r>
              <a:rPr lang="en-US" u="sng" dirty="0"/>
              <a:t>Guidance and Customization </a:t>
            </a:r>
          </a:p>
          <a:p>
            <a:pPr>
              <a:lnSpc>
                <a:spcPct val="120000"/>
              </a:lnSpc>
            </a:pPr>
            <a:r>
              <a:rPr lang="en-US" dirty="0"/>
              <a:t>Modify based on collection system (3, 3+, 2, and 1 containers)</a:t>
            </a:r>
          </a:p>
          <a:p>
            <a:r>
              <a:rPr lang="en-US" dirty="0"/>
              <a:t>Modify based on frequency of inspections</a:t>
            </a:r>
          </a:p>
          <a:p>
            <a:r>
              <a:rPr lang="en-US" dirty="0"/>
              <a:t>Delete unused options</a:t>
            </a:r>
          </a:p>
          <a:p>
            <a:pPr>
              <a:lnSpc>
                <a:spcPct val="110000"/>
              </a:lnSpc>
            </a:pPr>
            <a:r>
              <a:rPr lang="en-US" dirty="0"/>
              <a:t>Modify based on allowance of waivers </a:t>
            </a:r>
            <a:br>
              <a:rPr lang="en-US" dirty="0"/>
            </a:br>
            <a:r>
              <a:rPr lang="en-US" dirty="0"/>
              <a:t>(low population; rural; and, high elevation)</a:t>
            </a:r>
          </a:p>
        </p:txBody>
      </p:sp>
      <p:grpSp>
        <p:nvGrpSpPr>
          <p:cNvPr id="10" name="Group 9" descr="garbage collection "/>
          <p:cNvGrpSpPr/>
          <p:nvPr/>
        </p:nvGrpSpPr>
        <p:grpSpPr>
          <a:xfrm>
            <a:off x="7852145" y="4809592"/>
            <a:ext cx="4220534" cy="1411459"/>
            <a:chOff x="7852145" y="4809592"/>
            <a:chExt cx="4220534" cy="1411459"/>
          </a:xfrm>
        </p:grpSpPr>
        <p:pic>
          <p:nvPicPr>
            <p:cNvPr id="11" name="Picture 10" descr="grey commercial curbside contain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62379" y="4809592"/>
              <a:ext cx="1310300" cy="1409900"/>
            </a:xfrm>
            <a:prstGeom prst="rect">
              <a:avLst/>
            </a:prstGeom>
          </p:spPr>
        </p:pic>
        <p:pic>
          <p:nvPicPr>
            <p:cNvPr id="12" name="Picture 11" descr="green curbside commercial containe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05934" y="4809592"/>
              <a:ext cx="1314251" cy="1411459"/>
            </a:xfrm>
            <a:prstGeom prst="rect">
              <a:avLst/>
            </a:prstGeom>
          </p:spPr>
        </p:pic>
        <p:pic>
          <p:nvPicPr>
            <p:cNvPr id="13" name="Picture 12" descr="blue commercial curbside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52145" y="4809592"/>
              <a:ext cx="1311595" cy="1409900"/>
            </a:xfrm>
            <a:prstGeom prst="rect">
              <a:avLst/>
            </a:prstGeom>
          </p:spPr>
        </p:pic>
        <p:pic>
          <p:nvPicPr>
            <p:cNvPr id="14" name="Picture 13" descr="chasing arrows recycling ico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62059" y="5220281"/>
              <a:ext cx="601999" cy="588522"/>
            </a:xfrm>
            <a:prstGeom prst="rect">
              <a:avLst/>
            </a:prstGeom>
          </p:spPr>
        </p:pic>
        <p:pic>
          <p:nvPicPr>
            <p:cNvPr id="15" name="Picture 14" descr="chasing arrows recycling ico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87527" y="5220724"/>
              <a:ext cx="601546" cy="588079"/>
            </a:xfrm>
            <a:prstGeom prst="rect">
              <a:avLst/>
            </a:prstGeom>
          </p:spPr>
        </p:pic>
      </p:grpSp>
    </p:spTree>
    <p:extLst>
      <p:ext uri="{BB962C8B-B14F-4D97-AF65-F5344CB8AC3E}">
        <p14:creationId xmlns:p14="http://schemas.microsoft.com/office/powerpoint/2010/main" val="3768319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descr="Focus&#10;Framework for compliant performance-based compliance collection system&#10;Jurisdictions provide 3-container service to commercial businesses&#10;90% of all commercial businesses must have service &#10;&#10;Guidance and Customization &#10;Provide performance-based compliance regulation exemptions&#10;Modify based on container sizes&#10;Modify based on frequency of inspections&#10;Modify if allowing self-haul to designated facility"/>
          <p:cNvSpPr>
            <a:spLocks noGrp="1"/>
          </p:cNvSpPr>
          <p:nvPr>
            <p:ph idx="1"/>
          </p:nvPr>
        </p:nvSpPr>
        <p:spPr>
          <a:xfrm>
            <a:off x="838200" y="1610833"/>
            <a:ext cx="10515600" cy="4566130"/>
          </a:xfrm>
        </p:spPr>
        <p:txBody>
          <a:bodyPr>
            <a:normAutofit fontScale="92500" lnSpcReduction="10000"/>
          </a:bodyPr>
          <a:lstStyle/>
          <a:p>
            <a:pPr marL="0" indent="0">
              <a:buNone/>
            </a:pPr>
            <a:r>
              <a:rPr lang="en-US" u="sng" dirty="0"/>
              <a:t>Focus</a:t>
            </a:r>
          </a:p>
          <a:p>
            <a:r>
              <a:rPr lang="en-US" sz="2600" dirty="0"/>
              <a:t>Framework for compliant performance-based compliance collection system</a:t>
            </a:r>
          </a:p>
          <a:p>
            <a:r>
              <a:rPr lang="en-US" sz="2400" dirty="0"/>
              <a:t>Jurisdictions provide 3-container service to commercial businesses</a:t>
            </a:r>
            <a:endParaRPr lang="en-US" sz="2400" strike="sngStrike" dirty="0"/>
          </a:p>
          <a:p>
            <a:r>
              <a:rPr lang="en-US" sz="2400" dirty="0"/>
              <a:t>90% of all commercial businesses must have service </a:t>
            </a:r>
            <a:endParaRPr lang="en-US" sz="2600" strike="sngStrike" dirty="0"/>
          </a:p>
          <a:p>
            <a:endParaRPr lang="en-US" dirty="0"/>
          </a:p>
          <a:p>
            <a:pPr marL="0" indent="0">
              <a:buNone/>
            </a:pPr>
            <a:r>
              <a:rPr lang="en-US" u="sng" dirty="0"/>
              <a:t>Guidance and Customization </a:t>
            </a:r>
          </a:p>
          <a:p>
            <a:r>
              <a:rPr lang="en-US" sz="2600" dirty="0"/>
              <a:t>Provide performance-based compliance regulation exemptions</a:t>
            </a:r>
          </a:p>
          <a:p>
            <a:r>
              <a:rPr lang="en-US" sz="2600" dirty="0"/>
              <a:t>Modify based on container sizes</a:t>
            </a:r>
          </a:p>
          <a:p>
            <a:r>
              <a:rPr lang="en-US" sz="2600" dirty="0"/>
              <a:t>Modify based on frequency of inspections</a:t>
            </a:r>
          </a:p>
          <a:p>
            <a:r>
              <a:rPr lang="en-US" sz="2600" dirty="0"/>
              <a:t>Modify if allowing self-haul to designated facility</a:t>
            </a:r>
          </a:p>
        </p:txBody>
      </p:sp>
      <p:sp>
        <p:nvSpPr>
          <p:cNvPr id="9" name="Rectangle 8">
            <a:extLst>
              <a:ext uri="{C183D7F6-B498-43B3-948B-1728B52AA6E4}">
                <adec:decorative xmlns:adec="http://schemas.microsoft.com/office/drawing/2017/decorative" val="1"/>
              </a:ext>
            </a:extLst>
          </p:cNvPr>
          <p:cNvSpPr/>
          <p:nvPr/>
        </p:nvSpPr>
        <p:spPr>
          <a:xfrm>
            <a:off x="838200" y="946300"/>
            <a:ext cx="10515600" cy="664533"/>
          </a:xfrm>
          <a:prstGeom prst="rect">
            <a:avLst/>
          </a:prstGeom>
          <a:solidFill>
            <a:srgbClr val="AFD476"/>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Section 7: Commercial Businesses– Performance-Based Compliance Approach"/>
          <p:cNvSpPr>
            <a:spLocks noGrp="1"/>
          </p:cNvSpPr>
          <p:nvPr>
            <p:ph type="title"/>
          </p:nvPr>
        </p:nvSpPr>
        <p:spPr>
          <a:xfrm>
            <a:off x="838200" y="365126"/>
            <a:ext cx="10515600" cy="1245708"/>
          </a:xfrm>
        </p:spPr>
        <p:txBody>
          <a:bodyPr>
            <a:normAutofit fontScale="90000"/>
          </a:bodyPr>
          <a:lstStyle/>
          <a:p>
            <a:r>
              <a:rPr lang="en-US" dirty="0"/>
              <a:t>Section 7: Commercial Businesses– Performance-Based Compliance Approach</a:t>
            </a:r>
          </a:p>
        </p:txBody>
      </p:sp>
      <p:grpSp>
        <p:nvGrpSpPr>
          <p:cNvPr id="4" name="Group 3" descr="garbage collection "/>
          <p:cNvGrpSpPr/>
          <p:nvPr/>
        </p:nvGrpSpPr>
        <p:grpSpPr>
          <a:xfrm>
            <a:off x="8225627" y="4809593"/>
            <a:ext cx="3885152" cy="1409900"/>
            <a:chOff x="7852145" y="4809592"/>
            <a:chExt cx="4220534" cy="1411459"/>
          </a:xfrm>
        </p:grpSpPr>
        <p:pic>
          <p:nvPicPr>
            <p:cNvPr id="5" name="Picture 4" descr="grey commercial curbside contain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62379" y="4809592"/>
              <a:ext cx="1310300" cy="1409900"/>
            </a:xfrm>
            <a:prstGeom prst="rect">
              <a:avLst/>
            </a:prstGeom>
          </p:spPr>
        </p:pic>
        <p:pic>
          <p:nvPicPr>
            <p:cNvPr id="6" name="Picture 5" descr="green curbside commercial containe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05934" y="4809592"/>
              <a:ext cx="1314251" cy="1411459"/>
            </a:xfrm>
            <a:prstGeom prst="rect">
              <a:avLst/>
            </a:prstGeom>
          </p:spPr>
        </p:pic>
        <p:pic>
          <p:nvPicPr>
            <p:cNvPr id="8" name="Picture 7" descr="blue commercial curbside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52145" y="4809592"/>
              <a:ext cx="1311595" cy="1409900"/>
            </a:xfrm>
            <a:prstGeom prst="rect">
              <a:avLst/>
            </a:prstGeom>
          </p:spPr>
        </p:pic>
        <p:pic>
          <p:nvPicPr>
            <p:cNvPr id="10" name="Picture 9" descr="chasing arrows recycling ico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62059" y="5220281"/>
              <a:ext cx="601999" cy="588522"/>
            </a:xfrm>
            <a:prstGeom prst="rect">
              <a:avLst/>
            </a:prstGeom>
          </p:spPr>
        </p:pic>
        <p:pic>
          <p:nvPicPr>
            <p:cNvPr id="11" name="Picture 10" descr="chasing arrows recycling ico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87527" y="5220724"/>
              <a:ext cx="601546" cy="588079"/>
            </a:xfrm>
            <a:prstGeom prst="rect">
              <a:avLst/>
            </a:prstGeom>
          </p:spPr>
        </p:pic>
      </p:grpSp>
    </p:spTree>
    <p:extLst>
      <p:ext uri="{BB962C8B-B14F-4D97-AF65-F5344CB8AC3E}">
        <p14:creationId xmlns:p14="http://schemas.microsoft.com/office/powerpoint/2010/main" val="12317675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descr="Section 8: Waivers&#10;"/>
          <p:cNvSpPr txBox="1">
            <a:spLocks noGrp="1"/>
          </p:cNvSpPr>
          <p:nvPr>
            <p:ph type="title" idx="4294967295"/>
          </p:nvPr>
        </p:nvSpPr>
        <p:spPr>
          <a:xfrm>
            <a:off x="690348" y="198150"/>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Section 8: Waivers</a:t>
            </a:r>
          </a:p>
        </p:txBody>
      </p:sp>
      <p:sp>
        <p:nvSpPr>
          <p:cNvPr id="3" name="Text Placeholder 2" descr="Jurisdictional Waivers&#10;"/>
          <p:cNvSpPr>
            <a:spLocks noGrp="1"/>
          </p:cNvSpPr>
          <p:nvPr>
            <p:ph type="body" idx="1"/>
          </p:nvPr>
        </p:nvSpPr>
        <p:spPr>
          <a:xfrm>
            <a:off x="790362" y="1312232"/>
            <a:ext cx="5157787" cy="453853"/>
          </a:xfrm>
        </p:spPr>
        <p:txBody>
          <a:bodyPr>
            <a:noAutofit/>
          </a:bodyPr>
          <a:lstStyle/>
          <a:p>
            <a:r>
              <a:rPr lang="en-US" sz="2800" u="sng" dirty="0"/>
              <a:t>Jurisdictional Waivers</a:t>
            </a:r>
          </a:p>
        </p:txBody>
      </p:sp>
      <p:sp>
        <p:nvSpPr>
          <p:cNvPr id="4" name="Content Placeholder 3" descr="Granted by CalRecycle&#10;Low population &#10;AB 1826 exception&#10;Rural area&#10;High elevation&#10;"/>
          <p:cNvSpPr>
            <a:spLocks noGrp="1"/>
          </p:cNvSpPr>
          <p:nvPr>
            <p:ph sz="half" idx="2"/>
          </p:nvPr>
        </p:nvSpPr>
        <p:spPr>
          <a:xfrm>
            <a:off x="790363" y="1817516"/>
            <a:ext cx="4753638" cy="1754359"/>
          </a:xfrm>
        </p:spPr>
        <p:txBody>
          <a:bodyPr>
            <a:normAutofit fontScale="92500" lnSpcReduction="10000"/>
          </a:bodyPr>
          <a:lstStyle/>
          <a:p>
            <a:r>
              <a:rPr lang="en-US" dirty="0"/>
              <a:t>Granted by CalRecycle</a:t>
            </a:r>
          </a:p>
          <a:p>
            <a:pPr lvl="1"/>
            <a:r>
              <a:rPr lang="en-US" dirty="0"/>
              <a:t>Low population </a:t>
            </a:r>
          </a:p>
          <a:p>
            <a:pPr lvl="2"/>
            <a:r>
              <a:rPr lang="en-US" sz="2400" dirty="0"/>
              <a:t>AB 1826 exception</a:t>
            </a:r>
          </a:p>
          <a:p>
            <a:pPr lvl="1"/>
            <a:r>
              <a:rPr lang="en-US" dirty="0"/>
              <a:t>Rural area</a:t>
            </a:r>
          </a:p>
          <a:p>
            <a:pPr lvl="1"/>
            <a:r>
              <a:rPr lang="en-US" dirty="0"/>
              <a:t>High elevation</a:t>
            </a:r>
          </a:p>
        </p:txBody>
      </p:sp>
      <p:sp>
        <p:nvSpPr>
          <p:cNvPr id="5" name="Text Placeholder 4" descr="Generator Waivers - OPTIONAL&#10;"/>
          <p:cNvSpPr>
            <a:spLocks noGrp="1"/>
          </p:cNvSpPr>
          <p:nvPr>
            <p:ph type="body" sz="quarter" idx="3"/>
          </p:nvPr>
        </p:nvSpPr>
        <p:spPr>
          <a:xfrm>
            <a:off x="5825905" y="1282341"/>
            <a:ext cx="5730887" cy="509459"/>
          </a:xfrm>
        </p:spPr>
        <p:txBody>
          <a:bodyPr>
            <a:noAutofit/>
          </a:bodyPr>
          <a:lstStyle/>
          <a:p>
            <a:r>
              <a:rPr lang="en-US" sz="2800" u="sng" dirty="0"/>
              <a:t>Generator Waivers - OPTIONAL</a:t>
            </a:r>
          </a:p>
        </p:txBody>
      </p:sp>
      <p:sp>
        <p:nvSpPr>
          <p:cNvPr id="6" name="Content Placeholder 5" descr="Granted by jurisdiction&#10;De minimis volumes&#10;Commercial businesses&#10;Physical space constraints&#10;Commercial businesses&#10;Collection frequency&#10;All generators under 2- or 3-container system&#10;Blue and grey containers&#10;"/>
          <p:cNvSpPr>
            <a:spLocks noGrp="1"/>
          </p:cNvSpPr>
          <p:nvPr>
            <p:ph sz="quarter" idx="4"/>
          </p:nvPr>
        </p:nvSpPr>
        <p:spPr>
          <a:xfrm>
            <a:off x="5825905" y="1843231"/>
            <a:ext cx="5486400" cy="4108261"/>
          </a:xfrm>
        </p:spPr>
        <p:txBody>
          <a:bodyPr>
            <a:normAutofit/>
          </a:bodyPr>
          <a:lstStyle/>
          <a:p>
            <a:r>
              <a:rPr lang="en-US" dirty="0"/>
              <a:t>Granted by jurisdiction</a:t>
            </a:r>
          </a:p>
          <a:p>
            <a:r>
              <a:rPr lang="en-US" dirty="0"/>
              <a:t>De minimis volumes</a:t>
            </a:r>
          </a:p>
          <a:p>
            <a:pPr lvl="1"/>
            <a:r>
              <a:rPr lang="en-US" dirty="0"/>
              <a:t>Commercial businesses</a:t>
            </a:r>
          </a:p>
          <a:p>
            <a:r>
              <a:rPr lang="en-US" dirty="0"/>
              <a:t>Physical space constraints</a:t>
            </a:r>
          </a:p>
          <a:p>
            <a:pPr lvl="1"/>
            <a:r>
              <a:rPr lang="en-US" dirty="0"/>
              <a:t>Commercial businesses</a:t>
            </a:r>
            <a:endParaRPr lang="en-US" strike="sngStrike" dirty="0"/>
          </a:p>
          <a:p>
            <a:r>
              <a:rPr lang="en-US" dirty="0"/>
              <a:t>Collection frequency</a:t>
            </a:r>
          </a:p>
          <a:p>
            <a:pPr lvl="1"/>
            <a:r>
              <a:rPr lang="en-US" dirty="0"/>
              <a:t>All generators under 2- or 3-container system</a:t>
            </a:r>
          </a:p>
          <a:p>
            <a:pPr lvl="1"/>
            <a:r>
              <a:rPr lang="en-US" dirty="0"/>
              <a:t>Blue and grey containers</a:t>
            </a:r>
          </a:p>
          <a:p>
            <a:pPr lvl="1"/>
            <a:endParaRPr lang="en-US" dirty="0"/>
          </a:p>
        </p:txBody>
      </p:sp>
      <p:pic>
        <p:nvPicPr>
          <p:cNvPr id="26" name="Picture 25">
            <a:extLst>
              <a:ext uri="{C183D7F6-B498-43B3-948B-1728B52AA6E4}">
                <adec:decorative xmlns:adec="http://schemas.microsoft.com/office/drawing/2017/decorative" val="1"/>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019954" y="4261131"/>
            <a:ext cx="1714337" cy="1643183"/>
          </a:xfrm>
          <a:prstGeom prst="rect">
            <a:avLst/>
          </a:prstGeom>
        </p:spPr>
      </p:pic>
      <p:pic>
        <p:nvPicPr>
          <p:cNvPr id="25" name="Picture 24">
            <a:extLst>
              <a:ext uri="{C183D7F6-B498-43B3-948B-1728B52AA6E4}">
                <adec:decorative xmlns:adec="http://schemas.microsoft.com/office/drawing/2017/decorative" val="1"/>
              </a:ext>
            </a:extLst>
          </p:cNvPr>
          <p:cNvPicPr>
            <a:picLocks noChangeAspect="1"/>
          </p:cNvPicPr>
          <p:nvPr/>
        </p:nvPicPr>
        <p:blipFill>
          <a:blip r:embed="rId4" cstate="print">
            <a:duotone>
              <a:prstClr val="black"/>
              <a:schemeClr val="accent1">
                <a:tint val="45000"/>
                <a:satMod val="400000"/>
              </a:schemeClr>
            </a:duotone>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500889" y="4213955"/>
            <a:ext cx="1410118" cy="1737537"/>
          </a:xfrm>
          <a:prstGeom prst="rect">
            <a:avLst/>
          </a:prstGeom>
        </p:spPr>
      </p:pic>
    </p:spTree>
    <p:extLst>
      <p:ext uri="{BB962C8B-B14F-4D97-AF65-F5344CB8AC3E}">
        <p14:creationId xmlns:p14="http://schemas.microsoft.com/office/powerpoint/2010/main" val="33331574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8: Generator Waivers"/>
          <p:cNvSpPr>
            <a:spLocks noGrp="1"/>
          </p:cNvSpPr>
          <p:nvPr>
            <p:ph type="title"/>
          </p:nvPr>
        </p:nvSpPr>
        <p:spPr/>
        <p:txBody>
          <a:bodyPr>
            <a:normAutofit/>
          </a:bodyPr>
          <a:lstStyle/>
          <a:p>
            <a:r>
              <a:rPr lang="en-US" dirty="0"/>
              <a:t>Section 8: Generator</a:t>
            </a:r>
            <a:r>
              <a:rPr lang="en-US" dirty="0">
                <a:solidFill>
                  <a:srgbClr val="FF0000"/>
                </a:solidFill>
              </a:rPr>
              <a:t> </a:t>
            </a:r>
            <a:r>
              <a:rPr lang="en-US" dirty="0"/>
              <a:t>Waivers</a:t>
            </a:r>
            <a:endParaRPr lang="en-US" strike="sngStrike" dirty="0"/>
          </a:p>
        </p:txBody>
      </p:sp>
      <p:sp>
        <p:nvSpPr>
          <p:cNvPr id="3" name="Content Placeholder 2" descr="Focus&#10;Offer applicable collection waivers, as stated in SB 1383&#10;&#10;Guidance and Customization &#10;Document waivers for the standard compliance approach&#10;Note generator waivers are optional; not required by SB 1383&#10;Jurisdictions can “mix and match” which, if any, generator waivers will be offered&#10;Waiver verification must be retained in writing for reporting&#10;"/>
          <p:cNvSpPr>
            <a:spLocks noGrp="1"/>
          </p:cNvSpPr>
          <p:nvPr>
            <p:ph idx="1"/>
          </p:nvPr>
        </p:nvSpPr>
        <p:spPr>
          <a:xfrm>
            <a:off x="838200" y="1420332"/>
            <a:ext cx="10515600" cy="4912242"/>
          </a:xfrm>
        </p:spPr>
        <p:txBody>
          <a:bodyPr>
            <a:normAutofit/>
          </a:bodyPr>
          <a:lstStyle/>
          <a:p>
            <a:pPr marL="0" indent="0">
              <a:buNone/>
            </a:pPr>
            <a:r>
              <a:rPr lang="en-US" u="sng" dirty="0"/>
              <a:t>Focus</a:t>
            </a:r>
          </a:p>
          <a:p>
            <a:r>
              <a:rPr lang="en-US" dirty="0"/>
              <a:t>Offer applicable collection waivers, as stated in SB 1383</a:t>
            </a:r>
          </a:p>
          <a:p>
            <a:endParaRPr lang="en-US" sz="1500" dirty="0"/>
          </a:p>
          <a:p>
            <a:pPr marL="0" indent="0">
              <a:buNone/>
            </a:pPr>
            <a:r>
              <a:rPr lang="en-US" u="sng" dirty="0"/>
              <a:t>Guidance and Customization </a:t>
            </a:r>
          </a:p>
          <a:p>
            <a:r>
              <a:rPr lang="en-US" dirty="0"/>
              <a:t>Document waivers for the standard compliance approach</a:t>
            </a:r>
          </a:p>
          <a:p>
            <a:r>
              <a:rPr lang="en-US" dirty="0"/>
              <a:t>Note generator waivers are optional; not required by SB 1383</a:t>
            </a:r>
          </a:p>
          <a:p>
            <a:r>
              <a:rPr lang="en-US" dirty="0"/>
              <a:t>Jurisdictions can “mix and match” which, if any, generator waivers will be offered</a:t>
            </a:r>
          </a:p>
          <a:p>
            <a:r>
              <a:rPr lang="en-US" dirty="0"/>
              <a:t>Waiver verification must be retained in writing for reporting</a:t>
            </a:r>
          </a:p>
        </p:txBody>
      </p:sp>
    </p:spTree>
    <p:extLst>
      <p:ext uri="{BB962C8B-B14F-4D97-AF65-F5344CB8AC3E}">
        <p14:creationId xmlns:p14="http://schemas.microsoft.com/office/powerpoint/2010/main" val="3332763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8: Jurisdiction Waivers"/>
          <p:cNvSpPr>
            <a:spLocks noGrp="1"/>
          </p:cNvSpPr>
          <p:nvPr>
            <p:ph type="title"/>
          </p:nvPr>
        </p:nvSpPr>
        <p:spPr>
          <a:xfrm>
            <a:off x="572401" y="195065"/>
            <a:ext cx="10515600" cy="1325563"/>
          </a:xfrm>
        </p:spPr>
        <p:txBody>
          <a:bodyPr/>
          <a:lstStyle/>
          <a:p>
            <a:r>
              <a:rPr lang="en-US" dirty="0"/>
              <a:t>Section 8: Jurisdiction Waivers</a:t>
            </a:r>
          </a:p>
        </p:txBody>
      </p:sp>
      <p:sp>
        <p:nvSpPr>
          <p:cNvPr id="8" name="Content Placeholder 2" descr="Low Population&#10;Disposed of  &lt;5,000 tons of solid waste in 2014&#10;Total population &lt;7,500 people&#10;OR&#10;Census tracts with population density &lt;75 people per square mile&#10;"/>
          <p:cNvSpPr>
            <a:spLocks noGrp="1"/>
          </p:cNvSpPr>
          <p:nvPr>
            <p:ph idx="1"/>
          </p:nvPr>
        </p:nvSpPr>
        <p:spPr>
          <a:xfrm>
            <a:off x="231849" y="1444429"/>
            <a:ext cx="3807454" cy="3152972"/>
          </a:xfrm>
        </p:spPr>
        <p:txBody>
          <a:bodyPr anchor="t">
            <a:noAutofit/>
          </a:bodyPr>
          <a:lstStyle/>
          <a:p>
            <a:r>
              <a:rPr lang="en-US" sz="2000" u="sng" dirty="0"/>
              <a:t>Low Population</a:t>
            </a:r>
          </a:p>
          <a:p>
            <a:pPr marL="342900" indent="-342900">
              <a:buFont typeface="Arial" panose="020B0604020202020204" pitchFamily="34" charset="0"/>
              <a:buChar char="•"/>
            </a:pPr>
            <a:r>
              <a:rPr lang="en-US" sz="2000" b="0" dirty="0"/>
              <a:t>Disposed of  &lt;5,000 tons of solid waste in 2014</a:t>
            </a:r>
          </a:p>
          <a:p>
            <a:pPr marL="342900" indent="-342900">
              <a:buFont typeface="Arial" panose="020B0604020202020204" pitchFamily="34" charset="0"/>
              <a:buChar char="•"/>
            </a:pPr>
            <a:r>
              <a:rPr lang="en-US" sz="2000" b="0" dirty="0"/>
              <a:t>Total population &lt;7,500 people</a:t>
            </a:r>
          </a:p>
          <a:p>
            <a:pPr algn="ctr"/>
            <a:r>
              <a:rPr lang="en-US" sz="2000" dirty="0"/>
              <a:t>OR</a:t>
            </a:r>
          </a:p>
          <a:p>
            <a:pPr marL="342900" indent="-342900">
              <a:buFont typeface="Arial" panose="020B0604020202020204" pitchFamily="34" charset="0"/>
              <a:buChar char="•"/>
            </a:pPr>
            <a:r>
              <a:rPr lang="en-US" sz="2000" b="0" dirty="0"/>
              <a:t>Census tracts with population density &lt;75 people per square mile</a:t>
            </a:r>
          </a:p>
        </p:txBody>
      </p:sp>
      <p:sp>
        <p:nvSpPr>
          <p:cNvPr id="24" name="Content Placeholder 2" descr="Exemption: Some or all of the requirements in Art. 3&#10;"/>
          <p:cNvSpPr>
            <a:spLocks noGrp="1"/>
          </p:cNvSpPr>
          <p:nvPr>
            <p:ph idx="1"/>
          </p:nvPr>
        </p:nvSpPr>
        <p:spPr>
          <a:xfrm>
            <a:off x="324403" y="4630776"/>
            <a:ext cx="3454529" cy="788076"/>
          </a:xfrm>
        </p:spPr>
        <p:txBody>
          <a:bodyPr anchor="t">
            <a:normAutofit/>
          </a:bodyPr>
          <a:lstStyle/>
          <a:p>
            <a:r>
              <a:rPr lang="en-US" sz="2000" dirty="0"/>
              <a:t>Exemption: </a:t>
            </a:r>
            <a:r>
              <a:rPr lang="en-US" sz="2000" b="0" dirty="0"/>
              <a:t>Some or all of the requirements in Art. 3</a:t>
            </a:r>
            <a:endParaRPr lang="en-US" sz="2000" dirty="0"/>
          </a:p>
        </p:txBody>
      </p:sp>
      <p:cxnSp>
        <p:nvCxnSpPr>
          <p:cNvPr id="21" name="Straight Connector 20">
            <a:extLst>
              <a:ext uri="{C183D7F6-B498-43B3-948B-1728B52AA6E4}">
                <adec:decorative xmlns:adec="http://schemas.microsoft.com/office/drawing/2017/decorative" val="1"/>
              </a:ext>
            </a:extLst>
          </p:cNvPr>
          <p:cNvCxnSpPr/>
          <p:nvPr/>
        </p:nvCxnSpPr>
        <p:spPr>
          <a:xfrm>
            <a:off x="812504" y="5234056"/>
            <a:ext cx="2262477" cy="86249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C183D7F6-B498-43B3-948B-1728B52AA6E4}">
                <adec:decorative xmlns:adec="http://schemas.microsoft.com/office/drawing/2017/decorative" val="1"/>
              </a:ext>
            </a:extLst>
          </p:cNvPr>
          <p:cNvCxnSpPr/>
          <p:nvPr/>
        </p:nvCxnSpPr>
        <p:spPr>
          <a:xfrm flipV="1">
            <a:off x="812504" y="5234056"/>
            <a:ext cx="2327368" cy="89270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4" name="Rectangle 3" descr="question mark "/>
          <p:cNvSpPr/>
          <p:nvPr/>
        </p:nvSpPr>
        <p:spPr>
          <a:xfrm>
            <a:off x="1619375" y="5195988"/>
            <a:ext cx="697628" cy="1200329"/>
          </a:xfrm>
          <a:prstGeom prst="rect">
            <a:avLst/>
          </a:prstGeom>
          <a:noFill/>
        </p:spPr>
        <p:txBody>
          <a:bodyPr wrap="none" lIns="91440" tIns="45720" rIns="91440" bIns="45720">
            <a:spAutoFit/>
          </a:bodyPr>
          <a:lstStyle/>
          <a:p>
            <a:pPr algn="ctr"/>
            <a:r>
              <a:rPr lang="en-US" sz="7200" b="0" cap="none" spc="0" dirty="0">
                <a:ln w="0">
                  <a:solidFill>
                    <a:schemeClr val="accent6">
                      <a:lumMod val="60000"/>
                      <a:lumOff val="40000"/>
                    </a:schemeClr>
                  </a:solidFill>
                </a:ln>
                <a:solidFill>
                  <a:schemeClr val="accent6">
                    <a:lumMod val="50000"/>
                  </a:schemeClr>
                </a:solidFill>
                <a:effectLst>
                  <a:outerShdw blurRad="38100" dist="25400" dir="5400000" algn="ctr" rotWithShape="0">
                    <a:srgbClr val="6E747A">
                      <a:alpha val="43000"/>
                    </a:srgbClr>
                  </a:outerShdw>
                </a:effectLst>
                <a:latin typeface="Arial" panose="020B0604020202020204" pitchFamily="34" charset="0"/>
              </a:rPr>
              <a:t>?</a:t>
            </a:r>
          </a:p>
        </p:txBody>
      </p:sp>
      <p:cxnSp>
        <p:nvCxnSpPr>
          <p:cNvPr id="14" name="Straight Connector 13">
            <a:extLst>
              <a:ext uri="{C183D7F6-B498-43B3-948B-1728B52AA6E4}">
                <adec:decorative xmlns:adec="http://schemas.microsoft.com/office/drawing/2017/decorative" val="1"/>
              </a:ext>
            </a:extLst>
          </p:cNvPr>
          <p:cNvCxnSpPr/>
          <p:nvPr/>
        </p:nvCxnSpPr>
        <p:spPr>
          <a:xfrm>
            <a:off x="4104194" y="1477509"/>
            <a:ext cx="0" cy="4190800"/>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2" descr="High Elevation&#10;Located over 4,500 ft.&#10;"/>
          <p:cNvSpPr>
            <a:spLocks noGrp="1"/>
          </p:cNvSpPr>
          <p:nvPr>
            <p:ph idx="1"/>
          </p:nvPr>
        </p:nvSpPr>
        <p:spPr>
          <a:xfrm>
            <a:off x="4503963" y="1478016"/>
            <a:ext cx="3072809" cy="2019563"/>
          </a:xfrm>
        </p:spPr>
        <p:txBody>
          <a:bodyPr anchor="t">
            <a:normAutofit/>
          </a:bodyPr>
          <a:lstStyle/>
          <a:p>
            <a:r>
              <a:rPr lang="en-US" sz="2000" u="sng" dirty="0"/>
              <a:t>High Elevation</a:t>
            </a:r>
          </a:p>
          <a:p>
            <a:pPr marL="342900" indent="-342900">
              <a:buFont typeface="Arial" panose="020B0604020202020204" pitchFamily="34" charset="0"/>
              <a:buChar char="•"/>
            </a:pPr>
            <a:r>
              <a:rPr lang="en-US" sz="2000" b="0" dirty="0"/>
              <a:t>Located over 4,500 ft.</a:t>
            </a:r>
          </a:p>
        </p:txBody>
      </p:sp>
      <p:sp>
        <p:nvSpPr>
          <p:cNvPr id="23" name="Content Placeholder 2" descr="Exemption: Food waste collection and food soiled paper for residents, multifamily, and businesses less than 2cy/week solid waste&#10;"/>
          <p:cNvSpPr>
            <a:spLocks noGrp="1"/>
          </p:cNvSpPr>
          <p:nvPr>
            <p:ph idx="1"/>
          </p:nvPr>
        </p:nvSpPr>
        <p:spPr>
          <a:xfrm>
            <a:off x="4280657" y="4167458"/>
            <a:ext cx="3454529" cy="1218019"/>
          </a:xfrm>
        </p:spPr>
        <p:txBody>
          <a:bodyPr anchor="t">
            <a:normAutofit fontScale="85000" lnSpcReduction="10000"/>
          </a:bodyPr>
          <a:lstStyle/>
          <a:p>
            <a:r>
              <a:rPr lang="en-US" sz="2000" dirty="0"/>
              <a:t>Exemption: </a:t>
            </a:r>
            <a:r>
              <a:rPr lang="en-US" sz="2000" b="0" dirty="0"/>
              <a:t>Food waste collection and food soiled paper for residents, multifamily, and businesses less than 2cy/week solid waste</a:t>
            </a:r>
            <a:endParaRPr lang="en-US" sz="2000" dirty="0"/>
          </a:p>
        </p:txBody>
      </p:sp>
      <p:cxnSp>
        <p:nvCxnSpPr>
          <p:cNvPr id="15" name="Straight Connector 14">
            <a:extLst>
              <a:ext uri="{C183D7F6-B498-43B3-948B-1728B52AA6E4}">
                <adec:decorative xmlns:adec="http://schemas.microsoft.com/office/drawing/2017/decorative" val="1"/>
              </a:ext>
            </a:extLst>
          </p:cNvPr>
          <p:cNvCxnSpPr/>
          <p:nvPr/>
        </p:nvCxnSpPr>
        <p:spPr>
          <a:xfrm flipV="1">
            <a:off x="4775387" y="5310963"/>
            <a:ext cx="2327368" cy="89270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C183D7F6-B498-43B3-948B-1728B52AA6E4}">
                <adec:decorative xmlns:adec="http://schemas.microsoft.com/office/drawing/2017/decorative" val="1"/>
              </a:ext>
            </a:extLst>
          </p:cNvPr>
          <p:cNvCxnSpPr/>
          <p:nvPr/>
        </p:nvCxnSpPr>
        <p:spPr>
          <a:xfrm>
            <a:off x="4775387" y="5310963"/>
            <a:ext cx="2262477" cy="86249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7" name="Group 6" descr="fruit and vegetable scrap"/>
          <p:cNvGrpSpPr/>
          <p:nvPr/>
        </p:nvGrpSpPr>
        <p:grpSpPr>
          <a:xfrm>
            <a:off x="5174175" y="5254069"/>
            <a:ext cx="1889059" cy="1059495"/>
            <a:chOff x="3264687" y="4940048"/>
            <a:chExt cx="1889059" cy="1059495"/>
          </a:xfrm>
        </p:grpSpPr>
        <p:pic>
          <p:nvPicPr>
            <p:cNvPr id="9" name="Picture 8" descr="rotting bell pepp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64687" y="5200938"/>
              <a:ext cx="428369" cy="537714"/>
            </a:xfrm>
            <a:prstGeom prst="rect">
              <a:avLst/>
            </a:prstGeom>
          </p:spPr>
        </p:pic>
        <p:pic>
          <p:nvPicPr>
            <p:cNvPr id="10" name="Picture 9" descr="rotting honeydew melon peel"/>
            <p:cNvPicPr>
              <a:picLocks noChangeAspect="1"/>
            </p:cNvPicPr>
            <p:nvPr/>
          </p:nvPicPr>
          <p:blipFill rotWithShape="1">
            <a:blip r:embed="rId4" cstate="print">
              <a:extLst>
                <a:ext uri="{28A0092B-C50C-407E-A947-70E740481C1C}">
                  <a14:useLocalDpi xmlns:a14="http://schemas.microsoft.com/office/drawing/2010/main" val="0"/>
                </a:ext>
              </a:extLst>
            </a:blip>
            <a:srcRect t="41102"/>
            <a:stretch/>
          </p:blipFill>
          <p:spPr>
            <a:xfrm>
              <a:off x="4297841" y="5047937"/>
              <a:ext cx="855905" cy="650396"/>
            </a:xfrm>
            <a:prstGeom prst="rect">
              <a:avLst/>
            </a:prstGeom>
          </p:spPr>
        </p:pic>
        <p:pic>
          <p:nvPicPr>
            <p:cNvPr id="11" name="Picture 10" descr="rotting bananas"/>
            <p:cNvPicPr>
              <a:picLocks noChangeAspect="1"/>
            </p:cNvPicPr>
            <p:nvPr/>
          </p:nvPicPr>
          <p:blipFill rotWithShape="1">
            <a:blip r:embed="rId5" cstate="print">
              <a:extLst>
                <a:ext uri="{28A0092B-C50C-407E-A947-70E740481C1C}">
                  <a14:useLocalDpi xmlns:a14="http://schemas.microsoft.com/office/drawing/2010/main" val="0"/>
                </a:ext>
              </a:extLst>
            </a:blip>
            <a:srcRect l="22723"/>
            <a:stretch/>
          </p:blipFill>
          <p:spPr>
            <a:xfrm>
              <a:off x="3516423" y="4940048"/>
              <a:ext cx="791458" cy="1059495"/>
            </a:xfrm>
            <a:prstGeom prst="rect">
              <a:avLst/>
            </a:prstGeom>
          </p:spPr>
        </p:pic>
        <p:pic>
          <p:nvPicPr>
            <p:cNvPr id="12" name="Picture 11" descr="rotting tomato"/>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10204" y="5354288"/>
              <a:ext cx="572779" cy="478466"/>
            </a:xfrm>
            <a:prstGeom prst="rect">
              <a:avLst/>
            </a:prstGeom>
          </p:spPr>
        </p:pic>
      </p:grpSp>
      <p:cxnSp>
        <p:nvCxnSpPr>
          <p:cNvPr id="27" name="Straight Connector 26">
            <a:extLst>
              <a:ext uri="{C183D7F6-B498-43B3-948B-1728B52AA6E4}">
                <adec:decorative xmlns:adec="http://schemas.microsoft.com/office/drawing/2017/decorative" val="1"/>
              </a:ext>
            </a:extLst>
          </p:cNvPr>
          <p:cNvCxnSpPr/>
          <p:nvPr/>
        </p:nvCxnSpPr>
        <p:spPr>
          <a:xfrm>
            <a:off x="7976540" y="1458524"/>
            <a:ext cx="0" cy="4190800"/>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6" name="Content Placeholder 2" descr="Rural Jurisdiction&#10;&lt;70,000 people in a county&#10;"/>
          <p:cNvSpPr>
            <a:spLocks noGrp="1"/>
          </p:cNvSpPr>
          <p:nvPr>
            <p:ph idx="1"/>
          </p:nvPr>
        </p:nvSpPr>
        <p:spPr>
          <a:xfrm>
            <a:off x="8481699" y="1458524"/>
            <a:ext cx="3116221" cy="1170376"/>
          </a:xfrm>
        </p:spPr>
        <p:txBody>
          <a:bodyPr anchor="t">
            <a:normAutofit/>
          </a:bodyPr>
          <a:lstStyle/>
          <a:p>
            <a:r>
              <a:rPr lang="en-US" sz="2000" u="sng" dirty="0"/>
              <a:t>Rural Jurisdiction</a:t>
            </a:r>
          </a:p>
          <a:p>
            <a:pPr marL="342900" indent="-342900">
              <a:buFont typeface="Arial" panose="020B0604020202020204" pitchFamily="34" charset="0"/>
              <a:buChar char="•"/>
            </a:pPr>
            <a:r>
              <a:rPr lang="en-US" sz="2000" b="0" dirty="0"/>
              <a:t>&lt;70,000 people in a county</a:t>
            </a:r>
          </a:p>
        </p:txBody>
      </p:sp>
      <p:sp>
        <p:nvSpPr>
          <p:cNvPr id="25" name="Content Placeholder 2" descr="Exemption: Some or all of the requirements in Art.3 and delayed procurement requirement and capacity planning&#10;"/>
          <p:cNvSpPr>
            <a:spLocks noGrp="1"/>
          </p:cNvSpPr>
          <p:nvPr>
            <p:ph idx="1"/>
          </p:nvPr>
        </p:nvSpPr>
        <p:spPr>
          <a:xfrm>
            <a:off x="8046054" y="4167458"/>
            <a:ext cx="4150567" cy="1251394"/>
          </a:xfrm>
        </p:spPr>
        <p:txBody>
          <a:bodyPr anchor="t">
            <a:normAutofit/>
          </a:bodyPr>
          <a:lstStyle/>
          <a:p>
            <a:r>
              <a:rPr lang="en-US" sz="2000" dirty="0"/>
              <a:t>Exemption: </a:t>
            </a:r>
            <a:r>
              <a:rPr lang="en-US" sz="2000" b="0" dirty="0"/>
              <a:t>Some or all of the requirements in Art.3 and delayed procurement requirement and capacity planning</a:t>
            </a:r>
          </a:p>
        </p:txBody>
      </p:sp>
      <p:pic>
        <p:nvPicPr>
          <p:cNvPr id="13" name="Picture 12" descr="green container">
            <a:extLst>
              <a:ext uri="{FF2B5EF4-FFF2-40B4-BE49-F238E27FC236}">
                <a16:creationId xmlns:a16="http://schemas.microsoft.com/office/drawing/2014/main" id="{97E77106-5EE8-A944-BC83-185FFAAAEE1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74584" y="5275730"/>
            <a:ext cx="730452" cy="952611"/>
          </a:xfrm>
          <a:prstGeom prst="rect">
            <a:avLst/>
          </a:prstGeom>
        </p:spPr>
      </p:pic>
      <p:cxnSp>
        <p:nvCxnSpPr>
          <p:cNvPr id="19" name="Straight Connector 18">
            <a:extLst>
              <a:ext uri="{C183D7F6-B498-43B3-948B-1728B52AA6E4}">
                <adec:decorative xmlns:adec="http://schemas.microsoft.com/office/drawing/2017/decorative" val="1"/>
              </a:ext>
            </a:extLst>
          </p:cNvPr>
          <p:cNvCxnSpPr/>
          <p:nvPr/>
        </p:nvCxnSpPr>
        <p:spPr>
          <a:xfrm flipV="1">
            <a:off x="9317318" y="5418852"/>
            <a:ext cx="1464235" cy="75460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C183D7F6-B498-43B3-948B-1728B52AA6E4}">
                <adec:decorative xmlns:adec="http://schemas.microsoft.com/office/drawing/2017/decorative" val="1"/>
              </a:ext>
            </a:extLst>
          </p:cNvPr>
          <p:cNvCxnSpPr/>
          <p:nvPr/>
        </p:nvCxnSpPr>
        <p:spPr>
          <a:xfrm>
            <a:off x="9317318" y="5363965"/>
            <a:ext cx="1356658" cy="8397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0524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9: Commercial Edible Food Generators"/>
          <p:cNvSpPr>
            <a:spLocks noGrp="1"/>
          </p:cNvSpPr>
          <p:nvPr>
            <p:ph type="title"/>
          </p:nvPr>
        </p:nvSpPr>
        <p:spPr>
          <a:xfrm>
            <a:off x="838200" y="365125"/>
            <a:ext cx="9315893" cy="1325563"/>
          </a:xfrm>
        </p:spPr>
        <p:txBody>
          <a:bodyPr>
            <a:normAutofit/>
          </a:bodyPr>
          <a:lstStyle/>
          <a:p>
            <a:r>
              <a:rPr lang="en-US" dirty="0"/>
              <a:t>Section 9: Commercial Edible Food Generators</a:t>
            </a:r>
          </a:p>
        </p:txBody>
      </p:sp>
      <p:sp>
        <p:nvSpPr>
          <p:cNvPr id="3" name="Content Placeholder 2" descr="Focus&#10;Define and provide enforceable mechanism for requiring commercial edible food generators to use food recovery programs&#10;&#10;Guidance and Customization&#10;Consider record submission by generators (not required by SB 1383)&#10;Consider reporting on edible food not accepted (not required by SB 1383)&#10;Remember that SB 1383 is not in conflict with California Good Samaritan Food Donation Act of 2017&#10;"/>
          <p:cNvSpPr>
            <a:spLocks noGrp="1"/>
          </p:cNvSpPr>
          <p:nvPr>
            <p:ph idx="1"/>
          </p:nvPr>
        </p:nvSpPr>
        <p:spPr>
          <a:xfrm>
            <a:off x="838200" y="1610833"/>
            <a:ext cx="10487297" cy="4566130"/>
          </a:xfrm>
        </p:spPr>
        <p:txBody>
          <a:bodyPr>
            <a:normAutofit fontScale="92500" lnSpcReduction="10000"/>
          </a:bodyPr>
          <a:lstStyle/>
          <a:p>
            <a:pPr marL="0" indent="0">
              <a:buNone/>
            </a:pPr>
            <a:r>
              <a:rPr lang="en-US" u="sng" dirty="0"/>
              <a:t>Focus</a:t>
            </a:r>
          </a:p>
          <a:p>
            <a:r>
              <a:rPr lang="en-US" dirty="0"/>
              <a:t>Define and provide enforceable mechanism for requiring commercial edible food generators to use food recovery programs</a:t>
            </a:r>
          </a:p>
          <a:p>
            <a:pPr marL="0" indent="0">
              <a:buNone/>
            </a:pPr>
            <a:endParaRPr lang="en-US" u="sng" dirty="0"/>
          </a:p>
          <a:p>
            <a:pPr marL="0" indent="0">
              <a:buNone/>
            </a:pPr>
            <a:r>
              <a:rPr lang="en-US" u="sng" dirty="0"/>
              <a:t>Guidance and Customization</a:t>
            </a:r>
          </a:p>
          <a:p>
            <a:r>
              <a:rPr lang="en-US" dirty="0"/>
              <a:t>Consider record submission by generators (not required by SB 1383)</a:t>
            </a:r>
          </a:p>
          <a:p>
            <a:r>
              <a:rPr lang="en-US" dirty="0"/>
              <a:t>Consider reporting on edible food not accepted (not required by SB 1383)</a:t>
            </a:r>
          </a:p>
          <a:p>
            <a:r>
              <a:rPr lang="en-US" dirty="0"/>
              <a:t>Remember that SB 1383 is not in conflict with California Good Samaritan Food Donation Act of 2017</a:t>
            </a:r>
          </a:p>
        </p:txBody>
      </p:sp>
      <p:pic>
        <p:nvPicPr>
          <p:cNvPr id="5" name="Picture 4" descr="fork, knife, spoon resting on plate">
            <a:extLst>
              <a:ext uri="{FF2B5EF4-FFF2-40B4-BE49-F238E27FC236}">
                <a16:creationId xmlns:a16="http://schemas.microsoft.com/office/drawing/2014/main" id="{8F40C201-C808-2048-B6D1-30D374A410CA}"/>
              </a:ext>
            </a:extLst>
          </p:cNvP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073905" y="146245"/>
            <a:ext cx="1700358" cy="1763321"/>
          </a:xfrm>
          <a:prstGeom prst="rect">
            <a:avLst/>
          </a:prstGeom>
        </p:spPr>
      </p:pic>
    </p:spTree>
    <p:extLst>
      <p:ext uri="{BB962C8B-B14F-4D97-AF65-F5344CB8AC3E}">
        <p14:creationId xmlns:p14="http://schemas.microsoft.com/office/powerpoint/2010/main" val="20187066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0: Food Recovery Organizations/Services"/>
          <p:cNvSpPr>
            <a:spLocks noGrp="1"/>
          </p:cNvSpPr>
          <p:nvPr>
            <p:ph type="title"/>
          </p:nvPr>
        </p:nvSpPr>
        <p:spPr/>
        <p:txBody>
          <a:bodyPr>
            <a:normAutofit/>
          </a:bodyPr>
          <a:lstStyle/>
          <a:p>
            <a:r>
              <a:rPr lang="en-US" dirty="0"/>
              <a:t>Section 10: Food Recovery Organizations/Services</a:t>
            </a:r>
          </a:p>
        </p:txBody>
      </p:sp>
      <p:sp>
        <p:nvSpPr>
          <p:cNvPr id="3" name="Content Placeholder 2" descr="Focus&#10;Provide guidelines for record keeping of food recovery organizations/services activities&#10;&#10;Guidance and Customization&#10;Consider the following, which are not required by SB 1383:&#10;Expanding education and outreach about Good Samaritan Food Donation Act of 2017&#10;Reporting to jurisdiction on edible food not accepted for follow-up action&#10;Adding optional language for food recovery organizations/services to support capacity planning within 60 days of inquiry&#10;"/>
          <p:cNvSpPr>
            <a:spLocks noGrp="1"/>
          </p:cNvSpPr>
          <p:nvPr>
            <p:ph idx="1"/>
          </p:nvPr>
        </p:nvSpPr>
        <p:spPr>
          <a:xfrm>
            <a:off x="838200" y="1610833"/>
            <a:ext cx="10219660" cy="4566130"/>
          </a:xfrm>
        </p:spPr>
        <p:txBody>
          <a:bodyPr>
            <a:normAutofit fontScale="92500"/>
          </a:bodyPr>
          <a:lstStyle/>
          <a:p>
            <a:pPr marL="0" indent="0">
              <a:buNone/>
            </a:pPr>
            <a:r>
              <a:rPr lang="en-US" u="sng" dirty="0"/>
              <a:t>Focus</a:t>
            </a:r>
          </a:p>
          <a:p>
            <a:r>
              <a:rPr lang="en-US" dirty="0"/>
              <a:t>Provide guidelines for record keeping of food recovery organizations/services activities</a:t>
            </a:r>
          </a:p>
          <a:p>
            <a:pPr marL="0" indent="0">
              <a:buNone/>
            </a:pPr>
            <a:endParaRPr lang="en-US" u="sng" dirty="0"/>
          </a:p>
          <a:p>
            <a:pPr marL="0" indent="0">
              <a:buNone/>
            </a:pPr>
            <a:r>
              <a:rPr lang="en-US" u="sng" dirty="0"/>
              <a:t>Guidance and Customization</a:t>
            </a:r>
          </a:p>
          <a:p>
            <a:r>
              <a:rPr lang="en-US" dirty="0"/>
              <a:t>Consider the following, which are not required by SB 1383:</a:t>
            </a:r>
          </a:p>
          <a:p>
            <a:pPr lvl="1"/>
            <a:r>
              <a:rPr lang="en-US" dirty="0"/>
              <a:t>Expanding education and outreach about Good Samaritan Food Donation Act of 2017</a:t>
            </a:r>
          </a:p>
          <a:p>
            <a:pPr lvl="1"/>
            <a:r>
              <a:rPr lang="en-US" dirty="0"/>
              <a:t>Reporting to jurisdiction on edible food not accepted for follow-up action</a:t>
            </a:r>
          </a:p>
          <a:p>
            <a:pPr lvl="1"/>
            <a:r>
              <a:rPr lang="en-US" dirty="0"/>
              <a:t>Adding optional language for food recovery organizations/services to support capacity planning within 60 days of inquiry</a:t>
            </a:r>
          </a:p>
        </p:txBody>
      </p:sp>
      <p:pic>
        <p:nvPicPr>
          <p:cNvPr id="5" name="Picture 4" descr="delivery truck"/>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9562177" y="365125"/>
            <a:ext cx="2008592" cy="1245708"/>
          </a:xfrm>
          <a:prstGeom prst="rect">
            <a:avLst/>
          </a:prstGeom>
        </p:spPr>
      </p:pic>
    </p:spTree>
    <p:extLst>
      <p:ext uri="{BB962C8B-B14F-4D97-AF65-F5344CB8AC3E}">
        <p14:creationId xmlns:p14="http://schemas.microsoft.com/office/powerpoint/2010/main" val="30796065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1: Haulers"/>
          <p:cNvSpPr>
            <a:spLocks noGrp="1"/>
          </p:cNvSpPr>
          <p:nvPr>
            <p:ph type="title"/>
          </p:nvPr>
        </p:nvSpPr>
        <p:spPr/>
        <p:txBody>
          <a:bodyPr>
            <a:normAutofit/>
          </a:bodyPr>
          <a:lstStyle/>
          <a:p>
            <a:r>
              <a:rPr lang="en-US" dirty="0"/>
              <a:t>Section 11: Haulers</a:t>
            </a:r>
          </a:p>
        </p:txBody>
      </p:sp>
      <p:sp>
        <p:nvSpPr>
          <p:cNvPr id="3" name="Content Placeholder 2" descr="Focus&#10;Address specific regulatory requirements that jurisdiction must enforce on haulers to be SB 1383 compliant&#10;&#10;Guidance and Customization&#10;Exclude if using performance-based compliance approach&#10;Address some requirements in the franchise agreement rather than the ordinance&#10;Cross-reference requirements in ordinance to other hauler documents&#10;Modify the language for exclusive, nonexclusive, and permitted haulers&#10;"/>
          <p:cNvSpPr>
            <a:spLocks noGrp="1"/>
          </p:cNvSpPr>
          <p:nvPr>
            <p:ph idx="1"/>
          </p:nvPr>
        </p:nvSpPr>
        <p:spPr>
          <a:xfrm>
            <a:off x="838200" y="1379621"/>
            <a:ext cx="10515600" cy="4797342"/>
          </a:xfrm>
        </p:spPr>
        <p:txBody>
          <a:bodyPr>
            <a:normAutofit fontScale="92500" lnSpcReduction="20000"/>
          </a:bodyPr>
          <a:lstStyle/>
          <a:p>
            <a:pPr marL="0" indent="0">
              <a:buNone/>
            </a:pPr>
            <a:r>
              <a:rPr lang="en-US" u="sng" dirty="0"/>
              <a:t>Focus</a:t>
            </a:r>
          </a:p>
          <a:p>
            <a:pPr>
              <a:lnSpc>
                <a:spcPct val="100000"/>
              </a:lnSpc>
            </a:pPr>
            <a:r>
              <a:rPr lang="en-US" dirty="0"/>
              <a:t>Address specific regulatory requirements that jurisdiction must enforce on haulers to be SB 1383 compliant</a:t>
            </a:r>
          </a:p>
          <a:p>
            <a:endParaRPr lang="en-US" dirty="0"/>
          </a:p>
          <a:p>
            <a:pPr marL="0" indent="0">
              <a:buNone/>
            </a:pPr>
            <a:r>
              <a:rPr lang="en-US" u="sng" dirty="0"/>
              <a:t>Guidance and Customization</a:t>
            </a:r>
          </a:p>
          <a:p>
            <a:r>
              <a:rPr lang="en-US" dirty="0"/>
              <a:t>Exclude if using performance-based compliance approach</a:t>
            </a:r>
          </a:p>
          <a:p>
            <a:pPr>
              <a:lnSpc>
                <a:spcPct val="100000"/>
              </a:lnSpc>
            </a:pPr>
            <a:r>
              <a:rPr lang="en-US" dirty="0"/>
              <a:t>Address some requirements in the franchise agreement rather than the ordinance</a:t>
            </a:r>
          </a:p>
          <a:p>
            <a:pPr>
              <a:lnSpc>
                <a:spcPct val="100000"/>
              </a:lnSpc>
            </a:pPr>
            <a:r>
              <a:rPr lang="en-US" dirty="0"/>
              <a:t>Cross-reference requirements in ordinance to other hauler documents</a:t>
            </a:r>
          </a:p>
          <a:p>
            <a:pPr>
              <a:lnSpc>
                <a:spcPct val="100000"/>
              </a:lnSpc>
            </a:pPr>
            <a:r>
              <a:rPr lang="en-US" dirty="0"/>
              <a:t>Modify the language for exclusive, nonexclusive, and permitted haulers</a:t>
            </a:r>
          </a:p>
        </p:txBody>
      </p:sp>
      <p:pic>
        <p:nvPicPr>
          <p:cNvPr id="5" name="Picture 4" descr="garbage truck"/>
          <p:cNvPicPr>
            <a:picLocks noChangeAspect="1"/>
          </p:cNvPicPr>
          <p:nvPr/>
        </p:nvPicPr>
        <p:blipFill rotWithShape="1">
          <a:blip r:embed="rId3" cstate="print">
            <a:extLst>
              <a:ext uri="{28A0092B-C50C-407E-A947-70E740481C1C}">
                <a14:useLocalDpi xmlns:a14="http://schemas.microsoft.com/office/drawing/2010/main" val="0"/>
              </a:ext>
            </a:extLst>
          </a:blip>
          <a:srcRect r="17856"/>
          <a:stretch/>
        </p:blipFill>
        <p:spPr>
          <a:xfrm>
            <a:off x="8710899" y="365125"/>
            <a:ext cx="2839907" cy="1055836"/>
          </a:xfrm>
          <a:prstGeom prst="rect">
            <a:avLst/>
          </a:prstGeom>
        </p:spPr>
      </p:pic>
    </p:spTree>
    <p:extLst>
      <p:ext uri="{BB962C8B-B14F-4D97-AF65-F5344CB8AC3E}">
        <p14:creationId xmlns:p14="http://schemas.microsoft.com/office/powerpoint/2010/main" val="2696458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2: &#10;Self-Hauler – If Applicable"/>
          <p:cNvSpPr>
            <a:spLocks noGrp="1"/>
          </p:cNvSpPr>
          <p:nvPr>
            <p:ph type="title"/>
          </p:nvPr>
        </p:nvSpPr>
        <p:spPr/>
        <p:txBody>
          <a:bodyPr>
            <a:normAutofit/>
          </a:bodyPr>
          <a:lstStyle/>
          <a:p>
            <a:r>
              <a:rPr lang="en-US" dirty="0"/>
              <a:t>Section 12: </a:t>
            </a:r>
            <a:br>
              <a:rPr lang="en-US" dirty="0"/>
            </a:br>
            <a:r>
              <a:rPr lang="en-US" dirty="0"/>
              <a:t>Self-Hauler – If Applicable</a:t>
            </a:r>
          </a:p>
        </p:txBody>
      </p:sp>
      <p:sp>
        <p:nvSpPr>
          <p:cNvPr id="3" name="Content Placeholder 2" descr="Focus&#10;Address self-hauler regulations for SB 1383 compliance&#10;&#10;Guidance and Customization&#10;Require commercial self-haulers recordkeeping&#10;Note residential organic self-hauler recordkeeping and reporting is not required by SB 1383&#10;"/>
          <p:cNvSpPr>
            <a:spLocks noGrp="1"/>
          </p:cNvSpPr>
          <p:nvPr>
            <p:ph idx="1"/>
          </p:nvPr>
        </p:nvSpPr>
        <p:spPr>
          <a:xfrm>
            <a:off x="838200" y="1610833"/>
            <a:ext cx="11049048" cy="4566130"/>
          </a:xfrm>
        </p:spPr>
        <p:txBody>
          <a:bodyPr>
            <a:normAutofit/>
          </a:bodyPr>
          <a:lstStyle/>
          <a:p>
            <a:pPr marL="0" indent="0">
              <a:buNone/>
            </a:pPr>
            <a:r>
              <a:rPr lang="en-US" u="sng" dirty="0"/>
              <a:t>Focus</a:t>
            </a:r>
          </a:p>
          <a:p>
            <a:r>
              <a:rPr lang="en-US" dirty="0"/>
              <a:t>Address self-hauler regulations for SB 1383 compliance</a:t>
            </a:r>
          </a:p>
          <a:p>
            <a:endParaRPr lang="en-US" dirty="0"/>
          </a:p>
          <a:p>
            <a:pPr marL="0" indent="0">
              <a:buNone/>
            </a:pPr>
            <a:r>
              <a:rPr lang="en-US" u="sng" dirty="0"/>
              <a:t>Guidance and Customization</a:t>
            </a:r>
          </a:p>
          <a:p>
            <a:r>
              <a:rPr lang="en-US" dirty="0"/>
              <a:t>Require commercial self-haulers recordkeeping</a:t>
            </a:r>
          </a:p>
          <a:p>
            <a:r>
              <a:rPr lang="en-US" dirty="0"/>
              <a:t>Note residential organic self-hauler recordkeeping and reporting is not required by SB 1383</a:t>
            </a:r>
          </a:p>
        </p:txBody>
      </p:sp>
      <p:pic>
        <p:nvPicPr>
          <p:cNvPr id="5" name="Picture 4" descr="waste hauler truck with organic waste">
            <a:extLst>
              <a:ext uri="{FF2B5EF4-FFF2-40B4-BE49-F238E27FC236}">
                <a16:creationId xmlns:a16="http://schemas.microsoft.com/office/drawing/2014/main" id="{45475FE1-7093-954C-89CD-6C844A61A3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5402"/>
          <a:stretch/>
        </p:blipFill>
        <p:spPr>
          <a:xfrm>
            <a:off x="9268556" y="237456"/>
            <a:ext cx="2265568" cy="1373377"/>
          </a:xfrm>
          <a:prstGeom prst="rect">
            <a:avLst/>
          </a:prstGeom>
        </p:spPr>
      </p:pic>
    </p:spTree>
    <p:extLst>
      <p:ext uri="{BB962C8B-B14F-4D97-AF65-F5344CB8AC3E}">
        <p14:creationId xmlns:p14="http://schemas.microsoft.com/office/powerpoint/2010/main" val="33597794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3: Compliance with CALGreen"/>
          <p:cNvSpPr>
            <a:spLocks noGrp="1"/>
          </p:cNvSpPr>
          <p:nvPr>
            <p:ph type="title"/>
          </p:nvPr>
        </p:nvSpPr>
        <p:spPr>
          <a:xfrm>
            <a:off x="838200" y="365125"/>
            <a:ext cx="9855200" cy="1325563"/>
          </a:xfrm>
        </p:spPr>
        <p:txBody>
          <a:bodyPr>
            <a:normAutofit/>
          </a:bodyPr>
          <a:lstStyle/>
          <a:p>
            <a:r>
              <a:rPr lang="en-US" dirty="0"/>
              <a:t>Section 13: Compliance with CALGreen</a:t>
            </a:r>
          </a:p>
        </p:txBody>
      </p:sp>
      <p:sp>
        <p:nvSpPr>
          <p:cNvPr id="3" name="Content Placeholder 2" descr="Focus&#10;Require a jurisdiction to have an enforceable mechanism to comply with select CALGreen standards&#10;&#10;Guidance and Customization &#10;Exclude if the jurisdiction has an existing CALGreen ordinance&#10;Refer to jurisdiction’s building and/or planning code for complete compliance with CALGreen&#10;Incorporate CALGreen updates (optional) in different municipal code section&#10;Modify language based on the collection system&#10;"/>
          <p:cNvSpPr>
            <a:spLocks noGrp="1"/>
          </p:cNvSpPr>
          <p:nvPr>
            <p:ph idx="1"/>
          </p:nvPr>
        </p:nvSpPr>
        <p:spPr>
          <a:xfrm>
            <a:off x="838200" y="1690688"/>
            <a:ext cx="10081437" cy="4652962"/>
          </a:xfrm>
        </p:spPr>
        <p:txBody>
          <a:bodyPr>
            <a:normAutofit fontScale="92500" lnSpcReduction="20000"/>
          </a:bodyPr>
          <a:lstStyle/>
          <a:p>
            <a:pPr marL="0" indent="0">
              <a:buNone/>
            </a:pPr>
            <a:r>
              <a:rPr lang="en-US" u="sng" dirty="0"/>
              <a:t>Focus</a:t>
            </a:r>
          </a:p>
          <a:p>
            <a:pPr>
              <a:lnSpc>
                <a:spcPct val="110000"/>
              </a:lnSpc>
            </a:pPr>
            <a:r>
              <a:rPr lang="en-US" dirty="0"/>
              <a:t>Require a jurisdiction to have an enforceable mechanism to comply with select CALGreen standards</a:t>
            </a:r>
            <a:endParaRPr lang="en-US" strike="sngStrike" dirty="0"/>
          </a:p>
          <a:p>
            <a:pPr marL="0" indent="0">
              <a:buNone/>
            </a:pPr>
            <a:endParaRPr lang="en-US" u="sng" dirty="0"/>
          </a:p>
          <a:p>
            <a:pPr marL="0" indent="0">
              <a:buNone/>
            </a:pPr>
            <a:r>
              <a:rPr lang="en-US" u="sng" dirty="0"/>
              <a:t>Guidance and Customization </a:t>
            </a:r>
          </a:p>
          <a:p>
            <a:r>
              <a:rPr lang="en-US" dirty="0"/>
              <a:t>Exclude if the jurisdiction has an existing CALGreen ordinance</a:t>
            </a:r>
          </a:p>
          <a:p>
            <a:pPr>
              <a:lnSpc>
                <a:spcPct val="110000"/>
              </a:lnSpc>
            </a:pPr>
            <a:r>
              <a:rPr lang="en-US" dirty="0"/>
              <a:t>Refer to jurisdiction’s building and/or planning code for complete compliance with CALGreen</a:t>
            </a:r>
          </a:p>
          <a:p>
            <a:pPr>
              <a:lnSpc>
                <a:spcPct val="110000"/>
              </a:lnSpc>
            </a:pPr>
            <a:r>
              <a:rPr lang="en-US" dirty="0"/>
              <a:t>Incorporate CALGreen updates (optional) in different municipal code section</a:t>
            </a:r>
          </a:p>
          <a:p>
            <a:r>
              <a:rPr lang="en-US" dirty="0"/>
              <a:t>Modify language based on the collection system</a:t>
            </a:r>
          </a:p>
        </p:txBody>
      </p:sp>
      <p:pic>
        <p:nvPicPr>
          <p:cNvPr id="5" name="Picture 4"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flipH="1">
            <a:off x="10399902" y="228643"/>
            <a:ext cx="1514670" cy="1598526"/>
          </a:xfrm>
          <a:prstGeom prst="rect">
            <a:avLst/>
          </a:prstGeom>
        </p:spPr>
      </p:pic>
    </p:spTree>
    <p:extLst>
      <p:ext uri="{BB962C8B-B14F-4D97-AF65-F5344CB8AC3E}">
        <p14:creationId xmlns:p14="http://schemas.microsoft.com/office/powerpoint/2010/main" val="21360891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4: Model Water Efficient Landscape Ordinance (MWELO)"/>
          <p:cNvSpPr>
            <a:spLocks noGrp="1"/>
          </p:cNvSpPr>
          <p:nvPr>
            <p:ph type="title"/>
          </p:nvPr>
        </p:nvSpPr>
        <p:spPr/>
        <p:txBody>
          <a:bodyPr>
            <a:normAutofit/>
          </a:bodyPr>
          <a:lstStyle/>
          <a:p>
            <a:r>
              <a:rPr lang="en-US" dirty="0"/>
              <a:t>Section 14: Model Water Efficient Landscape Ordinance (MWELO)</a:t>
            </a:r>
          </a:p>
        </p:txBody>
      </p:sp>
      <p:sp>
        <p:nvSpPr>
          <p:cNvPr id="3" name="Content Placeholder 2" descr="Focus&#10;Require jurisdiction to meet or exceed select MWELO standards for SB 1383 compliance&#10;&#10;Guidance and Customization&#10;Address MWELO standards (broadly) related to SB 1383&#10;Incorporate MWELO standards into the building or planning municipal code section, if required&#10;"/>
          <p:cNvSpPr>
            <a:spLocks noGrp="1"/>
          </p:cNvSpPr>
          <p:nvPr>
            <p:ph idx="1"/>
          </p:nvPr>
        </p:nvSpPr>
        <p:spPr>
          <a:xfrm>
            <a:off x="838200" y="1823599"/>
            <a:ext cx="9918600" cy="4566130"/>
          </a:xfrm>
        </p:spPr>
        <p:txBody>
          <a:bodyPr>
            <a:normAutofit/>
          </a:bodyPr>
          <a:lstStyle/>
          <a:p>
            <a:pPr marL="0" indent="0">
              <a:buNone/>
            </a:pPr>
            <a:r>
              <a:rPr lang="en-US" u="sng" dirty="0"/>
              <a:t>Focus</a:t>
            </a:r>
          </a:p>
          <a:p>
            <a:r>
              <a:rPr lang="en-US" dirty="0"/>
              <a:t>Require jurisdiction to meet or exceed select MWELO standards for SB 1383 compliance</a:t>
            </a:r>
          </a:p>
          <a:p>
            <a:pPr marL="0" indent="0">
              <a:buNone/>
            </a:pPr>
            <a:endParaRPr lang="en-US" u="sng" dirty="0"/>
          </a:p>
          <a:p>
            <a:pPr marL="0" indent="0">
              <a:buNone/>
            </a:pPr>
            <a:r>
              <a:rPr lang="en-US" u="sng" dirty="0"/>
              <a:t>Guidance and Customization</a:t>
            </a:r>
          </a:p>
          <a:p>
            <a:r>
              <a:rPr lang="en-US" dirty="0"/>
              <a:t>Address MWELO standards (broadly) related to SB 1383</a:t>
            </a:r>
          </a:p>
          <a:p>
            <a:r>
              <a:rPr lang="en-US" dirty="0"/>
              <a:t>Incorporate MWELO standards into the building or planning municipal code section, if required</a:t>
            </a:r>
          </a:p>
          <a:p>
            <a:endParaRPr lang="en-US" dirty="0"/>
          </a:p>
        </p:txBody>
      </p:sp>
      <p:pic>
        <p:nvPicPr>
          <p:cNvPr id="9" name="Picture 8" descr="writing paper">
            <a:extLst>
              <a:ext uri="{FF2B5EF4-FFF2-40B4-BE49-F238E27FC236}">
                <a16:creationId xmlns:a16="http://schemas.microsoft.com/office/drawing/2014/main" id="{83BC3214-2A28-C247-A233-43D9DA50171B}"/>
              </a:ext>
            </a:extLst>
          </p:cNvP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152798" y="365125"/>
            <a:ext cx="1463677" cy="1419767"/>
          </a:xfrm>
          <a:prstGeom prst="rect">
            <a:avLst/>
          </a:prstGeom>
        </p:spPr>
      </p:pic>
    </p:spTree>
    <p:extLst>
      <p:ext uri="{BB962C8B-B14F-4D97-AF65-F5344CB8AC3E}">
        <p14:creationId xmlns:p14="http://schemas.microsoft.com/office/powerpoint/2010/main" val="1943619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5: Recovered Organic Waste Product Procurement"/>
          <p:cNvSpPr>
            <a:spLocks noGrp="1"/>
          </p:cNvSpPr>
          <p:nvPr>
            <p:ph type="title"/>
          </p:nvPr>
        </p:nvSpPr>
        <p:spPr>
          <a:xfrm>
            <a:off x="838200" y="365125"/>
            <a:ext cx="8527869" cy="1325563"/>
          </a:xfrm>
        </p:spPr>
        <p:txBody>
          <a:bodyPr>
            <a:normAutofit/>
          </a:bodyPr>
          <a:lstStyle/>
          <a:p>
            <a:r>
              <a:rPr lang="en-US" dirty="0"/>
              <a:t>Section 15: Recovered</a:t>
            </a:r>
            <a:r>
              <a:rPr lang="en-US" dirty="0">
                <a:solidFill>
                  <a:srgbClr val="FF0000"/>
                </a:solidFill>
              </a:rPr>
              <a:t> </a:t>
            </a:r>
            <a:r>
              <a:rPr lang="en-US" dirty="0"/>
              <a:t>Organic Waste Product Procurement</a:t>
            </a:r>
          </a:p>
        </p:txBody>
      </p:sp>
      <p:sp>
        <p:nvSpPr>
          <p:cNvPr id="3" name="Content Placeholder 2" descr="Focus&#10;Assist jurisdictions in meeting the procurement requirements contained in SB 1383 regulations&#10;Specify jurisdiction’s departments to comply with procurement policy&#10;Establish recycled-content paper procurement vendor requirements&#10;&#10;Guidance and Customization &#10;Include requirements in jurisdiction’s separate procurement policy &#10;Separate procurement policy is not required by SB 1383&#10;Choose general language with further customization in the policy&#10;Modify paper purchasing with price preference criteria&#10;"/>
          <p:cNvSpPr>
            <a:spLocks noGrp="1"/>
          </p:cNvSpPr>
          <p:nvPr>
            <p:ph idx="1"/>
          </p:nvPr>
        </p:nvSpPr>
        <p:spPr>
          <a:xfrm>
            <a:off x="838200" y="1690688"/>
            <a:ext cx="10761617" cy="4789967"/>
          </a:xfrm>
        </p:spPr>
        <p:txBody>
          <a:bodyPr>
            <a:normAutofit fontScale="92500" lnSpcReduction="20000"/>
          </a:bodyPr>
          <a:lstStyle/>
          <a:p>
            <a:pPr marL="0" indent="0">
              <a:buNone/>
            </a:pPr>
            <a:r>
              <a:rPr lang="en-US" u="sng" dirty="0"/>
              <a:t>Focus</a:t>
            </a:r>
          </a:p>
          <a:p>
            <a:pPr>
              <a:lnSpc>
                <a:spcPct val="110000"/>
              </a:lnSpc>
            </a:pPr>
            <a:r>
              <a:rPr lang="en-US" dirty="0"/>
              <a:t>Assist jurisdictions in meeting the procurement requirements contained in SB 1383 regulations</a:t>
            </a:r>
          </a:p>
          <a:p>
            <a:pPr>
              <a:lnSpc>
                <a:spcPct val="110000"/>
              </a:lnSpc>
            </a:pPr>
            <a:r>
              <a:rPr lang="en-US" dirty="0"/>
              <a:t>Specify jurisdiction’s departments to comply with procurement policy</a:t>
            </a:r>
          </a:p>
          <a:p>
            <a:pPr>
              <a:lnSpc>
                <a:spcPct val="110000"/>
              </a:lnSpc>
            </a:pPr>
            <a:r>
              <a:rPr lang="en-US" dirty="0"/>
              <a:t>Establish recycled-content paper procurement vendor requirements</a:t>
            </a:r>
          </a:p>
          <a:p>
            <a:endParaRPr lang="en-US" dirty="0"/>
          </a:p>
          <a:p>
            <a:pPr marL="0" indent="0">
              <a:buNone/>
            </a:pPr>
            <a:r>
              <a:rPr lang="en-US" u="sng" dirty="0"/>
              <a:t>Guidance and Customization </a:t>
            </a:r>
          </a:p>
          <a:p>
            <a:pPr>
              <a:lnSpc>
                <a:spcPct val="110000"/>
              </a:lnSpc>
            </a:pPr>
            <a:r>
              <a:rPr lang="en-US" dirty="0"/>
              <a:t>Include requirements in jurisdiction’s separate procurement policy </a:t>
            </a:r>
            <a:endParaRPr lang="en-US" strike="sngStrike" dirty="0"/>
          </a:p>
          <a:p>
            <a:pPr lvl="1"/>
            <a:r>
              <a:rPr lang="en-US" dirty="0"/>
              <a:t>Separate procurement policy is not required by SB 1383</a:t>
            </a:r>
          </a:p>
          <a:p>
            <a:r>
              <a:rPr lang="en-US" dirty="0"/>
              <a:t>Choose general language with further customization in the policy</a:t>
            </a:r>
          </a:p>
          <a:p>
            <a:r>
              <a:rPr lang="en-US" dirty="0"/>
              <a:t>Modify paper purchasing with price preference criteria</a:t>
            </a:r>
          </a:p>
        </p:txBody>
      </p:sp>
      <p:pic>
        <p:nvPicPr>
          <p:cNvPr id="6" name="Picture 5" descr="chasing arrows recycling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23269" y="365125"/>
            <a:ext cx="1573843" cy="1497070"/>
          </a:xfrm>
          <a:prstGeom prst="rect">
            <a:avLst/>
          </a:prstGeom>
        </p:spPr>
      </p:pic>
    </p:spTree>
    <p:extLst>
      <p:ext uri="{BB962C8B-B14F-4D97-AF65-F5344CB8AC3E}">
        <p14:creationId xmlns:p14="http://schemas.microsoft.com/office/powerpoint/2010/main" val="33142143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6: Inspections by Jurisdiction Representatives"/>
          <p:cNvSpPr>
            <a:spLocks noGrp="1"/>
          </p:cNvSpPr>
          <p:nvPr>
            <p:ph type="title"/>
          </p:nvPr>
        </p:nvSpPr>
        <p:spPr/>
        <p:txBody>
          <a:bodyPr>
            <a:normAutofit/>
          </a:bodyPr>
          <a:lstStyle/>
          <a:p>
            <a:r>
              <a:rPr lang="en-US" dirty="0"/>
              <a:t>Section 16: Inspections by Jurisdiction Representatives</a:t>
            </a:r>
          </a:p>
        </p:txBody>
      </p:sp>
      <p:sp>
        <p:nvSpPr>
          <p:cNvPr id="3" name="Content Placeholder 2" descr="Focus&#10;Provide enforceable mechanism to perform inspections, as required by SB 1383&#10;&#10;Guidance and Customization&#10;Develop administrative and tracking process to accept and follow-up on anonymous complaints (jurisdiction recommended requirement)&#10;Consider options for visual inspections or remote monitoring&#10;"/>
          <p:cNvSpPr>
            <a:spLocks noGrp="1"/>
          </p:cNvSpPr>
          <p:nvPr>
            <p:ph idx="1"/>
          </p:nvPr>
        </p:nvSpPr>
        <p:spPr>
          <a:xfrm>
            <a:off x="838200" y="1846453"/>
            <a:ext cx="10198100" cy="4330509"/>
          </a:xfrm>
        </p:spPr>
        <p:txBody>
          <a:bodyPr>
            <a:normAutofit/>
          </a:bodyPr>
          <a:lstStyle/>
          <a:p>
            <a:pPr marL="0" indent="0">
              <a:buNone/>
            </a:pPr>
            <a:r>
              <a:rPr lang="en-US" u="sng" dirty="0"/>
              <a:t>Focus</a:t>
            </a:r>
          </a:p>
          <a:p>
            <a:r>
              <a:rPr lang="en-US" dirty="0"/>
              <a:t>Provide enforceable mechanism to perform inspections, as required by SB 1383</a:t>
            </a:r>
          </a:p>
          <a:p>
            <a:endParaRPr lang="en-US" dirty="0"/>
          </a:p>
          <a:p>
            <a:pPr marL="0" indent="0">
              <a:buNone/>
            </a:pPr>
            <a:r>
              <a:rPr lang="en-US" u="sng" dirty="0"/>
              <a:t>Guidance and Customization</a:t>
            </a:r>
          </a:p>
          <a:p>
            <a:r>
              <a:rPr lang="en-US" dirty="0"/>
              <a:t>Develop administrative and tracking process to accept and follow-up on anonymous complaints (jurisdiction recommended requirement)</a:t>
            </a:r>
          </a:p>
          <a:p>
            <a:r>
              <a:rPr lang="en-US" dirty="0"/>
              <a:t>Consider options for visual inspections or remote monitoring</a:t>
            </a:r>
          </a:p>
          <a:p>
            <a:endParaRPr lang="en-US" dirty="0"/>
          </a:p>
        </p:txBody>
      </p:sp>
      <p:pic>
        <p:nvPicPr>
          <p:cNvPr id="8" name="Picture 7" descr="check list">
            <a:extLst>
              <a:ext uri="{FF2B5EF4-FFF2-40B4-BE49-F238E27FC236}">
                <a16:creationId xmlns:a16="http://schemas.microsoft.com/office/drawing/2014/main" id="{324A9E9F-C71F-2247-9140-77E33C9961E2}"/>
              </a:ext>
            </a:extLst>
          </p:cNvP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9857670" y="209359"/>
            <a:ext cx="1420362" cy="1706612"/>
          </a:xfrm>
          <a:prstGeom prst="rect">
            <a:avLst/>
          </a:prstGeom>
        </p:spPr>
      </p:pic>
    </p:spTree>
    <p:extLst>
      <p:ext uri="{BB962C8B-B14F-4D97-AF65-F5344CB8AC3E}">
        <p14:creationId xmlns:p14="http://schemas.microsoft.com/office/powerpoint/2010/main" val="7810502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7: Enforcement"/>
          <p:cNvSpPr>
            <a:spLocks noGrp="1"/>
          </p:cNvSpPr>
          <p:nvPr>
            <p:ph type="title"/>
          </p:nvPr>
        </p:nvSpPr>
        <p:spPr>
          <a:xfrm>
            <a:off x="820479" y="325197"/>
            <a:ext cx="10515600" cy="1325563"/>
          </a:xfrm>
        </p:spPr>
        <p:txBody>
          <a:bodyPr>
            <a:normAutofit/>
          </a:bodyPr>
          <a:lstStyle/>
          <a:p>
            <a:r>
              <a:rPr lang="en-US" dirty="0"/>
              <a:t>Section 17: Enforcement</a:t>
            </a:r>
          </a:p>
        </p:txBody>
      </p:sp>
      <p:sp>
        <p:nvSpPr>
          <p:cNvPr id="3" name="Content Placeholder 2" descr="Focus&#10;Provide enforceable mechanism to enact penalties for non-compliance&#10;&#10;Guidance and Customization&#10;Establish penalties that meet at least the SB 1383 penalty levels&#10;Note enforcement table with penalty amounts in Model is optional&#10;Consider whom will have enforcement responsibilities&#10;City manager or designee, regional or county agency enforcement official&#10;Provide education to non-compliant entities in 2022 and 2023&#10;Assess civil penalties no later than January 1, 2024&#10;Acknowledge jurisdiction is ultimately responsible for enforcement&#10;Modify specifics of enforcement to align with jurisdiction practices&#10;"/>
          <p:cNvSpPr>
            <a:spLocks noGrp="1"/>
          </p:cNvSpPr>
          <p:nvPr>
            <p:ph idx="1"/>
          </p:nvPr>
        </p:nvSpPr>
        <p:spPr>
          <a:xfrm>
            <a:off x="820479" y="1488432"/>
            <a:ext cx="10515600" cy="4775567"/>
          </a:xfrm>
        </p:spPr>
        <p:txBody>
          <a:bodyPr>
            <a:normAutofit fontScale="85000" lnSpcReduction="10000"/>
          </a:bodyPr>
          <a:lstStyle/>
          <a:p>
            <a:pPr marL="0" indent="0">
              <a:buNone/>
            </a:pPr>
            <a:r>
              <a:rPr lang="en-US" u="sng" dirty="0"/>
              <a:t>Focus</a:t>
            </a:r>
          </a:p>
          <a:p>
            <a:r>
              <a:rPr lang="en-US" dirty="0"/>
              <a:t>Provide enforceable mechanism to enact penalties for non-compliance</a:t>
            </a:r>
          </a:p>
          <a:p>
            <a:endParaRPr lang="en-US" dirty="0"/>
          </a:p>
          <a:p>
            <a:pPr marL="0" indent="0">
              <a:buNone/>
            </a:pPr>
            <a:r>
              <a:rPr lang="en-US" u="sng" dirty="0"/>
              <a:t>Guidance and Customization</a:t>
            </a:r>
          </a:p>
          <a:p>
            <a:r>
              <a:rPr lang="en-US" dirty="0"/>
              <a:t>Establish penalties that meet at least the SB 1383 penalty levels</a:t>
            </a:r>
            <a:endParaRPr lang="en-US" strike="sngStrike" dirty="0"/>
          </a:p>
          <a:p>
            <a:pPr lvl="1"/>
            <a:r>
              <a:rPr lang="en-US" dirty="0"/>
              <a:t>Note enforcement table with penalty amounts in Model is optional</a:t>
            </a:r>
            <a:endParaRPr lang="en-US" strike="sngStrike" dirty="0"/>
          </a:p>
          <a:p>
            <a:r>
              <a:rPr lang="en-US" dirty="0"/>
              <a:t>Consider whom will have enforcement responsibilities</a:t>
            </a:r>
          </a:p>
          <a:p>
            <a:pPr lvl="1"/>
            <a:r>
              <a:rPr lang="en-US" dirty="0"/>
              <a:t>City manager or designee, regional or county agency enforcement official</a:t>
            </a:r>
          </a:p>
          <a:p>
            <a:r>
              <a:rPr lang="en-US" dirty="0"/>
              <a:t>Provide education to non-compliant entities in 2022 and 2023</a:t>
            </a:r>
          </a:p>
          <a:p>
            <a:r>
              <a:rPr lang="en-US" dirty="0"/>
              <a:t>Assess civil penalties no later than January 1, 2024</a:t>
            </a:r>
          </a:p>
          <a:p>
            <a:r>
              <a:rPr lang="en-US" dirty="0"/>
              <a:t>Acknowledge jurisdiction is ultimately responsible for enforcement</a:t>
            </a:r>
          </a:p>
          <a:p>
            <a:r>
              <a:rPr lang="en-US" dirty="0"/>
              <a:t>Modify specifics of enforcement to align with jurisdiction practices</a:t>
            </a:r>
          </a:p>
        </p:txBody>
      </p:sp>
      <p:pic>
        <p:nvPicPr>
          <p:cNvPr id="5" name="Picture 4" descr="government building"/>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9826466" y="365125"/>
            <a:ext cx="1509613" cy="1446956"/>
          </a:xfrm>
          <a:prstGeom prst="rect">
            <a:avLst/>
          </a:prstGeom>
        </p:spPr>
      </p:pic>
    </p:spTree>
    <p:extLst>
      <p:ext uri="{BB962C8B-B14F-4D97-AF65-F5344CB8AC3E}">
        <p14:creationId xmlns:p14="http://schemas.microsoft.com/office/powerpoint/2010/main" val="19799191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8: Effective Date"/>
          <p:cNvSpPr>
            <a:spLocks noGrp="1"/>
          </p:cNvSpPr>
          <p:nvPr>
            <p:ph type="title"/>
          </p:nvPr>
        </p:nvSpPr>
        <p:spPr/>
        <p:txBody>
          <a:bodyPr>
            <a:normAutofit/>
          </a:bodyPr>
          <a:lstStyle/>
          <a:p>
            <a:r>
              <a:rPr lang="en-US" dirty="0"/>
              <a:t>Section 18: Effective Date</a:t>
            </a:r>
          </a:p>
        </p:txBody>
      </p:sp>
      <p:sp>
        <p:nvSpPr>
          <p:cNvPr id="3" name="Content Placeholder 2" descr="Focus&#10;Defines effective date of the ordinance&#10;&#10;Guidance and Customization&#10;Make ordinance effective no later than January 1, 2022&#10;Include option for earlier effective date to allow more time for implementation and compliance&#10;"/>
          <p:cNvSpPr>
            <a:spLocks noGrp="1"/>
          </p:cNvSpPr>
          <p:nvPr>
            <p:ph idx="1"/>
          </p:nvPr>
        </p:nvSpPr>
        <p:spPr>
          <a:xfrm>
            <a:off x="838199" y="1610833"/>
            <a:ext cx="10758055" cy="4566130"/>
          </a:xfrm>
        </p:spPr>
        <p:txBody>
          <a:bodyPr>
            <a:normAutofit/>
          </a:bodyPr>
          <a:lstStyle/>
          <a:p>
            <a:pPr marL="0" indent="0">
              <a:buNone/>
            </a:pPr>
            <a:r>
              <a:rPr lang="en-US" u="sng" dirty="0"/>
              <a:t>Focus</a:t>
            </a:r>
          </a:p>
          <a:p>
            <a:r>
              <a:rPr lang="en-US" dirty="0"/>
              <a:t>Defines effective date of the ordinance</a:t>
            </a:r>
          </a:p>
          <a:p>
            <a:endParaRPr lang="en-US" dirty="0"/>
          </a:p>
          <a:p>
            <a:pPr marL="0" indent="0">
              <a:buNone/>
            </a:pPr>
            <a:r>
              <a:rPr lang="en-US" u="sng" dirty="0"/>
              <a:t>Guidance and Customization</a:t>
            </a:r>
          </a:p>
          <a:p>
            <a:r>
              <a:rPr lang="en-US" dirty="0"/>
              <a:t>Make ordinance effective no later than January 1, 2022</a:t>
            </a:r>
          </a:p>
          <a:p>
            <a:r>
              <a:rPr lang="en-US" dirty="0"/>
              <a:t>Include option for earlier effective date to allow more time for implementation and compliance</a:t>
            </a:r>
          </a:p>
        </p:txBody>
      </p:sp>
      <p:pic>
        <p:nvPicPr>
          <p:cNvPr id="7" name="Picture 6" descr="calenda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9655629" y="396831"/>
            <a:ext cx="1553559" cy="1588724"/>
          </a:xfrm>
          <a:prstGeom prst="rect">
            <a:avLst/>
          </a:prstGeom>
        </p:spPr>
      </p:pic>
    </p:spTree>
    <p:extLst>
      <p:ext uri="{BB962C8B-B14F-4D97-AF65-F5344CB8AC3E}">
        <p14:creationId xmlns:p14="http://schemas.microsoft.com/office/powerpoint/2010/main" val="32715662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ustomization Tips"/>
          <p:cNvSpPr>
            <a:spLocks noGrp="1"/>
          </p:cNvSpPr>
          <p:nvPr>
            <p:ph type="title"/>
          </p:nvPr>
        </p:nvSpPr>
        <p:spPr/>
        <p:txBody>
          <a:bodyPr/>
          <a:lstStyle/>
          <a:p>
            <a:r>
              <a:rPr lang="en-US" dirty="0"/>
              <a:t>Customization Tips</a:t>
            </a:r>
          </a:p>
        </p:txBody>
      </p:sp>
      <p:sp>
        <p:nvSpPr>
          <p:cNvPr id="3" name="Content Placeholder 2" descr="Modify language, particularly defined terms&#10;Blend existing provisions with the Model provisions, subject to review and revision&#10;Align language to reflect jurisdiction’s collection system and compliance approach&#10;Delete guidance notes and unused options&#10;Seek legal counsel&#10;Review Model Mandatory Organics Ordinance case studies &#10;Alameda County&#10;City and County of San Francisco&#10;"/>
          <p:cNvSpPr>
            <a:spLocks noGrp="1"/>
          </p:cNvSpPr>
          <p:nvPr>
            <p:ph idx="1"/>
          </p:nvPr>
        </p:nvSpPr>
        <p:spPr>
          <a:xfrm>
            <a:off x="759000" y="1424604"/>
            <a:ext cx="10515600" cy="4806075"/>
          </a:xfrm>
        </p:spPr>
        <p:txBody>
          <a:bodyPr>
            <a:normAutofit fontScale="92500" lnSpcReduction="10000"/>
          </a:bodyPr>
          <a:lstStyle/>
          <a:p>
            <a:r>
              <a:rPr lang="en-US" sz="3200" dirty="0"/>
              <a:t>Modify language, particularly defined terms</a:t>
            </a:r>
          </a:p>
          <a:p>
            <a:r>
              <a:rPr lang="en-US" sz="3200" dirty="0"/>
              <a:t>Blend existing provisions with the Model provisions, subject to review and revision</a:t>
            </a:r>
          </a:p>
          <a:p>
            <a:r>
              <a:rPr lang="en-US" sz="3200" dirty="0"/>
              <a:t>Align language to reflect jurisdiction’s collection system and compliance approach</a:t>
            </a:r>
          </a:p>
          <a:p>
            <a:r>
              <a:rPr lang="en-US" sz="3200" dirty="0"/>
              <a:t>Delete guidance notes and unused options</a:t>
            </a:r>
            <a:endParaRPr lang="en-US" sz="3200" strike="sngStrike" dirty="0"/>
          </a:p>
          <a:p>
            <a:r>
              <a:rPr lang="en-US" sz="3200" dirty="0"/>
              <a:t>Seek legal counsel</a:t>
            </a:r>
          </a:p>
          <a:p>
            <a:r>
              <a:rPr lang="en-US" sz="3200" dirty="0"/>
              <a:t>Review Model Mandatory Organics Ordinance case studies</a:t>
            </a:r>
            <a:r>
              <a:rPr lang="en-US" sz="3200" strike="sngStrike" dirty="0"/>
              <a:t> </a:t>
            </a:r>
          </a:p>
          <a:p>
            <a:pPr lvl="1"/>
            <a:r>
              <a:rPr lang="en-US" sz="2800" dirty="0"/>
              <a:t>Alameda County</a:t>
            </a:r>
          </a:p>
          <a:p>
            <a:pPr lvl="1"/>
            <a:r>
              <a:rPr lang="en-US" sz="2800" dirty="0"/>
              <a:t>City and County of San Francisco</a:t>
            </a:r>
            <a:endParaRPr lang="en-US" dirty="0"/>
          </a:p>
          <a:p>
            <a:endParaRPr lang="en-US" dirty="0"/>
          </a:p>
        </p:txBody>
      </p:sp>
      <p:sp>
        <p:nvSpPr>
          <p:cNvPr id="4" name="Right Brace 3">
            <a:extLst>
              <a:ext uri="{C183D7F6-B498-43B3-948B-1728B52AA6E4}">
                <adec:decorative xmlns:adec="http://schemas.microsoft.com/office/drawing/2017/decorative" val="1"/>
              </a:ext>
            </a:extLst>
          </p:cNvPr>
          <p:cNvSpPr/>
          <p:nvPr/>
        </p:nvSpPr>
        <p:spPr>
          <a:xfrm>
            <a:off x="6403510" y="5147992"/>
            <a:ext cx="412376" cy="681318"/>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descr="www.calrecycle.ca.gov/organics/slcp/education &#10;"/>
          <p:cNvSpPr txBox="1"/>
          <p:nvPr/>
        </p:nvSpPr>
        <p:spPr>
          <a:xfrm>
            <a:off x="6964743" y="5073152"/>
            <a:ext cx="4582216" cy="830997"/>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hlinkClick r:id="rId3"/>
              </a:rPr>
              <a:t>www.calrecycle.ca.gov/organics/slcp/education</a:t>
            </a:r>
            <a:r>
              <a:rPr lang="en-US"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6302017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descr="Thank You!"/>
          <p:cNvSpPr>
            <a:spLocks noGrp="1"/>
          </p:cNvSpPr>
          <p:nvPr>
            <p:ph type="title"/>
          </p:nvPr>
        </p:nvSpPr>
        <p:spPr>
          <a:xfrm>
            <a:off x="0" y="0"/>
            <a:ext cx="12192000" cy="1325563"/>
          </a:xfrm>
          <a:solidFill>
            <a:srgbClr val="4F7D3F"/>
          </a:solidFill>
        </p:spPr>
        <p:txBody>
          <a:bodyPr/>
          <a:lstStyle/>
          <a:p>
            <a:pPr algn="ctr"/>
            <a:r>
              <a:rPr lang="en-US" dirty="0"/>
              <a:t>Thank You!</a:t>
            </a:r>
          </a:p>
        </p:txBody>
      </p:sp>
      <p:sp>
        <p:nvSpPr>
          <p:cNvPr id="12" name="TextBox 11" descr="Link to Model Tools&#10;www.calrecycle.ca.gov/organics/slcp/education &#10;&#10;Contact&#10;">
            <a:extLst>
              <a:ext uri="{FF2B5EF4-FFF2-40B4-BE49-F238E27FC236}">
                <a16:creationId xmlns:a16="http://schemas.microsoft.com/office/drawing/2014/main" id="{FE24968B-BA16-4719-A8F2-FC1C0BF9E946}"/>
              </a:ext>
            </a:extLst>
          </p:cNvPr>
          <p:cNvSpPr txBox="1"/>
          <p:nvPr/>
        </p:nvSpPr>
        <p:spPr>
          <a:xfrm>
            <a:off x="2791661" y="1872240"/>
            <a:ext cx="6588821" cy="1200329"/>
          </a:xfrm>
          <a:prstGeom prst="rect">
            <a:avLst/>
          </a:prstGeom>
          <a:noFill/>
        </p:spPr>
        <p:txBody>
          <a:bodyPr wrap="square">
            <a:spAutoFit/>
          </a:bodyPr>
          <a:lstStyle/>
          <a:p>
            <a:pPr algn="ctr"/>
            <a:r>
              <a:rPr lang="en-US" sz="1800" b="1" dirty="0">
                <a:solidFill>
                  <a:schemeClr val="tx1"/>
                </a:solidFill>
                <a:latin typeface="Arial" panose="020B0604020202020204" pitchFamily="34" charset="0"/>
                <a:cs typeface="Arial" panose="020B0604020202020204" pitchFamily="34" charset="0"/>
              </a:rPr>
              <a:t>Link to </a:t>
            </a:r>
            <a:r>
              <a:rPr lang="en-US" sz="1800" b="1" baseline="0" dirty="0">
                <a:solidFill>
                  <a:schemeClr val="tx1"/>
                </a:solidFill>
                <a:latin typeface="Arial" panose="020B0604020202020204" pitchFamily="34" charset="0"/>
                <a:cs typeface="Arial" panose="020B0604020202020204" pitchFamily="34" charset="0"/>
              </a:rPr>
              <a:t>Model </a:t>
            </a:r>
            <a:r>
              <a:rPr lang="en-US" sz="1800" b="1" dirty="0">
                <a:solidFill>
                  <a:schemeClr val="tx1"/>
                </a:solidFill>
                <a:latin typeface="Arial" panose="020B0604020202020204" pitchFamily="34" charset="0"/>
                <a:cs typeface="Arial" panose="020B0604020202020204" pitchFamily="34" charset="0"/>
              </a:rPr>
              <a:t>Tools</a:t>
            </a:r>
            <a:endParaRPr lang="en-US" sz="1800" b="1" strike="sngStrike" dirty="0">
              <a:solidFill>
                <a:schemeClr val="tx1"/>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rial" panose="020B0604020202020204" pitchFamily="34" charset="0"/>
                <a:cs typeface="Arial" panose="020B0604020202020204" pitchFamily="34" charset="0"/>
                <a:hlinkClick r:id="rId3"/>
              </a:rPr>
              <a:t>www.calrecycle.ca.gov/organics/slcp/education</a:t>
            </a:r>
            <a:r>
              <a:rPr lang="en-US" sz="1800" dirty="0">
                <a:latin typeface="Arial" panose="020B0604020202020204" pitchFamily="34" charset="0"/>
                <a:cs typeface="Arial" panose="020B0604020202020204" pitchFamily="34" charset="0"/>
              </a:rPr>
              <a:t> </a:t>
            </a:r>
          </a:p>
          <a:p>
            <a:pPr algn="ctr"/>
            <a:endParaRPr lang="en-US" sz="1800" b="1" dirty="0">
              <a:latin typeface="Arial" panose="020B0604020202020204" pitchFamily="34" charset="0"/>
              <a:cs typeface="Arial" panose="020B0604020202020204" pitchFamily="34" charset="0"/>
            </a:endParaRPr>
          </a:p>
          <a:p>
            <a:pPr algn="ctr"/>
            <a:r>
              <a:rPr lang="en-US" sz="1800" b="1" dirty="0">
                <a:latin typeface="Arial" panose="020B0604020202020204" pitchFamily="34" charset="0"/>
                <a:cs typeface="Arial" panose="020B0604020202020204" pitchFamily="34" charset="0"/>
              </a:rPr>
              <a:t>Contact</a:t>
            </a:r>
          </a:p>
        </p:txBody>
      </p:sp>
      <p:sp>
        <p:nvSpPr>
          <p:cNvPr id="2" name="Rectangle 1">
            <a:extLst>
              <a:ext uri="{FF2B5EF4-FFF2-40B4-BE49-F238E27FC236}">
                <a16:creationId xmlns:a16="http://schemas.microsoft.com/office/drawing/2014/main" id="{775D0F50-0895-4FC5-AA5A-CC8BEE74BE7C}"/>
              </a:ext>
              <a:ext uri="{C183D7F6-B498-43B3-948B-1728B52AA6E4}">
                <adec:decorative xmlns:adec="http://schemas.microsoft.com/office/drawing/2017/decorative" val="1"/>
              </a:ext>
            </a:extLst>
          </p:cNvPr>
          <p:cNvSpPr/>
          <p:nvPr/>
        </p:nvSpPr>
        <p:spPr>
          <a:xfrm>
            <a:off x="5535429" y="5015549"/>
            <a:ext cx="1150068" cy="667164"/>
          </a:xfrm>
          <a:prstGeom prst="rect">
            <a:avLst/>
          </a:prstGeom>
          <a:solidFill>
            <a:srgbClr val="C1A1C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descr="Rob Hilton&#10;HF&amp;H Consultants&#10;rchilton@hfh-consultants.com&#10;(925) 977-6959&#10;"/>
          <p:cNvSpPr txBox="1"/>
          <p:nvPr/>
        </p:nvSpPr>
        <p:spPr>
          <a:xfrm>
            <a:off x="486431" y="3506165"/>
            <a:ext cx="3513221" cy="1200329"/>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Rob Hilton</a:t>
            </a:r>
          </a:p>
          <a:p>
            <a:pPr algn="ctr"/>
            <a:r>
              <a:rPr lang="en-US" dirty="0">
                <a:latin typeface="Arial" panose="020B0604020202020204" pitchFamily="34" charset="0"/>
                <a:cs typeface="Arial" panose="020B0604020202020204" pitchFamily="34" charset="0"/>
              </a:rPr>
              <a:t>HF&amp;H Consultants</a:t>
            </a:r>
          </a:p>
          <a:p>
            <a:pPr algn="ctr"/>
            <a:r>
              <a:rPr lang="en-US" u="sng" dirty="0">
                <a:latin typeface="Arial" panose="020B0604020202020204" pitchFamily="34" charset="0"/>
                <a:cs typeface="Arial" panose="020B0604020202020204" pitchFamily="34" charset="0"/>
                <a:hlinkClick r:id="rId4"/>
              </a:rPr>
              <a:t>rchilton@hfh-consultants.com</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(925) 977-6959</a:t>
            </a:r>
          </a:p>
        </p:txBody>
      </p:sp>
      <p:pic>
        <p:nvPicPr>
          <p:cNvPr id="5" name="Picture 4" descr="HF&amp;H"/>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35689" y="4732683"/>
            <a:ext cx="1150068" cy="1150068"/>
          </a:xfrm>
          <a:prstGeom prst="rect">
            <a:avLst/>
          </a:prstGeom>
        </p:spPr>
      </p:pic>
      <p:sp>
        <p:nvSpPr>
          <p:cNvPr id="6" name="TextBox 5" descr="Debra Kaufman&#10;Debra Kaufman Consulting&#10;dkaufmanconsulting@gmail.com&#10;(415) 519-5507&#10;"/>
          <p:cNvSpPr txBox="1"/>
          <p:nvPr/>
        </p:nvSpPr>
        <p:spPr>
          <a:xfrm>
            <a:off x="4138864" y="3526407"/>
            <a:ext cx="4054642" cy="1477328"/>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Debra Kaufman</a:t>
            </a:r>
          </a:p>
          <a:p>
            <a:pPr algn="ctr"/>
            <a:r>
              <a:rPr lang="en-US" dirty="0">
                <a:latin typeface="Arial" panose="020B0604020202020204" pitchFamily="34" charset="0"/>
                <a:cs typeface="Arial" panose="020B0604020202020204" pitchFamily="34" charset="0"/>
              </a:rPr>
              <a:t>Debra Kaufman Consulting</a:t>
            </a:r>
          </a:p>
          <a:p>
            <a:pPr algn="ctr"/>
            <a:r>
              <a:rPr lang="en-US" u="sng" dirty="0">
                <a:latin typeface="Arial" panose="020B0604020202020204" pitchFamily="34" charset="0"/>
                <a:cs typeface="Arial" panose="020B0604020202020204" pitchFamily="34" charset="0"/>
                <a:hlinkClick r:id="rId6"/>
              </a:rPr>
              <a:t>dkaufmanconsulting@gmail.com</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(415) 519-5507</a:t>
            </a:r>
          </a:p>
          <a:p>
            <a:endParaRPr lang="en-US" dirty="0"/>
          </a:p>
        </p:txBody>
      </p:sp>
      <p:sp>
        <p:nvSpPr>
          <p:cNvPr id="3" name="TextBox 2" descr="DKC&#10;">
            <a:extLst>
              <a:ext uri="{FF2B5EF4-FFF2-40B4-BE49-F238E27FC236}">
                <a16:creationId xmlns:a16="http://schemas.microsoft.com/office/drawing/2014/main" id="{BE129211-25B8-4C5A-B3EE-FDD1A2BF4642}"/>
              </a:ext>
            </a:extLst>
          </p:cNvPr>
          <p:cNvSpPr txBox="1"/>
          <p:nvPr/>
        </p:nvSpPr>
        <p:spPr>
          <a:xfrm>
            <a:off x="5410256" y="5015549"/>
            <a:ext cx="1254523" cy="584775"/>
          </a:xfrm>
          <a:prstGeom prst="rect">
            <a:avLst/>
          </a:prstGeom>
          <a:noFill/>
        </p:spPr>
        <p:txBody>
          <a:bodyPr wrap="square" rtlCol="0">
            <a:spAutoFit/>
          </a:bodyPr>
          <a:lstStyle/>
          <a:p>
            <a:pPr algn="ctr"/>
            <a:r>
              <a:rPr lang="en-US" sz="3200" dirty="0"/>
              <a:t>DKC</a:t>
            </a:r>
          </a:p>
        </p:txBody>
      </p:sp>
      <p:sp>
        <p:nvSpPr>
          <p:cNvPr id="7" name="TextBox 6" descr="CalRecycle&#10;slcp.organics@calrecycle.ca.gov&#10;"/>
          <p:cNvSpPr txBox="1"/>
          <p:nvPr/>
        </p:nvSpPr>
        <p:spPr>
          <a:xfrm>
            <a:off x="8010991" y="3715545"/>
            <a:ext cx="3701144" cy="923330"/>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CalRecycle</a:t>
            </a:r>
          </a:p>
          <a:p>
            <a:pPr algn="ctr"/>
            <a:r>
              <a:rPr lang="en-US" dirty="0">
                <a:latin typeface="Arial" panose="020B0604020202020204" pitchFamily="34" charset="0"/>
                <a:cs typeface="Arial" panose="020B0604020202020204" pitchFamily="34" charset="0"/>
                <a:hlinkClick r:id="rId7"/>
              </a:rPr>
              <a:t>slcp.organics@calrecycle.ca.gov</a:t>
            </a:r>
            <a:endParaRPr lang="en-US" dirty="0">
              <a:latin typeface="Arial" panose="020B0604020202020204" pitchFamily="34" charset="0"/>
              <a:cs typeface="Arial" panose="020B0604020202020204" pitchFamily="34" charset="0"/>
            </a:endParaRPr>
          </a:p>
          <a:p>
            <a:endParaRPr lang="en-US" dirty="0"/>
          </a:p>
        </p:txBody>
      </p:sp>
      <p:pic>
        <p:nvPicPr>
          <p:cNvPr id="10" name="Picture 9" descr="CalRecycle logo">
            <a:extLst>
              <a:ext uri="{FF2B5EF4-FFF2-40B4-BE49-F238E27FC236}">
                <a16:creationId xmlns:a16="http://schemas.microsoft.com/office/drawing/2014/main" id="{CB066264-8623-EB4E-9DE2-E36D953F5A0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085982" y="4472022"/>
            <a:ext cx="1894267" cy="1358328"/>
          </a:xfrm>
          <a:prstGeom prst="rect">
            <a:avLst/>
          </a:prstGeom>
        </p:spPr>
      </p:pic>
    </p:spTree>
    <p:extLst>
      <p:ext uri="{BB962C8B-B14F-4D97-AF65-F5344CB8AC3E}">
        <p14:creationId xmlns:p14="http://schemas.microsoft.com/office/powerpoint/2010/main" val="4029044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sks xmlns="dcfb81c5-8b6b-417d-99b3-63b1afbfa9d2">5 Dissemination Strategies</Tasks>
    <Author0 xmlns="dcfb81c5-8b6b-417d-99b3-63b1afbfa9d2">
      <UserInfo>
        <DisplayName>tswanborn@hfh-consultants.com</DisplayName>
        <AccountId>1240</AccountId>
        <AccountType/>
      </UserInfo>
    </Author0>
    <SubTasks xmlns="dcfb81c5-8b6b-417d-99b3-63b1afbfa9d2">5Cb Host 5 webinars</SubTasks>
    <Research_x0020_Type xmlns="dcfb81c5-8b6b-417d-99b3-63b1afbfa9d2">Enforcement Ordinance</Research_x0020_Typ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649FD6580C7C34EA46FAFBC858733FA" ma:contentTypeVersion="5" ma:contentTypeDescription="Create a new document." ma:contentTypeScope="" ma:versionID="271904bece7841f2ef7ae111c9880c12">
  <xsd:schema xmlns:xsd="http://www.w3.org/2001/XMLSchema" xmlns:xs="http://www.w3.org/2001/XMLSchema" xmlns:p="http://schemas.microsoft.com/office/2006/metadata/properties" xmlns:ns1="dcfb81c5-8b6b-417d-99b3-63b1afbfa9d2" targetNamespace="http://schemas.microsoft.com/office/2006/metadata/properties" ma:root="true" ma:fieldsID="6e1a414e042264762a7d202184b9251e" ns1:_="">
    <xsd:import namespace="dcfb81c5-8b6b-417d-99b3-63b1afbfa9d2"/>
    <xsd:element name="properties">
      <xsd:complexType>
        <xsd:sequence>
          <xsd:element name="documentManagement">
            <xsd:complexType>
              <xsd:all>
                <xsd:element ref="ns1:Tasks"/>
                <xsd:element ref="ns1:SubTasks" minOccurs="0"/>
                <xsd:element ref="ns1:Author0" minOccurs="0"/>
                <xsd:element ref="ns1:Research_x0020_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fb81c5-8b6b-417d-99b3-63b1afbfa9d2" elementFormDefault="qualified">
    <xsd:import namespace="http://schemas.microsoft.com/office/2006/documentManagement/types"/>
    <xsd:import namespace="http://schemas.microsoft.com/office/infopath/2007/PartnerControls"/>
    <xsd:element name="Tasks" ma:index="0" ma:displayName="Tasks" ma:format="Dropdown" ma:internalName="Tasks">
      <xsd:simpleType>
        <xsd:restriction base="dms:Choice">
          <xsd:enumeration value="1 Kick-off and Final Project Design"/>
          <xsd:enumeration value="2 Resource Group"/>
          <xsd:enumeration value="3 Research and Analysis"/>
          <xsd:enumeration value="4 Model Tools and Guidance"/>
          <xsd:enumeration value="5 Dissemination Strategies"/>
          <xsd:enumeration value="6 Reports"/>
          <xsd:enumeration value="X Meeting Notes"/>
        </xsd:restriction>
      </xsd:simpleType>
    </xsd:element>
    <xsd:element name="SubTasks" ma:index="1" nillable="true" ma:displayName="SubTasks" ma:format="Dropdown" ma:internalName="SubTasks">
      <xsd:simpleType>
        <xsd:restriction base="dms:Choice">
          <xsd:enumeration value="N/A"/>
          <xsd:enumeration value="2A Franchise Comments"/>
          <xsd:enumeration value="2B Food Recovery Comments"/>
          <xsd:enumeration value="2C EO-P Comments"/>
          <xsd:enumeration value="3A Compile example tools/guidance"/>
          <xsd:enumeration value="3B Review and summarize example tools/guidance"/>
          <xsd:enumeration value="3C Analyze example tools/guide; compile provisions"/>
          <xsd:enumeration value="3D Case studies"/>
          <xsd:enumeration value="3E.1 Annotated outline: Franchise"/>
          <xsd:enumeration value="3E.2 Annotated outline: Enforcement Ordinance"/>
          <xsd:enumeration value="3E.3 Analyze example tools/guide; compile provisions"/>
          <xsd:enumeration value="3E.4 Annotated outline: Food Recovery Agreement"/>
          <xsd:enumeration value="4A Customization strategy"/>
          <xsd:enumeration value="4B Develop Model Franchise and Guidance"/>
          <xsd:enumeration value="4C Develop Model Enf Ordinance and Guidance"/>
          <xsd:enumeration value="4D Develop Model Procurement Policy and Guidance"/>
          <xsd:enumeration value="4E Develop Model Food Recov Agrmnt and Guidance"/>
          <xsd:enumeration value="4F Guidance Documents"/>
          <xsd:enumeration value="4G Final Document Uploading"/>
          <xsd:enumeration value="5A Develop strategy"/>
          <xsd:enumeration value="5Aa Kick-off meeting; memo outlining plans incl test phase"/>
          <xsd:enumeration value="5Ab Prepare 8 presentations"/>
          <xsd:enumeration value="5Ac Prepare announcements"/>
          <xsd:enumeration value="5B Test"/>
          <xsd:enumeration value="5Ba Coordinate logistics"/>
          <xsd:enumeration value="5Bb Conduct 11 presentations"/>
          <xsd:enumeration value="5Bc Finalize presentations and scripts"/>
          <xsd:enumeration value="5C Implement: Conduct webinars and presentations"/>
          <xsd:enumeration value="5Ca Coordinate logistics"/>
          <xsd:enumeration value="5Cb Host 5 webinars"/>
          <xsd:enumeration value="5Cc Conduct 22 meetings"/>
          <xsd:enumeration value="5Cd Provide summary memo"/>
          <xsd:enumeration value="6A Monthly meetings and reports"/>
          <xsd:enumeration value="6B Not applicable"/>
          <xsd:enumeration value="6C Two CalRecycle monthly meetings"/>
          <xsd:enumeration value="6D Document sharing platform"/>
        </xsd:restriction>
      </xsd:simpleType>
    </xsd:element>
    <xsd:element name="Author0" ma:index="4" nillable="true" ma:displayName="Author/Contact" ma:list="UserInfo" ma:SharePointGroup="0" ma:internalName="Author0"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esearch_x0020_Type" ma:index="11" nillable="true" ma:displayName="Doc Type" ma:format="Dropdown" ma:internalName="Research_x0020_Type">
      <xsd:simpleType>
        <xsd:restriction base="dms:Choice">
          <xsd:enumeration value="Enforcement Ordinance"/>
          <xsd:enumeration value="Procurement Policy"/>
          <xsd:enumeration value="Franchise Agreement"/>
          <xsd:enumeration value="Food Rescue"/>
          <xsd:enumeration value="Annotated Outline"/>
          <xsd:enumeration value="Admin/Non-Research"/>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BA0CF1-0E6F-485C-BFE2-9D09B6C0AB2E}">
  <ds:schemaRefs>
    <ds:schemaRef ds:uri="http://schemas.microsoft.com/office/2006/metadata/properties"/>
    <ds:schemaRef ds:uri="http://schemas.microsoft.com/office/infopath/2007/PartnerControls"/>
    <ds:schemaRef ds:uri="dcfb81c5-8b6b-417d-99b3-63b1afbfa9d2"/>
  </ds:schemaRefs>
</ds:datastoreItem>
</file>

<file path=customXml/itemProps2.xml><?xml version="1.0" encoding="utf-8"?>
<ds:datastoreItem xmlns:ds="http://schemas.openxmlformats.org/officeDocument/2006/customXml" ds:itemID="{2121844E-418F-41D3-A856-8288FA7BB4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fb81c5-8b6b-417d-99b3-63b1afbfa9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37CA8C-F598-40EF-8824-2F156CB7214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17022</TotalTime>
  <Words>11728</Words>
  <Application>Microsoft Office PowerPoint</Application>
  <PresentationFormat>Widescreen</PresentationFormat>
  <Paragraphs>894</Paragraphs>
  <Slides>44</Slides>
  <Notes>44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Arial Black</vt:lpstr>
      <vt:lpstr>Calibri</vt:lpstr>
      <vt:lpstr>Times New Roman</vt:lpstr>
      <vt:lpstr>Office Theme</vt:lpstr>
      <vt:lpstr>   SB 1383  Model Mandatory Organics Disposal Reduction Ordinance   </vt:lpstr>
      <vt:lpstr>Disclaimer</vt:lpstr>
      <vt:lpstr>Outline</vt:lpstr>
      <vt:lpstr>SB 1383 Requirements</vt:lpstr>
      <vt:lpstr>SB 1383 Key jurisdiction Dates</vt:lpstr>
      <vt:lpstr>SB 1383 in Action  Local Government Roles and Responsibilities </vt:lpstr>
      <vt:lpstr>SB 1383 in Action  Jurisdiction Requirements</vt:lpstr>
      <vt:lpstr>SB 1383 in Action  Inspection and Enforcement Requirements</vt:lpstr>
      <vt:lpstr>Jurisdiction Enforcement Requirements </vt:lpstr>
      <vt:lpstr>Jurisdiction Enforcement Requirements On Commercial Edible  Food Generators</vt:lpstr>
      <vt:lpstr>Construction &amp; Landscaping Requirements</vt:lpstr>
      <vt:lpstr>Model Mandatory Organics Disposal Reduction Ordinance</vt:lpstr>
      <vt:lpstr>Objectives of the Model</vt:lpstr>
      <vt:lpstr>Model Ordinance</vt:lpstr>
      <vt:lpstr>Important Considerations</vt:lpstr>
      <vt:lpstr>General Guidance, Optionality, and  SB 1383-specific Content</vt:lpstr>
      <vt:lpstr>SB 1383 Standard or Performance-Based Compliance Approach</vt:lpstr>
      <vt:lpstr>Type of Jurisdiction</vt:lpstr>
      <vt:lpstr>Delegation of Responsibilities</vt:lpstr>
      <vt:lpstr>Organization of the  Model Ordinance</vt:lpstr>
      <vt:lpstr>Section 1: Purpose and Findings </vt:lpstr>
      <vt:lpstr>Section 2: Title of Ordinance</vt:lpstr>
      <vt:lpstr>Section 3: Definitions</vt:lpstr>
      <vt:lpstr>Section 3: Definitions (Continued)</vt:lpstr>
      <vt:lpstr>Section 3: Definitions (Continued).</vt:lpstr>
      <vt:lpstr>Section 4: Single Family  Standard Compliance Approach</vt:lpstr>
      <vt:lpstr>Section 5: Single Family  Performance-Based Compliance Approach</vt:lpstr>
      <vt:lpstr>Section 6: Commercial Businesses– Standard Compliance Approach</vt:lpstr>
      <vt:lpstr>Section 7: Commercial Businesses– Performance-Based Compliance Approach</vt:lpstr>
      <vt:lpstr>Section 8: Waivers</vt:lpstr>
      <vt:lpstr>Section 8: Generator Waivers</vt:lpstr>
      <vt:lpstr>Section 8: Jurisdiction Waivers</vt:lpstr>
      <vt:lpstr>Section 9: Commercial Edible Food Generators</vt:lpstr>
      <vt:lpstr>Section 10: Food Recovery Organizations/Services</vt:lpstr>
      <vt:lpstr>Section 11: Haulers</vt:lpstr>
      <vt:lpstr>Section 12:  Self-Hauler – If Applicable</vt:lpstr>
      <vt:lpstr>Section 13: Compliance with CALGreen</vt:lpstr>
      <vt:lpstr>Section 14: Model Water Efficient Landscape Ordinance (MWELO)</vt:lpstr>
      <vt:lpstr>Section 15: Recovered Organic Waste Product Procurement</vt:lpstr>
      <vt:lpstr>Section 16: Inspections by Jurisdiction Representatives</vt:lpstr>
      <vt:lpstr>Section 17: Enforcement</vt:lpstr>
      <vt:lpstr>Section 18: Effective Date</vt:lpstr>
      <vt:lpstr>Customization Tips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EO Model Tool_Statewide_Non-ADA_102720 w notes</dc:title>
  <dc:creator>Christina Files</dc:creator>
  <cp:lastModifiedBy>Ma, Dungaamaa@CalRecycle</cp:lastModifiedBy>
  <cp:revision>805</cp:revision>
  <cp:lastPrinted>2020-03-09T23:42:20Z</cp:lastPrinted>
  <dcterms:created xsi:type="dcterms:W3CDTF">2019-06-24T00:29:55Z</dcterms:created>
  <dcterms:modified xsi:type="dcterms:W3CDTF">2020-11-16T20:43:50Z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0x0101006649FD6580C7C34EA46FAFBC858733FA</vt:lpwstr>
  </property>
</Properties>
</file>