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456" r:id="rId5"/>
    <p:sldId id="476" r:id="rId6"/>
    <p:sldId id="386" r:id="rId7"/>
    <p:sldId id="470" r:id="rId8"/>
    <p:sldId id="411" r:id="rId9"/>
    <p:sldId id="459" r:id="rId10"/>
    <p:sldId id="465" r:id="rId11"/>
    <p:sldId id="464" r:id="rId12"/>
    <p:sldId id="468" r:id="rId13"/>
    <p:sldId id="472" r:id="rId14"/>
    <p:sldId id="462" r:id="rId15"/>
    <p:sldId id="467" r:id="rId16"/>
    <p:sldId id="466" r:id="rId17"/>
    <p:sldId id="469" r:id="rId18"/>
    <p:sldId id="473" r:id="rId19"/>
    <p:sldId id="376" r:id="rId20"/>
    <p:sldId id="380" r:id="rId21"/>
    <p:sldId id="408" r:id="rId22"/>
    <p:sldId id="410" r:id="rId23"/>
    <p:sldId id="409" r:id="rId24"/>
    <p:sldId id="475" r:id="rId25"/>
    <p:sldId id="442" r:id="rId26"/>
    <p:sldId id="443" r:id="rId27"/>
    <p:sldId id="445" r:id="rId28"/>
    <p:sldId id="471" r:id="rId29"/>
    <p:sldId id="448" r:id="rId30"/>
    <p:sldId id="449" r:id="rId31"/>
    <p:sldId id="450" r:id="rId32"/>
    <p:sldId id="451" r:id="rId33"/>
    <p:sldId id="452" r:id="rId34"/>
    <p:sldId id="453" r:id="rId35"/>
    <p:sldId id="441" r:id="rId36"/>
    <p:sldId id="414" r:id="rId37"/>
    <p:sldId id="440" r:id="rId38"/>
    <p:sldId id="415" r:id="rId39"/>
    <p:sldId id="425" r:id="rId4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1. Introduction" id="{53B4B54B-4296-4EE1-9367-A005C8A4D224}">
          <p14:sldIdLst>
            <p14:sldId id="456"/>
            <p14:sldId id="476"/>
            <p14:sldId id="386"/>
          </p14:sldIdLst>
        </p14:section>
        <p14:section name="2. SB 1383 Overview" id="{F2C72FB8-E1D1-4242-B8B6-6972414F9383}">
          <p14:sldIdLst>
            <p14:sldId id="470"/>
            <p14:sldId id="411"/>
          </p14:sldIdLst>
        </p14:section>
        <p14:section name="Jurisdiction Requirements" id="{8E49CD7E-B4BB-41FF-8C48-E6CF14236C9B}">
          <p14:sldIdLst>
            <p14:sldId id="459"/>
            <p14:sldId id="465"/>
            <p14:sldId id="464"/>
            <p14:sldId id="468"/>
            <p14:sldId id="472"/>
          </p14:sldIdLst>
        </p14:section>
        <p14:section name="CEFG Requirements" id="{529968E6-97E5-46E2-8CCC-ED64B339B38A}">
          <p14:sldIdLst>
            <p14:sldId id="462"/>
            <p14:sldId id="467"/>
            <p14:sldId id="466"/>
          </p14:sldIdLst>
        </p14:section>
        <p14:section name="FRO Requirements" id="{5C283284-BDD4-4D49-8921-DB635AF23365}">
          <p14:sldIdLst>
            <p14:sldId id="469"/>
          </p14:sldIdLst>
        </p14:section>
        <p14:section name="3. Objectives of Model Tool" id="{03D66598-1282-40EB-9294-750C50339FE3}">
          <p14:sldIdLst>
            <p14:sldId id="473"/>
            <p14:sldId id="376"/>
            <p14:sldId id="380"/>
          </p14:sldIdLst>
        </p14:section>
        <p14:section name="4. Model Structure &amp; Considerations" id="{C88A68DB-D697-4A62-9631-299270C8313D}">
          <p14:sldIdLst>
            <p14:sldId id="408"/>
            <p14:sldId id="410"/>
            <p14:sldId id="409"/>
          </p14:sldIdLst>
        </p14:section>
        <p14:section name="5. Model Highlights" id="{34AB82ED-D636-44A7-9949-8A017D7FB0F5}">
          <p14:sldIdLst>
            <p14:sldId id="475"/>
            <p14:sldId id="442"/>
            <p14:sldId id="443"/>
            <p14:sldId id="445"/>
            <p14:sldId id="471"/>
            <p14:sldId id="448"/>
            <p14:sldId id="449"/>
            <p14:sldId id="450"/>
            <p14:sldId id="451"/>
            <p14:sldId id="452"/>
            <p14:sldId id="453"/>
            <p14:sldId id="441"/>
            <p14:sldId id="414"/>
            <p14:sldId id="440"/>
            <p14:sldId id="415"/>
          </p14:sldIdLst>
        </p14:section>
        <p14:section name="6. Conclusion" id="{F7193376-2BE7-4869-B3C7-7D0704FA8326}">
          <p14:sldIdLst>
            <p14:sldId id="42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Griffith" initials="AG" lastIdx="89" clrIdx="0">
    <p:extLst>
      <p:ext uri="{19B8F6BF-5375-455C-9EA6-DF929625EA0E}">
        <p15:presenceInfo xmlns:p15="http://schemas.microsoft.com/office/powerpoint/2012/main" userId="S-1-5-21-3450422238-1168329275-4096725858-1331" providerId="AD"/>
      </p:ext>
    </p:extLst>
  </p:cmAuthor>
  <p:cmAuthor id="2" name="Tracy Swanborn" initials="TS" lastIdx="73" clrIdx="1">
    <p:extLst>
      <p:ext uri="{19B8F6BF-5375-455C-9EA6-DF929625EA0E}">
        <p15:presenceInfo xmlns:p15="http://schemas.microsoft.com/office/powerpoint/2012/main" userId="S-1-5-21-3450422238-1168329275-4096725858-1147" providerId="AD"/>
      </p:ext>
    </p:extLst>
  </p:cmAuthor>
  <p:cmAuthor id="3" name="Morgan, Cara@CalRecycle" initials="MC" lastIdx="7" clrIdx="2">
    <p:extLst>
      <p:ext uri="{19B8F6BF-5375-455C-9EA6-DF929625EA0E}">
        <p15:presenceInfo xmlns:p15="http://schemas.microsoft.com/office/powerpoint/2012/main" userId="S::Cara.Morgan@CalRecycle.ca.gov::61215e1c-4805-4c36-90c8-befc3cfafc8b" providerId="AD"/>
      </p:ext>
    </p:extLst>
  </p:cmAuthor>
  <p:cmAuthor id="4" name="Yee, Ashlee@CalRecycle" initials="YA" lastIdx="2" clrIdx="3">
    <p:extLst>
      <p:ext uri="{19B8F6BF-5375-455C-9EA6-DF929625EA0E}">
        <p15:presenceInfo xmlns:p15="http://schemas.microsoft.com/office/powerpoint/2012/main" userId="S-1-5-21-2804241617-4047951476-2148352352-5801" providerId="AD"/>
      </p:ext>
    </p:extLst>
  </p:cmAuthor>
  <p:cmAuthor id="5" name="Monaliza Noor" initials="MN" lastIdx="2" clrIdx="4">
    <p:extLst>
      <p:ext uri="{19B8F6BF-5375-455C-9EA6-DF929625EA0E}">
        <p15:presenceInfo xmlns:p15="http://schemas.microsoft.com/office/powerpoint/2012/main" userId="S-1-5-21-3450422238-1168329275-4096725858-1323" providerId="AD"/>
      </p:ext>
    </p:extLst>
  </p:cmAuthor>
  <p:cmAuthor id="6" name="Hailey Gordon" initials="HG" lastIdx="2" clrIdx="5">
    <p:extLst>
      <p:ext uri="{19B8F6BF-5375-455C-9EA6-DF929625EA0E}">
        <p15:presenceInfo xmlns:p15="http://schemas.microsoft.com/office/powerpoint/2012/main" userId="S-1-5-21-3450422238-1168329275-4096725858-1325" providerId="AD"/>
      </p:ext>
    </p:extLst>
  </p:cmAuthor>
  <p:cmAuthor id="7" name="Danielle R. Derby" initials="DRD" lastIdx="2" clrIdx="6">
    <p:extLst>
      <p:ext uri="{19B8F6BF-5375-455C-9EA6-DF929625EA0E}">
        <p15:presenceInfo xmlns:p15="http://schemas.microsoft.com/office/powerpoint/2012/main" userId="S-1-5-21-3450422238-1168329275-4096725858-1336" providerId="AD"/>
      </p:ext>
    </p:extLst>
  </p:cmAuthor>
  <p:cmAuthor id="8" name="Monaliza Noor" initials="MN [2]" lastIdx="71" clrIdx="7">
    <p:extLst>
      <p:ext uri="{19B8F6BF-5375-455C-9EA6-DF929625EA0E}">
        <p15:presenceInfo xmlns:p15="http://schemas.microsoft.com/office/powerpoint/2012/main" userId="Monaliza Noor" providerId="None"/>
      </p:ext>
    </p:extLst>
  </p:cmAuthor>
  <p:cmAuthor id="9" name="Rob Hilton" initials="RH" lastIdx="6" clrIdx="8">
    <p:extLst>
      <p:ext uri="{19B8F6BF-5375-455C-9EA6-DF929625EA0E}">
        <p15:presenceInfo xmlns:p15="http://schemas.microsoft.com/office/powerpoint/2012/main" userId="S-1-5-21-3450422238-1168329275-4096725858-1112" providerId="AD"/>
      </p:ext>
    </p:extLst>
  </p:cmAuthor>
  <p:cmAuthor id="10" name="Boswell, Martine@CalRecycle" initials="BM" lastIdx="27" clrIdx="9">
    <p:extLst>
      <p:ext uri="{19B8F6BF-5375-455C-9EA6-DF929625EA0E}">
        <p15:presenceInfo xmlns:p15="http://schemas.microsoft.com/office/powerpoint/2012/main" userId="S::Martine.Boswell@CalRecycle.ca.gov::ade06239-1ed6-479d-a274-c483e894f7a2" providerId="AD"/>
      </p:ext>
    </p:extLst>
  </p:cmAuthor>
  <p:cmAuthor id="11" name="Pogue, Kyle@CalRecycle" initials="PK" lastIdx="5" clrIdx="10">
    <p:extLst>
      <p:ext uri="{19B8F6BF-5375-455C-9EA6-DF929625EA0E}">
        <p15:presenceInfo xmlns:p15="http://schemas.microsoft.com/office/powerpoint/2012/main" userId="S-1-5-21-2804241617-4047951476-2148352352-2691" providerId="AD"/>
      </p:ext>
    </p:extLst>
  </p:cmAuthor>
  <p:cmAuthor id="12" name="Morgan, Cara@CalRecycle" initials="MC [2]" lastIdx="12" clrIdx="11">
    <p:extLst>
      <p:ext uri="{19B8F6BF-5375-455C-9EA6-DF929625EA0E}">
        <p15:presenceInfo xmlns:p15="http://schemas.microsoft.com/office/powerpoint/2012/main" userId="S-1-5-21-2804241617-4047951476-2148352352-2684" providerId="AD"/>
      </p:ext>
    </p:extLst>
  </p:cmAuthor>
  <p:cmAuthor id="13" name="Kim Erwin" initials="KE" lastIdx="10" clrIdx="12">
    <p:extLst>
      <p:ext uri="{19B8F6BF-5375-455C-9EA6-DF929625EA0E}">
        <p15:presenceInfo xmlns:p15="http://schemas.microsoft.com/office/powerpoint/2012/main" userId="S-1-5-21-3450422238-1168329275-4096725858-1133" providerId="AD"/>
      </p:ext>
    </p:extLst>
  </p:cmAuthor>
  <p:cmAuthor id="14" name="hank.brady@calrecycle.ca.gov" initials="h" lastIdx="2" clrIdx="13">
    <p:extLst>
      <p:ext uri="{19B8F6BF-5375-455C-9EA6-DF929625EA0E}">
        <p15:presenceInfo xmlns:p15="http://schemas.microsoft.com/office/powerpoint/2012/main" userId="hank.brady@calrecycle.ca.gov" providerId="None"/>
      </p:ext>
    </p:extLst>
  </p:cmAuthor>
  <p:cmAuthor id="15" name="Boswell, Martine@CalRecycle" initials="BM [2]" lastIdx="13" clrIdx="14">
    <p:extLst>
      <p:ext uri="{19B8F6BF-5375-455C-9EA6-DF929625EA0E}">
        <p15:presenceInfo xmlns:p15="http://schemas.microsoft.com/office/powerpoint/2012/main" userId="S-1-5-21-2804241617-4047951476-2148352352-14984" providerId="AD"/>
      </p:ext>
    </p:extLst>
  </p:cmAuthor>
  <p:cmAuthor id="16" name="Pogue, Kyle@CalRecycle" initials="PK [2]" lastIdx="3" clrIdx="15">
    <p:extLst>
      <p:ext uri="{19B8F6BF-5375-455C-9EA6-DF929625EA0E}">
        <p15:presenceInfo xmlns:p15="http://schemas.microsoft.com/office/powerpoint/2012/main" userId="S::Kyle.Pogue@CalRecycle.ca.gov::73efdf29-5fd6-4466-bedf-9d4103ffcb1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7D3F"/>
    <a:srgbClr val="B6CCE4"/>
    <a:srgbClr val="AFD476"/>
    <a:srgbClr val="003056"/>
    <a:srgbClr val="00426A"/>
    <a:srgbClr val="D6E3BC"/>
    <a:srgbClr val="006600"/>
    <a:srgbClr val="0A4467"/>
    <a:srgbClr val="F1ECE3"/>
    <a:srgbClr val="65A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67094B-AD01-4CC5-B0DE-5FD3C096E0C2}" v="525" dt="2020-10-28T02:22:21.2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2" autoAdjust="0"/>
    <p:restoredTop sz="86478" autoAdjust="0"/>
  </p:normalViewPr>
  <p:slideViewPr>
    <p:cSldViewPr snapToGrid="0" snapToObjects="1">
      <p:cViewPr varScale="1">
        <p:scale>
          <a:sx n="58" d="100"/>
          <a:sy n="58" d="100"/>
        </p:scale>
        <p:origin x="252" y="60"/>
      </p:cViewPr>
      <p:guideLst/>
    </p:cSldViewPr>
  </p:slideViewPr>
  <p:outlineViewPr>
    <p:cViewPr>
      <p:scale>
        <a:sx n="33" d="100"/>
        <a:sy n="33" d="100"/>
      </p:scale>
      <p:origin x="0" y="-20376"/>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rphy, Leticia@CalRecycle" userId="e60a5982-3310-4a39-9def-8b05a039666a" providerId="ADAL" clId="{1E67094B-AD01-4CC5-B0DE-5FD3C096E0C2}"/>
    <pc:docChg chg="undo redo custSel addSld delSld modSld modSection">
      <pc:chgData name="Murphy, Leticia@CalRecycle" userId="e60a5982-3310-4a39-9def-8b05a039666a" providerId="ADAL" clId="{1E67094B-AD01-4CC5-B0DE-5FD3C096E0C2}" dt="2020-10-29T17:38:28.257" v="1189" actId="13244"/>
      <pc:docMkLst>
        <pc:docMk/>
      </pc:docMkLst>
      <pc:sldChg chg="modSp mod">
        <pc:chgData name="Murphy, Leticia@CalRecycle" userId="e60a5982-3310-4a39-9def-8b05a039666a" providerId="ADAL" clId="{1E67094B-AD01-4CC5-B0DE-5FD3C096E0C2}" dt="2020-10-29T17:36:02.949" v="1170" actId="14100"/>
        <pc:sldMkLst>
          <pc:docMk/>
          <pc:sldMk cId="1901258533" sldId="376"/>
        </pc:sldMkLst>
        <pc:spChg chg="mod">
          <ac:chgData name="Murphy, Leticia@CalRecycle" userId="e60a5982-3310-4a39-9def-8b05a039666a" providerId="ADAL" clId="{1E67094B-AD01-4CC5-B0DE-5FD3C096E0C2}" dt="2020-10-27T23:35:00.454" v="110" actId="962"/>
          <ac:spMkLst>
            <pc:docMk/>
            <pc:sldMk cId="1901258533" sldId="376"/>
            <ac:spMk id="3" creationId="{00000000-0000-0000-0000-000000000000}"/>
          </ac:spMkLst>
        </pc:spChg>
        <pc:spChg chg="mod">
          <ac:chgData name="Murphy, Leticia@CalRecycle" userId="e60a5982-3310-4a39-9def-8b05a039666a" providerId="ADAL" clId="{1E67094B-AD01-4CC5-B0DE-5FD3C096E0C2}" dt="2020-10-28T02:09:32.715" v="992" actId="13244"/>
          <ac:spMkLst>
            <pc:docMk/>
            <pc:sldMk cId="1901258533" sldId="376"/>
            <ac:spMk id="18" creationId="{00000000-0000-0000-0000-000000000000}"/>
          </ac:spMkLst>
        </pc:spChg>
        <pc:spChg chg="mod">
          <ac:chgData name="Murphy, Leticia@CalRecycle" userId="e60a5982-3310-4a39-9def-8b05a039666a" providerId="ADAL" clId="{1E67094B-AD01-4CC5-B0DE-5FD3C096E0C2}" dt="2020-10-29T17:36:02.949" v="1170" actId="14100"/>
          <ac:spMkLst>
            <pc:docMk/>
            <pc:sldMk cId="1901258533" sldId="376"/>
            <ac:spMk id="19" creationId="{00000000-0000-0000-0000-000000000000}"/>
          </ac:spMkLst>
        </pc:spChg>
        <pc:picChg chg="mod">
          <ac:chgData name="Murphy, Leticia@CalRecycle" userId="e60a5982-3310-4a39-9def-8b05a039666a" providerId="ADAL" clId="{1E67094B-AD01-4CC5-B0DE-5FD3C096E0C2}" dt="2020-10-28T02:09:38.928" v="993" actId="13244"/>
          <ac:picMkLst>
            <pc:docMk/>
            <pc:sldMk cId="1901258533" sldId="376"/>
            <ac:picMk id="10" creationId="{00000000-0000-0000-0000-000000000000}"/>
          </ac:picMkLst>
        </pc:picChg>
      </pc:sldChg>
      <pc:sldChg chg="modSp mod">
        <pc:chgData name="Murphy, Leticia@CalRecycle" userId="e60a5982-3310-4a39-9def-8b05a039666a" providerId="ADAL" clId="{1E67094B-AD01-4CC5-B0DE-5FD3C096E0C2}" dt="2020-10-29T17:36:22.109" v="1175" actId="14100"/>
        <pc:sldMkLst>
          <pc:docMk/>
          <pc:sldMk cId="3407430654" sldId="380"/>
        </pc:sldMkLst>
        <pc:spChg chg="mod">
          <ac:chgData name="Murphy, Leticia@CalRecycle" userId="e60a5982-3310-4a39-9def-8b05a039666a" providerId="ADAL" clId="{1E67094B-AD01-4CC5-B0DE-5FD3C096E0C2}" dt="2020-10-27T23:35:33.133" v="140" actId="962"/>
          <ac:spMkLst>
            <pc:docMk/>
            <pc:sldMk cId="3407430654" sldId="380"/>
            <ac:spMk id="3" creationId="{00000000-0000-0000-0000-000000000000}"/>
          </ac:spMkLst>
        </pc:spChg>
        <pc:spChg chg="mod">
          <ac:chgData name="Murphy, Leticia@CalRecycle" userId="e60a5982-3310-4a39-9def-8b05a039666a" providerId="ADAL" clId="{1E67094B-AD01-4CC5-B0DE-5FD3C096E0C2}" dt="2020-10-28T02:10:21.825" v="995" actId="13244"/>
          <ac:spMkLst>
            <pc:docMk/>
            <pc:sldMk cId="3407430654" sldId="380"/>
            <ac:spMk id="7" creationId="{00000000-0000-0000-0000-000000000000}"/>
          </ac:spMkLst>
        </pc:spChg>
        <pc:spChg chg="mod">
          <ac:chgData name="Murphy, Leticia@CalRecycle" userId="e60a5982-3310-4a39-9def-8b05a039666a" providerId="ADAL" clId="{1E67094B-AD01-4CC5-B0DE-5FD3C096E0C2}" dt="2020-10-29T17:36:22.109" v="1175" actId="14100"/>
          <ac:spMkLst>
            <pc:docMk/>
            <pc:sldMk cId="3407430654" sldId="380"/>
            <ac:spMk id="10" creationId="{00000000-0000-0000-0000-000000000000}"/>
          </ac:spMkLst>
        </pc:spChg>
        <pc:grpChg chg="mod">
          <ac:chgData name="Murphy, Leticia@CalRecycle" userId="e60a5982-3310-4a39-9def-8b05a039666a" providerId="ADAL" clId="{1E67094B-AD01-4CC5-B0DE-5FD3C096E0C2}" dt="2020-10-28T02:10:27.431" v="996" actId="13244"/>
          <ac:grpSpMkLst>
            <pc:docMk/>
            <pc:sldMk cId="3407430654" sldId="380"/>
            <ac:grpSpMk id="4" creationId="{00000000-0000-0000-0000-000000000000}"/>
          </ac:grpSpMkLst>
        </pc:grpChg>
      </pc:sldChg>
      <pc:sldChg chg="modSp mod">
        <pc:chgData name="Murphy, Leticia@CalRecycle" userId="e60a5982-3310-4a39-9def-8b05a039666a" providerId="ADAL" clId="{1E67094B-AD01-4CC5-B0DE-5FD3C096E0C2}" dt="2020-10-29T17:17:20.390" v="1050" actId="14100"/>
        <pc:sldMkLst>
          <pc:docMk/>
          <pc:sldMk cId="4167211904" sldId="386"/>
        </pc:sldMkLst>
        <pc:spChg chg="mod">
          <ac:chgData name="Murphy, Leticia@CalRecycle" userId="e60a5982-3310-4a39-9def-8b05a039666a" providerId="ADAL" clId="{1E67094B-AD01-4CC5-B0DE-5FD3C096E0C2}" dt="2020-10-29T17:17:20.390" v="1050" actId="14100"/>
          <ac:spMkLst>
            <pc:docMk/>
            <pc:sldMk cId="4167211904" sldId="386"/>
            <ac:spMk id="2" creationId="{00000000-0000-0000-0000-000000000000}"/>
          </ac:spMkLst>
        </pc:spChg>
        <pc:spChg chg="mod">
          <ac:chgData name="Murphy, Leticia@CalRecycle" userId="e60a5982-3310-4a39-9def-8b05a039666a" providerId="ADAL" clId="{1E67094B-AD01-4CC5-B0DE-5FD3C096E0C2}" dt="2020-10-27T23:52:39.802" v="337" actId="962"/>
          <ac:spMkLst>
            <pc:docMk/>
            <pc:sldMk cId="4167211904" sldId="386"/>
            <ac:spMk id="3" creationId="{00000000-0000-0000-0000-000000000000}"/>
          </ac:spMkLst>
        </pc:spChg>
        <pc:picChg chg="mod">
          <ac:chgData name="Murphy, Leticia@CalRecycle" userId="e60a5982-3310-4a39-9def-8b05a039666a" providerId="ADAL" clId="{1E67094B-AD01-4CC5-B0DE-5FD3C096E0C2}" dt="2020-10-27T23:52:28.763" v="335" actId="1076"/>
          <ac:picMkLst>
            <pc:docMk/>
            <pc:sldMk cId="4167211904" sldId="386"/>
            <ac:picMk id="9" creationId="{00000000-0000-0000-0000-000000000000}"/>
          </ac:picMkLst>
        </pc:picChg>
      </pc:sldChg>
      <pc:sldChg chg="addSp delSp modSp mod">
        <pc:chgData name="Murphy, Leticia@CalRecycle" userId="e60a5982-3310-4a39-9def-8b05a039666a" providerId="ADAL" clId="{1E67094B-AD01-4CC5-B0DE-5FD3C096E0C2}" dt="2020-10-29T17:38:28.257" v="1189" actId="13244"/>
        <pc:sldMkLst>
          <pc:docMk/>
          <pc:sldMk cId="2173582525" sldId="408"/>
        </pc:sldMkLst>
        <pc:spChg chg="del mod">
          <ac:chgData name="Murphy, Leticia@CalRecycle" userId="e60a5982-3310-4a39-9def-8b05a039666a" providerId="ADAL" clId="{1E67094B-AD01-4CC5-B0DE-5FD3C096E0C2}" dt="2020-10-28T02:18:35.689" v="1030" actId="478"/>
          <ac:spMkLst>
            <pc:docMk/>
            <pc:sldMk cId="2173582525" sldId="408"/>
            <ac:spMk id="2" creationId="{00000000-0000-0000-0000-000000000000}"/>
          </ac:spMkLst>
        </pc:spChg>
        <pc:spChg chg="add del mod">
          <ac:chgData name="Murphy, Leticia@CalRecycle" userId="e60a5982-3310-4a39-9def-8b05a039666a" providerId="ADAL" clId="{1E67094B-AD01-4CC5-B0DE-5FD3C096E0C2}" dt="2020-10-28T02:18:39.421" v="1031" actId="478"/>
          <ac:spMkLst>
            <pc:docMk/>
            <pc:sldMk cId="2173582525" sldId="408"/>
            <ac:spMk id="5" creationId="{CD1ECF1D-0881-4EA0-9774-AE0B0022B2F9}"/>
          </ac:spMkLst>
        </pc:spChg>
        <pc:spChg chg="mod">
          <ac:chgData name="Murphy, Leticia@CalRecycle" userId="e60a5982-3310-4a39-9def-8b05a039666a" providerId="ADAL" clId="{1E67094B-AD01-4CC5-B0DE-5FD3C096E0C2}" dt="2020-10-29T17:36:51.974" v="1180" actId="207"/>
          <ac:spMkLst>
            <pc:docMk/>
            <pc:sldMk cId="2173582525" sldId="408"/>
            <ac:spMk id="6" creationId="{00000000-0000-0000-0000-000000000000}"/>
          </ac:spMkLst>
        </pc:spChg>
        <pc:spChg chg="mod ord">
          <ac:chgData name="Murphy, Leticia@CalRecycle" userId="e60a5982-3310-4a39-9def-8b05a039666a" providerId="ADAL" clId="{1E67094B-AD01-4CC5-B0DE-5FD3C096E0C2}" dt="2020-10-29T17:38:28.257" v="1189" actId="13244"/>
          <ac:spMkLst>
            <pc:docMk/>
            <pc:sldMk cId="2173582525" sldId="408"/>
            <ac:spMk id="7" creationId="{00000000-0000-0000-0000-000000000000}"/>
          </ac:spMkLst>
        </pc:spChg>
        <pc:spChg chg="mod">
          <ac:chgData name="Murphy, Leticia@CalRecycle" userId="e60a5982-3310-4a39-9def-8b05a039666a" providerId="ADAL" clId="{1E67094B-AD01-4CC5-B0DE-5FD3C096E0C2}" dt="2020-10-28T02:12:24.999" v="1000" actId="13244"/>
          <ac:spMkLst>
            <pc:docMk/>
            <pc:sldMk cId="2173582525" sldId="408"/>
            <ac:spMk id="8" creationId="{00000000-0000-0000-0000-000000000000}"/>
          </ac:spMkLst>
        </pc:spChg>
        <pc:spChg chg="add mod">
          <ac:chgData name="Murphy, Leticia@CalRecycle" userId="e60a5982-3310-4a39-9def-8b05a039666a" providerId="ADAL" clId="{1E67094B-AD01-4CC5-B0DE-5FD3C096E0C2}" dt="2020-10-29T17:36:45.338" v="1179" actId="14100"/>
          <ac:spMkLst>
            <pc:docMk/>
            <pc:sldMk cId="2173582525" sldId="408"/>
            <ac:spMk id="9" creationId="{277E6505-7CC9-435A-A37A-57AF1213CED9}"/>
          </ac:spMkLst>
        </pc:spChg>
        <pc:picChg chg="mod ord">
          <ac:chgData name="Murphy, Leticia@CalRecycle" userId="e60a5982-3310-4a39-9def-8b05a039666a" providerId="ADAL" clId="{1E67094B-AD01-4CC5-B0DE-5FD3C096E0C2}" dt="2020-10-29T17:38:25.565" v="1188" actId="13244"/>
          <ac:picMkLst>
            <pc:docMk/>
            <pc:sldMk cId="2173582525" sldId="408"/>
            <ac:picMk id="3" creationId="{00000000-0000-0000-0000-000000000000}"/>
          </ac:picMkLst>
        </pc:picChg>
        <pc:picChg chg="mod">
          <ac:chgData name="Murphy, Leticia@CalRecycle" userId="e60a5982-3310-4a39-9def-8b05a039666a" providerId="ADAL" clId="{1E67094B-AD01-4CC5-B0DE-5FD3C096E0C2}" dt="2020-10-28T02:16:29.147" v="1019" actId="13244"/>
          <ac:picMkLst>
            <pc:docMk/>
            <pc:sldMk cId="2173582525" sldId="408"/>
            <ac:picMk id="4" creationId="{00000000-0000-0000-0000-000000000000}"/>
          </ac:picMkLst>
        </pc:picChg>
      </pc:sldChg>
      <pc:sldChg chg="modSp mod">
        <pc:chgData name="Murphy, Leticia@CalRecycle" userId="e60a5982-3310-4a39-9def-8b05a039666a" providerId="ADAL" clId="{1E67094B-AD01-4CC5-B0DE-5FD3C096E0C2}" dt="2020-10-28T02:14:41.856" v="1009" actId="13244"/>
        <pc:sldMkLst>
          <pc:docMk/>
          <pc:sldMk cId="3291809483" sldId="409"/>
        </pc:sldMkLst>
        <pc:spChg chg="mod">
          <ac:chgData name="Murphy, Leticia@CalRecycle" userId="e60a5982-3310-4a39-9def-8b05a039666a" providerId="ADAL" clId="{1E67094B-AD01-4CC5-B0DE-5FD3C096E0C2}" dt="2020-10-28T00:54:43.798" v="630" actId="962"/>
          <ac:spMkLst>
            <pc:docMk/>
            <pc:sldMk cId="3291809483" sldId="409"/>
            <ac:spMk id="15" creationId="{00000000-0000-0000-0000-000000000000}"/>
          </ac:spMkLst>
        </pc:spChg>
        <pc:spChg chg="mod">
          <ac:chgData name="Murphy, Leticia@CalRecycle" userId="e60a5982-3310-4a39-9def-8b05a039666a" providerId="ADAL" clId="{1E67094B-AD01-4CC5-B0DE-5FD3C096E0C2}" dt="2020-10-28T02:14:41.856" v="1009" actId="13244"/>
          <ac:spMkLst>
            <pc:docMk/>
            <pc:sldMk cId="3291809483" sldId="409"/>
            <ac:spMk id="16" creationId="{00000000-0000-0000-0000-000000000000}"/>
          </ac:spMkLst>
        </pc:spChg>
      </pc:sldChg>
      <pc:sldChg chg="modSp mod">
        <pc:chgData name="Murphy, Leticia@CalRecycle" userId="e60a5982-3310-4a39-9def-8b05a039666a" providerId="ADAL" clId="{1E67094B-AD01-4CC5-B0DE-5FD3C096E0C2}" dt="2020-10-28T02:14:31.390" v="1008" actId="13244"/>
        <pc:sldMkLst>
          <pc:docMk/>
          <pc:sldMk cId="2231033721" sldId="410"/>
        </pc:sldMkLst>
        <pc:spChg chg="mod">
          <ac:chgData name="Murphy, Leticia@CalRecycle" userId="e60a5982-3310-4a39-9def-8b05a039666a" providerId="ADAL" clId="{1E67094B-AD01-4CC5-B0DE-5FD3C096E0C2}" dt="2020-10-28T00:54:23.428" v="625" actId="962"/>
          <ac:spMkLst>
            <pc:docMk/>
            <pc:sldMk cId="2231033721" sldId="410"/>
            <ac:spMk id="3" creationId="{00000000-0000-0000-0000-000000000000}"/>
          </ac:spMkLst>
        </pc:spChg>
        <pc:spChg chg="mod">
          <ac:chgData name="Murphy, Leticia@CalRecycle" userId="e60a5982-3310-4a39-9def-8b05a039666a" providerId="ADAL" clId="{1E67094B-AD01-4CC5-B0DE-5FD3C096E0C2}" dt="2020-10-28T02:14:31.390" v="1008" actId="13244"/>
          <ac:spMkLst>
            <pc:docMk/>
            <pc:sldMk cId="2231033721" sldId="410"/>
            <ac:spMk id="10" creationId="{00000000-0000-0000-0000-000000000000}"/>
          </ac:spMkLst>
        </pc:spChg>
        <pc:spChg chg="mod">
          <ac:chgData name="Murphy, Leticia@CalRecycle" userId="e60a5982-3310-4a39-9def-8b05a039666a" providerId="ADAL" clId="{1E67094B-AD01-4CC5-B0DE-5FD3C096E0C2}" dt="2020-10-28T00:54:29.698" v="627" actId="962"/>
          <ac:spMkLst>
            <pc:docMk/>
            <pc:sldMk cId="2231033721" sldId="410"/>
            <ac:spMk id="14" creationId="{E2122863-0E8D-524F-813F-1495B23848B6}"/>
          </ac:spMkLst>
        </pc:spChg>
        <pc:spChg chg="mod">
          <ac:chgData name="Murphy, Leticia@CalRecycle" userId="e60a5982-3310-4a39-9def-8b05a039666a" providerId="ADAL" clId="{1E67094B-AD01-4CC5-B0DE-5FD3C096E0C2}" dt="2020-10-28T00:54:32.508" v="628" actId="962"/>
          <ac:spMkLst>
            <pc:docMk/>
            <pc:sldMk cId="2231033721" sldId="410"/>
            <ac:spMk id="15" creationId="{E2122863-0E8D-524F-813F-1495B23848B6}"/>
          </ac:spMkLst>
        </pc:spChg>
        <pc:grpChg chg="mod">
          <ac:chgData name="Murphy, Leticia@CalRecycle" userId="e60a5982-3310-4a39-9def-8b05a039666a" providerId="ADAL" clId="{1E67094B-AD01-4CC5-B0DE-5FD3C096E0C2}" dt="2020-10-28T00:54:27.015" v="626" actId="962"/>
          <ac:grpSpMkLst>
            <pc:docMk/>
            <pc:sldMk cId="2231033721" sldId="410"/>
            <ac:grpSpMk id="5" creationId="{00000000-0000-0000-0000-000000000000}"/>
          </ac:grpSpMkLst>
        </pc:grpChg>
      </pc:sldChg>
      <pc:sldChg chg="modSp mod">
        <pc:chgData name="Murphy, Leticia@CalRecycle" userId="e60a5982-3310-4a39-9def-8b05a039666a" providerId="ADAL" clId="{1E67094B-AD01-4CC5-B0DE-5FD3C096E0C2}" dt="2020-10-29T17:22:36.837" v="1107" actId="14100"/>
        <pc:sldMkLst>
          <pc:docMk/>
          <pc:sldMk cId="851976290" sldId="411"/>
        </pc:sldMkLst>
        <pc:spChg chg="mod">
          <ac:chgData name="Murphy, Leticia@CalRecycle" userId="e60a5982-3310-4a39-9def-8b05a039666a" providerId="ADAL" clId="{1E67094B-AD01-4CC5-B0DE-5FD3C096E0C2}" dt="2020-10-29T17:22:36.837" v="1107" actId="14100"/>
          <ac:spMkLst>
            <pc:docMk/>
            <pc:sldMk cId="851976290" sldId="411"/>
            <ac:spMk id="2" creationId="{00000000-0000-0000-0000-000000000000}"/>
          </ac:spMkLst>
        </pc:spChg>
        <pc:spChg chg="mod">
          <ac:chgData name="Murphy, Leticia@CalRecycle" userId="e60a5982-3310-4a39-9def-8b05a039666a" providerId="ADAL" clId="{1E67094B-AD01-4CC5-B0DE-5FD3C096E0C2}" dt="2020-10-29T17:22:16.679" v="1104" actId="207"/>
          <ac:spMkLst>
            <pc:docMk/>
            <pc:sldMk cId="851976290" sldId="411"/>
            <ac:spMk id="7" creationId="{00000000-0000-0000-0000-000000000000}"/>
          </ac:spMkLst>
        </pc:spChg>
        <pc:spChg chg="mod">
          <ac:chgData name="Murphy, Leticia@CalRecycle" userId="e60a5982-3310-4a39-9def-8b05a039666a" providerId="ADAL" clId="{1E67094B-AD01-4CC5-B0DE-5FD3C096E0C2}" dt="2020-10-28T01:21:27.286" v="899" actId="13244"/>
          <ac:spMkLst>
            <pc:docMk/>
            <pc:sldMk cId="851976290" sldId="411"/>
            <ac:spMk id="8" creationId="{00000000-0000-0000-0000-000000000000}"/>
          </ac:spMkLst>
        </pc:spChg>
        <pc:picChg chg="mod">
          <ac:chgData name="Murphy, Leticia@CalRecycle" userId="e60a5982-3310-4a39-9def-8b05a039666a" providerId="ADAL" clId="{1E67094B-AD01-4CC5-B0DE-5FD3C096E0C2}" dt="2020-10-27T23:54:23.688" v="464" actId="962"/>
          <ac:picMkLst>
            <pc:docMk/>
            <pc:sldMk cId="851976290" sldId="411"/>
            <ac:picMk id="9" creationId="{00000000-0000-0000-0000-000000000000}"/>
          </ac:picMkLst>
        </pc:picChg>
      </pc:sldChg>
      <pc:sldChg chg="modSp mod">
        <pc:chgData name="Murphy, Leticia@CalRecycle" userId="e60a5982-3310-4a39-9def-8b05a039666a" providerId="ADAL" clId="{1E67094B-AD01-4CC5-B0DE-5FD3C096E0C2}" dt="2020-10-28T01:00:48.217" v="640" actId="962"/>
        <pc:sldMkLst>
          <pc:docMk/>
          <pc:sldMk cId="2493820713" sldId="414"/>
        </pc:sldMkLst>
        <pc:spChg chg="mod">
          <ac:chgData name="Murphy, Leticia@CalRecycle" userId="e60a5982-3310-4a39-9def-8b05a039666a" providerId="ADAL" clId="{1E67094B-AD01-4CC5-B0DE-5FD3C096E0C2}" dt="2020-10-27T23:37:09.744" v="177" actId="962"/>
          <ac:spMkLst>
            <pc:docMk/>
            <pc:sldMk cId="2493820713" sldId="414"/>
            <ac:spMk id="2" creationId="{00000000-0000-0000-0000-000000000000}"/>
          </ac:spMkLst>
        </pc:spChg>
        <pc:spChg chg="mod">
          <ac:chgData name="Murphy, Leticia@CalRecycle" userId="e60a5982-3310-4a39-9def-8b05a039666a" providerId="ADAL" clId="{1E67094B-AD01-4CC5-B0DE-5FD3C096E0C2}" dt="2020-10-27T23:37:04.810" v="175" actId="962"/>
          <ac:spMkLst>
            <pc:docMk/>
            <pc:sldMk cId="2493820713" sldId="414"/>
            <ac:spMk id="3" creationId="{00000000-0000-0000-0000-000000000000}"/>
          </ac:spMkLst>
        </pc:spChg>
        <pc:spChg chg="mod">
          <ac:chgData name="Murphy, Leticia@CalRecycle" userId="e60a5982-3310-4a39-9def-8b05a039666a" providerId="ADAL" clId="{1E67094B-AD01-4CC5-B0DE-5FD3C096E0C2}" dt="2020-10-28T01:00:39.043" v="639" actId="962"/>
          <ac:spMkLst>
            <pc:docMk/>
            <pc:sldMk cId="2493820713" sldId="414"/>
            <ac:spMk id="6" creationId="{E2122863-0E8D-524F-813F-1495B23848B6}"/>
          </ac:spMkLst>
        </pc:spChg>
        <pc:grpChg chg="mod">
          <ac:chgData name="Murphy, Leticia@CalRecycle" userId="e60a5982-3310-4a39-9def-8b05a039666a" providerId="ADAL" clId="{1E67094B-AD01-4CC5-B0DE-5FD3C096E0C2}" dt="2020-10-28T01:00:48.217" v="640" actId="962"/>
          <ac:grpSpMkLst>
            <pc:docMk/>
            <pc:sldMk cId="2493820713" sldId="414"/>
            <ac:grpSpMk id="4" creationId="{00000000-0000-0000-0000-000000000000}"/>
          </ac:grpSpMkLst>
        </pc:grpChg>
      </pc:sldChg>
      <pc:sldChg chg="modSp mod">
        <pc:chgData name="Murphy, Leticia@CalRecycle" userId="e60a5982-3310-4a39-9def-8b05a039666a" providerId="ADAL" clId="{1E67094B-AD01-4CC5-B0DE-5FD3C096E0C2}" dt="2020-10-29T17:37:34.414" v="1184" actId="14100"/>
        <pc:sldMkLst>
          <pc:docMk/>
          <pc:sldMk cId="3821768444" sldId="415"/>
        </pc:sldMkLst>
        <pc:spChg chg="mod">
          <ac:chgData name="Murphy, Leticia@CalRecycle" userId="e60a5982-3310-4a39-9def-8b05a039666a" providerId="ADAL" clId="{1E67094B-AD01-4CC5-B0DE-5FD3C096E0C2}" dt="2020-10-29T17:37:34.414" v="1184" actId="14100"/>
          <ac:spMkLst>
            <pc:docMk/>
            <pc:sldMk cId="3821768444" sldId="415"/>
            <ac:spMk id="2" creationId="{00000000-0000-0000-0000-000000000000}"/>
          </ac:spMkLst>
        </pc:spChg>
        <pc:spChg chg="mod">
          <ac:chgData name="Murphy, Leticia@CalRecycle" userId="e60a5982-3310-4a39-9def-8b05a039666a" providerId="ADAL" clId="{1E67094B-AD01-4CC5-B0DE-5FD3C096E0C2}" dt="2020-10-28T01:01:37.547" v="646" actId="962"/>
          <ac:spMkLst>
            <pc:docMk/>
            <pc:sldMk cId="3821768444" sldId="415"/>
            <ac:spMk id="3" creationId="{00000000-0000-0000-0000-000000000000}"/>
          </ac:spMkLst>
        </pc:spChg>
        <pc:spChg chg="mod">
          <ac:chgData name="Murphy, Leticia@CalRecycle" userId="e60a5982-3310-4a39-9def-8b05a039666a" providerId="ADAL" clId="{1E67094B-AD01-4CC5-B0DE-5FD3C096E0C2}" dt="2020-10-28T01:01:15.470" v="641" actId="962"/>
          <ac:spMkLst>
            <pc:docMk/>
            <pc:sldMk cId="3821768444" sldId="415"/>
            <ac:spMk id="4" creationId="{00000000-0000-0000-0000-000000000000}"/>
          </ac:spMkLst>
        </pc:spChg>
        <pc:spChg chg="mod">
          <ac:chgData name="Murphy, Leticia@CalRecycle" userId="e60a5982-3310-4a39-9def-8b05a039666a" providerId="ADAL" clId="{1E67094B-AD01-4CC5-B0DE-5FD3C096E0C2}" dt="2020-10-28T01:01:29.412" v="644" actId="962"/>
          <ac:spMkLst>
            <pc:docMk/>
            <pc:sldMk cId="3821768444" sldId="415"/>
            <ac:spMk id="5" creationId="{00000000-0000-0000-0000-000000000000}"/>
          </ac:spMkLst>
        </pc:spChg>
      </pc:sldChg>
      <pc:sldChg chg="addSp delSp modSp mod">
        <pc:chgData name="Murphy, Leticia@CalRecycle" userId="e60a5982-3310-4a39-9def-8b05a039666a" providerId="ADAL" clId="{1E67094B-AD01-4CC5-B0DE-5FD3C096E0C2}" dt="2020-10-29T17:37:47.524" v="1187" actId="14100"/>
        <pc:sldMkLst>
          <pc:docMk/>
          <pc:sldMk cId="2513736104" sldId="425"/>
        </pc:sldMkLst>
        <pc:spChg chg="mod">
          <ac:chgData name="Murphy, Leticia@CalRecycle" userId="e60a5982-3310-4a39-9def-8b05a039666a" providerId="ADAL" clId="{1E67094B-AD01-4CC5-B0DE-5FD3C096E0C2}" dt="2020-10-29T17:37:47.524" v="1187" actId="14100"/>
          <ac:spMkLst>
            <pc:docMk/>
            <pc:sldMk cId="2513736104" sldId="425"/>
            <ac:spMk id="8" creationId="{00000000-0000-0000-0000-000000000000}"/>
          </ac:spMkLst>
        </pc:spChg>
        <pc:spChg chg="add mod">
          <ac:chgData name="Murphy, Leticia@CalRecycle" userId="e60a5982-3310-4a39-9def-8b05a039666a" providerId="ADAL" clId="{1E67094B-AD01-4CC5-B0DE-5FD3C096E0C2}" dt="2020-10-28T02:15:07.671" v="1012" actId="13244"/>
          <ac:spMkLst>
            <pc:docMk/>
            <pc:sldMk cId="2513736104" sldId="425"/>
            <ac:spMk id="10" creationId="{5A8B8E09-FD2D-45F9-BA58-A58B53E1846E}"/>
          </ac:spMkLst>
        </pc:spChg>
        <pc:spChg chg="mod">
          <ac:chgData name="Murphy, Leticia@CalRecycle" userId="e60a5982-3310-4a39-9def-8b05a039666a" providerId="ADAL" clId="{1E67094B-AD01-4CC5-B0DE-5FD3C096E0C2}" dt="2020-10-28T02:15:29.938" v="1013" actId="13244"/>
          <ac:spMkLst>
            <pc:docMk/>
            <pc:sldMk cId="2513736104" sldId="425"/>
            <ac:spMk id="11" creationId="{00000000-0000-0000-0000-000000000000}"/>
          </ac:spMkLst>
        </pc:spChg>
        <pc:spChg chg="mod">
          <ac:chgData name="Murphy, Leticia@CalRecycle" userId="e60a5982-3310-4a39-9def-8b05a039666a" providerId="ADAL" clId="{1E67094B-AD01-4CC5-B0DE-5FD3C096E0C2}" dt="2020-10-28T02:15:41.283" v="1015" actId="13244"/>
          <ac:spMkLst>
            <pc:docMk/>
            <pc:sldMk cId="2513736104" sldId="425"/>
            <ac:spMk id="12" creationId="{00000000-0000-0000-0000-000000000000}"/>
          </ac:spMkLst>
        </pc:spChg>
        <pc:spChg chg="mod">
          <ac:chgData name="Murphy, Leticia@CalRecycle" userId="e60a5982-3310-4a39-9def-8b05a039666a" providerId="ADAL" clId="{1E67094B-AD01-4CC5-B0DE-5FD3C096E0C2}" dt="2020-10-28T02:15:36.847" v="1014" actId="13244"/>
          <ac:spMkLst>
            <pc:docMk/>
            <pc:sldMk cId="2513736104" sldId="425"/>
            <ac:spMk id="13" creationId="{00000000-0000-0000-0000-000000000000}"/>
          </ac:spMkLst>
        </pc:spChg>
        <pc:spChg chg="add mod">
          <ac:chgData name="Murphy, Leticia@CalRecycle" userId="e60a5982-3310-4a39-9def-8b05a039666a" providerId="ADAL" clId="{1E67094B-AD01-4CC5-B0DE-5FD3C096E0C2}" dt="2020-10-28T02:15:01.580" v="1011" actId="13244"/>
          <ac:spMkLst>
            <pc:docMk/>
            <pc:sldMk cId="2513736104" sldId="425"/>
            <ac:spMk id="14" creationId="{35EE04A5-F702-459E-8586-96E7F6EB3BC0}"/>
          </ac:spMkLst>
        </pc:spChg>
        <pc:graphicFrameChg chg="del mod modGraphic">
          <ac:chgData name="Murphy, Leticia@CalRecycle" userId="e60a5982-3310-4a39-9def-8b05a039666a" providerId="ADAL" clId="{1E67094B-AD01-4CC5-B0DE-5FD3C096E0C2}" dt="2020-10-28T01:11:18.305" v="848" actId="478"/>
          <ac:graphicFrameMkLst>
            <pc:docMk/>
            <pc:sldMk cId="2513736104" sldId="425"/>
            <ac:graphicFrameMk id="9" creationId="{00000000-0000-0000-0000-000000000000}"/>
          </ac:graphicFrameMkLst>
        </pc:graphicFrameChg>
        <pc:picChg chg="mod">
          <ac:chgData name="Murphy, Leticia@CalRecycle" userId="e60a5982-3310-4a39-9def-8b05a039666a" providerId="ADAL" clId="{1E67094B-AD01-4CC5-B0DE-5FD3C096E0C2}" dt="2020-10-28T02:15:45.800" v="1016" actId="13244"/>
          <ac:picMkLst>
            <pc:docMk/>
            <pc:sldMk cId="2513736104" sldId="425"/>
            <ac:picMk id="6" creationId="{00000000-0000-0000-0000-000000000000}"/>
          </ac:picMkLst>
        </pc:picChg>
        <pc:picChg chg="mod">
          <ac:chgData name="Murphy, Leticia@CalRecycle" userId="e60a5982-3310-4a39-9def-8b05a039666a" providerId="ADAL" clId="{1E67094B-AD01-4CC5-B0DE-5FD3C096E0C2}" dt="2020-10-28T01:05:32.110" v="807" actId="962"/>
          <ac:picMkLst>
            <pc:docMk/>
            <pc:sldMk cId="2513736104" sldId="425"/>
            <ac:picMk id="1026" creationId="{00000000-0000-0000-0000-000000000000}"/>
          </ac:picMkLst>
        </pc:picChg>
      </pc:sldChg>
      <pc:sldChg chg="modSp mod">
        <pc:chgData name="Murphy, Leticia@CalRecycle" userId="e60a5982-3310-4a39-9def-8b05a039666a" providerId="ADAL" clId="{1E67094B-AD01-4CC5-B0DE-5FD3C096E0C2}" dt="2020-10-27T23:36:44.972" v="153" actId="962"/>
        <pc:sldMkLst>
          <pc:docMk/>
          <pc:sldMk cId="3724681737" sldId="440"/>
        </pc:sldMkLst>
        <pc:spChg chg="mod">
          <ac:chgData name="Murphy, Leticia@CalRecycle" userId="e60a5982-3310-4a39-9def-8b05a039666a" providerId="ADAL" clId="{1E67094B-AD01-4CC5-B0DE-5FD3C096E0C2}" dt="2020-10-27T23:36:31.971" v="150" actId="962"/>
          <ac:spMkLst>
            <pc:docMk/>
            <pc:sldMk cId="3724681737" sldId="440"/>
            <ac:spMk id="2" creationId="{00000000-0000-0000-0000-000000000000}"/>
          </ac:spMkLst>
        </pc:spChg>
        <pc:spChg chg="mod">
          <ac:chgData name="Murphy, Leticia@CalRecycle" userId="e60a5982-3310-4a39-9def-8b05a039666a" providerId="ADAL" clId="{1E67094B-AD01-4CC5-B0DE-5FD3C096E0C2}" dt="2020-10-27T23:36:44.972" v="153" actId="962"/>
          <ac:spMkLst>
            <pc:docMk/>
            <pc:sldMk cId="3724681737" sldId="440"/>
            <ac:spMk id="3" creationId="{00000000-0000-0000-0000-000000000000}"/>
          </ac:spMkLst>
        </pc:spChg>
        <pc:spChg chg="mod">
          <ac:chgData name="Murphy, Leticia@CalRecycle" userId="e60a5982-3310-4a39-9def-8b05a039666a" providerId="ADAL" clId="{1E67094B-AD01-4CC5-B0DE-5FD3C096E0C2}" dt="2020-10-27T23:36:38.677" v="151" actId="962"/>
          <ac:spMkLst>
            <pc:docMk/>
            <pc:sldMk cId="3724681737" sldId="440"/>
            <ac:spMk id="5" creationId="{E2122863-0E8D-524F-813F-1495B23848B6}"/>
          </ac:spMkLst>
        </pc:spChg>
      </pc:sldChg>
      <pc:sldChg chg="modSp mod">
        <pc:chgData name="Murphy, Leticia@CalRecycle" userId="e60a5982-3310-4a39-9def-8b05a039666a" providerId="ADAL" clId="{1E67094B-AD01-4CC5-B0DE-5FD3C096E0C2}" dt="2020-10-27T23:37:33.954" v="181" actId="962"/>
        <pc:sldMkLst>
          <pc:docMk/>
          <pc:sldMk cId="2036537505" sldId="441"/>
        </pc:sldMkLst>
        <pc:spChg chg="mod">
          <ac:chgData name="Murphy, Leticia@CalRecycle" userId="e60a5982-3310-4a39-9def-8b05a039666a" providerId="ADAL" clId="{1E67094B-AD01-4CC5-B0DE-5FD3C096E0C2}" dt="2020-10-27T23:37:23.327" v="179" actId="962"/>
          <ac:spMkLst>
            <pc:docMk/>
            <pc:sldMk cId="2036537505" sldId="441"/>
            <ac:spMk id="2" creationId="{00000000-0000-0000-0000-000000000000}"/>
          </ac:spMkLst>
        </pc:spChg>
        <pc:spChg chg="mod">
          <ac:chgData name="Murphy, Leticia@CalRecycle" userId="e60a5982-3310-4a39-9def-8b05a039666a" providerId="ADAL" clId="{1E67094B-AD01-4CC5-B0DE-5FD3C096E0C2}" dt="2020-10-27T23:37:33.954" v="181" actId="962"/>
          <ac:spMkLst>
            <pc:docMk/>
            <pc:sldMk cId="2036537505" sldId="441"/>
            <ac:spMk id="3" creationId="{00000000-0000-0000-0000-000000000000}"/>
          </ac:spMkLst>
        </pc:spChg>
      </pc:sldChg>
      <pc:sldChg chg="modSp mod">
        <pc:chgData name="Murphy, Leticia@CalRecycle" userId="e60a5982-3310-4a39-9def-8b05a039666a" providerId="ADAL" clId="{1E67094B-AD01-4CC5-B0DE-5FD3C096E0C2}" dt="2020-10-27T23:41:28.558" v="260" actId="962"/>
        <pc:sldMkLst>
          <pc:docMk/>
          <pc:sldMk cId="880443047" sldId="442"/>
        </pc:sldMkLst>
        <pc:spChg chg="mod">
          <ac:chgData name="Murphy, Leticia@CalRecycle" userId="e60a5982-3310-4a39-9def-8b05a039666a" providerId="ADAL" clId="{1E67094B-AD01-4CC5-B0DE-5FD3C096E0C2}" dt="2020-10-27T23:41:22.651" v="258" actId="962"/>
          <ac:spMkLst>
            <pc:docMk/>
            <pc:sldMk cId="880443047" sldId="442"/>
            <ac:spMk id="2" creationId="{00000000-0000-0000-0000-000000000000}"/>
          </ac:spMkLst>
        </pc:spChg>
        <pc:spChg chg="mod">
          <ac:chgData name="Murphy, Leticia@CalRecycle" userId="e60a5982-3310-4a39-9def-8b05a039666a" providerId="ADAL" clId="{1E67094B-AD01-4CC5-B0DE-5FD3C096E0C2}" dt="2020-10-27T23:41:28.558" v="260" actId="962"/>
          <ac:spMkLst>
            <pc:docMk/>
            <pc:sldMk cId="880443047" sldId="442"/>
            <ac:spMk id="3" creationId="{00000000-0000-0000-0000-000000000000}"/>
          </ac:spMkLst>
        </pc:spChg>
        <pc:spChg chg="mod">
          <ac:chgData name="Murphy, Leticia@CalRecycle" userId="e60a5982-3310-4a39-9def-8b05a039666a" providerId="ADAL" clId="{1E67094B-AD01-4CC5-B0DE-5FD3C096E0C2}" dt="2020-10-27T23:40:50.388" v="255" actId="962"/>
          <ac:spMkLst>
            <pc:docMk/>
            <pc:sldMk cId="880443047" sldId="442"/>
            <ac:spMk id="9" creationId="{E2122863-0E8D-524F-813F-1495B23848B6}"/>
          </ac:spMkLst>
        </pc:spChg>
        <pc:grpChg chg="mod">
          <ac:chgData name="Murphy, Leticia@CalRecycle" userId="e60a5982-3310-4a39-9def-8b05a039666a" providerId="ADAL" clId="{1E67094B-AD01-4CC5-B0DE-5FD3C096E0C2}" dt="2020-10-27T23:41:14.298" v="256" actId="1076"/>
          <ac:grpSpMkLst>
            <pc:docMk/>
            <pc:sldMk cId="880443047" sldId="442"/>
            <ac:grpSpMk id="5" creationId="{00000000-0000-0000-0000-000000000000}"/>
          </ac:grpSpMkLst>
        </pc:grpChg>
      </pc:sldChg>
      <pc:sldChg chg="modSp mod">
        <pc:chgData name="Murphy, Leticia@CalRecycle" userId="e60a5982-3310-4a39-9def-8b05a039666a" providerId="ADAL" clId="{1E67094B-AD01-4CC5-B0DE-5FD3C096E0C2}" dt="2020-10-27T23:40:39.011" v="253" actId="962"/>
        <pc:sldMkLst>
          <pc:docMk/>
          <pc:sldMk cId="2608357173" sldId="443"/>
        </pc:sldMkLst>
        <pc:spChg chg="mod">
          <ac:chgData name="Murphy, Leticia@CalRecycle" userId="e60a5982-3310-4a39-9def-8b05a039666a" providerId="ADAL" clId="{1E67094B-AD01-4CC5-B0DE-5FD3C096E0C2}" dt="2020-10-27T23:40:33.771" v="251" actId="962"/>
          <ac:spMkLst>
            <pc:docMk/>
            <pc:sldMk cId="2608357173" sldId="443"/>
            <ac:spMk id="2" creationId="{00000000-0000-0000-0000-000000000000}"/>
          </ac:spMkLst>
        </pc:spChg>
        <pc:spChg chg="mod">
          <ac:chgData name="Murphy, Leticia@CalRecycle" userId="e60a5982-3310-4a39-9def-8b05a039666a" providerId="ADAL" clId="{1E67094B-AD01-4CC5-B0DE-5FD3C096E0C2}" dt="2020-10-27T23:40:39.011" v="253" actId="962"/>
          <ac:spMkLst>
            <pc:docMk/>
            <pc:sldMk cId="2608357173" sldId="443"/>
            <ac:spMk id="3" creationId="{00000000-0000-0000-0000-000000000000}"/>
          </ac:spMkLst>
        </pc:spChg>
        <pc:spChg chg="mod">
          <ac:chgData name="Murphy, Leticia@CalRecycle" userId="e60a5982-3310-4a39-9def-8b05a039666a" providerId="ADAL" clId="{1E67094B-AD01-4CC5-B0DE-5FD3C096E0C2}" dt="2020-10-27T23:40:17.303" v="246" actId="962"/>
          <ac:spMkLst>
            <pc:docMk/>
            <pc:sldMk cId="2608357173" sldId="443"/>
            <ac:spMk id="15" creationId="{E2122863-0E8D-524F-813F-1495B23848B6}"/>
          </ac:spMkLst>
        </pc:spChg>
        <pc:grpChg chg="mod">
          <ac:chgData name="Murphy, Leticia@CalRecycle" userId="e60a5982-3310-4a39-9def-8b05a039666a" providerId="ADAL" clId="{1E67094B-AD01-4CC5-B0DE-5FD3C096E0C2}" dt="2020-10-27T23:40:10.188" v="245" actId="962"/>
          <ac:grpSpMkLst>
            <pc:docMk/>
            <pc:sldMk cId="2608357173" sldId="443"/>
            <ac:grpSpMk id="21" creationId="{00000000-0000-0000-0000-000000000000}"/>
          </ac:grpSpMkLst>
        </pc:grpChg>
      </pc:sldChg>
      <pc:sldChg chg="modSp mod">
        <pc:chgData name="Murphy, Leticia@CalRecycle" userId="e60a5982-3310-4a39-9def-8b05a039666a" providerId="ADAL" clId="{1E67094B-AD01-4CC5-B0DE-5FD3C096E0C2}" dt="2020-10-27T23:39:59.847" v="244" actId="962"/>
        <pc:sldMkLst>
          <pc:docMk/>
          <pc:sldMk cId="2161489328" sldId="445"/>
        </pc:sldMkLst>
        <pc:spChg chg="mod">
          <ac:chgData name="Murphy, Leticia@CalRecycle" userId="e60a5982-3310-4a39-9def-8b05a039666a" providerId="ADAL" clId="{1E67094B-AD01-4CC5-B0DE-5FD3C096E0C2}" dt="2020-10-27T23:39:53.772" v="242" actId="962"/>
          <ac:spMkLst>
            <pc:docMk/>
            <pc:sldMk cId="2161489328" sldId="445"/>
            <ac:spMk id="2" creationId="{00000000-0000-0000-0000-000000000000}"/>
          </ac:spMkLst>
        </pc:spChg>
        <pc:spChg chg="mod">
          <ac:chgData name="Murphy, Leticia@CalRecycle" userId="e60a5982-3310-4a39-9def-8b05a039666a" providerId="ADAL" clId="{1E67094B-AD01-4CC5-B0DE-5FD3C096E0C2}" dt="2020-10-27T23:39:59.847" v="244" actId="962"/>
          <ac:spMkLst>
            <pc:docMk/>
            <pc:sldMk cId="2161489328" sldId="445"/>
            <ac:spMk id="3" creationId="{00000000-0000-0000-0000-000000000000}"/>
          </ac:spMkLst>
        </pc:spChg>
      </pc:sldChg>
      <pc:sldChg chg="modSp mod">
        <pc:chgData name="Murphy, Leticia@CalRecycle" userId="e60a5982-3310-4a39-9def-8b05a039666a" providerId="ADAL" clId="{1E67094B-AD01-4CC5-B0DE-5FD3C096E0C2}" dt="2020-10-28T00:55:55.231" v="634" actId="962"/>
        <pc:sldMkLst>
          <pc:docMk/>
          <pc:sldMk cId="3201954235" sldId="448"/>
        </pc:sldMkLst>
        <pc:spChg chg="mod">
          <ac:chgData name="Murphy, Leticia@CalRecycle" userId="e60a5982-3310-4a39-9def-8b05a039666a" providerId="ADAL" clId="{1E67094B-AD01-4CC5-B0DE-5FD3C096E0C2}" dt="2020-10-27T23:39:21.043" v="233" actId="962"/>
          <ac:spMkLst>
            <pc:docMk/>
            <pc:sldMk cId="3201954235" sldId="448"/>
            <ac:spMk id="2" creationId="{00000000-0000-0000-0000-000000000000}"/>
          </ac:spMkLst>
        </pc:spChg>
        <pc:spChg chg="mod">
          <ac:chgData name="Murphy, Leticia@CalRecycle" userId="e60a5982-3310-4a39-9def-8b05a039666a" providerId="ADAL" clId="{1E67094B-AD01-4CC5-B0DE-5FD3C096E0C2}" dt="2020-10-27T23:39:27.376" v="235" actId="962"/>
          <ac:spMkLst>
            <pc:docMk/>
            <pc:sldMk cId="3201954235" sldId="448"/>
            <ac:spMk id="3" creationId="{00000000-0000-0000-0000-000000000000}"/>
          </ac:spMkLst>
        </pc:spChg>
        <pc:spChg chg="mod">
          <ac:chgData name="Murphy, Leticia@CalRecycle" userId="e60a5982-3310-4a39-9def-8b05a039666a" providerId="ADAL" clId="{1E67094B-AD01-4CC5-B0DE-5FD3C096E0C2}" dt="2020-10-28T00:55:55.231" v="634" actId="962"/>
          <ac:spMkLst>
            <pc:docMk/>
            <pc:sldMk cId="3201954235" sldId="448"/>
            <ac:spMk id="10" creationId="{E2122863-0E8D-524F-813F-1495B23848B6}"/>
          </ac:spMkLst>
        </pc:spChg>
        <pc:grpChg chg="mod">
          <ac:chgData name="Murphy, Leticia@CalRecycle" userId="e60a5982-3310-4a39-9def-8b05a039666a" providerId="ADAL" clId="{1E67094B-AD01-4CC5-B0DE-5FD3C096E0C2}" dt="2020-10-27T23:39:12.263" v="231" actId="962"/>
          <ac:grpSpMkLst>
            <pc:docMk/>
            <pc:sldMk cId="3201954235" sldId="448"/>
            <ac:grpSpMk id="9" creationId="{00000000-0000-0000-0000-000000000000}"/>
          </ac:grpSpMkLst>
        </pc:grpChg>
      </pc:sldChg>
      <pc:sldChg chg="modSp mod">
        <pc:chgData name="Murphy, Leticia@CalRecycle" userId="e60a5982-3310-4a39-9def-8b05a039666a" providerId="ADAL" clId="{1E67094B-AD01-4CC5-B0DE-5FD3C096E0C2}" dt="2020-10-28T00:56:05.639" v="635" actId="962"/>
        <pc:sldMkLst>
          <pc:docMk/>
          <pc:sldMk cId="918965687" sldId="449"/>
        </pc:sldMkLst>
        <pc:spChg chg="mod">
          <ac:chgData name="Murphy, Leticia@CalRecycle" userId="e60a5982-3310-4a39-9def-8b05a039666a" providerId="ADAL" clId="{1E67094B-AD01-4CC5-B0DE-5FD3C096E0C2}" dt="2020-10-27T23:38:54.309" v="227" actId="962"/>
          <ac:spMkLst>
            <pc:docMk/>
            <pc:sldMk cId="918965687" sldId="449"/>
            <ac:spMk id="2" creationId="{00000000-0000-0000-0000-000000000000}"/>
          </ac:spMkLst>
        </pc:spChg>
        <pc:spChg chg="mod">
          <ac:chgData name="Murphy, Leticia@CalRecycle" userId="e60a5982-3310-4a39-9def-8b05a039666a" providerId="ADAL" clId="{1E67094B-AD01-4CC5-B0DE-5FD3C096E0C2}" dt="2020-10-27T23:38:59.714" v="229" actId="962"/>
          <ac:spMkLst>
            <pc:docMk/>
            <pc:sldMk cId="918965687" sldId="449"/>
            <ac:spMk id="3" creationId="{00000000-0000-0000-0000-000000000000}"/>
          </ac:spMkLst>
        </pc:spChg>
        <pc:spChg chg="mod">
          <ac:chgData name="Murphy, Leticia@CalRecycle" userId="e60a5982-3310-4a39-9def-8b05a039666a" providerId="ADAL" clId="{1E67094B-AD01-4CC5-B0DE-5FD3C096E0C2}" dt="2020-10-28T00:56:05.639" v="635" actId="962"/>
          <ac:spMkLst>
            <pc:docMk/>
            <pc:sldMk cId="918965687" sldId="449"/>
            <ac:spMk id="9" creationId="{E2122863-0E8D-524F-813F-1495B23848B6}"/>
          </ac:spMkLst>
        </pc:spChg>
        <pc:grpChg chg="mod">
          <ac:chgData name="Murphy, Leticia@CalRecycle" userId="e60a5982-3310-4a39-9def-8b05a039666a" providerId="ADAL" clId="{1E67094B-AD01-4CC5-B0DE-5FD3C096E0C2}" dt="2020-10-27T23:39:06.459" v="230" actId="962"/>
          <ac:grpSpMkLst>
            <pc:docMk/>
            <pc:sldMk cId="918965687" sldId="449"/>
            <ac:grpSpMk id="8" creationId="{00000000-0000-0000-0000-000000000000}"/>
          </ac:grpSpMkLst>
        </pc:grpChg>
      </pc:sldChg>
      <pc:sldChg chg="modSp mod">
        <pc:chgData name="Murphy, Leticia@CalRecycle" userId="e60a5982-3310-4a39-9def-8b05a039666a" providerId="ADAL" clId="{1E67094B-AD01-4CC5-B0DE-5FD3C096E0C2}" dt="2020-10-27T23:38:46.002" v="225" actId="962"/>
        <pc:sldMkLst>
          <pc:docMk/>
          <pc:sldMk cId="46369695" sldId="450"/>
        </pc:sldMkLst>
        <pc:spChg chg="mod">
          <ac:chgData name="Murphy, Leticia@CalRecycle" userId="e60a5982-3310-4a39-9def-8b05a039666a" providerId="ADAL" clId="{1E67094B-AD01-4CC5-B0DE-5FD3C096E0C2}" dt="2020-10-27T23:38:39.573" v="223" actId="962"/>
          <ac:spMkLst>
            <pc:docMk/>
            <pc:sldMk cId="46369695" sldId="450"/>
            <ac:spMk id="2" creationId="{00000000-0000-0000-0000-000000000000}"/>
          </ac:spMkLst>
        </pc:spChg>
        <pc:spChg chg="mod">
          <ac:chgData name="Murphy, Leticia@CalRecycle" userId="e60a5982-3310-4a39-9def-8b05a039666a" providerId="ADAL" clId="{1E67094B-AD01-4CC5-B0DE-5FD3C096E0C2}" dt="2020-10-27T23:38:46.002" v="225" actId="962"/>
          <ac:spMkLst>
            <pc:docMk/>
            <pc:sldMk cId="46369695" sldId="450"/>
            <ac:spMk id="3" creationId="{00000000-0000-0000-0000-000000000000}"/>
          </ac:spMkLst>
        </pc:spChg>
      </pc:sldChg>
      <pc:sldChg chg="modSp mod">
        <pc:chgData name="Murphy, Leticia@CalRecycle" userId="e60a5982-3310-4a39-9def-8b05a039666a" providerId="ADAL" clId="{1E67094B-AD01-4CC5-B0DE-5FD3C096E0C2}" dt="2020-10-27T23:38:31.027" v="221" actId="962"/>
        <pc:sldMkLst>
          <pc:docMk/>
          <pc:sldMk cId="3812543504" sldId="451"/>
        </pc:sldMkLst>
        <pc:spChg chg="mod">
          <ac:chgData name="Murphy, Leticia@CalRecycle" userId="e60a5982-3310-4a39-9def-8b05a039666a" providerId="ADAL" clId="{1E67094B-AD01-4CC5-B0DE-5FD3C096E0C2}" dt="2020-10-27T23:38:22.895" v="219" actId="962"/>
          <ac:spMkLst>
            <pc:docMk/>
            <pc:sldMk cId="3812543504" sldId="451"/>
            <ac:spMk id="2" creationId="{00000000-0000-0000-0000-000000000000}"/>
          </ac:spMkLst>
        </pc:spChg>
        <pc:spChg chg="mod">
          <ac:chgData name="Murphy, Leticia@CalRecycle" userId="e60a5982-3310-4a39-9def-8b05a039666a" providerId="ADAL" clId="{1E67094B-AD01-4CC5-B0DE-5FD3C096E0C2}" dt="2020-10-27T23:38:31.027" v="221" actId="962"/>
          <ac:spMkLst>
            <pc:docMk/>
            <pc:sldMk cId="3812543504" sldId="451"/>
            <ac:spMk id="5" creationId="{00000000-0000-0000-0000-000000000000}"/>
          </ac:spMkLst>
        </pc:spChg>
      </pc:sldChg>
      <pc:sldChg chg="modSp mod">
        <pc:chgData name="Murphy, Leticia@CalRecycle" userId="e60a5982-3310-4a39-9def-8b05a039666a" providerId="ADAL" clId="{1E67094B-AD01-4CC5-B0DE-5FD3C096E0C2}" dt="2020-10-28T00:57:28.731" v="637" actId="962"/>
        <pc:sldMkLst>
          <pc:docMk/>
          <pc:sldMk cId="2077283818" sldId="452"/>
        </pc:sldMkLst>
        <pc:spChg chg="mod">
          <ac:chgData name="Murphy, Leticia@CalRecycle" userId="e60a5982-3310-4a39-9def-8b05a039666a" providerId="ADAL" clId="{1E67094B-AD01-4CC5-B0DE-5FD3C096E0C2}" dt="2020-10-27T23:37:56.742" v="187" actId="962"/>
          <ac:spMkLst>
            <pc:docMk/>
            <pc:sldMk cId="2077283818" sldId="452"/>
            <ac:spMk id="2" creationId="{00000000-0000-0000-0000-000000000000}"/>
          </ac:spMkLst>
        </pc:spChg>
        <pc:spChg chg="mod">
          <ac:chgData name="Murphy, Leticia@CalRecycle" userId="e60a5982-3310-4a39-9def-8b05a039666a" providerId="ADAL" clId="{1E67094B-AD01-4CC5-B0DE-5FD3C096E0C2}" dt="2020-10-27T23:38:02.708" v="189" actId="962"/>
          <ac:spMkLst>
            <pc:docMk/>
            <pc:sldMk cId="2077283818" sldId="452"/>
            <ac:spMk id="3" creationId="{00000000-0000-0000-0000-000000000000}"/>
          </ac:spMkLst>
        </pc:spChg>
        <pc:spChg chg="mod">
          <ac:chgData name="Murphy, Leticia@CalRecycle" userId="e60a5982-3310-4a39-9def-8b05a039666a" providerId="ADAL" clId="{1E67094B-AD01-4CC5-B0DE-5FD3C096E0C2}" dt="2020-10-28T00:57:26.770" v="636" actId="962"/>
          <ac:spMkLst>
            <pc:docMk/>
            <pc:sldMk cId="2077283818" sldId="452"/>
            <ac:spMk id="6" creationId="{E2122863-0E8D-524F-813F-1495B23848B6}"/>
          </ac:spMkLst>
        </pc:spChg>
        <pc:grpChg chg="mod">
          <ac:chgData name="Murphy, Leticia@CalRecycle" userId="e60a5982-3310-4a39-9def-8b05a039666a" providerId="ADAL" clId="{1E67094B-AD01-4CC5-B0DE-5FD3C096E0C2}" dt="2020-10-28T00:57:28.731" v="637" actId="962"/>
          <ac:grpSpMkLst>
            <pc:docMk/>
            <pc:sldMk cId="2077283818" sldId="452"/>
            <ac:grpSpMk id="7" creationId="{00000000-0000-0000-0000-000000000000}"/>
          </ac:grpSpMkLst>
        </pc:grpChg>
      </pc:sldChg>
      <pc:sldChg chg="modSp mod">
        <pc:chgData name="Murphy, Leticia@CalRecycle" userId="e60a5982-3310-4a39-9def-8b05a039666a" providerId="ADAL" clId="{1E67094B-AD01-4CC5-B0DE-5FD3C096E0C2}" dt="2020-10-28T00:57:37.432" v="638" actId="962"/>
        <pc:sldMkLst>
          <pc:docMk/>
          <pc:sldMk cId="2807371256" sldId="453"/>
        </pc:sldMkLst>
        <pc:spChg chg="mod">
          <ac:chgData name="Murphy, Leticia@CalRecycle" userId="e60a5982-3310-4a39-9def-8b05a039666a" providerId="ADAL" clId="{1E67094B-AD01-4CC5-B0DE-5FD3C096E0C2}" dt="2020-10-27T23:37:41.818" v="183" actId="962"/>
          <ac:spMkLst>
            <pc:docMk/>
            <pc:sldMk cId="2807371256" sldId="453"/>
            <ac:spMk id="2" creationId="{00000000-0000-0000-0000-000000000000}"/>
          </ac:spMkLst>
        </pc:spChg>
        <pc:spChg chg="mod">
          <ac:chgData name="Murphy, Leticia@CalRecycle" userId="e60a5982-3310-4a39-9def-8b05a039666a" providerId="ADAL" clId="{1E67094B-AD01-4CC5-B0DE-5FD3C096E0C2}" dt="2020-10-27T23:37:46.900" v="185" actId="962"/>
          <ac:spMkLst>
            <pc:docMk/>
            <pc:sldMk cId="2807371256" sldId="453"/>
            <ac:spMk id="3" creationId="{00000000-0000-0000-0000-000000000000}"/>
          </ac:spMkLst>
        </pc:spChg>
        <pc:spChg chg="mod">
          <ac:chgData name="Murphy, Leticia@CalRecycle" userId="e60a5982-3310-4a39-9def-8b05a039666a" providerId="ADAL" clId="{1E67094B-AD01-4CC5-B0DE-5FD3C096E0C2}" dt="2020-10-28T00:57:37.432" v="638" actId="962"/>
          <ac:spMkLst>
            <pc:docMk/>
            <pc:sldMk cId="2807371256" sldId="453"/>
            <ac:spMk id="5" creationId="{E2122863-0E8D-524F-813F-1495B23848B6}"/>
          </ac:spMkLst>
        </pc:spChg>
      </pc:sldChg>
      <pc:sldChg chg="delSp modSp mod delCm modCm">
        <pc:chgData name="Murphy, Leticia@CalRecycle" userId="e60a5982-3310-4a39-9def-8b05a039666a" providerId="ADAL" clId="{1E67094B-AD01-4CC5-B0DE-5FD3C096E0C2}" dt="2020-10-29T17:15:59.350" v="1046" actId="207"/>
        <pc:sldMkLst>
          <pc:docMk/>
          <pc:sldMk cId="2587720242" sldId="456"/>
        </pc:sldMkLst>
        <pc:spChg chg="mod">
          <ac:chgData name="Murphy, Leticia@CalRecycle" userId="e60a5982-3310-4a39-9def-8b05a039666a" providerId="ADAL" clId="{1E67094B-AD01-4CC5-B0DE-5FD3C096E0C2}" dt="2020-10-28T01:14:59.380" v="871" actId="14100"/>
          <ac:spMkLst>
            <pc:docMk/>
            <pc:sldMk cId="2587720242" sldId="456"/>
            <ac:spMk id="2" creationId="{81395BCF-3174-374A-AA0B-2C72B35CB6A3}"/>
          </ac:spMkLst>
        </pc:spChg>
        <pc:spChg chg="mod">
          <ac:chgData name="Murphy, Leticia@CalRecycle" userId="e60a5982-3310-4a39-9def-8b05a039666a" providerId="ADAL" clId="{1E67094B-AD01-4CC5-B0DE-5FD3C096E0C2}" dt="2020-10-29T17:15:59.350" v="1046" actId="207"/>
          <ac:spMkLst>
            <pc:docMk/>
            <pc:sldMk cId="2587720242" sldId="456"/>
            <ac:spMk id="10" creationId="{E619532F-F1F0-EE4E-A9FF-B280C4B56731}"/>
          </ac:spMkLst>
        </pc:spChg>
        <pc:spChg chg="mod">
          <ac:chgData name="Murphy, Leticia@CalRecycle" userId="e60a5982-3310-4a39-9def-8b05a039666a" providerId="ADAL" clId="{1E67094B-AD01-4CC5-B0DE-5FD3C096E0C2}" dt="2020-10-28T01:19:55.691" v="889" actId="13244"/>
          <ac:spMkLst>
            <pc:docMk/>
            <pc:sldMk cId="2587720242" sldId="456"/>
            <ac:spMk id="14" creationId="{00000000-0000-0000-0000-000000000000}"/>
          </ac:spMkLst>
        </pc:spChg>
        <pc:picChg chg="del mod">
          <ac:chgData name="Murphy, Leticia@CalRecycle" userId="e60a5982-3310-4a39-9def-8b05a039666a" providerId="ADAL" clId="{1E67094B-AD01-4CC5-B0DE-5FD3C096E0C2}" dt="2020-10-28T01:14:33.317" v="868" actId="21"/>
          <ac:picMkLst>
            <pc:docMk/>
            <pc:sldMk cId="2587720242" sldId="456"/>
            <ac:picMk id="5" creationId="{00000000-0000-0000-0000-000000000000}"/>
          </ac:picMkLst>
        </pc:picChg>
        <pc:picChg chg="mod">
          <ac:chgData name="Murphy, Leticia@CalRecycle" userId="e60a5982-3310-4a39-9def-8b05a039666a" providerId="ADAL" clId="{1E67094B-AD01-4CC5-B0DE-5FD3C096E0C2}" dt="2020-10-28T01:15:14.514" v="873" actId="14100"/>
          <ac:picMkLst>
            <pc:docMk/>
            <pc:sldMk cId="2587720242" sldId="456"/>
            <ac:picMk id="15" creationId="{00000000-0000-0000-0000-000000000000}"/>
          </ac:picMkLst>
        </pc:picChg>
        <pc:picChg chg="mod">
          <ac:chgData name="Murphy, Leticia@CalRecycle" userId="e60a5982-3310-4a39-9def-8b05a039666a" providerId="ADAL" clId="{1E67094B-AD01-4CC5-B0DE-5FD3C096E0C2}" dt="2020-10-28T01:19:28.570" v="886" actId="14100"/>
          <ac:picMkLst>
            <pc:docMk/>
            <pc:sldMk cId="2587720242" sldId="456"/>
            <ac:picMk id="16" creationId="{00000000-0000-0000-0000-000000000000}"/>
          </ac:picMkLst>
        </pc:picChg>
        <pc:picChg chg="mod">
          <ac:chgData name="Murphy, Leticia@CalRecycle" userId="e60a5982-3310-4a39-9def-8b05a039666a" providerId="ADAL" clId="{1E67094B-AD01-4CC5-B0DE-5FD3C096E0C2}" dt="2020-10-28T01:17:16.914" v="877" actId="14100"/>
          <ac:picMkLst>
            <pc:docMk/>
            <pc:sldMk cId="2587720242" sldId="456"/>
            <ac:picMk id="17" creationId="{00000000-0000-0000-0000-000000000000}"/>
          </ac:picMkLst>
        </pc:picChg>
      </pc:sldChg>
      <pc:sldChg chg="modSp mod">
        <pc:chgData name="Murphy, Leticia@CalRecycle" userId="e60a5982-3310-4a39-9def-8b05a039666a" providerId="ADAL" clId="{1E67094B-AD01-4CC5-B0DE-5FD3C096E0C2}" dt="2020-10-29T17:23:53.311" v="1118" actId="207"/>
        <pc:sldMkLst>
          <pc:docMk/>
          <pc:sldMk cId="379771910" sldId="459"/>
        </pc:sldMkLst>
        <pc:spChg chg="mod">
          <ac:chgData name="Murphy, Leticia@CalRecycle" userId="e60a5982-3310-4a39-9def-8b05a039666a" providerId="ADAL" clId="{1E67094B-AD01-4CC5-B0DE-5FD3C096E0C2}" dt="2020-10-29T17:22:56.680" v="1113" actId="14100"/>
          <ac:spMkLst>
            <pc:docMk/>
            <pc:sldMk cId="379771910" sldId="459"/>
            <ac:spMk id="14" creationId="{00000000-0000-0000-0000-000000000000}"/>
          </ac:spMkLst>
        </pc:spChg>
        <pc:spChg chg="mod">
          <ac:chgData name="Murphy, Leticia@CalRecycle" userId="e60a5982-3310-4a39-9def-8b05a039666a" providerId="ADAL" clId="{1E67094B-AD01-4CC5-B0DE-5FD3C096E0C2}" dt="2020-10-28T01:22:08.202" v="901" actId="13244"/>
          <ac:spMkLst>
            <pc:docMk/>
            <pc:sldMk cId="379771910" sldId="459"/>
            <ac:spMk id="15" creationId="{00000000-0000-0000-0000-000000000000}"/>
          </ac:spMkLst>
        </pc:spChg>
        <pc:spChg chg="mod">
          <ac:chgData name="Murphy, Leticia@CalRecycle" userId="e60a5982-3310-4a39-9def-8b05a039666a" providerId="ADAL" clId="{1E67094B-AD01-4CC5-B0DE-5FD3C096E0C2}" dt="2020-10-28T01:23:59.514" v="912" actId="13244"/>
          <ac:spMkLst>
            <pc:docMk/>
            <pc:sldMk cId="379771910" sldId="459"/>
            <ac:spMk id="16" creationId="{00000000-0000-0000-0000-000000000000}"/>
          </ac:spMkLst>
        </pc:spChg>
        <pc:spChg chg="mod">
          <ac:chgData name="Murphy, Leticia@CalRecycle" userId="e60a5982-3310-4a39-9def-8b05a039666a" providerId="ADAL" clId="{1E67094B-AD01-4CC5-B0DE-5FD3C096E0C2}" dt="2020-10-27T23:56:20.578" v="510" actId="962"/>
          <ac:spMkLst>
            <pc:docMk/>
            <pc:sldMk cId="379771910" sldId="459"/>
            <ac:spMk id="18" creationId="{00000000-0000-0000-0000-000000000000}"/>
          </ac:spMkLst>
        </pc:spChg>
        <pc:spChg chg="mod">
          <ac:chgData name="Murphy, Leticia@CalRecycle" userId="e60a5982-3310-4a39-9def-8b05a039666a" providerId="ADAL" clId="{1E67094B-AD01-4CC5-B0DE-5FD3C096E0C2}" dt="2020-10-28T02:00:07.342" v="954" actId="13244"/>
          <ac:spMkLst>
            <pc:docMk/>
            <pc:sldMk cId="379771910" sldId="459"/>
            <ac:spMk id="19" creationId="{E2122863-0E8D-524F-813F-1495B23848B6}"/>
          </ac:spMkLst>
        </pc:spChg>
        <pc:spChg chg="mod">
          <ac:chgData name="Murphy, Leticia@CalRecycle" userId="e60a5982-3310-4a39-9def-8b05a039666a" providerId="ADAL" clId="{1E67094B-AD01-4CC5-B0DE-5FD3C096E0C2}" dt="2020-10-27T23:56:15.942" v="508" actId="962"/>
          <ac:spMkLst>
            <pc:docMk/>
            <pc:sldMk cId="379771910" sldId="459"/>
            <ac:spMk id="21" creationId="{00000000-0000-0000-0000-000000000000}"/>
          </ac:spMkLst>
        </pc:spChg>
        <pc:spChg chg="mod">
          <ac:chgData name="Murphy, Leticia@CalRecycle" userId="e60a5982-3310-4a39-9def-8b05a039666a" providerId="ADAL" clId="{1E67094B-AD01-4CC5-B0DE-5FD3C096E0C2}" dt="2020-10-29T17:23:43.975" v="1115" actId="207"/>
          <ac:spMkLst>
            <pc:docMk/>
            <pc:sldMk cId="379771910" sldId="459"/>
            <ac:spMk id="24" creationId="{00000000-0000-0000-0000-000000000000}"/>
          </ac:spMkLst>
        </pc:spChg>
        <pc:spChg chg="mod">
          <ac:chgData name="Murphy, Leticia@CalRecycle" userId="e60a5982-3310-4a39-9def-8b05a039666a" providerId="ADAL" clId="{1E67094B-AD01-4CC5-B0DE-5FD3C096E0C2}" dt="2020-10-29T17:23:50.203" v="1117" actId="207"/>
          <ac:spMkLst>
            <pc:docMk/>
            <pc:sldMk cId="379771910" sldId="459"/>
            <ac:spMk id="25" creationId="{00000000-0000-0000-0000-000000000000}"/>
          </ac:spMkLst>
        </pc:spChg>
        <pc:spChg chg="mod">
          <ac:chgData name="Murphy, Leticia@CalRecycle" userId="e60a5982-3310-4a39-9def-8b05a039666a" providerId="ADAL" clId="{1E67094B-AD01-4CC5-B0DE-5FD3C096E0C2}" dt="2020-10-29T17:23:46.900" v="1116" actId="207"/>
          <ac:spMkLst>
            <pc:docMk/>
            <pc:sldMk cId="379771910" sldId="459"/>
            <ac:spMk id="26" creationId="{00000000-0000-0000-0000-000000000000}"/>
          </ac:spMkLst>
        </pc:spChg>
        <pc:spChg chg="mod">
          <ac:chgData name="Murphy, Leticia@CalRecycle" userId="e60a5982-3310-4a39-9def-8b05a039666a" providerId="ADAL" clId="{1E67094B-AD01-4CC5-B0DE-5FD3C096E0C2}" dt="2020-10-29T17:23:53.311" v="1118" actId="207"/>
          <ac:spMkLst>
            <pc:docMk/>
            <pc:sldMk cId="379771910" sldId="459"/>
            <ac:spMk id="27" creationId="{00000000-0000-0000-0000-000000000000}"/>
          </ac:spMkLst>
        </pc:spChg>
        <pc:spChg chg="mod">
          <ac:chgData name="Murphy, Leticia@CalRecycle" userId="e60a5982-3310-4a39-9def-8b05a039666a" providerId="ADAL" clId="{1E67094B-AD01-4CC5-B0DE-5FD3C096E0C2}" dt="2020-10-29T17:23:40.416" v="1114" actId="207"/>
          <ac:spMkLst>
            <pc:docMk/>
            <pc:sldMk cId="379771910" sldId="459"/>
            <ac:spMk id="28" creationId="{00000000-0000-0000-0000-000000000000}"/>
          </ac:spMkLst>
        </pc:spChg>
        <pc:grpChg chg="mod">
          <ac:chgData name="Murphy, Leticia@CalRecycle" userId="e60a5982-3310-4a39-9def-8b05a039666a" providerId="ADAL" clId="{1E67094B-AD01-4CC5-B0DE-5FD3C096E0C2}" dt="2020-10-28T02:00:14.231" v="955" actId="13244"/>
          <ac:grpSpMkLst>
            <pc:docMk/>
            <pc:sldMk cId="379771910" sldId="459"/>
            <ac:grpSpMk id="4" creationId="{00000000-0000-0000-0000-000000000000}"/>
          </ac:grpSpMkLst>
        </pc:grpChg>
        <pc:picChg chg="mod">
          <ac:chgData name="Murphy, Leticia@CalRecycle" userId="e60a5982-3310-4a39-9def-8b05a039666a" providerId="ADAL" clId="{1E67094B-AD01-4CC5-B0DE-5FD3C096E0C2}" dt="2020-10-28T02:00:25.318" v="956" actId="13244"/>
          <ac:picMkLst>
            <pc:docMk/>
            <pc:sldMk cId="379771910" sldId="459"/>
            <ac:picMk id="20" creationId="{7CA67602-6C70-F047-A8E7-4D7FC6E8D5B7}"/>
          </ac:picMkLst>
        </pc:picChg>
        <pc:picChg chg="mod">
          <ac:chgData name="Murphy, Leticia@CalRecycle" userId="e60a5982-3310-4a39-9def-8b05a039666a" providerId="ADAL" clId="{1E67094B-AD01-4CC5-B0DE-5FD3C096E0C2}" dt="2020-10-28T01:24:12.831" v="913" actId="13244"/>
          <ac:picMkLst>
            <pc:docMk/>
            <pc:sldMk cId="379771910" sldId="459"/>
            <ac:picMk id="22" creationId="{6D393B25-C654-464F-8E40-7D965F757D24}"/>
          </ac:picMkLst>
        </pc:picChg>
        <pc:picChg chg="mod">
          <ac:chgData name="Murphy, Leticia@CalRecycle" userId="e60a5982-3310-4a39-9def-8b05a039666a" providerId="ADAL" clId="{1E67094B-AD01-4CC5-B0DE-5FD3C096E0C2}" dt="2020-10-28T01:22:32.773" v="904" actId="13244"/>
          <ac:picMkLst>
            <pc:docMk/>
            <pc:sldMk cId="379771910" sldId="459"/>
            <ac:picMk id="23" creationId="{00000000-0000-0000-0000-000000000000}"/>
          </ac:picMkLst>
        </pc:picChg>
        <pc:picChg chg="mod">
          <ac:chgData name="Murphy, Leticia@CalRecycle" userId="e60a5982-3310-4a39-9def-8b05a039666a" providerId="ADAL" clId="{1E67094B-AD01-4CC5-B0DE-5FD3C096E0C2}" dt="2020-10-28T01:23:37.072" v="910" actId="13244"/>
          <ac:picMkLst>
            <pc:docMk/>
            <pc:sldMk cId="379771910" sldId="459"/>
            <ac:picMk id="30" creationId="{00000000-0000-0000-0000-000000000000}"/>
          </ac:picMkLst>
        </pc:picChg>
        <pc:picChg chg="mod">
          <ac:chgData name="Murphy, Leticia@CalRecycle" userId="e60a5982-3310-4a39-9def-8b05a039666a" providerId="ADAL" clId="{1E67094B-AD01-4CC5-B0DE-5FD3C096E0C2}" dt="2020-10-28T01:22:17.469" v="902" actId="13244"/>
          <ac:picMkLst>
            <pc:docMk/>
            <pc:sldMk cId="379771910" sldId="459"/>
            <ac:picMk id="31" creationId="{F1ABC944-9F42-5C41-B1C6-67951317CCC2}"/>
          </ac:picMkLst>
        </pc:picChg>
        <pc:picChg chg="mod">
          <ac:chgData name="Murphy, Leticia@CalRecycle" userId="e60a5982-3310-4a39-9def-8b05a039666a" providerId="ADAL" clId="{1E67094B-AD01-4CC5-B0DE-5FD3C096E0C2}" dt="2020-10-28T01:23:16.170" v="908" actId="13244"/>
          <ac:picMkLst>
            <pc:docMk/>
            <pc:sldMk cId="379771910" sldId="459"/>
            <ac:picMk id="32" creationId="{49A3653B-D1A4-D34C-8A9F-90D12CC78BB0}"/>
          </ac:picMkLst>
        </pc:picChg>
        <pc:picChg chg="mod">
          <ac:chgData name="Murphy, Leticia@CalRecycle" userId="e60a5982-3310-4a39-9def-8b05a039666a" providerId="ADAL" clId="{1E67094B-AD01-4CC5-B0DE-5FD3C096E0C2}" dt="2020-10-28T01:22:54.186" v="906" actId="13244"/>
          <ac:picMkLst>
            <pc:docMk/>
            <pc:sldMk cId="379771910" sldId="459"/>
            <ac:picMk id="33" creationId="{7CA67602-6C70-F047-A8E7-4D7FC6E8D5B7}"/>
          </ac:picMkLst>
        </pc:picChg>
      </pc:sldChg>
      <pc:sldChg chg="modSp mod">
        <pc:chgData name="Murphy, Leticia@CalRecycle" userId="e60a5982-3310-4a39-9def-8b05a039666a" providerId="ADAL" clId="{1E67094B-AD01-4CC5-B0DE-5FD3C096E0C2}" dt="2020-10-29T17:34:59.181" v="1160" actId="14100"/>
        <pc:sldMkLst>
          <pc:docMk/>
          <pc:sldMk cId="2604538386" sldId="462"/>
        </pc:sldMkLst>
        <pc:spChg chg="mod">
          <ac:chgData name="Murphy, Leticia@CalRecycle" userId="e60a5982-3310-4a39-9def-8b05a039666a" providerId="ADAL" clId="{1E67094B-AD01-4CC5-B0DE-5FD3C096E0C2}" dt="2020-10-29T17:34:59.181" v="1160" actId="14100"/>
          <ac:spMkLst>
            <pc:docMk/>
            <pc:sldMk cId="2604538386" sldId="462"/>
            <ac:spMk id="2" creationId="{00000000-0000-0000-0000-000000000000}"/>
          </ac:spMkLst>
        </pc:spChg>
        <pc:spChg chg="mod">
          <ac:chgData name="Murphy, Leticia@CalRecycle" userId="e60a5982-3310-4a39-9def-8b05a039666a" providerId="ADAL" clId="{1E67094B-AD01-4CC5-B0DE-5FD3C096E0C2}" dt="2020-10-28T00:36:31.558" v="571" actId="962"/>
          <ac:spMkLst>
            <pc:docMk/>
            <pc:sldMk cId="2604538386" sldId="462"/>
            <ac:spMk id="3" creationId="{00000000-0000-0000-0000-000000000000}"/>
          </ac:spMkLst>
        </pc:spChg>
        <pc:spChg chg="mod">
          <ac:chgData name="Murphy, Leticia@CalRecycle" userId="e60a5982-3310-4a39-9def-8b05a039666a" providerId="ADAL" clId="{1E67094B-AD01-4CC5-B0DE-5FD3C096E0C2}" dt="2020-10-28T00:36:43.416" v="574" actId="962"/>
          <ac:spMkLst>
            <pc:docMk/>
            <pc:sldMk cId="2604538386" sldId="462"/>
            <ac:spMk id="4" creationId="{00000000-0000-0000-0000-000000000000}"/>
          </ac:spMkLst>
        </pc:spChg>
        <pc:spChg chg="mod">
          <ac:chgData name="Murphy, Leticia@CalRecycle" userId="e60a5982-3310-4a39-9def-8b05a039666a" providerId="ADAL" clId="{1E67094B-AD01-4CC5-B0DE-5FD3C096E0C2}" dt="2020-10-28T00:36:48.811" v="575" actId="962"/>
          <ac:spMkLst>
            <pc:docMk/>
            <pc:sldMk cId="2604538386" sldId="462"/>
            <ac:spMk id="12" creationId="{00000000-0000-0000-0000-000000000000}"/>
          </ac:spMkLst>
        </pc:spChg>
        <pc:grpChg chg="mod">
          <ac:chgData name="Murphy, Leticia@CalRecycle" userId="e60a5982-3310-4a39-9def-8b05a039666a" providerId="ADAL" clId="{1E67094B-AD01-4CC5-B0DE-5FD3C096E0C2}" dt="2020-10-28T00:36:35.403" v="572" actId="962"/>
          <ac:grpSpMkLst>
            <pc:docMk/>
            <pc:sldMk cId="2604538386" sldId="462"/>
            <ac:grpSpMk id="10" creationId="{00000000-0000-0000-0000-000000000000}"/>
          </ac:grpSpMkLst>
        </pc:grpChg>
        <pc:cxnChg chg="mod">
          <ac:chgData name="Murphy, Leticia@CalRecycle" userId="e60a5982-3310-4a39-9def-8b05a039666a" providerId="ADAL" clId="{1E67094B-AD01-4CC5-B0DE-5FD3C096E0C2}" dt="2020-10-28T01:07:13.047" v="810" actId="962"/>
          <ac:cxnSpMkLst>
            <pc:docMk/>
            <pc:sldMk cId="2604538386" sldId="462"/>
            <ac:cxnSpMk id="6" creationId="{00000000-0000-0000-0000-000000000000}"/>
          </ac:cxnSpMkLst>
        </pc:cxnChg>
      </pc:sldChg>
      <pc:sldChg chg="modSp mod">
        <pc:chgData name="Murphy, Leticia@CalRecycle" userId="e60a5982-3310-4a39-9def-8b05a039666a" providerId="ADAL" clId="{1E67094B-AD01-4CC5-B0DE-5FD3C096E0C2}" dt="2020-10-29T17:34:19.511" v="1157" actId="27636"/>
        <pc:sldMkLst>
          <pc:docMk/>
          <pc:sldMk cId="3466923574" sldId="464"/>
        </pc:sldMkLst>
        <pc:spChg chg="mod">
          <ac:chgData name="Murphy, Leticia@CalRecycle" userId="e60a5982-3310-4a39-9def-8b05a039666a" providerId="ADAL" clId="{1E67094B-AD01-4CC5-B0DE-5FD3C096E0C2}" dt="2020-10-29T17:34:19.511" v="1157" actId="27636"/>
          <ac:spMkLst>
            <pc:docMk/>
            <pc:sldMk cId="3466923574" sldId="464"/>
            <ac:spMk id="2" creationId="{00000000-0000-0000-0000-000000000000}"/>
          </ac:spMkLst>
        </pc:spChg>
        <pc:spChg chg="mod">
          <ac:chgData name="Murphy, Leticia@CalRecycle" userId="e60a5982-3310-4a39-9def-8b05a039666a" providerId="ADAL" clId="{1E67094B-AD01-4CC5-B0DE-5FD3C096E0C2}" dt="2020-10-29T17:33:13.099" v="1144" actId="14100"/>
          <ac:spMkLst>
            <pc:docMk/>
            <pc:sldMk cId="3466923574" sldId="464"/>
            <ac:spMk id="3" creationId="{00000000-0000-0000-0000-000000000000}"/>
          </ac:spMkLst>
        </pc:spChg>
        <pc:spChg chg="mod">
          <ac:chgData name="Murphy, Leticia@CalRecycle" userId="e60a5982-3310-4a39-9def-8b05a039666a" providerId="ADAL" clId="{1E67094B-AD01-4CC5-B0DE-5FD3C096E0C2}" dt="2020-10-29T17:32:48.982" v="1139" actId="14100"/>
          <ac:spMkLst>
            <pc:docMk/>
            <pc:sldMk cId="3466923574" sldId="464"/>
            <ac:spMk id="4" creationId="{00000000-0000-0000-0000-000000000000}"/>
          </ac:spMkLst>
        </pc:spChg>
        <pc:spChg chg="mod">
          <ac:chgData name="Murphy, Leticia@CalRecycle" userId="e60a5982-3310-4a39-9def-8b05a039666a" providerId="ADAL" clId="{1E67094B-AD01-4CC5-B0DE-5FD3C096E0C2}" dt="2020-10-29T17:32:59.927" v="1142" actId="14100"/>
          <ac:spMkLst>
            <pc:docMk/>
            <pc:sldMk cId="3466923574" sldId="464"/>
            <ac:spMk id="5" creationId="{00000000-0000-0000-0000-000000000000}"/>
          </ac:spMkLst>
        </pc:spChg>
        <pc:spChg chg="mod">
          <ac:chgData name="Murphy, Leticia@CalRecycle" userId="e60a5982-3310-4a39-9def-8b05a039666a" providerId="ADAL" clId="{1E67094B-AD01-4CC5-B0DE-5FD3C096E0C2}" dt="2020-10-29T17:33:57.994" v="1152" actId="14100"/>
          <ac:spMkLst>
            <pc:docMk/>
            <pc:sldMk cId="3466923574" sldId="464"/>
            <ac:spMk id="6" creationId="{00000000-0000-0000-0000-000000000000}"/>
          </ac:spMkLst>
        </pc:spChg>
        <pc:picChg chg="mod">
          <ac:chgData name="Murphy, Leticia@CalRecycle" userId="e60a5982-3310-4a39-9def-8b05a039666a" providerId="ADAL" clId="{1E67094B-AD01-4CC5-B0DE-5FD3C096E0C2}" dt="2020-10-28T01:41:54.502" v="940" actId="13244"/>
          <ac:picMkLst>
            <pc:docMk/>
            <pc:sldMk cId="3466923574" sldId="464"/>
            <ac:picMk id="13" creationId="{00000000-0000-0000-0000-000000000000}"/>
          </ac:picMkLst>
        </pc:picChg>
        <pc:picChg chg="mod">
          <ac:chgData name="Murphy, Leticia@CalRecycle" userId="e60a5982-3310-4a39-9def-8b05a039666a" providerId="ADAL" clId="{1E67094B-AD01-4CC5-B0DE-5FD3C096E0C2}" dt="2020-10-28T01:38:30.195" v="938" actId="13244"/>
          <ac:picMkLst>
            <pc:docMk/>
            <pc:sldMk cId="3466923574" sldId="464"/>
            <ac:picMk id="14" creationId="{AB8C3D43-D38B-C74B-8E33-530338695EC8}"/>
          </ac:picMkLst>
        </pc:picChg>
        <pc:picChg chg="mod">
          <ac:chgData name="Murphy, Leticia@CalRecycle" userId="e60a5982-3310-4a39-9def-8b05a039666a" providerId="ADAL" clId="{1E67094B-AD01-4CC5-B0DE-5FD3C096E0C2}" dt="2020-10-28T01:40:44.031" v="939" actId="13244"/>
          <ac:picMkLst>
            <pc:docMk/>
            <pc:sldMk cId="3466923574" sldId="464"/>
            <ac:picMk id="18" creationId="{00000000-0000-0000-0000-000000000000}"/>
          </ac:picMkLst>
        </pc:picChg>
        <pc:picChg chg="mod">
          <ac:chgData name="Murphy, Leticia@CalRecycle" userId="e60a5982-3310-4a39-9def-8b05a039666a" providerId="ADAL" clId="{1E67094B-AD01-4CC5-B0DE-5FD3C096E0C2}" dt="2020-10-28T01:42:05.965" v="941" actId="13244"/>
          <ac:picMkLst>
            <pc:docMk/>
            <pc:sldMk cId="3466923574" sldId="464"/>
            <ac:picMk id="19" creationId="{00000000-0000-0000-0000-000000000000}"/>
          </ac:picMkLst>
        </pc:picChg>
      </pc:sldChg>
      <pc:sldChg chg="modSp mod">
        <pc:chgData name="Murphy, Leticia@CalRecycle" userId="e60a5982-3310-4a39-9def-8b05a039666a" providerId="ADAL" clId="{1E67094B-AD01-4CC5-B0DE-5FD3C096E0C2}" dt="2020-10-29T17:24:13.678" v="1123" actId="14100"/>
        <pc:sldMkLst>
          <pc:docMk/>
          <pc:sldMk cId="141671558" sldId="465"/>
        </pc:sldMkLst>
        <pc:spChg chg="mod">
          <ac:chgData name="Murphy, Leticia@CalRecycle" userId="e60a5982-3310-4a39-9def-8b05a039666a" providerId="ADAL" clId="{1E67094B-AD01-4CC5-B0DE-5FD3C096E0C2}" dt="2020-10-29T17:24:13.678" v="1123" actId="14100"/>
          <ac:spMkLst>
            <pc:docMk/>
            <pc:sldMk cId="141671558" sldId="465"/>
            <ac:spMk id="14" creationId="{00000000-0000-0000-0000-000000000000}"/>
          </ac:spMkLst>
        </pc:spChg>
        <pc:spChg chg="mod">
          <ac:chgData name="Murphy, Leticia@CalRecycle" userId="e60a5982-3310-4a39-9def-8b05a039666a" providerId="ADAL" clId="{1E67094B-AD01-4CC5-B0DE-5FD3C096E0C2}" dt="2020-10-28T02:02:40.968" v="970" actId="13244"/>
          <ac:spMkLst>
            <pc:docMk/>
            <pc:sldMk cId="141671558" sldId="465"/>
            <ac:spMk id="51" creationId="{95C65741-8CE7-3D4A-A769-9350C328315B}"/>
          </ac:spMkLst>
        </pc:spChg>
        <pc:spChg chg="mod">
          <ac:chgData name="Murphy, Leticia@CalRecycle" userId="e60a5982-3310-4a39-9def-8b05a039666a" providerId="ADAL" clId="{1E67094B-AD01-4CC5-B0DE-5FD3C096E0C2}" dt="2020-10-28T02:01:34.924" v="960" actId="13244"/>
          <ac:spMkLst>
            <pc:docMk/>
            <pc:sldMk cId="141671558" sldId="465"/>
            <ac:spMk id="52" creationId="{6AD3F286-2256-A941-867E-36AB8D5D6E38}"/>
          </ac:spMkLst>
        </pc:spChg>
        <pc:spChg chg="mod">
          <ac:chgData name="Murphy, Leticia@CalRecycle" userId="e60a5982-3310-4a39-9def-8b05a039666a" providerId="ADAL" clId="{1E67094B-AD01-4CC5-B0DE-5FD3C096E0C2}" dt="2020-10-28T02:02:19.835" v="967" actId="13244"/>
          <ac:spMkLst>
            <pc:docMk/>
            <pc:sldMk cId="141671558" sldId="465"/>
            <ac:spMk id="53" creationId="{6AD3F286-2256-A941-867E-36AB8D5D6E38}"/>
          </ac:spMkLst>
        </pc:spChg>
        <pc:spChg chg="mod">
          <ac:chgData name="Murphy, Leticia@CalRecycle" userId="e60a5982-3310-4a39-9def-8b05a039666a" providerId="ADAL" clId="{1E67094B-AD01-4CC5-B0DE-5FD3C096E0C2}" dt="2020-10-28T02:02:26.536" v="968" actId="13244"/>
          <ac:spMkLst>
            <pc:docMk/>
            <pc:sldMk cId="141671558" sldId="465"/>
            <ac:spMk id="54" creationId="{6AD3F286-2256-A941-867E-36AB8D5D6E38}"/>
          </ac:spMkLst>
        </pc:spChg>
        <pc:spChg chg="mod">
          <ac:chgData name="Murphy, Leticia@CalRecycle" userId="e60a5982-3310-4a39-9def-8b05a039666a" providerId="ADAL" clId="{1E67094B-AD01-4CC5-B0DE-5FD3C096E0C2}" dt="2020-10-28T02:02:29.734" v="969" actId="13244"/>
          <ac:spMkLst>
            <pc:docMk/>
            <pc:sldMk cId="141671558" sldId="465"/>
            <ac:spMk id="55" creationId="{6AD3F286-2256-A941-867E-36AB8D5D6E38}"/>
          </ac:spMkLst>
        </pc:spChg>
        <pc:spChg chg="mod">
          <ac:chgData name="Murphy, Leticia@CalRecycle" userId="e60a5982-3310-4a39-9def-8b05a039666a" providerId="ADAL" clId="{1E67094B-AD01-4CC5-B0DE-5FD3C096E0C2}" dt="2020-10-28T02:00:48.630" v="957" actId="13244"/>
          <ac:spMkLst>
            <pc:docMk/>
            <pc:sldMk cId="141671558" sldId="465"/>
            <ac:spMk id="56" creationId="{00000000-0000-0000-0000-000000000000}"/>
          </ac:spMkLst>
        </pc:spChg>
        <pc:picChg chg="mod">
          <ac:chgData name="Murphy, Leticia@CalRecycle" userId="e60a5982-3310-4a39-9def-8b05a039666a" providerId="ADAL" clId="{1E67094B-AD01-4CC5-B0DE-5FD3C096E0C2}" dt="2020-10-28T02:01:58.057" v="964" actId="13244"/>
          <ac:picMkLst>
            <pc:docMk/>
            <pc:sldMk cId="141671558" sldId="465"/>
            <ac:picMk id="33" creationId="{00000000-0000-0000-0000-000000000000}"/>
          </ac:picMkLst>
        </pc:picChg>
        <pc:picChg chg="mod">
          <ac:chgData name="Murphy, Leticia@CalRecycle" userId="e60a5982-3310-4a39-9def-8b05a039666a" providerId="ADAL" clId="{1E67094B-AD01-4CC5-B0DE-5FD3C096E0C2}" dt="2020-10-28T02:01:49.126" v="962" actId="13244"/>
          <ac:picMkLst>
            <pc:docMk/>
            <pc:sldMk cId="141671558" sldId="465"/>
            <ac:picMk id="34" creationId="{00000000-0000-0000-0000-000000000000}"/>
          </ac:picMkLst>
        </pc:picChg>
        <pc:picChg chg="mod">
          <ac:chgData name="Murphy, Leticia@CalRecycle" userId="e60a5982-3310-4a39-9def-8b05a039666a" providerId="ADAL" clId="{1E67094B-AD01-4CC5-B0DE-5FD3C096E0C2}" dt="2020-10-28T02:01:42.026" v="961" actId="13244"/>
          <ac:picMkLst>
            <pc:docMk/>
            <pc:sldMk cId="141671558" sldId="465"/>
            <ac:picMk id="45" creationId="{00000000-0000-0000-0000-000000000000}"/>
          </ac:picMkLst>
        </pc:picChg>
        <pc:picChg chg="mod">
          <ac:chgData name="Murphy, Leticia@CalRecycle" userId="e60a5982-3310-4a39-9def-8b05a039666a" providerId="ADAL" clId="{1E67094B-AD01-4CC5-B0DE-5FD3C096E0C2}" dt="2020-10-28T02:02:02.506" v="965" actId="13244"/>
          <ac:picMkLst>
            <pc:docMk/>
            <pc:sldMk cId="141671558" sldId="465"/>
            <ac:picMk id="48" creationId="{00000000-0000-0000-0000-000000000000}"/>
          </ac:picMkLst>
        </pc:picChg>
        <pc:picChg chg="mod">
          <ac:chgData name="Murphy, Leticia@CalRecycle" userId="e60a5982-3310-4a39-9def-8b05a039666a" providerId="ADAL" clId="{1E67094B-AD01-4CC5-B0DE-5FD3C096E0C2}" dt="2020-10-28T02:01:53.508" v="963" actId="13244"/>
          <ac:picMkLst>
            <pc:docMk/>
            <pc:sldMk cId="141671558" sldId="465"/>
            <ac:picMk id="49" creationId="{CF5C6EF3-CFD9-394C-AD9D-D182F8D3CBAA}"/>
          </ac:picMkLst>
        </pc:picChg>
        <pc:picChg chg="mod">
          <ac:chgData name="Murphy, Leticia@CalRecycle" userId="e60a5982-3310-4a39-9def-8b05a039666a" providerId="ADAL" clId="{1E67094B-AD01-4CC5-B0DE-5FD3C096E0C2}" dt="2020-10-28T02:02:05.801" v="966" actId="13244"/>
          <ac:picMkLst>
            <pc:docMk/>
            <pc:sldMk cId="141671558" sldId="465"/>
            <ac:picMk id="50" creationId="{00000000-0000-0000-0000-000000000000}"/>
          </ac:picMkLst>
        </pc:picChg>
      </pc:sldChg>
      <pc:sldChg chg="modSp mod">
        <pc:chgData name="Murphy, Leticia@CalRecycle" userId="e60a5982-3310-4a39-9def-8b05a039666a" providerId="ADAL" clId="{1E67094B-AD01-4CC5-B0DE-5FD3C096E0C2}" dt="2020-10-28T01:12:31.639" v="855" actId="20577"/>
        <pc:sldMkLst>
          <pc:docMk/>
          <pc:sldMk cId="2999703420" sldId="466"/>
        </pc:sldMkLst>
        <pc:spChg chg="mod">
          <ac:chgData name="Murphy, Leticia@CalRecycle" userId="e60a5982-3310-4a39-9def-8b05a039666a" providerId="ADAL" clId="{1E67094B-AD01-4CC5-B0DE-5FD3C096E0C2}" dt="2020-10-28T01:12:31.639" v="855" actId="20577"/>
          <ac:spMkLst>
            <pc:docMk/>
            <pc:sldMk cId="2999703420" sldId="466"/>
            <ac:spMk id="29" creationId="{D242FF2F-1D1C-1542-B829-444ACE9DCE0E}"/>
          </ac:spMkLst>
        </pc:spChg>
        <pc:spChg chg="mod">
          <ac:chgData name="Murphy, Leticia@CalRecycle" userId="e60a5982-3310-4a39-9def-8b05a039666a" providerId="ADAL" clId="{1E67094B-AD01-4CC5-B0DE-5FD3C096E0C2}" dt="2020-10-27T23:49:33.362" v="309" actId="962"/>
          <ac:spMkLst>
            <pc:docMk/>
            <pc:sldMk cId="2999703420" sldId="466"/>
            <ac:spMk id="30" creationId="{E2122863-0E8D-524F-813F-1495B23848B6}"/>
          </ac:spMkLst>
        </pc:spChg>
        <pc:spChg chg="mod">
          <ac:chgData name="Murphy, Leticia@CalRecycle" userId="e60a5982-3310-4a39-9def-8b05a039666a" providerId="ADAL" clId="{1E67094B-AD01-4CC5-B0DE-5FD3C096E0C2}" dt="2020-10-27T23:49:56.368" v="313" actId="962"/>
          <ac:spMkLst>
            <pc:docMk/>
            <pc:sldMk cId="2999703420" sldId="466"/>
            <ac:spMk id="42" creationId="{00000000-0000-0000-0000-000000000000}"/>
          </ac:spMkLst>
        </pc:spChg>
        <pc:spChg chg="mod">
          <ac:chgData name="Murphy, Leticia@CalRecycle" userId="e60a5982-3310-4a39-9def-8b05a039666a" providerId="ADAL" clId="{1E67094B-AD01-4CC5-B0DE-5FD3C096E0C2}" dt="2020-10-27T23:49:46.609" v="310" actId="962"/>
          <ac:spMkLst>
            <pc:docMk/>
            <pc:sldMk cId="2999703420" sldId="466"/>
            <ac:spMk id="54" creationId="{E2122863-0E8D-524F-813F-1495B23848B6}"/>
          </ac:spMkLst>
        </pc:spChg>
        <pc:grpChg chg="mod">
          <ac:chgData name="Murphy, Leticia@CalRecycle" userId="e60a5982-3310-4a39-9def-8b05a039666a" providerId="ADAL" clId="{1E67094B-AD01-4CC5-B0DE-5FD3C096E0C2}" dt="2020-10-27T23:49:49.602" v="311" actId="962"/>
          <ac:grpSpMkLst>
            <pc:docMk/>
            <pc:sldMk cId="2999703420" sldId="466"/>
            <ac:grpSpMk id="4" creationId="{00000000-0000-0000-0000-000000000000}"/>
          </ac:grpSpMkLst>
        </pc:grpChg>
      </pc:sldChg>
      <pc:sldChg chg="modSp mod">
        <pc:chgData name="Murphy, Leticia@CalRecycle" userId="e60a5982-3310-4a39-9def-8b05a039666a" providerId="ADAL" clId="{1E67094B-AD01-4CC5-B0DE-5FD3C096E0C2}" dt="2020-10-28T01:07:23.415" v="811" actId="962"/>
        <pc:sldMkLst>
          <pc:docMk/>
          <pc:sldMk cId="2644427619" sldId="467"/>
        </pc:sldMkLst>
        <pc:spChg chg="mod">
          <ac:chgData name="Murphy, Leticia@CalRecycle" userId="e60a5982-3310-4a39-9def-8b05a039666a" providerId="ADAL" clId="{1E67094B-AD01-4CC5-B0DE-5FD3C096E0C2}" dt="2020-10-27T23:50:07.110" v="315" actId="962"/>
          <ac:spMkLst>
            <pc:docMk/>
            <pc:sldMk cId="2644427619" sldId="467"/>
            <ac:spMk id="29" creationId="{D242FF2F-1D1C-1542-B829-444ACE9DCE0E}"/>
          </ac:spMkLst>
        </pc:spChg>
        <pc:spChg chg="mod">
          <ac:chgData name="Murphy, Leticia@CalRecycle" userId="e60a5982-3310-4a39-9def-8b05a039666a" providerId="ADAL" clId="{1E67094B-AD01-4CC5-B0DE-5FD3C096E0C2}" dt="2020-10-27T23:50:12.835" v="316" actId="962"/>
          <ac:spMkLst>
            <pc:docMk/>
            <pc:sldMk cId="2644427619" sldId="467"/>
            <ac:spMk id="30" creationId="{E2122863-0E8D-524F-813F-1495B23848B6}"/>
          </ac:spMkLst>
        </pc:spChg>
        <pc:spChg chg="mod">
          <ac:chgData name="Murphy, Leticia@CalRecycle" userId="e60a5982-3310-4a39-9def-8b05a039666a" providerId="ADAL" clId="{1E67094B-AD01-4CC5-B0DE-5FD3C096E0C2}" dt="2020-10-28T01:07:23.415" v="811" actId="962"/>
          <ac:spMkLst>
            <pc:docMk/>
            <pc:sldMk cId="2644427619" sldId="467"/>
            <ac:spMk id="34" creationId="{00000000-0000-0000-0000-000000000000}"/>
          </ac:spMkLst>
        </pc:spChg>
        <pc:spChg chg="mod">
          <ac:chgData name="Murphy, Leticia@CalRecycle" userId="e60a5982-3310-4a39-9def-8b05a039666a" providerId="ADAL" clId="{1E67094B-AD01-4CC5-B0DE-5FD3C096E0C2}" dt="2020-10-27T23:51:44.633" v="331" actId="962"/>
          <ac:spMkLst>
            <pc:docMk/>
            <pc:sldMk cId="2644427619" sldId="467"/>
            <ac:spMk id="35" creationId="{00000000-0000-0000-0000-000000000000}"/>
          </ac:spMkLst>
        </pc:spChg>
        <pc:spChg chg="mod">
          <ac:chgData name="Murphy, Leticia@CalRecycle" userId="e60a5982-3310-4a39-9def-8b05a039666a" providerId="ADAL" clId="{1E67094B-AD01-4CC5-B0DE-5FD3C096E0C2}" dt="2020-10-27T23:51:51.041" v="333" actId="962"/>
          <ac:spMkLst>
            <pc:docMk/>
            <pc:sldMk cId="2644427619" sldId="467"/>
            <ac:spMk id="42" creationId="{00000000-0000-0000-0000-000000000000}"/>
          </ac:spMkLst>
        </pc:spChg>
        <pc:spChg chg="mod">
          <ac:chgData name="Murphy, Leticia@CalRecycle" userId="e60a5982-3310-4a39-9def-8b05a039666a" providerId="ADAL" clId="{1E67094B-AD01-4CC5-B0DE-5FD3C096E0C2}" dt="2020-10-27T23:51:12.656" v="326" actId="962"/>
          <ac:spMkLst>
            <pc:docMk/>
            <pc:sldMk cId="2644427619" sldId="467"/>
            <ac:spMk id="56" creationId="{00000000-0000-0000-0000-000000000000}"/>
          </ac:spMkLst>
        </pc:spChg>
        <pc:spChg chg="mod">
          <ac:chgData name="Murphy, Leticia@CalRecycle" userId="e60a5982-3310-4a39-9def-8b05a039666a" providerId="ADAL" clId="{1E67094B-AD01-4CC5-B0DE-5FD3C096E0C2}" dt="2020-10-27T23:51:07.242" v="324" actId="962"/>
          <ac:spMkLst>
            <pc:docMk/>
            <pc:sldMk cId="2644427619" sldId="467"/>
            <ac:spMk id="57" creationId="{00000000-0000-0000-0000-000000000000}"/>
          </ac:spMkLst>
        </pc:spChg>
        <pc:spChg chg="mod">
          <ac:chgData name="Murphy, Leticia@CalRecycle" userId="e60a5982-3310-4a39-9def-8b05a039666a" providerId="ADAL" clId="{1E67094B-AD01-4CC5-B0DE-5FD3C096E0C2}" dt="2020-10-27T23:51:01.691" v="322" actId="962"/>
          <ac:spMkLst>
            <pc:docMk/>
            <pc:sldMk cId="2644427619" sldId="467"/>
            <ac:spMk id="58" creationId="{00000000-0000-0000-0000-000000000000}"/>
          </ac:spMkLst>
        </pc:spChg>
        <pc:grpChg chg="mod">
          <ac:chgData name="Murphy, Leticia@CalRecycle" userId="e60a5982-3310-4a39-9def-8b05a039666a" providerId="ADAL" clId="{1E67094B-AD01-4CC5-B0DE-5FD3C096E0C2}" dt="2020-10-27T23:50:28.905" v="317" actId="962"/>
          <ac:grpSpMkLst>
            <pc:docMk/>
            <pc:sldMk cId="2644427619" sldId="467"/>
            <ac:grpSpMk id="27" creationId="{00000000-0000-0000-0000-000000000000}"/>
          </ac:grpSpMkLst>
        </pc:grpChg>
        <pc:grpChg chg="mod">
          <ac:chgData name="Murphy, Leticia@CalRecycle" userId="e60a5982-3310-4a39-9def-8b05a039666a" providerId="ADAL" clId="{1E67094B-AD01-4CC5-B0DE-5FD3C096E0C2}" dt="2020-10-27T23:50:38.905" v="319" actId="962"/>
          <ac:grpSpMkLst>
            <pc:docMk/>
            <pc:sldMk cId="2644427619" sldId="467"/>
            <ac:grpSpMk id="47" creationId="{00000000-0000-0000-0000-000000000000}"/>
          </ac:grpSpMkLst>
        </pc:grpChg>
        <pc:grpChg chg="mod">
          <ac:chgData name="Murphy, Leticia@CalRecycle" userId="e60a5982-3310-4a39-9def-8b05a039666a" providerId="ADAL" clId="{1E67094B-AD01-4CC5-B0DE-5FD3C096E0C2}" dt="2020-10-27T23:50:54.935" v="320" actId="962"/>
          <ac:grpSpMkLst>
            <pc:docMk/>
            <pc:sldMk cId="2644427619" sldId="467"/>
            <ac:grpSpMk id="59" creationId="{00000000-0000-0000-0000-000000000000}"/>
          </ac:grpSpMkLst>
        </pc:grpChg>
        <pc:grpChg chg="mod">
          <ac:chgData name="Murphy, Leticia@CalRecycle" userId="e60a5982-3310-4a39-9def-8b05a039666a" providerId="ADAL" clId="{1E67094B-AD01-4CC5-B0DE-5FD3C096E0C2}" dt="2020-10-27T23:50:33.987" v="318" actId="962"/>
          <ac:grpSpMkLst>
            <pc:docMk/>
            <pc:sldMk cId="2644427619" sldId="467"/>
            <ac:grpSpMk id="64" creationId="{00000000-0000-0000-0000-000000000000}"/>
          </ac:grpSpMkLst>
        </pc:grpChg>
      </pc:sldChg>
      <pc:sldChg chg="modSp mod">
        <pc:chgData name="Murphy, Leticia@CalRecycle" userId="e60a5982-3310-4a39-9def-8b05a039666a" providerId="ADAL" clId="{1E67094B-AD01-4CC5-B0DE-5FD3C096E0C2}" dt="2020-10-28T01:48:38.355" v="952" actId="13244"/>
        <pc:sldMkLst>
          <pc:docMk/>
          <pc:sldMk cId="4175124114" sldId="468"/>
        </pc:sldMkLst>
        <pc:spChg chg="mod">
          <ac:chgData name="Murphy, Leticia@CalRecycle" userId="e60a5982-3310-4a39-9def-8b05a039666a" providerId="ADAL" clId="{1E67094B-AD01-4CC5-B0DE-5FD3C096E0C2}" dt="2020-10-28T01:45:40.142" v="944" actId="13244"/>
          <ac:spMkLst>
            <pc:docMk/>
            <pc:sldMk cId="4175124114" sldId="468"/>
            <ac:spMk id="43" creationId="{00000000-0000-0000-0000-000000000000}"/>
          </ac:spMkLst>
        </pc:spChg>
        <pc:spChg chg="mod">
          <ac:chgData name="Murphy, Leticia@CalRecycle" userId="e60a5982-3310-4a39-9def-8b05a039666a" providerId="ADAL" clId="{1E67094B-AD01-4CC5-B0DE-5FD3C096E0C2}" dt="2020-10-28T01:46:47.081" v="947" actId="13244"/>
          <ac:spMkLst>
            <pc:docMk/>
            <pc:sldMk cId="4175124114" sldId="468"/>
            <ac:spMk id="46" creationId="{00000000-0000-0000-0000-000000000000}"/>
          </ac:spMkLst>
        </pc:spChg>
        <pc:spChg chg="mod">
          <ac:chgData name="Murphy, Leticia@CalRecycle" userId="e60a5982-3310-4a39-9def-8b05a039666a" providerId="ADAL" clId="{1E67094B-AD01-4CC5-B0DE-5FD3C096E0C2}" dt="2020-10-28T01:46:07.307" v="945" actId="13244"/>
          <ac:spMkLst>
            <pc:docMk/>
            <pc:sldMk cId="4175124114" sldId="468"/>
            <ac:spMk id="48" creationId="{00000000-0000-0000-0000-000000000000}"/>
          </ac:spMkLst>
        </pc:spChg>
        <pc:spChg chg="mod">
          <ac:chgData name="Murphy, Leticia@CalRecycle" userId="e60a5982-3310-4a39-9def-8b05a039666a" providerId="ADAL" clId="{1E67094B-AD01-4CC5-B0DE-5FD3C096E0C2}" dt="2020-10-28T01:47:49.731" v="948" actId="13244"/>
          <ac:spMkLst>
            <pc:docMk/>
            <pc:sldMk cId="4175124114" sldId="468"/>
            <ac:spMk id="50" creationId="{00000000-0000-0000-0000-000000000000}"/>
          </ac:spMkLst>
        </pc:spChg>
        <pc:spChg chg="mod">
          <ac:chgData name="Murphy, Leticia@CalRecycle" userId="e60a5982-3310-4a39-9def-8b05a039666a" providerId="ADAL" clId="{1E67094B-AD01-4CC5-B0DE-5FD3C096E0C2}" dt="2020-10-28T01:44:43.950" v="942" actId="13244"/>
          <ac:spMkLst>
            <pc:docMk/>
            <pc:sldMk cId="4175124114" sldId="468"/>
            <ac:spMk id="58" creationId="{D242FF2F-1D1C-1542-B829-444ACE9DCE0E}"/>
          </ac:spMkLst>
        </pc:spChg>
        <pc:spChg chg="mod">
          <ac:chgData name="Murphy, Leticia@CalRecycle" userId="e60a5982-3310-4a39-9def-8b05a039666a" providerId="ADAL" clId="{1E67094B-AD01-4CC5-B0DE-5FD3C096E0C2}" dt="2020-10-28T01:48:33.508" v="951" actId="13244"/>
          <ac:spMkLst>
            <pc:docMk/>
            <pc:sldMk cId="4175124114" sldId="468"/>
            <ac:spMk id="64" creationId="{00000000-0000-0000-0000-000000000000}"/>
          </ac:spMkLst>
        </pc:spChg>
        <pc:spChg chg="mod">
          <ac:chgData name="Murphy, Leticia@CalRecycle" userId="e60a5982-3310-4a39-9def-8b05a039666a" providerId="ADAL" clId="{1E67094B-AD01-4CC5-B0DE-5FD3C096E0C2}" dt="2020-10-28T01:48:22.272" v="950" actId="13244"/>
          <ac:spMkLst>
            <pc:docMk/>
            <pc:sldMk cId="4175124114" sldId="468"/>
            <ac:spMk id="65" creationId="{00000000-0000-0000-0000-000000000000}"/>
          </ac:spMkLst>
        </pc:spChg>
        <pc:spChg chg="mod">
          <ac:chgData name="Murphy, Leticia@CalRecycle" userId="e60a5982-3310-4a39-9def-8b05a039666a" providerId="ADAL" clId="{1E67094B-AD01-4CC5-B0DE-5FD3C096E0C2}" dt="2020-10-28T00:21:56.159" v="548" actId="962"/>
          <ac:spMkLst>
            <pc:docMk/>
            <pc:sldMk cId="4175124114" sldId="468"/>
            <ac:spMk id="66" creationId="{00000000-0000-0000-0000-000000000000}"/>
          </ac:spMkLst>
        </pc:spChg>
        <pc:grpChg chg="mod">
          <ac:chgData name="Murphy, Leticia@CalRecycle" userId="e60a5982-3310-4a39-9def-8b05a039666a" providerId="ADAL" clId="{1E67094B-AD01-4CC5-B0DE-5FD3C096E0C2}" dt="2020-10-28T01:45:20.993" v="943" actId="13244"/>
          <ac:grpSpMkLst>
            <pc:docMk/>
            <pc:sldMk cId="4175124114" sldId="468"/>
            <ac:grpSpMk id="59" creationId="{00000000-0000-0000-0000-000000000000}"/>
          </ac:grpSpMkLst>
        </pc:grpChg>
        <pc:picChg chg="mod">
          <ac:chgData name="Murphy, Leticia@CalRecycle" userId="e60a5982-3310-4a39-9def-8b05a039666a" providerId="ADAL" clId="{1E67094B-AD01-4CC5-B0DE-5FD3C096E0C2}" dt="2020-10-28T01:48:38.355" v="952" actId="13244"/>
          <ac:picMkLst>
            <pc:docMk/>
            <pc:sldMk cId="4175124114" sldId="468"/>
            <ac:picMk id="16" creationId="{49A3653B-D1A4-D34C-8A9F-90D12CC78BB0}"/>
          </ac:picMkLst>
        </pc:picChg>
        <pc:picChg chg="mod">
          <ac:chgData name="Murphy, Leticia@CalRecycle" userId="e60a5982-3310-4a39-9def-8b05a039666a" providerId="ADAL" clId="{1E67094B-AD01-4CC5-B0DE-5FD3C096E0C2}" dt="2020-10-28T01:48:05.220" v="949" actId="13244"/>
          <ac:picMkLst>
            <pc:docMk/>
            <pc:sldMk cId="4175124114" sldId="468"/>
            <ac:picMk id="57" creationId="{00000000-0000-0000-0000-000000000000}"/>
          </ac:picMkLst>
        </pc:picChg>
        <pc:picChg chg="mod">
          <ac:chgData name="Murphy, Leticia@CalRecycle" userId="e60a5982-3310-4a39-9def-8b05a039666a" providerId="ADAL" clId="{1E67094B-AD01-4CC5-B0DE-5FD3C096E0C2}" dt="2020-10-28T00:21:18.944" v="539" actId="962"/>
          <ac:picMkLst>
            <pc:docMk/>
            <pc:sldMk cId="4175124114" sldId="468"/>
            <ac:picMk id="60" creationId="{6881FA75-19DA-7A49-868D-861B8050FECB}"/>
          </ac:picMkLst>
        </pc:picChg>
        <pc:picChg chg="mod">
          <ac:chgData name="Murphy, Leticia@CalRecycle" userId="e60a5982-3310-4a39-9def-8b05a039666a" providerId="ADAL" clId="{1E67094B-AD01-4CC5-B0DE-5FD3C096E0C2}" dt="2020-10-28T01:46:31.945" v="946" actId="13244"/>
          <ac:picMkLst>
            <pc:docMk/>
            <pc:sldMk cId="4175124114" sldId="468"/>
            <ac:picMk id="70" creationId="{00000000-0000-0000-0000-000000000000}"/>
          </ac:picMkLst>
        </pc:picChg>
      </pc:sldChg>
      <pc:sldChg chg="modSp mod">
        <pc:chgData name="Murphy, Leticia@CalRecycle" userId="e60a5982-3310-4a39-9def-8b05a039666a" providerId="ADAL" clId="{1E67094B-AD01-4CC5-B0DE-5FD3C096E0C2}" dt="2020-10-28T01:07:44.730" v="814" actId="27636"/>
        <pc:sldMkLst>
          <pc:docMk/>
          <pc:sldMk cId="842395331" sldId="469"/>
        </pc:sldMkLst>
        <pc:spChg chg="mod">
          <ac:chgData name="Murphy, Leticia@CalRecycle" userId="e60a5982-3310-4a39-9def-8b05a039666a" providerId="ADAL" clId="{1E67094B-AD01-4CC5-B0DE-5FD3C096E0C2}" dt="2020-10-28T01:07:44.730" v="814" actId="27636"/>
          <ac:spMkLst>
            <pc:docMk/>
            <pc:sldMk cId="842395331" sldId="469"/>
            <ac:spMk id="11" creationId="{D242FF2F-1D1C-1542-B829-444ACE9DCE0E}"/>
          </ac:spMkLst>
        </pc:spChg>
        <pc:spChg chg="mod">
          <ac:chgData name="Murphy, Leticia@CalRecycle" userId="e60a5982-3310-4a39-9def-8b05a039666a" providerId="ADAL" clId="{1E67094B-AD01-4CC5-B0DE-5FD3C096E0C2}" dt="2020-10-27T23:48:30.873" v="295" actId="962"/>
          <ac:spMkLst>
            <pc:docMk/>
            <pc:sldMk cId="842395331" sldId="469"/>
            <ac:spMk id="12" creationId="{E2122863-0E8D-524F-813F-1495B23848B6}"/>
          </ac:spMkLst>
        </pc:spChg>
        <pc:spChg chg="mod">
          <ac:chgData name="Murphy, Leticia@CalRecycle" userId="e60a5982-3310-4a39-9def-8b05a039666a" providerId="ADAL" clId="{1E67094B-AD01-4CC5-B0DE-5FD3C096E0C2}" dt="2020-10-27T23:49:07.912" v="304" actId="962"/>
          <ac:spMkLst>
            <pc:docMk/>
            <pc:sldMk cId="842395331" sldId="469"/>
            <ac:spMk id="23" creationId="{00000000-0000-0000-0000-000000000000}"/>
          </ac:spMkLst>
        </pc:spChg>
        <pc:spChg chg="mod">
          <ac:chgData name="Murphy, Leticia@CalRecycle" userId="e60a5982-3310-4a39-9def-8b05a039666a" providerId="ADAL" clId="{1E67094B-AD01-4CC5-B0DE-5FD3C096E0C2}" dt="2020-10-27T23:48:49.278" v="299" actId="962"/>
          <ac:spMkLst>
            <pc:docMk/>
            <pc:sldMk cId="842395331" sldId="469"/>
            <ac:spMk id="26" creationId="{E2122863-0E8D-524F-813F-1495B23848B6}"/>
          </ac:spMkLst>
        </pc:spChg>
        <pc:spChg chg="mod">
          <ac:chgData name="Murphy, Leticia@CalRecycle" userId="e60a5982-3310-4a39-9def-8b05a039666a" providerId="ADAL" clId="{1E67094B-AD01-4CC5-B0DE-5FD3C096E0C2}" dt="2020-10-27T23:48:58.199" v="301" actId="962"/>
          <ac:spMkLst>
            <pc:docMk/>
            <pc:sldMk cId="842395331" sldId="469"/>
            <ac:spMk id="31" creationId="{E2122863-0E8D-524F-813F-1495B23848B6}"/>
          </ac:spMkLst>
        </pc:spChg>
        <pc:spChg chg="mod">
          <ac:chgData name="Murphy, Leticia@CalRecycle" userId="e60a5982-3310-4a39-9def-8b05a039666a" providerId="ADAL" clId="{1E67094B-AD01-4CC5-B0DE-5FD3C096E0C2}" dt="2020-10-27T23:48:40.395" v="297" actId="962"/>
          <ac:spMkLst>
            <pc:docMk/>
            <pc:sldMk cId="842395331" sldId="469"/>
            <ac:spMk id="43" creationId="{E2122863-0E8D-524F-813F-1495B23848B6}"/>
          </ac:spMkLst>
        </pc:spChg>
        <pc:grpChg chg="mod">
          <ac:chgData name="Murphy, Leticia@CalRecycle" userId="e60a5982-3310-4a39-9def-8b05a039666a" providerId="ADAL" clId="{1E67094B-AD01-4CC5-B0DE-5FD3C096E0C2}" dt="2020-10-27T23:48:52.852" v="300" actId="962"/>
          <ac:grpSpMkLst>
            <pc:docMk/>
            <pc:sldMk cId="842395331" sldId="469"/>
            <ac:grpSpMk id="29" creationId="{00000000-0000-0000-0000-000000000000}"/>
          </ac:grpSpMkLst>
        </pc:grpChg>
        <pc:grpChg chg="mod">
          <ac:chgData name="Murphy, Leticia@CalRecycle" userId="e60a5982-3310-4a39-9def-8b05a039666a" providerId="ADAL" clId="{1E67094B-AD01-4CC5-B0DE-5FD3C096E0C2}" dt="2020-10-27T23:49:01.270" v="302" actId="962"/>
          <ac:grpSpMkLst>
            <pc:docMk/>
            <pc:sldMk cId="842395331" sldId="469"/>
            <ac:grpSpMk id="36" creationId="{00000000-0000-0000-0000-000000000000}"/>
          </ac:grpSpMkLst>
        </pc:grpChg>
        <pc:grpChg chg="mod">
          <ac:chgData name="Murphy, Leticia@CalRecycle" userId="e60a5982-3310-4a39-9def-8b05a039666a" providerId="ADAL" clId="{1E67094B-AD01-4CC5-B0DE-5FD3C096E0C2}" dt="2020-10-27T23:48:33.965" v="296" actId="962"/>
          <ac:grpSpMkLst>
            <pc:docMk/>
            <pc:sldMk cId="842395331" sldId="469"/>
            <ac:grpSpMk id="37" creationId="{00000000-0000-0000-0000-000000000000}"/>
          </ac:grpSpMkLst>
        </pc:grpChg>
        <pc:grpChg chg="mod">
          <ac:chgData name="Murphy, Leticia@CalRecycle" userId="e60a5982-3310-4a39-9def-8b05a039666a" providerId="ADAL" clId="{1E67094B-AD01-4CC5-B0DE-5FD3C096E0C2}" dt="2020-10-27T23:48:44.066" v="298" actId="962"/>
          <ac:grpSpMkLst>
            <pc:docMk/>
            <pc:sldMk cId="842395331" sldId="469"/>
            <ac:grpSpMk id="42" creationId="{00000000-0000-0000-0000-000000000000}"/>
          </ac:grpSpMkLst>
        </pc:grpChg>
      </pc:sldChg>
      <pc:sldChg chg="delSp modSp mod">
        <pc:chgData name="Murphy, Leticia@CalRecycle" userId="e60a5982-3310-4a39-9def-8b05a039666a" providerId="ADAL" clId="{1E67094B-AD01-4CC5-B0DE-5FD3C096E0C2}" dt="2020-10-29T17:22:09.250" v="1103" actId="207"/>
        <pc:sldMkLst>
          <pc:docMk/>
          <pc:sldMk cId="4272817496" sldId="470"/>
        </pc:sldMkLst>
        <pc:spChg chg="mod">
          <ac:chgData name="Murphy, Leticia@CalRecycle" userId="e60a5982-3310-4a39-9def-8b05a039666a" providerId="ADAL" clId="{1E67094B-AD01-4CC5-B0DE-5FD3C096E0C2}" dt="2020-10-29T17:18:49.396" v="1060" actId="14100"/>
          <ac:spMkLst>
            <pc:docMk/>
            <pc:sldMk cId="4272817496" sldId="470"/>
            <ac:spMk id="2" creationId="{00000000-0000-0000-0000-000000000000}"/>
          </ac:spMkLst>
        </pc:spChg>
        <pc:spChg chg="mod">
          <ac:chgData name="Murphy, Leticia@CalRecycle" userId="e60a5982-3310-4a39-9def-8b05a039666a" providerId="ADAL" clId="{1E67094B-AD01-4CC5-B0DE-5FD3C096E0C2}" dt="2020-10-29T17:21:58.802" v="1100" actId="207"/>
          <ac:spMkLst>
            <pc:docMk/>
            <pc:sldMk cId="4272817496" sldId="470"/>
            <ac:spMk id="3" creationId="{00000000-0000-0000-0000-000000000000}"/>
          </ac:spMkLst>
        </pc:spChg>
        <pc:spChg chg="mod">
          <ac:chgData name="Murphy, Leticia@CalRecycle" userId="e60a5982-3310-4a39-9def-8b05a039666a" providerId="ADAL" clId="{1E67094B-AD01-4CC5-B0DE-5FD3C096E0C2}" dt="2020-10-29T17:22:01.800" v="1101" actId="207"/>
          <ac:spMkLst>
            <pc:docMk/>
            <pc:sldMk cId="4272817496" sldId="470"/>
            <ac:spMk id="4" creationId="{00000000-0000-0000-0000-000000000000}"/>
          </ac:spMkLst>
        </pc:spChg>
        <pc:spChg chg="mod">
          <ac:chgData name="Murphy, Leticia@CalRecycle" userId="e60a5982-3310-4a39-9def-8b05a039666a" providerId="ADAL" clId="{1E67094B-AD01-4CC5-B0DE-5FD3C096E0C2}" dt="2020-10-29T17:22:06.209" v="1102" actId="207"/>
          <ac:spMkLst>
            <pc:docMk/>
            <pc:sldMk cId="4272817496" sldId="470"/>
            <ac:spMk id="5" creationId="{00000000-0000-0000-0000-000000000000}"/>
          </ac:spMkLst>
        </pc:spChg>
        <pc:spChg chg="mod">
          <ac:chgData name="Murphy, Leticia@CalRecycle" userId="e60a5982-3310-4a39-9def-8b05a039666a" providerId="ADAL" clId="{1E67094B-AD01-4CC5-B0DE-5FD3C096E0C2}" dt="2020-10-29T17:22:09.250" v="1103" actId="207"/>
          <ac:spMkLst>
            <pc:docMk/>
            <pc:sldMk cId="4272817496" sldId="470"/>
            <ac:spMk id="6" creationId="{00000000-0000-0000-0000-000000000000}"/>
          </ac:spMkLst>
        </pc:spChg>
        <pc:spChg chg="mod">
          <ac:chgData name="Murphy, Leticia@CalRecycle" userId="e60a5982-3310-4a39-9def-8b05a039666a" providerId="ADAL" clId="{1E67094B-AD01-4CC5-B0DE-5FD3C096E0C2}" dt="2020-10-29T17:19:13.744" v="1068" actId="14100"/>
          <ac:spMkLst>
            <pc:docMk/>
            <pc:sldMk cId="4272817496" sldId="470"/>
            <ac:spMk id="7" creationId="{00000000-0000-0000-0000-000000000000}"/>
          </ac:spMkLst>
        </pc:spChg>
        <pc:spChg chg="mod">
          <ac:chgData name="Murphy, Leticia@CalRecycle" userId="e60a5982-3310-4a39-9def-8b05a039666a" providerId="ADAL" clId="{1E67094B-AD01-4CC5-B0DE-5FD3C096E0C2}" dt="2020-10-29T17:19:01.752" v="1063" actId="14100"/>
          <ac:spMkLst>
            <pc:docMk/>
            <pc:sldMk cId="4272817496" sldId="470"/>
            <ac:spMk id="8" creationId="{00000000-0000-0000-0000-000000000000}"/>
          </ac:spMkLst>
        </pc:spChg>
        <pc:spChg chg="mod">
          <ac:chgData name="Murphy, Leticia@CalRecycle" userId="e60a5982-3310-4a39-9def-8b05a039666a" providerId="ADAL" clId="{1E67094B-AD01-4CC5-B0DE-5FD3C096E0C2}" dt="2020-10-29T17:19:27.784" v="1074" actId="14100"/>
          <ac:spMkLst>
            <pc:docMk/>
            <pc:sldMk cId="4272817496" sldId="470"/>
            <ac:spMk id="9" creationId="{00000000-0000-0000-0000-000000000000}"/>
          </ac:spMkLst>
        </pc:spChg>
        <pc:spChg chg="mod">
          <ac:chgData name="Murphy, Leticia@CalRecycle" userId="e60a5982-3310-4a39-9def-8b05a039666a" providerId="ADAL" clId="{1E67094B-AD01-4CC5-B0DE-5FD3C096E0C2}" dt="2020-10-29T17:19:40.247" v="1080" actId="14100"/>
          <ac:spMkLst>
            <pc:docMk/>
            <pc:sldMk cId="4272817496" sldId="470"/>
            <ac:spMk id="10" creationId="{00000000-0000-0000-0000-000000000000}"/>
          </ac:spMkLst>
        </pc:spChg>
        <pc:spChg chg="del mod">
          <ac:chgData name="Murphy, Leticia@CalRecycle" userId="e60a5982-3310-4a39-9def-8b05a039666a" providerId="ADAL" clId="{1E67094B-AD01-4CC5-B0DE-5FD3C096E0C2}" dt="2020-10-29T17:19:49.770" v="1082" actId="478"/>
          <ac:spMkLst>
            <pc:docMk/>
            <pc:sldMk cId="4272817496" sldId="470"/>
            <ac:spMk id="11" creationId="{00000000-0000-0000-0000-000000000000}"/>
          </ac:spMkLst>
        </pc:spChg>
      </pc:sldChg>
      <pc:sldChg chg="modSp mod">
        <pc:chgData name="Murphy, Leticia@CalRecycle" userId="e60a5982-3310-4a39-9def-8b05a039666a" providerId="ADAL" clId="{1E67094B-AD01-4CC5-B0DE-5FD3C096E0C2}" dt="2020-10-27T23:39:44.626" v="240" actId="962"/>
        <pc:sldMkLst>
          <pc:docMk/>
          <pc:sldMk cId="179611361" sldId="471"/>
        </pc:sldMkLst>
        <pc:spChg chg="mod">
          <ac:chgData name="Murphy, Leticia@CalRecycle" userId="e60a5982-3310-4a39-9def-8b05a039666a" providerId="ADAL" clId="{1E67094B-AD01-4CC5-B0DE-5FD3C096E0C2}" dt="2020-10-27T23:39:36.431" v="237" actId="962"/>
          <ac:spMkLst>
            <pc:docMk/>
            <pc:sldMk cId="179611361" sldId="471"/>
            <ac:spMk id="2" creationId="{00000000-0000-0000-0000-000000000000}"/>
          </ac:spMkLst>
        </pc:spChg>
        <pc:spChg chg="mod">
          <ac:chgData name="Murphy, Leticia@CalRecycle" userId="e60a5982-3310-4a39-9def-8b05a039666a" providerId="ADAL" clId="{1E67094B-AD01-4CC5-B0DE-5FD3C096E0C2}" dt="2020-10-27T23:39:41.578" v="239" actId="962"/>
          <ac:spMkLst>
            <pc:docMk/>
            <pc:sldMk cId="179611361" sldId="471"/>
            <ac:spMk id="3" creationId="{00000000-0000-0000-0000-000000000000}"/>
          </ac:spMkLst>
        </pc:spChg>
        <pc:grpChg chg="mod">
          <ac:chgData name="Murphy, Leticia@CalRecycle" userId="e60a5982-3310-4a39-9def-8b05a039666a" providerId="ADAL" clId="{1E67094B-AD01-4CC5-B0DE-5FD3C096E0C2}" dt="2020-10-27T23:39:44.626" v="240" actId="962"/>
          <ac:grpSpMkLst>
            <pc:docMk/>
            <pc:sldMk cId="179611361" sldId="471"/>
            <ac:grpSpMk id="4" creationId="{00000000-0000-0000-0000-000000000000}"/>
          </ac:grpSpMkLst>
        </pc:grpChg>
      </pc:sldChg>
      <pc:sldChg chg="addSp delSp modSp mod delCm">
        <pc:chgData name="Murphy, Leticia@CalRecycle" userId="e60a5982-3310-4a39-9def-8b05a039666a" providerId="ADAL" clId="{1E67094B-AD01-4CC5-B0DE-5FD3C096E0C2}" dt="2020-10-28T02:09:04.961" v="990" actId="13244"/>
        <pc:sldMkLst>
          <pc:docMk/>
          <pc:sldMk cId="1769877056" sldId="472"/>
        </pc:sldMkLst>
        <pc:spChg chg="add del mod">
          <ac:chgData name="Murphy, Leticia@CalRecycle" userId="e60a5982-3310-4a39-9def-8b05a039666a" providerId="ADAL" clId="{1E67094B-AD01-4CC5-B0DE-5FD3C096E0C2}" dt="2020-10-28T02:03:54.951" v="974" actId="478"/>
          <ac:spMkLst>
            <pc:docMk/>
            <pc:sldMk cId="1769877056" sldId="472"/>
            <ac:spMk id="2" creationId="{AFD283DB-42CB-47D8-91FF-9DD1D4E9DB1F}"/>
          </ac:spMkLst>
        </pc:spChg>
        <pc:spChg chg="mod">
          <ac:chgData name="Murphy, Leticia@CalRecycle" userId="e60a5982-3310-4a39-9def-8b05a039666a" providerId="ADAL" clId="{1E67094B-AD01-4CC5-B0DE-5FD3C096E0C2}" dt="2020-10-28T02:03:15.084" v="971" actId="13244"/>
          <ac:spMkLst>
            <pc:docMk/>
            <pc:sldMk cId="1769877056" sldId="472"/>
            <ac:spMk id="7" creationId="{00000000-0000-0000-0000-000000000000}"/>
          </ac:spMkLst>
        </pc:spChg>
        <pc:spChg chg="del">
          <ac:chgData name="Murphy, Leticia@CalRecycle" userId="e60a5982-3310-4a39-9def-8b05a039666a" providerId="ADAL" clId="{1E67094B-AD01-4CC5-B0DE-5FD3C096E0C2}" dt="2020-10-28T02:03:52.967" v="973" actId="478"/>
          <ac:spMkLst>
            <pc:docMk/>
            <pc:sldMk cId="1769877056" sldId="472"/>
            <ac:spMk id="12" creationId="{00000000-0000-0000-0000-000000000000}"/>
          </ac:spMkLst>
        </pc:spChg>
        <pc:spChg chg="mod">
          <ac:chgData name="Murphy, Leticia@CalRecycle" userId="e60a5982-3310-4a39-9def-8b05a039666a" providerId="ADAL" clId="{1E67094B-AD01-4CC5-B0DE-5FD3C096E0C2}" dt="2020-10-28T02:05:42.642" v="976" actId="13244"/>
          <ac:spMkLst>
            <pc:docMk/>
            <pc:sldMk cId="1769877056" sldId="472"/>
            <ac:spMk id="34" creationId="{E2122863-0E8D-524F-813F-1495B23848B6}"/>
          </ac:spMkLst>
        </pc:spChg>
        <pc:spChg chg="mod">
          <ac:chgData name="Murphy, Leticia@CalRecycle" userId="e60a5982-3310-4a39-9def-8b05a039666a" providerId="ADAL" clId="{1E67094B-AD01-4CC5-B0DE-5FD3C096E0C2}" dt="2020-10-28T00:23:16.108" v="564" actId="962"/>
          <ac:spMkLst>
            <pc:docMk/>
            <pc:sldMk cId="1769877056" sldId="472"/>
            <ac:spMk id="35" creationId="{E2122863-0E8D-524F-813F-1495B23848B6}"/>
          </ac:spMkLst>
        </pc:spChg>
        <pc:spChg chg="mod">
          <ac:chgData name="Murphy, Leticia@CalRecycle" userId="e60a5982-3310-4a39-9def-8b05a039666a" providerId="ADAL" clId="{1E67094B-AD01-4CC5-B0DE-5FD3C096E0C2}" dt="2020-10-28T00:23:19.089" v="565" actId="962"/>
          <ac:spMkLst>
            <pc:docMk/>
            <pc:sldMk cId="1769877056" sldId="472"/>
            <ac:spMk id="36" creationId="{E2122863-0E8D-524F-813F-1495B23848B6}"/>
          </ac:spMkLst>
        </pc:spChg>
        <pc:spChg chg="mod">
          <ac:chgData name="Murphy, Leticia@CalRecycle" userId="e60a5982-3310-4a39-9def-8b05a039666a" providerId="ADAL" clId="{1E67094B-AD01-4CC5-B0DE-5FD3C096E0C2}" dt="2020-10-28T00:23:27.188" v="567" actId="962"/>
          <ac:spMkLst>
            <pc:docMk/>
            <pc:sldMk cId="1769877056" sldId="472"/>
            <ac:spMk id="40" creationId="{E2122863-0E8D-524F-813F-1495B23848B6}"/>
          </ac:spMkLst>
        </pc:spChg>
        <pc:spChg chg="mod">
          <ac:chgData name="Murphy, Leticia@CalRecycle" userId="e60a5982-3310-4a39-9def-8b05a039666a" providerId="ADAL" clId="{1E67094B-AD01-4CC5-B0DE-5FD3C096E0C2}" dt="2020-10-28T02:04:01.322" v="975" actId="13244"/>
          <ac:spMkLst>
            <pc:docMk/>
            <pc:sldMk cId="1769877056" sldId="472"/>
            <ac:spMk id="46" creationId="{00000000-0000-0000-0000-000000000000}"/>
          </ac:spMkLst>
        </pc:spChg>
        <pc:spChg chg="mod">
          <ac:chgData name="Murphy, Leticia@CalRecycle" userId="e60a5982-3310-4a39-9def-8b05a039666a" providerId="ADAL" clId="{1E67094B-AD01-4CC5-B0DE-5FD3C096E0C2}" dt="2020-10-28T02:08:37.310" v="986" actId="13244"/>
          <ac:spMkLst>
            <pc:docMk/>
            <pc:sldMk cId="1769877056" sldId="472"/>
            <ac:spMk id="61" creationId="{00000000-0000-0000-0000-000000000000}"/>
          </ac:spMkLst>
        </pc:spChg>
        <pc:spChg chg="mod">
          <ac:chgData name="Murphy, Leticia@CalRecycle" userId="e60a5982-3310-4a39-9def-8b05a039666a" providerId="ADAL" clId="{1E67094B-AD01-4CC5-B0DE-5FD3C096E0C2}" dt="2020-10-28T02:08:32.873" v="985" actId="13244"/>
          <ac:spMkLst>
            <pc:docMk/>
            <pc:sldMk cId="1769877056" sldId="472"/>
            <ac:spMk id="62" creationId="{00000000-0000-0000-0000-000000000000}"/>
          </ac:spMkLst>
        </pc:spChg>
        <pc:spChg chg="mod">
          <ac:chgData name="Murphy, Leticia@CalRecycle" userId="e60a5982-3310-4a39-9def-8b05a039666a" providerId="ADAL" clId="{1E67094B-AD01-4CC5-B0DE-5FD3C096E0C2}" dt="2020-10-28T02:09:04.961" v="990" actId="13244"/>
          <ac:spMkLst>
            <pc:docMk/>
            <pc:sldMk cId="1769877056" sldId="472"/>
            <ac:spMk id="65" creationId="{00000000-0000-0000-0000-000000000000}"/>
          </ac:spMkLst>
        </pc:spChg>
        <pc:spChg chg="mod">
          <ac:chgData name="Murphy, Leticia@CalRecycle" userId="e60a5982-3310-4a39-9def-8b05a039666a" providerId="ADAL" clId="{1E67094B-AD01-4CC5-B0DE-5FD3C096E0C2}" dt="2020-10-28T02:08:54.003" v="988" actId="13244"/>
          <ac:spMkLst>
            <pc:docMk/>
            <pc:sldMk cId="1769877056" sldId="472"/>
            <ac:spMk id="66" creationId="{00000000-0000-0000-0000-000000000000}"/>
          </ac:spMkLst>
        </pc:spChg>
        <pc:grpChg chg="mod">
          <ac:chgData name="Murphy, Leticia@CalRecycle" userId="e60a5982-3310-4a39-9def-8b05a039666a" providerId="ADAL" clId="{1E67094B-AD01-4CC5-B0DE-5FD3C096E0C2}" dt="2020-10-28T02:08:20.352" v="984" actId="13244"/>
          <ac:grpSpMkLst>
            <pc:docMk/>
            <pc:sldMk cId="1769877056" sldId="472"/>
            <ac:grpSpMk id="8" creationId="{00000000-0000-0000-0000-000000000000}"/>
          </ac:grpSpMkLst>
        </pc:grpChg>
        <pc:picChg chg="mod">
          <ac:chgData name="Murphy, Leticia@CalRecycle" userId="e60a5982-3310-4a39-9def-8b05a039666a" providerId="ADAL" clId="{1E67094B-AD01-4CC5-B0DE-5FD3C096E0C2}" dt="2020-10-28T02:06:00.163" v="978" actId="1076"/>
          <ac:picMkLst>
            <pc:docMk/>
            <pc:sldMk cId="1769877056" sldId="472"/>
            <ac:picMk id="9" creationId="{8CB0D924-6885-B847-9782-07EFB834D2E9}"/>
          </ac:picMkLst>
        </pc:picChg>
        <pc:picChg chg="mod">
          <ac:chgData name="Murphy, Leticia@CalRecycle" userId="e60a5982-3310-4a39-9def-8b05a039666a" providerId="ADAL" clId="{1E67094B-AD01-4CC5-B0DE-5FD3C096E0C2}" dt="2020-10-28T02:06:00.163" v="978" actId="1076"/>
          <ac:picMkLst>
            <pc:docMk/>
            <pc:sldMk cId="1769877056" sldId="472"/>
            <ac:picMk id="10" creationId="{46DC0FEE-9696-D842-A27C-8B5F95DAB9BC}"/>
          </ac:picMkLst>
        </pc:picChg>
        <pc:picChg chg="mod">
          <ac:chgData name="Murphy, Leticia@CalRecycle" userId="e60a5982-3310-4a39-9def-8b05a039666a" providerId="ADAL" clId="{1E67094B-AD01-4CC5-B0DE-5FD3C096E0C2}" dt="2020-10-28T02:07:38.733" v="981" actId="13244"/>
          <ac:picMkLst>
            <pc:docMk/>
            <pc:sldMk cId="1769877056" sldId="472"/>
            <ac:picMk id="26" creationId="{EAB1DE41-EFD8-A641-A427-72B5A524845D}"/>
          </ac:picMkLst>
        </pc:picChg>
        <pc:picChg chg="mod">
          <ac:chgData name="Murphy, Leticia@CalRecycle" userId="e60a5982-3310-4a39-9def-8b05a039666a" providerId="ADAL" clId="{1E67094B-AD01-4CC5-B0DE-5FD3C096E0C2}" dt="2020-10-28T02:07:07.063" v="980" actId="13244"/>
          <ac:picMkLst>
            <pc:docMk/>
            <pc:sldMk cId="1769877056" sldId="472"/>
            <ac:picMk id="33" creationId="{C028E517-073E-8E46-9833-E9405C920269}"/>
          </ac:picMkLst>
        </pc:picChg>
        <pc:picChg chg="mod">
          <ac:chgData name="Murphy, Leticia@CalRecycle" userId="e60a5982-3310-4a39-9def-8b05a039666a" providerId="ADAL" clId="{1E67094B-AD01-4CC5-B0DE-5FD3C096E0C2}" dt="2020-10-28T02:07:49.947" v="982" actId="13244"/>
          <ac:picMkLst>
            <pc:docMk/>
            <pc:sldMk cId="1769877056" sldId="472"/>
            <ac:picMk id="45" creationId="{6D393B25-C654-464F-8E40-7D965F757D24}"/>
          </ac:picMkLst>
        </pc:picChg>
        <pc:picChg chg="mod">
          <ac:chgData name="Murphy, Leticia@CalRecycle" userId="e60a5982-3310-4a39-9def-8b05a039666a" providerId="ADAL" clId="{1E67094B-AD01-4CC5-B0DE-5FD3C096E0C2}" dt="2020-10-28T02:08:03.165" v="983" actId="13244"/>
          <ac:picMkLst>
            <pc:docMk/>
            <pc:sldMk cId="1769877056" sldId="472"/>
            <ac:picMk id="49" creationId="{91564141-6AA0-5C43-9DEF-1F9283985019}"/>
          </ac:picMkLst>
        </pc:picChg>
      </pc:sldChg>
      <pc:sldChg chg="modSp mod">
        <pc:chgData name="Murphy, Leticia@CalRecycle" userId="e60a5982-3310-4a39-9def-8b05a039666a" providerId="ADAL" clId="{1E67094B-AD01-4CC5-B0DE-5FD3C096E0C2}" dt="2020-10-29T17:35:41.084" v="1165" actId="14100"/>
        <pc:sldMkLst>
          <pc:docMk/>
          <pc:sldMk cId="1357207041" sldId="473"/>
        </pc:sldMkLst>
        <pc:spChg chg="mod">
          <ac:chgData name="Murphy, Leticia@CalRecycle" userId="e60a5982-3310-4a39-9def-8b05a039666a" providerId="ADAL" clId="{1E67094B-AD01-4CC5-B0DE-5FD3C096E0C2}" dt="2020-10-29T17:35:41.084" v="1165" actId="14100"/>
          <ac:spMkLst>
            <pc:docMk/>
            <pc:sldMk cId="1357207041" sldId="473"/>
            <ac:spMk id="8" creationId="{00000000-0000-0000-0000-000000000000}"/>
          </ac:spMkLst>
        </pc:spChg>
        <pc:spChg chg="mod">
          <ac:chgData name="Murphy, Leticia@CalRecycle" userId="e60a5982-3310-4a39-9def-8b05a039666a" providerId="ADAL" clId="{1E67094B-AD01-4CC5-B0DE-5FD3C096E0C2}" dt="2020-10-27T23:48:18.850" v="294" actId="962"/>
          <ac:spMkLst>
            <pc:docMk/>
            <pc:sldMk cId="1357207041" sldId="473"/>
            <ac:spMk id="19" creationId="{E2122863-0E8D-524F-813F-1495B23848B6}"/>
          </ac:spMkLst>
        </pc:spChg>
        <pc:spChg chg="mod">
          <ac:chgData name="Murphy, Leticia@CalRecycle" userId="e60a5982-3310-4a39-9def-8b05a039666a" providerId="ADAL" clId="{1E67094B-AD01-4CC5-B0DE-5FD3C096E0C2}" dt="2020-10-27T23:48:09.332" v="293" actId="962"/>
          <ac:spMkLst>
            <pc:docMk/>
            <pc:sldMk cId="1357207041" sldId="473"/>
            <ac:spMk id="23" creationId="{E2122863-0E8D-524F-813F-1495B23848B6}"/>
          </ac:spMkLst>
        </pc:spChg>
        <pc:grpChg chg="mod">
          <ac:chgData name="Murphy, Leticia@CalRecycle" userId="e60a5982-3310-4a39-9def-8b05a039666a" providerId="ADAL" clId="{1E67094B-AD01-4CC5-B0DE-5FD3C096E0C2}" dt="2020-10-27T23:47:59.179" v="291" actId="962"/>
          <ac:grpSpMkLst>
            <pc:docMk/>
            <pc:sldMk cId="1357207041" sldId="473"/>
            <ac:grpSpMk id="21" creationId="{00000000-0000-0000-0000-000000000000}"/>
          </ac:grpSpMkLst>
        </pc:grpChg>
        <pc:grpChg chg="mod">
          <ac:chgData name="Murphy, Leticia@CalRecycle" userId="e60a5982-3310-4a39-9def-8b05a039666a" providerId="ADAL" clId="{1E67094B-AD01-4CC5-B0DE-5FD3C096E0C2}" dt="2020-10-27T23:48:01.389" v="292" actId="962"/>
          <ac:grpSpMkLst>
            <pc:docMk/>
            <pc:sldMk cId="1357207041" sldId="473"/>
            <ac:grpSpMk id="22" creationId="{00000000-0000-0000-0000-000000000000}"/>
          </ac:grpSpMkLst>
        </pc:grpChg>
      </pc:sldChg>
      <pc:sldChg chg="addSp delSp modSp mod delCm">
        <pc:chgData name="Murphy, Leticia@CalRecycle" userId="e60a5982-3310-4a39-9def-8b05a039666a" providerId="ADAL" clId="{1E67094B-AD01-4CC5-B0DE-5FD3C096E0C2}" dt="2020-10-28T01:07:33.415" v="812" actId="962"/>
        <pc:sldMkLst>
          <pc:docMk/>
          <pc:sldMk cId="2739554997" sldId="475"/>
        </pc:sldMkLst>
        <pc:spChg chg="mod">
          <ac:chgData name="Murphy, Leticia@CalRecycle" userId="e60a5982-3310-4a39-9def-8b05a039666a" providerId="ADAL" clId="{1E67094B-AD01-4CC5-B0DE-5FD3C096E0C2}" dt="2020-10-27T23:41:52.934" v="263" actId="962"/>
          <ac:spMkLst>
            <pc:docMk/>
            <pc:sldMk cId="2739554997" sldId="475"/>
            <ac:spMk id="2" creationId="{00000000-0000-0000-0000-000000000000}"/>
          </ac:spMkLst>
        </pc:spChg>
        <pc:spChg chg="add mod">
          <ac:chgData name="Murphy, Leticia@CalRecycle" userId="e60a5982-3310-4a39-9def-8b05a039666a" providerId="ADAL" clId="{1E67094B-AD01-4CC5-B0DE-5FD3C096E0C2}" dt="2020-10-27T23:47:24.360" v="288" actId="962"/>
          <ac:spMkLst>
            <pc:docMk/>
            <pc:sldMk cId="2739554997" sldId="475"/>
            <ac:spMk id="5" creationId="{3C7831D4-4715-48F6-85E4-81D3E7FC8AC1}"/>
          </ac:spMkLst>
        </pc:spChg>
        <pc:spChg chg="mod">
          <ac:chgData name="Murphy, Leticia@CalRecycle" userId="e60a5982-3310-4a39-9def-8b05a039666a" providerId="ADAL" clId="{1E67094B-AD01-4CC5-B0DE-5FD3C096E0C2}" dt="2020-10-28T01:07:33.415" v="812" actId="962"/>
          <ac:spMkLst>
            <pc:docMk/>
            <pc:sldMk cId="2739554997" sldId="475"/>
            <ac:spMk id="8" creationId="{00000000-0000-0000-0000-000000000000}"/>
          </ac:spMkLst>
        </pc:spChg>
        <pc:graphicFrameChg chg="del">
          <ac:chgData name="Murphy, Leticia@CalRecycle" userId="e60a5982-3310-4a39-9def-8b05a039666a" providerId="ADAL" clId="{1E67094B-AD01-4CC5-B0DE-5FD3C096E0C2}" dt="2020-10-27T23:45:54.989" v="264" actId="478"/>
          <ac:graphicFrameMkLst>
            <pc:docMk/>
            <pc:sldMk cId="2739554997" sldId="475"/>
            <ac:graphicFrameMk id="4" creationId="{00000000-0000-0000-0000-000000000000}"/>
          </ac:graphicFrameMkLst>
        </pc:graphicFrameChg>
      </pc:sldChg>
      <pc:sldChg chg="modSp mod">
        <pc:chgData name="Murphy, Leticia@CalRecycle" userId="e60a5982-3310-4a39-9def-8b05a039666a" providerId="ADAL" clId="{1E67094B-AD01-4CC5-B0DE-5FD3C096E0C2}" dt="2020-10-27T23:34:25.184" v="104" actId="962"/>
        <pc:sldMkLst>
          <pc:docMk/>
          <pc:sldMk cId="649513541" sldId="476"/>
        </pc:sldMkLst>
        <pc:spChg chg="mod">
          <ac:chgData name="Murphy, Leticia@CalRecycle" userId="e60a5982-3310-4a39-9def-8b05a039666a" providerId="ADAL" clId="{1E67094B-AD01-4CC5-B0DE-5FD3C096E0C2}" dt="2020-10-27T23:34:19.104" v="102" actId="962"/>
          <ac:spMkLst>
            <pc:docMk/>
            <pc:sldMk cId="649513541" sldId="476"/>
            <ac:spMk id="2" creationId="{00000000-0000-0000-0000-000000000000}"/>
          </ac:spMkLst>
        </pc:spChg>
        <pc:spChg chg="mod">
          <ac:chgData name="Murphy, Leticia@CalRecycle" userId="e60a5982-3310-4a39-9def-8b05a039666a" providerId="ADAL" clId="{1E67094B-AD01-4CC5-B0DE-5FD3C096E0C2}" dt="2020-10-27T23:34:25.184" v="104" actId="962"/>
          <ac:spMkLst>
            <pc:docMk/>
            <pc:sldMk cId="649513541" sldId="476"/>
            <ac:spMk id="3" creationId="{00000000-0000-0000-0000-000000000000}"/>
          </ac:spMkLst>
        </pc:spChg>
      </pc:sldChg>
      <pc:sldChg chg="addSp delSp modSp new del mod">
        <pc:chgData name="Murphy, Leticia@CalRecycle" userId="e60a5982-3310-4a39-9def-8b05a039666a" providerId="ADAL" clId="{1E67094B-AD01-4CC5-B0DE-5FD3C096E0C2}" dt="2020-10-28T00:55:07.219" v="633" actId="47"/>
        <pc:sldMkLst>
          <pc:docMk/>
          <pc:sldMk cId="462418273" sldId="477"/>
        </pc:sldMkLst>
        <pc:spChg chg="del mod">
          <ac:chgData name="Murphy, Leticia@CalRecycle" userId="e60a5982-3310-4a39-9def-8b05a039666a" providerId="ADAL" clId="{1E67094B-AD01-4CC5-B0DE-5FD3C096E0C2}" dt="2020-10-27T23:46:37.739" v="277" actId="21"/>
          <ac:spMkLst>
            <pc:docMk/>
            <pc:sldMk cId="462418273" sldId="477"/>
            <ac:spMk id="3" creationId="{3C716FD8-CCFF-4DAB-9528-6CBE16AD7210}"/>
          </ac:spMkLst>
        </pc:spChg>
        <pc:spChg chg="add mod">
          <ac:chgData name="Murphy, Leticia@CalRecycle" userId="e60a5982-3310-4a39-9def-8b05a039666a" providerId="ADAL" clId="{1E67094B-AD01-4CC5-B0DE-5FD3C096E0C2}" dt="2020-10-27T23:46:37.739" v="277" actId="21"/>
          <ac:spMkLst>
            <pc:docMk/>
            <pc:sldMk cId="462418273" sldId="477"/>
            <ac:spMk id="5" creationId="{446F5621-8279-48B8-8DB9-B1A88D8A33FE}"/>
          </ac:spMkLst>
        </pc:spChg>
      </pc:sldChg>
      <pc:sldChg chg="new del">
        <pc:chgData name="Murphy, Leticia@CalRecycle" userId="e60a5982-3310-4a39-9def-8b05a039666a" providerId="ADAL" clId="{1E67094B-AD01-4CC5-B0DE-5FD3C096E0C2}" dt="2020-10-28T02:17:18.842" v="1021" actId="2696"/>
        <pc:sldMkLst>
          <pc:docMk/>
          <pc:sldMk cId="742834048" sldId="477"/>
        </pc:sldMkLst>
      </pc:sldChg>
      <pc:sldChg chg="addSp delSp modSp new del">
        <pc:chgData name="Murphy, Leticia@CalRecycle" userId="e60a5982-3310-4a39-9def-8b05a039666a" providerId="ADAL" clId="{1E67094B-AD01-4CC5-B0DE-5FD3C096E0C2}" dt="2020-10-28T02:21:57.555" v="1041" actId="2696"/>
        <pc:sldMkLst>
          <pc:docMk/>
          <pc:sldMk cId="1652000508" sldId="477"/>
        </pc:sldMkLst>
        <pc:spChg chg="del mod">
          <ac:chgData name="Murphy, Leticia@CalRecycle" userId="e60a5982-3310-4a39-9def-8b05a039666a" providerId="ADAL" clId="{1E67094B-AD01-4CC5-B0DE-5FD3C096E0C2}" dt="2020-10-28T02:18:14.897" v="1024" actId="21"/>
          <ac:spMkLst>
            <pc:docMk/>
            <pc:sldMk cId="1652000508" sldId="477"/>
            <ac:spMk id="2" creationId="{51C731E7-0810-49EC-8D50-71BD0F9CA09D}"/>
          </ac:spMkLst>
        </pc:spChg>
        <pc:spChg chg="mod">
          <ac:chgData name="Murphy, Leticia@CalRecycle" userId="e60a5982-3310-4a39-9def-8b05a039666a" providerId="ADAL" clId="{1E67094B-AD01-4CC5-B0DE-5FD3C096E0C2}" dt="2020-10-28T02:21:24.426" v="1040" actId="207"/>
          <ac:spMkLst>
            <pc:docMk/>
            <pc:sldMk cId="1652000508" sldId="477"/>
            <ac:spMk id="3" creationId="{07628B40-89F4-43FC-B192-E8E4F8EBA95E}"/>
          </ac:spMkLst>
        </pc:spChg>
        <pc:spChg chg="add del mod">
          <ac:chgData name="Murphy, Leticia@CalRecycle" userId="e60a5982-3310-4a39-9def-8b05a039666a" providerId="ADAL" clId="{1E67094B-AD01-4CC5-B0DE-5FD3C096E0C2}" dt="2020-10-28T02:19:50.989" v="1032" actId="478"/>
          <ac:spMkLst>
            <pc:docMk/>
            <pc:sldMk cId="1652000508" sldId="477"/>
            <ac:spMk id="5" creationId="{A0938532-7248-4164-A32E-FE8F03943A7F}"/>
          </ac:spMkLst>
        </pc:spChg>
      </pc:sldChg>
      <pc:sldChg chg="addSp delSp modSp new del mod">
        <pc:chgData name="Murphy, Leticia@CalRecycle" userId="e60a5982-3310-4a39-9def-8b05a039666a" providerId="ADAL" clId="{1E67094B-AD01-4CC5-B0DE-5FD3C096E0C2}" dt="2020-10-28T01:19:18.059" v="884" actId="2696"/>
        <pc:sldMkLst>
          <pc:docMk/>
          <pc:sldMk cId="3497914416" sldId="477"/>
        </pc:sldMkLst>
        <pc:spChg chg="del">
          <ac:chgData name="Murphy, Leticia@CalRecycle" userId="e60a5982-3310-4a39-9def-8b05a039666a" providerId="ADAL" clId="{1E67094B-AD01-4CC5-B0DE-5FD3C096E0C2}" dt="2020-10-28T01:18:38.442" v="880" actId="22"/>
          <ac:spMkLst>
            <pc:docMk/>
            <pc:sldMk cId="3497914416" sldId="477"/>
            <ac:spMk id="4" creationId="{0E9DA125-EB63-43FA-A52C-BF5AD10D5FAA}"/>
          </ac:spMkLst>
        </pc:spChg>
        <pc:picChg chg="add mod">
          <ac:chgData name="Murphy, Leticia@CalRecycle" userId="e60a5982-3310-4a39-9def-8b05a039666a" providerId="ADAL" clId="{1E67094B-AD01-4CC5-B0DE-5FD3C096E0C2}" dt="2020-10-28T01:19:13.654" v="883" actId="962"/>
          <ac:picMkLst>
            <pc:docMk/>
            <pc:sldMk cId="3497914416" sldId="477"/>
            <ac:picMk id="8" creationId="{C1057FD9-4C0E-4CC9-A9A1-D0EE24250EE6}"/>
          </ac:picMkLst>
        </pc:picChg>
      </pc:sldChg>
      <pc:sldChg chg="addSp delSp modSp new del">
        <pc:chgData name="Murphy, Leticia@CalRecycle" userId="e60a5982-3310-4a39-9def-8b05a039666a" providerId="ADAL" clId="{1E67094B-AD01-4CC5-B0DE-5FD3C096E0C2}" dt="2020-10-28T01:12:04.890" v="854" actId="2696"/>
        <pc:sldMkLst>
          <pc:docMk/>
          <pc:sldMk cId="4034146992" sldId="477"/>
        </pc:sldMkLst>
        <pc:spChg chg="del mod">
          <ac:chgData name="Murphy, Leticia@CalRecycle" userId="e60a5982-3310-4a39-9def-8b05a039666a" providerId="ADAL" clId="{1E67094B-AD01-4CC5-B0DE-5FD3C096E0C2}" dt="2020-10-28T01:10:24.861" v="835" actId="21"/>
          <ac:spMkLst>
            <pc:docMk/>
            <pc:sldMk cId="4034146992" sldId="477"/>
            <ac:spMk id="3" creationId="{F5DEF75F-9368-4470-A00D-D7E727938C32}"/>
          </ac:spMkLst>
        </pc:spChg>
        <pc:spChg chg="add del mod">
          <ac:chgData name="Murphy, Leticia@CalRecycle" userId="e60a5982-3310-4a39-9def-8b05a039666a" providerId="ADAL" clId="{1E67094B-AD01-4CC5-B0DE-5FD3C096E0C2}" dt="2020-10-28T01:11:26.539" v="849" actId="21"/>
          <ac:spMkLst>
            <pc:docMk/>
            <pc:sldMk cId="4034146992" sldId="477"/>
            <ac:spMk id="4" creationId="{B4185334-1C3C-440C-8FCD-DD7E14B264D2}"/>
          </ac:spMkLst>
        </pc:spChg>
        <pc:spChg chg="add mod">
          <ac:chgData name="Murphy, Leticia@CalRecycle" userId="e60a5982-3310-4a39-9def-8b05a039666a" providerId="ADAL" clId="{1E67094B-AD01-4CC5-B0DE-5FD3C096E0C2}" dt="2020-10-28T01:11:26.539" v="849" actId="21"/>
          <ac:spMkLst>
            <pc:docMk/>
            <pc:sldMk cId="4034146992" sldId="477"/>
            <ac:spMk id="5" creationId="{9ACFA0FD-B4E5-4007-8290-EF16DBE38B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atin typeface="Arial" panose="020B0604020202020204" pitchFamily="34" charset="0"/>
              </a:defRPr>
            </a:lvl1pPr>
          </a:lstStyle>
          <a:p>
            <a:fld id="{575CDC8F-E605-440F-9432-955754B4C6F1}" type="datetimeFigureOut">
              <a:rPr lang="en-US" smtClean="0"/>
              <a:pPr/>
              <a:t>11/16/2020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atin typeface="Arial" panose="020B0604020202020204" pitchFamily="34" charset="0"/>
              </a:defRPr>
            </a:lvl1pPr>
          </a:lstStyle>
          <a:p>
            <a:fld id="{FB7463FA-088F-42C7-9900-C71C52E1246E}" type="slidenum">
              <a:rPr lang="en-US" smtClean="0"/>
              <a:pPr/>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ea typeface="Calibri" panose="020F0502020204030204" pitchFamily="34" charset="0"/>
              </a:rPr>
              <a:t>Presentation Introduction</a:t>
            </a:r>
            <a:endParaRPr lang="en-US" u="none" dirty="0">
              <a:ea typeface="Calibri" panose="020F0502020204030204" pitchFamily="34" charset="0"/>
            </a:endParaRPr>
          </a:p>
          <a:p>
            <a:endParaRPr lang="en-US" u="none" dirty="0">
              <a:ea typeface="Calibri" panose="020F0502020204030204" pitchFamily="34" charset="0"/>
              <a:cs typeface="Times New Roman" panose="02020603050405020304" pitchFamily="18" charset="0"/>
            </a:endParaRPr>
          </a:p>
          <a:p>
            <a:r>
              <a:rPr lang="en-US" u="none" dirty="0">
                <a:ea typeface="Calibri" panose="020F0502020204030204" pitchFamily="34" charset="0"/>
                <a:cs typeface="Times New Roman" panose="02020603050405020304" pitchFamily="18" charset="0"/>
              </a:rPr>
              <a:t>SB 1383 (Lara, Chapter 395, Statutes of 2016) is the most significant waste reduction mandate to be adopted in California in the last 30 years.</a:t>
            </a:r>
          </a:p>
          <a:p>
            <a:pPr marL="291179" indent="-291179">
              <a:lnSpc>
                <a:spcPct val="107000"/>
              </a:lnSpc>
              <a:buFont typeface="Arial" panose="020B0604020202020204" pitchFamily="34" charset="0"/>
              <a:buChar char="•"/>
              <a:tabLst>
                <a:tab pos="698830" algn="l"/>
              </a:tabLst>
            </a:pPr>
            <a:r>
              <a:rPr lang="en-US" u="none" dirty="0">
                <a:ea typeface="Calibri" panose="020F0502020204030204" pitchFamily="34" charset="0"/>
                <a:cs typeface="Times New Roman" panose="02020603050405020304" pitchFamily="18" charset="0"/>
              </a:rPr>
              <a:t>The legislation has significant policy and legal implications for state and local entities, regulated generators, food recovery services and organizations throughout the state.</a:t>
            </a:r>
          </a:p>
          <a:p>
            <a:pPr marL="291179" indent="-291179">
              <a:lnSpc>
                <a:spcPct val="107000"/>
              </a:lnSpc>
              <a:buFont typeface="Arial" panose="020B0604020202020204" pitchFamily="34" charset="0"/>
              <a:buChar char="•"/>
              <a:tabLst>
                <a:tab pos="698830" algn="l"/>
              </a:tabLst>
            </a:pPr>
            <a:r>
              <a:rPr lang="en-US" u="none" dirty="0">
                <a:ea typeface="Calibri" panose="020F0502020204030204" pitchFamily="34" charset="0"/>
                <a:cs typeface="Times New Roman" panose="02020603050405020304" pitchFamily="18" charset="0"/>
              </a:rPr>
              <a:t>To assist regulated entities with the implementation of SB 1383, CalRecycle, with assistance from HF&amp;H Consultants, has developed four Model Tools: </a:t>
            </a:r>
          </a:p>
          <a:p>
            <a:pPr marL="640594" lvl="1" indent="-174708">
              <a:buFont typeface="Arial" panose="020B0604020202020204" pitchFamily="34" charset="0"/>
              <a:buChar char="•"/>
            </a:pPr>
            <a:r>
              <a:rPr lang="en-US" u="none" dirty="0"/>
              <a:t>Model franchise agreement;</a:t>
            </a:r>
          </a:p>
          <a:p>
            <a:pPr marL="640594" lvl="1" indent="-174708">
              <a:buFont typeface="Arial" panose="020B0604020202020204" pitchFamily="34" charset="0"/>
              <a:buChar char="•"/>
            </a:pPr>
            <a:r>
              <a:rPr lang="en-US" b="0" u="none" dirty="0"/>
              <a:t>M</a:t>
            </a:r>
            <a:r>
              <a:rPr lang="en-US" b="0" u="none" dirty="0">
                <a:solidFill>
                  <a:srgbClr val="FF0000"/>
                </a:solidFill>
              </a:rPr>
              <a:t>odel mandatory organics disposal reduction ordinance;</a:t>
            </a:r>
          </a:p>
          <a:p>
            <a:pPr marL="640594" lvl="1" indent="-174708">
              <a:buFont typeface="Arial" panose="020B0604020202020204" pitchFamily="34" charset="0"/>
              <a:buChar char="•"/>
            </a:pPr>
            <a:r>
              <a:rPr lang="en-US" u="none" dirty="0"/>
              <a:t>Model organic waste product procurement policy </a:t>
            </a:r>
          </a:p>
          <a:p>
            <a:pPr marL="640594" lvl="1" indent="-174708">
              <a:buFont typeface="Arial" panose="020B0604020202020204" pitchFamily="34" charset="0"/>
              <a:buChar char="•"/>
            </a:pPr>
            <a:r>
              <a:rPr lang="en-US" u="none" dirty="0"/>
              <a:t>Model edible food recovery agreement</a:t>
            </a:r>
          </a:p>
          <a:p>
            <a:pPr marL="174708" indent="-174708" defTabSz="931774">
              <a:buFont typeface="Arial" panose="020B0604020202020204" pitchFamily="34" charset="0"/>
              <a:buChar char="•"/>
              <a:defRPr/>
            </a:pPr>
            <a:r>
              <a:rPr lang="en-US" u="none" baseline="0" dirty="0"/>
              <a:t>Today we are pleased to be presenting the Model Food Recovery Agreement.  This Model was developed by HF&amp;H Consultants and Diversion Strategies. The purpose of the Model Food Recovery Agreement is to provide an example agreement for customization by commercial edible food generators and the food recovery organizations and food recovery services they contract with.  </a:t>
            </a:r>
          </a:p>
          <a:p>
            <a:pPr marL="174708" indent="-174708" defTabSz="931774">
              <a:buFont typeface="Arial" panose="020B0604020202020204" pitchFamily="34" charset="0"/>
              <a:buChar char="•"/>
              <a:defRPr/>
            </a:pPr>
            <a:r>
              <a:rPr lang="en-US" u="none" baseline="0" dirty="0"/>
              <a:t>SB 1383 requires that Tier 1 and Tier 2 commercial edible food generators enter into a contract or  written agreement with a food recovery organization or food recovery service and this Model provides an example framework to support their compliance. </a:t>
            </a:r>
          </a:p>
          <a:p>
            <a:endParaRPr lang="en-US" u="none" baseline="0" dirty="0"/>
          </a:p>
          <a:p>
            <a:endParaRPr lang="en-US" u="none" dirty="0"/>
          </a:p>
        </p:txBody>
      </p:sp>
      <p:sp>
        <p:nvSpPr>
          <p:cNvPr id="4" name="Slide Number Placeholder 3"/>
          <p:cNvSpPr>
            <a:spLocks noGrp="1"/>
          </p:cNvSpPr>
          <p:nvPr>
            <p:ph type="sldNum" sz="quarter" idx="5"/>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2244881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u="none" dirty="0"/>
              <a:t>Before we go any further, I have to review the fine print</a:t>
            </a:r>
            <a:r>
              <a:rPr lang="en-US" u="none" strike="noStrike" baseline="0" dirty="0"/>
              <a:t>.</a:t>
            </a:r>
            <a:r>
              <a:rPr lang="en-US" u="none" baseline="0" dirty="0"/>
              <a:t>  </a:t>
            </a:r>
          </a:p>
          <a:p>
            <a:pPr defTabSz="931774">
              <a:defRPr/>
            </a:pPr>
            <a:endParaRPr lang="en-US" u="none" baseline="0" dirty="0"/>
          </a:p>
          <a:p>
            <a:pPr defTabSz="931774">
              <a:defRPr/>
            </a:pPr>
            <a:r>
              <a:rPr lang="en-US" u="none" baseline="0" dirty="0"/>
              <a:t>The Model Food Recovery Agreement is for example purposes only. </a:t>
            </a:r>
            <a:r>
              <a:rPr lang="en-US" u="none" dirty="0"/>
              <a:t>It should not merely be duplicated without consideration of an individual user’s particular needs or circumstances. It is not intended to cover each and every situation, nor can it anticipate specific needs. </a:t>
            </a:r>
            <a:endParaRPr lang="en-US" u="none" baseline="0" dirty="0"/>
          </a:p>
          <a:p>
            <a:endParaRPr lang="en-US" u="none" baseline="0" dirty="0"/>
          </a:p>
          <a:p>
            <a:r>
              <a:rPr lang="en-US" u="none" baseline="0" dirty="0"/>
              <a:t>We’ve done our best to align the language in the Model with the </a:t>
            </a:r>
            <a:r>
              <a:rPr lang="en-US" u="none" strike="noStrike" baseline="0" dirty="0"/>
              <a:t>regulations. </a:t>
            </a:r>
            <a:r>
              <a:rPr lang="en-US" u="none" strike="noStrike" baseline="0" dirty="0">
                <a:solidFill>
                  <a:srgbClr val="C00000"/>
                </a:solidFill>
              </a:rPr>
              <a:t>However</a:t>
            </a:r>
            <a:r>
              <a:rPr lang="en-US" u="none" baseline="0" dirty="0">
                <a:solidFill>
                  <a:srgbClr val="C00000"/>
                </a:solidFill>
              </a:rPr>
              <a:t>, in the event of any conflict, the language in the regulations shall prevail over language in the Model Tool. </a:t>
            </a:r>
            <a:endParaRPr lang="en-US" u="none" baseline="0" dirty="0"/>
          </a:p>
          <a:p>
            <a:endParaRPr lang="en-US" u="none" strike="sngStrike" baseline="0" dirty="0"/>
          </a:p>
          <a:p>
            <a:r>
              <a:rPr lang="en-US" u="none" strike="noStrike" baseline="0" dirty="0"/>
              <a:t>In such cases, the SB 1383 regulatory language and the official rulemaking record should guide the determining regulatory intent and interpretation.</a:t>
            </a:r>
          </a:p>
          <a:p>
            <a:endParaRPr lang="en-US" u="none" strike="noStrik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none" baseline="0" dirty="0">
                <a:latin typeface="Arial" panose="020B0604020202020204" pitchFamily="34" charset="0"/>
                <a:cs typeface="Arial" panose="020B0604020202020204" pitchFamily="34" charset="0"/>
              </a:rPr>
              <a:t>It is also important to note that each Tier 1 and Tier 2 commercial edible food generator and </a:t>
            </a:r>
            <a:r>
              <a:rPr lang="en-US" sz="1200" u="none" dirty="0">
                <a:solidFill>
                  <a:srgbClr val="FF0000"/>
                </a:solidFill>
              </a:rPr>
              <a:t>food recovery organization’s or service’s are </a:t>
            </a:r>
            <a:r>
              <a:rPr lang="en-US" u="none" baseline="0" dirty="0">
                <a:latin typeface="Arial" panose="020B0604020202020204" pitchFamily="34" charset="0"/>
                <a:cs typeface="Arial" panose="020B0604020202020204" pitchFamily="34" charset="0"/>
              </a:rPr>
              <a:t>ultimately responsible for its compliance with the regulations, and is advised to seek legal counsel in development or modification of its agreement(s).</a:t>
            </a:r>
            <a:endParaRPr lang="en-US" u="none" dirty="0">
              <a:latin typeface="Arial" panose="020B0604020202020204" pitchFamily="34" charset="0"/>
              <a:cs typeface="Arial" panose="020B0604020202020204" pitchFamily="34" charset="0"/>
            </a:endParaRPr>
          </a:p>
          <a:p>
            <a:endParaRPr lang="en-US" u="none" strike="noStrike" baseline="0" dirty="0"/>
          </a:p>
          <a:p>
            <a:endParaRPr lang="en-US" u="none"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729818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ea typeface="Calibri" panose="020F0502020204030204" pitchFamily="34" charset="0"/>
              </a:rPr>
              <a:t>Presentation Outline</a:t>
            </a:r>
            <a:endParaRPr lang="en-US" dirty="0">
              <a:ea typeface="Calibri" panose="020F0502020204030204" pitchFamily="34" charset="0"/>
            </a:endParaRPr>
          </a:p>
          <a:p>
            <a:endParaRPr lang="en-US" dirty="0"/>
          </a:p>
          <a:p>
            <a:pPr marL="174708" indent="-174708">
              <a:buFont typeface="Arial" panose="020B0604020202020204" pitchFamily="34" charset="0"/>
              <a:buChar char="•"/>
            </a:pPr>
            <a:r>
              <a:rPr lang="en-US" dirty="0"/>
              <a:t>We will begin with an overview of SB 1383,</a:t>
            </a:r>
            <a:r>
              <a:rPr lang="en-US" baseline="0" dirty="0"/>
              <a:t> highlighting key edible food recovery dates and specific roles and requirements for each regulated entity. </a:t>
            </a:r>
          </a:p>
          <a:p>
            <a:pPr marL="174708" indent="-174708">
              <a:buFont typeface="Arial" panose="020B0604020202020204" pitchFamily="34" charset="0"/>
              <a:buChar char="•"/>
            </a:pPr>
            <a:r>
              <a:rPr lang="en-US" baseline="0" dirty="0"/>
              <a:t>Next, we will review the objectives of the model and provide an overview for the model’s structure and use. </a:t>
            </a:r>
          </a:p>
          <a:p>
            <a:pPr marL="174708" indent="-174708">
              <a:buFont typeface="Arial" panose="020B0604020202020204" pitchFamily="34" charset="0"/>
              <a:buChar char="•"/>
            </a:pPr>
            <a:r>
              <a:rPr lang="en-US" baseline="0" dirty="0"/>
              <a:t>We will then walk through the main highlights of each section of the agreement.</a:t>
            </a:r>
          </a:p>
          <a:p>
            <a:pPr marL="174708" indent="-174708">
              <a:buFont typeface="Arial" panose="020B0604020202020204" pitchFamily="34" charset="0"/>
              <a:buChar char="•"/>
            </a:pPr>
            <a:r>
              <a:rPr lang="en-US" baseline="0" dirty="0"/>
              <a:t>Finally, we will wrap up the presentation with a Q&amp;A session. </a:t>
            </a:r>
          </a:p>
          <a:p>
            <a:pPr marL="174708" indent="-174708">
              <a:buFont typeface="Arial" panose="020B0604020202020204" pitchFamily="34" charset="0"/>
              <a:buChar char="•"/>
            </a:pPr>
            <a:r>
              <a:rPr lang="en-US" baseline="0" dirty="0"/>
              <a:t>As we start discussing the Model Food Recovery Agreement, it is important to remember that multiple actors are involved in shaping a thriving and successful food recovery network. We hope this presentation and the Model Food Recovery Agreement will be a starting point for at least one piece of the puzzle that keeps this wheel spinning. </a:t>
            </a:r>
          </a:p>
        </p:txBody>
      </p:sp>
      <p:sp>
        <p:nvSpPr>
          <p:cNvPr id="4" name="Slide Number Placeholder 3"/>
          <p:cNvSpPr>
            <a:spLocks noGrp="1"/>
          </p:cNvSpPr>
          <p:nvPr>
            <p:ph type="sldNum" sz="quarter" idx="5"/>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2879821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organic waste reduction targets.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builds upon the Mandatory Commercial Organics Recycling law, which California Jurisdictions have been implementing since 2016.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sets a goal for Californians to reduce disposal of organic waste 50% by 2020 and 75% by 2025.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targets use the 2014 Waste Characterization Study measurements when 23 million tons of organic waste were disposed in California.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disposal reductions will reduce at least 8 million metric tons of greenhouse gas emissions annually by 2030. </a:t>
            </a:r>
            <a:endParaRPr lang="en-US"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a:t>
            </a:r>
            <a:r>
              <a:rPr lang="en-US" baseline="0" dirty="0">
                <a:latin typeface="Arial" panose="020B0604020202020204" pitchFamily="34" charset="0"/>
                <a:ea typeface="Calibri" panose="020F0502020204030204" pitchFamily="34" charset="0"/>
                <a:cs typeface="Arial" panose="020B0604020202020204" pitchFamily="34" charset="0"/>
              </a:rPr>
              <a:t> e</a:t>
            </a:r>
            <a:r>
              <a:rPr lang="en-US" dirty="0">
                <a:latin typeface="Arial" panose="020B0604020202020204" pitchFamily="34" charset="0"/>
                <a:ea typeface="Calibri" panose="020F0502020204030204" pitchFamily="34" charset="0"/>
                <a:cs typeface="Arial" panose="020B0604020202020204" pitchFamily="34" charset="0"/>
              </a:rPr>
              <a:t>stablishes an additional</a:t>
            </a:r>
            <a:r>
              <a:rPr lang="en-US" baseline="0" dirty="0">
                <a:latin typeface="Arial" panose="020B0604020202020204" pitchFamily="34" charset="0"/>
                <a:ea typeface="Calibri" panose="020F0502020204030204" pitchFamily="34" charset="0"/>
                <a:cs typeface="Arial" panose="020B0604020202020204" pitchFamily="34" charset="0"/>
              </a:rPr>
              <a:t> goal</a:t>
            </a:r>
            <a:r>
              <a:rPr lang="en-US" dirty="0">
                <a:latin typeface="Arial" panose="020B0604020202020204" pitchFamily="34" charset="0"/>
                <a:ea typeface="Calibri" panose="020F0502020204030204" pitchFamily="34" charset="0"/>
                <a:cs typeface="Arial" panose="020B0604020202020204" pitchFamily="34" charset="0"/>
              </a:rPr>
              <a:t> to </a:t>
            </a:r>
            <a:r>
              <a:rPr lang="en-US" dirty="0"/>
              <a:t>recover 20% of currently disposed edible food for human consumption </a:t>
            </a:r>
            <a:r>
              <a:rPr lang="en-US" dirty="0">
                <a:latin typeface="Arial" panose="020B0604020202020204" pitchFamily="34" charset="0"/>
                <a:ea typeface="Calibri" panose="020F0502020204030204" pitchFamily="34" charset="0"/>
                <a:cs typeface="Arial" panose="020B0604020202020204" pitchFamily="34" charset="0"/>
              </a:rPr>
              <a:t>by 2025, as directed by Legislature as a part of the disposal reduction targets. </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u="none" dirty="0">
                <a:latin typeface="Arial" panose="020B0604020202020204" pitchFamily="34" charset="0"/>
                <a:ea typeface="Calibri" panose="020F0502020204030204" pitchFamily="34" charset="0"/>
                <a:cs typeface="Arial" panose="020B0604020202020204" pitchFamily="34" charset="0"/>
              </a:rPr>
              <a:t>The SB</a:t>
            </a:r>
            <a:r>
              <a:rPr lang="en-US" u="none" baseline="0" dirty="0">
                <a:latin typeface="Arial" panose="020B0604020202020204" pitchFamily="34" charset="0"/>
                <a:ea typeface="Calibri" panose="020F0502020204030204" pitchFamily="34" charset="0"/>
                <a:cs typeface="Arial" panose="020B0604020202020204" pitchFamily="34" charset="0"/>
              </a:rPr>
              <a:t> 1383 definition of o</a:t>
            </a:r>
            <a:r>
              <a:rPr lang="en-US" u="none" dirty="0">
                <a:latin typeface="Arial" panose="020B0604020202020204" pitchFamily="34" charset="0"/>
                <a:ea typeface="Calibri" panose="020F0502020204030204" pitchFamily="34" charset="0"/>
                <a:cs typeface="Arial" panose="020B0604020202020204" pitchFamily="34" charset="0"/>
              </a:rPr>
              <a:t>rganic waste covers many materials, such as food, paper, cardboard, </a:t>
            </a:r>
            <a:r>
              <a:rPr lang="en-US" u="none" dirty="0" err="1">
                <a:latin typeface="Arial" panose="020B0604020202020204" pitchFamily="34" charset="0"/>
                <a:ea typeface="Calibri" panose="020F0502020204030204" pitchFamily="34" charset="0"/>
                <a:cs typeface="Arial" panose="020B0604020202020204" pitchFamily="34" charset="0"/>
              </a:rPr>
              <a:t>greenwaste</a:t>
            </a:r>
            <a:r>
              <a:rPr lang="en-US" u="none" dirty="0">
                <a:latin typeface="Arial" panose="020B0604020202020204" pitchFamily="34" charset="0"/>
                <a:ea typeface="Calibri" panose="020F0502020204030204" pitchFamily="34" charset="0"/>
                <a:cs typeface="Arial" panose="020B0604020202020204" pitchFamily="34" charset="0"/>
              </a:rPr>
              <a:t>, and </a:t>
            </a:r>
            <a:r>
              <a:rPr lang="en-US" u="none" dirty="0" err="1">
                <a:latin typeface="Arial" panose="020B0604020202020204" pitchFamily="34" charset="0"/>
                <a:ea typeface="Calibri" panose="020F0502020204030204" pitchFamily="34" charset="0"/>
                <a:cs typeface="Arial" panose="020B0604020202020204" pitchFamily="34" charset="0"/>
              </a:rPr>
              <a:t>woodwaste</a:t>
            </a:r>
            <a:r>
              <a:rPr lang="en-US" u="none" dirty="0">
                <a:latin typeface="Arial" panose="020B0604020202020204" pitchFamily="34" charset="0"/>
                <a:ea typeface="Calibri" panose="020F0502020204030204" pitchFamily="34" charset="0"/>
                <a:cs typeface="Arial" panose="020B0604020202020204" pitchFamily="34" charset="0"/>
              </a:rPr>
              <a:t>, etc.</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b="1" u="none" dirty="0">
                <a:latin typeface="Arial" panose="020B0604020202020204" pitchFamily="34" charset="0"/>
                <a:ea typeface="Calibri" panose="020F0502020204030204" pitchFamily="34" charset="0"/>
                <a:cs typeface="Arial" panose="020B0604020202020204" pitchFamily="34" charset="0"/>
              </a:rPr>
              <a:t>The regulations take effect in 2022.</a:t>
            </a:r>
          </a:p>
          <a:p>
            <a:pPr>
              <a:lnSpc>
                <a:spcPct val="107000"/>
              </a:lnSpc>
            </a:pPr>
            <a:endParaRPr lang="en-US" u="none" dirty="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2192897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rgbClr val="FF0000"/>
                </a:solidFill>
              </a:rPr>
              <a:t>Food Recovery Hierarchy/Context</a:t>
            </a:r>
          </a:p>
          <a:p>
            <a:pPr marL="174708" indent="-174708">
              <a:buFont typeface="Arial" panose="020B0604020202020204" pitchFamily="34" charset="0"/>
              <a:buChar char="•"/>
            </a:pPr>
            <a:r>
              <a:rPr lang="en-US" dirty="0">
                <a:solidFill>
                  <a:srgbClr val="FF0000"/>
                </a:solidFill>
              </a:rPr>
              <a:t>Many of you have probably seen this image before. (or ask “how many of you have seen this image before?” and have them raise hands)</a:t>
            </a:r>
          </a:p>
          <a:p>
            <a:pPr marL="174708" indent="-174708">
              <a:buFont typeface="Arial" panose="020B0604020202020204" pitchFamily="34" charset="0"/>
              <a:buChar char="•"/>
            </a:pPr>
            <a:r>
              <a:rPr lang="en-US" dirty="0">
                <a:solidFill>
                  <a:srgbClr val="FF0000"/>
                </a:solidFill>
              </a:rPr>
              <a:t>This is the food recovery hierarchy created by the EPA, which prioritizes different options for addressing the issue of wasted food, from most to least preferred. </a:t>
            </a:r>
          </a:p>
          <a:p>
            <a:pPr marL="174708" indent="-174708">
              <a:buFont typeface="Arial" panose="020B0604020202020204" pitchFamily="34" charset="0"/>
              <a:buChar char="•"/>
            </a:pPr>
            <a:r>
              <a:rPr lang="en-US" dirty="0">
                <a:solidFill>
                  <a:srgbClr val="FF0000"/>
                </a:solidFill>
              </a:rPr>
              <a:t>Note that source reduction - reducing the amount of surplus food generated - is the top method in the hierarchy. Jurisdictions are required by SB 1383 to provide annual food recovery education, which includes information on actions that commercial edible food generators can take to prevent the creation of food waste.</a:t>
            </a:r>
          </a:p>
          <a:p>
            <a:endParaRPr lang="en-US" dirty="0">
              <a:solidFill>
                <a:srgbClr val="FF0000"/>
              </a:solidFill>
            </a:endParaRPr>
          </a:p>
          <a:p>
            <a:r>
              <a:rPr lang="en-US" dirty="0">
                <a:solidFill>
                  <a:srgbClr val="FF0000"/>
                </a:solidFill>
              </a:rPr>
              <a:t>The second most preferred method, feeding hungry people, is our primary focus today. This is the focus of SB 1383’s 20% edible food recovery goal, and the Model Food Recovery Agreement is a tool that aims to support this process.</a:t>
            </a:r>
          </a:p>
          <a:p>
            <a:endParaRPr lang="en-US" dirty="0">
              <a:solidFill>
                <a:srgbClr val="FF0000"/>
              </a:solidFill>
            </a:endParaRPr>
          </a:p>
          <a:p>
            <a:r>
              <a:rPr lang="en-US" dirty="0">
                <a:solidFill>
                  <a:srgbClr val="FF0000"/>
                </a:solidFill>
              </a:rPr>
              <a:t>If you’re looking for support with downstream options, our Model Franchise Agreement and Ordinance may be useful, </a:t>
            </a:r>
            <a:r>
              <a:rPr lang="en-US" u="none" dirty="0">
                <a:solidFill>
                  <a:srgbClr val="FF0000"/>
                </a:solidFill>
              </a:rPr>
              <a:t>but today</a:t>
            </a:r>
            <a:r>
              <a:rPr lang="en-US" u="none" baseline="0" dirty="0">
                <a:solidFill>
                  <a:srgbClr val="FF0000"/>
                </a:solidFill>
              </a:rPr>
              <a:t> we’re going to talk about food recovery.</a:t>
            </a:r>
            <a:endParaRPr lang="en-US" u="none" dirty="0">
              <a:solidFill>
                <a:srgbClr val="FF0000"/>
              </a:solidFill>
            </a:endParaRPr>
          </a:p>
          <a:p>
            <a:endParaRPr lang="en-US" dirty="0">
              <a:solidFill>
                <a:srgbClr val="FF0000"/>
              </a:solidFill>
            </a:endParaRPr>
          </a:p>
          <a:p>
            <a:r>
              <a:rPr lang="en-US" dirty="0"/>
              <a:t>  </a:t>
            </a:r>
          </a:p>
          <a:p>
            <a:pPr defTabSz="931774">
              <a:defRPr/>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793219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u="none" dirty="0">
                <a:ea typeface="Calibri" panose="020F0502020204030204" pitchFamily="34" charset="0"/>
              </a:rPr>
              <a:t>Key Food Recovery Dates:</a:t>
            </a:r>
          </a:p>
          <a:p>
            <a:pPr>
              <a:lnSpc>
                <a:spcPct val="107000"/>
              </a:lnSpc>
            </a:pPr>
            <a:r>
              <a:rPr lang="en-US" u="none" dirty="0">
                <a:ea typeface="Calibri" panose="020F0502020204030204" pitchFamily="34" charset="0"/>
              </a:rPr>
              <a:t>In order to meet the 20% edible food recovery goal, SB 1383 establishes a variety of specific programmatic requirements. This slide demonstrates the timeline for some of those requirements. </a:t>
            </a:r>
          </a:p>
          <a:p>
            <a:pPr>
              <a:lnSpc>
                <a:spcPct val="107000"/>
              </a:lnSpc>
            </a:pPr>
            <a:endParaRPr lang="en-US" u="none" dirty="0">
              <a:ea typeface="Calibri" panose="020F0502020204030204" pitchFamily="34" charset="0"/>
            </a:endParaRPr>
          </a:p>
          <a:p>
            <a:pPr>
              <a:lnSpc>
                <a:spcPct val="107000"/>
              </a:lnSpc>
            </a:pPr>
            <a:r>
              <a:rPr lang="en-US" u="none" dirty="0">
                <a:ea typeface="Calibri" panose="020F0502020204030204" pitchFamily="34" charset="0"/>
              </a:rPr>
              <a:t>By January 1, 2022. </a:t>
            </a:r>
          </a:p>
          <a:p>
            <a:pPr marL="174708" indent="-174708">
              <a:lnSpc>
                <a:spcPct val="107000"/>
              </a:lnSpc>
              <a:buFont typeface="Arial" panose="020B0604020202020204" pitchFamily="34" charset="0"/>
              <a:buChar char="•"/>
            </a:pPr>
            <a:r>
              <a:rPr lang="en-US" u="none" dirty="0">
                <a:ea typeface="Calibri" panose="020F0502020204030204" pitchFamily="34" charset="0"/>
              </a:rPr>
              <a:t>Jurisdictions must establish edible food recovery programs, conduct capacity planning, provide education, and begin inspections of Tier 1 commercial edible food generators and food recovery organizations and services.  CalRecycle</a:t>
            </a:r>
            <a:r>
              <a:rPr lang="en-US" u="none" baseline="0" dirty="0">
                <a:ea typeface="Calibri" panose="020F0502020204030204" pitchFamily="34" charset="0"/>
              </a:rPr>
              <a:t> is developing a food recovery capacity planning tool that will be available in 2021.</a:t>
            </a:r>
            <a:endParaRPr lang="en-US" u="none" dirty="0">
              <a:ea typeface="Calibri" panose="020F0502020204030204" pitchFamily="34" charset="0"/>
            </a:endParaRPr>
          </a:p>
          <a:p>
            <a:pPr marL="174708" indent="-174708">
              <a:lnSpc>
                <a:spcPct val="107000"/>
              </a:lnSpc>
              <a:buFont typeface="Arial" panose="020B0604020202020204" pitchFamily="34" charset="0"/>
              <a:buChar char="•"/>
            </a:pPr>
            <a:r>
              <a:rPr lang="en-US" u="none" dirty="0">
                <a:ea typeface="Calibri" panose="020F0502020204030204" pitchFamily="34" charset="0"/>
              </a:rPr>
              <a:t>Tier 1 commercial edible food generators must comply with edible food recovery requirements. </a:t>
            </a:r>
          </a:p>
          <a:p>
            <a:pPr>
              <a:lnSpc>
                <a:spcPct val="107000"/>
              </a:lnSpc>
            </a:pPr>
            <a:endParaRPr lang="en-US" u="none" dirty="0">
              <a:ea typeface="Calibri" panose="020F0502020204030204" pitchFamily="34" charset="0"/>
            </a:endParaRPr>
          </a:p>
          <a:p>
            <a:pPr>
              <a:lnSpc>
                <a:spcPct val="107000"/>
              </a:lnSpc>
            </a:pPr>
            <a:r>
              <a:rPr lang="en-US" u="none" dirty="0">
                <a:ea typeface="Calibri" panose="020F0502020204030204" pitchFamily="34" charset="0"/>
              </a:rPr>
              <a:t>By 2024:</a:t>
            </a:r>
          </a:p>
          <a:p>
            <a:pPr marL="174708" indent="-174708">
              <a:lnSpc>
                <a:spcPct val="107000"/>
              </a:lnSpc>
              <a:buFont typeface="Arial" panose="020B0604020202020204" pitchFamily="34" charset="0"/>
              <a:buChar char="•"/>
            </a:pPr>
            <a:r>
              <a:rPr lang="en-US" u="none" dirty="0">
                <a:ea typeface="Calibri" panose="020F0502020204030204" pitchFamily="34" charset="0"/>
              </a:rPr>
              <a:t>Tier 2 commercial edible food generators must comply;</a:t>
            </a:r>
          </a:p>
          <a:p>
            <a:pPr marL="174708" indent="-174708">
              <a:lnSpc>
                <a:spcPct val="107000"/>
              </a:lnSpc>
              <a:buFont typeface="Arial" panose="020B0604020202020204" pitchFamily="34" charset="0"/>
              <a:buChar char="•"/>
            </a:pPr>
            <a:r>
              <a:rPr lang="en-US" u="none" dirty="0">
                <a:ea typeface="Calibri" panose="020F0502020204030204" pitchFamily="34" charset="0"/>
              </a:rPr>
              <a:t>Jurisdictions</a:t>
            </a:r>
            <a:r>
              <a:rPr lang="en-US" u="none" baseline="0" dirty="0">
                <a:ea typeface="Calibri" panose="020F0502020204030204" pitchFamily="34" charset="0"/>
              </a:rPr>
              <a:t> </a:t>
            </a:r>
            <a:r>
              <a:rPr lang="en-US" u="none" dirty="0">
                <a:ea typeface="Calibri" panose="020F0502020204030204" pitchFamily="34" charset="0"/>
              </a:rPr>
              <a:t>begin inspections of Tier 2 commercial edible food generators; and,</a:t>
            </a:r>
          </a:p>
          <a:p>
            <a:pPr marL="174708" indent="-174708">
              <a:lnSpc>
                <a:spcPct val="107000"/>
              </a:lnSpc>
              <a:buFont typeface="Arial" panose="020B0604020202020204" pitchFamily="34" charset="0"/>
              <a:buChar char="•"/>
            </a:pPr>
            <a:r>
              <a:rPr lang="en-US" u="none" dirty="0">
                <a:ea typeface="Calibri" panose="020F0502020204030204" pitchFamily="34" charset="0"/>
              </a:rPr>
              <a:t>Jurisdictions are to take enforcement actions for non-compliant entities (including commercial edible food generators, and food recovery organizations and services). </a:t>
            </a:r>
          </a:p>
          <a:p>
            <a:pPr>
              <a:lnSpc>
                <a:spcPct val="107000"/>
              </a:lnSpc>
            </a:pPr>
            <a:endParaRPr lang="en-US" u="none" dirty="0">
              <a:ea typeface="Calibri" panose="020F0502020204030204" pitchFamily="34" charset="0"/>
            </a:endParaRPr>
          </a:p>
          <a:p>
            <a:pPr>
              <a:lnSpc>
                <a:spcPct val="107000"/>
              </a:lnSpc>
            </a:pPr>
            <a:r>
              <a:rPr lang="en-US" u="none" dirty="0">
                <a:ea typeface="Calibri" panose="020F0502020204030204" pitchFamily="34" charset="0"/>
              </a:rPr>
              <a:t>As you’ll notice, the main difference in the edible food recovery timeline is between Tier 1 and Tier 2 generators. In a few more slides, we will discuss the difference between these two types of generators.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dirty="0"/>
          </a:p>
        </p:txBody>
      </p:sp>
    </p:spTree>
    <p:extLst>
      <p:ext uri="{BB962C8B-B14F-4D97-AF65-F5344CB8AC3E}">
        <p14:creationId xmlns:p14="http://schemas.microsoft.com/office/powerpoint/2010/main" val="2234360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solidFill>
                  <a:srgbClr val="000000"/>
                </a:solidFill>
              </a:rPr>
              <a:t>*Jurisdiction Script: </a:t>
            </a:r>
          </a:p>
          <a:p>
            <a:r>
              <a:rPr lang="en-US" u="none" dirty="0">
                <a:solidFill>
                  <a:srgbClr val="000000"/>
                </a:solidFill>
              </a:rPr>
              <a:t>SB 1383 requires that jurisdictions strengthen their existing infrastructure for edible food recovery by implementing edible food recovery programs. This involves a number of specific requirements. </a:t>
            </a:r>
            <a:endParaRPr lang="en-US" u="none" dirty="0">
              <a:latin typeface="Times New Roman" panose="02020603050405020304" pitchFamily="18" charset="0"/>
              <a:ea typeface="Times New Roman" panose="02020603050405020304" pitchFamily="18" charset="0"/>
            </a:endParaRPr>
          </a:p>
          <a:p>
            <a:pPr marL="171450" indent="-171450">
              <a:buFont typeface="Arial" panose="020B0604020202020204" pitchFamily="34" charset="0"/>
              <a:buChar char="•"/>
            </a:pPr>
            <a:r>
              <a:rPr lang="en-US" u="none" dirty="0">
                <a:solidFill>
                  <a:srgbClr val="000000"/>
                </a:solidFill>
              </a:rPr>
              <a:t>Even in communities where infrastructure already exists, there are new requirements, such as recordkeeping and inspections, that will need to be implemented. </a:t>
            </a:r>
          </a:p>
          <a:p>
            <a:r>
              <a:rPr lang="en-US" u="none" dirty="0">
                <a:solidFill>
                  <a:srgbClr val="000000"/>
                </a:solidFill>
              </a:rPr>
              <a:t>These requirements include: </a:t>
            </a:r>
            <a:endParaRPr lang="en-US" u="none" dirty="0">
              <a:latin typeface="Times New Roman" panose="02020603050405020304" pitchFamily="18" charset="0"/>
              <a:ea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cs typeface="Times New Roman" panose="02020603050405020304" pitchFamily="18" charset="0"/>
              </a:rPr>
              <a:t>Establishing an edible food recovery program </a:t>
            </a:r>
          </a:p>
          <a:p>
            <a:pPr marL="349415" indent="-349415">
              <a:buFont typeface="Arial" panose="020B0604020202020204" pitchFamily="34" charset="0"/>
              <a:buChar char="•"/>
              <a:tabLst>
                <a:tab pos="465887" algn="l"/>
              </a:tabLst>
            </a:pPr>
            <a:r>
              <a:rPr lang="en-US" b="1" u="none" dirty="0">
                <a:solidFill>
                  <a:srgbClr val="000000"/>
                </a:solidFill>
                <a:cs typeface="Times New Roman" panose="02020603050405020304" pitchFamily="18" charset="0"/>
              </a:rPr>
              <a:t>Support expansion</a:t>
            </a:r>
            <a:r>
              <a:rPr lang="en-US" b="1" u="none" baseline="0" dirty="0">
                <a:solidFill>
                  <a:srgbClr val="000000"/>
                </a:solidFill>
                <a:cs typeface="Times New Roman" panose="02020603050405020304" pitchFamily="18" charset="0"/>
              </a:rPr>
              <a:t> of food recovery</a:t>
            </a:r>
            <a:r>
              <a:rPr lang="en-US" b="1" u="none" dirty="0">
                <a:solidFill>
                  <a:srgbClr val="000000"/>
                </a:solidFill>
                <a:cs typeface="Times New Roman" panose="02020603050405020304" pitchFamily="18" charset="0"/>
              </a:rPr>
              <a:t> capacity</a:t>
            </a:r>
            <a:r>
              <a:rPr lang="en-US" b="1" u="none" baseline="0" dirty="0">
                <a:solidFill>
                  <a:srgbClr val="000000"/>
                </a:solidFill>
                <a:cs typeface="Times New Roman" panose="02020603050405020304" pitchFamily="18" charset="0"/>
              </a:rPr>
              <a:t>, if needed</a:t>
            </a:r>
            <a:endParaRPr lang="en-US" u="none" strike="sngStrik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cs typeface="Times New Roman" panose="02020603050405020304" pitchFamily="18" charset="0"/>
              </a:rPr>
              <a:t>Providing education and outreach</a:t>
            </a:r>
          </a:p>
          <a:p>
            <a:pPr marL="349415" indent="-349415">
              <a:buFont typeface="Arial" panose="020B0604020202020204" pitchFamily="34" charset="0"/>
              <a:buChar char="•"/>
              <a:tabLst>
                <a:tab pos="465887" algn="l"/>
              </a:tabLst>
            </a:pPr>
            <a:r>
              <a:rPr lang="en-US" b="1" u="none" dirty="0">
                <a:solidFill>
                  <a:srgbClr val="000000"/>
                </a:solidFill>
                <a:cs typeface="Times New Roman" panose="02020603050405020304" pitchFamily="18" charset="0"/>
              </a:rPr>
              <a:t>Passing enforceable mechanism and inspecting commercial edible</a:t>
            </a:r>
            <a:r>
              <a:rPr lang="en-US" b="1" u="none" baseline="0" dirty="0">
                <a:solidFill>
                  <a:srgbClr val="000000"/>
                </a:solidFill>
                <a:cs typeface="Times New Roman" panose="02020603050405020304" pitchFamily="18" charset="0"/>
              </a:rPr>
              <a:t> food </a:t>
            </a:r>
            <a:r>
              <a:rPr lang="en-US" b="1" u="none" dirty="0">
                <a:solidFill>
                  <a:srgbClr val="000000"/>
                </a:solidFill>
                <a:cs typeface="Times New Roman" panose="02020603050405020304" pitchFamily="18" charset="0"/>
              </a:rPr>
              <a:t>generators for compliance</a:t>
            </a: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cs typeface="Times New Roman" panose="02020603050405020304" pitchFamily="18" charset="0"/>
              </a:rPr>
              <a:t>Reporting program information to CalRecycle</a:t>
            </a:r>
          </a:p>
          <a:p>
            <a:pPr marL="349415" indent="-349415">
              <a:buFont typeface="Arial" panose="020B0604020202020204" pitchFamily="34" charset="0"/>
              <a:buChar char="•"/>
              <a:tabLst>
                <a:tab pos="465887" algn="l"/>
              </a:tabLst>
            </a:pPr>
            <a:endParaRPr lang="en-US" b="1" u="none" dirty="0">
              <a:solidFill>
                <a:srgbClr val="000000"/>
              </a:solidFill>
              <a:cs typeface="Times New Roman" panose="02020603050405020304" pitchFamily="18" charset="0"/>
            </a:endParaRPr>
          </a:p>
          <a:p>
            <a:pPr>
              <a:tabLst>
                <a:tab pos="465887" algn="l"/>
              </a:tabLst>
            </a:pPr>
            <a:r>
              <a:rPr lang="en-US" u="none" dirty="0">
                <a:solidFill>
                  <a:srgbClr val="000000"/>
                </a:solidFill>
                <a:cs typeface="Times New Roman" panose="02020603050405020304" pitchFamily="18" charset="0"/>
              </a:rPr>
              <a:t>We will highlight some of these requirements in more detail on the following slides. </a:t>
            </a:r>
          </a:p>
          <a:p>
            <a:pPr>
              <a:tabLst>
                <a:tab pos="465887" algn="l"/>
              </a:tabLst>
            </a:pP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u="none" dirty="0">
                <a:ea typeface="Calibri" panose="020F0502020204030204" pitchFamily="34" charset="0"/>
              </a:rPr>
              <a:t/>
            </a:r>
            <a:br>
              <a:rPr lang="en-US" u="none" dirty="0">
                <a:ea typeface="Calibri" panose="020F0502020204030204" pitchFamily="34" charset="0"/>
              </a:rPr>
            </a:br>
            <a:r>
              <a:rPr lang="en-US" b="1" u="none" dirty="0">
                <a:ea typeface="Calibri" panose="020F0502020204030204" pitchFamily="34" charset="0"/>
              </a:rPr>
              <a:t>CEFG/FRO Script:</a:t>
            </a:r>
          </a:p>
          <a:p>
            <a:pPr defTabSz="931774">
              <a:defRPr/>
            </a:pPr>
            <a:r>
              <a:rPr lang="en-US" u="none" dirty="0">
                <a:solidFill>
                  <a:srgbClr val="000000"/>
                </a:solidFill>
              </a:rPr>
              <a:t>SB 1383 requires strengthening the existing infrastructure for edible food recovery. Jurisdictions have specific requirements to achieve these goals. Even in communities where edible food recovery infrastructure already exists, there are new jurisdictional implementation requirements, such as recordkeeping and inspections.</a:t>
            </a:r>
            <a:endParaRPr lang="en-US" u="none" dirty="0">
              <a:latin typeface="Times New Roman" panose="02020603050405020304" pitchFamily="18" charset="0"/>
              <a:ea typeface="Times New Roman" panose="02020603050405020304" pitchFamily="18" charset="0"/>
            </a:endParaRPr>
          </a:p>
          <a:p>
            <a:pPr marL="174708" indent="-174708" defTabSz="931774">
              <a:buFont typeface="Arial" panose="020B0604020202020204" pitchFamily="34" charset="0"/>
              <a:buChar char="•"/>
              <a:defRPr/>
            </a:pPr>
            <a:r>
              <a:rPr lang="en-US" u="none" dirty="0">
                <a:solidFill>
                  <a:srgbClr val="000000"/>
                </a:solidFill>
              </a:rPr>
              <a:t>Jurisdictions are tasked with implementing successful edible food recovery programs in their communities. They must ensure that generators have access to food recovery organizations and services and that food recovery organizations and services are set up for success. </a:t>
            </a:r>
          </a:p>
          <a:p>
            <a:pPr marL="174708" indent="-174708" defTabSz="931774">
              <a:buFont typeface="Arial" panose="020B0604020202020204" pitchFamily="34" charset="0"/>
              <a:buChar char="•"/>
              <a:defRPr/>
            </a:pPr>
            <a:r>
              <a:rPr lang="en-US" u="none" dirty="0">
                <a:solidFill>
                  <a:srgbClr val="000000"/>
                </a:solidFill>
              </a:rPr>
              <a:t>The steps to establish these programs will first be informed by the Jurisdiction’s edible food recovery capacity planning.</a:t>
            </a:r>
          </a:p>
          <a:p>
            <a:pPr marL="640594" lvl="1" indent="-174708" defTabSz="931774">
              <a:buFont typeface="Arial" panose="020B0604020202020204" pitchFamily="34" charset="0"/>
              <a:buChar char="•"/>
              <a:defRPr/>
            </a:pPr>
            <a:r>
              <a:rPr lang="en-US" u="none" dirty="0">
                <a:solidFill>
                  <a:srgbClr val="000000"/>
                </a:solidFill>
              </a:rPr>
              <a:t>Jurisdictions are responsible for:</a:t>
            </a:r>
          </a:p>
          <a:p>
            <a:pPr marL="1106481" lvl="2" indent="-174708" defTabSz="931774">
              <a:buFont typeface="Arial" panose="020B0604020202020204" pitchFamily="34" charset="0"/>
              <a:buChar char="•"/>
              <a:defRPr/>
            </a:pPr>
            <a:r>
              <a:rPr lang="en-US" u="none" dirty="0">
                <a:solidFill>
                  <a:srgbClr val="000000"/>
                </a:solidFill>
              </a:rPr>
              <a:t>Estimating the amount of edible food that will be disposed by commercial edible food generators;</a:t>
            </a:r>
          </a:p>
          <a:p>
            <a:pPr marL="1106481" lvl="2" indent="-174708" defTabSz="931774">
              <a:buFont typeface="Arial" panose="020B0604020202020204" pitchFamily="34" charset="0"/>
              <a:buChar char="•"/>
              <a:defRPr/>
            </a:pPr>
            <a:r>
              <a:rPr lang="en-US" u="none" dirty="0">
                <a:solidFill>
                  <a:srgbClr val="000000"/>
                </a:solidFill>
              </a:rPr>
              <a:t>Identifying existing, new or proposed food recovery capacity; and,</a:t>
            </a:r>
          </a:p>
          <a:p>
            <a:pPr marL="1106481" lvl="2" indent="-174708" defTabSz="931774">
              <a:buFont typeface="Arial" panose="020B0604020202020204" pitchFamily="34" charset="0"/>
              <a:buChar char="•"/>
              <a:defRPr/>
            </a:pPr>
            <a:r>
              <a:rPr lang="en-US" u="none" dirty="0">
                <a:solidFill>
                  <a:srgbClr val="000000"/>
                </a:solidFill>
              </a:rPr>
              <a:t>Identifying whether additional capacity is needed. </a:t>
            </a:r>
          </a:p>
          <a:p>
            <a:pPr marL="631908" lvl="1" indent="-174708" defTabSz="931774">
              <a:buFont typeface="Arial" panose="020B0604020202020204" pitchFamily="34" charset="0"/>
              <a:buChar char="•"/>
              <a:defRPr/>
            </a:pPr>
            <a:r>
              <a:rPr lang="en-US" u="none" dirty="0">
                <a:solidFill>
                  <a:srgbClr val="000000"/>
                </a:solidFill>
              </a:rPr>
              <a:t>If results show that the jurisdiction does not have adequate food recovery capacity, the jurisdiction is responsible for creating and implementing a plan to increase that capacity.</a:t>
            </a:r>
          </a:p>
          <a:p>
            <a:pPr marL="631908" lvl="1" indent="-174708" defTabSz="931774">
              <a:buFont typeface="Arial" panose="020B0604020202020204" pitchFamily="34" charset="0"/>
              <a:buChar char="•"/>
              <a:defRPr/>
            </a:pPr>
            <a:r>
              <a:rPr lang="en-US" u="none" dirty="0">
                <a:solidFill>
                  <a:srgbClr val="000000"/>
                </a:solidFill>
              </a:rPr>
              <a:t>An important component is that jurisdictions will be required to consult with Food Recovery Organizations and Services in this capacity planning effort. So for all of the representatives from food recovery organizations and services out there, you will likely be engaged in the capacity planning process with your local jurisdiction and must respond to requests for information within 60 days. </a:t>
            </a:r>
          </a:p>
          <a:p>
            <a:pPr marL="174708" indent="-174708" defTabSz="931774">
              <a:buFont typeface="Arial" panose="020B0604020202020204" pitchFamily="34" charset="0"/>
              <a:buChar char="•"/>
              <a:defRPr/>
            </a:pPr>
            <a:r>
              <a:rPr lang="en-US" u="none" dirty="0">
                <a:solidFill>
                  <a:srgbClr val="000000"/>
                </a:solidFill>
              </a:rPr>
              <a:t>Jurisdictions are also responsible for providing annual education to commercial edible food generators; including information on:</a:t>
            </a:r>
          </a:p>
          <a:p>
            <a:pPr marL="640594" lvl="1" indent="-174708" defTabSz="931774">
              <a:buFont typeface="Arial" panose="020B0604020202020204" pitchFamily="34" charset="0"/>
              <a:buChar char="•"/>
              <a:defRPr/>
            </a:pPr>
            <a:r>
              <a:rPr lang="en-US" u="none" dirty="0">
                <a:solidFill>
                  <a:srgbClr val="000000"/>
                </a:solidFill>
              </a:rPr>
              <a:t>The jurisdiction’s edible food recovery program</a:t>
            </a:r>
          </a:p>
          <a:p>
            <a:pPr marL="640594" lvl="1" indent="-174708" defTabSz="931774">
              <a:buFont typeface="Arial" panose="020B0604020202020204" pitchFamily="34" charset="0"/>
              <a:buChar char="•"/>
              <a:defRPr/>
            </a:pPr>
            <a:r>
              <a:rPr lang="en-US" u="none" dirty="0">
                <a:solidFill>
                  <a:srgbClr val="000000"/>
                </a:solidFill>
              </a:rPr>
              <a:t>The generator’s requirements under the program;</a:t>
            </a:r>
          </a:p>
          <a:p>
            <a:pPr marL="640594" lvl="1" indent="-174708" defTabSz="931774">
              <a:buFont typeface="Arial" panose="020B0604020202020204" pitchFamily="34" charset="0"/>
              <a:buChar char="•"/>
              <a:defRPr/>
            </a:pPr>
            <a:r>
              <a:rPr lang="en-US" u="none" dirty="0">
                <a:solidFill>
                  <a:srgbClr val="000000"/>
                </a:solidFill>
              </a:rPr>
              <a:t>And how the generators can source reduce edible food wasted. </a:t>
            </a:r>
          </a:p>
          <a:p>
            <a:pPr marL="174708" indent="-174708" defTabSz="931774">
              <a:buFont typeface="Arial" panose="020B0604020202020204" pitchFamily="34" charset="0"/>
              <a:buChar char="•"/>
              <a:defRPr/>
            </a:pPr>
            <a:r>
              <a:rPr lang="en-US" u="none" dirty="0">
                <a:solidFill>
                  <a:srgbClr val="000000"/>
                </a:solidFill>
              </a:rPr>
              <a:t>Another resource jurisdictions will be responsible for is compiling a list of food recovery organizations and services operating in the jurisdiction; which will be published on the jurisdiction’s website, and updated annually. </a:t>
            </a:r>
          </a:p>
          <a:p>
            <a:pPr marL="174708" indent="-174708" defTabSz="931774">
              <a:buFont typeface="Arial" panose="020B0604020202020204" pitchFamily="34" charset="0"/>
              <a:buChar char="•"/>
              <a:defRPr/>
            </a:pPr>
            <a:r>
              <a:rPr lang="en-US" u="none" dirty="0">
                <a:solidFill>
                  <a:srgbClr val="000000"/>
                </a:solidFill>
              </a:rPr>
              <a:t>In order to ensure the program is effective, jurisdictions are required to pass “enforceable mechanisms” for compliance with the program (which for many jurisdictions will take the form of ordinances and updates to Municipal or County Codes) </a:t>
            </a:r>
          </a:p>
          <a:p>
            <a:pPr marL="631908" lvl="1" indent="-174708" defTabSz="931774">
              <a:buFont typeface="Arial" panose="020B0604020202020204" pitchFamily="34" charset="0"/>
              <a:buChar char="•"/>
              <a:defRPr/>
            </a:pPr>
            <a:r>
              <a:rPr lang="en-US" u="none" dirty="0">
                <a:solidFill>
                  <a:srgbClr val="000000"/>
                </a:solidFill>
              </a:rPr>
              <a:t>The model mandatory organics reduction disposal ordinance tool we have created supports this step. Jurisdictions will also be responsible for compliance monitoring through inspections. </a:t>
            </a:r>
          </a:p>
          <a:p>
            <a:pPr marL="174708" indent="-174708" defTabSz="931774">
              <a:buFont typeface="Arial" panose="020B0604020202020204" pitchFamily="34" charset="0"/>
              <a:buChar char="•"/>
              <a:defRPr/>
            </a:pPr>
            <a:r>
              <a:rPr lang="en-US" u="none" dirty="0">
                <a:solidFill>
                  <a:srgbClr val="000000"/>
                </a:solidFill>
              </a:rPr>
              <a:t>Last but not least, Jurisdictions will need to maintain records and report information to CalRecycle on the results of the program, education, and compliance monitoring results. </a:t>
            </a:r>
            <a:endParaRPr lang="en-US" u="none" dirty="0">
              <a:latin typeface="Times New Roman" panose="02020603050405020304" pitchFamily="18" charset="0"/>
              <a:ea typeface="Times New Roman" panose="02020603050405020304" pitchFamily="18" charset="0"/>
            </a:endParaRPr>
          </a:p>
          <a:p>
            <a:pPr defTabSz="931774">
              <a:defRPr/>
            </a:pPr>
            <a:endParaRPr lang="en-US" b="1" u="none" dirty="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3439800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baseline="0" dirty="0"/>
              <a:t>This slide focuses on capacity planning. Counties, in coordination with jurisdictions and regional agencies within the county, are required to:</a:t>
            </a:r>
          </a:p>
          <a:p>
            <a:pPr marL="232943" indent="-232943">
              <a:buAutoNum type="arabicPeriod"/>
            </a:pPr>
            <a:r>
              <a:rPr lang="en-US" u="none" baseline="0" dirty="0"/>
              <a:t>Estimate the amount of edible food that will be disposed by tier one and tier two commercial edible food generators within the county; </a:t>
            </a:r>
          </a:p>
          <a:p>
            <a:pPr marL="232943" indent="-232943">
              <a:buAutoNum type="arabicPeriod"/>
            </a:pPr>
            <a:r>
              <a:rPr lang="en-US" u="none" dirty="0"/>
              <a:t>Identify existing capacity at food recovery organizations to recover</a:t>
            </a:r>
            <a:r>
              <a:rPr lang="en-US" u="none" baseline="0" dirty="0"/>
              <a:t> </a:t>
            </a:r>
            <a:r>
              <a:rPr lang="en-US" u="none" dirty="0"/>
              <a:t>that food;</a:t>
            </a:r>
          </a:p>
          <a:p>
            <a:pPr marL="232943" indent="-232943">
              <a:buAutoNum type="arabicPeriod"/>
            </a:pPr>
            <a:r>
              <a:rPr lang="en-US" u="none" dirty="0"/>
              <a:t>Identify proposed, new, or expanded food recovery organizations and services;</a:t>
            </a:r>
          </a:p>
          <a:p>
            <a:pPr marL="232943" indent="-232943">
              <a:buAutoNum type="arabicPeriod"/>
            </a:pPr>
            <a:r>
              <a:rPr lang="en-US" u="none" dirty="0"/>
              <a:t>Identify the amount of new or expanded capacity necessary to recover the amount of edible food estimated to be disposed; and,</a:t>
            </a:r>
          </a:p>
          <a:p>
            <a:pPr marL="232943" indent="-232943">
              <a:buAutoNum type="arabicPeriod"/>
            </a:pPr>
            <a:r>
              <a:rPr lang="en-US" u="none" dirty="0"/>
              <a:t>Consult with food recovery organizations and food recovery services regarding capacity that could be accessed by the jurisdiction and its commercial edible food generators.</a:t>
            </a:r>
          </a:p>
          <a:p>
            <a:pPr marL="232943" indent="-232943">
              <a:buAutoNum type="arabicPeriod"/>
            </a:pPr>
            <a:endParaRPr lang="en-US" u="none" dirty="0"/>
          </a:p>
          <a:p>
            <a:r>
              <a:rPr lang="en-US" u="none" dirty="0"/>
              <a:t>If results determine that additional capacity is needed, each jurisdiction will submit an implementation schedule for how it will ensure adequate capacity,</a:t>
            </a:r>
            <a:r>
              <a:rPr lang="en-US" u="none" baseline="0" dirty="0"/>
              <a:t> including funding.</a:t>
            </a:r>
            <a:endParaRPr lang="en-US" u="none" dirty="0"/>
          </a:p>
          <a:p>
            <a:endParaRPr lang="en-US" u="none" dirty="0"/>
          </a:p>
          <a:p>
            <a:r>
              <a:rPr lang="en-US" u="none" dirty="0"/>
              <a:t>Note that the model agreement does not address capacity planning, but it is important to be aware of this requirement.</a:t>
            </a:r>
          </a:p>
          <a:p>
            <a:pPr marL="232943" indent="-232943">
              <a:buAutoNum type="arabicPeriod"/>
            </a:pP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dirty="0"/>
          </a:p>
        </p:txBody>
      </p:sp>
    </p:spTree>
    <p:extLst>
      <p:ext uri="{BB962C8B-B14F-4D97-AF65-F5344CB8AC3E}">
        <p14:creationId xmlns:p14="http://schemas.microsoft.com/office/powerpoint/2010/main" val="3357087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defTabSz="931774">
              <a:buFont typeface="Arial" panose="020B0604020202020204" pitchFamily="34" charset="0"/>
              <a:buChar char="•"/>
              <a:defRPr/>
            </a:pPr>
            <a:r>
              <a:rPr lang="en-US" u="none" dirty="0">
                <a:solidFill>
                  <a:srgbClr val="000000"/>
                </a:solidFill>
              </a:rPr>
              <a:t>Jurisdictions will be responsible for developing a list of food recovery organizations and services that operate in their jurisdiction. This list is required to be published on the jurisdiction’s website and updated annually.   CalRecycle is looking for the </a:t>
            </a:r>
            <a:r>
              <a:rPr lang="en-US" u="none" baseline="0" dirty="0">
                <a:solidFill>
                  <a:srgbClr val="000000"/>
                </a:solidFill>
              </a:rPr>
              <a:t>list to include the organizations and services that are playing a meaningful role in food recovery and have a proven track record of recovering food safely.</a:t>
            </a:r>
            <a:endParaRPr lang="en-US" u="none" dirty="0">
              <a:solidFill>
                <a:srgbClr val="000000"/>
              </a:solidFill>
            </a:endParaRPr>
          </a:p>
          <a:p>
            <a:pPr marL="174708" indent="-174708">
              <a:buFont typeface="Arial" panose="020B0604020202020204" pitchFamily="34" charset="0"/>
              <a:buChar char="•"/>
            </a:pPr>
            <a:r>
              <a:rPr lang="en-US" u="none" dirty="0">
                <a:solidFill>
                  <a:srgbClr val="000000"/>
                </a:solidFill>
              </a:rPr>
              <a:t>Jurisdictions are also responsible for providing annual education to commercial edible food generators. Jurisdictions must provide information on:</a:t>
            </a:r>
          </a:p>
          <a:p>
            <a:pPr marL="640594" lvl="1" indent="-174708" defTabSz="931774">
              <a:buFont typeface="Arial" panose="020B0604020202020204" pitchFamily="34" charset="0"/>
              <a:buChar char="•"/>
              <a:defRPr/>
            </a:pPr>
            <a:r>
              <a:rPr lang="en-US" u="none" dirty="0">
                <a:solidFill>
                  <a:srgbClr val="000000"/>
                </a:solidFill>
              </a:rPr>
              <a:t>The jurisdiction’s food recovery program;</a:t>
            </a:r>
          </a:p>
          <a:p>
            <a:pPr marL="640594" lvl="1" indent="-174708" defTabSz="931774">
              <a:buFont typeface="Arial" panose="020B0604020202020204" pitchFamily="34" charset="0"/>
              <a:buChar char="•"/>
              <a:defRPr/>
            </a:pPr>
            <a:r>
              <a:rPr lang="en-US" u="none" dirty="0">
                <a:solidFill>
                  <a:srgbClr val="000000"/>
                </a:solidFill>
              </a:rPr>
              <a:t>The generator’s requirements to recover edible food under the jurisdiction’s program;</a:t>
            </a:r>
          </a:p>
          <a:p>
            <a:pPr marL="640594" lvl="1" indent="-174708" defTabSz="931774">
              <a:buFont typeface="Arial" panose="020B0604020202020204" pitchFamily="34" charset="0"/>
              <a:buChar char="•"/>
              <a:defRPr/>
            </a:pPr>
            <a:r>
              <a:rPr lang="en-US" u="none" dirty="0">
                <a:solidFill>
                  <a:srgbClr val="000000"/>
                </a:solidFill>
              </a:rPr>
              <a:t>Food recovery organizations and services operating within the jurisdiction. This includes providing information about the jurisdiction’s online food recovery list; and, </a:t>
            </a:r>
          </a:p>
          <a:p>
            <a:pPr marL="640594" lvl="1" indent="-174708" defTabSz="931774">
              <a:buFont typeface="Arial" panose="020B0604020202020204" pitchFamily="34" charset="0"/>
              <a:buChar char="•"/>
              <a:defRPr/>
            </a:pPr>
            <a:r>
              <a:rPr lang="en-US" u="none" dirty="0">
                <a:solidFill>
                  <a:srgbClr val="000000"/>
                </a:solidFill>
              </a:rPr>
              <a:t>Actions that commercial edible food generators can take to prevent the creation of food waste. </a:t>
            </a:r>
          </a:p>
          <a:p>
            <a:pPr marL="174708" indent="-174708" defTabSz="931774">
              <a:buFont typeface="Arial" panose="020B0604020202020204" pitchFamily="34" charset="0"/>
              <a:buChar char="•"/>
              <a:defRPr/>
            </a:pPr>
            <a:r>
              <a:rPr lang="en-US" u="none" dirty="0">
                <a:solidFill>
                  <a:srgbClr val="000000"/>
                </a:solidFill>
              </a:rPr>
              <a:t>Other educational requirements include:</a:t>
            </a:r>
          </a:p>
          <a:p>
            <a:pPr marL="640594" lvl="1" indent="-174708" defTabSz="931774">
              <a:buFont typeface="Arial" panose="020B0604020202020204" pitchFamily="34" charset="0"/>
              <a:buChar char="•"/>
              <a:defRPr/>
            </a:pPr>
            <a:r>
              <a:rPr lang="en-US" u="none" dirty="0">
                <a:solidFill>
                  <a:srgbClr val="000000"/>
                </a:solidFill>
              </a:rPr>
              <a:t>Providing education materials in any language spoken by a substantial population group;</a:t>
            </a:r>
          </a:p>
          <a:p>
            <a:pPr marL="640594" lvl="1" indent="-174708" defTabSz="931774">
              <a:buFont typeface="Arial" panose="020B0604020202020204" pitchFamily="34" charset="0"/>
              <a:buChar char="•"/>
              <a:defRPr/>
            </a:pPr>
            <a:r>
              <a:rPr lang="en-US" u="none" dirty="0">
                <a:solidFill>
                  <a:srgbClr val="000000"/>
                </a:solidFill>
              </a:rPr>
              <a:t>Maintaining copies of materials provided; and,</a:t>
            </a:r>
          </a:p>
          <a:p>
            <a:pPr marL="640594" lvl="1" indent="-174708" defTabSz="931774">
              <a:buFont typeface="Arial" panose="020B0604020202020204" pitchFamily="34" charset="0"/>
              <a:buChar char="•"/>
              <a:defRPr/>
            </a:pPr>
            <a:r>
              <a:rPr lang="en-US" u="none" dirty="0">
                <a:solidFill>
                  <a:srgbClr val="000000"/>
                </a:solidFill>
              </a:rPr>
              <a:t>Distributing materials at the proper frequency and format</a:t>
            </a:r>
          </a:p>
          <a:p>
            <a:pPr marL="1106481" lvl="2" indent="-174708" defTabSz="931774">
              <a:buFont typeface="Arial" panose="020B0604020202020204" pitchFamily="34" charset="0"/>
              <a:buChar char="•"/>
              <a:defRPr/>
            </a:pPr>
            <a:r>
              <a:rPr lang="en-US" u="none" dirty="0">
                <a:solidFill>
                  <a:srgbClr val="000000"/>
                </a:solidFill>
              </a:rPr>
              <a:t>Jurisdiction may provide the educational material through print or electronic media, and may additionally conduct direct outreach through workshops, meetings, or site visits. </a:t>
            </a:r>
          </a:p>
          <a:p>
            <a:pPr marL="1106481" lvl="2" indent="-174708" defTabSz="931774">
              <a:buFont typeface="Arial" panose="020B0604020202020204" pitchFamily="34" charset="0"/>
              <a:buChar char="•"/>
              <a:defRPr/>
            </a:pPr>
            <a:r>
              <a:rPr lang="en-US" u="none" dirty="0">
                <a:solidFill>
                  <a:srgbClr val="000000"/>
                </a:solidFill>
              </a:rPr>
              <a:t>This information may be provided by including it with regularly scheduled notices, such as inserts in mailed invoices. </a:t>
            </a:r>
          </a:p>
          <a:p>
            <a:pPr marL="640594" lvl="1" indent="-174708" defTabSz="931774">
              <a:buFont typeface="Arial" panose="020B0604020202020204" pitchFamily="34" charset="0"/>
              <a:buChar char="•"/>
              <a:defRPr/>
            </a:pPr>
            <a:endParaRPr lang="en-US" u="none" dirty="0">
              <a:solidFill>
                <a:srgbClr val="000000"/>
              </a:solidFill>
            </a:endParaRPr>
          </a:p>
          <a:p>
            <a:pPr defTabSz="931774">
              <a:defRPr/>
            </a:pPr>
            <a:r>
              <a:rPr lang="en-US" u="none" dirty="0">
                <a:solidFill>
                  <a:srgbClr val="000000"/>
                </a:solidFill>
              </a:rPr>
              <a:t>Note that education and outreach is </a:t>
            </a:r>
            <a:r>
              <a:rPr lang="en-US" i="1" u="none" dirty="0">
                <a:solidFill>
                  <a:srgbClr val="000000"/>
                </a:solidFill>
              </a:rPr>
              <a:t>not </a:t>
            </a:r>
            <a:r>
              <a:rPr lang="en-US" u="none" dirty="0">
                <a:solidFill>
                  <a:srgbClr val="000000"/>
                </a:solidFill>
              </a:rPr>
              <a:t>covered in the model agreement, but it is important to be aware</a:t>
            </a:r>
            <a:r>
              <a:rPr lang="en-US" u="none" baseline="0" dirty="0">
                <a:solidFill>
                  <a:srgbClr val="000000"/>
                </a:solidFill>
              </a:rPr>
              <a:t> of this requirement.</a:t>
            </a:r>
          </a:p>
          <a:p>
            <a:pPr defTabSz="931774">
              <a:defRPr/>
            </a:pPr>
            <a:endParaRPr lang="en-US" u="none" baseline="0" dirty="0">
              <a:solidFill>
                <a:srgbClr val="000000"/>
              </a:solidFill>
            </a:endParaRPr>
          </a:p>
          <a:p>
            <a:pPr defTabSz="931774">
              <a:defRPr/>
            </a:pPr>
            <a:r>
              <a:rPr lang="en-US" b="1" i="1" u="none" baseline="0" dirty="0">
                <a:solidFill>
                  <a:srgbClr val="000000"/>
                </a:solidFill>
              </a:rPr>
              <a:t>NOTE TO SPEAKER: </a:t>
            </a:r>
            <a:r>
              <a:rPr lang="en-US" b="0" i="1" u="none" baseline="0" dirty="0">
                <a:solidFill>
                  <a:srgbClr val="000000"/>
                </a:solidFill>
              </a:rPr>
              <a:t>Update the following sentence to reflect the status of education and outreach tools developed by CalRecycle. </a:t>
            </a:r>
          </a:p>
          <a:p>
            <a:pPr defTabSz="931774">
              <a:defRPr/>
            </a:pPr>
            <a:r>
              <a:rPr lang="en-US" u="none" dirty="0">
                <a:solidFill>
                  <a:srgbClr val="000000"/>
                </a:solidFill>
              </a:rPr>
              <a:t>CalRecycle will be developing SB 1383 education and</a:t>
            </a:r>
            <a:r>
              <a:rPr lang="en-US" u="none" baseline="0" dirty="0">
                <a:solidFill>
                  <a:srgbClr val="000000"/>
                </a:solidFill>
              </a:rPr>
              <a:t> outreach materials</a:t>
            </a:r>
            <a:r>
              <a:rPr lang="en-US" u="none" dirty="0">
                <a:solidFill>
                  <a:srgbClr val="000000"/>
                </a:solidFill>
              </a:rPr>
              <a:t> in the future. </a:t>
            </a:r>
          </a:p>
          <a:p>
            <a:endParaRPr lang="en-US" u="none" dirty="0">
              <a:solidFill>
                <a:srgbClr val="000000"/>
              </a:solidFill>
            </a:endParaRP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2935727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tabLst>
                <a:tab pos="465887" algn="l"/>
              </a:tabLst>
            </a:pPr>
            <a:r>
              <a:rPr lang="en-US" u="none" kern="1200" dirty="0">
                <a:solidFill>
                  <a:srgbClr val="000000"/>
                </a:solidFill>
                <a:effectLst/>
                <a:ea typeface="+mn-ea"/>
                <a:cs typeface="Times New Roman" panose="02020603050405020304" pitchFamily="18" charset="0"/>
              </a:rPr>
              <a:t>Jurisdictions are also required to maintain records as </a:t>
            </a:r>
            <a:r>
              <a:rPr lang="en-US" u="none" kern="1200" baseline="0" dirty="0">
                <a:solidFill>
                  <a:srgbClr val="000000"/>
                </a:solidFill>
                <a:effectLst/>
                <a:ea typeface="+mn-ea"/>
                <a:cs typeface="Times New Roman" panose="02020603050405020304" pitchFamily="18" charset="0"/>
              </a:rPr>
              <a:t>well as report to CalRecycle. This slide shows the various areas that jurisdictions are responsible for reporting.</a:t>
            </a:r>
          </a:p>
          <a:p>
            <a:pPr>
              <a:tabLst>
                <a:tab pos="465887" algn="l"/>
              </a:tabLst>
            </a:pPr>
            <a:endParaRPr lang="en-US" u="none" dirty="0">
              <a:ea typeface="Calibri" panose="020F0502020204030204" pitchFamily="34" charset="0"/>
            </a:endParaRPr>
          </a:p>
          <a:p>
            <a:pPr>
              <a:lnSpc>
                <a:spcPct val="107000"/>
              </a:lnSpc>
              <a:spcAft>
                <a:spcPts val="815"/>
              </a:spcAft>
            </a:pPr>
            <a:r>
              <a:rPr lang="en-US" u="none" dirty="0">
                <a:ea typeface="Calibri" panose="020F0502020204030204" pitchFamily="34" charset="0"/>
              </a:rPr>
              <a:t>Jurisdictions are required to maintain certain </a:t>
            </a:r>
            <a:r>
              <a:rPr lang="en-US" b="1" u="none" dirty="0">
                <a:ea typeface="Calibri" panose="020F0502020204030204" pitchFamily="34" charset="0"/>
              </a:rPr>
              <a:t>records</a:t>
            </a:r>
            <a:r>
              <a:rPr lang="en-US" u="none" dirty="0">
                <a:ea typeface="Calibri" panose="020F0502020204030204" pitchFamily="34" charset="0"/>
              </a:rPr>
              <a:t>, including:</a:t>
            </a:r>
          </a:p>
          <a:p>
            <a:pPr marL="232943" indent="-232943">
              <a:buFont typeface="Arial" panose="020B0604020202020204" pitchFamily="34" charset="0"/>
              <a:buChar char="•"/>
            </a:pPr>
            <a:r>
              <a:rPr lang="en-US" u="none" dirty="0"/>
              <a:t>A list of commercial edible food generators in the jurisdiction that have a contract or written agreement with food recovery organizations or services</a:t>
            </a:r>
            <a:r>
              <a:rPr lang="en-US" u="none" baseline="0" dirty="0"/>
              <a:t> (this model provides that agreement)</a:t>
            </a:r>
            <a:r>
              <a:rPr lang="en-US" u="none" dirty="0"/>
              <a:t>;</a:t>
            </a:r>
          </a:p>
          <a:p>
            <a:pPr marL="232943" indent="-232943">
              <a:buFont typeface="Arial" panose="020B0604020202020204" pitchFamily="34" charset="0"/>
              <a:buChar char="•"/>
            </a:pPr>
            <a:r>
              <a:rPr lang="en-US" u="none" dirty="0"/>
              <a:t>A list of food recovery organizations and food recovery services in the jurisdiction and their edible food recovery capacity; and,</a:t>
            </a:r>
          </a:p>
          <a:p>
            <a:pPr marL="232943" indent="-232943">
              <a:buFont typeface="Arial" panose="020B0604020202020204" pitchFamily="34" charset="0"/>
              <a:buChar char="•"/>
            </a:pPr>
            <a:r>
              <a:rPr lang="en-US" u="none" dirty="0"/>
              <a:t>Documentation of the actions the jurisdiction has taken to increase edible food recovery capacity.</a:t>
            </a:r>
          </a:p>
          <a:p>
            <a:endParaRPr lang="en-US" u="none" dirty="0"/>
          </a:p>
          <a:p>
            <a:r>
              <a:rPr lang="en-US" u="none" dirty="0"/>
              <a:t>Edible food recovery </a:t>
            </a:r>
            <a:r>
              <a:rPr lang="en-US" b="1" u="none" dirty="0"/>
              <a:t>reporting</a:t>
            </a:r>
            <a:r>
              <a:rPr lang="en-US" u="none" dirty="0"/>
              <a:t> requirements for jurisdictions include: </a:t>
            </a:r>
          </a:p>
          <a:p>
            <a:pPr marL="174708" indent="-174708">
              <a:buFont typeface="Arial" panose="020B0604020202020204" pitchFamily="34" charset="0"/>
              <a:buChar char="•"/>
            </a:pPr>
            <a:r>
              <a:rPr lang="en-US" u="none" dirty="0"/>
              <a:t>The number of commercial edible food generators located within the jurisdiction;</a:t>
            </a:r>
          </a:p>
          <a:p>
            <a:pPr marL="174708" indent="-174708">
              <a:buFont typeface="Arial" panose="020B0604020202020204" pitchFamily="34" charset="0"/>
              <a:buChar char="•"/>
            </a:pPr>
            <a:r>
              <a:rPr lang="en-US" u="none" dirty="0"/>
              <a:t>The number of food recovery services and organizations located and operating within the jurisdiction that contract with or have written agreements with commercial edible food generators for food recovery;</a:t>
            </a:r>
          </a:p>
          <a:p>
            <a:pPr marL="174708" indent="-174708">
              <a:buFont typeface="Arial" panose="020B0604020202020204" pitchFamily="34" charset="0"/>
              <a:buChar char="•"/>
            </a:pPr>
            <a:r>
              <a:rPr lang="en-US" u="none" dirty="0"/>
              <a:t>Total pounds of edible food recovered;</a:t>
            </a:r>
          </a:p>
          <a:p>
            <a:pPr marL="174708" indent="-174708">
              <a:buFont typeface="Arial" panose="020B0604020202020204" pitchFamily="34" charset="0"/>
              <a:buChar char="•"/>
            </a:pPr>
            <a:r>
              <a:rPr lang="en-US" u="none" dirty="0"/>
              <a:t>Edible food recovery capacity planning activities;</a:t>
            </a:r>
          </a:p>
          <a:p>
            <a:pPr marL="174708" indent="-174708">
              <a:buFont typeface="Arial" panose="020B0604020202020204" pitchFamily="34" charset="0"/>
              <a:buChar char="•"/>
            </a:pPr>
            <a:r>
              <a:rPr lang="en-US" u="none" dirty="0"/>
              <a:t>For education requirements, report the number of edible food generators that received information and the type of education and outreach provided; and,</a:t>
            </a:r>
          </a:p>
          <a:p>
            <a:pPr marL="174708" indent="-174708">
              <a:buFont typeface="Arial" panose="020B0604020202020204" pitchFamily="34" charset="0"/>
              <a:buChar char="•"/>
            </a:pPr>
            <a:r>
              <a:rPr lang="en-US" u="none" dirty="0"/>
              <a:t>Information on inspections conducted, including inspections of commercial edible food generators and food recovery organizations and services.  </a:t>
            </a:r>
          </a:p>
          <a:p>
            <a:pPr marL="174708" indent="-174708">
              <a:buFont typeface="Arial" panose="020B0604020202020204" pitchFamily="34" charset="0"/>
              <a:buChar char="•"/>
            </a:pPr>
            <a:r>
              <a:rPr lang="en-US" u="none" dirty="0"/>
              <a:t>The Model</a:t>
            </a:r>
            <a:r>
              <a:rPr lang="en-US" u="none" baseline="0" dirty="0"/>
              <a:t> Edible Food Recovery Agreement addresses recordkeeping/reporting between the generators and food recovery organizations/services.</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dirty="0"/>
          </a:p>
        </p:txBody>
      </p:sp>
    </p:spTree>
    <p:extLst>
      <p:ext uri="{BB962C8B-B14F-4D97-AF65-F5344CB8AC3E}">
        <p14:creationId xmlns:p14="http://schemas.microsoft.com/office/powerpoint/2010/main" val="705550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i="0" u="none" baseline="0" dirty="0">
                <a:solidFill>
                  <a:srgbClr val="FF0000"/>
                </a:solidFill>
              </a:rPr>
              <a:t>Commercial Edible Food Generator Tiers:</a:t>
            </a:r>
          </a:p>
          <a:p>
            <a:pPr defTabSz="931774">
              <a:defRPr/>
            </a:pPr>
            <a:r>
              <a:rPr lang="en-US" i="0" u="none" baseline="0" dirty="0">
                <a:solidFill>
                  <a:srgbClr val="FF0000"/>
                </a:solidFill>
              </a:rPr>
              <a:t>SB 1383 breaks commercial edible food generators into two categories: Tier 1 and Tier 2.</a:t>
            </a:r>
          </a:p>
          <a:p>
            <a:pPr defTabSz="931774">
              <a:defRPr/>
            </a:pPr>
            <a:endParaRPr lang="en-US" i="0" u="none" baseline="0" dirty="0">
              <a:solidFill>
                <a:srgbClr val="FF0000"/>
              </a:solidFill>
            </a:endParaRPr>
          </a:p>
          <a:p>
            <a:pPr defTabSz="931774">
              <a:defRPr/>
            </a:pPr>
            <a:r>
              <a:rPr lang="en-US" i="0" u="none" baseline="0" dirty="0">
                <a:solidFill>
                  <a:srgbClr val="FF0000"/>
                </a:solidFill>
              </a:rPr>
              <a:t>Tier 1 Generators include your typically larger volume generators that already have food donation practices in place such as: </a:t>
            </a:r>
          </a:p>
          <a:p>
            <a:pPr marL="349415" indent="-349415">
              <a:buFont typeface="Arial" panose="020B0604020202020204" pitchFamily="34" charset="0"/>
              <a:buChar char="•"/>
            </a:pPr>
            <a:r>
              <a:rPr lang="en-US" u="none" dirty="0"/>
              <a:t>Supermarkets;</a:t>
            </a:r>
          </a:p>
          <a:p>
            <a:pPr marL="349415" indent="-349415">
              <a:buFont typeface="Arial" panose="020B0604020202020204" pitchFamily="34" charset="0"/>
              <a:buChar char="•"/>
            </a:pPr>
            <a:r>
              <a:rPr lang="en-US" u="none" dirty="0"/>
              <a:t>Large Grocery stores;</a:t>
            </a:r>
          </a:p>
          <a:p>
            <a:pPr marL="349415" indent="-349415">
              <a:buFont typeface="Arial" panose="020B0604020202020204" pitchFamily="34" charset="0"/>
              <a:buChar char="•"/>
            </a:pPr>
            <a:r>
              <a:rPr lang="en-US" u="none" dirty="0"/>
              <a:t>Food service providers;</a:t>
            </a:r>
          </a:p>
          <a:p>
            <a:pPr marL="349415" indent="-349415">
              <a:buFont typeface="Arial" panose="020B0604020202020204" pitchFamily="34" charset="0"/>
              <a:buChar char="•"/>
            </a:pPr>
            <a:r>
              <a:rPr lang="en-US" u="none" dirty="0"/>
              <a:t>Food distributors; and, </a:t>
            </a:r>
          </a:p>
          <a:p>
            <a:pPr marL="349415" indent="-349415">
              <a:buFont typeface="Arial" panose="020B0604020202020204" pitchFamily="34" charset="0"/>
              <a:buChar char="•"/>
            </a:pPr>
            <a:r>
              <a:rPr lang="en-US" u="none" dirty="0"/>
              <a:t>Wholesale food vendors</a:t>
            </a:r>
          </a:p>
          <a:p>
            <a:r>
              <a:rPr lang="en-US" u="none" dirty="0"/>
              <a:t>These</a:t>
            </a:r>
            <a:r>
              <a:rPr lang="en-US" u="none" baseline="0" dirty="0"/>
              <a:t> Tier 1 generators m</a:t>
            </a:r>
            <a:r>
              <a:rPr lang="en-US" u="none" dirty="0"/>
              <a:t>ust comply by</a:t>
            </a:r>
            <a:r>
              <a:rPr lang="en-US" u="none" baseline="0" dirty="0"/>
              <a:t> January 2022.</a:t>
            </a:r>
          </a:p>
          <a:p>
            <a:endParaRPr lang="en-US" u="none" dirty="0"/>
          </a:p>
          <a:p>
            <a:r>
              <a:rPr lang="en-US" u="none" dirty="0"/>
              <a:t>Tier </a:t>
            </a:r>
            <a:r>
              <a:rPr lang="en-US" u="none" baseline="0" dirty="0"/>
              <a:t>2 Generators include those tending to have more prepared food available for food recovery, and many of these generators do not have any food donation practices in place such as: </a:t>
            </a:r>
          </a:p>
          <a:p>
            <a:pPr marL="174708" indent="-174708">
              <a:buFont typeface="Arial" panose="020B0604020202020204" pitchFamily="34" charset="0"/>
              <a:buChar char="•"/>
            </a:pPr>
            <a:r>
              <a:rPr lang="en-US" u="none" dirty="0"/>
              <a:t>Larger restaurants (250+ seats, 5,000+ sq. ft.)</a:t>
            </a:r>
          </a:p>
          <a:p>
            <a:pPr marL="174708" indent="-174708">
              <a:buFont typeface="Arial" panose="020B0604020202020204" pitchFamily="34" charset="0"/>
              <a:buChar char="•"/>
            </a:pPr>
            <a:r>
              <a:rPr lang="en-US" u="none" dirty="0"/>
              <a:t>Hotel with onsite food facility</a:t>
            </a:r>
            <a:r>
              <a:rPr lang="en-US" u="none" baseline="0" dirty="0"/>
              <a:t> </a:t>
            </a:r>
            <a:r>
              <a:rPr lang="en-US" u="none" dirty="0"/>
              <a:t>and 200+ rooms</a:t>
            </a:r>
          </a:p>
          <a:p>
            <a:pPr marL="174708" indent="-174708">
              <a:buFont typeface="Arial" panose="020B0604020202020204" pitchFamily="34" charset="0"/>
              <a:buChar char="•"/>
            </a:pPr>
            <a:r>
              <a:rPr lang="en-US" u="none" dirty="0"/>
              <a:t>Health facility with onsite food facility and 100+ beds</a:t>
            </a:r>
          </a:p>
          <a:p>
            <a:pPr marL="174708" indent="-174708">
              <a:buFont typeface="Arial" panose="020B0604020202020204" pitchFamily="34" charset="0"/>
              <a:buChar char="•"/>
            </a:pPr>
            <a:r>
              <a:rPr lang="en-US" u="none" dirty="0"/>
              <a:t>Large events and venues</a:t>
            </a:r>
          </a:p>
          <a:p>
            <a:pPr marL="174708" indent="-174708">
              <a:buFont typeface="Arial" panose="020B0604020202020204" pitchFamily="34" charset="0"/>
              <a:buChar char="•"/>
            </a:pPr>
            <a:r>
              <a:rPr lang="en-US" u="none" dirty="0"/>
              <a:t>State agency with cafeteria with 250+ seats or a total cafeteria facility size of 5,000+ square feet. </a:t>
            </a:r>
          </a:p>
          <a:p>
            <a:pPr marL="174708" indent="-174708">
              <a:buFont typeface="Arial" panose="020B0604020202020204" pitchFamily="34" charset="0"/>
              <a:buChar char="•"/>
            </a:pPr>
            <a:r>
              <a:rPr lang="en-US" u="none" dirty="0"/>
              <a:t>Local education agency with on-site food facility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u="none" dirty="0"/>
              <a:t>The Tier 2 generators must comply by</a:t>
            </a:r>
            <a:r>
              <a:rPr lang="en-US" u="none" baseline="0" dirty="0"/>
              <a:t> January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u="none" baseline="0" dirty="0"/>
              <a:t>The Model agreement includes the definitions for each generator.</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11</a:t>
            </a:fld>
            <a:endParaRPr lang="en-US" dirty="0"/>
          </a:p>
        </p:txBody>
      </p:sp>
    </p:spTree>
    <p:extLst>
      <p:ext uri="{BB962C8B-B14F-4D97-AF65-F5344CB8AC3E}">
        <p14:creationId xmlns:p14="http://schemas.microsoft.com/office/powerpoint/2010/main" val="103346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Commercial Edible Food Generator Requirements: </a:t>
            </a:r>
          </a:p>
          <a:p>
            <a:endParaRPr lang="en-US" u="none" dirty="0"/>
          </a:p>
          <a:p>
            <a:r>
              <a:rPr lang="en-US" u="none" dirty="0"/>
              <a:t>Commercial edible food generators are required to arrange to recover the maximum amount of their edible food that would otherwise be disposed.</a:t>
            </a:r>
          </a:p>
          <a:p>
            <a:r>
              <a:rPr lang="en-US" u="none" dirty="0"/>
              <a:t>They must</a:t>
            </a:r>
            <a:r>
              <a:rPr lang="en-US" u="none" baseline="0" dirty="0"/>
              <a:t> do this</a:t>
            </a:r>
            <a:r>
              <a:rPr lang="en-US" u="none" dirty="0"/>
              <a:t> through a contract or written agreement, one or both of the following: </a:t>
            </a:r>
          </a:p>
          <a:p>
            <a:r>
              <a:rPr lang="en-US" u="none" dirty="0"/>
              <a:t>(1) Food recovery organizations or services that will collect their edible food for food recovery; or,</a:t>
            </a:r>
          </a:p>
          <a:p>
            <a:r>
              <a:rPr lang="en-US" u="none" dirty="0"/>
              <a:t>(2) Food recovery organizations that will accept food that is self-hauled</a:t>
            </a:r>
            <a:r>
              <a:rPr lang="en-US" u="none" baseline="0" dirty="0"/>
              <a:t> by the generator to the food recovery organization</a:t>
            </a:r>
            <a:r>
              <a:rPr lang="en-US" u="none" dirty="0"/>
              <a:t> during the delivery/drop</a:t>
            </a:r>
            <a:r>
              <a:rPr lang="en-US" u="none" baseline="0" dirty="0"/>
              <a:t> off times specified in the contract or written agreement</a:t>
            </a:r>
            <a:r>
              <a:rPr lang="en-US" u="none" dirty="0"/>
              <a:t>.</a:t>
            </a:r>
          </a:p>
          <a:p>
            <a:endParaRPr lang="en-US" u="none" dirty="0"/>
          </a:p>
          <a:p>
            <a:r>
              <a:rPr lang="en-US" b="1" u="none" dirty="0"/>
              <a:t>This requirement to have a contract or written agreement is the reason the Model Food Recovery Agreement was created. </a:t>
            </a:r>
            <a:r>
              <a:rPr lang="en-US" u="none" dirty="0"/>
              <a:t>The Model serves as a template and starting point for creating such contracts and written agreements. This will support generators’ compliance with these requirements. The Model will also help set food recovery organizations and services up for success in the process. Further objectives and details on the model agreement will be discussed later in the presentation. </a:t>
            </a:r>
            <a:endParaRPr lang="en-US" b="0" u="none" dirty="0"/>
          </a:p>
        </p:txBody>
      </p:sp>
      <p:sp>
        <p:nvSpPr>
          <p:cNvPr id="4" name="Slide Number Placeholder 3"/>
          <p:cNvSpPr>
            <a:spLocks noGrp="1"/>
          </p:cNvSpPr>
          <p:nvPr>
            <p:ph type="sldNum" sz="quarter" idx="5"/>
          </p:nvPr>
        </p:nvSpPr>
        <p:spPr/>
        <p:txBody>
          <a:bodyPr/>
          <a:lstStyle/>
          <a:p>
            <a:fld id="{FB7463FA-088F-42C7-9900-C71C52E1246E}" type="slidenum">
              <a:rPr lang="en-US" smtClean="0"/>
              <a:t>12</a:t>
            </a:fld>
            <a:endParaRPr lang="en-US" dirty="0"/>
          </a:p>
        </p:txBody>
      </p:sp>
    </p:spTree>
    <p:extLst>
      <p:ext uri="{BB962C8B-B14F-4D97-AF65-F5344CB8AC3E}">
        <p14:creationId xmlns:p14="http://schemas.microsoft.com/office/powerpoint/2010/main" val="2884116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Commercial Edible Food Generator Requirements: </a:t>
            </a:r>
            <a:endParaRPr lang="en-US" u="none" dirty="0"/>
          </a:p>
          <a:p>
            <a:r>
              <a:rPr lang="en-US" u="none" dirty="0"/>
              <a:t>Commercial edible food generators are also required to maintain records related to these edible food recovery activities.</a:t>
            </a:r>
          </a:p>
          <a:p>
            <a:r>
              <a:rPr lang="en-US" u="none" dirty="0"/>
              <a:t>This recordkeeping includes maintaining:  </a:t>
            </a:r>
          </a:p>
          <a:p>
            <a:pPr marL="174708" indent="-174708">
              <a:buFont typeface="Arial" panose="020B0604020202020204" pitchFamily="34" charset="0"/>
              <a:buChar char="•"/>
            </a:pPr>
            <a:r>
              <a:rPr lang="en-US" u="none" dirty="0"/>
              <a:t>A </a:t>
            </a:r>
            <a:r>
              <a:rPr lang="en-US" u="none" dirty="0">
                <a:solidFill>
                  <a:schemeClr val="bg1"/>
                </a:solidFill>
              </a:rPr>
              <a:t>list of each food recovery service or organization that collects or receives its edible;</a:t>
            </a:r>
          </a:p>
          <a:p>
            <a:pPr marL="174708" indent="-174708">
              <a:buFont typeface="Arial" panose="020B0604020202020204" pitchFamily="34" charset="0"/>
              <a:buChar char="•"/>
            </a:pPr>
            <a:r>
              <a:rPr lang="en-US" u="none" dirty="0">
                <a:solidFill>
                  <a:schemeClr val="bg1"/>
                </a:solidFill>
              </a:rPr>
              <a:t>A copy of contracts or written agreements between the commercial edible food generator and food recovery service or organization; and,</a:t>
            </a:r>
          </a:p>
          <a:p>
            <a:pPr marL="174708" indent="-174708">
              <a:buFont typeface="Arial" panose="020B0604020202020204" pitchFamily="34" charset="0"/>
              <a:buChar char="•"/>
            </a:pPr>
            <a:r>
              <a:rPr lang="en-US" u="none" dirty="0">
                <a:solidFill>
                  <a:schemeClr val="bg1"/>
                </a:solidFill>
              </a:rPr>
              <a:t>A record for each food recovery organization</a:t>
            </a:r>
            <a:r>
              <a:rPr lang="en-US" u="none" baseline="0" dirty="0">
                <a:solidFill>
                  <a:schemeClr val="bg1"/>
                </a:solidFill>
              </a:rPr>
              <a:t> or </a:t>
            </a:r>
            <a:r>
              <a:rPr lang="en-US" u="none" dirty="0">
                <a:solidFill>
                  <a:schemeClr val="bg1"/>
                </a:solidFill>
              </a:rPr>
              <a:t>service that the generator has a contract or agreement with, including the:</a:t>
            </a:r>
          </a:p>
          <a:p>
            <a:pPr marL="640594" lvl="1" indent="-174708">
              <a:buFont typeface="Arial" panose="020B0604020202020204" pitchFamily="34" charset="0"/>
              <a:buChar char="•"/>
            </a:pPr>
            <a:r>
              <a:rPr lang="en-US" u="none" dirty="0">
                <a:solidFill>
                  <a:schemeClr val="bg1"/>
                </a:solidFill>
              </a:rPr>
              <a:t>Name, address, and contact information; </a:t>
            </a:r>
          </a:p>
          <a:p>
            <a:pPr marL="640594" lvl="1" indent="-174708">
              <a:buFont typeface="Arial" panose="020B0604020202020204" pitchFamily="34" charset="0"/>
              <a:buChar char="•"/>
            </a:pPr>
            <a:r>
              <a:rPr lang="en-US" u="none" dirty="0">
                <a:solidFill>
                  <a:schemeClr val="bg1"/>
                </a:solidFill>
              </a:rPr>
              <a:t>Types of food collected or self-hauled; </a:t>
            </a:r>
          </a:p>
          <a:p>
            <a:pPr marL="640594" lvl="1" indent="-174708">
              <a:buFont typeface="Arial" panose="020B0604020202020204" pitchFamily="34" charset="0"/>
              <a:buChar char="•"/>
            </a:pPr>
            <a:r>
              <a:rPr lang="en-US" u="none" dirty="0">
                <a:solidFill>
                  <a:schemeClr val="bg1"/>
                </a:solidFill>
              </a:rPr>
              <a:t>Established frequency for food collection or self-hauled; and,</a:t>
            </a:r>
          </a:p>
          <a:p>
            <a:pPr marL="640594" lvl="1" indent="-174708">
              <a:buFont typeface="Arial" panose="020B0604020202020204" pitchFamily="34" charset="0"/>
              <a:buChar char="•"/>
            </a:pPr>
            <a:r>
              <a:rPr lang="en-US" u="none" dirty="0">
                <a:solidFill>
                  <a:schemeClr val="bg1"/>
                </a:solidFill>
              </a:rPr>
              <a:t>Quantity of food collected or self-hauled, measured in pounds recovered</a:t>
            </a:r>
            <a:r>
              <a:rPr lang="en-US" u="none" baseline="0" dirty="0">
                <a:solidFill>
                  <a:schemeClr val="bg1"/>
                </a:solidFill>
              </a:rPr>
              <a:t> </a:t>
            </a:r>
            <a:r>
              <a:rPr lang="en-US" u="none" dirty="0">
                <a:solidFill>
                  <a:schemeClr val="bg1"/>
                </a:solidFill>
              </a:rPr>
              <a:t>per month. </a:t>
            </a:r>
          </a:p>
          <a:p>
            <a:endParaRPr lang="en-US" u="none" dirty="0"/>
          </a:p>
        </p:txBody>
      </p:sp>
      <p:sp>
        <p:nvSpPr>
          <p:cNvPr id="4" name="Slide Number Placeholder 3"/>
          <p:cNvSpPr>
            <a:spLocks noGrp="1"/>
          </p:cNvSpPr>
          <p:nvPr>
            <p:ph type="sldNum" sz="quarter" idx="5"/>
          </p:nvPr>
        </p:nvSpPr>
        <p:spPr/>
        <p:txBody>
          <a:bodyPr/>
          <a:lstStyle/>
          <a:p>
            <a:fld id="{FB7463FA-088F-42C7-9900-C71C52E1246E}" type="slidenum">
              <a:rPr lang="en-US" smtClean="0"/>
              <a:t>13</a:t>
            </a:fld>
            <a:endParaRPr lang="en-US" dirty="0"/>
          </a:p>
        </p:txBody>
      </p:sp>
    </p:spTree>
    <p:extLst>
      <p:ext uri="{BB962C8B-B14F-4D97-AF65-F5344CB8AC3E}">
        <p14:creationId xmlns:p14="http://schemas.microsoft.com/office/powerpoint/2010/main" val="22225932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latin typeface="Arial Black" panose="020B0A04020102020204" pitchFamily="34" charset="0"/>
              </a:rPr>
              <a:t>Food Recovery Organizations And Services Requirements: </a:t>
            </a:r>
          </a:p>
          <a:p>
            <a:endParaRPr lang="en-US" u="none" dirty="0"/>
          </a:p>
          <a:p>
            <a:pPr marL="174708" indent="-174708">
              <a:buFont typeface="Arial" panose="020B0604020202020204" pitchFamily="34" charset="0"/>
              <a:buChar char="•"/>
            </a:pPr>
            <a:r>
              <a:rPr lang="en-US" u="none" dirty="0"/>
              <a:t>Food recovery</a:t>
            </a:r>
            <a:r>
              <a:rPr lang="en-US" u="none" baseline="0" dirty="0"/>
              <a:t> organizations and services that contract with or have written agreements with commercial edible food generators pursuant to SB 1383, are required by SB 1383’s regulations to maintain records related to edible food recovery activities with the commercial edible food generators they work with. Many of these record keeping requirements are already being tracked by well-established food recovery organizations. </a:t>
            </a:r>
          </a:p>
          <a:p>
            <a:pPr marL="640594" lvl="1" indent="-174708">
              <a:buFont typeface="Arial" panose="020B0604020202020204" pitchFamily="34" charset="0"/>
              <a:buChar char="•"/>
            </a:pPr>
            <a:r>
              <a:rPr lang="en-US" u="none" baseline="0" dirty="0"/>
              <a:t>Food recovery services must maintain records of: </a:t>
            </a:r>
          </a:p>
          <a:p>
            <a:pPr marL="1106481" lvl="2" indent="-174708">
              <a:buFont typeface="Arial" panose="020B0604020202020204" pitchFamily="34" charset="0"/>
              <a:buChar char="•"/>
            </a:pPr>
            <a:r>
              <a:rPr lang="en-US" u="none" dirty="0"/>
              <a:t>The name, address and </a:t>
            </a:r>
            <a:r>
              <a:rPr lang="en-US" b="1" u="none" dirty="0"/>
              <a:t>contact information </a:t>
            </a:r>
            <a:r>
              <a:rPr lang="en-US" u="none" dirty="0"/>
              <a:t>for each commercial edible food generator that the service collects edible food from; </a:t>
            </a:r>
          </a:p>
          <a:p>
            <a:pPr marL="1106481" lvl="2" indent="-174708">
              <a:buFont typeface="Arial" panose="020B0604020202020204" pitchFamily="34" charset="0"/>
              <a:buChar char="•"/>
            </a:pPr>
            <a:r>
              <a:rPr lang="en-US" u="none" dirty="0"/>
              <a:t>The quantity in </a:t>
            </a:r>
            <a:r>
              <a:rPr lang="en-US" b="1" u="none" dirty="0"/>
              <a:t>pounds of edible food collected </a:t>
            </a:r>
            <a:r>
              <a:rPr lang="en-US" u="none" dirty="0"/>
              <a:t>from each commercial edible food generator per month;</a:t>
            </a:r>
          </a:p>
          <a:p>
            <a:pPr marL="1106481" lvl="2" indent="-174708">
              <a:buFont typeface="Arial" panose="020B0604020202020204" pitchFamily="34" charset="0"/>
              <a:buChar char="•"/>
            </a:pPr>
            <a:r>
              <a:rPr lang="en-US" u="none" dirty="0"/>
              <a:t>The quantity in </a:t>
            </a:r>
            <a:r>
              <a:rPr lang="en-US" b="1" u="none" dirty="0"/>
              <a:t>pounds of edible food transported</a:t>
            </a:r>
            <a:r>
              <a:rPr lang="en-US" u="none" dirty="0"/>
              <a:t> to each food recovery organization per month; and,</a:t>
            </a:r>
          </a:p>
          <a:p>
            <a:pPr marL="1106481" lvl="2" indent="-174708">
              <a:buFont typeface="Arial" panose="020B0604020202020204" pitchFamily="34" charset="0"/>
              <a:buChar char="•"/>
            </a:pPr>
            <a:r>
              <a:rPr lang="en-US" u="none" dirty="0"/>
              <a:t>The name, address and </a:t>
            </a:r>
            <a:r>
              <a:rPr lang="en-US" b="1" u="none" dirty="0"/>
              <a:t>contact information </a:t>
            </a:r>
            <a:r>
              <a:rPr lang="en-US" u="none" dirty="0"/>
              <a:t>for each food recovery organization that the service transports edible food to.</a:t>
            </a:r>
          </a:p>
          <a:p>
            <a:pPr marL="640594" lvl="1" indent="-174708">
              <a:buFont typeface="Arial" panose="020B0604020202020204" pitchFamily="34" charset="0"/>
              <a:buChar char="•"/>
            </a:pPr>
            <a:r>
              <a:rPr lang="en-US" u="none" dirty="0"/>
              <a:t>Food recovery organizations must maintain records of:</a:t>
            </a:r>
          </a:p>
          <a:p>
            <a:pPr marL="1106481" lvl="2" indent="-174708">
              <a:buFont typeface="Arial" panose="020B0604020202020204" pitchFamily="34" charset="0"/>
              <a:buChar char="•"/>
            </a:pPr>
            <a:r>
              <a:rPr lang="en-US" u="none" dirty="0"/>
              <a:t>The name, address and contact information for each commercial edible food generator that the organization receives edible food from; </a:t>
            </a:r>
          </a:p>
          <a:p>
            <a:pPr marL="1106481" lvl="2" indent="-174708">
              <a:buFont typeface="Arial" panose="020B0604020202020204" pitchFamily="34" charset="0"/>
              <a:buChar char="•"/>
            </a:pPr>
            <a:r>
              <a:rPr lang="en-US" u="none" dirty="0"/>
              <a:t>The quantity in pounds of edible food received from each commercial edible food generator per month; and,</a:t>
            </a:r>
          </a:p>
          <a:p>
            <a:pPr marL="1106481" lvl="2" indent="-174708">
              <a:buFont typeface="Arial" panose="020B0604020202020204" pitchFamily="34" charset="0"/>
              <a:buChar char="•"/>
            </a:pPr>
            <a:r>
              <a:rPr lang="en-US" u="none" dirty="0"/>
              <a:t>The name, address and contact information for each food recovery service that the organization receives edible food from for food recovery.</a:t>
            </a:r>
          </a:p>
          <a:p>
            <a:pPr marL="174708" indent="-174708">
              <a:buFont typeface="Arial" panose="020B0604020202020204" pitchFamily="34" charset="0"/>
              <a:buChar char="•"/>
            </a:pPr>
            <a:r>
              <a:rPr lang="en-US" u="none" baseline="0" dirty="0"/>
              <a:t>Food recovery organizations and services have one reporting requirement which is to annually report to the jurisdiction that their primary address is physically located in, the total pounds of food recovered from tier one and tier two commercial edible food generators in the previous calendar year.  This requirement applies only to Food recovery organizations and services that have contracts or written agreements with commercial generators pursuant to SB 1383.</a:t>
            </a:r>
          </a:p>
          <a:p>
            <a:pPr marL="174708" indent="-174708">
              <a:buFont typeface="Arial" panose="020B0604020202020204" pitchFamily="34" charset="0"/>
              <a:buChar char="•"/>
            </a:pPr>
            <a:r>
              <a:rPr lang="en-US" u="none" baseline="0" dirty="0"/>
              <a:t>Finally, jurisdictions are responsible for edible food recovery capacity planning, which includes a requirement to consult with food recovery organizations and services. Food recovery organizations and services that are  contacted for capacity planning information must respond to the jurisdiction within 60 days regarding available and potential new or expanded capacity. </a:t>
            </a:r>
            <a:endParaRPr lang="en-US" u="none" dirty="0"/>
          </a:p>
        </p:txBody>
      </p:sp>
      <p:sp>
        <p:nvSpPr>
          <p:cNvPr id="4" name="Slide Number Placeholder 3"/>
          <p:cNvSpPr>
            <a:spLocks noGrp="1"/>
          </p:cNvSpPr>
          <p:nvPr>
            <p:ph type="sldNum" sz="quarter" idx="5"/>
          </p:nvPr>
        </p:nvSpPr>
        <p:spPr/>
        <p:txBody>
          <a:bodyPr/>
          <a:lstStyle/>
          <a:p>
            <a:fld id="{FB7463FA-088F-42C7-9900-C71C52E1246E}" type="slidenum">
              <a:rPr lang="en-US" smtClean="0"/>
              <a:t>14</a:t>
            </a:fld>
            <a:endParaRPr lang="en-US" dirty="0"/>
          </a:p>
        </p:txBody>
      </p:sp>
    </p:spTree>
    <p:extLst>
      <p:ext uri="{BB962C8B-B14F-4D97-AF65-F5344CB8AC3E}">
        <p14:creationId xmlns:p14="http://schemas.microsoft.com/office/powerpoint/2010/main" val="2596050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t>NOTE FOR PRESENTER:</a:t>
            </a:r>
            <a:r>
              <a:rPr lang="en-US" u="none" baseline="0" dirty="0"/>
              <a:t>  AT THIS POINT, YOU MAY CHOOSE TO PAUSE AND ASK FOR QUESTIONS ON THE SB 1383 REGULATORY OVERVIEW.  THIS IS AN OPTION TO BE USED IF THE PRESENTER WANTS TO BREAK UP THE PRESENTATION AND ENGAGE THE AUDIENCE.</a:t>
            </a:r>
            <a:endParaRPr lang="en-US" u="none" dirty="0"/>
          </a:p>
          <a:p>
            <a:endParaRPr lang="en-US" u="none" dirty="0"/>
          </a:p>
          <a:p>
            <a:r>
              <a:rPr lang="en-US" u="none" dirty="0"/>
              <a:t>This</a:t>
            </a:r>
            <a:r>
              <a:rPr lang="en-US" u="none" baseline="0" dirty="0"/>
              <a:t> wraps up my overview of the SB 1383 edible food recovery regulations. I will now shift gears to present the Model Food Recovery Agreement, which is designed for edible food generators and food recovery organizations and services.</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dirty="0"/>
          </a:p>
        </p:txBody>
      </p:sp>
    </p:spTree>
    <p:extLst>
      <p:ext uri="{BB962C8B-B14F-4D97-AF65-F5344CB8AC3E}">
        <p14:creationId xmlns:p14="http://schemas.microsoft.com/office/powerpoint/2010/main" val="4144112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t>So, how do we make all of these requirements a reality? The</a:t>
            </a:r>
            <a:r>
              <a:rPr lang="en-US" u="none" baseline="0" dirty="0"/>
              <a:t> Model Food Recovery Agreement aims to support some steps in the process. Key objectives of the model are listed on this slide. </a:t>
            </a:r>
          </a:p>
          <a:p>
            <a:endParaRPr lang="en-US" u="none" baseline="0" dirty="0"/>
          </a:p>
          <a:p>
            <a:pPr marL="174708" indent="-174708">
              <a:buFont typeface="Arial" panose="020B0604020202020204" pitchFamily="34" charset="0"/>
              <a:buChar char="•"/>
            </a:pPr>
            <a:r>
              <a:rPr lang="en-US" u="none" baseline="0" dirty="0"/>
              <a:t>The main objective of this Model Agreement is to provide commercial edible food generators with a tool to support their compliance with SB 1383, which requires them to enter into a contract or written agreement with a food recovery organization or service. </a:t>
            </a:r>
          </a:p>
          <a:p>
            <a:pPr marL="174708" indent="-174708">
              <a:buFont typeface="Arial" panose="020B0604020202020204" pitchFamily="34" charset="0"/>
              <a:buChar char="•"/>
            </a:pPr>
            <a:r>
              <a:rPr lang="en-US" u="none" baseline="0" dirty="0"/>
              <a:t>The Model also addresses key contract issues to guide safe food handling, to prohibit commercial businesses from donation dumping, and present a range of structures for commercial business compensation arrangements to the food recovery organizations and service providers. </a:t>
            </a:r>
          </a:p>
          <a:p>
            <a:pPr marL="174708" indent="-174708">
              <a:buFont typeface="Arial" panose="020B0604020202020204" pitchFamily="34" charset="0"/>
              <a:buChar char="•"/>
            </a:pPr>
            <a:r>
              <a:rPr lang="en-US" u="none" baseline="0" dirty="0"/>
              <a:t>Another key objective of the Model is to support jurisdictions with development of their edible food recovery programs. </a:t>
            </a:r>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dirty="0"/>
          </a:p>
        </p:txBody>
      </p:sp>
    </p:spTree>
    <p:extLst>
      <p:ext uri="{BB962C8B-B14F-4D97-AF65-F5344CB8AC3E}">
        <p14:creationId xmlns:p14="http://schemas.microsoft.com/office/powerpoint/2010/main" val="1528234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u="none" baseline="0" dirty="0"/>
              <a:t>Let’s start with how the Model Food Recovery Agreement was developed and what you can expect when using it. </a:t>
            </a:r>
          </a:p>
          <a:p>
            <a:pPr marL="640594" lvl="1" indent="-174708">
              <a:buFont typeface="Arial" panose="020B0604020202020204" pitchFamily="34" charset="0"/>
              <a:buChar char="•"/>
            </a:pPr>
            <a:r>
              <a:rPr lang="en-US" u="none" baseline="0" dirty="0"/>
              <a:t>We started by researching and compiling examples of existing food recovery resources used by organizations around the state. This gave us a better understanding of various approaches and where customization of the model may be needed. </a:t>
            </a:r>
          </a:p>
          <a:p>
            <a:pPr marL="640594" lvl="1" indent="-174708">
              <a:buFont typeface="Arial" panose="020B0604020202020204" pitchFamily="34" charset="0"/>
              <a:buChar char="•"/>
            </a:pPr>
            <a:r>
              <a:rPr lang="en-US" u="none" baseline="0" dirty="0"/>
              <a:t>We then built out the structure of the agreement, including identifying areas where options are needed. </a:t>
            </a:r>
          </a:p>
          <a:p>
            <a:pPr marL="640594" lvl="1" indent="-174708">
              <a:buFont typeface="Arial" panose="020B0604020202020204" pitchFamily="34" charset="0"/>
              <a:buChar char="•"/>
            </a:pPr>
            <a:r>
              <a:rPr lang="en-US" u="none" dirty="0"/>
              <a:t>Ultimately, the</a:t>
            </a:r>
            <a:r>
              <a:rPr lang="en-US" u="none" baseline="0" dirty="0"/>
              <a:t> agreement is organized using a main body agreement, as well as attachments for further details, which we will discuss later in the presentation. </a:t>
            </a:r>
          </a:p>
          <a:p>
            <a:pPr marL="174708" indent="-174708">
              <a:buFont typeface="Arial" panose="020B0604020202020204" pitchFamily="34" charset="0"/>
              <a:buChar char="•"/>
            </a:pPr>
            <a:r>
              <a:rPr lang="en-US" u="none" baseline="0" dirty="0"/>
              <a:t>We designed the Model Food Recovery Agreement to be flexible and adaptable for use by different food recovery organizations, food recovery services, and commercial edible food generators across the state; we recognize there is a wide variety of options and approaches around the state and we have attempted (as best we could) to reflect those in the model. </a:t>
            </a:r>
          </a:p>
          <a:p>
            <a:pPr marL="174708" indent="-174708">
              <a:buFont typeface="Arial" panose="020B0604020202020204" pitchFamily="34" charset="0"/>
              <a:buChar char="•"/>
            </a:pPr>
            <a:r>
              <a:rPr lang="en-US" u="none" baseline="0" dirty="0"/>
              <a:t>As we noted at the beginning of the presentation, this Model Tool does not constitute legal advice. Parties entering into food recovery agreements are encouraged to seek legal counsel appropriate to their particular circumstances regarding compliance with regulatory requirements.</a:t>
            </a:r>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1443394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t>As mentioned, guidance notes are integrated into the Model Food Recovery Agreement to explain how specific sections and provisions of the Model can be adapted to your needs. </a:t>
            </a:r>
          </a:p>
          <a:p>
            <a:pPr marL="174708" indent="-174708">
              <a:buFont typeface="Arial" panose="020B0604020202020204" pitchFamily="34" charset="0"/>
              <a:buChar char="•"/>
            </a:pPr>
            <a:r>
              <a:rPr lang="en-US" u="none" dirty="0"/>
              <a:t>General guidance notes are highlighted green and are included to help</a:t>
            </a:r>
            <a:r>
              <a:rPr lang="en-US" u="none" baseline="0" dirty="0"/>
              <a:t> users understand how to make those decisions</a:t>
            </a:r>
            <a:r>
              <a:rPr lang="en-US" u="none" dirty="0"/>
              <a:t>. </a:t>
            </a:r>
          </a:p>
          <a:p>
            <a:pPr marL="174708" indent="-174708">
              <a:buFont typeface="Arial" panose="020B0604020202020204" pitchFamily="34" charset="0"/>
              <a:buChar char="•"/>
            </a:pPr>
            <a:r>
              <a:rPr lang="en-US" u="none" dirty="0"/>
              <a:t>Blue shading identifies situations where you are expected to fill in the blanks or edit language to meet your needs. </a:t>
            </a:r>
            <a:endParaRPr lang="en-US" u="none" strike="sngStrike" dirty="0"/>
          </a:p>
          <a:p>
            <a:pPr marL="174708" indent="-174708">
              <a:buFont typeface="Arial" panose="020B0604020202020204" pitchFamily="34" charset="0"/>
              <a:buChar char="•"/>
            </a:pPr>
            <a:r>
              <a:rPr lang="en-US" u="none" dirty="0"/>
              <a:t>Language that is specific to SB 1383 is shown in </a:t>
            </a:r>
            <a:r>
              <a:rPr lang="en-US" u="none" strike="sngStrike" dirty="0"/>
              <a:t>green</a:t>
            </a:r>
            <a:r>
              <a:rPr lang="en-US" u="none" dirty="0"/>
              <a:t> </a:t>
            </a:r>
            <a:r>
              <a:rPr lang="en-US" u="sng" dirty="0"/>
              <a:t>blue</a:t>
            </a:r>
            <a:r>
              <a:rPr lang="en-US" u="none" dirty="0"/>
              <a:t> font (mostly in the definitions</a:t>
            </a:r>
            <a:r>
              <a:rPr lang="en-US" u="none" baseline="0" dirty="0"/>
              <a:t> section)</a:t>
            </a:r>
            <a:r>
              <a:rPr lang="en-US" u="none" dirty="0"/>
              <a:t> and language not directly from SB 1383, but relevant for a food recovery agreement, is shown in black font. </a:t>
            </a:r>
            <a:endParaRPr lang="en-US" u="none"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3663951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Adaptability of the Model </a:t>
            </a:r>
          </a:p>
          <a:p>
            <a:r>
              <a:rPr lang="en-US" u="none" dirty="0"/>
              <a:t>Provisions within the Model are intended to apply to a variety of program and arrangement types for food recovery operations. We know each one has </a:t>
            </a:r>
            <a:r>
              <a:rPr lang="en-US" u="none" baseline="0" dirty="0"/>
              <a:t>unique relationships and unique organizational and regional circumstances that will impact how they use of the agreement. </a:t>
            </a:r>
          </a:p>
          <a:p>
            <a:pPr marL="174708" indent="-174708">
              <a:buFont typeface="Arial" panose="020B0604020202020204" pitchFamily="34" charset="0"/>
              <a:buChar char="•"/>
            </a:pPr>
            <a:r>
              <a:rPr lang="en-US" u="none" baseline="0" dirty="0"/>
              <a:t>In response, we have included a variety of options and pathways throughout the model. This allows users to “choose their own adventure” and create a document that will be most effective for their program and unique conditions. </a:t>
            </a:r>
          </a:p>
          <a:p>
            <a:endParaRPr lang="en-US" u="none" dirty="0"/>
          </a:p>
          <a:p>
            <a:r>
              <a:rPr lang="en-US" u="none" dirty="0"/>
              <a:t>Different conditions will necessitate different options to be chosen. Examples include: </a:t>
            </a:r>
          </a:p>
          <a:p>
            <a:pPr marL="174708" indent="-174708">
              <a:buFont typeface="Arial" panose="020B0604020202020204" pitchFamily="34" charset="0"/>
              <a:buChar char="•"/>
            </a:pPr>
            <a:r>
              <a:rPr lang="en-US" u="none" dirty="0"/>
              <a:t>Determining whether edible food will be collected or delivered. A service</a:t>
            </a:r>
            <a:r>
              <a:rPr lang="en-US" u="none" baseline="0" dirty="0"/>
              <a:t> may come and pick up or the generator may be expected to self-haul. </a:t>
            </a:r>
            <a:r>
              <a:rPr lang="en-US" u="none" dirty="0"/>
              <a:t>This includes identifying which party is responsible for which task.</a:t>
            </a:r>
          </a:p>
          <a:p>
            <a:pPr marL="174708" indent="-174708">
              <a:buFont typeface="Arial" panose="020B0604020202020204" pitchFamily="34" charset="0"/>
              <a:buChar char="•"/>
            </a:pPr>
            <a:r>
              <a:rPr lang="en-US" u="none" dirty="0"/>
              <a:t>Identifying</a:t>
            </a:r>
            <a:r>
              <a:rPr lang="en-US" u="none" baseline="0" dirty="0"/>
              <a:t> the business model and </a:t>
            </a:r>
            <a:r>
              <a:rPr lang="en-US" u="none" dirty="0"/>
              <a:t>whether a fee will be charged for the service or whether the service is donation-based or has no fee; </a:t>
            </a:r>
          </a:p>
          <a:p>
            <a:pPr marL="174708" indent="-174708">
              <a:buFont typeface="Arial" panose="020B0604020202020204" pitchFamily="34" charset="0"/>
              <a:buChar char="•"/>
            </a:pPr>
            <a:r>
              <a:rPr lang="en-US" u="none" dirty="0"/>
              <a:t>Keep in mind that there is not a “one size fits all” approach.  We recognize that the different organizations, services, and generators</a:t>
            </a:r>
            <a:r>
              <a:rPr lang="en-US" u="none" baseline="0" dirty="0"/>
              <a:t> </a:t>
            </a:r>
            <a:r>
              <a:rPr lang="en-US" u="none" dirty="0"/>
              <a:t>will</a:t>
            </a:r>
            <a:r>
              <a:rPr lang="en-US" u="none" baseline="0" dirty="0"/>
              <a:t> have different ideas about how the model works and we need to have the customization available to accommodate this. </a:t>
            </a:r>
            <a:r>
              <a:rPr lang="en-US" u="none" strike="sngStrike" baseline="0" dirty="0"/>
              <a:t> </a:t>
            </a:r>
            <a:endParaRPr lang="en-US" u="none" strike="sngStrike" dirty="0"/>
          </a:p>
          <a:p>
            <a:pPr marL="174708" indent="-174708" defTabSz="931774">
              <a:buFont typeface="Arial" panose="020B0604020202020204" pitchFamily="34" charset="0"/>
              <a:buChar char="•"/>
              <a:defRPr/>
            </a:pPr>
            <a:r>
              <a:rPr lang="en-US" u="none" dirty="0"/>
              <a:t>The Model Food Recovery Agreement addresses a variety of commonly-used or potential programs and service options; however, we couldn’t possibly get into the details of modeling each specific business model, therefore sections will need to be</a:t>
            </a:r>
            <a:r>
              <a:rPr lang="en-US" u="none" baseline="0" dirty="0"/>
              <a:t> modified, added, or removed to meet your specific needs</a:t>
            </a:r>
            <a:r>
              <a:rPr lang="en-US" u="none" dirty="0"/>
              <a:t>. </a:t>
            </a:r>
          </a:p>
          <a:p>
            <a:r>
              <a:rPr lang="en-US" u="none" dirty="0"/>
              <a:t> </a:t>
            </a:r>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39217928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Agreement Structure Streamlining</a:t>
            </a:r>
          </a:p>
          <a:p>
            <a:pPr marL="174708" indent="-174708">
              <a:buFont typeface="Arial" panose="020B0604020202020204" pitchFamily="34" charset="0"/>
              <a:buChar char="•"/>
            </a:pPr>
            <a:r>
              <a:rPr lang="en-US" u="none" dirty="0"/>
              <a:t>Our hope was to make the body of the agreement have the generic terms</a:t>
            </a:r>
            <a:r>
              <a:rPr lang="en-US" u="none" baseline="0" dirty="0"/>
              <a:t> used for most situations and the attachments could be used to be more flexible. You could also insert all the details into the body of the agreement itself, but it would make the agreement less flexible over time and we will discuss more on this later. The model is intended to allow you to make your agreement as simple or as complex as you’d like. Your agreement may be longer or shorter than the Model depending on your preferences. Such optionality is indicated and discussed in the guidance notes.</a:t>
            </a:r>
          </a:p>
          <a:p>
            <a:pPr marL="174708" indent="-174708">
              <a:buFont typeface="Arial" panose="020B0604020202020204" pitchFamily="34" charset="0"/>
              <a:buChar char="•"/>
            </a:pPr>
            <a:r>
              <a:rPr lang="en-US" u="none" dirty="0"/>
              <a:t>For the purpose of simplifying the amount of repeated information in the model tool, many sections of the model use the attachment approach rather than the body; but again, this is entirely up to the parties of the agreement.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dirty="0"/>
          </a:p>
        </p:txBody>
      </p:sp>
    </p:spTree>
    <p:extLst>
      <p:ext uri="{BB962C8B-B14F-4D97-AF65-F5344CB8AC3E}">
        <p14:creationId xmlns:p14="http://schemas.microsoft.com/office/powerpoint/2010/main" val="1789003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Structure</a:t>
            </a:r>
            <a:r>
              <a:rPr lang="en-US" b="1" u="none" baseline="0" dirty="0"/>
              <a:t> of the Model Agreement</a:t>
            </a:r>
            <a:endParaRPr lang="en-US" b="1" u="none" dirty="0"/>
          </a:p>
          <a:p>
            <a:r>
              <a:rPr lang="en-US" u="none" dirty="0"/>
              <a:t>Let’s take</a:t>
            </a:r>
            <a:r>
              <a:rPr lang="en-US" u="none" baseline="0" dirty="0"/>
              <a:t> a look at the Model’s structure. </a:t>
            </a:r>
            <a:r>
              <a:rPr lang="en-US" u="none" dirty="0"/>
              <a:t>This outline shows </a:t>
            </a:r>
            <a:r>
              <a:rPr lang="en-US" u="none" baseline="0" dirty="0"/>
              <a:t>the contents for each section of the agreement. We will review all of them. We have not listed all of the attachments on this slide, but there are five of them, and we will go over them. Note, that three attachments (A through C) are only to be used if details within those Exhibits are not embedded in the body of the agreement. </a:t>
            </a:r>
          </a:p>
          <a:p>
            <a:endParaRPr lang="en-US" u="none" baseline="0" dirty="0"/>
          </a:p>
          <a:p>
            <a:endParaRPr lang="en-US" u="none" baseline="0" dirty="0"/>
          </a:p>
          <a:p>
            <a:r>
              <a:rPr lang="en-US" b="1" u="none" baseline="0" dirty="0"/>
              <a:t>Alternative scripting for use when presenting to jurisdictions and/or in instances when wanting to keep the presentation short.  In this case, Slides 22 through  35 would be deleted.</a:t>
            </a:r>
          </a:p>
          <a:p>
            <a:r>
              <a:rPr lang="en-US" b="0" u="none" baseline="0" dirty="0"/>
              <a:t>The Model Food Recovery Agreement outline is shown here.  The Model is structured to provide key content in the main portion of the document, supported with details in the Attachments.  </a:t>
            </a:r>
            <a:br>
              <a:rPr lang="en-US" b="0" u="none" baseline="0" dirty="0"/>
            </a:br>
            <a:r>
              <a:rPr lang="en-US" b="0" u="none" baseline="0" dirty="0"/>
              <a:t/>
            </a:r>
            <a:br>
              <a:rPr lang="en-US" b="0" u="none" baseline="0" dirty="0"/>
            </a:br>
            <a:r>
              <a:rPr lang="en-US" b="0" u="none" baseline="0" dirty="0"/>
              <a:t>Section 1 identifies the allowable foods as well as non-allowable foods so that the commercial edible food generators understand the specific types of edible food the FRO or FRS will take.  The allowable and non-allowable foods can be customized and an attachment may be used to present detailed lists of food types.</a:t>
            </a:r>
          </a:p>
          <a:p>
            <a:endParaRPr lang="en-US" b="0" u="none" baseline="0" dirty="0"/>
          </a:p>
          <a:p>
            <a:r>
              <a:rPr lang="en-US" b="0" u="none" baseline="0" dirty="0"/>
              <a:t>Section 2 specifies the importance of compliance with federal, state, and local food safety regulations and indicates that specific requirements may be included in an attachment.</a:t>
            </a:r>
          </a:p>
          <a:p>
            <a:endParaRPr lang="en-US" b="0" u="none" baseline="0" dirty="0"/>
          </a:p>
          <a:p>
            <a:r>
              <a:rPr lang="en-US" b="0" u="none" baseline="0" dirty="0"/>
              <a:t>Section 3 includes optional language for scenarios in which the FRO or FRS collects the edible food from the commercial businesses, and for scenarios in which the businesses deliver food to the FROs. It also has a donation dumping provision that documents that the commercial businesses shall not knowingly provide unusable or unsuitable food to the FRO or FRS. It also documents that the commercial business shall not force Food Recovery after FRO capacity has been reached, and shall not intentionally deliver food outside of the specified collection/Food Recovery windows.</a:t>
            </a:r>
          </a:p>
          <a:p>
            <a:endParaRPr lang="en-US" b="0" u="none" baseline="0" dirty="0"/>
          </a:p>
          <a:p>
            <a:r>
              <a:rPr lang="en-US" b="0" u="none" baseline="0" dirty="0"/>
              <a:t>Section 4 provides optional and customizable language related to the provision of </a:t>
            </a:r>
            <a:r>
              <a:rPr lang="en-US" sz="1200" u="none" kern="1200" dirty="0">
                <a:solidFill>
                  <a:schemeClr val="tx1"/>
                </a:solidFill>
                <a:effectLst/>
                <a:latin typeface="Arial" panose="020B0604020202020204" pitchFamily="34" charset="0"/>
                <a:ea typeface="+mn-ea"/>
                <a:cs typeface="+mn-cs"/>
              </a:rPr>
              <a:t>equipment by</a:t>
            </a:r>
            <a:r>
              <a:rPr lang="en-US" sz="1200" u="none" kern="1200" baseline="0" dirty="0">
                <a:solidFill>
                  <a:schemeClr val="tx1"/>
                </a:solidFill>
                <a:effectLst/>
                <a:latin typeface="Arial" panose="020B0604020202020204" pitchFamily="34" charset="0"/>
                <a:ea typeface="+mn-ea"/>
                <a:cs typeface="+mn-cs"/>
              </a:rPr>
              <a:t> either party </a:t>
            </a:r>
            <a:r>
              <a:rPr lang="en-US" sz="1200" u="none" kern="1200" dirty="0">
                <a:solidFill>
                  <a:schemeClr val="tx1"/>
                </a:solidFill>
                <a:effectLst/>
                <a:latin typeface="Arial" panose="020B0604020202020204" pitchFamily="34" charset="0"/>
                <a:ea typeface="+mn-ea"/>
                <a:cs typeface="+mn-cs"/>
              </a:rPr>
              <a:t>such</a:t>
            </a:r>
            <a:r>
              <a:rPr lang="en-US" sz="1200" u="none" kern="1200" baseline="0" dirty="0">
                <a:solidFill>
                  <a:schemeClr val="tx1"/>
                </a:solidFill>
                <a:effectLst/>
                <a:latin typeface="Arial" panose="020B0604020202020204" pitchFamily="34" charset="0"/>
                <a:ea typeface="+mn-ea"/>
                <a:cs typeface="+mn-cs"/>
              </a:rPr>
              <a:t> </a:t>
            </a:r>
            <a:r>
              <a:rPr lang="en-US" sz="1200" u="none" kern="1200" dirty="0">
                <a:solidFill>
                  <a:schemeClr val="tx1"/>
                </a:solidFill>
                <a:effectLst/>
                <a:latin typeface="Arial" panose="020B0604020202020204" pitchFamily="34" charset="0"/>
                <a:ea typeface="+mn-ea"/>
                <a:cs typeface="+mn-cs"/>
              </a:rPr>
              <a:t>food transport containers, coolers, thermal blankets, etc.  It</a:t>
            </a:r>
            <a:r>
              <a:rPr lang="en-US" sz="1200" u="none" kern="1200" baseline="0" dirty="0">
                <a:solidFill>
                  <a:schemeClr val="tx1"/>
                </a:solidFill>
                <a:effectLst/>
                <a:latin typeface="Arial" panose="020B0604020202020204" pitchFamily="34" charset="0"/>
                <a:ea typeface="+mn-ea"/>
                <a:cs typeface="+mn-cs"/>
              </a:rPr>
              <a:t> identifies which party provides the equipment and </a:t>
            </a:r>
            <a:r>
              <a:rPr lang="en-US" sz="1200" u="none" kern="1200" dirty="0">
                <a:solidFill>
                  <a:schemeClr val="tx1"/>
                </a:solidFill>
                <a:effectLst/>
                <a:latin typeface="Arial" panose="020B0604020202020204" pitchFamily="34" charset="0"/>
                <a:ea typeface="+mn-ea"/>
                <a:cs typeface="+mn-cs"/>
              </a:rPr>
              <a:t>specifies the type of equipment, protocols for maintenance and return of equipment, and sanitation practices</a:t>
            </a:r>
            <a:r>
              <a:rPr lang="en-US" sz="1200" u="none" kern="1200" baseline="0" dirty="0">
                <a:solidFill>
                  <a:schemeClr val="tx1"/>
                </a:solidFill>
                <a:effectLst/>
                <a:latin typeface="Arial" panose="020B0604020202020204" pitchFamily="34" charset="0"/>
                <a:ea typeface="+mn-ea"/>
                <a:cs typeface="+mn-cs"/>
              </a:rPr>
              <a:t> </a:t>
            </a:r>
            <a:r>
              <a:rPr lang="en-US" sz="1200" u="none" kern="1200" dirty="0">
                <a:solidFill>
                  <a:schemeClr val="tx1"/>
                </a:solidFill>
                <a:effectLst/>
                <a:latin typeface="Arial" panose="020B0604020202020204" pitchFamily="34" charset="0"/>
                <a:ea typeface="+mn-ea"/>
                <a:cs typeface="+mn-cs"/>
              </a:rPr>
              <a:t>of the equipment, if applicable.</a:t>
            </a:r>
          </a:p>
          <a:p>
            <a:endParaRPr lang="en-US" sz="1200" b="0" u="none" kern="1200" dirty="0">
              <a:solidFill>
                <a:schemeClr val="tx1"/>
              </a:solidFill>
              <a:effectLst/>
              <a:latin typeface="Arial" panose="020B0604020202020204" pitchFamily="34" charset="0"/>
              <a:ea typeface="+mn-ea"/>
              <a:cs typeface="+mn-cs"/>
            </a:endParaRPr>
          </a:p>
          <a:p>
            <a:r>
              <a:rPr lang="en-US" b="0" u="none" dirty="0"/>
              <a:t>Options are included</a:t>
            </a:r>
            <a:r>
              <a:rPr lang="en-US" b="0" u="none" baseline="0" dirty="0"/>
              <a:t> in Section 5 for recordkeeping and reporting by either the commercial business or FRO or FRS.  It lists the types of records to be maintained and any reporting obligations.</a:t>
            </a:r>
          </a:p>
          <a:p>
            <a:endParaRPr lang="en-US" b="0" u="none" baseline="0" dirty="0"/>
          </a:p>
          <a:p>
            <a:r>
              <a:rPr lang="en-US" b="0" u="none" baseline="0" dirty="0"/>
              <a:t>Lastly, Section 6 presents Model language related to the FRO’s or FRS’s fees for service or financial donations or in-lieu payments to be provided by commercial edible food generators.  A significant amount of customization options are presented here recognizing the FROs and FRSs structure the provision of service in different ways. For example, the fee for service section includes three options covering fees charged per pick-up, fees charged per pound, and flat rate fees charged every month or at a different defined frequency.</a:t>
            </a:r>
          </a:p>
          <a:p>
            <a:endParaRPr lang="en-US" b="0" u="none" baseline="0" dirty="0"/>
          </a:p>
          <a:p>
            <a:r>
              <a:rPr lang="en-US" b="0" u="none" baseline="0" dirty="0"/>
              <a:t>The Model Food Recovery Agreement is structured with many guidance notes to explain how the Model can be adapted to different contracting arrangements and includes optional provisions for such purpose. </a:t>
            </a:r>
            <a:endParaRPr lang="en-US" b="0"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21</a:t>
            </a:fld>
            <a:endParaRPr lang="en-US" dirty="0"/>
          </a:p>
        </p:txBody>
      </p:sp>
    </p:spTree>
    <p:extLst>
      <p:ext uri="{BB962C8B-B14F-4D97-AF65-F5344CB8AC3E}">
        <p14:creationId xmlns:p14="http://schemas.microsoft.com/office/powerpoint/2010/main" val="807190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t>Section 1: Allowable Foods </a:t>
            </a:r>
          </a:p>
          <a:p>
            <a:pPr defTabSz="931774">
              <a:defRPr/>
            </a:pPr>
            <a:r>
              <a:rPr lang="en-US" b="1" dirty="0"/>
              <a:t>Section 1.1 </a:t>
            </a:r>
            <a:r>
              <a:rPr lang="en-US" dirty="0"/>
              <a:t>details the specific food types accepted and/or preferred by the food recovery organization or service. </a:t>
            </a:r>
          </a:p>
          <a:p>
            <a:pPr marL="174708" indent="-174708" defTabSz="931774">
              <a:buFont typeface="Arial" panose="020B0604020202020204" pitchFamily="34" charset="0"/>
              <a:buChar char="•"/>
              <a:defRPr/>
            </a:pPr>
            <a:r>
              <a:rPr lang="en-US" dirty="0"/>
              <a:t>Some examples of details include:</a:t>
            </a:r>
          </a:p>
          <a:p>
            <a:pPr marL="640594" lvl="1" indent="-174708" defTabSz="931774">
              <a:buFont typeface="Arial" panose="020B0604020202020204" pitchFamily="34" charset="0"/>
              <a:buChar char="•"/>
              <a:defRPr/>
            </a:pPr>
            <a:r>
              <a:rPr lang="en-US" dirty="0"/>
              <a:t>Food type – listed by types of non-perishable, perishable, and prepared foods;</a:t>
            </a:r>
          </a:p>
          <a:p>
            <a:pPr marL="640594" lvl="1" indent="-174708" defTabSz="931774">
              <a:buFont typeface="Arial" panose="020B0604020202020204" pitchFamily="34" charset="0"/>
              <a:buChar char="•"/>
              <a:defRPr/>
            </a:pPr>
            <a:r>
              <a:rPr lang="en-US" dirty="0"/>
              <a:t>Examples of food; and, </a:t>
            </a:r>
          </a:p>
          <a:p>
            <a:pPr marL="640594" lvl="1" indent="-174708" defTabSz="931774">
              <a:buFont typeface="Arial" panose="020B0604020202020204" pitchFamily="34" charset="0"/>
              <a:buChar char="•"/>
              <a:defRPr/>
            </a:pPr>
            <a:r>
              <a:rPr lang="en-US" dirty="0"/>
              <a:t>Packaging and labeling requirements.</a:t>
            </a:r>
          </a:p>
          <a:p>
            <a:pPr marL="174708" indent="-174708" defTabSz="931774">
              <a:buFont typeface="Arial" panose="020B0604020202020204" pitchFamily="34" charset="0"/>
              <a:buChar char="•"/>
              <a:defRPr/>
            </a:pPr>
            <a:r>
              <a:rPr lang="en-US" dirty="0"/>
              <a:t>Examples of “preferred” goods may be items that are in high demand amongst the population that the food recovery organization serves, such as items of high nutritional value.</a:t>
            </a:r>
          </a:p>
          <a:p>
            <a:pPr defTabSz="931774">
              <a:defRPr/>
            </a:pPr>
            <a:endParaRPr lang="en-US" dirty="0"/>
          </a:p>
          <a:p>
            <a:pPr defTabSz="931774">
              <a:defRPr/>
            </a:pPr>
            <a:r>
              <a:rPr lang="en-US" b="1" dirty="0"/>
              <a:t>Section 1.2 </a:t>
            </a:r>
            <a:r>
              <a:rPr lang="en-US" dirty="0"/>
              <a:t>details the opposite. This is where the user of the tool would specify items not acceptable for donation or collection.  This may be for a variety of reasons that are specific to the organizations, such as food type, food quality, nutritional value of the item, and more. </a:t>
            </a:r>
          </a:p>
        </p:txBody>
      </p:sp>
      <p:sp>
        <p:nvSpPr>
          <p:cNvPr id="4" name="Slide Number Placeholder 3"/>
          <p:cNvSpPr>
            <a:spLocks noGrp="1"/>
          </p:cNvSpPr>
          <p:nvPr>
            <p:ph type="sldNum" sz="quarter" idx="10"/>
          </p:nvPr>
        </p:nvSpPr>
        <p:spPr/>
        <p:txBody>
          <a:bodyPr/>
          <a:lstStyle/>
          <a:p>
            <a:fld id="{FB7463FA-088F-42C7-9900-C71C52E1246E}" type="slidenum">
              <a:rPr lang="en-US" smtClean="0"/>
              <a:t>22</a:t>
            </a:fld>
            <a:endParaRPr lang="en-US" dirty="0"/>
          </a:p>
        </p:txBody>
      </p:sp>
    </p:spTree>
    <p:extLst>
      <p:ext uri="{BB962C8B-B14F-4D97-AF65-F5344CB8AC3E}">
        <p14:creationId xmlns:p14="http://schemas.microsoft.com/office/powerpoint/2010/main" val="9217070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1: Allowable Foods </a:t>
            </a:r>
          </a:p>
          <a:p>
            <a:pPr defTabSz="931774">
              <a:defRPr/>
            </a:pPr>
            <a:endParaRPr lang="en-US" b="1" u="none" dirty="0"/>
          </a:p>
          <a:p>
            <a:pPr defTabSz="931774">
              <a:defRPr/>
            </a:pPr>
            <a:r>
              <a:rPr lang="en-US" b="1" u="none" dirty="0"/>
              <a:t>Section 1.3 Conditions for Donation Refusal </a:t>
            </a:r>
          </a:p>
          <a:p>
            <a:pPr defTabSz="931774">
              <a:defRPr/>
            </a:pPr>
            <a:endParaRPr lang="en-US" u="none" dirty="0"/>
          </a:p>
          <a:p>
            <a:pPr defTabSz="931774">
              <a:defRPr/>
            </a:pPr>
            <a:r>
              <a:rPr lang="en-US" u="none" dirty="0"/>
              <a:t>This section reinforces the food recovery organization or service’s right to refuse donations.</a:t>
            </a:r>
          </a:p>
          <a:p>
            <a:pPr defTabSz="931774">
              <a:defRPr/>
            </a:pPr>
            <a:r>
              <a:rPr lang="en-US" u="none" dirty="0"/>
              <a:t> Some examples of reasons a donation might be rejected include:</a:t>
            </a:r>
          </a:p>
          <a:p>
            <a:pPr marL="174708" indent="-174708" defTabSz="931774">
              <a:buFont typeface="Arial" panose="020B0604020202020204" pitchFamily="34" charset="0"/>
              <a:buChar char="•"/>
              <a:defRPr/>
            </a:pPr>
            <a:r>
              <a:rPr lang="en-US" u="none" dirty="0"/>
              <a:t>Food safety;</a:t>
            </a:r>
          </a:p>
          <a:p>
            <a:pPr marL="174708" indent="-174708" defTabSz="931774">
              <a:buFont typeface="Arial" panose="020B0604020202020204" pitchFamily="34" charset="0"/>
              <a:buChar char="•"/>
              <a:defRPr/>
            </a:pPr>
            <a:r>
              <a:rPr lang="en-US" u="none" dirty="0"/>
              <a:t>Improper storage;</a:t>
            </a:r>
          </a:p>
          <a:p>
            <a:pPr marL="174708" indent="-174708" defTabSz="931774">
              <a:buFont typeface="Arial" panose="020B0604020202020204" pitchFamily="34" charset="0"/>
              <a:buChar char="•"/>
              <a:defRPr/>
            </a:pPr>
            <a:r>
              <a:rPr lang="en-US" u="none" dirty="0"/>
              <a:t>Item not agreed upon for donation; or on the unacceptable foods list;</a:t>
            </a:r>
          </a:p>
          <a:p>
            <a:pPr marL="174708" indent="-174708" defTabSz="931774">
              <a:buFont typeface="Arial" panose="020B0604020202020204" pitchFamily="34" charset="0"/>
              <a:buChar char="•"/>
              <a:defRPr/>
            </a:pPr>
            <a:r>
              <a:rPr lang="en-US" u="none" dirty="0"/>
              <a:t>Lack of transportation or storage space; and,</a:t>
            </a:r>
          </a:p>
          <a:p>
            <a:pPr marL="174708" indent="-174708" defTabSz="931774">
              <a:buFont typeface="Arial" panose="020B0604020202020204" pitchFamily="34" charset="0"/>
              <a:buChar char="•"/>
              <a:defRPr/>
            </a:pPr>
            <a:r>
              <a:rPr lang="en-US" u="none" dirty="0"/>
              <a:t>Items not currently needed by recipient</a:t>
            </a:r>
          </a:p>
          <a:p>
            <a:pPr defTabSz="931774">
              <a:defRPr/>
            </a:pPr>
            <a:endParaRPr lang="en-US" u="none" dirty="0"/>
          </a:p>
          <a:p>
            <a:pPr defTabSz="931774">
              <a:defRPr/>
            </a:pPr>
            <a:r>
              <a:rPr lang="en-US" i="1" u="none" dirty="0"/>
              <a:t>Note that SB 1383 prohibits commercial edible food generators from intentionally spoiling food that is capable of being recovered by a food recovery organization or service.  </a:t>
            </a:r>
          </a:p>
          <a:p>
            <a:pPr defTabSz="931774">
              <a:defRPr/>
            </a:pPr>
            <a:endParaRPr lang="en-US" u="none" dirty="0"/>
          </a:p>
          <a:p>
            <a:pPr defTabSz="931774">
              <a:defRPr/>
            </a:pPr>
            <a:r>
              <a:rPr lang="en-US" u="none" dirty="0"/>
              <a:t>This section may also be used to outline any notification specifications that the parties to the agreement wish to include for these situations.</a:t>
            </a:r>
          </a:p>
          <a:p>
            <a:pPr marL="174708" indent="-174708" defTabSz="931774">
              <a:buFont typeface="Arial" panose="020B0604020202020204" pitchFamily="34" charset="0"/>
              <a:buChar char="•"/>
              <a:defRPr/>
            </a:pPr>
            <a:r>
              <a:rPr lang="en-US" u="none" dirty="0"/>
              <a:t>These specifications might include:</a:t>
            </a:r>
          </a:p>
          <a:p>
            <a:pPr marL="640594" lvl="1" indent="-174708" defTabSz="931774">
              <a:buFont typeface="Arial" panose="020B0604020202020204" pitchFamily="34" charset="0"/>
              <a:buChar char="•"/>
              <a:defRPr/>
            </a:pPr>
            <a:r>
              <a:rPr lang="en-US" u="none" dirty="0"/>
              <a:t>Requirement to notify the donating party that the donation has been rejected;</a:t>
            </a:r>
          </a:p>
          <a:p>
            <a:pPr marL="640594" lvl="1" indent="-174708" defTabSz="931774">
              <a:buFont typeface="Arial" panose="020B0604020202020204" pitchFamily="34" charset="0"/>
              <a:buChar char="•"/>
              <a:defRPr/>
            </a:pPr>
            <a:r>
              <a:rPr lang="en-US" u="none" dirty="0"/>
              <a:t>Including the reason for rejection; and,</a:t>
            </a:r>
          </a:p>
          <a:p>
            <a:pPr marL="640594" lvl="1" indent="-174708" defTabSz="931774">
              <a:buFont typeface="Arial" panose="020B0604020202020204" pitchFamily="34" charset="0"/>
              <a:buChar char="•"/>
              <a:defRPr/>
            </a:pPr>
            <a:r>
              <a:rPr lang="en-US" u="none" dirty="0"/>
              <a:t>Outline how rejected food shall be handled. </a:t>
            </a:r>
          </a:p>
          <a:p>
            <a:pPr marL="174708" indent="-174708" defTabSz="931774">
              <a:buFont typeface="Arial" panose="020B0604020202020204" pitchFamily="34" charset="0"/>
              <a:buChar char="•"/>
              <a:defRPr/>
            </a:pPr>
            <a:r>
              <a:rPr lang="en-US" u="none" dirty="0"/>
              <a:t>Parties </a:t>
            </a:r>
            <a:r>
              <a:rPr lang="en-US" b="0" i="0" u="none" dirty="0"/>
              <a:t>can should</a:t>
            </a:r>
            <a:r>
              <a:rPr lang="en-US" u="none" dirty="0"/>
              <a:t> include documentation of the refusal process. This documentation is not a requirement under SB 1383, but may be included if both parties wish to have more detailed records or work towards a continuous improvement strategy for more recovery. </a:t>
            </a:r>
          </a:p>
          <a:p>
            <a:pPr defTabSz="931774">
              <a:defRPr/>
            </a:pPr>
            <a:endParaRPr lang="en-US" u="none" dirty="0"/>
          </a:p>
          <a:p>
            <a:r>
              <a:rPr lang="en-US" u="none" dirty="0"/>
              <a:t>Parties to the Agreement may also want to include a provision on employing best practices to minimize any ongoing donation rejections. This could include best practices</a:t>
            </a:r>
          </a:p>
          <a:p>
            <a:r>
              <a:rPr lang="en-US" u="none" dirty="0"/>
              <a:t> such as inspecting the donation before leaving the Commercial Edible Food Generator’s site, prompt notification and communication between the parties, and other practices that would help minimize rejected donations and the costs and liability incurred as a result of such rejections.</a:t>
            </a:r>
          </a:p>
        </p:txBody>
      </p:sp>
      <p:sp>
        <p:nvSpPr>
          <p:cNvPr id="4" name="Slide Number Placeholder 3"/>
          <p:cNvSpPr>
            <a:spLocks noGrp="1"/>
          </p:cNvSpPr>
          <p:nvPr>
            <p:ph type="sldNum" sz="quarter" idx="10"/>
          </p:nvPr>
        </p:nvSpPr>
        <p:spPr/>
        <p:txBody>
          <a:bodyPr/>
          <a:lstStyle/>
          <a:p>
            <a:fld id="{FB7463FA-088F-42C7-9900-C71C52E1246E}" type="slidenum">
              <a:rPr lang="en-US" smtClean="0"/>
              <a:t>23</a:t>
            </a:fld>
            <a:endParaRPr lang="en-US" dirty="0"/>
          </a:p>
        </p:txBody>
      </p:sp>
    </p:spTree>
    <p:extLst>
      <p:ext uri="{BB962C8B-B14F-4D97-AF65-F5344CB8AC3E}">
        <p14:creationId xmlns:p14="http://schemas.microsoft.com/office/powerpoint/2010/main" val="2492496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2: Food Safety Requirement and Protocols</a:t>
            </a:r>
          </a:p>
          <a:p>
            <a:pPr defTabSz="931774">
              <a:defRPr/>
            </a:pPr>
            <a:endParaRPr lang="en-US" b="1" u="none" dirty="0"/>
          </a:p>
          <a:p>
            <a:pPr defTabSz="931774">
              <a:defRPr/>
            </a:pPr>
            <a:r>
              <a:rPr lang="en-US" u="none" dirty="0"/>
              <a:t>While not specifically detailed in SB 1383, food safety is of</a:t>
            </a:r>
            <a:r>
              <a:rPr lang="en-US" u="none" baseline="0" dirty="0"/>
              <a:t> paramount importance for</a:t>
            </a:r>
            <a:r>
              <a:rPr lang="en-US" u="none" dirty="0"/>
              <a:t> food recovery and is a critical consideration for all parties involved. </a:t>
            </a:r>
          </a:p>
          <a:p>
            <a:r>
              <a:rPr lang="en-US" u="none" dirty="0"/>
              <a:t>This section requires food recovery organizations and services, and generators, to be in compliance with all federal, state, and local regulations regarding food safety. Some details mentioned include permits and recall processes. </a:t>
            </a:r>
          </a:p>
          <a:p>
            <a:endParaRPr lang="en-US" u="none" dirty="0"/>
          </a:p>
          <a:p>
            <a:r>
              <a:rPr lang="en-US" u="none" dirty="0"/>
              <a:t>This section in the Model Agreement </a:t>
            </a:r>
            <a:r>
              <a:rPr lang="en-US" u="none" baseline="0" dirty="0"/>
              <a:t>intentionally avoids being overly prescriptive. It does not detail the federal, state, and local food safety regulations. This approach was taken because SB 1383 requirements do not </a:t>
            </a:r>
            <a:r>
              <a:rPr lang="en-US" sz="1200" u="none" kern="1200" dirty="0">
                <a:solidFill>
                  <a:schemeClr val="tx1"/>
                </a:solidFill>
                <a:effectLst/>
                <a:latin typeface="Arial" panose="020B0604020202020204" pitchFamily="34" charset="0"/>
                <a:ea typeface="+mn-ea"/>
                <a:cs typeface="+mn-cs"/>
              </a:rPr>
              <a:t>supersede local, federal, and state regs or DEH directives and </a:t>
            </a:r>
            <a:r>
              <a:rPr lang="en-US" u="none" baseline="0" dirty="0"/>
              <a:t>out of concern for providing information that might inadvertently conflict with other regulations.</a:t>
            </a:r>
            <a:r>
              <a:rPr lang="en-US" sz="1200" u="none" kern="1200" baseline="0" dirty="0">
                <a:solidFill>
                  <a:schemeClr val="tx1"/>
                </a:solidFill>
                <a:effectLst/>
                <a:latin typeface="Arial" panose="020B0604020202020204" pitchFamily="34" charset="0"/>
                <a:ea typeface="+mn-ea"/>
                <a:cs typeface="+mn-cs"/>
              </a:rPr>
              <a:t> Instead, the Model Food Safety provision </a:t>
            </a:r>
            <a:r>
              <a:rPr lang="en-US" u="none" baseline="0" dirty="0"/>
              <a:t>directs users of the model to insert the level of food safety information desired, and to lean on expert food safety resources to do so. Links to food safety resources and guidelines are embedded in the guidance notes in the beginning of the Model. </a:t>
            </a:r>
            <a:r>
              <a:rPr lang="en-US" u="none" strike="noStrike" baseline="0" dirty="0"/>
              <a:t>A key note is that this Model is customizable and parties may integrate specific food safety requirements at their option.</a:t>
            </a:r>
          </a:p>
        </p:txBody>
      </p:sp>
      <p:sp>
        <p:nvSpPr>
          <p:cNvPr id="4" name="Slide Number Placeholder 3"/>
          <p:cNvSpPr>
            <a:spLocks noGrp="1"/>
          </p:cNvSpPr>
          <p:nvPr>
            <p:ph type="sldNum" sz="quarter" idx="10"/>
          </p:nvPr>
        </p:nvSpPr>
        <p:spPr/>
        <p:txBody>
          <a:bodyPr/>
          <a:lstStyle/>
          <a:p>
            <a:fld id="{FB7463FA-088F-42C7-9900-C71C52E1246E}" type="slidenum">
              <a:rPr lang="en-US" smtClean="0"/>
              <a:t>24</a:t>
            </a:fld>
            <a:endParaRPr lang="en-US" dirty="0"/>
          </a:p>
        </p:txBody>
      </p:sp>
    </p:spTree>
    <p:extLst>
      <p:ext uri="{BB962C8B-B14F-4D97-AF65-F5344CB8AC3E}">
        <p14:creationId xmlns:p14="http://schemas.microsoft.com/office/powerpoint/2010/main" val="7631954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none" dirty="0"/>
              <a:t>Section 3.1 Transportation </a:t>
            </a:r>
          </a:p>
          <a:p>
            <a:endParaRPr lang="en-US" sz="1200" b="1" u="none" dirty="0"/>
          </a:p>
          <a:p>
            <a:r>
              <a:rPr lang="en-US" sz="1200" b="1" u="none" dirty="0"/>
              <a:t>Focus</a:t>
            </a:r>
            <a:endParaRPr lang="en-US" sz="1200" u="none" dirty="0"/>
          </a:p>
          <a:p>
            <a:r>
              <a:rPr lang="en-US" sz="1200" u="none" dirty="0"/>
              <a:t>This section outlines in detail how the transportation of edible food will happen and establishes the party responsible for transportation and collection. </a:t>
            </a:r>
          </a:p>
          <a:p>
            <a:endParaRPr lang="en-US" sz="1200" u="none" dirty="0"/>
          </a:p>
          <a:p>
            <a:r>
              <a:rPr lang="en-US" sz="1200" b="1" u="none" dirty="0"/>
              <a:t>Guidance and Customization</a:t>
            </a:r>
          </a:p>
          <a:p>
            <a:r>
              <a:rPr lang="en-US" sz="1200" u="none" dirty="0"/>
              <a:t>The party or parties responsible for the transportation of food may include a:</a:t>
            </a:r>
          </a:p>
          <a:p>
            <a:pPr marL="349415" indent="-349415">
              <a:buFont typeface="Arial" panose="020B0604020202020204" pitchFamily="34" charset="0"/>
              <a:buChar char="•"/>
            </a:pPr>
            <a:r>
              <a:rPr lang="en-US" sz="1200" u="none" dirty="0"/>
              <a:t>Food recovery organization;</a:t>
            </a:r>
          </a:p>
          <a:p>
            <a:pPr marL="349415" indent="-349415">
              <a:buFont typeface="Arial" panose="020B0604020202020204" pitchFamily="34" charset="0"/>
              <a:buChar char="•"/>
            </a:pPr>
            <a:r>
              <a:rPr lang="en-US" sz="1200" u="none" dirty="0"/>
              <a:t>Generator;</a:t>
            </a:r>
          </a:p>
          <a:p>
            <a:pPr marL="349415" indent="-349415">
              <a:buFont typeface="Arial" panose="020B0604020202020204" pitchFamily="34" charset="0"/>
              <a:buChar char="•"/>
            </a:pPr>
            <a:r>
              <a:rPr lang="en-US" sz="1200" u="none" dirty="0"/>
              <a:t>Third party; or,</a:t>
            </a:r>
          </a:p>
          <a:p>
            <a:pPr marL="349415" indent="-349415">
              <a:buFont typeface="Arial" panose="020B0604020202020204" pitchFamily="34" charset="0"/>
              <a:buChar char="•"/>
            </a:pPr>
            <a:r>
              <a:rPr lang="en-US" sz="1200" u="none" dirty="0"/>
              <a:t>A hybrid option. </a:t>
            </a:r>
          </a:p>
          <a:p>
            <a:endParaRPr lang="en-US" sz="1200" u="none" dirty="0"/>
          </a:p>
          <a:p>
            <a:r>
              <a:rPr lang="en-US" sz="1200" u="none" dirty="0"/>
              <a:t>This section also details specific instructions for transportation. For example, details for this section may include:</a:t>
            </a:r>
          </a:p>
          <a:p>
            <a:pPr marL="174708" indent="-174708">
              <a:buFont typeface="Arial" panose="020B0604020202020204" pitchFamily="34" charset="0"/>
              <a:buChar char="•"/>
            </a:pPr>
            <a:r>
              <a:rPr lang="en-US" sz="1200" u="none" dirty="0"/>
              <a:t>Pick-up and delivery addresses</a:t>
            </a:r>
          </a:p>
          <a:p>
            <a:pPr marL="174708" indent="-174708">
              <a:buFont typeface="Arial" panose="020B0604020202020204" pitchFamily="34" charset="0"/>
              <a:buChar char="•"/>
            </a:pPr>
            <a:r>
              <a:rPr lang="en-US" sz="1200" u="none" dirty="0"/>
              <a:t>Acceptable days and time windows for pick-ups or deliveries</a:t>
            </a:r>
          </a:p>
          <a:p>
            <a:pPr marL="174708" indent="-174708">
              <a:buFont typeface="Arial" panose="020B0604020202020204" pitchFamily="34" charset="0"/>
              <a:buChar char="•"/>
            </a:pPr>
            <a:r>
              <a:rPr lang="en-US" sz="1200" u="none" dirty="0"/>
              <a:t>Other special instructions such as:</a:t>
            </a:r>
          </a:p>
          <a:p>
            <a:pPr marL="640594" lvl="1" indent="-174708">
              <a:buFont typeface="Arial" panose="020B0604020202020204" pitchFamily="34" charset="0"/>
              <a:buChar char="•"/>
            </a:pPr>
            <a:r>
              <a:rPr lang="en-US" sz="1200" u="none" dirty="0"/>
              <a:t>How donations are compiled;</a:t>
            </a:r>
          </a:p>
          <a:p>
            <a:pPr marL="640594" lvl="1" indent="-174708">
              <a:buFont typeface="Arial" panose="020B0604020202020204" pitchFamily="34" charset="0"/>
              <a:buChar char="•"/>
            </a:pPr>
            <a:r>
              <a:rPr lang="en-US" sz="1200" u="none" dirty="0"/>
              <a:t>Designated check-in and communication protocols;</a:t>
            </a:r>
          </a:p>
          <a:p>
            <a:pPr marL="640594" lvl="1" indent="-174708">
              <a:buFont typeface="Arial" panose="020B0604020202020204" pitchFamily="34" charset="0"/>
              <a:buChar char="•"/>
            </a:pPr>
            <a:r>
              <a:rPr lang="en-US" sz="1200" u="none" dirty="0"/>
              <a:t>Inspection of donations;</a:t>
            </a:r>
          </a:p>
          <a:p>
            <a:pPr marL="640594" lvl="1" indent="-174708">
              <a:buFont typeface="Arial" panose="020B0604020202020204" pitchFamily="34" charset="0"/>
              <a:buChar char="•"/>
            </a:pPr>
            <a:r>
              <a:rPr lang="en-US" sz="1200" u="none" dirty="0"/>
              <a:t>and more. </a:t>
            </a:r>
          </a:p>
          <a:p>
            <a:pPr defTabSz="931774">
              <a:defRPr/>
            </a:pPr>
            <a:endParaRPr lang="en-US" sz="1200" u="none" dirty="0"/>
          </a:p>
          <a:p>
            <a:r>
              <a:rPr lang="en-US" sz="1200" u="none" dirty="0"/>
              <a:t>For purposes of streamlining the agreement and ease of amending the document, some of the detail on transportation, collection, and staging has been incorporated as an attachment. </a:t>
            </a:r>
          </a:p>
          <a:p>
            <a:pPr defTabSz="931774">
              <a:defRPr/>
            </a:pPr>
            <a:endParaRPr lang="en-US" sz="1200" u="none" dirty="0"/>
          </a:p>
          <a:p>
            <a:endParaRPr lang="en-US" sz="1200" u="none" baseline="0" dirty="0"/>
          </a:p>
          <a:p>
            <a:endParaRPr lang="en-US" sz="1200" u="none" baseline="0" dirty="0"/>
          </a:p>
          <a:p>
            <a:endParaRPr lang="en-US" sz="1200"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25</a:t>
            </a:fld>
            <a:endParaRPr lang="en-US" dirty="0"/>
          </a:p>
        </p:txBody>
      </p:sp>
    </p:spTree>
    <p:extLst>
      <p:ext uri="{BB962C8B-B14F-4D97-AF65-F5344CB8AC3E}">
        <p14:creationId xmlns:p14="http://schemas.microsoft.com/office/powerpoint/2010/main" val="1953069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3.2. Missed or</a:t>
            </a:r>
            <a:r>
              <a:rPr lang="en-US" b="1" baseline="0" dirty="0"/>
              <a:t> delayed pick-ups </a:t>
            </a:r>
          </a:p>
          <a:p>
            <a:endParaRPr lang="en-US" dirty="0"/>
          </a:p>
          <a:p>
            <a:r>
              <a:rPr lang="en-US" b="1" dirty="0"/>
              <a:t>Focus</a:t>
            </a:r>
          </a:p>
          <a:p>
            <a:r>
              <a:rPr lang="en-US" dirty="0"/>
              <a:t>This section establishes protocols in the event of missed or delayed pick-ups or deliveries. </a:t>
            </a:r>
          </a:p>
          <a:p>
            <a:endParaRPr lang="en-US" dirty="0"/>
          </a:p>
          <a:p>
            <a:pPr defTabSz="931774">
              <a:defRPr/>
            </a:pPr>
            <a:r>
              <a:rPr lang="en-US" b="1" dirty="0"/>
              <a:t>Guidance and Customization</a:t>
            </a:r>
            <a:endParaRPr lang="en-US" dirty="0"/>
          </a:p>
          <a:p>
            <a:r>
              <a:rPr lang="en-US" dirty="0"/>
              <a:t>Some issues covered include:</a:t>
            </a:r>
          </a:p>
          <a:p>
            <a:pPr marL="174708" indent="-174708">
              <a:buFont typeface="Arial" panose="020B0604020202020204" pitchFamily="34" charset="0"/>
              <a:buChar char="•"/>
            </a:pPr>
            <a:r>
              <a:rPr lang="en-US" dirty="0"/>
              <a:t>Who retains possession of the food in the event of a delay. The model agreement provides example language that allows a commercial edible food generator to retain possession if a delay cannot be accommodated (for example, if the delay results in delivery after hours)</a:t>
            </a:r>
          </a:p>
          <a:p>
            <a:pPr marL="174708" indent="-174708">
              <a:buFont typeface="Arial" panose="020B0604020202020204" pitchFamily="34" charset="0"/>
              <a:buChar char="•"/>
            </a:pPr>
            <a:r>
              <a:rPr lang="en-US" dirty="0"/>
              <a:t>Notification processes, in the event of changes, are also contemplated in this section. Examples of changes include donations not being available on the scheduled day, holidays, or other closures that may affect transportation. </a:t>
            </a:r>
          </a:p>
          <a:p>
            <a:pPr marL="174708" indent="-174708">
              <a:buFont typeface="Arial" panose="020B0604020202020204" pitchFamily="34" charset="0"/>
              <a:buChar char="•"/>
            </a:pPr>
            <a:r>
              <a:rPr lang="en-US" dirty="0"/>
              <a:t>Parties may choose to include charges for missed or delayed pick-ups, or may even include a provision for termination of the agreement for consistent instances of missed or delayed pick-ups. </a:t>
            </a:r>
          </a:p>
          <a:p>
            <a:endParaRPr lang="en-US" baseline="0" dirty="0"/>
          </a:p>
          <a:p>
            <a:endParaRPr lang="en-US" baseline="0"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26</a:t>
            </a:fld>
            <a:endParaRPr lang="en-US" dirty="0"/>
          </a:p>
        </p:txBody>
      </p:sp>
    </p:spTree>
    <p:extLst>
      <p:ext uri="{BB962C8B-B14F-4D97-AF65-F5344CB8AC3E}">
        <p14:creationId xmlns:p14="http://schemas.microsoft.com/office/powerpoint/2010/main" val="6697069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a:t>3.3. Donation Dumping</a:t>
            </a:r>
          </a:p>
          <a:p>
            <a:endParaRPr lang="en-US" baseline="0" dirty="0"/>
          </a:p>
          <a:p>
            <a:r>
              <a:rPr lang="en-US" baseline="0" dirty="0"/>
              <a:t>SB 1383 specifically prohibits the practice of donation dumping and delivering a donation to a food recovery organization without its consent.</a:t>
            </a:r>
          </a:p>
          <a:p>
            <a:r>
              <a:rPr lang="en-US" u="none" baseline="0" dirty="0"/>
              <a:t>Donation dumping is the act of donating food to a food recovery organization that does not accept that type of food; or, the donated food is not recoverable for human consumption.  </a:t>
            </a:r>
          </a:p>
          <a:p>
            <a:endParaRPr lang="en-US" baseline="0" dirty="0"/>
          </a:p>
          <a:p>
            <a:r>
              <a:rPr lang="en-US" baseline="0" dirty="0"/>
              <a:t>This section clearly outlines that this practice is prohibited, and that generators will not </a:t>
            </a:r>
            <a:r>
              <a:rPr lang="en-US" dirty="0"/>
              <a:t>knowingly donate unusable or unsuitable food; force donation after capacity; or, deliver outside of agreed upon time windows. </a:t>
            </a:r>
          </a:p>
          <a:p>
            <a:endParaRPr lang="en-US" dirty="0"/>
          </a:p>
          <a:p>
            <a:pPr defTabSz="931774">
              <a:defRPr/>
            </a:pPr>
            <a:r>
              <a:rPr lang="en-US" dirty="0"/>
              <a:t>The</a:t>
            </a:r>
            <a:r>
              <a:rPr lang="en-US" baseline="0" dirty="0"/>
              <a:t> agreement includes some e</a:t>
            </a:r>
            <a:r>
              <a:rPr lang="en-US" dirty="0"/>
              <a:t>xamples</a:t>
            </a:r>
            <a:r>
              <a:rPr lang="en-US" baseline="0" dirty="0"/>
              <a:t> of p</a:t>
            </a:r>
            <a:r>
              <a:rPr lang="en-US" dirty="0"/>
              <a:t>enalty options that can be used in the in the event of donation dumping. For instance:</a:t>
            </a:r>
          </a:p>
          <a:p>
            <a:pPr marL="174708" indent="-174708" defTabSz="931774">
              <a:buFont typeface="Arial" panose="020B0604020202020204" pitchFamily="34" charset="0"/>
              <a:buChar char="•"/>
              <a:defRPr/>
            </a:pPr>
            <a:r>
              <a:rPr lang="en-US" baseline="0" dirty="0"/>
              <a:t>Commercial edible food generator must compensate the food recovery organization for any cost incurred as a result of donation dumping;</a:t>
            </a:r>
          </a:p>
          <a:p>
            <a:pPr marL="174708" indent="-174708" defTabSz="931774">
              <a:buFont typeface="Arial" panose="020B0604020202020204" pitchFamily="34" charset="0"/>
              <a:buChar char="•"/>
              <a:defRPr/>
            </a:pPr>
            <a:r>
              <a:rPr lang="en-US" baseline="0" dirty="0"/>
              <a:t>Notification that this action may result in immediate termination of the agreement; and</a:t>
            </a:r>
          </a:p>
          <a:p>
            <a:pPr marL="174708" indent="-174708" defTabSz="931774">
              <a:buFont typeface="Arial" panose="020B0604020202020204" pitchFamily="34" charset="0"/>
              <a:buChar char="•"/>
              <a:defRPr/>
            </a:pPr>
            <a:r>
              <a:rPr lang="en-US" baseline="0" dirty="0"/>
              <a:t>Notification that the Commercial edible food generator may be reported to the local jurisdiction.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27</a:t>
            </a:fld>
            <a:endParaRPr lang="en-US" dirty="0"/>
          </a:p>
        </p:txBody>
      </p:sp>
    </p:spTree>
    <p:extLst>
      <p:ext uri="{BB962C8B-B14F-4D97-AF65-F5344CB8AC3E}">
        <p14:creationId xmlns:p14="http://schemas.microsoft.com/office/powerpoint/2010/main" val="7132715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4: Equipment Protocols</a:t>
            </a:r>
          </a:p>
          <a:p>
            <a:pPr defTabSz="931774">
              <a:defRPr/>
            </a:pPr>
            <a:endParaRPr lang="en-US" u="none" dirty="0"/>
          </a:p>
          <a:p>
            <a:pPr defTabSz="931774">
              <a:defRPr/>
            </a:pPr>
            <a:r>
              <a:rPr lang="en-US" u="none" dirty="0"/>
              <a:t>This section is to be used for scenarios in which either party is using equipment provided by the other Party. This could include food containers, coolers, or thermal blankets.  This section should specify the type of equipment, protocol for maintenance and return of equipment, and sanitation of the equipment, if applicable. Language can be amended to accommodate the specific equipment, use protocols, and return protocols.</a:t>
            </a:r>
          </a:p>
          <a:p>
            <a:pPr defTabSz="931774">
              <a:defRPr/>
            </a:pPr>
            <a:endParaRPr lang="en-US" u="none" dirty="0"/>
          </a:p>
          <a:p>
            <a:pPr defTabSz="931774">
              <a:defRPr/>
            </a:pPr>
            <a:r>
              <a:rPr lang="en-US" u="none" dirty="0"/>
              <a:t>The list of specific equipment borrowed by either or both parties can be included as an attachment and that could be updated on a periodic basis.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28</a:t>
            </a:fld>
            <a:endParaRPr lang="en-US" dirty="0"/>
          </a:p>
        </p:txBody>
      </p:sp>
    </p:spTree>
    <p:extLst>
      <p:ext uri="{BB962C8B-B14F-4D97-AF65-F5344CB8AC3E}">
        <p14:creationId xmlns:p14="http://schemas.microsoft.com/office/powerpoint/2010/main" val="6136883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5: Documentation and Reporting</a:t>
            </a:r>
          </a:p>
          <a:p>
            <a:pPr defTabSz="931774">
              <a:defRPr/>
            </a:pPr>
            <a:endParaRPr lang="en-US" u="none" dirty="0"/>
          </a:p>
          <a:p>
            <a:pPr defTabSz="931774">
              <a:defRPr/>
            </a:pPr>
            <a:r>
              <a:rPr lang="en-US" b="1" u="none" dirty="0"/>
              <a:t>Focus</a:t>
            </a:r>
          </a:p>
          <a:p>
            <a:pPr marL="174708" indent="-174708" defTabSz="931774">
              <a:buFont typeface="Arial" panose="020B0604020202020204" pitchFamily="34" charset="0"/>
              <a:buChar char="•"/>
              <a:defRPr/>
            </a:pPr>
            <a:r>
              <a:rPr lang="en-US" u="none" dirty="0"/>
              <a:t>This section outlines documentation needs between the Parties.   </a:t>
            </a:r>
          </a:p>
          <a:p>
            <a:pPr marL="174708" indent="-174708" defTabSz="931774">
              <a:buFont typeface="Arial" panose="020B0604020202020204" pitchFamily="34" charset="0"/>
              <a:buChar char="•"/>
              <a:defRPr/>
            </a:pPr>
            <a:r>
              <a:rPr lang="en-US" u="none" dirty="0"/>
              <a:t>This can be documentation required internally, for tax purposes, and/or for regulatory reporting. </a:t>
            </a:r>
          </a:p>
          <a:p>
            <a:pPr marL="174708" indent="-174708" defTabSz="931774">
              <a:buFont typeface="Arial" panose="020B0604020202020204" pitchFamily="34" charset="0"/>
              <a:buChar char="•"/>
              <a:defRPr/>
            </a:pPr>
            <a:r>
              <a:rPr lang="en-US" u="none" dirty="0"/>
              <a:t>As mentioned in our SB 1383 overview, both commercial edible food generators as well as food recovery organizations and services have recordkeeping requirements. This section of the agreement outlines who will responsible for</a:t>
            </a:r>
            <a:r>
              <a:rPr lang="en-US" u="none" baseline="0" dirty="0"/>
              <a:t> record keeping and reporting and who needs to provide what to who. </a:t>
            </a:r>
            <a:endParaRPr lang="en-US" u="none" strike="sngStrike" dirty="0"/>
          </a:p>
          <a:p>
            <a:pPr marL="174708" indent="-174708" defTabSz="931774">
              <a:buFont typeface="Arial" panose="020B0604020202020204" pitchFamily="34" charset="0"/>
              <a:buChar char="•"/>
              <a:defRPr/>
            </a:pPr>
            <a:endParaRPr lang="en-US" u="none" dirty="0"/>
          </a:p>
          <a:p>
            <a:pPr defTabSz="931774">
              <a:defRPr/>
            </a:pPr>
            <a:r>
              <a:rPr lang="en-US" b="1" u="none" dirty="0"/>
              <a:t>Guidance and Customization</a:t>
            </a:r>
          </a:p>
          <a:p>
            <a:pPr marL="174708" indent="-174708" defTabSz="931774">
              <a:buFont typeface="Arial" panose="020B0604020202020204" pitchFamily="34" charset="0"/>
              <a:buChar char="•"/>
              <a:defRPr/>
            </a:pPr>
            <a:r>
              <a:rPr lang="en-US" u="none" dirty="0"/>
              <a:t>Options are presented in this section for commercial edible food generators providing documentation to the food recovery organization or service, and vice versa. Depending on the logistical arrangements between the parties, it may be appropriate to delegate the responsibility of certain documentation actions to one party.  </a:t>
            </a:r>
            <a:endParaRPr lang="en-US" u="none" strike="sngStrike" dirty="0"/>
          </a:p>
          <a:p>
            <a:pPr marL="174708" indent="-174708" defTabSz="931774">
              <a:buFont typeface="Arial" panose="020B0604020202020204" pitchFamily="34" charset="0"/>
              <a:buChar char="•"/>
              <a:defRPr/>
            </a:pPr>
            <a:r>
              <a:rPr lang="en-US" u="none" dirty="0"/>
              <a:t>Examples of documented information may include:</a:t>
            </a:r>
          </a:p>
          <a:p>
            <a:pPr marL="640594" lvl="1" indent="-174708" defTabSz="931774">
              <a:buFont typeface="Arial" panose="020B0604020202020204" pitchFamily="34" charset="0"/>
              <a:buChar char="•"/>
              <a:defRPr/>
            </a:pPr>
            <a:r>
              <a:rPr lang="en-US" u="none" dirty="0"/>
              <a:t>Donation type &amp; description;</a:t>
            </a:r>
          </a:p>
          <a:p>
            <a:pPr marL="640594" lvl="1" indent="-174708" defTabSz="931774">
              <a:buFont typeface="Arial" panose="020B0604020202020204" pitchFamily="34" charset="0"/>
              <a:buChar char="•"/>
              <a:defRPr/>
            </a:pPr>
            <a:r>
              <a:rPr lang="en-US" u="none" dirty="0"/>
              <a:t>Donation time;</a:t>
            </a:r>
          </a:p>
          <a:p>
            <a:pPr marL="640594" lvl="1" indent="-174708" defTabSz="931774">
              <a:buFont typeface="Arial" panose="020B0604020202020204" pitchFamily="34" charset="0"/>
              <a:buChar char="•"/>
              <a:defRPr/>
            </a:pPr>
            <a:r>
              <a:rPr lang="en-US" u="none" dirty="0"/>
              <a:t>Donation weight; and</a:t>
            </a:r>
          </a:p>
          <a:p>
            <a:pPr marL="640594" lvl="1" indent="-174708" defTabSz="931774">
              <a:buFont typeface="Arial" panose="020B0604020202020204" pitchFamily="34" charset="0"/>
              <a:buChar char="•"/>
              <a:defRPr/>
            </a:pPr>
            <a:r>
              <a:rPr lang="en-US" u="none" dirty="0"/>
              <a:t>Signature or other confirmation by each party at the time of pick-up and/or delivery. </a:t>
            </a:r>
          </a:p>
          <a:p>
            <a:pPr marL="174708" indent="-174708" defTabSz="931774">
              <a:buFont typeface="Arial" panose="020B0604020202020204" pitchFamily="34" charset="0"/>
              <a:buChar char="•"/>
              <a:defRPr/>
            </a:pPr>
            <a:r>
              <a:rPr lang="en-US" u="none" dirty="0"/>
              <a:t>If desired, the parties may specify the format and submittal requirements of the required information. For format requirements, the parties can determine paper or electronic submittals; they can also establish time periods for which records are to be retained. </a:t>
            </a:r>
          </a:p>
          <a:p>
            <a:pPr marL="174708" indent="-174708" defTabSz="931774">
              <a:buFont typeface="Arial" panose="020B0604020202020204" pitchFamily="34" charset="0"/>
              <a:buChar char="•"/>
              <a:defRPr/>
            </a:pP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29</a:t>
            </a:fld>
            <a:endParaRPr lang="en-US" dirty="0"/>
          </a:p>
        </p:txBody>
      </p:sp>
    </p:spTree>
    <p:extLst>
      <p:ext uri="{BB962C8B-B14F-4D97-AF65-F5344CB8AC3E}">
        <p14:creationId xmlns:p14="http://schemas.microsoft.com/office/powerpoint/2010/main" val="6717847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6: Commercial Edible Food Generator Service Fees or Financial Donations</a:t>
            </a:r>
          </a:p>
          <a:p>
            <a:pPr defTabSz="931774">
              <a:defRPr/>
            </a:pPr>
            <a:endParaRPr lang="en-US" b="1" u="none" dirty="0"/>
          </a:p>
          <a:p>
            <a:pPr defTabSz="931774">
              <a:defRPr/>
            </a:pPr>
            <a:r>
              <a:rPr lang="en-US" u="none" dirty="0"/>
              <a:t>This section provides language that includes</a:t>
            </a:r>
            <a:r>
              <a:rPr lang="en-US" u="none" baseline="0" dirty="0"/>
              <a:t> </a:t>
            </a:r>
            <a:r>
              <a:rPr lang="en-US" u="none" dirty="0"/>
              <a:t>different fee structures that are dependent on the financial model of the food recovery organization or service.  Since fee structures can vary greatly, the language should be amended and tailored to the users specific financial model.</a:t>
            </a:r>
          </a:p>
          <a:p>
            <a:pPr defTabSz="931774">
              <a:defRPr/>
            </a:pPr>
            <a:endParaRPr lang="en-US" u="none" dirty="0"/>
          </a:p>
          <a:p>
            <a:pPr defTabSz="931774">
              <a:defRPr/>
            </a:pPr>
            <a:r>
              <a:rPr lang="en-US" u="none" dirty="0"/>
              <a:t>Users can select from a range of generator payment</a:t>
            </a:r>
            <a:r>
              <a:rPr lang="en-US" u="none" baseline="0" dirty="0"/>
              <a:t> </a:t>
            </a:r>
            <a:r>
              <a:rPr lang="en-US" u="none" dirty="0"/>
              <a:t>options included</a:t>
            </a:r>
            <a:r>
              <a:rPr lang="en-US" u="none" baseline="0" dirty="0"/>
              <a:t> in the Model</a:t>
            </a:r>
            <a:endParaRPr lang="en-US" u="none" dirty="0"/>
          </a:p>
          <a:p>
            <a:pPr defTabSz="931774">
              <a:defRPr/>
            </a:pPr>
            <a:r>
              <a:rPr lang="en-US" u="none" dirty="0"/>
              <a:t>Example</a:t>
            </a:r>
            <a:r>
              <a:rPr lang="en-US" u="none" baseline="0" dirty="0"/>
              <a:t> language is provided for </a:t>
            </a:r>
            <a:r>
              <a:rPr lang="en-US" u="none" dirty="0"/>
              <a:t>fee-for-service models. These options include variations such as:</a:t>
            </a:r>
          </a:p>
          <a:p>
            <a:pPr marL="174708" indent="-174708" defTabSz="931774">
              <a:buFont typeface="Arial" panose="020B0604020202020204" pitchFamily="34" charset="0"/>
              <a:buChar char="•"/>
              <a:defRPr/>
            </a:pPr>
            <a:r>
              <a:rPr lang="en-US" u="none" dirty="0"/>
              <a:t>Fees paid by generator per pick-up;</a:t>
            </a:r>
          </a:p>
          <a:p>
            <a:pPr marL="174708" indent="-174708" defTabSz="931774">
              <a:buFont typeface="Arial" panose="020B0604020202020204" pitchFamily="34" charset="0"/>
              <a:buChar char="•"/>
              <a:defRPr/>
            </a:pPr>
            <a:r>
              <a:rPr lang="en-US" u="none" dirty="0"/>
              <a:t>Fees paid</a:t>
            </a:r>
            <a:r>
              <a:rPr lang="en-US" u="none" baseline="0" dirty="0"/>
              <a:t> </a:t>
            </a:r>
            <a:r>
              <a:rPr lang="en-US" u="none" dirty="0"/>
              <a:t>per pound of food collected;</a:t>
            </a:r>
          </a:p>
          <a:p>
            <a:pPr marL="174708" indent="-174708" defTabSz="931774">
              <a:buFont typeface="Arial" panose="020B0604020202020204" pitchFamily="34" charset="0"/>
              <a:buChar char="•"/>
              <a:defRPr/>
            </a:pPr>
            <a:r>
              <a:rPr lang="en-US" u="none" dirty="0"/>
              <a:t>Flat rate payment by</a:t>
            </a:r>
            <a:r>
              <a:rPr lang="en-US" u="none" baseline="0" dirty="0"/>
              <a:t> generator </a:t>
            </a:r>
            <a:r>
              <a:rPr lang="en-US" u="none" dirty="0"/>
              <a:t>per month or at another other frequency; or,</a:t>
            </a:r>
          </a:p>
          <a:p>
            <a:pPr marL="174708" indent="-174708" defTabSz="931774">
              <a:buFont typeface="Arial" panose="020B0604020202020204" pitchFamily="34" charset="0"/>
              <a:buChar char="•"/>
              <a:defRPr/>
            </a:pPr>
            <a:r>
              <a:rPr lang="en-US" u="none" dirty="0"/>
              <a:t>Or a hybrid of these options or tiered payment structure.</a:t>
            </a:r>
          </a:p>
          <a:p>
            <a:pPr defTabSz="931774">
              <a:defRPr/>
            </a:pPr>
            <a:endParaRPr lang="en-US" u="none" dirty="0"/>
          </a:p>
          <a:p>
            <a:pPr defTabSz="931774">
              <a:defRPr/>
            </a:pPr>
            <a:r>
              <a:rPr lang="en-US" u="none" dirty="0"/>
              <a:t>In addition, options</a:t>
            </a:r>
            <a:r>
              <a:rPr lang="en-US" u="none" baseline="0" dirty="0"/>
              <a:t> are provided in which fees are not collected. These options included:</a:t>
            </a:r>
            <a:endParaRPr lang="en-US" u="none" strike="sngStrike" dirty="0"/>
          </a:p>
          <a:p>
            <a:pPr marL="174708" indent="-174708" defTabSz="931774">
              <a:buFont typeface="Arial" panose="020B0604020202020204" pitchFamily="34" charset="0"/>
              <a:buChar char="•"/>
              <a:defRPr/>
            </a:pPr>
            <a:r>
              <a:rPr lang="en-US" u="none" strike="noStrike" dirty="0"/>
              <a:t>Generation provision of </a:t>
            </a:r>
            <a:r>
              <a:rPr lang="en-US" u="none" dirty="0"/>
              <a:t>financial donations to the organization; or, </a:t>
            </a:r>
          </a:p>
          <a:p>
            <a:pPr marL="174708" indent="-174708" defTabSz="931774">
              <a:buFont typeface="Arial" panose="020B0604020202020204" pitchFamily="34" charset="0"/>
              <a:buChar char="•"/>
              <a:defRPr/>
            </a:pPr>
            <a:r>
              <a:rPr lang="en-US" u="none" dirty="0"/>
              <a:t>Generator</a:t>
            </a:r>
            <a:r>
              <a:rPr lang="en-US" u="none" baseline="0" dirty="0"/>
              <a:t> provision of i</a:t>
            </a:r>
            <a:r>
              <a:rPr lang="en-US" u="none" dirty="0"/>
              <a:t>n-lieu or in-kind payments.  For example, generators may donate vehicles, refrigeration equipment, or storage space, or engage</a:t>
            </a:r>
            <a:r>
              <a:rPr lang="en-US" u="none" baseline="0" dirty="0"/>
              <a:t> in </a:t>
            </a:r>
            <a:r>
              <a:rPr lang="en-US" u="none" dirty="0"/>
              <a:t>other cost sharing models.</a:t>
            </a:r>
          </a:p>
          <a:p>
            <a:pPr defTabSz="931774">
              <a:defRPr/>
            </a:pPr>
            <a:endParaRPr lang="en-US" u="none" dirty="0"/>
          </a:p>
          <a:p>
            <a:pPr defTabSz="931774">
              <a:defRPr/>
            </a:pPr>
            <a:r>
              <a:rPr lang="en-US" u="none" dirty="0"/>
              <a:t>The Model also provides options that contemplate payment being provided externally, such as through another funding mechanism such as third party funding, </a:t>
            </a:r>
            <a:r>
              <a:rPr lang="en-US" u="none" strike="noStrike" dirty="0"/>
              <a:t>tip fees</a:t>
            </a:r>
            <a:r>
              <a:rPr lang="en-US" u="none" dirty="0"/>
              <a:t>, franchise</a:t>
            </a:r>
            <a:r>
              <a:rPr lang="en-US" u="none" baseline="0" dirty="0"/>
              <a:t> fees, </a:t>
            </a:r>
            <a:r>
              <a:rPr lang="en-US" u="none" dirty="0"/>
              <a:t>or other mechanisms. </a:t>
            </a:r>
            <a:endParaRPr lang="en-US" u="none" strike="sng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t>30</a:t>
            </a:fld>
            <a:endParaRPr lang="en-US" dirty="0"/>
          </a:p>
        </p:txBody>
      </p:sp>
    </p:spTree>
    <p:extLst>
      <p:ext uri="{BB962C8B-B14F-4D97-AF65-F5344CB8AC3E}">
        <p14:creationId xmlns:p14="http://schemas.microsoft.com/office/powerpoint/2010/main" val="35982350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Section 7: Terms and Conditions</a:t>
            </a:r>
          </a:p>
          <a:p>
            <a:pPr defTabSz="931774">
              <a:defRPr/>
            </a:pPr>
            <a:r>
              <a:rPr lang="en-US" u="none" dirty="0"/>
              <a:t>This section enumerates various terms and conditions for the execution of the agreement. These terms and conditions determine:</a:t>
            </a:r>
          </a:p>
          <a:p>
            <a:pPr marL="174708" indent="-174708">
              <a:buFont typeface="Arial" panose="020B0604020202020204" pitchFamily="34" charset="0"/>
              <a:buChar char="•"/>
            </a:pPr>
            <a:r>
              <a:rPr lang="en-US" u="none" dirty="0"/>
              <a:t>The amendment and approval processes;</a:t>
            </a:r>
          </a:p>
          <a:p>
            <a:pPr marL="174708" indent="-174708">
              <a:buFont typeface="Arial" panose="020B0604020202020204" pitchFamily="34" charset="0"/>
              <a:buChar char="•"/>
            </a:pPr>
            <a:r>
              <a:rPr lang="en-US" u="none" dirty="0"/>
              <a:t>The effective date, term, and termination options. </a:t>
            </a:r>
          </a:p>
          <a:p>
            <a:r>
              <a:rPr lang="en-US" u="none" dirty="0"/>
              <a:t/>
            </a:r>
            <a:br>
              <a:rPr lang="en-US" u="none" dirty="0"/>
            </a:br>
            <a:r>
              <a:rPr lang="en-US" u="none" dirty="0"/>
              <a:t>Other conditions documented in this section include requirements for the parties to:</a:t>
            </a:r>
          </a:p>
          <a:p>
            <a:pPr marL="174708" indent="-174708">
              <a:buFont typeface="Arial" panose="020B0604020202020204" pitchFamily="34" charset="0"/>
              <a:buChar char="•"/>
            </a:pPr>
            <a:r>
              <a:rPr lang="en-US" u="none" dirty="0"/>
              <a:t>Provide a contact for administration of the agreement; and,</a:t>
            </a:r>
          </a:p>
          <a:p>
            <a:pPr marL="174708" indent="-174708">
              <a:buFont typeface="Arial" panose="020B0604020202020204" pitchFamily="34" charset="0"/>
              <a:buChar char="•"/>
            </a:pPr>
            <a:r>
              <a:rPr lang="en-US" u="none" dirty="0"/>
              <a:t>Insert non-performance criteria. </a:t>
            </a:r>
          </a:p>
          <a:p>
            <a:endParaRPr lang="en-US" u="none" dirty="0"/>
          </a:p>
          <a:p>
            <a:r>
              <a:rPr lang="en-US" u="none" dirty="0"/>
              <a:t>This section also provides additional liability language that you would want to have reviewed</a:t>
            </a:r>
            <a:r>
              <a:rPr lang="en-US" u="none" baseline="0" dirty="0"/>
              <a:t> by </a:t>
            </a:r>
            <a:r>
              <a:rPr lang="en-US" u="none" dirty="0"/>
              <a:t>your legal counsel</a:t>
            </a:r>
            <a:r>
              <a:rPr lang="en-US" u="none" baseline="0" dirty="0"/>
              <a:t>.</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31</a:t>
            </a:fld>
            <a:endParaRPr lang="en-US" dirty="0"/>
          </a:p>
        </p:txBody>
      </p:sp>
    </p:spTree>
    <p:extLst>
      <p:ext uri="{BB962C8B-B14F-4D97-AF65-F5344CB8AC3E}">
        <p14:creationId xmlns:p14="http://schemas.microsoft.com/office/powerpoint/2010/main" val="36448618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We are now going to discuss the attachments. </a:t>
            </a:r>
            <a:endParaRPr lang="en-US" baseline="0" dirty="0"/>
          </a:p>
          <a:p>
            <a:pPr marL="174708" indent="-174708">
              <a:buFont typeface="Arial" panose="020B0604020202020204" pitchFamily="34" charset="0"/>
              <a:buChar char="•"/>
            </a:pPr>
            <a:r>
              <a:rPr lang="en-US" baseline="0" dirty="0"/>
              <a:t>As noted, attachments A through C are only to be used if details within those attachments are not embedded directly in Sections 1, 3, and 4 of the agreement. </a:t>
            </a:r>
          </a:p>
          <a:p>
            <a:pPr marL="174708" indent="-174708">
              <a:buFont typeface="Arial" panose="020B0604020202020204" pitchFamily="34" charset="0"/>
              <a:buChar char="•"/>
            </a:pPr>
            <a:r>
              <a:rPr lang="en-US" baseline="0" dirty="0"/>
              <a:t>For that reason, we are going to spend a little more time reviewing attachment D (Definitions) and Attachment E (Contacts for Agreement).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32</a:t>
            </a:fld>
            <a:endParaRPr lang="en-US" dirty="0"/>
          </a:p>
        </p:txBody>
      </p:sp>
    </p:spTree>
    <p:extLst>
      <p:ext uri="{BB962C8B-B14F-4D97-AF65-F5344CB8AC3E}">
        <p14:creationId xmlns:p14="http://schemas.microsoft.com/office/powerpoint/2010/main" val="12141924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Attachment D: Defined Terms</a:t>
            </a:r>
          </a:p>
          <a:p>
            <a:pPr marL="174708" indent="-174708">
              <a:buFont typeface="Arial" panose="020B0604020202020204" pitchFamily="34" charset="0"/>
              <a:buChar char="•"/>
            </a:pPr>
            <a:r>
              <a:rPr lang="en-US" u="none" dirty="0"/>
              <a:t>Some of the defined terms were obtained directly from SB 1383 definitions. Others are from example food recovery programs. </a:t>
            </a:r>
          </a:p>
          <a:p>
            <a:pPr marL="174708" indent="-174708">
              <a:buFont typeface="Arial" panose="020B0604020202020204" pitchFamily="34" charset="0"/>
              <a:buChar char="•"/>
            </a:pPr>
            <a:r>
              <a:rPr lang="en-US" u="none" dirty="0"/>
              <a:t>The nuances of defined terms and their relationship to one another can have a significant impact on the meaning of the provisions of the food recovery agreement. </a:t>
            </a:r>
          </a:p>
          <a:p>
            <a:pPr marL="174708" indent="-174708">
              <a:buFont typeface="Arial" panose="020B0604020202020204" pitchFamily="34" charset="0"/>
              <a:buChar char="•"/>
            </a:pPr>
            <a:r>
              <a:rPr lang="en-US" u="none" dirty="0"/>
              <a:t>For this reason, parties to the agreement are advised to carefully review the definitions of the Model Agreement and SB 1383, as well as any definitions contained in existing agreement(s), if applicable.  </a:t>
            </a:r>
          </a:p>
          <a:p>
            <a:pPr marL="174708" indent="-174708">
              <a:buFont typeface="Arial" panose="020B0604020202020204" pitchFamily="34" charset="0"/>
              <a:buChar char="•"/>
            </a:pPr>
            <a:r>
              <a:rPr lang="en-US" u="none" dirty="0"/>
              <a:t>Users should modify existing definitions and/or integrate new ones where needed. It is likely that some of the definitions in the Model can be used without modification, while others will need to be tailored to the parties’ unique conditions, program, and contractual arrangements.  Make sure you are still compliant with SB 1383.</a:t>
            </a:r>
          </a:p>
          <a:p>
            <a:pPr marL="174708" indent="-174708">
              <a:buFont typeface="Arial" panose="020B0604020202020204" pitchFamily="34" charset="0"/>
              <a:buChar char="•"/>
            </a:pPr>
            <a:endParaRPr lang="en-US" u="none" dirty="0"/>
          </a:p>
          <a:p>
            <a:r>
              <a:rPr lang="en-US" u="none" dirty="0"/>
              <a:t>Note that not all of the terms in the definitions section have been used within the Model Agreement. Additional definitions have been provided as a reference for other definitions that may be included in a Food Recovery Agreement. Users of the Model Agreement should add or delete definitions as applicable based on the terms selected for their Agreement.</a:t>
            </a:r>
          </a:p>
        </p:txBody>
      </p:sp>
      <p:sp>
        <p:nvSpPr>
          <p:cNvPr id="4" name="Slide Number Placeholder 3"/>
          <p:cNvSpPr>
            <a:spLocks noGrp="1"/>
          </p:cNvSpPr>
          <p:nvPr>
            <p:ph type="sldNum" sz="quarter" idx="10"/>
          </p:nvPr>
        </p:nvSpPr>
        <p:spPr/>
        <p:txBody>
          <a:bodyPr/>
          <a:lstStyle/>
          <a:p>
            <a:fld id="{FB7463FA-088F-42C7-9900-C71C52E1246E}" type="slidenum">
              <a:rPr lang="en-US" smtClean="0"/>
              <a:t>33</a:t>
            </a:fld>
            <a:endParaRPr lang="en-US" dirty="0"/>
          </a:p>
        </p:txBody>
      </p:sp>
    </p:spTree>
    <p:extLst>
      <p:ext uri="{BB962C8B-B14F-4D97-AF65-F5344CB8AC3E}">
        <p14:creationId xmlns:p14="http://schemas.microsoft.com/office/powerpoint/2010/main" val="26377678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a:t>
            </a:r>
            <a:r>
              <a:rPr lang="en-US" baseline="0" dirty="0"/>
              <a:t> </a:t>
            </a:r>
            <a:r>
              <a:rPr lang="en-US" dirty="0"/>
              <a:t>Attachment allows the user of the Model to assign contacts.  Including this as an</a:t>
            </a:r>
            <a:r>
              <a:rPr lang="en-US" baseline="0" dirty="0"/>
              <a:t> attachment is beneficial because if a contact changes, only the attachment will need to be updated, rather than the entire agreement. </a:t>
            </a:r>
          </a:p>
          <a:p>
            <a:endParaRPr lang="en-US" baseline="0" dirty="0"/>
          </a:p>
          <a:p>
            <a:r>
              <a:rPr lang="en-US" baseline="0" dirty="0"/>
              <a:t>In this section, it is best to list the person who will interact most with donations or collections on a “day-to-day” basis. However, additional contacts, such as legal representatives or management, may also be listed in addition to the day-to-day contact.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34</a:t>
            </a:fld>
            <a:endParaRPr lang="en-US" dirty="0"/>
          </a:p>
        </p:txBody>
      </p:sp>
    </p:spTree>
    <p:extLst>
      <p:ext uri="{BB962C8B-B14F-4D97-AF65-F5344CB8AC3E}">
        <p14:creationId xmlns:p14="http://schemas.microsoft.com/office/powerpoint/2010/main" val="4743736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u="none" dirty="0"/>
              <a:t>That wraps up the content of each of the sections of the Model Agreement. The Model Food Recovery Agreement provides example language.  Given the diversity of approaches to edible food recovery, the Model language will need to be customized.  We recognize that it will not be a perfect fit for each situation, but it will provide a solid foundation for each agreement that will need to be entered into.</a:t>
            </a:r>
            <a:r>
              <a:rPr lang="en-US" u="none" baseline="0" dirty="0"/>
              <a:t> Depending on the preferences of the contracting parties, uses of the Model may choose to include more comprehensive or detailed provisions within the framework we’ve provided or users may choose to simplify the Model provisions. </a:t>
            </a:r>
            <a:endParaRPr lang="en-US" u="none" strike="sngStrike" dirty="0"/>
          </a:p>
          <a:p>
            <a:pPr lvl="0"/>
            <a:endParaRPr lang="en-US" u="none" strike="sngStrike" dirty="0"/>
          </a:p>
          <a:p>
            <a:pPr lvl="0"/>
            <a:r>
              <a:rPr lang="en-US" u="none" strike="noStrike" dirty="0"/>
              <a:t>Now here are a few more tips and tricks for customizing and finalizing the document. </a:t>
            </a:r>
          </a:p>
          <a:p>
            <a:pPr lvl="0"/>
            <a:endParaRPr lang="en-US" b="1" u="none" dirty="0"/>
          </a:p>
          <a:p>
            <a:pPr lvl="0"/>
            <a:r>
              <a:rPr lang="en-US" b="1" u="none" dirty="0"/>
              <a:t>Modify Language.</a:t>
            </a:r>
            <a:r>
              <a:rPr lang="en-US" u="none" dirty="0"/>
              <a:t> Adjust the Model language to fit the user’s specific needs. For example, customize the list of foods accepted and prohibits and select the fee payment arrangements. Customize</a:t>
            </a:r>
            <a:r>
              <a:rPr lang="en-US" u="none" baseline="0" dirty="0"/>
              <a:t> the level of detail included. The actual agreement may be shorter than the Model or longer depending on the preference of the parties involved. </a:t>
            </a:r>
            <a:endParaRPr lang="en-US" u="none" dirty="0"/>
          </a:p>
          <a:p>
            <a:pPr lvl="0"/>
            <a:r>
              <a:rPr lang="en-US" b="1" u="none" dirty="0"/>
              <a:t>Delete Guidance Notes and Unused Options.</a:t>
            </a:r>
            <a:r>
              <a:rPr lang="en-US" u="none" dirty="0"/>
              <a:t> Highlighted guidance notes are presented in the Model for reference only, and are to be removed by the user when preparing its final food recovery agreement. In cases where the Model offers multiple options, optional provisions that are not selected are to be deleted and section numbers must be modified accordingly.</a:t>
            </a:r>
          </a:p>
          <a:p>
            <a:pPr lvl="0"/>
            <a:r>
              <a:rPr lang="en-US" b="1" u="none" dirty="0"/>
              <a:t>Blend Existing Provisions with Model Provisions.</a:t>
            </a:r>
            <a:r>
              <a:rPr lang="en-US" u="none" dirty="0"/>
              <a:t> Users that have existing food recovery agreements may want to select provisions from both the Model Agreement and their existing agreement to blend together an agreement that best suits their needs.</a:t>
            </a:r>
          </a:p>
          <a:p>
            <a:pPr lvl="0"/>
            <a:r>
              <a:rPr lang="en-US" b="1" u="none" dirty="0"/>
              <a:t>Style and Design.</a:t>
            </a:r>
            <a:r>
              <a:rPr lang="en-US" u="none" dirty="0"/>
              <a:t> We have used multiple colors and highlighting to differentiate content to make it easier for the users. We’ve also used</a:t>
            </a:r>
            <a:r>
              <a:rPr lang="en-US" u="none" baseline="0" dirty="0"/>
              <a:t> styles that meet the accessibility guidelines for CalRecycle. You do not have to do that in the use of your agreement and your agreement may and should adapt to your style. </a:t>
            </a:r>
            <a:endParaRPr lang="en-US" u="none" strike="sngStrike" dirty="0"/>
          </a:p>
          <a:p>
            <a:pPr defTabSz="931774">
              <a:defRPr/>
            </a:pPr>
            <a:r>
              <a:rPr lang="en-US" b="1" u="none" dirty="0"/>
              <a:t>Seek Legal Counsel</a:t>
            </a:r>
          </a:p>
          <a:p>
            <a:pPr defTabSz="931774">
              <a:defRPr/>
            </a:pPr>
            <a:r>
              <a:rPr lang="en-US" u="none" baseline="0" dirty="0"/>
              <a:t>While the regulations specify that commercial edible food generators must enter into an agreement, the regulations do not specify the content of the Food Recovery Agreements so commercial businesses and the food recovery organizations and service providers have latitude on the content. </a:t>
            </a:r>
            <a:r>
              <a:rPr lang="en-US" u="none" strike="noStrike" baseline="0" dirty="0"/>
              <a:t>It </a:t>
            </a:r>
            <a:r>
              <a:rPr lang="en-US" u="none" baseline="0" dirty="0"/>
              <a:t>is advised to seek legal counsel in development or modification of its agreement(s) to capture provisions deemed essential by the parties. </a:t>
            </a:r>
            <a:endParaRPr lang="en-US" u="none" dirty="0"/>
          </a:p>
          <a:p>
            <a:pPr lvl="0"/>
            <a:r>
              <a:rPr lang="en-US" b="1" u="none" dirty="0"/>
              <a:t>Case Studies:  </a:t>
            </a:r>
          </a:p>
          <a:p>
            <a:pPr defTabSz="931774">
              <a:defRPr/>
            </a:pPr>
            <a:r>
              <a:rPr lang="en-US" u="none" dirty="0"/>
              <a:t>CalRecycle, in conjunction with HF&amp;H Consultants, has developed a series of case studies that spotlight how jurisdictions and entities are implementing some aspect of SB 1383. We have created two case studies for each of the Model Tools. With respect to edible food recovery, we are showcasing Fresno Metro Ministry’s edible food recovery program, and France’s Edible Food Law. You can read these case studies by following the links provided on this slide.  </a:t>
            </a:r>
          </a:p>
        </p:txBody>
      </p:sp>
      <p:sp>
        <p:nvSpPr>
          <p:cNvPr id="4" name="Slide Number Placeholder 3"/>
          <p:cNvSpPr>
            <a:spLocks noGrp="1"/>
          </p:cNvSpPr>
          <p:nvPr>
            <p:ph type="sldNum" sz="quarter" idx="10"/>
          </p:nvPr>
        </p:nvSpPr>
        <p:spPr/>
        <p:txBody>
          <a:bodyPr/>
          <a:lstStyle/>
          <a:p>
            <a:fld id="{FB7463FA-088F-42C7-9900-C71C52E1246E}" type="slidenum">
              <a:rPr lang="en-US" smtClean="0"/>
              <a:t>35</a:t>
            </a:fld>
            <a:endParaRPr lang="en-US" dirty="0"/>
          </a:p>
        </p:txBody>
      </p:sp>
    </p:spTree>
    <p:extLst>
      <p:ext uri="{BB962C8B-B14F-4D97-AF65-F5344CB8AC3E}">
        <p14:creationId xmlns:p14="http://schemas.microsoft.com/office/powerpoint/2010/main" val="12044524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a:t>
            </a:r>
            <a:r>
              <a:rPr lang="en-US" baseline="0" dirty="0"/>
              <a:t> you very much for listening. You will find the Model Food Recovery Agreement, as well as the other three Model Tools [Model Ordinance, Model Franchise Agreement, and Model Procurement Policy] at the link shown on this slide.</a:t>
            </a:r>
          </a:p>
          <a:p>
            <a:endParaRPr lang="en-US" baseline="0" dirty="0"/>
          </a:p>
          <a:p>
            <a:r>
              <a:rPr lang="en-US" baseline="0" dirty="0"/>
              <a:t>We will use the remaining time to respond to questions and receive comments. </a:t>
            </a:r>
          </a:p>
          <a:p>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36</a:t>
            </a:fld>
            <a:endParaRPr lang="en-US" dirty="0"/>
          </a:p>
        </p:txBody>
      </p:sp>
    </p:spTree>
    <p:extLst>
      <p:ext uri="{BB962C8B-B14F-4D97-AF65-F5344CB8AC3E}">
        <p14:creationId xmlns:p14="http://schemas.microsoft.com/office/powerpoint/2010/main" val="4078357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latin typeface="Arial" panose="020B0604020202020204" pitchFamily="34" charset="0"/>
            </a:endParaRPr>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latin typeface="Arial" panose="020B0604020202020204" pitchFamily="34" charset="0"/>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Arial" panose="020B0604020202020204" pitchFamily="34" charset="0"/>
            </a:endParaRPr>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1.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21.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18.png"/><Relationship Id="rId5" Type="http://schemas.openxmlformats.org/officeDocument/2006/relationships/image" Target="../media/image22.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1.png"/><Relationship Id="rId7"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13.png"/><Relationship Id="rId5" Type="http://schemas.openxmlformats.org/officeDocument/2006/relationships/image" Target="../media/image16.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1.xml"/><Relationship Id="rId5" Type="http://schemas.openxmlformats.org/officeDocument/2006/relationships/image" Target="../media/image1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1.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1.xml"/><Relationship Id="rId6" Type="http://schemas.openxmlformats.org/officeDocument/2006/relationships/image" Target="../media/image11.png"/><Relationship Id="rId5" Type="http://schemas.openxmlformats.org/officeDocument/2006/relationships/image" Target="../media/image15.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3.xml"/><Relationship Id="rId5" Type="http://schemas.openxmlformats.org/officeDocument/2006/relationships/image" Target="../media/image11.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6.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calrecycle.ca.gov/organics/slcp/education" TargetMode="Externa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39.gif"/><Relationship Id="rId3" Type="http://schemas.openxmlformats.org/officeDocument/2006/relationships/hyperlink" Target="http://www.calrecycle.ca.gov/organics/slcp/education" TargetMode="External"/><Relationship Id="rId7" Type="http://schemas.openxmlformats.org/officeDocument/2006/relationships/hyperlink" Target="mailto:slcp.organics@calrecycle.ca.gov" TargetMode="External"/><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hyperlink" Target="mailto:rachel@diversionstrategies.com" TargetMode="External"/><Relationship Id="rId5" Type="http://schemas.openxmlformats.org/officeDocument/2006/relationships/hyperlink" Target="mailto:erin@diversionstrategies.com" TargetMode="External"/><Relationship Id="rId10" Type="http://schemas.openxmlformats.org/officeDocument/2006/relationships/image" Target="../media/image41.jpeg"/><Relationship Id="rId4" Type="http://schemas.openxmlformats.org/officeDocument/2006/relationships/hyperlink" Target="mailto:rchilton@hfh-consultants.com" TargetMode="External"/><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10;Model Food Recovery Agreement">
            <a:extLst>
              <a:ext uri="{FF2B5EF4-FFF2-40B4-BE49-F238E27FC236}">
                <a16:creationId xmlns:a16="http://schemas.microsoft.com/office/drawing/2014/main" id="{81395BCF-3174-374A-AA0B-2C72B35CB6A3}"/>
              </a:ext>
            </a:extLst>
          </p:cNvPr>
          <p:cNvSpPr>
            <a:spLocks noGrp="1"/>
          </p:cNvSpPr>
          <p:nvPr>
            <p:ph type="ctrTitle"/>
          </p:nvPr>
        </p:nvSpPr>
        <p:spPr>
          <a:xfrm>
            <a:off x="232312" y="544875"/>
            <a:ext cx="4852460" cy="4716936"/>
          </a:xfrm>
        </p:spPr>
        <p:txBody>
          <a:bodyPr>
            <a:normAutofit fontScale="90000"/>
          </a:bodyPr>
          <a:lstStyle/>
          <a:p>
            <a:pPr algn="l"/>
            <a:r>
              <a:rPr lang="en-US" sz="4000" dirty="0"/>
              <a:t>SB 1383 </a:t>
            </a:r>
            <a:br>
              <a:rPr lang="en-US" sz="4000" dirty="0"/>
            </a:br>
            <a:r>
              <a:rPr lang="en-US" sz="4000" dirty="0"/>
              <a:t>Model Food Recovery Agreement</a:t>
            </a:r>
            <a:br>
              <a:rPr lang="en-US" sz="4000" dirty="0"/>
            </a:br>
            <a:r>
              <a:rPr lang="en-US" sz="3100" dirty="0"/>
              <a:t/>
            </a:r>
            <a:br>
              <a:rPr lang="en-US" sz="3100" dirty="0"/>
            </a:br>
            <a:r>
              <a:rPr lang="en-US" sz="3100" dirty="0"/>
              <a:t/>
            </a:r>
            <a:br>
              <a:rPr lang="en-US" sz="3100" dirty="0"/>
            </a:br>
            <a:r>
              <a:rPr lang="en-US" sz="5300" dirty="0">
                <a:solidFill>
                  <a:schemeClr val="bg1"/>
                </a:solidFill>
              </a:rPr>
              <a:t/>
            </a:r>
            <a:br>
              <a:rPr lang="en-US" sz="5300" dirty="0">
                <a:solidFill>
                  <a:schemeClr val="bg1"/>
                </a:solidFill>
              </a:rPr>
            </a:br>
            <a:r>
              <a:rPr lang="en-US" dirty="0">
                <a:solidFill>
                  <a:schemeClr val="bg1"/>
                </a:solidFill>
              </a:rPr>
              <a:t/>
            </a:r>
            <a:br>
              <a:rPr lang="en-US" dirty="0">
                <a:solidFill>
                  <a:schemeClr val="bg1"/>
                </a:solidFill>
              </a:rPr>
            </a:br>
            <a:endParaRPr lang="en-US" sz="4900" dirty="0">
              <a:solidFill>
                <a:schemeClr val="bg1"/>
              </a:solidFill>
            </a:endParaRPr>
          </a:p>
        </p:txBody>
      </p:sp>
      <p:sp>
        <p:nvSpPr>
          <p:cNvPr id="10" name="Subtitle 2" descr="CalRecycle Statewide Webinar&#10;Presented by HF&amp;H Consultants, Diversion Strategies, and  CalRecycle&#10;October 28, 2020&#10;">
            <a:extLst>
              <a:ext uri="{FF2B5EF4-FFF2-40B4-BE49-F238E27FC236}">
                <a16:creationId xmlns:a16="http://schemas.microsoft.com/office/drawing/2014/main" id="{E619532F-F1F0-EE4E-A9FF-B280C4B56731}"/>
              </a:ext>
            </a:extLst>
          </p:cNvPr>
          <p:cNvSpPr>
            <a:spLocks noGrp="1"/>
          </p:cNvSpPr>
          <p:nvPr>
            <p:ph type="subTitle" idx="1"/>
          </p:nvPr>
        </p:nvSpPr>
        <p:spPr>
          <a:xfrm>
            <a:off x="299305" y="3937001"/>
            <a:ext cx="4694286" cy="2376124"/>
          </a:xfrm>
          <a:solidFill>
            <a:srgbClr val="B6CCE4"/>
          </a:solidFill>
        </p:spPr>
        <p:txBody>
          <a:bodyPr anchor="ctr">
            <a:noAutofit/>
          </a:bodyPr>
          <a:lstStyle/>
          <a:p>
            <a:pPr algn="l">
              <a:lnSpc>
                <a:spcPct val="110000"/>
              </a:lnSpc>
            </a:pPr>
            <a:r>
              <a:rPr lang="en-US" dirty="0"/>
              <a:t>CalRecycle Statewide Webinar</a:t>
            </a:r>
          </a:p>
          <a:p>
            <a:pPr algn="l">
              <a:lnSpc>
                <a:spcPct val="110000"/>
              </a:lnSpc>
            </a:pPr>
            <a:r>
              <a:rPr lang="en-US" dirty="0"/>
              <a:t>Presented by HF&amp;H Consultants, Diversion Strategies, and  CalRecycle</a:t>
            </a:r>
          </a:p>
          <a:p>
            <a:pPr algn="l">
              <a:lnSpc>
                <a:spcPct val="110000"/>
              </a:lnSpc>
            </a:pPr>
            <a:r>
              <a:rPr lang="en-US" dirty="0"/>
              <a:t>October 28, 2020</a:t>
            </a:r>
          </a:p>
        </p:txBody>
      </p:sp>
      <p:sp>
        <p:nvSpPr>
          <p:cNvPr id="14" name="Rectangle 13">
            <a:extLst>
              <a:ext uri="{C183D7F6-B498-43B3-948B-1728B52AA6E4}">
                <adec:decorative xmlns:adec="http://schemas.microsoft.com/office/drawing/2017/decorative" xmlns="" val="1"/>
              </a:ext>
            </a:extLst>
          </p:cNvPr>
          <p:cNvSpPr/>
          <p:nvPr/>
        </p:nvSpPr>
        <p:spPr>
          <a:xfrm>
            <a:off x="5154705" y="0"/>
            <a:ext cx="7037293" cy="68579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pic>
        <p:nvPicPr>
          <p:cNvPr id="15" name="Picture 14" descr="volunteers working at food bank"/>
          <p:cNvPicPr>
            <a:picLocks noChangeAspect="1"/>
          </p:cNvPicPr>
          <p:nvPr/>
        </p:nvPicPr>
        <p:blipFill rotWithShape="1">
          <a:blip r:embed="rId3" cstate="print">
            <a:extLst>
              <a:ext uri="{28A0092B-C50C-407E-A947-70E740481C1C}">
                <a14:useLocalDpi xmlns:a14="http://schemas.microsoft.com/office/drawing/2010/main" val="0"/>
              </a:ext>
            </a:extLst>
          </a:blip>
          <a:srcRect l="386" t="381" r="890" b="13729"/>
          <a:stretch/>
        </p:blipFill>
        <p:spPr>
          <a:xfrm>
            <a:off x="5280798" y="0"/>
            <a:ext cx="6911200" cy="4021493"/>
          </a:xfrm>
          <a:prstGeom prst="rect">
            <a:avLst/>
          </a:prstGeom>
        </p:spPr>
      </p:pic>
      <p:pic>
        <p:nvPicPr>
          <p:cNvPr id="16" name="36312142-FB4A-4EDA-8F44-C2514BF82721" descr="worker dumping potato's "/>
          <p:cNvPicPr>
            <a:picLocks noChangeAspect="1" noChangeArrowheads="1"/>
          </p:cNvPicPr>
          <p:nvPr/>
        </p:nvPicPr>
        <p:blipFill rotWithShape="1">
          <a:blip r:embed="rId4">
            <a:extLst>
              <a:ext uri="{28A0092B-C50C-407E-A947-70E740481C1C}">
                <a14:useLocalDpi xmlns:a14="http://schemas.microsoft.com/office/drawing/2010/main" val="0"/>
              </a:ext>
            </a:extLst>
          </a:blip>
          <a:srcRect t="138" r="12468" b="-52"/>
          <a:stretch/>
        </p:blipFill>
        <p:spPr bwMode="auto">
          <a:xfrm>
            <a:off x="5150435" y="4021493"/>
            <a:ext cx="3615616" cy="283650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17" name="5BB3873A-6D36-4FC6-951C-8A7D0D95E09D" descr="food Truck "/>
          <p:cNvPicPr>
            <a:picLocks noChangeAspect="1" noChangeArrowheads="1"/>
          </p:cNvPicPr>
          <p:nvPr/>
        </p:nvPicPr>
        <p:blipFill rotWithShape="1">
          <a:blip r:embed="rId5">
            <a:extLst>
              <a:ext uri="{28A0092B-C50C-407E-A947-70E740481C1C}">
                <a14:useLocalDpi xmlns:a14="http://schemas.microsoft.com/office/drawing/2010/main" val="0"/>
              </a:ext>
            </a:extLst>
          </a:blip>
          <a:srcRect l="3666" t="-428" r="7355" b="7291"/>
          <a:stretch/>
        </p:blipFill>
        <p:spPr bwMode="auto">
          <a:xfrm>
            <a:off x="8777772" y="4021493"/>
            <a:ext cx="3418496" cy="283650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720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Disclaimer"/>
          <p:cNvSpPr>
            <a:spLocks noGrp="1"/>
          </p:cNvSpPr>
          <p:nvPr>
            <p:ph type="title"/>
          </p:nvPr>
        </p:nvSpPr>
        <p:spPr/>
        <p:txBody>
          <a:bodyPr/>
          <a:lstStyle/>
          <a:p>
            <a:r>
              <a:rPr lang="en-US" dirty="0"/>
              <a:t>Disclaimer</a:t>
            </a:r>
          </a:p>
        </p:txBody>
      </p:sp>
      <p:sp>
        <p:nvSpPr>
          <p:cNvPr id="3" name="Content Placeholder 2" descr="This Model Tool is for informational and example purposes only. It should not merely be duplicated without consideration of an individual food recovery organization’s or service’s or edible food generator’s particular needs or circumstances. It is not intended to cover each and every situation, nor can it anticipate specific needs. &#10;In developing this Model Tool, CalRecycle and its consultants (HF&amp;H Consultants in conjunction with Diversion Strategies)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 &#10;CalRecycle and its consultants make no representation that use of this Model Tool will ensure compliance with regulatory requirements. &#10;This Model Tool does not constitute legal advice. Parties entering into food recovery agreements are encouraged to seek legal counsel appropriate to their particular circumstances regarding compliance with regulatory requirements.&#10;"/>
          <p:cNvSpPr>
            <a:spLocks noGrp="1"/>
          </p:cNvSpPr>
          <p:nvPr>
            <p:ph idx="1"/>
          </p:nvPr>
        </p:nvSpPr>
        <p:spPr>
          <a:xfrm>
            <a:off x="838200" y="1403305"/>
            <a:ext cx="10515600" cy="5167312"/>
          </a:xfrm>
        </p:spPr>
        <p:txBody>
          <a:bodyPr>
            <a:noAutofit/>
          </a:bodyPr>
          <a:lstStyle/>
          <a:p>
            <a:r>
              <a:rPr lang="en-US" sz="2000" dirty="0"/>
              <a:t>This Model Tool is for informational and example purposes only. It should not merely be duplicated without consideration of an individual food recovery organization’s or service’s or edible food generator’s particular needs or circumstances. It is not intended to cover each and every situation, nor can it anticipate specific needs. </a:t>
            </a:r>
          </a:p>
          <a:p>
            <a:r>
              <a:rPr lang="en-US" sz="2000" dirty="0"/>
              <a:t>In developing this Model Tool, CalRecycle and its consultants (HF&amp;H Consultants in conjunction with Diversion Strategies)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 </a:t>
            </a:r>
          </a:p>
          <a:p>
            <a:r>
              <a:rPr lang="en-US" sz="2000" dirty="0"/>
              <a:t>CalRecycle and its consultants make no representation that use of this Model Tool will ensure compliance with regulatory requirements. </a:t>
            </a:r>
          </a:p>
          <a:p>
            <a:r>
              <a:rPr lang="en-US" sz="2000" dirty="0"/>
              <a:t>This Model Tool does not constitute legal advice. Parties entering into food recovery agreements are encouraged to seek legal counsel appropriate to their particular circumstances regarding compliance with regulatory requirements.</a:t>
            </a:r>
          </a:p>
        </p:txBody>
      </p:sp>
    </p:spTree>
    <p:extLst>
      <p:ext uri="{BB962C8B-B14F-4D97-AF65-F5344CB8AC3E}">
        <p14:creationId xmlns:p14="http://schemas.microsoft.com/office/powerpoint/2010/main" val="649513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utline"/>
          <p:cNvSpPr>
            <a:spLocks noGrp="1"/>
          </p:cNvSpPr>
          <p:nvPr>
            <p:ph type="title"/>
          </p:nvPr>
        </p:nvSpPr>
        <p:spPr>
          <a:xfrm>
            <a:off x="0" y="0"/>
            <a:ext cx="12192000" cy="1325563"/>
          </a:xfrm>
          <a:solidFill>
            <a:srgbClr val="4F7D3F"/>
          </a:solidFill>
        </p:spPr>
        <p:txBody>
          <a:bodyPr/>
          <a:lstStyle/>
          <a:p>
            <a:r>
              <a:rPr lang="en-US" dirty="0"/>
              <a:t>Outline</a:t>
            </a:r>
          </a:p>
        </p:txBody>
      </p:sp>
      <p:sp>
        <p:nvSpPr>
          <p:cNvPr id="3" name="Content Placeholder 2" descr="SB 1383 overview&#10;Key edible food recovery dates&#10;Food recovery requirements &#10;Commercial edible food generators&#10;Food recovery organizations/services &#10;Jurisdictions&#10;Model objectives&#10;Model structure and considerations&#10;Model highlights&#10;Q &amp; A&#10;"/>
          <p:cNvSpPr>
            <a:spLocks noGrp="1"/>
          </p:cNvSpPr>
          <p:nvPr>
            <p:ph sz="quarter" idx="10"/>
          </p:nvPr>
        </p:nvSpPr>
        <p:spPr>
          <a:xfrm>
            <a:off x="404088" y="1572537"/>
            <a:ext cx="6576262" cy="4595755"/>
          </a:xfrm>
        </p:spPr>
        <p:txBody>
          <a:bodyPr>
            <a:normAutofit lnSpcReduction="10000"/>
          </a:bodyPr>
          <a:lstStyle/>
          <a:p>
            <a:pPr marL="457200" indent="-457200">
              <a:buFont typeface="Arial" panose="020B0604020202020204" pitchFamily="34" charset="0"/>
              <a:buChar char="•"/>
            </a:pPr>
            <a:r>
              <a:rPr lang="en-US" dirty="0"/>
              <a:t>SB 1383 overview</a:t>
            </a:r>
          </a:p>
          <a:p>
            <a:pPr marL="914400" lvl="1" indent="-457200">
              <a:lnSpc>
                <a:spcPct val="110000"/>
              </a:lnSpc>
            </a:pPr>
            <a:r>
              <a:rPr lang="en-US" dirty="0"/>
              <a:t>Key edible food recovery dates</a:t>
            </a:r>
          </a:p>
          <a:p>
            <a:pPr marL="914400" lvl="1" indent="-457200">
              <a:lnSpc>
                <a:spcPct val="110000"/>
              </a:lnSpc>
            </a:pPr>
            <a:r>
              <a:rPr lang="en-US" dirty="0"/>
              <a:t>Food recovery requirements </a:t>
            </a:r>
          </a:p>
          <a:p>
            <a:pPr marL="1371600" lvl="2" indent="-457200">
              <a:lnSpc>
                <a:spcPct val="110000"/>
              </a:lnSpc>
            </a:pPr>
            <a:r>
              <a:rPr lang="en-US" dirty="0"/>
              <a:t>Commercial edible food generators</a:t>
            </a:r>
          </a:p>
          <a:p>
            <a:pPr marL="1371600" lvl="2" indent="-457200">
              <a:lnSpc>
                <a:spcPct val="110000"/>
              </a:lnSpc>
            </a:pPr>
            <a:r>
              <a:rPr lang="en-US" dirty="0"/>
              <a:t>Food recovery organizations/services </a:t>
            </a:r>
          </a:p>
          <a:p>
            <a:pPr marL="1371600" lvl="2" indent="-457200">
              <a:lnSpc>
                <a:spcPct val="110000"/>
              </a:lnSpc>
            </a:pPr>
            <a:r>
              <a:rPr lang="en-US" dirty="0"/>
              <a:t>Jurisdictions</a:t>
            </a:r>
          </a:p>
          <a:p>
            <a:pPr marL="457200" indent="-457200">
              <a:buFont typeface="Arial" panose="020B0604020202020204" pitchFamily="34" charset="0"/>
              <a:buChar char="•"/>
            </a:pPr>
            <a:r>
              <a:rPr lang="en-US" dirty="0"/>
              <a:t>Model objectives</a:t>
            </a:r>
            <a:endParaRPr lang="en-US" strike="sngStrike" dirty="0"/>
          </a:p>
          <a:p>
            <a:pPr marL="457200" indent="-457200">
              <a:buFont typeface="Arial" panose="020B0604020202020204" pitchFamily="34" charset="0"/>
              <a:buChar char="•"/>
            </a:pPr>
            <a:r>
              <a:rPr lang="en-US" dirty="0"/>
              <a:t>Model structure and considerations</a:t>
            </a:r>
          </a:p>
          <a:p>
            <a:pPr marL="457200" indent="-457200">
              <a:buFont typeface="Arial" panose="020B0604020202020204" pitchFamily="34" charset="0"/>
              <a:buChar char="•"/>
            </a:pPr>
            <a:r>
              <a:rPr lang="en-US" dirty="0"/>
              <a:t>Model highlights</a:t>
            </a:r>
          </a:p>
          <a:p>
            <a:pPr marL="457200" indent="-457200">
              <a:buFont typeface="Arial" panose="020B0604020202020204" pitchFamily="34" charset="0"/>
              <a:buChar char="•"/>
            </a:pPr>
            <a:r>
              <a:rPr lang="en-US" dirty="0"/>
              <a:t>Q &amp; A</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pic>
        <p:nvPicPr>
          <p:cNvPr id="9" name="Picture 8" descr="Local governments, commercial generators, food banks and pantries, health department, food recovery services, food recovery kitchens, local food policy council, food delivery service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359" y="1325563"/>
            <a:ext cx="4699163" cy="4699163"/>
          </a:xfrm>
          <a:prstGeom prst="rect">
            <a:avLst/>
          </a:prstGeom>
        </p:spPr>
      </p:pic>
    </p:spTree>
    <p:extLst>
      <p:ext uri="{BB962C8B-B14F-4D97-AF65-F5344CB8AC3E}">
        <p14:creationId xmlns:p14="http://schemas.microsoft.com/office/powerpoint/2010/main" val="4167211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Requirements"/>
          <p:cNvSpPr>
            <a:spLocks noGrp="1"/>
          </p:cNvSpPr>
          <p:nvPr>
            <p:ph type="title"/>
          </p:nvPr>
        </p:nvSpPr>
        <p:spPr>
          <a:xfrm>
            <a:off x="0" y="0"/>
            <a:ext cx="12192000" cy="885259"/>
          </a:xfrm>
          <a:solidFill>
            <a:srgbClr val="4F7D3F"/>
          </a:solidFill>
        </p:spPr>
        <p:txBody>
          <a:bodyPr>
            <a:normAutofit/>
          </a:bodyPr>
          <a:lstStyle/>
          <a:p>
            <a:r>
              <a:rPr lang="en-US" dirty="0"/>
              <a:t>SB 1383 Requirements</a:t>
            </a:r>
          </a:p>
        </p:txBody>
      </p:sp>
      <p:sp>
        <p:nvSpPr>
          <p:cNvPr id="8" name="Text Placeholder 7" descr="2022"/>
          <p:cNvSpPr>
            <a:spLocks noGrp="1"/>
          </p:cNvSpPr>
          <p:nvPr>
            <p:ph type="body" sz="quarter" idx="15"/>
          </p:nvPr>
        </p:nvSpPr>
        <p:spPr>
          <a:xfrm>
            <a:off x="287383" y="1113101"/>
            <a:ext cx="1593668" cy="1114280"/>
          </a:xfrm>
          <a:solidFill>
            <a:srgbClr val="4F7D3F"/>
          </a:solidFill>
        </p:spPr>
        <p:txBody>
          <a:bodyPr/>
          <a:lstStyle/>
          <a:p>
            <a:pPr algn="ctr"/>
            <a:r>
              <a:rPr lang="en-US" sz="3600" b="1" dirty="0"/>
              <a:t>2020</a:t>
            </a:r>
          </a:p>
        </p:txBody>
      </p:sp>
      <p:sp>
        <p:nvSpPr>
          <p:cNvPr id="3" name="Text Placeholder 2" descr="50% Reduction in Landfilled Organic Waste&#10;(11.5 Million Tons Allowed Organic Waste Disposal)&#10;"/>
          <p:cNvSpPr>
            <a:spLocks noGrp="1"/>
          </p:cNvSpPr>
          <p:nvPr>
            <p:ph type="body" sz="quarter" idx="10"/>
          </p:nvPr>
        </p:nvSpPr>
        <p:spPr>
          <a:xfrm>
            <a:off x="2259875" y="1005840"/>
            <a:ext cx="9644742" cy="1221540"/>
          </a:xfrm>
          <a:solidFill>
            <a:srgbClr val="AFD476"/>
          </a:solidFill>
        </p:spPr>
        <p:txBody>
          <a:bodyPr>
            <a:noAutofit/>
          </a:bodyPr>
          <a:lstStyle/>
          <a:p>
            <a:pPr lvl="0" defTabSz="457200">
              <a:lnSpc>
                <a:spcPct val="100000"/>
              </a:lnSpc>
              <a:spcBef>
                <a:spcPts val="0"/>
              </a:spcBef>
              <a:defRPr/>
            </a:pPr>
            <a:r>
              <a:rPr lang="en-US" sz="3100" b="1" cap="small" dirty="0">
                <a:solidFill>
                  <a:schemeClr val="tx1"/>
                </a:solidFill>
              </a:rPr>
              <a:t>50% Reduction in Landfilled Organic Waste</a:t>
            </a:r>
          </a:p>
          <a:p>
            <a:pPr lvl="0" defTabSz="457200">
              <a:lnSpc>
                <a:spcPct val="100000"/>
              </a:lnSpc>
              <a:spcBef>
                <a:spcPts val="1200"/>
              </a:spcBef>
              <a:defRPr/>
            </a:pPr>
            <a:r>
              <a:rPr lang="en-US" dirty="0">
                <a:solidFill>
                  <a:schemeClr val="tx1"/>
                </a:solidFill>
              </a:rPr>
              <a:t>(11.5 Million Tons Allowed Organic Waste Disposal)</a:t>
            </a:r>
          </a:p>
          <a:p>
            <a:endParaRPr lang="en-US" sz="3100" dirty="0"/>
          </a:p>
        </p:txBody>
      </p:sp>
      <p:sp>
        <p:nvSpPr>
          <p:cNvPr id="7" name="Text Placeholder 6" descr="2022"/>
          <p:cNvSpPr>
            <a:spLocks noGrp="1"/>
          </p:cNvSpPr>
          <p:nvPr>
            <p:ph type="body" sz="quarter" idx="14"/>
          </p:nvPr>
        </p:nvSpPr>
        <p:spPr>
          <a:xfrm>
            <a:off x="287383" y="2455223"/>
            <a:ext cx="1593668" cy="1114280"/>
          </a:xfrm>
          <a:solidFill>
            <a:srgbClr val="4F7D3F"/>
          </a:solidFill>
        </p:spPr>
        <p:txBody>
          <a:bodyPr>
            <a:normAutofit/>
          </a:bodyPr>
          <a:lstStyle/>
          <a:p>
            <a:pPr algn="ctr"/>
            <a:r>
              <a:rPr lang="en-US" sz="3600" b="1" dirty="0"/>
              <a:t>2022</a:t>
            </a:r>
          </a:p>
        </p:txBody>
      </p:sp>
      <p:sp>
        <p:nvSpPr>
          <p:cNvPr id="4" name="Text Placeholder 3" descr="Regulations Take Effect&#10;"/>
          <p:cNvSpPr>
            <a:spLocks noGrp="1"/>
          </p:cNvSpPr>
          <p:nvPr>
            <p:ph type="body" sz="quarter" idx="11"/>
          </p:nvPr>
        </p:nvSpPr>
        <p:spPr>
          <a:xfrm>
            <a:off x="2259875" y="2423702"/>
            <a:ext cx="9644742" cy="1087031"/>
          </a:xfrm>
          <a:solidFill>
            <a:srgbClr val="AFD476"/>
          </a:solidFill>
        </p:spPr>
        <p:txBody>
          <a:bodyPr>
            <a:noAutofit/>
          </a:bodyPr>
          <a:lstStyle/>
          <a:p>
            <a:pPr algn="ctr"/>
            <a:r>
              <a:rPr lang="en-US" sz="3600" b="1" cap="small" dirty="0">
                <a:solidFill>
                  <a:schemeClr val="tx1"/>
                </a:solidFill>
              </a:rPr>
              <a:t>Regulations</a:t>
            </a:r>
            <a:r>
              <a:rPr lang="en-US" sz="3600" b="1" dirty="0">
                <a:solidFill>
                  <a:schemeClr val="tx1"/>
                </a:solidFill>
              </a:rPr>
              <a:t> </a:t>
            </a:r>
            <a:r>
              <a:rPr lang="en-US" sz="3600" b="1" cap="small" dirty="0">
                <a:solidFill>
                  <a:schemeClr val="tx1"/>
                </a:solidFill>
              </a:rPr>
              <a:t>Take Effect</a:t>
            </a:r>
          </a:p>
        </p:txBody>
      </p:sp>
      <p:sp>
        <p:nvSpPr>
          <p:cNvPr id="9" name="Text Placeholder 8" descr="2025"/>
          <p:cNvSpPr>
            <a:spLocks noGrp="1"/>
          </p:cNvSpPr>
          <p:nvPr>
            <p:ph type="body" sz="quarter" idx="16"/>
          </p:nvPr>
        </p:nvSpPr>
        <p:spPr>
          <a:xfrm>
            <a:off x="287383" y="3670390"/>
            <a:ext cx="1593668" cy="1206409"/>
          </a:xfrm>
          <a:solidFill>
            <a:srgbClr val="4F7D3F"/>
          </a:solidFill>
        </p:spPr>
        <p:txBody>
          <a:bodyPr>
            <a:normAutofit/>
          </a:bodyPr>
          <a:lstStyle/>
          <a:p>
            <a:r>
              <a:rPr lang="en-US" sz="3600" b="1" dirty="0"/>
              <a:t>2025</a:t>
            </a:r>
          </a:p>
        </p:txBody>
      </p:sp>
      <p:sp>
        <p:nvSpPr>
          <p:cNvPr id="5" name="Text Placeholder 4" descr="75% Reduction in Landfilled Organic Waste&#10;(5.7 Million Tons Allowed Organic Waste Disposal)&#10;"/>
          <p:cNvSpPr>
            <a:spLocks noGrp="1"/>
          </p:cNvSpPr>
          <p:nvPr>
            <p:ph type="body" sz="quarter" idx="12"/>
          </p:nvPr>
        </p:nvSpPr>
        <p:spPr>
          <a:xfrm>
            <a:off x="2259875" y="3670390"/>
            <a:ext cx="9644742" cy="1206409"/>
          </a:xfrm>
          <a:solidFill>
            <a:srgbClr val="AFD476"/>
          </a:solidFill>
        </p:spPr>
        <p:txBody>
          <a:bodyPr>
            <a:normAutofit fontScale="70000" lnSpcReduction="20000"/>
          </a:bodyPr>
          <a:lstStyle/>
          <a:p>
            <a:pPr lvl="0" defTabSz="457200">
              <a:lnSpc>
                <a:spcPct val="100000"/>
              </a:lnSpc>
              <a:spcBef>
                <a:spcPts val="0"/>
              </a:spcBef>
              <a:defRPr/>
            </a:pPr>
            <a:r>
              <a:rPr lang="en-US" sz="4900" b="1" cap="small" dirty="0">
                <a:solidFill>
                  <a:schemeClr val="tx1"/>
                </a:solidFill>
              </a:rPr>
              <a:t>75% Reduction in Landfilled Organic Waste</a:t>
            </a:r>
          </a:p>
          <a:p>
            <a:pPr lvl="0" defTabSz="457200">
              <a:lnSpc>
                <a:spcPct val="100000"/>
              </a:lnSpc>
              <a:spcBef>
                <a:spcPts val="1200"/>
              </a:spcBef>
              <a:defRPr/>
            </a:pPr>
            <a:r>
              <a:rPr lang="en-US" sz="4400" dirty="0">
                <a:solidFill>
                  <a:schemeClr val="tx1"/>
                </a:solidFill>
              </a:rPr>
              <a:t>(5.7 Million Tons Allowed Organic Waste Disposal)</a:t>
            </a:r>
          </a:p>
          <a:p>
            <a:endParaRPr lang="en-US" dirty="0"/>
          </a:p>
        </p:txBody>
      </p:sp>
      <p:sp>
        <p:nvSpPr>
          <p:cNvPr id="10" name="Text Placeholder 9" descr="2025"/>
          <p:cNvSpPr>
            <a:spLocks noGrp="1"/>
          </p:cNvSpPr>
          <p:nvPr>
            <p:ph type="body" sz="quarter" idx="17"/>
          </p:nvPr>
        </p:nvSpPr>
        <p:spPr>
          <a:xfrm>
            <a:off x="314326" y="5036456"/>
            <a:ext cx="1618977" cy="1161143"/>
          </a:xfrm>
          <a:solidFill>
            <a:srgbClr val="4F7D3F"/>
          </a:solidFill>
        </p:spPr>
        <p:txBody>
          <a:bodyPr>
            <a:normAutofit/>
          </a:bodyPr>
          <a:lstStyle/>
          <a:p>
            <a:r>
              <a:rPr lang="en-US" sz="3600" b="1" dirty="0"/>
              <a:t>2025</a:t>
            </a:r>
          </a:p>
        </p:txBody>
      </p:sp>
      <p:sp>
        <p:nvSpPr>
          <p:cNvPr id="6" name="Text Placeholder 5" descr="20% Recovery of Currently Disposed Edible Food for Human Consumption &#10;"/>
          <p:cNvSpPr>
            <a:spLocks noGrp="1"/>
          </p:cNvSpPr>
          <p:nvPr>
            <p:ph type="body" sz="quarter" idx="13"/>
          </p:nvPr>
        </p:nvSpPr>
        <p:spPr>
          <a:xfrm>
            <a:off x="2259876" y="5036456"/>
            <a:ext cx="9617798" cy="1161143"/>
          </a:xfrm>
          <a:solidFill>
            <a:srgbClr val="AFD476"/>
          </a:solidFill>
        </p:spPr>
        <p:txBody>
          <a:bodyPr>
            <a:noAutofit/>
          </a:bodyPr>
          <a:lstStyle/>
          <a:p>
            <a:r>
              <a:rPr lang="en-US" sz="3100" b="1" cap="small" dirty="0">
                <a:solidFill>
                  <a:schemeClr val="tx1"/>
                </a:solidFill>
              </a:rPr>
              <a:t>20% Recovery of Currently Disposed Edible Food for Human Consumption </a:t>
            </a:r>
          </a:p>
        </p:txBody>
      </p:sp>
    </p:spTree>
    <p:extLst>
      <p:ext uri="{BB962C8B-B14F-4D97-AF65-F5344CB8AC3E}">
        <p14:creationId xmlns:p14="http://schemas.microsoft.com/office/powerpoint/2010/main" val="4272817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Food Recovery Hierarchy"/>
          <p:cNvSpPr>
            <a:spLocks noGrp="1"/>
          </p:cNvSpPr>
          <p:nvPr>
            <p:ph type="title"/>
          </p:nvPr>
        </p:nvSpPr>
        <p:spPr>
          <a:xfrm>
            <a:off x="0" y="0"/>
            <a:ext cx="12191999" cy="1325563"/>
          </a:xfrm>
          <a:solidFill>
            <a:srgbClr val="4F7D3F"/>
          </a:solidFill>
        </p:spPr>
        <p:txBody>
          <a:bodyPr/>
          <a:lstStyle/>
          <a:p>
            <a:r>
              <a:rPr lang="en-US" dirty="0"/>
              <a:t>Food Recovery Hierarchy</a:t>
            </a:r>
          </a:p>
        </p:txBody>
      </p:sp>
      <p:pic>
        <p:nvPicPr>
          <p:cNvPr id="9" name="Picture 2" descr="Food Recovery Hierarchy ">
            <a:extLst>
              <a:ext uri="{C183D7F6-B498-43B3-948B-1728B52AA6E4}">
                <adec:decorative xmlns:adec="http://schemas.microsoft.com/office/drawing/2017/decorative" xmlns="" val="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40" t="2848" r="3767" b="3209"/>
          <a:stretch/>
        </p:blipFill>
        <p:spPr bwMode="auto">
          <a:xfrm>
            <a:off x="667011" y="1339504"/>
            <a:ext cx="5831656" cy="4902043"/>
          </a:xfrm>
          <a:prstGeom prst="rect">
            <a:avLst/>
          </a:prstGeom>
          <a:noFill/>
          <a:extLst>
            <a:ext uri="{909E8E84-426E-40DD-AFC4-6F175D3DCCD1}">
              <a14:hiddenFill xmlns:a14="http://schemas.microsoft.com/office/drawing/2010/main">
                <a:solidFill>
                  <a:srgbClr val="FFFFFF"/>
                </a:solidFill>
              </a14:hiddenFill>
            </a:ext>
          </a:extLst>
        </p:spPr>
      </p:pic>
      <p:sp>
        <p:nvSpPr>
          <p:cNvPr id="8" name="Trapezoid 7">
            <a:extLst>
              <a:ext uri="{C183D7F6-B498-43B3-948B-1728B52AA6E4}">
                <adec:decorative xmlns:adec="http://schemas.microsoft.com/office/drawing/2017/decorative" xmlns="" val="1"/>
              </a:ext>
            </a:extLst>
          </p:cNvPr>
          <p:cNvSpPr/>
          <p:nvPr/>
        </p:nvSpPr>
        <p:spPr>
          <a:xfrm flipV="1">
            <a:off x="1658471" y="2614385"/>
            <a:ext cx="4240305" cy="553064"/>
          </a:xfrm>
          <a:prstGeom prst="trapezoid">
            <a:avLst>
              <a:gd name="adj" fmla="val 59448"/>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 name="Rounded Rectangular Callout 6" descr="Focus of SB 1383’s 20% edible food recovery goal&#10;Focus of Model Food Recovery Agreement&#10;"/>
          <p:cNvSpPr/>
          <p:nvPr/>
        </p:nvSpPr>
        <p:spPr>
          <a:xfrm>
            <a:off x="6790944" y="2161309"/>
            <a:ext cx="5040272" cy="3045173"/>
          </a:xfrm>
          <a:prstGeom prst="wedgeRoundRectCallout">
            <a:avLst>
              <a:gd name="adj1" fmla="val -69358"/>
              <a:gd name="adj2" fmla="val -29982"/>
              <a:gd name="adj3" fmla="val 16667"/>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Aft>
                <a:spcPts val="1800"/>
              </a:spcAft>
              <a:buFont typeface="Arial" panose="020B0604020202020204" pitchFamily="34" charset="0"/>
              <a:buChar char="•"/>
            </a:pPr>
            <a:r>
              <a:rPr lang="en-US" sz="2800" dirty="0">
                <a:latin typeface="Arial" panose="020B0604020202020204" pitchFamily="34" charset="0"/>
              </a:rPr>
              <a:t>Focus of SB 1383’s 20% edible food recovery goal</a:t>
            </a:r>
          </a:p>
          <a:p>
            <a:pPr marL="285750" indent="-285750">
              <a:buFont typeface="Arial" panose="020B0604020202020204" pitchFamily="34" charset="0"/>
              <a:buChar char="•"/>
            </a:pPr>
            <a:r>
              <a:rPr lang="en-US" sz="2800" dirty="0">
                <a:solidFill>
                  <a:schemeClr val="bg1"/>
                </a:solidFill>
                <a:latin typeface="Arial" panose="020B0604020202020204" pitchFamily="34" charset="0"/>
              </a:rPr>
              <a:t>Focus of </a:t>
            </a:r>
            <a:r>
              <a:rPr lang="en-US" sz="2800" dirty="0">
                <a:latin typeface="Arial" panose="020B0604020202020204" pitchFamily="34" charset="0"/>
              </a:rPr>
              <a:t>Model Food Recovery Agreement</a:t>
            </a:r>
            <a:endParaRPr lang="en-US" sz="2800" strike="sngStrike" dirty="0">
              <a:latin typeface="Arial" panose="020B0604020202020204" pitchFamily="34" charset="0"/>
            </a:endParaRPr>
          </a:p>
        </p:txBody>
      </p:sp>
    </p:spTree>
    <p:extLst>
      <p:ext uri="{BB962C8B-B14F-4D97-AF65-F5344CB8AC3E}">
        <p14:creationId xmlns:p14="http://schemas.microsoft.com/office/powerpoint/2010/main" val="851976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SB 1383 Key Edible Food Recovery Dates "/>
          <p:cNvSpPr>
            <a:spLocks noGrp="1"/>
          </p:cNvSpPr>
          <p:nvPr>
            <p:ph type="title"/>
          </p:nvPr>
        </p:nvSpPr>
        <p:spPr>
          <a:xfrm>
            <a:off x="0" y="0"/>
            <a:ext cx="12191999" cy="876707"/>
          </a:xfrm>
          <a:solidFill>
            <a:srgbClr val="4F7D3F"/>
          </a:solidFill>
        </p:spPr>
        <p:txBody>
          <a:bodyPr>
            <a:normAutofit/>
          </a:bodyPr>
          <a:lstStyle/>
          <a:p>
            <a:r>
              <a:rPr lang="en-US" dirty="0"/>
              <a:t>SB 1383 Key Edible Food Recovery Dates </a:t>
            </a:r>
          </a:p>
        </p:txBody>
      </p:sp>
      <p:sp>
        <p:nvSpPr>
          <p:cNvPr id="15" name="Text Placeholder 14" descr="2022"/>
          <p:cNvSpPr>
            <a:spLocks noGrp="1"/>
          </p:cNvSpPr>
          <p:nvPr>
            <p:ph type="body" sz="quarter" idx="23"/>
          </p:nvPr>
        </p:nvSpPr>
        <p:spPr/>
        <p:txBody>
          <a:bodyPr/>
          <a:lstStyle/>
          <a:p>
            <a:r>
              <a:rPr lang="en-US" dirty="0"/>
              <a:t>2022</a:t>
            </a:r>
          </a:p>
        </p:txBody>
      </p:sp>
      <p:pic>
        <p:nvPicPr>
          <p:cNvPr id="31" name="Picture 30" descr="apple">
            <a:extLst>
              <a:ext uri="{FF2B5EF4-FFF2-40B4-BE49-F238E27FC236}">
                <a16:creationId xmlns:a16="http://schemas.microsoft.com/office/drawing/2014/main" id="{F1ABC944-9F42-5C41-B1C6-67951317C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7112" y="1751057"/>
            <a:ext cx="541077" cy="572320"/>
          </a:xfrm>
          <a:prstGeom prst="rect">
            <a:avLst/>
          </a:prstGeom>
        </p:spPr>
      </p:pic>
      <p:sp>
        <p:nvSpPr>
          <p:cNvPr id="28" name="Text Placeholder 27" descr="Jurisdictions establish edible food recovery program&#10;"/>
          <p:cNvSpPr>
            <a:spLocks noGrp="1"/>
          </p:cNvSpPr>
          <p:nvPr>
            <p:ph type="body" sz="quarter" idx="26"/>
          </p:nvPr>
        </p:nvSpPr>
        <p:spPr>
          <a:xfrm>
            <a:off x="2033105" y="1625313"/>
            <a:ext cx="3492624" cy="666750"/>
          </a:xfrm>
        </p:spPr>
        <p:txBody>
          <a:bodyPr>
            <a:noAutofit/>
          </a:bodyPr>
          <a:lstStyle/>
          <a:p>
            <a:r>
              <a:rPr lang="en-US" sz="2100" b="0" dirty="0">
                <a:solidFill>
                  <a:schemeClr val="bg1"/>
                </a:solidFill>
              </a:rPr>
              <a:t>Jurisdictions establish edible food recovery program</a:t>
            </a:r>
          </a:p>
        </p:txBody>
      </p:sp>
      <p:pic>
        <p:nvPicPr>
          <p:cNvPr id="23" name="Picture 22" descr="grocery ca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7112" y="2693040"/>
            <a:ext cx="461289" cy="491807"/>
          </a:xfrm>
          <a:prstGeom prst="rect">
            <a:avLst/>
          </a:prstGeom>
          <a:noFill/>
        </p:spPr>
      </p:pic>
      <p:sp>
        <p:nvSpPr>
          <p:cNvPr id="24" name="Text Placeholder 23" descr="Tier 1 commercial edible food generators must be compliant&#10;"/>
          <p:cNvSpPr>
            <a:spLocks noGrp="1"/>
          </p:cNvSpPr>
          <p:nvPr>
            <p:ph type="body" sz="quarter" idx="14"/>
          </p:nvPr>
        </p:nvSpPr>
        <p:spPr>
          <a:xfrm>
            <a:off x="1992861" y="2654842"/>
            <a:ext cx="3532868" cy="804939"/>
          </a:xfrm>
        </p:spPr>
        <p:txBody>
          <a:bodyPr>
            <a:noAutofit/>
          </a:bodyPr>
          <a:lstStyle/>
          <a:p>
            <a:r>
              <a:rPr lang="en-US" b="0" dirty="0">
                <a:solidFill>
                  <a:schemeClr val="bg1"/>
                </a:solidFill>
              </a:rPr>
              <a:t>Tier 1 commercial edible food generators must be compliant</a:t>
            </a:r>
          </a:p>
        </p:txBody>
      </p:sp>
      <p:pic>
        <p:nvPicPr>
          <p:cNvPr id="33" name="Picture 32"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3704" y="3563529"/>
            <a:ext cx="521329" cy="494480"/>
          </a:xfrm>
          <a:prstGeom prst="rect">
            <a:avLst/>
          </a:prstGeom>
        </p:spPr>
      </p:pic>
      <p:sp>
        <p:nvSpPr>
          <p:cNvPr id="26" name="Text Placeholder 25" descr="Jurisdictions begin food recovery capacity planning&#10;"/>
          <p:cNvSpPr>
            <a:spLocks noGrp="1"/>
          </p:cNvSpPr>
          <p:nvPr>
            <p:ph type="body" sz="quarter" idx="16"/>
          </p:nvPr>
        </p:nvSpPr>
        <p:spPr>
          <a:xfrm>
            <a:off x="1989996" y="3546195"/>
            <a:ext cx="3437409" cy="666750"/>
          </a:xfrm>
        </p:spPr>
        <p:txBody>
          <a:bodyPr>
            <a:noAutofit/>
          </a:bodyPr>
          <a:lstStyle/>
          <a:p>
            <a:r>
              <a:rPr lang="en-US" b="0" dirty="0">
                <a:solidFill>
                  <a:schemeClr val="bg1"/>
                </a:solidFill>
              </a:rPr>
              <a:t>Jurisdictions begin food recovery capacity planning</a:t>
            </a:r>
          </a:p>
        </p:txBody>
      </p:sp>
      <p:pic>
        <p:nvPicPr>
          <p:cNvPr id="32" name="Picture 31" descr="person speaking">
            <a:extLst>
              <a:ext uri="{FF2B5EF4-FFF2-40B4-BE49-F238E27FC236}">
                <a16:creationId xmlns:a16="http://schemas.microsoft.com/office/drawing/2014/main" id="{49A3653B-D1A4-D34C-8A9F-90D12CC78BB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33704" y="4503912"/>
            <a:ext cx="607895" cy="512450"/>
          </a:xfrm>
          <a:prstGeom prst="rect">
            <a:avLst/>
          </a:prstGeom>
        </p:spPr>
      </p:pic>
      <p:sp>
        <p:nvSpPr>
          <p:cNvPr id="25" name="Text Placeholder 24" descr="Jurisdictions begin food recovery education (annually)&#10;"/>
          <p:cNvSpPr>
            <a:spLocks noGrp="1"/>
          </p:cNvSpPr>
          <p:nvPr>
            <p:ph type="body" sz="quarter" idx="15"/>
          </p:nvPr>
        </p:nvSpPr>
        <p:spPr>
          <a:xfrm>
            <a:off x="1968389" y="4429376"/>
            <a:ext cx="3557339" cy="783582"/>
          </a:xfrm>
        </p:spPr>
        <p:txBody>
          <a:bodyPr>
            <a:noAutofit/>
          </a:bodyPr>
          <a:lstStyle/>
          <a:p>
            <a:r>
              <a:rPr lang="en-US" b="0" dirty="0">
                <a:solidFill>
                  <a:schemeClr val="bg1"/>
                </a:solidFill>
              </a:rPr>
              <a:t>Jurisdictions begin food recovery education (annually)</a:t>
            </a:r>
          </a:p>
        </p:txBody>
      </p:sp>
      <p:pic>
        <p:nvPicPr>
          <p:cNvPr id="30" name="Picture 29" descr="delivery truck"/>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6055" y="5426529"/>
            <a:ext cx="685544" cy="425167"/>
          </a:xfrm>
          <a:prstGeom prst="rect">
            <a:avLst/>
          </a:prstGeom>
        </p:spPr>
      </p:pic>
      <p:sp>
        <p:nvSpPr>
          <p:cNvPr id="27" name="Text Placeholder 26" descr="Jurisdictions begin inspections of Tier 1 generators and food recovery orgs/services &#10;"/>
          <p:cNvSpPr>
            <a:spLocks noGrp="1"/>
          </p:cNvSpPr>
          <p:nvPr>
            <p:ph type="body" sz="quarter" idx="25"/>
          </p:nvPr>
        </p:nvSpPr>
        <p:spPr>
          <a:xfrm>
            <a:off x="1936876" y="5270053"/>
            <a:ext cx="3854330" cy="738118"/>
          </a:xfrm>
        </p:spPr>
        <p:txBody>
          <a:bodyPr>
            <a:noAutofit/>
          </a:bodyPr>
          <a:lstStyle/>
          <a:p>
            <a:r>
              <a:rPr lang="en-US" b="0" dirty="0">
                <a:solidFill>
                  <a:schemeClr val="bg1"/>
                </a:solidFill>
              </a:rPr>
              <a:t>Jurisdictions begin inspections of Tier 1 generators and food recovery orgs/services </a:t>
            </a:r>
          </a:p>
        </p:txBody>
      </p:sp>
      <p:sp>
        <p:nvSpPr>
          <p:cNvPr id="16" name="Text Placeholder 15" descr="2024"/>
          <p:cNvSpPr>
            <a:spLocks noGrp="1"/>
          </p:cNvSpPr>
          <p:nvPr>
            <p:ph type="body" sz="quarter" idx="24"/>
          </p:nvPr>
        </p:nvSpPr>
        <p:spPr/>
        <p:txBody>
          <a:bodyPr/>
          <a:lstStyle/>
          <a:p>
            <a:r>
              <a:rPr lang="en-US" dirty="0"/>
              <a:t>2024</a:t>
            </a:r>
          </a:p>
        </p:txBody>
      </p:sp>
      <p:pic>
        <p:nvPicPr>
          <p:cNvPr id="22" name="Picture 21"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34635" y="1781295"/>
            <a:ext cx="515976" cy="535082"/>
          </a:xfrm>
          <a:prstGeom prst="rect">
            <a:avLst/>
          </a:prstGeom>
        </p:spPr>
      </p:pic>
      <p:sp>
        <p:nvSpPr>
          <p:cNvPr id="21" name="Text Placeholder 20" descr="Tier 2 commercial edible food generators must be  compliant&#10;"/>
          <p:cNvSpPr>
            <a:spLocks noGrp="1"/>
          </p:cNvSpPr>
          <p:nvPr>
            <p:ph type="body" sz="quarter" idx="10"/>
          </p:nvPr>
        </p:nvSpPr>
        <p:spPr>
          <a:xfrm>
            <a:off x="8017685" y="1666802"/>
            <a:ext cx="3183715" cy="1272341"/>
          </a:xfrm>
        </p:spPr>
        <p:txBody>
          <a:bodyPr>
            <a:normAutofit/>
          </a:bodyPr>
          <a:lstStyle/>
          <a:p>
            <a:r>
              <a:rPr lang="en-US" b="0" dirty="0"/>
              <a:t>Tier 2 commercial edible food generators must be  compliant</a:t>
            </a:r>
          </a:p>
        </p:txBody>
      </p:sp>
      <p:grpSp>
        <p:nvGrpSpPr>
          <p:cNvPr id="4" name="Group 3" descr="truck"/>
          <p:cNvGrpSpPr/>
          <p:nvPr/>
        </p:nvGrpSpPr>
        <p:grpSpPr>
          <a:xfrm>
            <a:off x="6886844" y="3106472"/>
            <a:ext cx="836884" cy="846296"/>
            <a:chOff x="6916289" y="2760512"/>
            <a:chExt cx="836884" cy="846296"/>
          </a:xfrm>
        </p:grpSpPr>
        <p:sp>
          <p:nvSpPr>
            <p:cNvPr id="34" name="Oval 33" descr="decorative color background">
              <a:extLst>
                <a:ext uri="{FF2B5EF4-FFF2-40B4-BE49-F238E27FC236}">
                  <a16:creationId xmlns:a16="http://schemas.microsoft.com/office/drawing/2014/main" id="{E2122863-0E8D-524F-813F-1495B23848B6}"/>
                </a:ext>
              </a:extLst>
            </p:cNvPr>
            <p:cNvSpPr/>
            <p:nvPr/>
          </p:nvSpPr>
          <p:spPr>
            <a:xfrm>
              <a:off x="6916289" y="2760512"/>
              <a:ext cx="836884" cy="846296"/>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29" name="Picture 28" descr="delivery truck"/>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91959" y="2971076"/>
              <a:ext cx="685544" cy="425167"/>
            </a:xfrm>
            <a:prstGeom prst="rect">
              <a:avLst/>
            </a:prstGeom>
          </p:spPr>
        </p:pic>
      </p:grpSp>
      <p:sp>
        <p:nvSpPr>
          <p:cNvPr id="19" name="Oval 18">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6915322" y="4503912"/>
            <a:ext cx="836884" cy="870308"/>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20" name="Picture 19"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26946" y="4544608"/>
            <a:ext cx="562507" cy="683666"/>
          </a:xfrm>
          <a:prstGeom prst="rect">
            <a:avLst/>
          </a:prstGeom>
        </p:spPr>
      </p:pic>
      <p:sp>
        <p:nvSpPr>
          <p:cNvPr id="18" name="Text Placeholder 20" descr="Jurisdictions begin inspections of Tier 2 commercial edible food generators &#10;&#10;Jurisdictions take enforcement action for non-compliant entities&#10;"/>
          <p:cNvSpPr txBox="1">
            <a:spLocks/>
          </p:cNvSpPr>
          <p:nvPr/>
        </p:nvSpPr>
        <p:spPr>
          <a:xfrm>
            <a:off x="8017684" y="3095509"/>
            <a:ext cx="3183715" cy="2534326"/>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dirty="0"/>
              <a:t>Jurisdictions begin inspections of Tier 2 commercial edible food generators </a:t>
            </a:r>
          </a:p>
          <a:p>
            <a:endParaRPr lang="en-US" b="0" dirty="0"/>
          </a:p>
          <a:p>
            <a:r>
              <a:rPr lang="en-US" b="0" dirty="0"/>
              <a:t>Jurisdictions take enforcement action for non-compliant entities</a:t>
            </a:r>
          </a:p>
        </p:txBody>
      </p:sp>
    </p:spTree>
    <p:extLst>
      <p:ext uri="{BB962C8B-B14F-4D97-AF65-F5344CB8AC3E}">
        <p14:creationId xmlns:p14="http://schemas.microsoft.com/office/powerpoint/2010/main" val="379771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Jurisdiction Edible Food Recovery Requirements"/>
          <p:cNvSpPr>
            <a:spLocks noGrp="1"/>
          </p:cNvSpPr>
          <p:nvPr>
            <p:ph type="title"/>
          </p:nvPr>
        </p:nvSpPr>
        <p:spPr>
          <a:xfrm>
            <a:off x="0" y="0"/>
            <a:ext cx="12192000" cy="926513"/>
          </a:xfrm>
          <a:solidFill>
            <a:srgbClr val="4F7D3F"/>
          </a:solidFill>
        </p:spPr>
        <p:txBody>
          <a:bodyPr>
            <a:normAutofit/>
          </a:bodyPr>
          <a:lstStyle/>
          <a:p>
            <a:r>
              <a:rPr lang="en-US" sz="3600" dirty="0"/>
              <a:t>Jurisdiction Edible Food Recovery Requirements</a:t>
            </a:r>
          </a:p>
        </p:txBody>
      </p:sp>
      <p:sp>
        <p:nvSpPr>
          <p:cNvPr id="56" name="Text Placeholder 5" descr="Establish Edible Food Recovery Program &#10;"/>
          <p:cNvSpPr>
            <a:spLocks noGrp="1"/>
          </p:cNvSpPr>
          <p:nvPr>
            <p:ph type="body" sz="quarter" idx="10"/>
          </p:nvPr>
        </p:nvSpPr>
        <p:spPr>
          <a:xfrm>
            <a:off x="88900" y="1416962"/>
            <a:ext cx="3086100" cy="656771"/>
          </a:xfrm>
        </p:spPr>
        <p:txBody>
          <a:bodyPr/>
          <a:lstStyle/>
          <a:p>
            <a:r>
              <a:rPr lang="en-US" dirty="0"/>
              <a:t>Establish Edible Food Recovery Program </a:t>
            </a:r>
          </a:p>
        </p:txBody>
      </p:sp>
      <p:sp>
        <p:nvSpPr>
          <p:cNvPr id="51" name="Text Placeholder 4" descr="Plan for Capacity&#10; and Expansion (if needed)&#10;">
            <a:extLst>
              <a:ext uri="{FF2B5EF4-FFF2-40B4-BE49-F238E27FC236}">
                <a16:creationId xmlns:a16="http://schemas.microsoft.com/office/drawing/2014/main" id="{95C65741-8CE7-3D4A-A769-9350C328315B}"/>
              </a:ext>
            </a:extLst>
          </p:cNvPr>
          <p:cNvSpPr>
            <a:spLocks noGrp="1"/>
          </p:cNvSpPr>
          <p:nvPr>
            <p:ph type="body" sz="quarter" idx="11"/>
          </p:nvPr>
        </p:nvSpPr>
        <p:spPr>
          <a:xfrm>
            <a:off x="3455471" y="1445824"/>
            <a:ext cx="3461632" cy="636975"/>
          </a:xfrm>
        </p:spPr>
        <p:txBody>
          <a:bodyPr>
            <a:noAutofit/>
          </a:bodyPr>
          <a:lstStyle/>
          <a:p>
            <a:pPr>
              <a:spcBef>
                <a:spcPts val="0"/>
              </a:spcBef>
            </a:pPr>
            <a:r>
              <a:rPr lang="en-US" dirty="0"/>
              <a:t>Plan for Capacity</a:t>
            </a:r>
          </a:p>
          <a:p>
            <a:pPr>
              <a:spcBef>
                <a:spcPts val="0"/>
              </a:spcBef>
            </a:pPr>
            <a:r>
              <a:rPr lang="en-US" dirty="0"/>
              <a:t> and Expansion (if needed)</a:t>
            </a:r>
            <a:endParaRPr lang="en-US" b="1" dirty="0"/>
          </a:p>
        </p:txBody>
      </p:sp>
      <p:sp>
        <p:nvSpPr>
          <p:cNvPr id="52" name="Text Placeholder 6" descr="Enforceable Mechanisms and Monitor Compliance&#10;">
            <a:extLst>
              <a:ext uri="{FF2B5EF4-FFF2-40B4-BE49-F238E27FC236}">
                <a16:creationId xmlns:a16="http://schemas.microsoft.com/office/drawing/2014/main" id="{6AD3F286-2256-A941-867E-36AB8D5D6E38}"/>
              </a:ext>
            </a:extLst>
          </p:cNvPr>
          <p:cNvSpPr>
            <a:spLocks noGrp="1"/>
          </p:cNvSpPr>
          <p:nvPr>
            <p:ph type="body" sz="quarter" idx="12"/>
          </p:nvPr>
        </p:nvSpPr>
        <p:spPr>
          <a:xfrm>
            <a:off x="7283292" y="1451242"/>
            <a:ext cx="3573393" cy="631224"/>
          </a:xfrm>
        </p:spPr>
        <p:txBody>
          <a:bodyPr>
            <a:noAutofit/>
          </a:bodyPr>
          <a:lstStyle/>
          <a:p>
            <a:r>
              <a:rPr lang="en-US" dirty="0"/>
              <a:t>Enforceable Mechanisms and Monitor Compliance</a:t>
            </a:r>
          </a:p>
        </p:txBody>
      </p:sp>
      <p:pic>
        <p:nvPicPr>
          <p:cNvPr id="45" name="Picture 44" descr="appl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56" y="2649031"/>
            <a:ext cx="761757" cy="805743"/>
          </a:xfrm>
          <a:prstGeom prst="rect">
            <a:avLst/>
          </a:prstGeom>
        </p:spPr>
      </p:pic>
      <p:pic>
        <p:nvPicPr>
          <p:cNvPr id="34" name="Picture 33" descr="busine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85028" y="2681683"/>
            <a:ext cx="765982" cy="765982"/>
          </a:xfrm>
          <a:prstGeom prst="rect">
            <a:avLst/>
          </a:prstGeom>
        </p:spPr>
      </p:pic>
      <p:pic>
        <p:nvPicPr>
          <p:cNvPr id="49" name="Picture 48"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8444605" y="2637000"/>
            <a:ext cx="763475" cy="805743"/>
          </a:xfrm>
          <a:prstGeom prst="rect">
            <a:avLst/>
          </a:prstGeom>
        </p:spPr>
      </p:pic>
      <p:pic>
        <p:nvPicPr>
          <p:cNvPr id="33" name="Picture 32" descr="delivery truck"/>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8213" y="3836478"/>
            <a:ext cx="973765" cy="603919"/>
          </a:xfrm>
          <a:prstGeom prst="rect">
            <a:avLst/>
          </a:prstGeom>
        </p:spPr>
      </p:pic>
      <p:pic>
        <p:nvPicPr>
          <p:cNvPr id="48" name="Picture 47" descr="newspape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21227" y="3681663"/>
            <a:ext cx="989284" cy="913548"/>
          </a:xfrm>
          <a:prstGeom prst="rect">
            <a:avLst/>
          </a:prstGeom>
        </p:spPr>
      </p:pic>
      <p:pic>
        <p:nvPicPr>
          <p:cNvPr id="50" name="Picture 49" descr="send document"/>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59086" y="3836478"/>
            <a:ext cx="943073" cy="652458"/>
          </a:xfrm>
          <a:prstGeom prst="rect">
            <a:avLst/>
          </a:prstGeom>
        </p:spPr>
      </p:pic>
      <p:sp>
        <p:nvSpPr>
          <p:cNvPr id="53" name="Text Placeholder 6" descr="Ensure Generators Have Access to Organizations/ Services&#10;">
            <a:extLst>
              <a:ext uri="{FF2B5EF4-FFF2-40B4-BE49-F238E27FC236}">
                <a16:creationId xmlns:a16="http://schemas.microsoft.com/office/drawing/2014/main" id="{6AD3F286-2256-A941-867E-36AB8D5D6E38}"/>
              </a:ext>
            </a:extLst>
          </p:cNvPr>
          <p:cNvSpPr>
            <a:spLocks noGrp="1"/>
          </p:cNvSpPr>
          <p:nvPr>
            <p:ph type="body" sz="quarter" idx="13"/>
          </p:nvPr>
        </p:nvSpPr>
        <p:spPr>
          <a:xfrm>
            <a:off x="1781047" y="5217519"/>
            <a:ext cx="3332374" cy="926513"/>
          </a:xfrm>
        </p:spPr>
        <p:txBody>
          <a:bodyPr>
            <a:noAutofit/>
          </a:bodyPr>
          <a:lstStyle/>
          <a:p>
            <a:r>
              <a:rPr lang="en-US" dirty="0"/>
              <a:t>Ensure Generators Have Access to Organizations/ Services</a:t>
            </a:r>
          </a:p>
        </p:txBody>
      </p:sp>
      <p:sp>
        <p:nvSpPr>
          <p:cNvPr id="54" name="Text Placeholder 6" descr="Provide Education&#10;">
            <a:extLst>
              <a:ext uri="{FF2B5EF4-FFF2-40B4-BE49-F238E27FC236}">
                <a16:creationId xmlns:a16="http://schemas.microsoft.com/office/drawing/2014/main" id="{6AD3F286-2256-A941-867E-36AB8D5D6E38}"/>
              </a:ext>
            </a:extLst>
          </p:cNvPr>
          <p:cNvSpPr>
            <a:spLocks noGrp="1"/>
          </p:cNvSpPr>
          <p:nvPr>
            <p:ph type="body" sz="quarter" idx="14"/>
          </p:nvPr>
        </p:nvSpPr>
        <p:spPr>
          <a:xfrm>
            <a:off x="5472819" y="5217519"/>
            <a:ext cx="3086100" cy="923745"/>
          </a:xfrm>
        </p:spPr>
        <p:txBody>
          <a:bodyPr>
            <a:noAutofit/>
          </a:bodyPr>
          <a:lstStyle/>
          <a:p>
            <a:r>
              <a:rPr lang="en-US" dirty="0"/>
              <a:t>Provide Education</a:t>
            </a:r>
          </a:p>
          <a:p>
            <a:endParaRPr lang="en-US" dirty="0"/>
          </a:p>
        </p:txBody>
      </p:sp>
      <p:sp>
        <p:nvSpPr>
          <p:cNvPr id="55" name="Text Placeholder 6" descr="Report Program Information&#10;">
            <a:extLst>
              <a:ext uri="{FF2B5EF4-FFF2-40B4-BE49-F238E27FC236}">
                <a16:creationId xmlns:a16="http://schemas.microsoft.com/office/drawing/2014/main" id="{6AD3F286-2256-A941-867E-36AB8D5D6E38}"/>
              </a:ext>
            </a:extLst>
          </p:cNvPr>
          <p:cNvSpPr>
            <a:spLocks noGrp="1"/>
          </p:cNvSpPr>
          <p:nvPr>
            <p:ph type="body" sz="quarter" idx="15"/>
          </p:nvPr>
        </p:nvSpPr>
        <p:spPr>
          <a:xfrm>
            <a:off x="9127215" y="5217519"/>
            <a:ext cx="3086100" cy="926513"/>
          </a:xfrm>
        </p:spPr>
        <p:txBody>
          <a:bodyPr>
            <a:noAutofit/>
          </a:bodyPr>
          <a:lstStyle/>
          <a:p>
            <a:r>
              <a:rPr lang="en-US" dirty="0"/>
              <a:t>Report Program Information</a:t>
            </a:r>
          </a:p>
          <a:p>
            <a:endParaRPr lang="en-US" dirty="0"/>
          </a:p>
        </p:txBody>
      </p:sp>
    </p:spTree>
    <p:extLst>
      <p:ext uri="{BB962C8B-B14F-4D97-AF65-F5344CB8AC3E}">
        <p14:creationId xmlns:p14="http://schemas.microsoft.com/office/powerpoint/2010/main" val="141671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Food Recovery Capacity Planning"/>
          <p:cNvSpPr>
            <a:spLocks noGrp="1"/>
          </p:cNvSpPr>
          <p:nvPr>
            <p:ph type="title"/>
          </p:nvPr>
        </p:nvSpPr>
        <p:spPr>
          <a:xfrm>
            <a:off x="0" y="39712"/>
            <a:ext cx="12192000" cy="820382"/>
          </a:xfrm>
          <a:solidFill>
            <a:srgbClr val="4F7D3F"/>
          </a:solidFill>
        </p:spPr>
        <p:txBody>
          <a:bodyPr>
            <a:normAutofit/>
          </a:bodyPr>
          <a:lstStyle/>
          <a:p>
            <a:r>
              <a:rPr lang="en-US" dirty="0"/>
              <a:t>Food Recovery Capacity Planning</a:t>
            </a:r>
          </a:p>
        </p:txBody>
      </p:sp>
      <p:pic>
        <p:nvPicPr>
          <p:cNvPr id="14" name="Picture 13" descr="curbside container">
            <a:extLst>
              <a:ext uri="{FF2B5EF4-FFF2-40B4-BE49-F238E27FC236}">
                <a16:creationId xmlns:a16="http://schemas.microsoft.com/office/drawing/2014/main" id="{AB8C3D43-D38B-C74B-8E33-530338695E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102" y="1253063"/>
            <a:ext cx="619653" cy="738470"/>
          </a:xfrm>
          <a:prstGeom prst="rect">
            <a:avLst/>
          </a:prstGeom>
        </p:spPr>
      </p:pic>
      <p:sp>
        <p:nvSpPr>
          <p:cNvPr id="3" name="Text Placeholder 2" descr="Estimate amount of edible food disposed&#10;"/>
          <p:cNvSpPr>
            <a:spLocks noGrp="1"/>
          </p:cNvSpPr>
          <p:nvPr>
            <p:ph type="body" sz="quarter" idx="10"/>
          </p:nvPr>
        </p:nvSpPr>
        <p:spPr>
          <a:xfrm>
            <a:off x="2259873" y="1042341"/>
            <a:ext cx="9588137" cy="1192041"/>
          </a:xfrm>
          <a:solidFill>
            <a:srgbClr val="AFD476"/>
          </a:solidFill>
        </p:spPr>
        <p:txBody>
          <a:bodyPr anchor="ctr"/>
          <a:lstStyle/>
          <a:p>
            <a:r>
              <a:rPr lang="en-US" dirty="0">
                <a:solidFill>
                  <a:schemeClr val="tx1"/>
                </a:solidFill>
              </a:rPr>
              <a:t>Estimate amount of edible food disposed</a:t>
            </a:r>
          </a:p>
        </p:txBody>
      </p:sp>
      <p:pic>
        <p:nvPicPr>
          <p:cNvPr id="18" name="Picture 17" descr="delivery truc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386" y="2745673"/>
            <a:ext cx="1047856" cy="649868"/>
          </a:xfrm>
          <a:prstGeom prst="rect">
            <a:avLst/>
          </a:prstGeom>
        </p:spPr>
      </p:pic>
      <p:sp>
        <p:nvSpPr>
          <p:cNvPr id="4" name="Text Placeholder 3" descr="Identify existing food recovery capacity and &#10;proposed or potential new or expanded capacity&#10;"/>
          <p:cNvSpPr>
            <a:spLocks noGrp="1"/>
          </p:cNvSpPr>
          <p:nvPr>
            <p:ph type="body" sz="quarter" idx="11"/>
          </p:nvPr>
        </p:nvSpPr>
        <p:spPr>
          <a:xfrm>
            <a:off x="2259873" y="2416629"/>
            <a:ext cx="9588137" cy="1110342"/>
          </a:xfrm>
          <a:solidFill>
            <a:srgbClr val="AFD476"/>
          </a:solidFill>
        </p:spPr>
        <p:txBody>
          <a:bodyPr>
            <a:normAutofit/>
          </a:bodyPr>
          <a:lstStyle/>
          <a:p>
            <a:r>
              <a:rPr lang="en-US" dirty="0">
                <a:solidFill>
                  <a:schemeClr val="tx1"/>
                </a:solidFill>
              </a:rPr>
              <a:t>Identify existing food recovery capacity and </a:t>
            </a:r>
            <a:br>
              <a:rPr lang="en-US" dirty="0">
                <a:solidFill>
                  <a:schemeClr val="tx1"/>
                </a:solidFill>
              </a:rPr>
            </a:br>
            <a:r>
              <a:rPr lang="en-US" dirty="0">
                <a:solidFill>
                  <a:schemeClr val="tx1"/>
                </a:solidFill>
              </a:rPr>
              <a:t>proposed or potential new or expanded capacity</a:t>
            </a:r>
          </a:p>
        </p:txBody>
      </p:sp>
      <p:pic>
        <p:nvPicPr>
          <p:cNvPr id="13" name="Picture 12" descr="shaking hand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1617" y="3986350"/>
            <a:ext cx="1012625" cy="677397"/>
          </a:xfrm>
          <a:prstGeom prst="rect">
            <a:avLst/>
          </a:prstGeom>
        </p:spPr>
      </p:pic>
      <p:sp>
        <p:nvSpPr>
          <p:cNvPr id="5" name="Text Placeholder 4" descr="Consult with food recovery organizations and services&#10;"/>
          <p:cNvSpPr>
            <a:spLocks noGrp="1"/>
          </p:cNvSpPr>
          <p:nvPr>
            <p:ph type="body" sz="quarter" idx="12"/>
          </p:nvPr>
        </p:nvSpPr>
        <p:spPr>
          <a:xfrm>
            <a:off x="2259873" y="3709218"/>
            <a:ext cx="9588137" cy="1176291"/>
          </a:xfrm>
          <a:solidFill>
            <a:srgbClr val="AFD476"/>
          </a:solidFill>
        </p:spPr>
        <p:txBody>
          <a:bodyPr anchor="ctr"/>
          <a:lstStyle/>
          <a:p>
            <a:r>
              <a:rPr lang="en-US" dirty="0">
                <a:solidFill>
                  <a:schemeClr val="tx1"/>
                </a:solidFill>
              </a:rPr>
              <a:t>Consult with food recovery organizations and services</a:t>
            </a:r>
          </a:p>
        </p:txBody>
      </p:sp>
      <p:pic>
        <p:nvPicPr>
          <p:cNvPr id="19" name="Picture 18" descr="send documen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8102" y="5271862"/>
            <a:ext cx="943073" cy="652458"/>
          </a:xfrm>
          <a:prstGeom prst="rect">
            <a:avLst/>
          </a:prstGeom>
        </p:spPr>
      </p:pic>
      <p:sp>
        <p:nvSpPr>
          <p:cNvPr id="6" name="Text Placeholder 5" descr="Create a plan to expand capacity, if needed&#10;"/>
          <p:cNvSpPr>
            <a:spLocks noGrp="1"/>
          </p:cNvSpPr>
          <p:nvPr>
            <p:ph type="body" sz="quarter" idx="13"/>
          </p:nvPr>
        </p:nvSpPr>
        <p:spPr>
          <a:xfrm>
            <a:off x="2259873" y="5067756"/>
            <a:ext cx="9588137" cy="1176291"/>
          </a:xfrm>
          <a:solidFill>
            <a:srgbClr val="AFD476"/>
          </a:solidFill>
        </p:spPr>
        <p:txBody>
          <a:bodyPr anchor="ctr">
            <a:normAutofit/>
          </a:bodyPr>
          <a:lstStyle/>
          <a:p>
            <a:r>
              <a:rPr lang="en-US" dirty="0">
                <a:solidFill>
                  <a:schemeClr val="tx1"/>
                </a:solidFill>
              </a:rPr>
              <a:t>Create a plan to expand capacity, if needed</a:t>
            </a:r>
          </a:p>
        </p:txBody>
      </p:sp>
    </p:spTree>
    <p:extLst>
      <p:ext uri="{BB962C8B-B14F-4D97-AF65-F5344CB8AC3E}">
        <p14:creationId xmlns:p14="http://schemas.microsoft.com/office/powerpoint/2010/main" val="3466923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itle 1" descr="SB 1383 in Action&#10;&#10;Food Recovery&#10;Education, Outreach, and Resources">
            <a:extLst>
              <a:ext uri="{FF2B5EF4-FFF2-40B4-BE49-F238E27FC236}">
                <a16:creationId xmlns:a16="http://schemas.microsoft.com/office/drawing/2014/main" id="{D242FF2F-1D1C-1542-B829-444ACE9DCE0E}"/>
              </a:ext>
            </a:extLst>
          </p:cNvPr>
          <p:cNvSpPr>
            <a:spLocks noGrp="1"/>
          </p:cNvSpPr>
          <p:nvPr>
            <p:ph type="title"/>
          </p:nvPr>
        </p:nvSpPr>
        <p:spPr>
          <a:xfrm>
            <a:off x="276668" y="457199"/>
            <a:ext cx="3500854" cy="2280583"/>
          </a:xfrm>
        </p:spPr>
        <p:txBody>
          <a:bodyPr vert="horz" lIns="91440" tIns="45720" rIns="91440" bIns="45720" rtlCol="0" anchor="b">
            <a:normAutofit fontScale="90000"/>
          </a:bodyPr>
          <a:lstStyle/>
          <a:p>
            <a:pPr algn="ctr"/>
            <a:r>
              <a:rPr lang="en-US" cap="small" dirty="0">
                <a:solidFill>
                  <a:srgbClr val="0A4467"/>
                </a:solidFill>
              </a:rPr>
              <a:t>SB 1383 in Action</a:t>
            </a:r>
            <a:br>
              <a:rPr lang="en-US" cap="small" dirty="0">
                <a:solidFill>
                  <a:srgbClr val="0A4467"/>
                </a:solidFill>
              </a:rPr>
            </a:br>
            <a:r>
              <a:rPr lang="en-US" cap="small" dirty="0">
                <a:solidFill>
                  <a:srgbClr val="0A4467"/>
                </a:solidFill>
              </a:rPr>
              <a:t/>
            </a:r>
            <a:br>
              <a:rPr lang="en-US" cap="small" dirty="0">
                <a:solidFill>
                  <a:srgbClr val="0A4467"/>
                </a:solidFill>
              </a:rPr>
            </a:br>
            <a:r>
              <a:rPr lang="en-US" cap="small" dirty="0">
                <a:solidFill>
                  <a:srgbClr val="0A4467"/>
                </a:solidFill>
              </a:rPr>
              <a:t>Food Recovery</a:t>
            </a:r>
            <a:br>
              <a:rPr lang="en-US" cap="small" dirty="0">
                <a:solidFill>
                  <a:srgbClr val="0A4467"/>
                </a:solidFill>
              </a:rPr>
            </a:br>
            <a:r>
              <a:rPr lang="en-US" cap="small" dirty="0">
                <a:solidFill>
                  <a:srgbClr val="0A4467"/>
                </a:solidFill>
              </a:rPr>
              <a:t>Education, Outreach, and Resources</a:t>
            </a:r>
          </a:p>
        </p:txBody>
      </p:sp>
      <p:grpSp>
        <p:nvGrpSpPr>
          <p:cNvPr id="59" name="Group 58">
            <a:extLst>
              <a:ext uri="{C183D7F6-B498-43B3-948B-1728B52AA6E4}">
                <adec:decorative xmlns:adec="http://schemas.microsoft.com/office/drawing/2017/decorative" xmlns="" val="1"/>
              </a:ext>
            </a:extLst>
          </p:cNvPr>
          <p:cNvGrpSpPr/>
          <p:nvPr/>
        </p:nvGrpSpPr>
        <p:grpSpPr>
          <a:xfrm>
            <a:off x="890445" y="2737783"/>
            <a:ext cx="2273300" cy="1968500"/>
            <a:chOff x="863327" y="2558934"/>
            <a:chExt cx="2273300" cy="1968500"/>
          </a:xfrm>
        </p:grpSpPr>
        <p:pic>
          <p:nvPicPr>
            <p:cNvPr id="60" name="Picture 59">
              <a:extLst>
                <a:ext uri="{FF2B5EF4-FFF2-40B4-BE49-F238E27FC236}">
                  <a16:creationId xmlns:a16="http://schemas.microsoft.com/office/drawing/2014/main" id="{6881FA75-19DA-7A49-868D-861B8050FECB}"/>
                </a:ext>
                <a:ext uri="{C183D7F6-B498-43B3-948B-1728B52AA6E4}">
                  <adec:decorative xmlns:adec="http://schemas.microsoft.com/office/drawing/2017/decorative" xmlns=""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327" y="2558934"/>
              <a:ext cx="2273300" cy="1968500"/>
            </a:xfrm>
            <a:prstGeom prst="rect">
              <a:avLst/>
            </a:prstGeom>
          </p:spPr>
        </p:pic>
        <p:pic>
          <p:nvPicPr>
            <p:cNvPr id="61" name="Picture 60" descr="person speaking">
              <a:extLst>
                <a:ext uri="{FF2B5EF4-FFF2-40B4-BE49-F238E27FC236}">
                  <a16:creationId xmlns:a16="http://schemas.microsoft.com/office/drawing/2014/main" id="{49A3653B-D1A4-D34C-8A9F-90D12CC78B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1442" y="3102587"/>
              <a:ext cx="1045318" cy="881194"/>
            </a:xfrm>
            <a:prstGeom prst="rect">
              <a:avLst/>
            </a:prstGeom>
          </p:spPr>
        </p:pic>
      </p:grpSp>
      <p:sp>
        <p:nvSpPr>
          <p:cNvPr id="43" name="Text Placeholder 42" descr="Jurisdiction Requirements&#10;"/>
          <p:cNvSpPr>
            <a:spLocks noGrp="1"/>
          </p:cNvSpPr>
          <p:nvPr>
            <p:ph type="body" sz="half" idx="2"/>
          </p:nvPr>
        </p:nvSpPr>
        <p:spPr>
          <a:xfrm>
            <a:off x="4207016" y="292568"/>
            <a:ext cx="5791088" cy="690390"/>
          </a:xfrm>
        </p:spPr>
        <p:txBody>
          <a:bodyPr>
            <a:normAutofit/>
          </a:bodyPr>
          <a:lstStyle/>
          <a:p>
            <a:r>
              <a:rPr lang="en-US" cap="all" dirty="0">
                <a:latin typeface="Arial Black" panose="020B0A04020102020204" pitchFamily="34" charset="0"/>
              </a:rPr>
              <a:t>Jurisdiction Requirements</a:t>
            </a:r>
          </a:p>
        </p:txBody>
      </p:sp>
      <p:sp>
        <p:nvSpPr>
          <p:cNvPr id="48" name="Text Placeholder 47" descr="Develop List of Food Recovery Orgs. &amp; Services &#10;"/>
          <p:cNvSpPr>
            <a:spLocks noGrp="1"/>
          </p:cNvSpPr>
          <p:nvPr>
            <p:ph type="body" sz="half" idx="12"/>
          </p:nvPr>
        </p:nvSpPr>
        <p:spPr>
          <a:xfrm>
            <a:off x="4150112" y="982958"/>
            <a:ext cx="2651758" cy="856000"/>
          </a:xfrm>
        </p:spPr>
        <p:txBody>
          <a:bodyPr>
            <a:noAutofit/>
          </a:bodyPr>
          <a:lstStyle/>
          <a:p>
            <a:pPr algn="ctr"/>
            <a:r>
              <a:rPr lang="en-US" dirty="0"/>
              <a:t>Develop List of Food Recovery Orgs. &amp; Services </a:t>
            </a:r>
          </a:p>
        </p:txBody>
      </p:sp>
      <p:pic>
        <p:nvPicPr>
          <p:cNvPr id="70" name="Picture 69" descr="laptop comput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4431" y="2504487"/>
            <a:ext cx="810025" cy="516669"/>
          </a:xfrm>
          <a:prstGeom prst="rect">
            <a:avLst/>
          </a:prstGeom>
        </p:spPr>
      </p:pic>
      <p:sp>
        <p:nvSpPr>
          <p:cNvPr id="46" name="Text Placeholder 45" descr="Maintain on website and update annually&#10;Include name, address, contact, collection service area, and types of food accepted for each&#10;"/>
          <p:cNvSpPr>
            <a:spLocks noGrp="1"/>
          </p:cNvSpPr>
          <p:nvPr>
            <p:ph type="body" sz="half" idx="11"/>
          </p:nvPr>
        </p:nvSpPr>
        <p:spPr>
          <a:xfrm>
            <a:off x="4163245" y="3636608"/>
            <a:ext cx="2625492" cy="2350833"/>
          </a:xfrm>
        </p:spPr>
        <p:txBody>
          <a:bodyPr>
            <a:normAutofit/>
          </a:bodyPr>
          <a:lstStyle/>
          <a:p>
            <a:pPr marL="236538" indent="-236538">
              <a:buFont typeface="Arial" panose="020B0604020202020204" pitchFamily="34" charset="0"/>
              <a:buChar char="•"/>
            </a:pPr>
            <a:r>
              <a:rPr lang="en-US" sz="1700" dirty="0"/>
              <a:t>Maintain on website and update annually</a:t>
            </a:r>
          </a:p>
          <a:p>
            <a:pPr marL="236538" indent="-236538">
              <a:buFont typeface="Arial" panose="020B0604020202020204" pitchFamily="34" charset="0"/>
              <a:buChar char="•"/>
            </a:pPr>
            <a:r>
              <a:rPr lang="en-US" sz="1700" dirty="0"/>
              <a:t>Include name, address, contact, collection service area, and types of food accepted for each</a:t>
            </a:r>
          </a:p>
        </p:txBody>
      </p:sp>
      <p:sp>
        <p:nvSpPr>
          <p:cNvPr id="50" name="Text Placeholder 49" descr="Educate Commercial Edible Food Generators&#10;"/>
          <p:cNvSpPr>
            <a:spLocks noGrp="1"/>
          </p:cNvSpPr>
          <p:nvPr>
            <p:ph type="body" sz="half" idx="13"/>
          </p:nvPr>
        </p:nvSpPr>
        <p:spPr>
          <a:xfrm>
            <a:off x="7140559" y="982958"/>
            <a:ext cx="2471822" cy="856000"/>
          </a:xfrm>
        </p:spPr>
        <p:txBody>
          <a:bodyPr>
            <a:noAutofit/>
          </a:bodyPr>
          <a:lstStyle/>
          <a:p>
            <a:pPr algn="ctr"/>
            <a:r>
              <a:rPr lang="en-US" dirty="0"/>
              <a:t>Educate Commercial Edible Food Generators</a:t>
            </a:r>
          </a:p>
        </p:txBody>
      </p:sp>
      <p:pic>
        <p:nvPicPr>
          <p:cNvPr id="57" name="Picture 56" descr="paper fli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70130" y="2387590"/>
            <a:ext cx="812680" cy="750465"/>
          </a:xfrm>
          <a:prstGeom prst="rect">
            <a:avLst/>
          </a:prstGeom>
        </p:spPr>
      </p:pic>
      <p:sp>
        <p:nvSpPr>
          <p:cNvPr id="65" name="Text Placeholder 64" descr="Information on:&#10;Food recovery program&#10;Generator requirements&#10;Food recovery orgs. and services in jurisdiction&#10;Actions to prevent creation of food waste&#10;"/>
          <p:cNvSpPr>
            <a:spLocks noGrp="1"/>
          </p:cNvSpPr>
          <p:nvPr>
            <p:ph type="body" sz="half" idx="15"/>
          </p:nvPr>
        </p:nvSpPr>
        <p:spPr>
          <a:xfrm>
            <a:off x="7038417" y="3536012"/>
            <a:ext cx="2676106" cy="2694109"/>
          </a:xfrm>
        </p:spPr>
        <p:txBody>
          <a:bodyPr>
            <a:noAutofit/>
          </a:bodyPr>
          <a:lstStyle/>
          <a:p>
            <a:r>
              <a:rPr lang="en-US" sz="1700" dirty="0"/>
              <a:t>Information on:</a:t>
            </a:r>
          </a:p>
          <a:p>
            <a:pPr marL="236538" indent="-236538">
              <a:buFont typeface="Arial" panose="020B0604020202020204" pitchFamily="34" charset="0"/>
              <a:buChar char="•"/>
            </a:pPr>
            <a:r>
              <a:rPr lang="en-US" sz="1700" dirty="0"/>
              <a:t>Food recovery program</a:t>
            </a:r>
          </a:p>
          <a:p>
            <a:pPr marL="236538" indent="-236538">
              <a:buFont typeface="Arial" panose="020B0604020202020204" pitchFamily="34" charset="0"/>
              <a:buChar char="•"/>
            </a:pPr>
            <a:r>
              <a:rPr lang="en-US" sz="1700" dirty="0"/>
              <a:t>Generator requirements</a:t>
            </a:r>
          </a:p>
          <a:p>
            <a:pPr marL="236538" indent="-236538">
              <a:buFont typeface="Arial" panose="020B0604020202020204" pitchFamily="34" charset="0"/>
              <a:buChar char="•"/>
            </a:pPr>
            <a:r>
              <a:rPr lang="en-US" sz="1700" dirty="0"/>
              <a:t>Food recovery orgs. and services in jurisdiction</a:t>
            </a:r>
          </a:p>
          <a:p>
            <a:pPr marL="236538" indent="-236538">
              <a:buFont typeface="Arial" panose="020B0604020202020204" pitchFamily="34" charset="0"/>
              <a:buChar char="•"/>
            </a:pPr>
            <a:r>
              <a:rPr lang="en-US" sz="1700" dirty="0"/>
              <a:t>Actions to prevent creation of food waste</a:t>
            </a:r>
          </a:p>
        </p:txBody>
      </p:sp>
      <p:sp>
        <p:nvSpPr>
          <p:cNvPr id="64" name="Text Placeholder 63" descr="Perform &#10;Other Requirements&#10;"/>
          <p:cNvSpPr>
            <a:spLocks noGrp="1"/>
          </p:cNvSpPr>
          <p:nvPr>
            <p:ph type="body" sz="half" idx="14"/>
          </p:nvPr>
        </p:nvSpPr>
        <p:spPr>
          <a:xfrm>
            <a:off x="9807317" y="982958"/>
            <a:ext cx="2306295" cy="856000"/>
          </a:xfrm>
        </p:spPr>
        <p:txBody>
          <a:bodyPr>
            <a:noAutofit/>
          </a:bodyPr>
          <a:lstStyle/>
          <a:p>
            <a:pPr algn="ctr"/>
            <a:r>
              <a:rPr lang="en-US" dirty="0"/>
              <a:t>Perform </a:t>
            </a:r>
            <a:br>
              <a:rPr lang="en-US" dirty="0"/>
            </a:br>
            <a:r>
              <a:rPr lang="en-US" dirty="0"/>
              <a:t>Other Requirements</a:t>
            </a:r>
          </a:p>
        </p:txBody>
      </p:sp>
      <p:pic>
        <p:nvPicPr>
          <p:cNvPr id="16" name="Picture 15" descr="person speaking">
            <a:extLst>
              <a:ext uri="{FF2B5EF4-FFF2-40B4-BE49-F238E27FC236}">
                <a16:creationId xmlns:a16="http://schemas.microsoft.com/office/drawing/2014/main" id="{49A3653B-D1A4-D34C-8A9F-90D12CC78B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44347" y="2355233"/>
            <a:ext cx="907600" cy="765099"/>
          </a:xfrm>
          <a:prstGeom prst="rect">
            <a:avLst/>
          </a:prstGeom>
        </p:spPr>
      </p:pic>
      <p:sp>
        <p:nvSpPr>
          <p:cNvPr id="66" name="Text Placeholder 65" descr="Language requirements&#10;Maintain copies of materials&#10;Frequency of material  distribution&#10;Format options&#10;"/>
          <p:cNvSpPr>
            <a:spLocks noGrp="1"/>
          </p:cNvSpPr>
          <p:nvPr>
            <p:ph type="body" sz="half" idx="16"/>
          </p:nvPr>
        </p:nvSpPr>
        <p:spPr>
          <a:xfrm>
            <a:off x="9807317" y="3636608"/>
            <a:ext cx="2306295" cy="2178038"/>
          </a:xfrm>
        </p:spPr>
        <p:txBody>
          <a:bodyPr>
            <a:normAutofit fontScale="92500" lnSpcReduction="10000"/>
          </a:bodyPr>
          <a:lstStyle/>
          <a:p>
            <a:pPr marL="236538" indent="-236538">
              <a:buFont typeface="Arial" panose="020B0604020202020204" pitchFamily="34" charset="0"/>
              <a:buChar char="•"/>
            </a:pPr>
            <a:r>
              <a:rPr lang="en-US" sz="1800" dirty="0"/>
              <a:t>Language requirements</a:t>
            </a:r>
          </a:p>
          <a:p>
            <a:pPr marL="236538" indent="-236538">
              <a:buFont typeface="Arial" panose="020B0604020202020204" pitchFamily="34" charset="0"/>
              <a:buChar char="•"/>
            </a:pPr>
            <a:r>
              <a:rPr lang="en-US" sz="1800" dirty="0"/>
              <a:t>Maintain copies of materials</a:t>
            </a:r>
          </a:p>
          <a:p>
            <a:pPr marL="236538" indent="-236538">
              <a:buFont typeface="Arial" panose="020B0604020202020204" pitchFamily="34" charset="0"/>
              <a:buChar char="•"/>
            </a:pPr>
            <a:r>
              <a:rPr lang="en-US" sz="1800" dirty="0"/>
              <a:t>Frequency of material  distribution</a:t>
            </a:r>
          </a:p>
          <a:p>
            <a:pPr marL="236538" indent="-236538">
              <a:buFont typeface="Arial" panose="020B0604020202020204" pitchFamily="34" charset="0"/>
              <a:buChar char="•"/>
            </a:pPr>
            <a:r>
              <a:rPr lang="en-US" sz="1800" dirty="0"/>
              <a:t>Format options</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4175124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9338" y="236483"/>
            <a:ext cx="3500854" cy="2656715"/>
          </a:xfrm>
        </p:spPr>
        <p:txBody>
          <a:bodyPr>
            <a:normAutofit fontScale="90000"/>
          </a:bodyPr>
          <a:lstStyle/>
          <a:p>
            <a:pPr algn="ctr"/>
            <a:r>
              <a:rPr lang="en-US" cap="small" dirty="0"/>
              <a:t>SB 1383 in Action</a:t>
            </a:r>
            <a:br>
              <a:rPr lang="en-US" cap="small" dirty="0"/>
            </a:br>
            <a:r>
              <a:rPr lang="en-US" cap="small" dirty="0">
                <a:latin typeface="Arial Black" panose="020B0A04020102020204" pitchFamily="34" charset="0"/>
              </a:rPr>
              <a:t/>
            </a:r>
            <a:br>
              <a:rPr lang="en-US" cap="small" dirty="0">
                <a:latin typeface="Arial Black" panose="020B0A04020102020204" pitchFamily="34" charset="0"/>
              </a:rPr>
            </a:br>
            <a:r>
              <a:rPr lang="en-US" cap="small" dirty="0"/>
              <a:t>Edible Food Recovery Reporting</a:t>
            </a:r>
            <a:endParaRPr lang="en-US" dirty="0"/>
          </a:p>
        </p:txBody>
      </p:sp>
      <p:sp>
        <p:nvSpPr>
          <p:cNvPr id="46" name="Text Placeholder 2" descr="Jurisdiction recordkeeping and reporting Requirements&#10;"/>
          <p:cNvSpPr txBox="1">
            <a:spLocks/>
          </p:cNvSpPr>
          <p:nvPr/>
        </p:nvSpPr>
        <p:spPr>
          <a:xfrm>
            <a:off x="4268281" y="457200"/>
            <a:ext cx="6289847" cy="69039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2400" cap="all" dirty="0">
                <a:latin typeface="Arial Black" panose="020B0A04020102020204" pitchFamily="34" charset="0"/>
              </a:rPr>
              <a:t>Jurisdiction recordkeeping and reporting Requirements</a:t>
            </a:r>
          </a:p>
          <a:p>
            <a:endParaRPr lang="en-US" sz="2400" dirty="0"/>
          </a:p>
        </p:txBody>
      </p:sp>
      <p:sp>
        <p:nvSpPr>
          <p:cNvPr id="40" name="Oval 39">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4226542" y="2286352"/>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33" name="Picture 32" descr="apple">
            <a:extLst>
              <a:ext uri="{FF2B5EF4-FFF2-40B4-BE49-F238E27FC236}">
                <a16:creationId xmlns:a16="http://schemas.microsoft.com/office/drawing/2014/main" id="{C028E517-073E-8E46-9833-E9405C9202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00574" y="2572799"/>
            <a:ext cx="713251" cy="754436"/>
          </a:xfrm>
          <a:prstGeom prst="rect">
            <a:avLst/>
          </a:prstGeom>
        </p:spPr>
      </p:pic>
      <p:sp>
        <p:nvSpPr>
          <p:cNvPr id="34" name="Oval 33">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6284074" y="228834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26" name="Picture 25" descr="person speaking">
            <a:extLst>
              <a:ext uri="{FF2B5EF4-FFF2-40B4-BE49-F238E27FC236}">
                <a16:creationId xmlns:a16="http://schemas.microsoft.com/office/drawing/2014/main" id="{EAB1DE41-EFD8-A641-A427-72B5A52484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3416" y="2655970"/>
            <a:ext cx="735131" cy="619709"/>
          </a:xfrm>
          <a:prstGeom prst="rect">
            <a:avLst/>
          </a:prstGeom>
        </p:spPr>
      </p:pic>
      <p:sp>
        <p:nvSpPr>
          <p:cNvPr id="36" name="Oval 35">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8310353" y="232793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45" name="Picture 44"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48568" y="2584007"/>
            <a:ext cx="809255" cy="839221"/>
          </a:xfrm>
          <a:prstGeom prst="rect">
            <a:avLst/>
          </a:prstGeom>
        </p:spPr>
      </p:pic>
      <p:sp>
        <p:nvSpPr>
          <p:cNvPr id="35" name="Oval 34">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336632" y="232793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49" name="Picture 48" descr="inspector with clipboard">
            <a:extLst>
              <a:ext uri="{FF2B5EF4-FFF2-40B4-BE49-F238E27FC236}">
                <a16:creationId xmlns:a16="http://schemas.microsoft.com/office/drawing/2014/main" id="{91564141-6AA0-5C43-9DEF-1F928398501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64294" y="2587055"/>
            <a:ext cx="857243" cy="813094"/>
          </a:xfrm>
          <a:prstGeom prst="rect">
            <a:avLst/>
          </a:prstGeom>
        </p:spPr>
      </p:pic>
      <p:grpSp>
        <p:nvGrpSpPr>
          <p:cNvPr id="8" name="Group 7">
            <a:extLst>
              <a:ext uri="{C183D7F6-B498-43B3-948B-1728B52AA6E4}">
                <adec:decorative xmlns:adec="http://schemas.microsoft.com/office/drawing/2017/decorative" xmlns="" val="1"/>
              </a:ext>
            </a:extLst>
          </p:cNvPr>
          <p:cNvGrpSpPr/>
          <p:nvPr/>
        </p:nvGrpSpPr>
        <p:grpSpPr>
          <a:xfrm>
            <a:off x="102948" y="3423228"/>
            <a:ext cx="2737971" cy="1968500"/>
            <a:chOff x="796658" y="2548518"/>
            <a:chExt cx="2273300" cy="1968500"/>
          </a:xfrm>
        </p:grpSpPr>
        <p:pic>
          <p:nvPicPr>
            <p:cNvPr id="9" name="Picture 8">
              <a:extLst>
                <a:ext uri="{FF2B5EF4-FFF2-40B4-BE49-F238E27FC236}">
                  <a16:creationId xmlns:a16="http://schemas.microsoft.com/office/drawing/2014/main" id="{8CB0D924-6885-B847-9782-07EFB834D2E9}"/>
                </a:ext>
                <a:ext uri="{C183D7F6-B498-43B3-948B-1728B52AA6E4}">
                  <adec:decorative xmlns:adec="http://schemas.microsoft.com/office/drawing/2017/decorative" xmlns=""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6658" y="2548518"/>
              <a:ext cx="2273300" cy="1968500"/>
            </a:xfrm>
            <a:prstGeom prst="rect">
              <a:avLst/>
            </a:prstGeom>
          </p:spPr>
        </p:pic>
        <p:pic>
          <p:nvPicPr>
            <p:cNvPr id="10" name="Picture 9" descr="clipboard">
              <a:extLst>
                <a:ext uri="{FF2B5EF4-FFF2-40B4-BE49-F238E27FC236}">
                  <a16:creationId xmlns:a16="http://schemas.microsoft.com/office/drawing/2014/main" id="{46DC0FEE-9696-D842-A27C-8B5F95DAB9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22309" y="2963833"/>
              <a:ext cx="821998" cy="1137871"/>
            </a:xfrm>
            <a:prstGeom prst="rect">
              <a:avLst/>
            </a:prstGeom>
          </p:spPr>
        </p:pic>
      </p:grpSp>
      <p:sp>
        <p:nvSpPr>
          <p:cNvPr id="62" name="Text Placeholder 4" descr="Edible Food Recovery Program&#10;"/>
          <p:cNvSpPr>
            <a:spLocks noGrp="1"/>
          </p:cNvSpPr>
          <p:nvPr>
            <p:ph type="body" sz="half" idx="10"/>
          </p:nvPr>
        </p:nvSpPr>
        <p:spPr>
          <a:xfrm>
            <a:off x="3888156" y="3655261"/>
            <a:ext cx="1945125" cy="483747"/>
          </a:xfrm>
        </p:spPr>
        <p:txBody>
          <a:bodyPr>
            <a:noAutofit/>
          </a:bodyPr>
          <a:lstStyle/>
          <a:p>
            <a:pPr algn="ctr"/>
            <a:r>
              <a:rPr lang="en-US" dirty="0">
                <a:solidFill>
                  <a:schemeClr val="bg1"/>
                </a:solidFill>
              </a:rPr>
              <a:t>Edible Food Recovery Program</a:t>
            </a:r>
          </a:p>
          <a:p>
            <a:endParaRPr lang="en-US" dirty="0"/>
          </a:p>
        </p:txBody>
      </p:sp>
      <p:sp>
        <p:nvSpPr>
          <p:cNvPr id="61" name="Text Placeholder 4" descr="Education &amp; Outreach&#10;"/>
          <p:cNvSpPr>
            <a:spLocks noGrp="1"/>
          </p:cNvSpPr>
          <p:nvPr>
            <p:ph type="body" sz="half" idx="10"/>
          </p:nvPr>
        </p:nvSpPr>
        <p:spPr>
          <a:xfrm>
            <a:off x="5857891" y="3784338"/>
            <a:ext cx="1945125" cy="483747"/>
          </a:xfrm>
        </p:spPr>
        <p:txBody>
          <a:bodyPr>
            <a:noAutofit/>
          </a:bodyPr>
          <a:lstStyle/>
          <a:p>
            <a:pPr algn="ctr"/>
            <a:r>
              <a:rPr lang="en-US" dirty="0">
                <a:solidFill>
                  <a:schemeClr val="bg1"/>
                </a:solidFill>
              </a:rPr>
              <a:t>Education &amp; Outreach</a:t>
            </a:r>
          </a:p>
          <a:p>
            <a:endParaRPr lang="en-US" dirty="0"/>
          </a:p>
        </p:txBody>
      </p:sp>
      <p:sp>
        <p:nvSpPr>
          <p:cNvPr id="65" name="Text Placeholder 4" descr="Commercial Edible Food Generators&#10;"/>
          <p:cNvSpPr>
            <a:spLocks noGrp="1"/>
          </p:cNvSpPr>
          <p:nvPr>
            <p:ph type="body" sz="half" idx="10"/>
          </p:nvPr>
        </p:nvSpPr>
        <p:spPr>
          <a:xfrm>
            <a:off x="7983288" y="3753875"/>
            <a:ext cx="1945125" cy="483747"/>
          </a:xfrm>
        </p:spPr>
        <p:txBody>
          <a:bodyPr>
            <a:noAutofit/>
          </a:bodyPr>
          <a:lstStyle/>
          <a:p>
            <a:pPr algn="ctr"/>
            <a:r>
              <a:rPr lang="en-US" dirty="0">
                <a:solidFill>
                  <a:schemeClr val="bg1"/>
                </a:solidFill>
              </a:rPr>
              <a:t>Commercial Edible Food Generators</a:t>
            </a:r>
          </a:p>
          <a:p>
            <a:endParaRPr lang="en-US" dirty="0"/>
          </a:p>
        </p:txBody>
      </p:sp>
      <p:sp>
        <p:nvSpPr>
          <p:cNvPr id="66" name="Text Placeholder 4" descr="Jurisdiction Inspection &amp; Enforcement&#10;"/>
          <p:cNvSpPr>
            <a:spLocks noGrp="1"/>
          </p:cNvSpPr>
          <p:nvPr>
            <p:ph type="body" sz="half" idx="10"/>
          </p:nvPr>
        </p:nvSpPr>
        <p:spPr>
          <a:xfrm>
            <a:off x="10009036" y="3778992"/>
            <a:ext cx="1945125" cy="483747"/>
          </a:xfrm>
        </p:spPr>
        <p:txBody>
          <a:bodyPr>
            <a:noAutofit/>
          </a:bodyPr>
          <a:lstStyle/>
          <a:p>
            <a:pPr algn="ctr"/>
            <a:r>
              <a:rPr lang="en-US" dirty="0">
                <a:solidFill>
                  <a:schemeClr val="bg1"/>
                </a:solidFill>
              </a:rPr>
              <a:t>Jurisdiction Inspection &amp; Enforcement</a:t>
            </a:r>
          </a:p>
          <a:p>
            <a:endParaRPr lang="en-US" dirty="0"/>
          </a:p>
        </p:txBody>
      </p:sp>
    </p:spTree>
    <p:extLst>
      <p:ext uri="{BB962C8B-B14F-4D97-AF65-F5344CB8AC3E}">
        <p14:creationId xmlns:p14="http://schemas.microsoft.com/office/powerpoint/2010/main" val="1769877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mmercial Edible Food Generator Tiers"/>
          <p:cNvSpPr>
            <a:spLocks noGrp="1"/>
          </p:cNvSpPr>
          <p:nvPr>
            <p:ph type="title"/>
          </p:nvPr>
        </p:nvSpPr>
        <p:spPr>
          <a:xfrm>
            <a:off x="0" y="0"/>
            <a:ext cx="12191993" cy="1325563"/>
          </a:xfrm>
          <a:solidFill>
            <a:srgbClr val="4F7D3F"/>
          </a:solidFill>
        </p:spPr>
        <p:txBody>
          <a:bodyPr>
            <a:normAutofit/>
          </a:bodyPr>
          <a:lstStyle/>
          <a:p>
            <a:r>
              <a:rPr lang="en-US" sz="4200" dirty="0"/>
              <a:t>Commercial Edible Food Generator Tiers</a:t>
            </a:r>
          </a:p>
        </p:txBody>
      </p:sp>
      <p:sp>
        <p:nvSpPr>
          <p:cNvPr id="3" name="Content Placeholder 2" descr="Tier 1&#10;By January 1, 2022&#10;&#10;Supermarket&#10;Grocery store (10,000+ sq. ft.)&#10;Food service provider&#10;Food distributor&#10;Wholesale food vendor&#10;"/>
          <p:cNvSpPr>
            <a:spLocks noGrp="1"/>
          </p:cNvSpPr>
          <p:nvPr>
            <p:ph sz="quarter" idx="10"/>
          </p:nvPr>
        </p:nvSpPr>
        <p:spPr>
          <a:xfrm>
            <a:off x="343524" y="1477688"/>
            <a:ext cx="4756795" cy="4303352"/>
          </a:xfrm>
        </p:spPr>
        <p:txBody>
          <a:bodyPr>
            <a:normAutofit/>
          </a:bodyPr>
          <a:lstStyle/>
          <a:p>
            <a:pPr marL="0" indent="0">
              <a:buNone/>
            </a:pPr>
            <a:r>
              <a:rPr lang="en-US" sz="3200" b="1" dirty="0"/>
              <a:t>Tier 1</a:t>
            </a:r>
            <a:endParaRPr lang="en-US" dirty="0"/>
          </a:p>
          <a:p>
            <a:pPr marL="0" indent="0">
              <a:buNone/>
            </a:pPr>
            <a:r>
              <a:rPr lang="en-US" sz="2400" u="sng" dirty="0"/>
              <a:t>By January 1, 2022</a:t>
            </a:r>
          </a:p>
          <a:p>
            <a:pPr marL="0" indent="0">
              <a:buNone/>
            </a:pPr>
            <a:endParaRPr lang="en-US" sz="2400" u="sng" dirty="0"/>
          </a:p>
          <a:p>
            <a:pPr marL="342900" indent="-342900">
              <a:buFont typeface="Arial" panose="020B0604020202020204" pitchFamily="34" charset="0"/>
              <a:buChar char="•"/>
            </a:pPr>
            <a:r>
              <a:rPr lang="en-US" sz="2200" dirty="0"/>
              <a:t>Supermarket</a:t>
            </a:r>
          </a:p>
          <a:p>
            <a:pPr marL="342900" indent="-342900">
              <a:buFont typeface="Arial" panose="020B0604020202020204" pitchFamily="34" charset="0"/>
              <a:buChar char="•"/>
            </a:pPr>
            <a:r>
              <a:rPr lang="en-US" sz="2200" dirty="0"/>
              <a:t>Grocery store (10,000+ sq. ft.)</a:t>
            </a:r>
          </a:p>
          <a:p>
            <a:pPr marL="342900" indent="-342900">
              <a:buFont typeface="Arial" panose="020B0604020202020204" pitchFamily="34" charset="0"/>
              <a:buChar char="•"/>
            </a:pPr>
            <a:r>
              <a:rPr lang="en-US" sz="2200" dirty="0"/>
              <a:t>Food service provider</a:t>
            </a:r>
          </a:p>
          <a:p>
            <a:pPr marL="342900" indent="-342900">
              <a:buFont typeface="Arial" panose="020B0604020202020204" pitchFamily="34" charset="0"/>
              <a:buChar char="•"/>
            </a:pPr>
            <a:r>
              <a:rPr lang="en-US" sz="2200" dirty="0"/>
              <a:t>Food distributor</a:t>
            </a:r>
          </a:p>
          <a:p>
            <a:pPr marL="342900" indent="-342900">
              <a:buFont typeface="Arial" panose="020B0604020202020204" pitchFamily="34" charset="0"/>
              <a:buChar char="•"/>
            </a:pPr>
            <a:r>
              <a:rPr lang="en-US" sz="2200" dirty="0"/>
              <a:t>Wholesale food vendor</a:t>
            </a:r>
          </a:p>
        </p:txBody>
      </p:sp>
      <p:sp>
        <p:nvSpPr>
          <p:cNvPr id="4" name="Content Placeholder 3" descr="Tier 2&#10;By January 1, 2024&#10;&#10;Restaurant (≥ 250 seats or 5,000 sq. ft.)&#10;Hotel with onsite food facility &amp;  ≥ 200 rooms&#10;Health facility with onsite food facility &amp; ≥ 100 beds&#10;Large events and venues&#10;State agency with cafeteria (≥ 250 seats or 5,000 sq. ft.)&#10;Local education agency with on-site food facility&#10;"/>
          <p:cNvSpPr>
            <a:spLocks noGrp="1"/>
          </p:cNvSpPr>
          <p:nvPr>
            <p:ph sz="half" idx="4294967295"/>
          </p:nvPr>
        </p:nvSpPr>
        <p:spPr>
          <a:xfrm>
            <a:off x="6107113" y="1423988"/>
            <a:ext cx="6084887" cy="4862512"/>
          </a:xfrm>
        </p:spPr>
        <p:txBody>
          <a:bodyPr>
            <a:normAutofit lnSpcReduction="10000"/>
          </a:bodyPr>
          <a:lstStyle/>
          <a:p>
            <a:pPr marL="0" indent="0">
              <a:buNone/>
            </a:pPr>
            <a:r>
              <a:rPr lang="en-US" sz="3200" b="1" dirty="0"/>
              <a:t>Tier 2</a:t>
            </a:r>
            <a:endParaRPr lang="en-US" dirty="0"/>
          </a:p>
          <a:p>
            <a:pPr marL="0" indent="0">
              <a:buNone/>
            </a:pPr>
            <a:r>
              <a:rPr lang="en-US" sz="2400" u="sng" dirty="0"/>
              <a:t>By January 1, 2024</a:t>
            </a:r>
          </a:p>
          <a:p>
            <a:pPr marL="0" indent="0">
              <a:buNone/>
            </a:pPr>
            <a:endParaRPr lang="en-US" sz="2400" u="sng" dirty="0"/>
          </a:p>
          <a:p>
            <a:r>
              <a:rPr lang="en-US" sz="2200" dirty="0"/>
              <a:t>Restaurant (</a:t>
            </a:r>
            <a:r>
              <a:rPr lang="en-US" dirty="0"/>
              <a:t>≥ </a:t>
            </a:r>
            <a:r>
              <a:rPr lang="en-US" sz="2200" dirty="0"/>
              <a:t>250 seats or 5,000 sq. ft.)</a:t>
            </a:r>
          </a:p>
          <a:p>
            <a:r>
              <a:rPr lang="en-US" sz="2200" dirty="0"/>
              <a:t>Hotel with onsite food facility &amp;  </a:t>
            </a:r>
            <a:r>
              <a:rPr lang="en-US" dirty="0"/>
              <a:t>≥ </a:t>
            </a:r>
            <a:r>
              <a:rPr lang="en-US" sz="2200" dirty="0"/>
              <a:t>200 rooms</a:t>
            </a:r>
          </a:p>
          <a:p>
            <a:r>
              <a:rPr lang="en-US" sz="2200" dirty="0"/>
              <a:t>Health facility with onsite food facility &amp; </a:t>
            </a:r>
            <a:r>
              <a:rPr lang="en-US" dirty="0"/>
              <a:t>≥ </a:t>
            </a:r>
            <a:r>
              <a:rPr lang="en-US" sz="2200" dirty="0"/>
              <a:t>100 beds</a:t>
            </a:r>
          </a:p>
          <a:p>
            <a:r>
              <a:rPr lang="en-US" sz="2200" dirty="0"/>
              <a:t>Large events and venues</a:t>
            </a:r>
          </a:p>
          <a:p>
            <a:r>
              <a:rPr lang="en-US" sz="2200" dirty="0"/>
              <a:t>State agency with cafeteria (</a:t>
            </a:r>
            <a:r>
              <a:rPr lang="en-US" dirty="0"/>
              <a:t>≥ </a:t>
            </a:r>
            <a:r>
              <a:rPr lang="en-US" sz="2200" dirty="0"/>
              <a:t>250 seats or 5,000 sq. ft.)</a:t>
            </a:r>
          </a:p>
          <a:p>
            <a:r>
              <a:rPr lang="en-US" sz="2200" dirty="0"/>
              <a:t>Local education agency with on-site food facility</a:t>
            </a:r>
          </a:p>
        </p:txBody>
      </p:sp>
      <p:cxnSp>
        <p:nvCxnSpPr>
          <p:cNvPr id="6" name="Straight Connector 5">
            <a:extLst>
              <a:ext uri="{C183D7F6-B498-43B3-948B-1728B52AA6E4}">
                <adec:decorative xmlns:adec="http://schemas.microsoft.com/office/drawing/2017/decorative" xmlns="" val="1"/>
              </a:ext>
            </a:extLst>
          </p:cNvPr>
          <p:cNvCxnSpPr/>
          <p:nvPr/>
        </p:nvCxnSpPr>
        <p:spPr>
          <a:xfrm>
            <a:off x="5354925" y="1422400"/>
            <a:ext cx="0" cy="486484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C183D7F6-B498-43B3-948B-1728B52AA6E4}">
                <adec:decorative xmlns:adec="http://schemas.microsoft.com/office/drawing/2017/decorative" xmlns="" val="1"/>
              </a:ext>
            </a:extLst>
          </p:cNvPr>
          <p:cNvGrpSpPr/>
          <p:nvPr/>
        </p:nvGrpSpPr>
        <p:grpSpPr>
          <a:xfrm>
            <a:off x="3653655" y="1477688"/>
            <a:ext cx="1286436" cy="1286436"/>
            <a:chOff x="930006" y="1386242"/>
            <a:chExt cx="1051859" cy="1051859"/>
          </a:xfrm>
          <a:solidFill>
            <a:srgbClr val="007BB3"/>
          </a:solidFill>
        </p:grpSpPr>
        <p:sp>
          <p:nvSpPr>
            <p:cNvPr id="9" name="Oval 8"/>
            <p:cNvSpPr/>
            <p:nvPr/>
          </p:nvSpPr>
          <p:spPr>
            <a:xfrm>
              <a:off x="930006" y="1386242"/>
              <a:ext cx="1051859" cy="1051859"/>
            </a:xfrm>
            <a:prstGeom prst="ellipse">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pic>
          <p:nvPicPr>
            <p:cNvPr id="8" name="Picture 7" descr="grocery car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7114" y="1594400"/>
              <a:ext cx="637643" cy="679828"/>
            </a:xfrm>
            <a:prstGeom prst="rect">
              <a:avLst/>
            </a:prstGeom>
            <a:grpFill/>
          </p:spPr>
        </p:pic>
      </p:grpSp>
      <p:sp>
        <p:nvSpPr>
          <p:cNvPr id="12" name="Oval 11">
            <a:extLst>
              <a:ext uri="{C183D7F6-B498-43B3-948B-1728B52AA6E4}">
                <adec:decorative xmlns:adec="http://schemas.microsoft.com/office/drawing/2017/decorative" xmlns="" val="1"/>
              </a:ext>
            </a:extLst>
          </p:cNvPr>
          <p:cNvSpPr/>
          <p:nvPr/>
        </p:nvSpPr>
        <p:spPr>
          <a:xfrm>
            <a:off x="10259279" y="1391182"/>
            <a:ext cx="1198421" cy="1207047"/>
          </a:xfrm>
          <a:prstGeom prst="ellipse">
            <a:avLst/>
          </a:prstGeom>
          <a:solidFill>
            <a:srgbClr val="007BB3"/>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pic>
        <p:nvPicPr>
          <p:cNvPr id="14" name="Picture 13" descr="fork, knife, spoon resting on plate">
            <a:extLst>
              <a:ext uri="{FF2B5EF4-FFF2-40B4-BE49-F238E27FC236}">
                <a16:creationId xmlns:a16="http://schemas.microsoft.com/office/drawing/2014/main" id="{8F40C201-C808-2048-B6D1-30D374A410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10460" y="1512211"/>
            <a:ext cx="950500" cy="985696"/>
          </a:xfrm>
          <a:prstGeom prst="rect">
            <a:avLst/>
          </a:prstGeom>
        </p:spPr>
      </p:pic>
    </p:spTree>
    <p:extLst>
      <p:ext uri="{BB962C8B-B14F-4D97-AF65-F5344CB8AC3E}">
        <p14:creationId xmlns:p14="http://schemas.microsoft.com/office/powerpoint/2010/main" val="2604538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1" descr="SB 1383 in Action&#10;&#10;Commercial Edible Food Generators">
            <a:extLst>
              <a:ext uri="{FF2B5EF4-FFF2-40B4-BE49-F238E27FC236}">
                <a16:creationId xmlns:a16="http://schemas.microsoft.com/office/drawing/2014/main" id="{D242FF2F-1D1C-1542-B829-444ACE9DCE0E}"/>
              </a:ext>
            </a:extLst>
          </p:cNvPr>
          <p:cNvSpPr>
            <a:spLocks noGrp="1"/>
          </p:cNvSpPr>
          <p:nvPr>
            <p:ph type="title"/>
          </p:nvPr>
        </p:nvSpPr>
        <p:spPr>
          <a:xfrm>
            <a:off x="35213" y="327423"/>
            <a:ext cx="3500854" cy="2169522"/>
          </a:xfrm>
        </p:spPr>
        <p:txBody>
          <a:bodyPr>
            <a:normAutofit fontScale="90000"/>
          </a:bodyPr>
          <a:lstStyle/>
          <a:p>
            <a:pPr algn="ctr"/>
            <a:r>
              <a:rPr lang="en-US" cap="small" dirty="0">
                <a:solidFill>
                  <a:srgbClr val="00426A"/>
                </a:solidFill>
              </a:rPr>
              <a:t>SB 1383 in Action</a:t>
            </a:r>
            <a:br>
              <a:rPr lang="en-US" cap="small" dirty="0">
                <a:solidFill>
                  <a:srgbClr val="00426A"/>
                </a:solidFill>
              </a:rPr>
            </a:br>
            <a:r>
              <a:rPr lang="en-US" cap="small" dirty="0">
                <a:solidFill>
                  <a:srgbClr val="00426A"/>
                </a:solidFill>
              </a:rPr>
              <a:t/>
            </a:r>
            <a:br>
              <a:rPr lang="en-US" cap="small" dirty="0">
                <a:solidFill>
                  <a:srgbClr val="00426A"/>
                </a:solidFill>
              </a:rPr>
            </a:br>
            <a:r>
              <a:rPr lang="en-US" cap="small" dirty="0">
                <a:solidFill>
                  <a:srgbClr val="00426A"/>
                </a:solidFill>
              </a:rPr>
              <a:t>Commercial Edible Food Generators</a:t>
            </a:r>
            <a:endParaRPr lang="en-US" dirty="0">
              <a:solidFill>
                <a:srgbClr val="00426A"/>
              </a:solidFill>
            </a:endParaRPr>
          </a:p>
        </p:txBody>
      </p:sp>
      <p:sp>
        <p:nvSpPr>
          <p:cNvPr id="30" name="Oval 29">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57107" y="315077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866"/>
              </a:solidFill>
              <a:latin typeface="Arial" panose="020B0604020202020204" pitchFamily="34" charset="0"/>
            </a:endParaRPr>
          </a:p>
        </p:txBody>
      </p:sp>
      <p:pic>
        <p:nvPicPr>
          <p:cNvPr id="31" name="Picture 30"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5322" y="3406848"/>
            <a:ext cx="809255" cy="839221"/>
          </a:xfrm>
          <a:prstGeom prst="rect">
            <a:avLst/>
          </a:prstGeom>
        </p:spPr>
      </p:pic>
      <p:sp>
        <p:nvSpPr>
          <p:cNvPr id="34" name="Rounded Rectangle 33">
            <a:extLst>
              <a:ext uri="{C183D7F6-B498-43B3-948B-1728B52AA6E4}">
                <adec:decorative xmlns:adec="http://schemas.microsoft.com/office/drawing/2017/decorative" xmlns="" val="1"/>
              </a:ext>
            </a:extLst>
          </p:cNvPr>
          <p:cNvSpPr/>
          <p:nvPr/>
        </p:nvSpPr>
        <p:spPr>
          <a:xfrm>
            <a:off x="3774282" y="2351839"/>
            <a:ext cx="8029573" cy="3568315"/>
          </a:xfrm>
          <a:prstGeom prst="roundRect">
            <a:avLst/>
          </a:prstGeom>
          <a:noFill/>
          <a:ln w="57150">
            <a:solidFill>
              <a:srgbClr val="FFD9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35" name="Rounded Rectangular Callout 34" descr="Purpose of Model Agreement&#10;"/>
          <p:cNvSpPr/>
          <p:nvPr/>
        </p:nvSpPr>
        <p:spPr>
          <a:xfrm>
            <a:off x="10028826" y="1852997"/>
            <a:ext cx="2121326" cy="1821999"/>
          </a:xfrm>
          <a:prstGeom prst="wedgeRoundRectCallout">
            <a:avLst>
              <a:gd name="adj1" fmla="val -78756"/>
              <a:gd name="adj2" fmla="val 23334"/>
              <a:gd name="adj3" fmla="val 16667"/>
            </a:avLst>
          </a:prstGeom>
          <a:solidFill>
            <a:srgbClr val="0989B1"/>
          </a:solidFill>
          <a:ln w="28575">
            <a:solidFill>
              <a:srgbClr val="FDD8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dirty="0">
                <a:solidFill>
                  <a:schemeClr val="bg1"/>
                </a:solidFill>
                <a:latin typeface="Arial" panose="020B0604020202020204" pitchFamily="34" charset="0"/>
              </a:rPr>
              <a:t>Purpose of Model Agreement</a:t>
            </a:r>
          </a:p>
        </p:txBody>
      </p:sp>
      <p:sp>
        <p:nvSpPr>
          <p:cNvPr id="42" name="Text Placeholder 4" descr="Recover maximum amount of edible food that would otherwise be disposed&#10;"/>
          <p:cNvSpPr>
            <a:spLocks noGrp="1"/>
          </p:cNvSpPr>
          <p:nvPr>
            <p:ph type="body" sz="half" idx="10"/>
          </p:nvPr>
        </p:nvSpPr>
        <p:spPr>
          <a:xfrm>
            <a:off x="4954064" y="1183191"/>
            <a:ext cx="5534504" cy="824852"/>
          </a:xfrm>
        </p:spPr>
        <p:txBody>
          <a:bodyPr>
            <a:noAutofit/>
          </a:bodyPr>
          <a:lstStyle/>
          <a:p>
            <a:r>
              <a:rPr lang="en-US" sz="2400" b="1" dirty="0">
                <a:solidFill>
                  <a:srgbClr val="FDD866"/>
                </a:solidFill>
              </a:rPr>
              <a:t>Recover</a:t>
            </a:r>
            <a:r>
              <a:rPr lang="en-US" sz="2400" dirty="0">
                <a:solidFill>
                  <a:srgbClr val="FDD866"/>
                </a:solidFill>
              </a:rPr>
              <a:t> </a:t>
            </a:r>
            <a:r>
              <a:rPr lang="en-US" sz="2400" dirty="0">
                <a:solidFill>
                  <a:schemeClr val="bg1"/>
                </a:solidFill>
              </a:rPr>
              <a:t>maximum amount of edible food that would otherwise be disposed</a:t>
            </a:r>
          </a:p>
        </p:txBody>
      </p:sp>
      <p:grpSp>
        <p:nvGrpSpPr>
          <p:cNvPr id="27" name="Group 26">
            <a:extLst>
              <a:ext uri="{C183D7F6-B498-43B3-948B-1728B52AA6E4}">
                <adec:decorative xmlns:adec="http://schemas.microsoft.com/office/drawing/2017/decorative" xmlns="" val="1"/>
              </a:ext>
            </a:extLst>
          </p:cNvPr>
          <p:cNvGrpSpPr/>
          <p:nvPr/>
        </p:nvGrpSpPr>
        <p:grpSpPr>
          <a:xfrm>
            <a:off x="3904477" y="2716499"/>
            <a:ext cx="880472" cy="890374"/>
            <a:chOff x="5937702" y="1592939"/>
            <a:chExt cx="1312565" cy="1327327"/>
          </a:xfrm>
        </p:grpSpPr>
        <p:sp>
          <p:nvSpPr>
            <p:cNvPr id="28" name="Oval 27" descr="decorative color background">
              <a:extLst>
                <a:ext uri="{FF2B5EF4-FFF2-40B4-BE49-F238E27FC236}">
                  <a16:creationId xmlns:a16="http://schemas.microsoft.com/office/drawing/2014/main" id="{E2122863-0E8D-524F-813F-1495B23848B6}"/>
                </a:ext>
              </a:extLst>
            </p:cNvPr>
            <p:cNvSpPr/>
            <p:nvPr/>
          </p:nvSpPr>
          <p:spPr>
            <a:xfrm>
              <a:off x="5937702" y="1592939"/>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32" name="Picture 31" descr="writing paper">
              <a:extLst>
                <a:ext uri="{FF2B5EF4-FFF2-40B4-BE49-F238E27FC236}">
                  <a16:creationId xmlns:a16="http://schemas.microsoft.com/office/drawing/2014/main" id="{7646A960-6C57-D641-9C6A-CB9B6AA7B7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8146" y="1895481"/>
              <a:ext cx="744580" cy="722243"/>
            </a:xfrm>
            <a:prstGeom prst="rect">
              <a:avLst/>
            </a:prstGeom>
          </p:spPr>
        </p:pic>
      </p:grpSp>
      <p:grpSp>
        <p:nvGrpSpPr>
          <p:cNvPr id="47" name="Group 46">
            <a:extLst>
              <a:ext uri="{C183D7F6-B498-43B3-948B-1728B52AA6E4}">
                <adec:decorative xmlns:adec="http://schemas.microsoft.com/office/drawing/2017/decorative" xmlns="" val="1"/>
              </a:ext>
            </a:extLst>
          </p:cNvPr>
          <p:cNvGrpSpPr/>
          <p:nvPr/>
        </p:nvGrpSpPr>
        <p:grpSpPr>
          <a:xfrm>
            <a:off x="4835806" y="3871692"/>
            <a:ext cx="508376" cy="533256"/>
            <a:chOff x="6035093" y="732443"/>
            <a:chExt cx="1312565" cy="1327327"/>
          </a:xfrm>
        </p:grpSpPr>
        <p:sp>
          <p:nvSpPr>
            <p:cNvPr id="54" name="Oval 53" descr="decorative color background">
              <a:extLst>
                <a:ext uri="{FF2B5EF4-FFF2-40B4-BE49-F238E27FC236}">
                  <a16:creationId xmlns:a16="http://schemas.microsoft.com/office/drawing/2014/main" id="{E2122863-0E8D-524F-813F-1495B23848B6}"/>
                </a:ext>
              </a:extLst>
            </p:cNvPr>
            <p:cNvSpPr/>
            <p:nvPr/>
          </p:nvSpPr>
          <p:spPr>
            <a:xfrm>
              <a:off x="6035093" y="732443"/>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55" name="Picture 54" descr="delivery truc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92802" y="1149580"/>
              <a:ext cx="935640" cy="580274"/>
            </a:xfrm>
            <a:prstGeom prst="rect">
              <a:avLst/>
            </a:prstGeom>
          </p:spPr>
        </p:pic>
      </p:grpSp>
      <p:sp>
        <p:nvSpPr>
          <p:cNvPr id="56" name="Text Placeholder 4" descr="Arrange food recovery through a contract or written agreement with:&#10;"/>
          <p:cNvSpPr>
            <a:spLocks noGrp="1"/>
          </p:cNvSpPr>
          <p:nvPr>
            <p:ph type="body" sz="half" idx="10"/>
          </p:nvPr>
        </p:nvSpPr>
        <p:spPr>
          <a:xfrm>
            <a:off x="4934204" y="2613359"/>
            <a:ext cx="5173384" cy="1607895"/>
          </a:xfrm>
        </p:spPr>
        <p:txBody>
          <a:bodyPr>
            <a:noAutofit/>
          </a:bodyPr>
          <a:lstStyle/>
          <a:p>
            <a:r>
              <a:rPr lang="en-US" sz="2400" dirty="0">
                <a:solidFill>
                  <a:schemeClr val="bg1"/>
                </a:solidFill>
              </a:rPr>
              <a:t>Arrange food recovery through a</a:t>
            </a:r>
            <a:r>
              <a:rPr lang="en-US" sz="2400" b="1" dirty="0">
                <a:solidFill>
                  <a:schemeClr val="bg1"/>
                </a:solidFill>
              </a:rPr>
              <a:t> </a:t>
            </a:r>
            <a:r>
              <a:rPr lang="en-US" sz="2400" b="1" dirty="0">
                <a:solidFill>
                  <a:srgbClr val="FDD866"/>
                </a:solidFill>
              </a:rPr>
              <a:t>contract or written agreement </a:t>
            </a:r>
            <a:r>
              <a:rPr lang="en-US" sz="2400" dirty="0">
                <a:solidFill>
                  <a:schemeClr val="bg1"/>
                </a:solidFill>
              </a:rPr>
              <a:t>with:</a:t>
            </a:r>
            <a:endParaRPr lang="en-US" sz="2400" dirty="0"/>
          </a:p>
        </p:txBody>
      </p:sp>
      <p:sp>
        <p:nvSpPr>
          <p:cNvPr id="57" name="Rectangle 56" descr="Food recovery organizations or services that will collect edible food for food recovery&#10;"/>
          <p:cNvSpPr/>
          <p:nvPr/>
        </p:nvSpPr>
        <p:spPr>
          <a:xfrm>
            <a:off x="5436409" y="3805756"/>
            <a:ext cx="6076202" cy="769441"/>
          </a:xfrm>
          <a:prstGeom prst="rect">
            <a:avLst/>
          </a:prstGeom>
        </p:spPr>
        <p:txBody>
          <a:bodyPr wrap="square">
            <a:spAutoFit/>
          </a:bodyPr>
          <a:lstStyle/>
          <a:p>
            <a:r>
              <a:rPr lang="en-US" sz="2200" dirty="0">
                <a:solidFill>
                  <a:schemeClr val="bg1"/>
                </a:solidFill>
                <a:latin typeface="Arial" panose="020B0604020202020204" pitchFamily="34" charset="0"/>
                <a:cs typeface="Arial" panose="020B0604020202020204" pitchFamily="34" charset="0"/>
              </a:rPr>
              <a:t>Food recovery organizations or services that will </a:t>
            </a:r>
            <a:r>
              <a:rPr lang="en-US" sz="2200" b="1" dirty="0">
                <a:solidFill>
                  <a:srgbClr val="FDD866"/>
                </a:solidFill>
                <a:latin typeface="Arial" panose="020B0604020202020204" pitchFamily="34" charset="0"/>
                <a:cs typeface="Arial" panose="020B0604020202020204" pitchFamily="34" charset="0"/>
              </a:rPr>
              <a:t>collect</a:t>
            </a:r>
            <a:r>
              <a:rPr lang="en-US" sz="2200" dirty="0">
                <a:solidFill>
                  <a:schemeClr val="bg1"/>
                </a:solidFill>
                <a:latin typeface="Arial" panose="020B0604020202020204" pitchFamily="34" charset="0"/>
                <a:cs typeface="Arial" panose="020B0604020202020204" pitchFamily="34" charset="0"/>
              </a:rPr>
              <a:t> edible food for food recovery</a:t>
            </a:r>
          </a:p>
        </p:txBody>
      </p:sp>
      <p:sp>
        <p:nvSpPr>
          <p:cNvPr id="58" name="TextBox 57" descr="Food recovery organizations that will accept food that the generator self hauls&#10;"/>
          <p:cNvSpPr txBox="1"/>
          <p:nvPr/>
        </p:nvSpPr>
        <p:spPr>
          <a:xfrm>
            <a:off x="5436409" y="4797940"/>
            <a:ext cx="6250217" cy="769441"/>
          </a:xfrm>
          <a:prstGeom prst="rect">
            <a:avLst/>
          </a:prstGeom>
          <a:noFill/>
        </p:spPr>
        <p:txBody>
          <a:bodyPr wrap="square" rtlCol="0">
            <a:spAutoFit/>
          </a:bodyPr>
          <a:lstStyle/>
          <a:p>
            <a:r>
              <a:rPr lang="en-US" sz="2200" dirty="0">
                <a:solidFill>
                  <a:schemeClr val="bg1"/>
                </a:solidFill>
                <a:latin typeface="Arial" panose="020B0604020202020204" pitchFamily="34" charset="0"/>
                <a:cs typeface="Arial" panose="020B0604020202020204" pitchFamily="34" charset="0"/>
              </a:rPr>
              <a:t>Food recovery organizations that will accept food that the generator </a:t>
            </a:r>
            <a:r>
              <a:rPr lang="en-US" sz="2200" b="1" dirty="0">
                <a:solidFill>
                  <a:srgbClr val="FDD866"/>
                </a:solidFill>
                <a:latin typeface="Arial" panose="020B0604020202020204" pitchFamily="34" charset="0"/>
                <a:cs typeface="Arial" panose="020B0604020202020204" pitchFamily="34" charset="0"/>
              </a:rPr>
              <a:t>self hauls</a:t>
            </a:r>
          </a:p>
        </p:txBody>
      </p:sp>
      <p:grpSp>
        <p:nvGrpSpPr>
          <p:cNvPr id="59" name="Group 58">
            <a:extLst>
              <a:ext uri="{C183D7F6-B498-43B3-948B-1728B52AA6E4}">
                <adec:decorative xmlns:adec="http://schemas.microsoft.com/office/drawing/2017/decorative" xmlns="" val="1"/>
              </a:ext>
            </a:extLst>
          </p:cNvPr>
          <p:cNvGrpSpPr/>
          <p:nvPr/>
        </p:nvGrpSpPr>
        <p:grpSpPr>
          <a:xfrm>
            <a:off x="4836834" y="4826224"/>
            <a:ext cx="508376" cy="533256"/>
            <a:chOff x="6035093" y="732443"/>
            <a:chExt cx="1312565" cy="1327327"/>
          </a:xfrm>
        </p:grpSpPr>
        <p:sp>
          <p:nvSpPr>
            <p:cNvPr id="60" name="Oval 59" descr="decorative color background">
              <a:extLst>
                <a:ext uri="{FF2B5EF4-FFF2-40B4-BE49-F238E27FC236}">
                  <a16:creationId xmlns:a16="http://schemas.microsoft.com/office/drawing/2014/main" id="{E2122863-0E8D-524F-813F-1495B23848B6}"/>
                </a:ext>
              </a:extLst>
            </p:cNvPr>
            <p:cNvSpPr/>
            <p:nvPr/>
          </p:nvSpPr>
          <p:spPr>
            <a:xfrm>
              <a:off x="6035093" y="732443"/>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61" name="Picture 60" descr="delivery truc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92802" y="1149580"/>
              <a:ext cx="935640" cy="580274"/>
            </a:xfrm>
            <a:prstGeom prst="rect">
              <a:avLst/>
            </a:prstGeom>
          </p:spPr>
        </p:pic>
      </p:grpSp>
      <p:grpSp>
        <p:nvGrpSpPr>
          <p:cNvPr id="64" name="Group 63">
            <a:extLst>
              <a:ext uri="{C183D7F6-B498-43B3-948B-1728B52AA6E4}">
                <adec:decorative xmlns:adec="http://schemas.microsoft.com/office/drawing/2017/decorative" xmlns="" val="1"/>
              </a:ext>
            </a:extLst>
          </p:cNvPr>
          <p:cNvGrpSpPr/>
          <p:nvPr/>
        </p:nvGrpSpPr>
        <p:grpSpPr>
          <a:xfrm>
            <a:off x="3882364" y="1085396"/>
            <a:ext cx="924698" cy="935097"/>
            <a:chOff x="3882363" y="294847"/>
            <a:chExt cx="1312565" cy="1327327"/>
          </a:xfrm>
        </p:grpSpPr>
        <p:sp>
          <p:nvSpPr>
            <p:cNvPr id="65" name="Oval 64" descr="decorative color background">
              <a:extLst>
                <a:ext uri="{FF2B5EF4-FFF2-40B4-BE49-F238E27FC236}">
                  <a16:creationId xmlns:a16="http://schemas.microsoft.com/office/drawing/2014/main" id="{E2122863-0E8D-524F-813F-1495B23848B6}"/>
                </a:ext>
              </a:extLst>
            </p:cNvPr>
            <p:cNvSpPr/>
            <p:nvPr/>
          </p:nvSpPr>
          <p:spPr>
            <a:xfrm>
              <a:off x="3882363" y="29484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66" name="Picture 65"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0578" y="550920"/>
              <a:ext cx="809255" cy="839221"/>
            </a:xfrm>
            <a:prstGeom prst="rect">
              <a:avLst/>
            </a:prstGeom>
          </p:spPr>
        </p:pic>
      </p:grpSp>
    </p:spTree>
    <p:extLst>
      <p:ext uri="{BB962C8B-B14F-4D97-AF65-F5344CB8AC3E}">
        <p14:creationId xmlns:p14="http://schemas.microsoft.com/office/powerpoint/2010/main" val="264442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1" descr="SB 1383 in Action&#10;&#10;Commercial Edible Food Generators">
            <a:extLst>
              <a:ext uri="{FF2B5EF4-FFF2-40B4-BE49-F238E27FC236}">
                <a16:creationId xmlns:a16="http://schemas.microsoft.com/office/drawing/2014/main" id="{D242FF2F-1D1C-1542-B829-444ACE9DCE0E}"/>
              </a:ext>
            </a:extLst>
          </p:cNvPr>
          <p:cNvSpPr>
            <a:spLocks noGrp="1"/>
          </p:cNvSpPr>
          <p:nvPr>
            <p:ph type="title"/>
          </p:nvPr>
        </p:nvSpPr>
        <p:spPr>
          <a:xfrm>
            <a:off x="35213" y="327423"/>
            <a:ext cx="3500854" cy="2169522"/>
          </a:xfrm>
        </p:spPr>
        <p:txBody>
          <a:bodyPr>
            <a:normAutofit fontScale="90000"/>
          </a:bodyPr>
          <a:lstStyle/>
          <a:p>
            <a:pPr algn="ctr"/>
            <a:r>
              <a:rPr lang="en-US" cap="small" dirty="0">
                <a:solidFill>
                  <a:srgbClr val="00426A"/>
                </a:solidFill>
              </a:rPr>
              <a:t> SB 1383 in Action</a:t>
            </a:r>
            <a:br>
              <a:rPr lang="en-US" cap="small" dirty="0">
                <a:solidFill>
                  <a:srgbClr val="00426A"/>
                </a:solidFill>
              </a:rPr>
            </a:br>
            <a:r>
              <a:rPr lang="en-US" cap="small" dirty="0">
                <a:solidFill>
                  <a:srgbClr val="00426A"/>
                </a:solidFill>
              </a:rPr>
              <a:t/>
            </a:r>
            <a:br>
              <a:rPr lang="en-US" cap="small" dirty="0">
                <a:solidFill>
                  <a:srgbClr val="00426A"/>
                </a:solidFill>
              </a:rPr>
            </a:br>
            <a:r>
              <a:rPr lang="en-US" cap="small" dirty="0">
                <a:solidFill>
                  <a:srgbClr val="00426A"/>
                </a:solidFill>
              </a:rPr>
              <a:t>Commercial Edible Food Generators</a:t>
            </a:r>
            <a:endParaRPr lang="en-US" dirty="0">
              <a:solidFill>
                <a:srgbClr val="00426A"/>
              </a:solidFill>
            </a:endParaRPr>
          </a:p>
        </p:txBody>
      </p:sp>
      <p:sp>
        <p:nvSpPr>
          <p:cNvPr id="30" name="Oval 29">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57107" y="315077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866"/>
              </a:solidFill>
              <a:latin typeface="Arial" panose="020B0604020202020204" pitchFamily="34" charset="0"/>
            </a:endParaRPr>
          </a:p>
        </p:txBody>
      </p:sp>
      <p:pic>
        <p:nvPicPr>
          <p:cNvPr id="31" name="Picture 30"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5322" y="3406848"/>
            <a:ext cx="809255" cy="839221"/>
          </a:xfrm>
          <a:prstGeom prst="rect">
            <a:avLst/>
          </a:prstGeom>
        </p:spPr>
      </p:pic>
      <p:sp>
        <p:nvSpPr>
          <p:cNvPr id="42" name="Text Placeholder 4" descr="Maintain records related to edible food recovery&#10;List of each food recovery organization or service that collect or receives the generator’s food&#10;Copies of contracts and written agreements&#10;List the following information for each organization or service:&#10;Name, address, and contact information &#10;Types of food collected or self-hauled &#10;Established frequency of food collected or self-hauled&#10;Quantity of food recovered (pounds per month) &#10;"/>
          <p:cNvSpPr>
            <a:spLocks noGrp="1"/>
          </p:cNvSpPr>
          <p:nvPr>
            <p:ph type="body" sz="half" idx="10"/>
          </p:nvPr>
        </p:nvSpPr>
        <p:spPr>
          <a:xfrm>
            <a:off x="4938517" y="1076862"/>
            <a:ext cx="6995575" cy="4690892"/>
          </a:xfrm>
        </p:spPr>
        <p:txBody>
          <a:bodyPr>
            <a:noAutofit/>
          </a:bodyPr>
          <a:lstStyle/>
          <a:p>
            <a:r>
              <a:rPr lang="en-US" sz="2400" b="1" dirty="0">
                <a:solidFill>
                  <a:srgbClr val="FDD866"/>
                </a:solidFill>
              </a:rPr>
              <a:t>Maintain records </a:t>
            </a:r>
            <a:r>
              <a:rPr lang="en-US" sz="2400" dirty="0">
                <a:solidFill>
                  <a:schemeClr val="bg1"/>
                </a:solidFill>
              </a:rPr>
              <a:t>related to edible food recovery</a:t>
            </a:r>
          </a:p>
          <a:p>
            <a:pPr marL="457200" indent="-457200">
              <a:buFont typeface="Arial" panose="020B0604020202020204" pitchFamily="34" charset="0"/>
              <a:buChar char="•"/>
            </a:pPr>
            <a:r>
              <a:rPr lang="en-US" sz="2200" dirty="0">
                <a:solidFill>
                  <a:schemeClr val="bg1"/>
                </a:solidFill>
              </a:rPr>
              <a:t>List of each food recovery organization or service that collect or receives the generator’s food</a:t>
            </a:r>
          </a:p>
          <a:p>
            <a:pPr marL="457200" indent="-457200">
              <a:buFont typeface="Arial" panose="020B0604020202020204" pitchFamily="34" charset="0"/>
              <a:buChar char="•"/>
            </a:pPr>
            <a:r>
              <a:rPr lang="en-US" sz="2200" dirty="0">
                <a:solidFill>
                  <a:schemeClr val="bg1"/>
                </a:solidFill>
              </a:rPr>
              <a:t>Copies of contracts and written agreements</a:t>
            </a:r>
          </a:p>
          <a:p>
            <a:pPr marL="457200" indent="-457200">
              <a:buFont typeface="Arial" panose="020B0604020202020204" pitchFamily="34" charset="0"/>
              <a:buChar char="•"/>
            </a:pPr>
            <a:r>
              <a:rPr lang="en-US" sz="2200" dirty="0">
                <a:solidFill>
                  <a:schemeClr val="bg1"/>
                </a:solidFill>
              </a:rPr>
              <a:t>List the following information for each organization or service:</a:t>
            </a:r>
          </a:p>
          <a:p>
            <a:pPr marL="914400" lvl="1" indent="-457200">
              <a:buFont typeface="Arial" panose="020B0604020202020204" pitchFamily="34" charset="0"/>
              <a:buChar char="•"/>
            </a:pPr>
            <a:r>
              <a:rPr lang="en-US" sz="2200" dirty="0">
                <a:solidFill>
                  <a:schemeClr val="bg1"/>
                </a:solidFill>
              </a:rPr>
              <a:t>Name, address, and contact information </a:t>
            </a:r>
          </a:p>
          <a:p>
            <a:pPr marL="914400" lvl="1" indent="-457200">
              <a:buFont typeface="Arial" panose="020B0604020202020204" pitchFamily="34" charset="0"/>
              <a:buChar char="•"/>
            </a:pPr>
            <a:r>
              <a:rPr lang="en-US" sz="2200" dirty="0">
                <a:solidFill>
                  <a:schemeClr val="bg1"/>
                </a:solidFill>
              </a:rPr>
              <a:t>Types of food collected or self-hauled </a:t>
            </a:r>
          </a:p>
          <a:p>
            <a:pPr marL="914400" lvl="1" indent="-457200">
              <a:buFont typeface="Arial" panose="020B0604020202020204" pitchFamily="34" charset="0"/>
              <a:buChar char="•"/>
            </a:pPr>
            <a:r>
              <a:rPr lang="en-US" sz="2200" dirty="0">
                <a:solidFill>
                  <a:schemeClr val="bg1"/>
                </a:solidFill>
              </a:rPr>
              <a:t>Established frequency of food collected or self-hauled</a:t>
            </a:r>
          </a:p>
          <a:p>
            <a:pPr marL="914400" lvl="1" indent="-457200">
              <a:buFont typeface="Arial" panose="020B0604020202020204" pitchFamily="34" charset="0"/>
              <a:buChar char="•"/>
            </a:pPr>
            <a:r>
              <a:rPr lang="en-US" sz="2200" dirty="0">
                <a:solidFill>
                  <a:schemeClr val="bg1"/>
                </a:solidFill>
              </a:rPr>
              <a:t>Quantity of food recovered (pounds per month) </a:t>
            </a:r>
          </a:p>
        </p:txBody>
      </p:sp>
      <p:grpSp>
        <p:nvGrpSpPr>
          <p:cNvPr id="4" name="Group 3">
            <a:extLst>
              <a:ext uri="{C183D7F6-B498-43B3-948B-1728B52AA6E4}">
                <adec:decorative xmlns:adec="http://schemas.microsoft.com/office/drawing/2017/decorative" xmlns="" val="1"/>
              </a:ext>
            </a:extLst>
          </p:cNvPr>
          <p:cNvGrpSpPr/>
          <p:nvPr/>
        </p:nvGrpSpPr>
        <p:grpSpPr>
          <a:xfrm>
            <a:off x="3856407" y="951014"/>
            <a:ext cx="919540" cy="929882"/>
            <a:chOff x="3777522" y="1150161"/>
            <a:chExt cx="1075024" cy="1087114"/>
          </a:xfrm>
        </p:grpSpPr>
        <p:sp>
          <p:nvSpPr>
            <p:cNvPr id="54" name="Oval 53">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3777522" y="1150161"/>
              <a:ext cx="1075024" cy="1087114"/>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55" name="Picture 54" descr="writing paper">
              <a:extLst>
                <a:ext uri="{FF2B5EF4-FFF2-40B4-BE49-F238E27FC236}">
                  <a16:creationId xmlns:a16="http://schemas.microsoft.com/office/drawing/2014/main" id="{DEC0A6AE-CB9D-FB41-BAC2-54BC44CE7A0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6247"/>
            <a:stretch/>
          </p:blipFill>
          <p:spPr>
            <a:xfrm flipH="1">
              <a:off x="4119319" y="1412041"/>
              <a:ext cx="391430" cy="563354"/>
            </a:xfrm>
            <a:prstGeom prst="rect">
              <a:avLst/>
            </a:prstGeom>
          </p:spPr>
        </p:pic>
      </p:grpSp>
    </p:spTree>
    <p:extLst>
      <p:ext uri="{BB962C8B-B14F-4D97-AF65-F5344CB8AC3E}">
        <p14:creationId xmlns:p14="http://schemas.microsoft.com/office/powerpoint/2010/main" val="2999703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descr="SB 1383 in Action&#10;&#10;Food Recovery Organizations and Services &#10;">
            <a:extLst>
              <a:ext uri="{FF2B5EF4-FFF2-40B4-BE49-F238E27FC236}">
                <a16:creationId xmlns:a16="http://schemas.microsoft.com/office/drawing/2014/main" id="{D242FF2F-1D1C-1542-B829-444ACE9DCE0E}"/>
              </a:ext>
            </a:extLst>
          </p:cNvPr>
          <p:cNvSpPr txBox="1">
            <a:spLocks noGrp="1"/>
          </p:cNvSpPr>
          <p:nvPr>
            <p:ph type="title" idx="4294967295"/>
          </p:nvPr>
        </p:nvSpPr>
        <p:spPr>
          <a:xfrm>
            <a:off x="35213" y="655053"/>
            <a:ext cx="3500854" cy="216952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fontScale="90000"/>
          </a:bodyPr>
          <a:lstStyle>
            <a:lvl1pPr algn="l" defTabSz="914400" rtl="0" eaLnBrk="1" latinLnBrk="0" hangingPunct="1">
              <a:lnSpc>
                <a:spcPct val="90000"/>
              </a:lnSpc>
              <a:spcBef>
                <a:spcPct val="0"/>
              </a:spcBef>
              <a:buNone/>
              <a:defRPr sz="3200" b="1" i="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small"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rPr>
              <a:t>SB 1383 in Action</a:t>
            </a:r>
            <a:br>
              <a:rPr kumimoji="0" lang="en-US" sz="3200" b="1" i="0" u="none" strike="noStrike" kern="1200" cap="small"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rPr>
            </a:br>
            <a:r>
              <a:rPr kumimoji="0" lang="en-US" sz="3200" b="1" i="0" u="none" strike="noStrike" kern="1200" cap="small"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rPr>
              <a:t/>
            </a:r>
            <a:br>
              <a:rPr kumimoji="0" lang="en-US" sz="3200" b="1" i="0" u="none" strike="noStrike" kern="1200" cap="small"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rPr>
            </a:br>
            <a:r>
              <a:rPr kumimoji="0" lang="en-US" sz="3200" b="1" i="0" u="none" strike="noStrike" kern="1200" cap="small"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rPr>
              <a:t>Food Recovery Organizations and Services </a:t>
            </a:r>
            <a:endParaRPr kumimoji="0" lang="en-US" sz="3200" b="1" i="0" u="none" strike="noStrike" kern="1200" cap="none" spc="0" normalizeH="0" baseline="0" noProof="0" dirty="0">
              <a:ln>
                <a:noFill/>
              </a:ln>
              <a:solidFill>
                <a:srgbClr val="00426A"/>
              </a:solidFill>
              <a:effectLst/>
              <a:uLnTx/>
              <a:uFillTx/>
              <a:latin typeface="Arial" panose="020B0604020202020204" pitchFamily="34" charset="0"/>
              <a:ea typeface="+mj-ea"/>
              <a:cs typeface="Arial" panose="020B0604020202020204" pitchFamily="34" charset="0"/>
            </a:endParaRPr>
          </a:p>
        </p:txBody>
      </p:sp>
      <p:sp>
        <p:nvSpPr>
          <p:cNvPr id="23" name="Rectangle 22" descr="Maintain records related to edible &#10;food recovery&#10;Name, address, and contact information of involved parties (commercial edible food generators, food recovery services, and/or food recovery organizations) &#10;Quantity of food collected, transported, and/or received per month (in pounds) &#10;&#10;Report quantities of food recovered to jurisdictions annually&#10;&#10;&#10;Cooperate with capacity planning efforts&#10;"/>
          <p:cNvSpPr/>
          <p:nvPr/>
        </p:nvSpPr>
        <p:spPr>
          <a:xfrm>
            <a:off x="4923366" y="1098326"/>
            <a:ext cx="6865817" cy="4893647"/>
          </a:xfrm>
          <a:prstGeom prst="rect">
            <a:avLst/>
          </a:prstGeom>
        </p:spPr>
        <p:txBody>
          <a:bodyPr wrap="square">
            <a:spAutoFit/>
          </a:bodyPr>
          <a:lstStyle/>
          <a:p>
            <a:r>
              <a:rPr lang="en-US" sz="2400" b="1" dirty="0">
                <a:solidFill>
                  <a:srgbClr val="FDD866"/>
                </a:solidFill>
                <a:latin typeface="Arial" panose="020B0604020202020204" pitchFamily="34" charset="0"/>
                <a:cs typeface="Arial" panose="020B0604020202020204" pitchFamily="34" charset="0"/>
              </a:rPr>
              <a:t>Maintain records </a:t>
            </a:r>
            <a:r>
              <a:rPr lang="en-US" sz="2400" dirty="0">
                <a:solidFill>
                  <a:schemeClr val="bg1"/>
                </a:solidFill>
                <a:latin typeface="Arial" panose="020B0604020202020204" pitchFamily="34" charset="0"/>
                <a:cs typeface="Arial" panose="020B0604020202020204" pitchFamily="34" charset="0"/>
              </a:rPr>
              <a:t>related to edible </a:t>
            </a:r>
            <a:br>
              <a:rPr lang="en-US" sz="2400" dirty="0">
                <a:solidFill>
                  <a:schemeClr val="bg1"/>
                </a:solidFill>
                <a:latin typeface="Arial" panose="020B0604020202020204" pitchFamily="34" charset="0"/>
                <a:cs typeface="Arial" panose="020B0604020202020204" pitchFamily="34" charset="0"/>
              </a:rPr>
            </a:br>
            <a:r>
              <a:rPr lang="en-US" sz="2400" dirty="0">
                <a:solidFill>
                  <a:schemeClr val="bg1"/>
                </a:solidFill>
                <a:latin typeface="Arial" panose="020B0604020202020204" pitchFamily="34" charset="0"/>
                <a:cs typeface="Arial" panose="020B0604020202020204" pitchFamily="34" charset="0"/>
              </a:rPr>
              <a:t>food recovery</a:t>
            </a:r>
          </a:p>
          <a:p>
            <a:pPr marL="342900" indent="-342900">
              <a:buFont typeface="Arial" panose="020B0604020202020204" pitchFamily="34" charset="0"/>
              <a:buChar char="•"/>
            </a:pPr>
            <a:r>
              <a:rPr lang="en-US" sz="2200" dirty="0">
                <a:solidFill>
                  <a:schemeClr val="bg1"/>
                </a:solidFill>
                <a:latin typeface="Arial" panose="020B0604020202020204" pitchFamily="34" charset="0"/>
                <a:cs typeface="Arial" panose="020B0604020202020204" pitchFamily="34" charset="0"/>
              </a:rPr>
              <a:t>Name, address, and contact information of involved parties (commercial edible food generators, food recovery services, and/or food recovery organizations) </a:t>
            </a:r>
          </a:p>
          <a:p>
            <a:pPr marL="342900" indent="-342900">
              <a:buFont typeface="Arial" panose="020B0604020202020204" pitchFamily="34" charset="0"/>
              <a:buChar char="•"/>
            </a:pPr>
            <a:r>
              <a:rPr lang="en-US" sz="2200" dirty="0">
                <a:solidFill>
                  <a:schemeClr val="bg1"/>
                </a:solidFill>
                <a:latin typeface="Arial" panose="020B0604020202020204" pitchFamily="34" charset="0"/>
                <a:cs typeface="Arial" panose="020B0604020202020204" pitchFamily="34" charset="0"/>
              </a:rPr>
              <a:t>Quantity of food collected, transported, and/or received per month (in pounds) </a:t>
            </a:r>
          </a:p>
          <a:p>
            <a:endParaRPr lang="en-US" sz="1200" b="1" dirty="0">
              <a:solidFill>
                <a:srgbClr val="FDD866"/>
              </a:solidFill>
              <a:latin typeface="Arial" panose="020B0604020202020204" pitchFamily="34" charset="0"/>
              <a:cs typeface="Arial" panose="020B0604020202020204" pitchFamily="34" charset="0"/>
            </a:endParaRPr>
          </a:p>
          <a:p>
            <a:pPr>
              <a:spcBef>
                <a:spcPts val="1200"/>
              </a:spcBef>
            </a:pPr>
            <a:r>
              <a:rPr lang="en-US" sz="2400" b="1" dirty="0">
                <a:solidFill>
                  <a:srgbClr val="FDD866"/>
                </a:solidFill>
                <a:latin typeface="Arial" panose="020B0604020202020204" pitchFamily="34" charset="0"/>
                <a:cs typeface="Arial" panose="020B0604020202020204" pitchFamily="34" charset="0"/>
              </a:rPr>
              <a:t>Report quantities</a:t>
            </a:r>
            <a:r>
              <a:rPr lang="en-US" sz="2400" dirty="0">
                <a:solidFill>
                  <a:schemeClr val="bg1"/>
                </a:solidFill>
                <a:latin typeface="Arial" panose="020B0604020202020204" pitchFamily="34" charset="0"/>
                <a:cs typeface="Arial" panose="020B0604020202020204" pitchFamily="34" charset="0"/>
              </a:rPr>
              <a:t> of food recovered to jurisdictions annually</a:t>
            </a:r>
          </a:p>
          <a:p>
            <a:endParaRPr lang="en-US" sz="2400" dirty="0">
              <a:solidFill>
                <a:schemeClr val="bg1"/>
              </a:solidFill>
              <a:latin typeface="Arial" panose="020B0604020202020204" pitchFamily="34" charset="0"/>
              <a:cs typeface="Arial" panose="020B0604020202020204" pitchFamily="34" charset="0"/>
            </a:endParaRPr>
          </a:p>
          <a:p>
            <a:endParaRPr lang="en-US" sz="1050" dirty="0">
              <a:solidFill>
                <a:schemeClr val="bg1"/>
              </a:solidFill>
              <a:latin typeface="Arial" panose="020B0604020202020204" pitchFamily="34" charset="0"/>
              <a:cs typeface="Arial" panose="020B0604020202020204" pitchFamily="34" charset="0"/>
            </a:endParaRPr>
          </a:p>
          <a:p>
            <a:r>
              <a:rPr lang="en-US" sz="2400" dirty="0">
                <a:solidFill>
                  <a:schemeClr val="bg1"/>
                </a:solidFill>
                <a:latin typeface="Arial" panose="020B0604020202020204" pitchFamily="34" charset="0"/>
                <a:cs typeface="Arial" panose="020B0604020202020204" pitchFamily="34" charset="0"/>
              </a:rPr>
              <a:t>Cooperate with </a:t>
            </a:r>
            <a:r>
              <a:rPr lang="en-US" sz="2400" b="1" dirty="0">
                <a:solidFill>
                  <a:srgbClr val="FDD866"/>
                </a:solidFill>
                <a:latin typeface="Arial" panose="020B0604020202020204" pitchFamily="34" charset="0"/>
                <a:cs typeface="Arial" panose="020B0604020202020204" pitchFamily="34" charset="0"/>
              </a:rPr>
              <a:t>capacity planning </a:t>
            </a:r>
            <a:r>
              <a:rPr lang="en-US" sz="2400" dirty="0">
                <a:solidFill>
                  <a:schemeClr val="bg1"/>
                </a:solidFill>
                <a:latin typeface="Arial" panose="020B0604020202020204" pitchFamily="34" charset="0"/>
                <a:cs typeface="Arial" panose="020B0604020202020204" pitchFamily="34" charset="0"/>
              </a:rPr>
              <a:t>efforts</a:t>
            </a:r>
          </a:p>
        </p:txBody>
      </p:sp>
      <p:grpSp>
        <p:nvGrpSpPr>
          <p:cNvPr id="29" name="Group 28">
            <a:extLst>
              <a:ext uri="{C183D7F6-B498-43B3-948B-1728B52AA6E4}">
                <adec:decorative xmlns:adec="http://schemas.microsoft.com/office/drawing/2017/decorative" xmlns="" val="1"/>
              </a:ext>
            </a:extLst>
          </p:cNvPr>
          <p:cNvGrpSpPr/>
          <p:nvPr/>
        </p:nvGrpSpPr>
        <p:grpSpPr>
          <a:xfrm>
            <a:off x="3813430" y="3973584"/>
            <a:ext cx="913388" cy="923660"/>
            <a:chOff x="3705328" y="4173179"/>
            <a:chExt cx="1075024" cy="1087114"/>
          </a:xfrm>
          <a:solidFill>
            <a:srgbClr val="16846B"/>
          </a:solidFill>
        </p:grpSpPr>
        <p:sp>
          <p:nvSpPr>
            <p:cNvPr id="26" name="Oval 25">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3705328" y="4173179"/>
              <a:ext cx="1075024" cy="10871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24" name="Picture 23" descr="check list">
              <a:extLst>
                <a:ext uri="{FF2B5EF4-FFF2-40B4-BE49-F238E27FC236}">
                  <a16:creationId xmlns:a16="http://schemas.microsoft.com/office/drawing/2014/main" id="{324A9E9F-C71F-2247-9140-77E33C9961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951389" y="4366548"/>
              <a:ext cx="582901" cy="700375"/>
            </a:xfrm>
            <a:prstGeom prst="rect">
              <a:avLst/>
            </a:prstGeom>
            <a:grpFill/>
          </p:spPr>
        </p:pic>
      </p:grpSp>
      <p:grpSp>
        <p:nvGrpSpPr>
          <p:cNvPr id="36" name="Group 35">
            <a:extLst>
              <a:ext uri="{C183D7F6-B498-43B3-948B-1728B52AA6E4}">
                <adec:decorative xmlns:adec="http://schemas.microsoft.com/office/drawing/2017/decorative" xmlns="" val="1"/>
              </a:ext>
            </a:extLst>
          </p:cNvPr>
          <p:cNvGrpSpPr/>
          <p:nvPr/>
        </p:nvGrpSpPr>
        <p:grpSpPr>
          <a:xfrm>
            <a:off x="3817040" y="5156424"/>
            <a:ext cx="989778" cy="1000909"/>
            <a:chOff x="3817041" y="5070220"/>
            <a:chExt cx="1075024" cy="1087114"/>
          </a:xfrm>
          <a:solidFill>
            <a:srgbClr val="16846B"/>
          </a:solidFill>
        </p:grpSpPr>
        <p:sp>
          <p:nvSpPr>
            <p:cNvPr id="31" name="Oval 30">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3817041" y="5070220"/>
              <a:ext cx="1075024" cy="10871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30" name="Picture 29" descr="government build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41637" y="5313848"/>
              <a:ext cx="625832" cy="599857"/>
            </a:xfrm>
            <a:prstGeom prst="rect">
              <a:avLst/>
            </a:prstGeom>
            <a:grpFill/>
          </p:spPr>
        </p:pic>
      </p:grpSp>
      <p:grpSp>
        <p:nvGrpSpPr>
          <p:cNvPr id="37" name="Group 36">
            <a:extLst>
              <a:ext uri="{C183D7F6-B498-43B3-948B-1728B52AA6E4}">
                <adec:decorative xmlns:adec="http://schemas.microsoft.com/office/drawing/2017/decorative" xmlns="" val="1"/>
              </a:ext>
            </a:extLst>
          </p:cNvPr>
          <p:cNvGrpSpPr/>
          <p:nvPr/>
        </p:nvGrpSpPr>
        <p:grpSpPr>
          <a:xfrm>
            <a:off x="957107" y="3150775"/>
            <a:ext cx="1312565" cy="1327327"/>
            <a:chOff x="957107" y="3150775"/>
            <a:chExt cx="1312565" cy="1327327"/>
          </a:xfrm>
        </p:grpSpPr>
        <p:sp>
          <p:nvSpPr>
            <p:cNvPr id="12" name="Oval 11">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57107" y="3150775"/>
              <a:ext cx="1312565" cy="1327327"/>
            </a:xfrm>
            <a:prstGeom prst="ellipse">
              <a:avLst/>
            </a:prstGeom>
            <a:solidFill>
              <a:srgbClr val="3B80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866"/>
                </a:solidFill>
                <a:latin typeface="Arial" panose="020B0604020202020204" pitchFamily="34" charset="0"/>
              </a:endParaRPr>
            </a:p>
          </p:txBody>
        </p:sp>
        <p:grpSp>
          <p:nvGrpSpPr>
            <p:cNvPr id="35" name="Group 34"/>
            <p:cNvGrpSpPr/>
            <p:nvPr/>
          </p:nvGrpSpPr>
          <p:grpSpPr>
            <a:xfrm>
              <a:off x="1068361" y="3476974"/>
              <a:ext cx="1088261" cy="674928"/>
              <a:chOff x="629665" y="4207738"/>
              <a:chExt cx="2438387" cy="1512262"/>
            </a:xfrm>
          </p:grpSpPr>
          <p:pic>
            <p:nvPicPr>
              <p:cNvPr id="32" name="Picture 31" descr="delivery truc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9665" y="4207738"/>
                <a:ext cx="2438387" cy="1512262"/>
              </a:xfrm>
              <a:prstGeom prst="rect">
                <a:avLst/>
              </a:prstGeom>
            </p:spPr>
          </p:pic>
          <p:pic>
            <p:nvPicPr>
              <p:cNvPr id="33" name="Picture 32" descr="appl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3141" y="4478102"/>
                <a:ext cx="624998" cy="661086"/>
              </a:xfrm>
              <a:prstGeom prst="rect">
                <a:avLst/>
              </a:prstGeom>
            </p:spPr>
          </p:pic>
        </p:grpSp>
      </p:grpSp>
      <p:grpSp>
        <p:nvGrpSpPr>
          <p:cNvPr id="42" name="Group 41">
            <a:extLst>
              <a:ext uri="{C183D7F6-B498-43B3-948B-1728B52AA6E4}">
                <adec:decorative xmlns:adec="http://schemas.microsoft.com/office/drawing/2017/decorative" xmlns="" val="1"/>
              </a:ext>
            </a:extLst>
          </p:cNvPr>
          <p:cNvGrpSpPr/>
          <p:nvPr/>
        </p:nvGrpSpPr>
        <p:grpSpPr>
          <a:xfrm>
            <a:off x="3817040" y="1133061"/>
            <a:ext cx="909777" cy="920009"/>
            <a:chOff x="3777522" y="1150161"/>
            <a:chExt cx="1075024" cy="1087114"/>
          </a:xfrm>
        </p:grpSpPr>
        <p:sp>
          <p:nvSpPr>
            <p:cNvPr id="43" name="Oval 42">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3777522" y="1150161"/>
              <a:ext cx="1075024" cy="1087114"/>
            </a:xfrm>
            <a:prstGeom prst="ellipse">
              <a:avLst/>
            </a:prstGeom>
            <a:solidFill>
              <a:srgbClr val="1684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44" name="Picture 43" descr="writing paper">
              <a:extLst>
                <a:ext uri="{FF2B5EF4-FFF2-40B4-BE49-F238E27FC236}">
                  <a16:creationId xmlns:a16="http://schemas.microsoft.com/office/drawing/2014/main" id="{DEC0A6AE-CB9D-FB41-BAC2-54BC44CE7A0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46247"/>
            <a:stretch/>
          </p:blipFill>
          <p:spPr>
            <a:xfrm flipH="1">
              <a:off x="4119319" y="1412041"/>
              <a:ext cx="391430" cy="563354"/>
            </a:xfrm>
            <a:prstGeom prst="rect">
              <a:avLst/>
            </a:prstGeom>
          </p:spPr>
        </p:pic>
      </p:grpSp>
    </p:spTree>
    <p:extLst>
      <p:ext uri="{BB962C8B-B14F-4D97-AF65-F5344CB8AC3E}">
        <p14:creationId xmlns:p14="http://schemas.microsoft.com/office/powerpoint/2010/main" val="842395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Model Food Recovery Agreement"/>
          <p:cNvSpPr>
            <a:spLocks noGrp="1"/>
          </p:cNvSpPr>
          <p:nvPr>
            <p:ph type="title"/>
          </p:nvPr>
        </p:nvSpPr>
        <p:spPr>
          <a:xfrm>
            <a:off x="0" y="0"/>
            <a:ext cx="4206240" cy="2728015"/>
          </a:xfrm>
        </p:spPr>
        <p:txBody>
          <a:bodyPr>
            <a:noAutofit/>
          </a:bodyPr>
          <a:lstStyle/>
          <a:p>
            <a:r>
              <a:rPr lang="en-US" sz="4000" dirty="0"/>
              <a:t>Model Food Recovery Agreement</a:t>
            </a:r>
          </a:p>
        </p:txBody>
      </p:sp>
      <p:grpSp>
        <p:nvGrpSpPr>
          <p:cNvPr id="21" name="Group 20">
            <a:extLst>
              <a:ext uri="{C183D7F6-B498-43B3-948B-1728B52AA6E4}">
                <adec:decorative xmlns:adec="http://schemas.microsoft.com/office/drawing/2017/decorative" xmlns="" val="1"/>
              </a:ext>
            </a:extLst>
          </p:cNvPr>
          <p:cNvGrpSpPr/>
          <p:nvPr/>
        </p:nvGrpSpPr>
        <p:grpSpPr>
          <a:xfrm>
            <a:off x="4905035" y="1632084"/>
            <a:ext cx="3250554" cy="3255264"/>
            <a:chOff x="8747005" y="1734207"/>
            <a:chExt cx="3250554" cy="3332991"/>
          </a:xfrm>
        </p:grpSpPr>
        <p:sp>
          <p:nvSpPr>
            <p:cNvPr id="19" name="Oval 18">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8747005" y="1734207"/>
              <a:ext cx="3250554" cy="3332991"/>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866"/>
                </a:solidFill>
                <a:latin typeface="Arial" panose="020B0604020202020204" pitchFamily="34" charset="0"/>
              </a:endParaRPr>
            </a:p>
          </p:txBody>
        </p:sp>
        <p:pic>
          <p:nvPicPr>
            <p:cNvPr id="20" name="Picture 19" descr="fork, knife, spoon resting on plate">
              <a:extLst>
                <a:ext uri="{FF2B5EF4-FFF2-40B4-BE49-F238E27FC236}">
                  <a16:creationId xmlns:a16="http://schemas.microsoft.com/office/drawing/2014/main" id="{6D393B25-C654-464F-8E40-7D965F757D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16295" y="2348568"/>
              <a:ext cx="2089848" cy="2167233"/>
            </a:xfrm>
            <a:prstGeom prst="rect">
              <a:avLst/>
            </a:prstGeom>
          </p:spPr>
        </p:pic>
      </p:grpSp>
      <p:grpSp>
        <p:nvGrpSpPr>
          <p:cNvPr id="22" name="Group 21">
            <a:extLst>
              <a:ext uri="{C183D7F6-B498-43B3-948B-1728B52AA6E4}">
                <adec:decorative xmlns:adec="http://schemas.microsoft.com/office/drawing/2017/decorative" xmlns="" val="1"/>
              </a:ext>
            </a:extLst>
          </p:cNvPr>
          <p:cNvGrpSpPr/>
          <p:nvPr/>
        </p:nvGrpSpPr>
        <p:grpSpPr>
          <a:xfrm>
            <a:off x="8445727" y="1632084"/>
            <a:ext cx="3255264" cy="3255264"/>
            <a:chOff x="957107" y="3150775"/>
            <a:chExt cx="1312565" cy="1327327"/>
          </a:xfrm>
        </p:grpSpPr>
        <p:sp>
          <p:nvSpPr>
            <p:cNvPr id="23" name="Oval 22">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57107" y="3150775"/>
              <a:ext cx="1312565" cy="1327327"/>
            </a:xfrm>
            <a:prstGeom prst="ellipse">
              <a:avLst/>
            </a:prstGeom>
            <a:solidFill>
              <a:srgbClr val="3B80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866"/>
                </a:solidFill>
                <a:latin typeface="Arial" panose="020B0604020202020204" pitchFamily="34" charset="0"/>
              </a:endParaRPr>
            </a:p>
          </p:txBody>
        </p:sp>
        <p:grpSp>
          <p:nvGrpSpPr>
            <p:cNvPr id="24" name="Group 23"/>
            <p:cNvGrpSpPr/>
            <p:nvPr/>
          </p:nvGrpSpPr>
          <p:grpSpPr>
            <a:xfrm>
              <a:off x="1068361" y="3476974"/>
              <a:ext cx="1088261" cy="674928"/>
              <a:chOff x="629665" y="4207738"/>
              <a:chExt cx="2438387" cy="1512262"/>
            </a:xfrm>
          </p:grpSpPr>
          <p:pic>
            <p:nvPicPr>
              <p:cNvPr id="25" name="Picture 24" descr="delivery truc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9665" y="4207738"/>
                <a:ext cx="2438387" cy="1512262"/>
              </a:xfrm>
              <a:prstGeom prst="rect">
                <a:avLst/>
              </a:prstGeom>
            </p:spPr>
          </p:pic>
          <p:pic>
            <p:nvPicPr>
              <p:cNvPr id="26" name="Picture 25" descr="appl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73141" y="4478102"/>
                <a:ext cx="624998" cy="661086"/>
              </a:xfrm>
              <a:prstGeom prst="rect">
                <a:avLst/>
              </a:prstGeom>
            </p:spPr>
          </p:pic>
        </p:grpSp>
      </p:grpSp>
    </p:spTree>
    <p:extLst>
      <p:ext uri="{BB962C8B-B14F-4D97-AF65-F5344CB8AC3E}">
        <p14:creationId xmlns:p14="http://schemas.microsoft.com/office/powerpoint/2010/main" val="1357207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descr="Model Food Recovery Agreement"/>
          <p:cNvSpPr>
            <a:spLocks noGrp="1"/>
          </p:cNvSpPr>
          <p:nvPr>
            <p:ph type="title"/>
          </p:nvPr>
        </p:nvSpPr>
        <p:spPr>
          <a:xfrm>
            <a:off x="0" y="-1"/>
            <a:ext cx="12192000" cy="927464"/>
          </a:xfrm>
          <a:solidFill>
            <a:srgbClr val="4F7D3F"/>
          </a:solidFill>
        </p:spPr>
        <p:txBody>
          <a:bodyPr/>
          <a:lstStyle/>
          <a:p>
            <a:r>
              <a:rPr lang="en-US" dirty="0"/>
              <a:t> Model Food Recovery Agreement</a:t>
            </a:r>
          </a:p>
        </p:txBody>
      </p:sp>
      <p:sp>
        <p:nvSpPr>
          <p:cNvPr id="18" name="Text Placeholder 17" descr="Objectives of the model&#10;"/>
          <p:cNvSpPr>
            <a:spLocks noGrp="1"/>
          </p:cNvSpPr>
          <p:nvPr>
            <p:ph type="body" sz="quarter" idx="12"/>
          </p:nvPr>
        </p:nvSpPr>
        <p:spPr/>
        <p:txBody>
          <a:bodyPr>
            <a:normAutofit/>
          </a:bodyPr>
          <a:lstStyle/>
          <a:p>
            <a:pPr algn="ctr"/>
            <a:r>
              <a:rPr lang="en-US" cap="small" dirty="0">
                <a:solidFill>
                  <a:srgbClr val="0A4467"/>
                </a:solidFill>
              </a:rPr>
              <a:t>Objectives of the model</a:t>
            </a:r>
            <a:endParaRPr lang="en-US" dirty="0"/>
          </a:p>
          <a:p>
            <a:endParaRPr lang="en-US" dirty="0"/>
          </a:p>
        </p:txBody>
      </p:sp>
      <p:pic>
        <p:nvPicPr>
          <p:cNvPr id="10" name="Picture 9" descr="check mark"/>
          <p:cNvPicPr>
            <a:picLocks noChangeAspect="1"/>
          </p:cNvPicPr>
          <p:nvPr/>
        </p:nvPicPr>
        <p:blipFill rotWithShape="1">
          <a:blip r:embed="rId3" cstate="print">
            <a:extLst>
              <a:ext uri="{28A0092B-C50C-407E-A947-70E740481C1C}">
                <a14:useLocalDpi xmlns:a14="http://schemas.microsoft.com/office/drawing/2010/main" val="0"/>
              </a:ext>
            </a:extLst>
          </a:blip>
          <a:srcRect b="22283"/>
          <a:stretch/>
        </p:blipFill>
        <p:spPr>
          <a:xfrm>
            <a:off x="647410" y="2527141"/>
            <a:ext cx="2273813" cy="2013489"/>
          </a:xfrm>
          <a:prstGeom prst="rect">
            <a:avLst/>
          </a:prstGeom>
        </p:spPr>
      </p:pic>
      <p:sp>
        <p:nvSpPr>
          <p:cNvPr id="3" name="Content Placeholder 2" descr="Assist commercial edible food generators with compliance&#10;Ensure edible food is recovered in a safe and effective manner&#10;Protect food recovery organizations and services from “donation dumping”&#10;Identify potential food recovery arrangements and cost models&#10;Support jurisdictions with developing food recovery programs&#10;Increase understanding of regulations and compliance strategies&#10;Provide resources and guidance to regulated entities&#10;Present example food recovery agreement provisions"/>
          <p:cNvSpPr>
            <a:spLocks noGrp="1"/>
          </p:cNvSpPr>
          <p:nvPr>
            <p:ph type="body" sz="half" idx="2"/>
          </p:nvPr>
        </p:nvSpPr>
        <p:spPr>
          <a:xfrm>
            <a:off x="4091865" y="1116073"/>
            <a:ext cx="7783460" cy="5107042"/>
          </a:xfrm>
        </p:spPr>
        <p:txBody>
          <a:bodyPr>
            <a:noAutofit/>
          </a:bodyPr>
          <a:lstStyle/>
          <a:p>
            <a:pPr>
              <a:spcAft>
                <a:spcPts val="1200"/>
              </a:spcAft>
            </a:pPr>
            <a:r>
              <a:rPr lang="en-US" sz="1800" dirty="0">
                <a:solidFill>
                  <a:srgbClr val="0A4467"/>
                </a:solidFill>
              </a:rPr>
              <a:t> </a:t>
            </a:r>
          </a:p>
          <a:p>
            <a:pPr marL="342900" indent="-342900">
              <a:spcAft>
                <a:spcPts val="1200"/>
              </a:spcAft>
              <a:buFont typeface="Wingdings" panose="05000000000000000000" pitchFamily="2" charset="2"/>
              <a:buChar char="ü"/>
            </a:pPr>
            <a:r>
              <a:rPr lang="en-US" sz="1800" dirty="0">
                <a:solidFill>
                  <a:srgbClr val="0A4467"/>
                </a:solidFill>
              </a:rPr>
              <a:t>Assist commercial edible food generators with compliance</a:t>
            </a:r>
          </a:p>
          <a:p>
            <a:pPr marL="342900" indent="-342900">
              <a:spcAft>
                <a:spcPts val="1200"/>
              </a:spcAft>
              <a:buFont typeface="Wingdings" panose="05000000000000000000" pitchFamily="2" charset="2"/>
              <a:buChar char="ü"/>
            </a:pPr>
            <a:r>
              <a:rPr lang="en-US" sz="1800" dirty="0">
                <a:solidFill>
                  <a:srgbClr val="0A4467"/>
                </a:solidFill>
              </a:rPr>
              <a:t>Ensure edible food is recovered in a safe and effective manner</a:t>
            </a:r>
          </a:p>
          <a:p>
            <a:pPr marL="342900" indent="-342900">
              <a:spcAft>
                <a:spcPts val="1200"/>
              </a:spcAft>
              <a:buFont typeface="Wingdings" panose="05000000000000000000" pitchFamily="2" charset="2"/>
              <a:buChar char="ü"/>
            </a:pPr>
            <a:r>
              <a:rPr lang="en-US" sz="1800" dirty="0">
                <a:solidFill>
                  <a:srgbClr val="0A4467"/>
                </a:solidFill>
              </a:rPr>
              <a:t>Protect food recovery organizations and services from “donation dumping”</a:t>
            </a:r>
          </a:p>
          <a:p>
            <a:pPr marL="342900" indent="-342900">
              <a:spcAft>
                <a:spcPts val="1200"/>
              </a:spcAft>
              <a:buFont typeface="Wingdings" panose="05000000000000000000" pitchFamily="2" charset="2"/>
              <a:buChar char="ü"/>
            </a:pPr>
            <a:r>
              <a:rPr lang="en-US" sz="1800" dirty="0">
                <a:solidFill>
                  <a:srgbClr val="0A4467"/>
                </a:solidFill>
              </a:rPr>
              <a:t>Identify potential food recovery arrangements and cost models</a:t>
            </a:r>
          </a:p>
          <a:p>
            <a:pPr marL="342900" indent="-342900">
              <a:spcAft>
                <a:spcPts val="1200"/>
              </a:spcAft>
              <a:buFont typeface="Wingdings" panose="05000000000000000000" pitchFamily="2" charset="2"/>
              <a:buChar char="ü"/>
            </a:pPr>
            <a:r>
              <a:rPr lang="en-US" sz="1800" dirty="0">
                <a:solidFill>
                  <a:srgbClr val="0A4467"/>
                </a:solidFill>
              </a:rPr>
              <a:t>Support jurisdictions with developing food recovery programs</a:t>
            </a:r>
          </a:p>
          <a:p>
            <a:pPr marL="342900" indent="-342900">
              <a:spcAft>
                <a:spcPts val="1200"/>
              </a:spcAft>
              <a:buFont typeface="Wingdings" panose="05000000000000000000" pitchFamily="2" charset="2"/>
              <a:buChar char="ü"/>
            </a:pPr>
            <a:r>
              <a:rPr lang="en-US" sz="1800" dirty="0">
                <a:solidFill>
                  <a:srgbClr val="0A4467"/>
                </a:solidFill>
              </a:rPr>
              <a:t>Increase understanding of regulations and compliance strategies</a:t>
            </a:r>
          </a:p>
          <a:p>
            <a:pPr marL="342900" indent="-342900">
              <a:spcAft>
                <a:spcPts val="1200"/>
              </a:spcAft>
              <a:buFont typeface="Wingdings" panose="05000000000000000000" pitchFamily="2" charset="2"/>
              <a:buChar char="ü"/>
            </a:pPr>
            <a:r>
              <a:rPr lang="en-US" sz="1800" dirty="0">
                <a:solidFill>
                  <a:srgbClr val="0A4467"/>
                </a:solidFill>
              </a:rPr>
              <a:t>Provide resources and guidance to regulated entities</a:t>
            </a:r>
          </a:p>
          <a:p>
            <a:pPr marL="342900" indent="-342900">
              <a:spcAft>
                <a:spcPts val="1200"/>
              </a:spcAft>
              <a:buFont typeface="Wingdings" panose="05000000000000000000" pitchFamily="2" charset="2"/>
              <a:buChar char="ü"/>
            </a:pPr>
            <a:r>
              <a:rPr lang="en-US" sz="1800" dirty="0">
                <a:solidFill>
                  <a:srgbClr val="0A4467"/>
                </a:solidFill>
              </a:rPr>
              <a:t>Present example food recovery agreement provisions</a:t>
            </a:r>
          </a:p>
        </p:txBody>
      </p:sp>
    </p:spTree>
    <p:extLst>
      <p:ext uri="{BB962C8B-B14F-4D97-AF65-F5344CB8AC3E}">
        <p14:creationId xmlns:p14="http://schemas.microsoft.com/office/powerpoint/2010/main" val="1901258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descr="Model Food Recovery Agreement"/>
          <p:cNvSpPr>
            <a:spLocks noGrp="1"/>
          </p:cNvSpPr>
          <p:nvPr>
            <p:ph type="title"/>
          </p:nvPr>
        </p:nvSpPr>
        <p:spPr>
          <a:xfrm>
            <a:off x="0" y="-1"/>
            <a:ext cx="12192000" cy="977401"/>
          </a:xfrm>
          <a:solidFill>
            <a:srgbClr val="4F7D3F"/>
          </a:solidFill>
        </p:spPr>
        <p:txBody>
          <a:bodyPr/>
          <a:lstStyle/>
          <a:p>
            <a:r>
              <a:rPr lang="en-US" dirty="0"/>
              <a:t>  Model Food Recovery Agreement</a:t>
            </a:r>
          </a:p>
        </p:txBody>
      </p:sp>
      <p:sp>
        <p:nvSpPr>
          <p:cNvPr id="7" name="Text Placeholder 6" descr="Overview&#10;of the Model&#10;"/>
          <p:cNvSpPr>
            <a:spLocks noGrp="1"/>
          </p:cNvSpPr>
          <p:nvPr>
            <p:ph type="body" sz="quarter" idx="12"/>
          </p:nvPr>
        </p:nvSpPr>
        <p:spPr/>
        <p:txBody>
          <a:bodyPr/>
          <a:lstStyle/>
          <a:p>
            <a:pPr algn="ctr"/>
            <a:r>
              <a:rPr lang="en-US" cap="small" dirty="0">
                <a:solidFill>
                  <a:srgbClr val="0A4467"/>
                </a:solidFill>
              </a:rPr>
              <a:t>Overview</a:t>
            </a:r>
            <a:br>
              <a:rPr lang="en-US" cap="small" dirty="0">
                <a:solidFill>
                  <a:srgbClr val="0A4467"/>
                </a:solidFill>
              </a:rPr>
            </a:br>
            <a:r>
              <a:rPr lang="en-US" cap="small" dirty="0">
                <a:solidFill>
                  <a:srgbClr val="0A4467"/>
                </a:solidFill>
              </a:rPr>
              <a:t>of the Model</a:t>
            </a:r>
            <a:endParaRPr lang="en-US" dirty="0"/>
          </a:p>
        </p:txBody>
      </p:sp>
      <p:grpSp>
        <p:nvGrpSpPr>
          <p:cNvPr id="4" name="Group 3" descr="checklist "/>
          <p:cNvGrpSpPr/>
          <p:nvPr/>
        </p:nvGrpSpPr>
        <p:grpSpPr>
          <a:xfrm>
            <a:off x="1168968" y="2625199"/>
            <a:ext cx="1772652" cy="1792588"/>
            <a:chOff x="895392" y="2757952"/>
            <a:chExt cx="1312565" cy="1327327"/>
          </a:xfrm>
        </p:grpSpPr>
        <p:sp>
          <p:nvSpPr>
            <p:cNvPr id="8" name="Oval 7" descr="decorative color background">
              <a:extLst>
                <a:ext uri="{FF2B5EF4-FFF2-40B4-BE49-F238E27FC236}">
                  <a16:creationId xmlns:a16="http://schemas.microsoft.com/office/drawing/2014/main" id="{E2122863-0E8D-524F-813F-1495B23848B6}"/>
                </a:ext>
              </a:extLst>
            </p:cNvPr>
            <p:cNvSpPr/>
            <p:nvPr/>
          </p:nvSpPr>
          <p:spPr>
            <a:xfrm>
              <a:off x="895392" y="2757952"/>
              <a:ext cx="1312565" cy="1327327"/>
            </a:xfrm>
            <a:prstGeom prst="ellipse">
              <a:avLst/>
            </a:prstGeom>
            <a:solidFill>
              <a:srgbClr val="5B9B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9" name="Picture 8" descr="writing paper">
              <a:extLst>
                <a:ext uri="{FF2B5EF4-FFF2-40B4-BE49-F238E27FC236}">
                  <a16:creationId xmlns:a16="http://schemas.microsoft.com/office/drawing/2014/main" id="{7646A960-6C57-D641-9C6A-CB9B6AA7B7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5836" y="3060494"/>
              <a:ext cx="744580" cy="722243"/>
            </a:xfrm>
            <a:prstGeom prst="rect">
              <a:avLst/>
            </a:prstGeom>
          </p:spPr>
        </p:pic>
      </p:grpSp>
      <p:sp>
        <p:nvSpPr>
          <p:cNvPr id="3" name="Content Placeholder 2" descr="General agreement framework&#10;Provide base of example resources&#10;Develop provisions with options to customize &#10;Include main body and exhibits&#10;Optional provisions address different conditions and arrangements&#10;Guidance notes&#10;Embedded within document&#10;Highlight key sections&#10;"/>
          <p:cNvSpPr>
            <a:spLocks noGrp="1"/>
          </p:cNvSpPr>
          <p:nvPr>
            <p:ph type="body" sz="half" idx="2"/>
          </p:nvPr>
        </p:nvSpPr>
        <p:spPr>
          <a:xfrm>
            <a:off x="4339847" y="1385991"/>
            <a:ext cx="7085926" cy="4759170"/>
          </a:xfrm>
        </p:spPr>
        <p:txBody>
          <a:bodyPr>
            <a:noAutofit/>
          </a:bodyPr>
          <a:lstStyle/>
          <a:p>
            <a:pPr marL="342900" indent="-342900">
              <a:spcBef>
                <a:spcPts val="1200"/>
              </a:spcBef>
              <a:buFont typeface="Arial" panose="020B0604020202020204" pitchFamily="34" charset="0"/>
              <a:buChar char="•"/>
            </a:pPr>
            <a:r>
              <a:rPr lang="en-US" sz="2200" b="0" dirty="0">
                <a:solidFill>
                  <a:srgbClr val="0A4467"/>
                </a:solidFill>
              </a:rPr>
              <a:t>General agreement framework</a:t>
            </a:r>
          </a:p>
          <a:p>
            <a:pPr marL="742950" lvl="1" indent="-285750">
              <a:spcBef>
                <a:spcPts val="1200"/>
              </a:spcBef>
              <a:buFont typeface="Arial" panose="020B0604020202020204" pitchFamily="34" charset="0"/>
              <a:buChar char="•"/>
            </a:pPr>
            <a:r>
              <a:rPr lang="en-US" sz="2200" dirty="0">
                <a:solidFill>
                  <a:srgbClr val="0A4467"/>
                </a:solidFill>
              </a:rPr>
              <a:t>Provide base of example resources</a:t>
            </a:r>
          </a:p>
          <a:p>
            <a:pPr marL="742950" lvl="1" indent="-285750">
              <a:spcBef>
                <a:spcPts val="1200"/>
              </a:spcBef>
              <a:buFont typeface="Arial" panose="020B0604020202020204" pitchFamily="34" charset="0"/>
              <a:buChar char="•"/>
            </a:pPr>
            <a:r>
              <a:rPr lang="en-US" sz="2200" dirty="0">
                <a:solidFill>
                  <a:srgbClr val="0A4467"/>
                </a:solidFill>
              </a:rPr>
              <a:t>Develop provisions with options to customize </a:t>
            </a:r>
          </a:p>
          <a:p>
            <a:pPr marL="742950" lvl="1" indent="-285750">
              <a:spcBef>
                <a:spcPts val="1200"/>
              </a:spcBef>
              <a:buFont typeface="Arial" panose="020B0604020202020204" pitchFamily="34" charset="0"/>
              <a:buChar char="•"/>
            </a:pPr>
            <a:r>
              <a:rPr lang="en-US" sz="2200" dirty="0">
                <a:solidFill>
                  <a:srgbClr val="0A4467"/>
                </a:solidFill>
              </a:rPr>
              <a:t>Include main body and exhibits</a:t>
            </a:r>
          </a:p>
          <a:p>
            <a:pPr marL="342900" indent="-342900">
              <a:spcBef>
                <a:spcPts val="1200"/>
              </a:spcBef>
              <a:buFont typeface="Arial" panose="020B0604020202020204" pitchFamily="34" charset="0"/>
              <a:buChar char="•"/>
            </a:pPr>
            <a:r>
              <a:rPr lang="en-US" sz="2200" b="0" dirty="0">
                <a:solidFill>
                  <a:srgbClr val="0A4467"/>
                </a:solidFill>
              </a:rPr>
              <a:t>Optional provisions address different conditions and arrangements</a:t>
            </a:r>
          </a:p>
          <a:p>
            <a:pPr marL="342900" indent="-342900">
              <a:spcBef>
                <a:spcPts val="1200"/>
              </a:spcBef>
              <a:buFont typeface="Arial" panose="020B0604020202020204" pitchFamily="34" charset="0"/>
              <a:buChar char="•"/>
            </a:pPr>
            <a:r>
              <a:rPr lang="en-US" sz="2200" b="0" dirty="0">
                <a:solidFill>
                  <a:srgbClr val="0A4467"/>
                </a:solidFill>
              </a:rPr>
              <a:t>Guidance notes</a:t>
            </a:r>
          </a:p>
          <a:p>
            <a:pPr marL="800100" lvl="1" indent="-342900">
              <a:spcBef>
                <a:spcPts val="1200"/>
              </a:spcBef>
              <a:buFont typeface="Arial" panose="020B0604020202020204" pitchFamily="34" charset="0"/>
              <a:buChar char="•"/>
            </a:pPr>
            <a:r>
              <a:rPr lang="en-US" sz="2200" dirty="0">
                <a:solidFill>
                  <a:srgbClr val="0A4467"/>
                </a:solidFill>
              </a:rPr>
              <a:t>Embedded within document</a:t>
            </a:r>
          </a:p>
          <a:p>
            <a:pPr marL="342900" indent="-342900">
              <a:spcBef>
                <a:spcPts val="1200"/>
              </a:spcBef>
              <a:buFont typeface="Arial" panose="020B0604020202020204" pitchFamily="34" charset="0"/>
              <a:buChar char="•"/>
            </a:pPr>
            <a:r>
              <a:rPr lang="en-US" sz="2200" b="0" dirty="0">
                <a:solidFill>
                  <a:srgbClr val="0A4467"/>
                </a:solidFill>
              </a:rPr>
              <a:t>Highlight key sections</a:t>
            </a:r>
          </a:p>
        </p:txBody>
      </p:sp>
    </p:spTree>
    <p:extLst>
      <p:ext uri="{BB962C8B-B14F-4D97-AF65-F5344CB8AC3E}">
        <p14:creationId xmlns:p14="http://schemas.microsoft.com/office/powerpoint/2010/main" val="3407430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77E6505-7CC9-435A-A37A-57AF1213CED9}"/>
              </a:ext>
            </a:extLst>
          </p:cNvPr>
          <p:cNvSpPr txBox="1">
            <a:spLocks noGrp="1"/>
          </p:cNvSpPr>
          <p:nvPr>
            <p:ph type="title" idx="4294967295"/>
          </p:nvPr>
        </p:nvSpPr>
        <p:spPr>
          <a:xfrm>
            <a:off x="0" y="0"/>
            <a:ext cx="12104956" cy="1167994"/>
          </a:xfrm>
          <a:prstGeom prst="rect">
            <a:avLst/>
          </a:prstGeom>
          <a:solidFill>
            <a:srgbClr val="4F7D3F"/>
          </a:solid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fontScale="90000"/>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Guidance, Customization, and SB 1383 Content</a:t>
            </a:r>
          </a:p>
        </p:txBody>
      </p:sp>
      <p:sp>
        <p:nvSpPr>
          <p:cNvPr id="6" name="Content Placeholder 2" descr="General guidance notes&#10;"/>
          <p:cNvSpPr txBox="1">
            <a:spLocks/>
          </p:cNvSpPr>
          <p:nvPr/>
        </p:nvSpPr>
        <p:spPr>
          <a:xfrm>
            <a:off x="343523" y="1940560"/>
            <a:ext cx="4369991" cy="474136"/>
          </a:xfrm>
          <a:prstGeom prst="rect">
            <a:avLst/>
          </a:prstGeom>
          <a:solidFill>
            <a:srgbClr val="AFD476"/>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dirty="0"/>
              <a:t>General guidance notes</a:t>
            </a:r>
          </a:p>
        </p:txBody>
      </p:sp>
      <p:sp>
        <p:nvSpPr>
          <p:cNvPr id="7" name="Content Placeholder 2" descr="Specific customization notes&#10;"/>
          <p:cNvSpPr txBox="1">
            <a:spLocks/>
          </p:cNvSpPr>
          <p:nvPr/>
        </p:nvSpPr>
        <p:spPr>
          <a:xfrm>
            <a:off x="343525" y="3052609"/>
            <a:ext cx="4369987" cy="478973"/>
          </a:xfrm>
          <a:prstGeom prst="rect">
            <a:avLst/>
          </a:prstGeom>
          <a:solidFill>
            <a:srgbClr val="B6CCE4"/>
          </a:solidFill>
        </p:spPr>
        <p:txBody>
          <a:bodyPr vert="horz" lIns="91440" tIns="45720" rIns="91440" bIns="45720" rtlCol="0"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Specific customization notes</a:t>
            </a:r>
          </a:p>
        </p:txBody>
      </p:sp>
      <p:pic>
        <p:nvPicPr>
          <p:cNvPr id="3" name="Picture 2" descr="Guidance and Commercial Edible Food Generator info"/>
          <p:cNvPicPr>
            <a:picLocks noChangeAspect="1"/>
          </p:cNvPicPr>
          <p:nvPr/>
        </p:nvPicPr>
        <p:blipFill>
          <a:blip r:embed="rId3"/>
          <a:stretch>
            <a:fillRect/>
          </a:stretch>
        </p:blipFill>
        <p:spPr>
          <a:xfrm>
            <a:off x="4713513" y="1805906"/>
            <a:ext cx="7391443" cy="2131486"/>
          </a:xfrm>
          <a:prstGeom prst="rect">
            <a:avLst/>
          </a:prstGeom>
        </p:spPr>
      </p:pic>
      <p:sp>
        <p:nvSpPr>
          <p:cNvPr id="8" name="Content Placeholder 2" descr="SB 1383-specific content&#10;"/>
          <p:cNvSpPr txBox="1">
            <a:spLocks/>
          </p:cNvSpPr>
          <p:nvPr/>
        </p:nvSpPr>
        <p:spPr>
          <a:xfrm>
            <a:off x="343525" y="4153137"/>
            <a:ext cx="4369989" cy="4693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dirty="0">
                <a:solidFill>
                  <a:srgbClr val="280DF3"/>
                </a:solidFill>
              </a:rPr>
              <a:t>SB 1383-specific content</a:t>
            </a:r>
          </a:p>
        </p:txBody>
      </p:sp>
      <p:pic>
        <p:nvPicPr>
          <p:cNvPr id="4" name="Picture 3" descr="Food Distributor"/>
          <p:cNvPicPr>
            <a:picLocks noChangeAspect="1"/>
          </p:cNvPicPr>
          <p:nvPr/>
        </p:nvPicPr>
        <p:blipFill>
          <a:blip r:embed="rId4"/>
          <a:stretch>
            <a:fillRect/>
          </a:stretch>
        </p:blipFill>
        <p:spPr>
          <a:xfrm>
            <a:off x="4713512" y="3871533"/>
            <a:ext cx="7116536" cy="1032508"/>
          </a:xfrm>
          <a:prstGeom prst="rect">
            <a:avLst/>
          </a:prstGeom>
        </p:spPr>
      </p:pic>
    </p:spTree>
    <p:extLst>
      <p:ext uri="{BB962C8B-B14F-4D97-AF65-F5344CB8AC3E}">
        <p14:creationId xmlns:p14="http://schemas.microsoft.com/office/powerpoint/2010/main" val="2173582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descr="Adaptability of the Model&#10;"/>
          <p:cNvSpPr txBox="1">
            <a:spLocks noGrp="1"/>
          </p:cNvSpPr>
          <p:nvPr>
            <p:ph type="title" idx="4294967295"/>
          </p:nvPr>
        </p:nvSpPr>
        <p:spPr>
          <a:xfrm>
            <a:off x="885851" y="321133"/>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Adaptability of the Model</a:t>
            </a:r>
          </a:p>
        </p:txBody>
      </p:sp>
      <p:sp>
        <p:nvSpPr>
          <p:cNvPr id="3" name="Content Placeholder 2" descr="Provisions within the Model are intended to apply and be adapted to multiple programs&#10;Collection vs. self hauled delivery&#10;Donation vs. fee for service vs. other payment type&#10;Sample provisions may be modified or deleted based on the agreed upon arrangement&#10;Not a “one size fits all” approach&#10;"/>
          <p:cNvSpPr>
            <a:spLocks noGrp="1"/>
          </p:cNvSpPr>
          <p:nvPr>
            <p:ph idx="1"/>
          </p:nvPr>
        </p:nvSpPr>
        <p:spPr>
          <a:xfrm>
            <a:off x="832063" y="1646977"/>
            <a:ext cx="10515600" cy="3241776"/>
          </a:xfrm>
        </p:spPr>
        <p:txBody>
          <a:bodyPr>
            <a:normAutofit/>
          </a:bodyPr>
          <a:lstStyle/>
          <a:p>
            <a:r>
              <a:rPr lang="en-US" dirty="0"/>
              <a:t>Provisions within the Model are intended to apply and be adapted to multiple programs</a:t>
            </a:r>
          </a:p>
          <a:p>
            <a:pPr lvl="1"/>
            <a:r>
              <a:rPr lang="en-US" sz="2600" dirty="0"/>
              <a:t>Collection vs. self hauled delivery</a:t>
            </a:r>
          </a:p>
          <a:p>
            <a:pPr lvl="1"/>
            <a:r>
              <a:rPr lang="en-US" sz="2600" dirty="0"/>
              <a:t>Donation vs. fee for service vs. other payment type</a:t>
            </a:r>
            <a:endParaRPr lang="en-US" sz="2200" dirty="0"/>
          </a:p>
          <a:p>
            <a:r>
              <a:rPr lang="en-US" dirty="0"/>
              <a:t>Sample provisions may be modified or deleted based on the agreed upon arrangement</a:t>
            </a:r>
          </a:p>
          <a:p>
            <a:r>
              <a:rPr lang="en-US" dirty="0"/>
              <a:t>Not a “one size fits all” approach</a:t>
            </a:r>
          </a:p>
          <a:p>
            <a:pPr marL="0" indent="0">
              <a:buNone/>
            </a:pPr>
            <a:endParaRPr lang="en-US" dirty="0"/>
          </a:p>
          <a:p>
            <a:endParaRPr lang="en-US" dirty="0"/>
          </a:p>
        </p:txBody>
      </p:sp>
      <p:grpSp>
        <p:nvGrpSpPr>
          <p:cNvPr id="5" name="Group 4">
            <a:extLst>
              <a:ext uri="{C183D7F6-B498-43B3-948B-1728B52AA6E4}">
                <adec:decorative xmlns:adec="http://schemas.microsoft.com/office/drawing/2017/decorative" xmlns="" val="1"/>
              </a:ext>
            </a:extLst>
          </p:cNvPr>
          <p:cNvGrpSpPr/>
          <p:nvPr/>
        </p:nvGrpSpPr>
        <p:grpSpPr>
          <a:xfrm>
            <a:off x="4717989" y="4888753"/>
            <a:ext cx="2851323" cy="1360188"/>
            <a:chOff x="4965699" y="4728379"/>
            <a:chExt cx="2851323" cy="1360188"/>
          </a:xfrm>
        </p:grpSpPr>
        <p:grpSp>
          <p:nvGrpSpPr>
            <p:cNvPr id="4" name="Group 3"/>
            <p:cNvGrpSpPr/>
            <p:nvPr/>
          </p:nvGrpSpPr>
          <p:grpSpPr>
            <a:xfrm>
              <a:off x="6504457" y="4761240"/>
              <a:ext cx="1312565" cy="1327327"/>
              <a:chOff x="6504457" y="4761240"/>
              <a:chExt cx="1312565" cy="1327327"/>
            </a:xfrm>
          </p:grpSpPr>
          <p:sp>
            <p:nvSpPr>
              <p:cNvPr id="14" name="Oval 13">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6504457" y="4761240"/>
                <a:ext cx="1312565" cy="1327327"/>
              </a:xfrm>
              <a:prstGeom prst="ellipse">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9" name="Picture 8" descr="ca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715980" y="5169080"/>
                <a:ext cx="987527" cy="436224"/>
              </a:xfrm>
              <a:prstGeom prst="rect">
                <a:avLst/>
              </a:prstGeom>
            </p:spPr>
          </p:pic>
        </p:grpSp>
        <p:grpSp>
          <p:nvGrpSpPr>
            <p:cNvPr id="2" name="Group 1"/>
            <p:cNvGrpSpPr/>
            <p:nvPr/>
          </p:nvGrpSpPr>
          <p:grpSpPr>
            <a:xfrm>
              <a:off x="4965699" y="4728379"/>
              <a:ext cx="1312565" cy="1327327"/>
              <a:chOff x="4965699" y="4728379"/>
              <a:chExt cx="1312565" cy="1327327"/>
            </a:xfrm>
          </p:grpSpPr>
          <p:sp>
            <p:nvSpPr>
              <p:cNvPr id="15" name="Oval 14">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4965699" y="4728379"/>
                <a:ext cx="1312565" cy="1327327"/>
              </a:xfrm>
              <a:prstGeom prst="ellipse">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11" name="Picture 10" descr="delivery truc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8896" y="5087042"/>
                <a:ext cx="972816" cy="600299"/>
              </a:xfrm>
              <a:prstGeom prst="rect">
                <a:avLst/>
              </a:prstGeom>
            </p:spPr>
          </p:pic>
        </p:grpSp>
      </p:grpSp>
    </p:spTree>
    <p:extLst>
      <p:ext uri="{BB962C8B-B14F-4D97-AF65-F5344CB8AC3E}">
        <p14:creationId xmlns:p14="http://schemas.microsoft.com/office/powerpoint/2010/main" val="2231033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descr="Agreement Structure Streamlining&#10;"/>
          <p:cNvSpPr txBox="1">
            <a:spLocks noGrp="1"/>
          </p:cNvSpPr>
          <p:nvPr>
            <p:ph type="title" idx="4294967295"/>
          </p:nvPr>
        </p:nvSpPr>
        <p:spPr>
          <a:xfrm>
            <a:off x="839788" y="245267"/>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Agreement Structure Streamlining</a:t>
            </a:r>
          </a:p>
        </p:txBody>
      </p:sp>
      <p:sp>
        <p:nvSpPr>
          <p:cNvPr id="15" name="Content Placeholder 2" descr="Two options are available for handling contract details&#10;Details inserted into the Agreement itself&#10;Details incorporated by reference as an attachment&#10;Options are indicated in guidance notes where applicable&#10;Structure preferences are up to both parties’ discretion&#10;"/>
          <p:cNvSpPr>
            <a:spLocks noGrp="1"/>
          </p:cNvSpPr>
          <p:nvPr>
            <p:ph idx="1"/>
          </p:nvPr>
        </p:nvSpPr>
        <p:spPr>
          <a:xfrm>
            <a:off x="839788" y="1584976"/>
            <a:ext cx="9234378" cy="3775300"/>
          </a:xfrm>
        </p:spPr>
        <p:txBody>
          <a:bodyPr anchor="t">
            <a:noAutofit/>
          </a:bodyPr>
          <a:lstStyle/>
          <a:p>
            <a:pPr marL="457200" indent="-457200">
              <a:buFont typeface="Arial" panose="020B0604020202020204" pitchFamily="34" charset="0"/>
              <a:buChar char="•"/>
            </a:pPr>
            <a:r>
              <a:rPr lang="en-US" sz="2800" b="0" dirty="0"/>
              <a:t>Two options are available for handling contract details</a:t>
            </a:r>
          </a:p>
          <a:p>
            <a:pPr marL="800100" lvl="1" indent="-342900">
              <a:buFont typeface="Arial" panose="020B0604020202020204" pitchFamily="34" charset="0"/>
              <a:buChar char="•"/>
            </a:pPr>
            <a:r>
              <a:rPr lang="en-US" sz="2400" b="0" dirty="0"/>
              <a:t>Details inserted into the Agreement itself</a:t>
            </a:r>
          </a:p>
          <a:p>
            <a:pPr marL="800100" lvl="1" indent="-342900">
              <a:buFont typeface="Arial" panose="020B0604020202020204" pitchFamily="34" charset="0"/>
              <a:buChar char="•"/>
            </a:pPr>
            <a:r>
              <a:rPr lang="en-US" sz="2400" b="0" dirty="0"/>
              <a:t>Details incorporated by reference as an attachment</a:t>
            </a:r>
          </a:p>
          <a:p>
            <a:pPr marL="457200" indent="-457200">
              <a:buFont typeface="Arial" panose="020B0604020202020204" pitchFamily="34" charset="0"/>
              <a:buChar char="•"/>
            </a:pPr>
            <a:r>
              <a:rPr lang="en-US" sz="2800" b="0" dirty="0"/>
              <a:t>Options are indicated in guidance notes where applicable</a:t>
            </a:r>
          </a:p>
          <a:p>
            <a:pPr marL="457200" indent="-457200">
              <a:buFont typeface="Arial" panose="020B0604020202020204" pitchFamily="34" charset="0"/>
              <a:buChar char="•"/>
            </a:pPr>
            <a:r>
              <a:rPr lang="en-US" sz="2800" b="0" dirty="0"/>
              <a:t>Structure preferences are up to both parties’ discretion</a:t>
            </a:r>
          </a:p>
        </p:txBody>
      </p:sp>
      <p:pic>
        <p:nvPicPr>
          <p:cNvPr id="17" name="Picture 16" descr="fork in the road"/>
          <p:cNvPicPr>
            <a:picLocks noChangeAspect="1"/>
          </p:cNvPicPr>
          <p:nvPr/>
        </p:nvPicPr>
        <p:blipFill rotWithShape="1">
          <a:blip r:embed="rId3" cstate="print">
            <a:extLst>
              <a:ext uri="{28A0092B-C50C-407E-A947-70E740481C1C}">
                <a14:useLocalDpi xmlns:a14="http://schemas.microsoft.com/office/drawing/2010/main" val="0"/>
              </a:ext>
            </a:extLst>
          </a:blip>
          <a:srcRect b="22926"/>
          <a:stretch/>
        </p:blipFill>
        <p:spPr>
          <a:xfrm>
            <a:off x="10446059" y="563831"/>
            <a:ext cx="1523686" cy="1338075"/>
          </a:xfrm>
          <a:prstGeom prst="rect">
            <a:avLst/>
          </a:prstGeom>
        </p:spPr>
      </p:pic>
    </p:spTree>
    <p:extLst>
      <p:ext uri="{BB962C8B-B14F-4D97-AF65-F5344CB8AC3E}">
        <p14:creationId xmlns:p14="http://schemas.microsoft.com/office/powerpoint/2010/main" val="3291809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xmlns="" val="1"/>
              </a:ext>
            </a:extLst>
          </p:cNvPr>
          <p:cNvSpPr/>
          <p:nvPr/>
        </p:nvSpPr>
        <p:spPr>
          <a:xfrm>
            <a:off x="-1" y="0"/>
            <a:ext cx="4015409" cy="6268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descr="Organization of the &#10;Model Food Recovery Agreement"/>
          <p:cNvSpPr>
            <a:spLocks noGrp="1"/>
          </p:cNvSpPr>
          <p:nvPr>
            <p:ph type="title"/>
          </p:nvPr>
        </p:nvSpPr>
        <p:spPr>
          <a:xfrm>
            <a:off x="173187" y="1738668"/>
            <a:ext cx="3669031" cy="2924827"/>
          </a:xfrm>
        </p:spPr>
        <p:txBody>
          <a:bodyPr>
            <a:noAutofit/>
          </a:bodyPr>
          <a:lstStyle/>
          <a:p>
            <a:r>
              <a:rPr lang="en-US" sz="4400" dirty="0"/>
              <a:t>Organization of the </a:t>
            </a:r>
            <a:br>
              <a:rPr lang="en-US" sz="4400" dirty="0"/>
            </a:br>
            <a:r>
              <a:rPr lang="en-US" sz="4400" dirty="0"/>
              <a:t>Model Food Recovery Agreement</a:t>
            </a:r>
          </a:p>
        </p:txBody>
      </p:sp>
      <p:sp>
        <p:nvSpPr>
          <p:cNvPr id="5" name="Content Placeholder 2" descr="1  Allowable Foods&#10;2  Food Safety Requirements and Protocols&#10;3  Collection, Transportation, and Storage&#10;4  Equipment Protocols&#10;5  Documentation and Reporting &#10;6  Commercial Edible Food Generator Service  Fees or Financial Donations &#10;* Attachments &#10;">
            <a:extLst>
              <a:ext uri="{FF2B5EF4-FFF2-40B4-BE49-F238E27FC236}">
                <a16:creationId xmlns:a16="http://schemas.microsoft.com/office/drawing/2014/main" id="{3C7831D4-4715-48F6-85E4-81D3E7FC8AC1}"/>
              </a:ext>
            </a:extLst>
          </p:cNvPr>
          <p:cNvSpPr txBox="1">
            <a:spLocks/>
          </p:cNvSpPr>
          <p:nvPr/>
        </p:nvSpPr>
        <p:spPr>
          <a:xfrm>
            <a:off x="4188596" y="824248"/>
            <a:ext cx="7672846" cy="50098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8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1 	Allowable Foods</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2 	Food Safety Requirements and Protocols</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3 	Collection, Transportation, and Storage</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4 	Equipment Protocols</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5 	Documentation and Reporting </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6 	Commercial Edible Food Generator Service 	Fees or Financial Donations </a:t>
            </a:r>
          </a:p>
          <a:p>
            <a:pPr>
              <a:lnSpc>
                <a:spcPct val="107000"/>
              </a:lnSpc>
              <a:spcBef>
                <a:spcPts val="0"/>
              </a:spcBef>
              <a:spcAft>
                <a:spcPts val="800"/>
              </a:spcAft>
            </a:pPr>
            <a:r>
              <a:rPr lang="en-US" sz="2400" dirty="0">
                <a:solidFill>
                  <a:schemeClr val="bg1"/>
                </a:solidFill>
                <a:ea typeface="Calibri" panose="020F0502020204030204" pitchFamily="34" charset="0"/>
                <a:cs typeface="Times New Roman" panose="02020603050405020304" pitchFamily="18" charset="0"/>
              </a:rPr>
              <a:t>*	Attachments </a:t>
            </a:r>
          </a:p>
          <a:p>
            <a:endParaRPr lang="en-US" dirty="0"/>
          </a:p>
        </p:txBody>
      </p:sp>
    </p:spTree>
    <p:extLst>
      <p:ext uri="{BB962C8B-B14F-4D97-AF65-F5344CB8AC3E}">
        <p14:creationId xmlns:p14="http://schemas.microsoft.com/office/powerpoint/2010/main" val="2739554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 Allowable Foods&#10;1.1 Foods Accepted and/or Preferred for Donation or Collection&#10;1.2 Foods Not Accepted for Donation or Collection"/>
          <p:cNvSpPr>
            <a:spLocks noGrp="1"/>
          </p:cNvSpPr>
          <p:nvPr>
            <p:ph type="title"/>
          </p:nvPr>
        </p:nvSpPr>
        <p:spPr>
          <a:xfrm>
            <a:off x="838200" y="563346"/>
            <a:ext cx="9635289" cy="1325563"/>
          </a:xfrm>
        </p:spPr>
        <p:txBody>
          <a:bodyPr>
            <a:normAutofit fontScale="90000"/>
          </a:bodyPr>
          <a:lstStyle/>
          <a:p>
            <a:pPr>
              <a:lnSpc>
                <a:spcPct val="110000"/>
              </a:lnSpc>
              <a:spcBef>
                <a:spcPts val="600"/>
              </a:spcBef>
              <a:spcAft>
                <a:spcPts val="1800"/>
              </a:spcAft>
            </a:pPr>
            <a:r>
              <a:rPr lang="en-US" dirty="0"/>
              <a:t>Section 1: Allowable Foods</a:t>
            </a:r>
            <a:br>
              <a:rPr lang="en-US" dirty="0"/>
            </a:br>
            <a:r>
              <a:rPr lang="en-US" sz="2700" dirty="0"/>
              <a:t>1.1 Foods Accepted and/or Preferred for Donation or Collection</a:t>
            </a:r>
            <a:br>
              <a:rPr lang="en-US" sz="2700" dirty="0"/>
            </a:br>
            <a:r>
              <a:rPr lang="en-US" sz="2700" dirty="0"/>
              <a:t>1.2 Foods Not Accepted for Donation or Collection</a:t>
            </a:r>
            <a:r>
              <a:rPr lang="en-US" sz="2200" dirty="0"/>
              <a:t/>
            </a:r>
            <a:br>
              <a:rPr lang="en-US" sz="2200" dirty="0"/>
            </a:br>
            <a:endParaRPr lang="en-US" sz="2200" dirty="0"/>
          </a:p>
        </p:txBody>
      </p:sp>
      <p:sp>
        <p:nvSpPr>
          <p:cNvPr id="3" name="Content Placeholder 2" descr="Focus&#10;Details the non-perishable and perishable foods accepted and/or preferred and foods not accepted between the generator and the food recovery organization &#10;Specify food types, goods, conditions, or conditional acceptance guidelines&#10;Guidance and Customization &#10;Provides agreement detail options:&#10;List acceptable, preferred, and/or not acceptable foods in body text of agreement; or list in Attachment A of agreement&#10;&#10;"/>
          <p:cNvSpPr>
            <a:spLocks noGrp="1"/>
          </p:cNvSpPr>
          <p:nvPr>
            <p:ph idx="1"/>
          </p:nvPr>
        </p:nvSpPr>
        <p:spPr>
          <a:xfrm>
            <a:off x="838200" y="2165594"/>
            <a:ext cx="10515600" cy="4351338"/>
          </a:xfrm>
        </p:spPr>
        <p:txBody>
          <a:bodyPr>
            <a:normAutofit lnSpcReduction="10000"/>
          </a:bodyPr>
          <a:lstStyle/>
          <a:p>
            <a:pPr marL="0" indent="0">
              <a:buNone/>
            </a:pPr>
            <a:r>
              <a:rPr lang="en-US" u="sng" dirty="0"/>
              <a:t>Focus</a:t>
            </a:r>
          </a:p>
          <a:p>
            <a:r>
              <a:rPr lang="en-US" dirty="0"/>
              <a:t>Details the non-perishable and perishable foods accepted and/or preferred and foods not accepted between the generator and the food recovery organization </a:t>
            </a:r>
          </a:p>
          <a:p>
            <a:pPr lvl="1">
              <a:spcAft>
                <a:spcPts val="1200"/>
              </a:spcAft>
            </a:pPr>
            <a:r>
              <a:rPr lang="en-US" dirty="0"/>
              <a:t>Specify food types, goods, conditions, or conditional acceptance guidelines</a:t>
            </a:r>
          </a:p>
          <a:p>
            <a:pPr marL="0" indent="0">
              <a:buNone/>
            </a:pPr>
            <a:r>
              <a:rPr lang="en-US" u="sng" dirty="0"/>
              <a:t>Guidance and Customization </a:t>
            </a:r>
          </a:p>
          <a:p>
            <a:r>
              <a:rPr lang="en-US" dirty="0"/>
              <a:t>Provides agreement detail options:</a:t>
            </a:r>
          </a:p>
          <a:p>
            <a:pPr lvl="1"/>
            <a:r>
              <a:rPr lang="en-US" sz="2600" dirty="0"/>
              <a:t>List acceptable, preferred, and/or not acceptable foods in body text of agreement; or list in Attachment A of agreement</a:t>
            </a:r>
            <a:endParaRPr lang="en-US" dirty="0"/>
          </a:p>
          <a:p>
            <a:pPr lvl="1"/>
            <a:endParaRPr lang="en-US" dirty="0"/>
          </a:p>
          <a:p>
            <a:endParaRPr lang="en-US" dirty="0"/>
          </a:p>
        </p:txBody>
      </p:sp>
      <p:grpSp>
        <p:nvGrpSpPr>
          <p:cNvPr id="5" name="Group 4">
            <a:extLst>
              <a:ext uri="{C183D7F6-B498-43B3-948B-1728B52AA6E4}">
                <adec:decorative xmlns:adec="http://schemas.microsoft.com/office/drawing/2017/decorative" xmlns="" val="1"/>
              </a:ext>
            </a:extLst>
          </p:cNvPr>
          <p:cNvGrpSpPr/>
          <p:nvPr/>
        </p:nvGrpSpPr>
        <p:grpSpPr>
          <a:xfrm>
            <a:off x="10637130" y="443587"/>
            <a:ext cx="1155641" cy="1168638"/>
            <a:chOff x="10267606" y="38839"/>
            <a:chExt cx="1312565" cy="1327327"/>
          </a:xfrm>
        </p:grpSpPr>
        <p:sp>
          <p:nvSpPr>
            <p:cNvPr id="9" name="Oval 8">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267606" y="38839"/>
              <a:ext cx="1312565" cy="1327327"/>
            </a:xfrm>
            <a:prstGeom prst="ellipse">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7" name="Picture 6" descr="check mark">
              <a:extLst>
                <a:ext uri="{FF2B5EF4-FFF2-40B4-BE49-F238E27FC236}">
                  <a16:creationId xmlns:a16="http://schemas.microsoft.com/office/drawing/2014/main" id="{F77DD826-9FD3-FA43-BB71-D8529AF96E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32701" y="309664"/>
              <a:ext cx="782374" cy="785675"/>
            </a:xfrm>
            <a:prstGeom prst="rect">
              <a:avLst/>
            </a:prstGeom>
          </p:spPr>
        </p:pic>
      </p:grpSp>
    </p:spTree>
    <p:extLst>
      <p:ext uri="{BB962C8B-B14F-4D97-AF65-F5344CB8AC3E}">
        <p14:creationId xmlns:p14="http://schemas.microsoft.com/office/powerpoint/2010/main" val="880443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1: Allowable Foods&#10;1.3 Conditions for Donation Refusal"/>
          <p:cNvSpPr>
            <a:spLocks noGrp="1"/>
          </p:cNvSpPr>
          <p:nvPr>
            <p:ph type="title"/>
          </p:nvPr>
        </p:nvSpPr>
        <p:spPr/>
        <p:txBody>
          <a:bodyPr>
            <a:normAutofit/>
          </a:bodyPr>
          <a:lstStyle/>
          <a:p>
            <a:r>
              <a:rPr lang="en-US" sz="4000" dirty="0"/>
              <a:t>Section 1: Allowable Foods</a:t>
            </a:r>
            <a:r>
              <a:rPr lang="en-US" dirty="0"/>
              <a:t/>
            </a:r>
            <a:br>
              <a:rPr lang="en-US" dirty="0"/>
            </a:br>
            <a:r>
              <a:rPr lang="en-US" sz="2400" dirty="0"/>
              <a:t>1.3 Conditions for Donation Refusal</a:t>
            </a:r>
          </a:p>
        </p:txBody>
      </p:sp>
      <p:sp>
        <p:nvSpPr>
          <p:cNvPr id="3" name="Content Placeholder 2" descr="Focus&#10;Specifies the food recovery organization/food recovery service’s right to refuse donations; and, if desired, outline notification procedures&#10;&#10;Guidance and Customization&#10;Specify criteria for donation refusal (e.g., food safety, improper storage, lack of storage or transportation capacity, etc.)&#10;Outline notification procedures (if desired)&#10;Notify donating party of rejection&#10;Provide reason for rejection&#10;Explain how to handle rejected food"/>
          <p:cNvSpPr>
            <a:spLocks noGrp="1"/>
          </p:cNvSpPr>
          <p:nvPr>
            <p:ph idx="1"/>
          </p:nvPr>
        </p:nvSpPr>
        <p:spPr/>
        <p:txBody>
          <a:bodyPr>
            <a:normAutofit fontScale="92500" lnSpcReduction="10000"/>
          </a:bodyPr>
          <a:lstStyle/>
          <a:p>
            <a:pPr marL="0" indent="0">
              <a:buNone/>
            </a:pPr>
            <a:r>
              <a:rPr lang="en-US" u="sng" dirty="0"/>
              <a:t>Focus</a:t>
            </a:r>
          </a:p>
          <a:p>
            <a:r>
              <a:rPr lang="en-US" dirty="0"/>
              <a:t>Specifies the food recovery organization/food recovery service’s right to refuse donations; and, if desired, outline notification procedures</a:t>
            </a:r>
          </a:p>
          <a:p>
            <a:pPr marL="0" indent="0">
              <a:buNone/>
            </a:pPr>
            <a:endParaRPr lang="en-US" sz="1900" dirty="0"/>
          </a:p>
          <a:p>
            <a:pPr marL="0" indent="0">
              <a:buNone/>
            </a:pPr>
            <a:r>
              <a:rPr lang="en-US" u="sng" dirty="0"/>
              <a:t>Guidance and Customization</a:t>
            </a:r>
          </a:p>
          <a:p>
            <a:r>
              <a:rPr lang="en-US" dirty="0"/>
              <a:t>Specify criteria for donation refusal (e.g., food safety, improper storage, lack of storage or transportation capacity, etc.)</a:t>
            </a:r>
          </a:p>
          <a:p>
            <a:r>
              <a:rPr lang="en-US" dirty="0"/>
              <a:t>Outline notification procedures (if desired)</a:t>
            </a:r>
          </a:p>
          <a:p>
            <a:pPr lvl="1"/>
            <a:r>
              <a:rPr lang="en-US" sz="2600" dirty="0"/>
              <a:t>Notify donating party of rejection</a:t>
            </a:r>
          </a:p>
          <a:p>
            <a:pPr lvl="1"/>
            <a:r>
              <a:rPr lang="en-US" sz="2600" dirty="0"/>
              <a:t>Provide reason for rejection</a:t>
            </a:r>
          </a:p>
          <a:p>
            <a:pPr lvl="1"/>
            <a:r>
              <a:rPr lang="en-US" sz="2600" dirty="0"/>
              <a:t>Explain how to handle rejected food</a:t>
            </a:r>
          </a:p>
        </p:txBody>
      </p:sp>
      <p:grpSp>
        <p:nvGrpSpPr>
          <p:cNvPr id="21" name="Group 20">
            <a:extLst>
              <a:ext uri="{C183D7F6-B498-43B3-948B-1728B52AA6E4}">
                <adec:decorative xmlns:adec="http://schemas.microsoft.com/office/drawing/2017/decorative" xmlns="" val="1"/>
              </a:ext>
            </a:extLst>
          </p:cNvPr>
          <p:cNvGrpSpPr/>
          <p:nvPr/>
        </p:nvGrpSpPr>
        <p:grpSpPr>
          <a:xfrm>
            <a:off x="10696007" y="245588"/>
            <a:ext cx="1166525" cy="1179644"/>
            <a:chOff x="10706891" y="443587"/>
            <a:chExt cx="1155641" cy="1168638"/>
          </a:xfrm>
        </p:grpSpPr>
        <p:sp>
          <p:nvSpPr>
            <p:cNvPr id="15" name="Oval 14">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706891" y="443587"/>
              <a:ext cx="1155641" cy="1168638"/>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17" name="Picture 16" descr="bag of chip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4375" y="832339"/>
              <a:ext cx="568778" cy="446134"/>
            </a:xfrm>
            <a:prstGeom prst="rect">
              <a:avLst/>
            </a:prstGeom>
          </p:spPr>
        </p:pic>
        <p:pic>
          <p:nvPicPr>
            <p:cNvPr id="20" name="Picture 19" descr="bell pepper food wast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1617" y="785551"/>
              <a:ext cx="423379" cy="531450"/>
            </a:xfrm>
            <a:prstGeom prst="rect">
              <a:avLst/>
            </a:prstGeom>
          </p:spPr>
        </p:pic>
      </p:grpSp>
    </p:spTree>
    <p:extLst>
      <p:ext uri="{BB962C8B-B14F-4D97-AF65-F5344CB8AC3E}">
        <p14:creationId xmlns:p14="http://schemas.microsoft.com/office/powerpoint/2010/main" val="2608357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2: Food Safety Requirements and Protocols"/>
          <p:cNvSpPr>
            <a:spLocks noGrp="1"/>
          </p:cNvSpPr>
          <p:nvPr>
            <p:ph type="title"/>
          </p:nvPr>
        </p:nvSpPr>
        <p:spPr>
          <a:xfrm>
            <a:off x="838200" y="365125"/>
            <a:ext cx="9513277" cy="1325563"/>
          </a:xfrm>
        </p:spPr>
        <p:txBody>
          <a:bodyPr>
            <a:normAutofit/>
          </a:bodyPr>
          <a:lstStyle/>
          <a:p>
            <a:r>
              <a:rPr lang="en-US" sz="4000" dirty="0"/>
              <a:t>Section 2: Food Safety Requirements and Protocols</a:t>
            </a:r>
          </a:p>
        </p:txBody>
      </p:sp>
      <p:sp>
        <p:nvSpPr>
          <p:cNvPr id="3" name="Content Placeholder 2" descr="Focus&#10;Highlights important standards are met that ensure safe and effective food recovery processes (not required by SB 1383)&#10;&#10;Guidance and Customization&#10;Requires food recovery organization and generators to be in compliance with all federal, state, and local regulations&#10;Allows parties to specify additional protocols &#10;Includes references to food safety resources and guidelines in guidance notes&#10;"/>
          <p:cNvSpPr>
            <a:spLocks noGrp="1"/>
          </p:cNvSpPr>
          <p:nvPr>
            <p:ph idx="1"/>
          </p:nvPr>
        </p:nvSpPr>
        <p:spPr>
          <a:xfrm>
            <a:off x="838201" y="1825625"/>
            <a:ext cx="9829800" cy="4351338"/>
          </a:xfrm>
        </p:spPr>
        <p:txBody>
          <a:bodyPr>
            <a:normAutofit fontScale="92500" lnSpcReduction="10000"/>
          </a:bodyPr>
          <a:lstStyle/>
          <a:p>
            <a:pPr marL="0" indent="0">
              <a:buNone/>
            </a:pPr>
            <a:r>
              <a:rPr lang="en-US" u="sng" dirty="0"/>
              <a:t>Focus</a:t>
            </a:r>
          </a:p>
          <a:p>
            <a:r>
              <a:rPr lang="en-US" dirty="0"/>
              <a:t>Highlights important standards are met that ensure safe and effective food recovery processes (not required by SB 1383)</a:t>
            </a:r>
          </a:p>
          <a:p>
            <a:pPr marL="0" indent="0">
              <a:buNone/>
            </a:pPr>
            <a:endParaRPr lang="en-US" u="sng" dirty="0"/>
          </a:p>
          <a:p>
            <a:pPr marL="0" indent="0">
              <a:buNone/>
            </a:pPr>
            <a:r>
              <a:rPr lang="en-US" u="sng" dirty="0"/>
              <a:t>Guidance and Customization</a:t>
            </a:r>
          </a:p>
          <a:p>
            <a:r>
              <a:rPr lang="en-US" dirty="0"/>
              <a:t>Requires food recovery organization and generators to be in compliance with all federal, state, and local regulations</a:t>
            </a:r>
          </a:p>
          <a:p>
            <a:r>
              <a:rPr lang="en-US" dirty="0"/>
              <a:t>Allows parties to specify additional protocols </a:t>
            </a:r>
          </a:p>
          <a:p>
            <a:r>
              <a:rPr lang="en-US" dirty="0"/>
              <a:t>Includes references to food safety resources and guidelines in guidance notes</a:t>
            </a:r>
          </a:p>
        </p:txBody>
      </p:sp>
      <p:pic>
        <p:nvPicPr>
          <p:cNvPr id="1030" name="Picture 6" descr="Caution 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2053" y="319088"/>
            <a:ext cx="1274878" cy="1146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489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 Collection, Transportation, and Storage"/>
          <p:cNvSpPr>
            <a:spLocks noGrp="1"/>
          </p:cNvSpPr>
          <p:nvPr>
            <p:ph type="title"/>
          </p:nvPr>
        </p:nvSpPr>
        <p:spPr>
          <a:xfrm>
            <a:off x="838200" y="510987"/>
            <a:ext cx="10016613" cy="1325563"/>
          </a:xfrm>
        </p:spPr>
        <p:txBody>
          <a:bodyPr>
            <a:normAutofit fontScale="90000"/>
          </a:bodyPr>
          <a:lstStyle/>
          <a:p>
            <a:r>
              <a:rPr lang="en-US" dirty="0"/>
              <a:t>Section 3: Collection, Transportation, and Storage</a:t>
            </a:r>
            <a:br>
              <a:rPr lang="en-US" dirty="0"/>
            </a:br>
            <a:r>
              <a:rPr lang="en-US" sz="2700" dirty="0"/>
              <a:t>3.1 Transportation</a:t>
            </a:r>
          </a:p>
        </p:txBody>
      </p:sp>
      <p:sp>
        <p:nvSpPr>
          <p:cNvPr id="3" name="Content Placeholder 2" descr="Focus&#10;Establishes responsibility between parties&#10;Provides instructions for transportation and collection&#10;&#10;Guidance and Customization&#10;Determine the party or parties responsible for the transportation of food &#10;Outline specific instructions or protocols for transportation&#10;"/>
          <p:cNvSpPr>
            <a:spLocks noGrp="1"/>
          </p:cNvSpPr>
          <p:nvPr>
            <p:ph idx="1"/>
          </p:nvPr>
        </p:nvSpPr>
        <p:spPr>
          <a:xfrm>
            <a:off x="838199" y="1991638"/>
            <a:ext cx="10099265" cy="4251066"/>
          </a:xfrm>
        </p:spPr>
        <p:txBody>
          <a:bodyPr>
            <a:normAutofit/>
          </a:bodyPr>
          <a:lstStyle/>
          <a:p>
            <a:pPr marL="0" indent="0">
              <a:buNone/>
            </a:pPr>
            <a:r>
              <a:rPr lang="en-US" u="sng" dirty="0"/>
              <a:t>Focus</a:t>
            </a:r>
          </a:p>
          <a:p>
            <a:r>
              <a:rPr lang="en-US" dirty="0"/>
              <a:t>Establishes responsibility between parties</a:t>
            </a:r>
          </a:p>
          <a:p>
            <a:r>
              <a:rPr lang="en-US" dirty="0"/>
              <a:t>Provides instructions for transportation and collection</a:t>
            </a:r>
          </a:p>
          <a:p>
            <a:endParaRPr lang="en-US" dirty="0"/>
          </a:p>
          <a:p>
            <a:pPr marL="0" indent="0">
              <a:buNone/>
            </a:pPr>
            <a:r>
              <a:rPr lang="en-US" u="sng" dirty="0"/>
              <a:t>Guidance and Customization</a:t>
            </a:r>
          </a:p>
          <a:p>
            <a:r>
              <a:rPr lang="en-US" dirty="0"/>
              <a:t>Determine the party or parties responsible for the transportation of food </a:t>
            </a:r>
          </a:p>
          <a:p>
            <a:r>
              <a:rPr lang="en-US" dirty="0"/>
              <a:t>Outline specific instructions or protocols for transportation</a:t>
            </a:r>
          </a:p>
        </p:txBody>
      </p:sp>
      <p:grpSp>
        <p:nvGrpSpPr>
          <p:cNvPr id="4" name="Group 3">
            <a:extLst>
              <a:ext uri="{C183D7F6-B498-43B3-948B-1728B52AA6E4}">
                <adec:decorative xmlns:adec="http://schemas.microsoft.com/office/drawing/2017/decorative" xmlns="" val="1"/>
              </a:ext>
            </a:extLst>
          </p:cNvPr>
          <p:cNvGrpSpPr/>
          <p:nvPr/>
        </p:nvGrpSpPr>
        <p:grpSpPr>
          <a:xfrm>
            <a:off x="10779286" y="226948"/>
            <a:ext cx="1218111" cy="1231811"/>
            <a:chOff x="9668407" y="1582373"/>
            <a:chExt cx="1312565" cy="1327327"/>
          </a:xfrm>
          <a:solidFill>
            <a:srgbClr val="5B9BD3"/>
          </a:solidFill>
        </p:grpSpPr>
        <p:sp>
          <p:nvSpPr>
            <p:cNvPr id="8" name="Oval 7" descr="decorative color background">
              <a:extLst>
                <a:ext uri="{FF2B5EF4-FFF2-40B4-BE49-F238E27FC236}">
                  <a16:creationId xmlns:a16="http://schemas.microsoft.com/office/drawing/2014/main" id="{E2122863-0E8D-524F-813F-1495B23848B6}"/>
                </a:ext>
              </a:extLst>
            </p:cNvPr>
            <p:cNvSpPr/>
            <p:nvPr/>
          </p:nvSpPr>
          <p:spPr>
            <a:xfrm>
              <a:off x="9668407" y="1582373"/>
              <a:ext cx="1312565" cy="13273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6" name="Picture 5" descr="delivery truc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8851" y="1944724"/>
              <a:ext cx="971675" cy="602623"/>
            </a:xfrm>
            <a:prstGeom prst="rect">
              <a:avLst/>
            </a:prstGeom>
            <a:grpFill/>
          </p:spPr>
        </p:pic>
      </p:grpSp>
    </p:spTree>
    <p:extLst>
      <p:ext uri="{BB962C8B-B14F-4D97-AF65-F5344CB8AC3E}">
        <p14:creationId xmlns:p14="http://schemas.microsoft.com/office/powerpoint/2010/main" val="179611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 Collection, Transportation, and Storage&#10;3.2 Missed or Delayed Pick-Ups"/>
          <p:cNvSpPr>
            <a:spLocks noGrp="1"/>
          </p:cNvSpPr>
          <p:nvPr>
            <p:ph type="title"/>
          </p:nvPr>
        </p:nvSpPr>
        <p:spPr>
          <a:xfrm>
            <a:off x="850409" y="490106"/>
            <a:ext cx="9383474" cy="1325563"/>
          </a:xfrm>
        </p:spPr>
        <p:txBody>
          <a:bodyPr>
            <a:normAutofit fontScale="90000"/>
          </a:bodyPr>
          <a:lstStyle/>
          <a:p>
            <a:r>
              <a:rPr lang="en-US" dirty="0"/>
              <a:t>Section 3: Collection, Transportation, and Storage</a:t>
            </a:r>
            <a:br>
              <a:rPr lang="en-US" dirty="0"/>
            </a:br>
            <a:r>
              <a:rPr lang="en-US" sz="2700" dirty="0"/>
              <a:t>3.2 Missed or Delayed Pick-Ups</a:t>
            </a:r>
          </a:p>
        </p:txBody>
      </p:sp>
      <p:sp>
        <p:nvSpPr>
          <p:cNvPr id="3" name="Content Placeholder 2" descr="Focus&#10;Establishes protocol for responding to missed or delayed pick-ups/deliveries &#10;&#10;Guidance and Customization&#10;Determine party responsible for retaining possession of food for missed or delayed pick-ups&#10;Establish notification process in the event of a pick-up or delivery change&#10;Include associate charges, if desired&#10;Clarify potential for termination of agreement for multiple instances &#10;"/>
          <p:cNvSpPr>
            <a:spLocks noGrp="1"/>
          </p:cNvSpPr>
          <p:nvPr>
            <p:ph idx="1"/>
          </p:nvPr>
        </p:nvSpPr>
        <p:spPr>
          <a:xfrm>
            <a:off x="838199" y="1991638"/>
            <a:ext cx="9383475" cy="4251066"/>
          </a:xfrm>
        </p:spPr>
        <p:txBody>
          <a:bodyPr>
            <a:normAutofit fontScale="85000" lnSpcReduction="10000"/>
          </a:bodyPr>
          <a:lstStyle/>
          <a:p>
            <a:pPr marL="0" indent="0">
              <a:buNone/>
            </a:pPr>
            <a:r>
              <a:rPr lang="en-US" u="sng" dirty="0"/>
              <a:t>Focus</a:t>
            </a:r>
          </a:p>
          <a:p>
            <a:r>
              <a:rPr lang="en-US" dirty="0"/>
              <a:t>Establishes protocol for responding to missed or delayed pick-ups/deliveries </a:t>
            </a:r>
          </a:p>
          <a:p>
            <a:endParaRPr lang="en-US" dirty="0"/>
          </a:p>
          <a:p>
            <a:pPr marL="0" indent="0">
              <a:buNone/>
            </a:pPr>
            <a:r>
              <a:rPr lang="en-US" u="sng" dirty="0"/>
              <a:t>Guidance and Customization</a:t>
            </a:r>
          </a:p>
          <a:p>
            <a:r>
              <a:rPr lang="en-US" dirty="0"/>
              <a:t>Determine party responsible for retaining possession of food for missed or delayed pick-ups</a:t>
            </a:r>
          </a:p>
          <a:p>
            <a:r>
              <a:rPr lang="en-US" dirty="0"/>
              <a:t>Establish notification process in the event of a pick-up or delivery change</a:t>
            </a:r>
          </a:p>
          <a:p>
            <a:r>
              <a:rPr lang="en-US" dirty="0"/>
              <a:t>Include associate charges, if desired</a:t>
            </a:r>
          </a:p>
          <a:p>
            <a:r>
              <a:rPr lang="en-US" dirty="0"/>
              <a:t>Clarify potential for termination of agreement for multiple instances </a:t>
            </a:r>
          </a:p>
        </p:txBody>
      </p:sp>
      <p:grpSp>
        <p:nvGrpSpPr>
          <p:cNvPr id="9" name="Group 8">
            <a:extLst>
              <a:ext uri="{C183D7F6-B498-43B3-948B-1728B52AA6E4}">
                <adec:decorative xmlns:adec="http://schemas.microsoft.com/office/drawing/2017/decorative" xmlns="" val="1"/>
              </a:ext>
            </a:extLst>
          </p:cNvPr>
          <p:cNvGrpSpPr/>
          <p:nvPr/>
        </p:nvGrpSpPr>
        <p:grpSpPr>
          <a:xfrm>
            <a:off x="10779286" y="226948"/>
            <a:ext cx="1218111" cy="1231811"/>
            <a:chOff x="9668407" y="1582373"/>
            <a:chExt cx="1312565" cy="1327327"/>
          </a:xfrm>
          <a:solidFill>
            <a:srgbClr val="5B9BD3"/>
          </a:solidFill>
        </p:grpSpPr>
        <p:sp>
          <p:nvSpPr>
            <p:cNvPr id="10" name="Oval 9">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668407" y="1582373"/>
              <a:ext cx="1312565" cy="13273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11" name="Picture 10" descr="delivery truc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8851" y="1944724"/>
              <a:ext cx="971675" cy="602623"/>
            </a:xfrm>
            <a:prstGeom prst="rect">
              <a:avLst/>
            </a:prstGeom>
            <a:grpFill/>
          </p:spPr>
        </p:pic>
      </p:grpSp>
    </p:spTree>
    <p:extLst>
      <p:ext uri="{BB962C8B-B14F-4D97-AF65-F5344CB8AC3E}">
        <p14:creationId xmlns:p14="http://schemas.microsoft.com/office/powerpoint/2010/main" val="3201954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3: Collection, Transportation and Storage&#10;3.3 Donation Dumping "/>
          <p:cNvSpPr>
            <a:spLocks noGrp="1"/>
          </p:cNvSpPr>
          <p:nvPr>
            <p:ph type="title"/>
          </p:nvPr>
        </p:nvSpPr>
        <p:spPr>
          <a:xfrm>
            <a:off x="920379" y="645258"/>
            <a:ext cx="9091246" cy="1325563"/>
          </a:xfrm>
        </p:spPr>
        <p:txBody>
          <a:bodyPr>
            <a:normAutofit fontScale="90000"/>
          </a:bodyPr>
          <a:lstStyle/>
          <a:p>
            <a:r>
              <a:rPr lang="en-US" dirty="0"/>
              <a:t>Section 3: Collection, Transportation and Storage</a:t>
            </a:r>
            <a:br>
              <a:rPr lang="en-US" dirty="0"/>
            </a:br>
            <a:r>
              <a:rPr lang="en-US" sz="2700" dirty="0"/>
              <a:t>3.3 Donation Dumping </a:t>
            </a:r>
          </a:p>
        </p:txBody>
      </p:sp>
      <p:sp>
        <p:nvSpPr>
          <p:cNvPr id="3" name="Content Placeholder 2" descr="Focus&#10;Specifies clearly that donation dumping is prohibited&#10;&#10;Guidance and Customization&#10;Requires generator to not knowingly donate unusable or unsuitable food; force donation after capacity; or deliver outside of agreed time windows&#10;Allows for compensation to food recovery organization for costs incurred&#10;Permits potential reporting to local jurisdiction and/or termination of agreement&#10;"/>
          <p:cNvSpPr>
            <a:spLocks noGrp="1"/>
          </p:cNvSpPr>
          <p:nvPr>
            <p:ph idx="1"/>
          </p:nvPr>
        </p:nvSpPr>
        <p:spPr>
          <a:xfrm>
            <a:off x="838200" y="2135080"/>
            <a:ext cx="10515600" cy="4233130"/>
          </a:xfrm>
        </p:spPr>
        <p:txBody>
          <a:bodyPr>
            <a:normAutofit fontScale="85000" lnSpcReduction="10000"/>
          </a:bodyPr>
          <a:lstStyle/>
          <a:p>
            <a:pPr marL="0" indent="0">
              <a:buNone/>
            </a:pPr>
            <a:r>
              <a:rPr lang="en-US" u="sng" dirty="0"/>
              <a:t>Focus</a:t>
            </a:r>
          </a:p>
          <a:p>
            <a:pPr>
              <a:lnSpc>
                <a:spcPct val="110000"/>
              </a:lnSpc>
            </a:pPr>
            <a:r>
              <a:rPr lang="en-US" dirty="0"/>
              <a:t>Specifies clearly that donation dumping is prohibited</a:t>
            </a:r>
          </a:p>
          <a:p>
            <a:pPr>
              <a:lnSpc>
                <a:spcPct val="110000"/>
              </a:lnSpc>
            </a:pPr>
            <a:endParaRPr lang="en-US" dirty="0"/>
          </a:p>
          <a:p>
            <a:pPr marL="0" indent="0">
              <a:lnSpc>
                <a:spcPct val="110000"/>
              </a:lnSpc>
              <a:buNone/>
            </a:pPr>
            <a:r>
              <a:rPr lang="en-US" u="sng" dirty="0"/>
              <a:t>Guidance and Customization</a:t>
            </a:r>
            <a:endParaRPr lang="en-US" sz="2200" dirty="0"/>
          </a:p>
          <a:p>
            <a:pPr>
              <a:lnSpc>
                <a:spcPct val="110000"/>
              </a:lnSpc>
            </a:pPr>
            <a:r>
              <a:rPr lang="en-US" dirty="0"/>
              <a:t>Requires generator to not knowingly donate unusable or unsuitable food; force donation after capacity; or deliver outside of agreed time windows</a:t>
            </a:r>
          </a:p>
          <a:p>
            <a:pPr>
              <a:lnSpc>
                <a:spcPct val="110000"/>
              </a:lnSpc>
            </a:pPr>
            <a:r>
              <a:rPr lang="en-US" dirty="0"/>
              <a:t>Allows for compensation to food recovery organization for costs incurred</a:t>
            </a:r>
          </a:p>
          <a:p>
            <a:pPr>
              <a:lnSpc>
                <a:spcPct val="110000"/>
              </a:lnSpc>
            </a:pPr>
            <a:r>
              <a:rPr lang="en-US" dirty="0"/>
              <a:t>Permits potential reporting to local jurisdiction and/or termination of agreement</a:t>
            </a:r>
          </a:p>
          <a:p>
            <a:pPr marL="0" indent="0">
              <a:buNone/>
            </a:pPr>
            <a:endParaRPr lang="en-US" dirty="0"/>
          </a:p>
          <a:p>
            <a:endParaRPr lang="en-US" dirty="0"/>
          </a:p>
        </p:txBody>
      </p:sp>
      <p:grpSp>
        <p:nvGrpSpPr>
          <p:cNvPr id="8" name="Group 7">
            <a:extLst>
              <a:ext uri="{C183D7F6-B498-43B3-948B-1728B52AA6E4}">
                <adec:decorative xmlns:adec="http://schemas.microsoft.com/office/drawing/2017/decorative" xmlns="" val="1"/>
              </a:ext>
            </a:extLst>
          </p:cNvPr>
          <p:cNvGrpSpPr/>
          <p:nvPr/>
        </p:nvGrpSpPr>
        <p:grpSpPr>
          <a:xfrm>
            <a:off x="10779286" y="226948"/>
            <a:ext cx="1218111" cy="1231811"/>
            <a:chOff x="9668407" y="1582373"/>
            <a:chExt cx="1312565" cy="1327327"/>
          </a:xfrm>
          <a:solidFill>
            <a:srgbClr val="5B9BD3"/>
          </a:solidFill>
        </p:grpSpPr>
        <p:sp>
          <p:nvSpPr>
            <p:cNvPr id="9" name="Oval 8">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9668407" y="1582373"/>
              <a:ext cx="1312565" cy="13273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10" name="Picture 9" descr="delivery truc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8851" y="1944724"/>
              <a:ext cx="971675" cy="602623"/>
            </a:xfrm>
            <a:prstGeom prst="rect">
              <a:avLst/>
            </a:prstGeom>
            <a:grpFill/>
          </p:spPr>
        </p:pic>
      </p:grpSp>
    </p:spTree>
    <p:extLst>
      <p:ext uri="{BB962C8B-B14F-4D97-AF65-F5344CB8AC3E}">
        <p14:creationId xmlns:p14="http://schemas.microsoft.com/office/powerpoint/2010/main" val="918965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4: Equipment Protocols"/>
          <p:cNvSpPr>
            <a:spLocks noGrp="1"/>
          </p:cNvSpPr>
          <p:nvPr>
            <p:ph type="title"/>
          </p:nvPr>
        </p:nvSpPr>
        <p:spPr/>
        <p:txBody>
          <a:bodyPr>
            <a:normAutofit/>
          </a:bodyPr>
          <a:lstStyle/>
          <a:p>
            <a:r>
              <a:rPr lang="en-US" sz="4000" dirty="0"/>
              <a:t>Section 4: Equipment Protocols</a:t>
            </a:r>
          </a:p>
        </p:txBody>
      </p:sp>
      <p:sp>
        <p:nvSpPr>
          <p:cNvPr id="3" name="Content Placeholder 2" descr="Focus&#10;Provides standards regarding loaned equipment, if applicable (not required by SB 1383) &#10;&#10;Guidance and Customization&#10;Establishes protocols for use, maintenance, storage, sanitization, and return of equipment borrowed between parties&#10;Includes list of equipment and details in Attachment C (optional)&#10;"/>
          <p:cNvSpPr>
            <a:spLocks noGrp="1"/>
          </p:cNvSpPr>
          <p:nvPr>
            <p:ph idx="1"/>
          </p:nvPr>
        </p:nvSpPr>
        <p:spPr>
          <a:xfrm>
            <a:off x="838200" y="1529976"/>
            <a:ext cx="10515600" cy="4646987"/>
          </a:xfrm>
        </p:spPr>
        <p:txBody>
          <a:bodyPr>
            <a:normAutofit/>
          </a:bodyPr>
          <a:lstStyle/>
          <a:p>
            <a:pPr marL="0" indent="0">
              <a:buNone/>
            </a:pPr>
            <a:r>
              <a:rPr lang="en-US" u="sng" dirty="0"/>
              <a:t>Focus</a:t>
            </a:r>
          </a:p>
          <a:p>
            <a:r>
              <a:rPr lang="en-US" dirty="0"/>
              <a:t>Provides standards regarding loaned equipment, if applicable (not required by SB 1383) </a:t>
            </a:r>
          </a:p>
          <a:p>
            <a:pPr marL="0" indent="0">
              <a:buNone/>
            </a:pPr>
            <a:endParaRPr lang="en-US" u="sng" dirty="0"/>
          </a:p>
          <a:p>
            <a:pPr marL="0" indent="0">
              <a:buNone/>
            </a:pPr>
            <a:r>
              <a:rPr lang="en-US" u="sng" dirty="0"/>
              <a:t>Guidance and Customization</a:t>
            </a:r>
            <a:endParaRPr lang="en-US" dirty="0"/>
          </a:p>
          <a:p>
            <a:r>
              <a:rPr lang="en-US" dirty="0"/>
              <a:t>Establishes protocols for use, maintenance, storage, sanitization, and return of equipment borrowed between parties</a:t>
            </a:r>
          </a:p>
          <a:p>
            <a:r>
              <a:rPr lang="en-US" dirty="0"/>
              <a:t>Includes list of equipment and details in Attachment C (optional)</a:t>
            </a:r>
          </a:p>
        </p:txBody>
      </p:sp>
      <p:pic>
        <p:nvPicPr>
          <p:cNvPr id="5" name="Picture 4" descr="check list"/>
          <p:cNvPicPr>
            <a:picLocks noChangeAspect="1"/>
          </p:cNvPicPr>
          <p:nvPr/>
        </p:nvPicPr>
        <p:blipFill rotWithShape="1">
          <a:blip r:embed="rId3" cstate="print">
            <a:extLst>
              <a:ext uri="{28A0092B-C50C-407E-A947-70E740481C1C}">
                <a14:useLocalDpi xmlns:a14="http://schemas.microsoft.com/office/drawing/2010/main" val="0"/>
              </a:ext>
            </a:extLst>
          </a:blip>
          <a:srcRect t="29026"/>
          <a:stretch/>
        </p:blipFill>
        <p:spPr>
          <a:xfrm>
            <a:off x="10426089" y="158376"/>
            <a:ext cx="1522357" cy="1371600"/>
          </a:xfrm>
          <a:prstGeom prst="rect">
            <a:avLst/>
          </a:prstGeom>
        </p:spPr>
      </p:pic>
    </p:spTree>
    <p:extLst>
      <p:ext uri="{BB962C8B-B14F-4D97-AF65-F5344CB8AC3E}">
        <p14:creationId xmlns:p14="http://schemas.microsoft.com/office/powerpoint/2010/main" val="4636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5: Documentation and Reporting"/>
          <p:cNvSpPr>
            <a:spLocks noGrp="1"/>
          </p:cNvSpPr>
          <p:nvPr>
            <p:ph type="title"/>
          </p:nvPr>
        </p:nvSpPr>
        <p:spPr>
          <a:xfrm>
            <a:off x="838200" y="365125"/>
            <a:ext cx="9061704" cy="1325563"/>
          </a:xfrm>
        </p:spPr>
        <p:txBody>
          <a:bodyPr>
            <a:normAutofit/>
          </a:bodyPr>
          <a:lstStyle/>
          <a:p>
            <a:r>
              <a:rPr lang="en-US" sz="4000" dirty="0"/>
              <a:t>Section 5: Documentation and Reporting</a:t>
            </a:r>
          </a:p>
        </p:txBody>
      </p:sp>
      <p:sp>
        <p:nvSpPr>
          <p:cNvPr id="5" name="Content Placeholder 4" descr="Focus&#10;Ensure clear delineation of documentation responsibilities, if any; which may assist with meeting SB 1383 recordkeeping and reporting requirements.  &#10;&#10;Guidance and Customization&#10;Provides options for documentation by generator and/or food recovery organization&#10;Offers document information examples&#10;Donation type and description&#10;Donation time &#10;Donation weight&#10;Signature or confirmation of donation&#10;Includes frequency that information must be provided&#10;Specifies format of documentation and duration of record retention. &#10;"/>
          <p:cNvSpPr>
            <a:spLocks noGrp="1"/>
          </p:cNvSpPr>
          <p:nvPr>
            <p:ph idx="1"/>
          </p:nvPr>
        </p:nvSpPr>
        <p:spPr>
          <a:xfrm>
            <a:off x="838200" y="1690688"/>
            <a:ext cx="11078882" cy="4647050"/>
          </a:xfrm>
        </p:spPr>
        <p:txBody>
          <a:bodyPr>
            <a:normAutofit fontScale="70000" lnSpcReduction="20000"/>
          </a:bodyPr>
          <a:lstStyle/>
          <a:p>
            <a:pPr marL="0" indent="0">
              <a:buNone/>
            </a:pPr>
            <a:r>
              <a:rPr lang="en-US" sz="3200" u="sng" dirty="0"/>
              <a:t>Focus</a:t>
            </a:r>
          </a:p>
          <a:p>
            <a:pPr>
              <a:lnSpc>
                <a:spcPct val="110000"/>
              </a:lnSpc>
            </a:pPr>
            <a:r>
              <a:rPr lang="en-US" sz="3200" dirty="0"/>
              <a:t>Ensure clear delineation of documentation responsibilities, if any; which may assist with meeting SB 1383 recordkeeping and reporting requirements.  </a:t>
            </a:r>
          </a:p>
          <a:p>
            <a:pPr marL="0" indent="0">
              <a:buNone/>
            </a:pPr>
            <a:endParaRPr lang="en-US" u="sng" dirty="0"/>
          </a:p>
          <a:p>
            <a:pPr marL="0" indent="0">
              <a:buNone/>
            </a:pPr>
            <a:r>
              <a:rPr lang="en-US" sz="3200" u="sng" dirty="0"/>
              <a:t>Guidance and Customization</a:t>
            </a:r>
            <a:endParaRPr lang="en-US" sz="3200" dirty="0"/>
          </a:p>
          <a:p>
            <a:r>
              <a:rPr lang="en-US" sz="3100" dirty="0"/>
              <a:t>Provides options for documentation by generator and/or food recovery organization</a:t>
            </a:r>
          </a:p>
          <a:p>
            <a:r>
              <a:rPr lang="en-US" sz="3100" dirty="0"/>
              <a:t>Offers document information examples</a:t>
            </a:r>
          </a:p>
          <a:p>
            <a:pPr lvl="1"/>
            <a:r>
              <a:rPr lang="en-US" sz="3100" dirty="0"/>
              <a:t>Donation type and description</a:t>
            </a:r>
          </a:p>
          <a:p>
            <a:pPr lvl="1"/>
            <a:r>
              <a:rPr lang="en-US" sz="3100" dirty="0"/>
              <a:t>Donation time </a:t>
            </a:r>
          </a:p>
          <a:p>
            <a:pPr lvl="1"/>
            <a:r>
              <a:rPr lang="en-US" sz="3100" dirty="0"/>
              <a:t>Donation weight</a:t>
            </a:r>
          </a:p>
          <a:p>
            <a:pPr lvl="1"/>
            <a:r>
              <a:rPr lang="en-US" sz="3100" dirty="0"/>
              <a:t>Signature or confirmation of donation</a:t>
            </a:r>
          </a:p>
          <a:p>
            <a:r>
              <a:rPr lang="en-US" sz="3100" dirty="0"/>
              <a:t>Includes frequency that information must be provided</a:t>
            </a:r>
          </a:p>
          <a:p>
            <a:r>
              <a:rPr lang="en-US" sz="3100" dirty="0"/>
              <a:t>Specifies format of documentation and duration of record retention. </a:t>
            </a:r>
          </a:p>
        </p:txBody>
      </p:sp>
      <p:pic>
        <p:nvPicPr>
          <p:cNvPr id="6" name="Picture 5" descr="ema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45208" y="238679"/>
            <a:ext cx="1358224" cy="1358224"/>
          </a:xfrm>
          <a:prstGeom prst="rect">
            <a:avLst/>
          </a:prstGeom>
        </p:spPr>
      </p:pic>
    </p:spTree>
    <p:extLst>
      <p:ext uri="{BB962C8B-B14F-4D97-AF65-F5344CB8AC3E}">
        <p14:creationId xmlns:p14="http://schemas.microsoft.com/office/powerpoint/2010/main" val="38125435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6: Service Fees or Financial Donations"/>
          <p:cNvSpPr>
            <a:spLocks noGrp="1"/>
          </p:cNvSpPr>
          <p:nvPr>
            <p:ph type="title"/>
          </p:nvPr>
        </p:nvSpPr>
        <p:spPr>
          <a:xfrm>
            <a:off x="838200" y="501357"/>
            <a:ext cx="10171176" cy="1325563"/>
          </a:xfrm>
        </p:spPr>
        <p:txBody>
          <a:bodyPr>
            <a:noAutofit/>
          </a:bodyPr>
          <a:lstStyle/>
          <a:p>
            <a:r>
              <a:rPr lang="en-US" sz="4000" dirty="0"/>
              <a:t>Section 6: Service Fees or Financial Donations</a:t>
            </a:r>
          </a:p>
        </p:txBody>
      </p:sp>
      <p:sp>
        <p:nvSpPr>
          <p:cNvPr id="3" name="Content Placeholder 2" descr="Focus&#10;Provides funding structure for the required edible food recovery programs&#10;&#10;Guidance and Customization&#10;Select fee structure, if any, depending on financial model of food recovery organization or service&#10;Fee for service (fee per pick up, fee per pound, flat fee per time interval (e.g., week, month, etc.))&#10;Donation by generator&#10;Other financial donation by generator to organization, in-lieu or in-kind payment, etc. &#10;Specify if payment through other mechanisms (franchise agreement, third party, etc.)&#10;"/>
          <p:cNvSpPr>
            <a:spLocks noGrp="1"/>
          </p:cNvSpPr>
          <p:nvPr>
            <p:ph idx="1"/>
          </p:nvPr>
        </p:nvSpPr>
        <p:spPr>
          <a:xfrm>
            <a:off x="891567" y="1826920"/>
            <a:ext cx="10559988" cy="4614410"/>
          </a:xfrm>
        </p:spPr>
        <p:txBody>
          <a:bodyPr>
            <a:normAutofit fontScale="85000" lnSpcReduction="20000"/>
          </a:bodyPr>
          <a:lstStyle/>
          <a:p>
            <a:pPr marL="0" indent="0">
              <a:buNone/>
            </a:pPr>
            <a:r>
              <a:rPr lang="en-US" u="sng" dirty="0"/>
              <a:t>Focus</a:t>
            </a:r>
          </a:p>
          <a:p>
            <a:r>
              <a:rPr lang="en-US" dirty="0"/>
              <a:t>Provides funding structure for the required edible food recovery programs</a:t>
            </a:r>
          </a:p>
          <a:p>
            <a:endParaRPr lang="en-US" dirty="0"/>
          </a:p>
          <a:p>
            <a:pPr marL="0" indent="0">
              <a:buNone/>
            </a:pPr>
            <a:r>
              <a:rPr lang="en-US" u="sng" dirty="0"/>
              <a:t>Guidance and Customization</a:t>
            </a:r>
            <a:endParaRPr lang="en-US" dirty="0"/>
          </a:p>
          <a:p>
            <a:pPr>
              <a:lnSpc>
                <a:spcPct val="100000"/>
              </a:lnSpc>
            </a:pPr>
            <a:r>
              <a:rPr lang="en-US" dirty="0"/>
              <a:t>Select fee structure, if any, depending on financial model of food recovery organization or service</a:t>
            </a:r>
          </a:p>
          <a:p>
            <a:pPr lvl="1">
              <a:lnSpc>
                <a:spcPct val="100000"/>
              </a:lnSpc>
            </a:pPr>
            <a:r>
              <a:rPr lang="en-US" sz="2500" dirty="0"/>
              <a:t>Fee for service </a:t>
            </a:r>
            <a:r>
              <a:rPr lang="en-US" sz="2600" dirty="0"/>
              <a:t>(fee per pick up, fee per pound, flat fee per time interval (e.g., week, month, etc.))</a:t>
            </a:r>
          </a:p>
          <a:p>
            <a:pPr lvl="1">
              <a:lnSpc>
                <a:spcPct val="100000"/>
              </a:lnSpc>
            </a:pPr>
            <a:r>
              <a:rPr lang="en-US" sz="2600" dirty="0"/>
              <a:t>Donation by generator</a:t>
            </a:r>
            <a:endParaRPr lang="en-US" sz="2600" strike="sngStrike" dirty="0"/>
          </a:p>
          <a:p>
            <a:pPr lvl="1">
              <a:lnSpc>
                <a:spcPct val="100000"/>
              </a:lnSpc>
            </a:pPr>
            <a:r>
              <a:rPr lang="en-US" sz="2600" dirty="0"/>
              <a:t>Other financial donation by generator to organization, in-lieu or in-kind payment, etc. </a:t>
            </a:r>
          </a:p>
          <a:p>
            <a:pPr>
              <a:lnSpc>
                <a:spcPct val="100000"/>
              </a:lnSpc>
            </a:pPr>
            <a:r>
              <a:rPr lang="en-US" dirty="0"/>
              <a:t>Specify if payment through other mechanisms (franchise agreement, third party, etc.)</a:t>
            </a:r>
          </a:p>
          <a:p>
            <a:pPr lvl="1"/>
            <a:endParaRPr lang="en-US" sz="2800" dirty="0"/>
          </a:p>
        </p:txBody>
      </p:sp>
      <p:grpSp>
        <p:nvGrpSpPr>
          <p:cNvPr id="7" name="Group 6">
            <a:extLst>
              <a:ext uri="{C183D7F6-B498-43B3-948B-1728B52AA6E4}">
                <adec:decorative xmlns:adec="http://schemas.microsoft.com/office/drawing/2017/decorative" xmlns="" val="1"/>
              </a:ext>
            </a:extLst>
          </p:cNvPr>
          <p:cNvGrpSpPr/>
          <p:nvPr/>
        </p:nvGrpSpPr>
        <p:grpSpPr>
          <a:xfrm>
            <a:off x="10688714" y="286676"/>
            <a:ext cx="1205019" cy="1218571"/>
            <a:chOff x="10176405" y="264000"/>
            <a:chExt cx="1312565" cy="1327327"/>
          </a:xfrm>
        </p:grpSpPr>
        <p:sp>
          <p:nvSpPr>
            <p:cNvPr id="6" name="Oval 5">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176405" y="264000"/>
              <a:ext cx="1312565" cy="1327327"/>
            </a:xfrm>
            <a:prstGeom prst="ellipse">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4" name="Picture 3" descr="dollar sign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29781" y="390914"/>
              <a:ext cx="605812" cy="1058806"/>
            </a:xfrm>
            <a:prstGeom prst="rect">
              <a:avLst/>
            </a:prstGeom>
          </p:spPr>
        </p:pic>
      </p:grpSp>
    </p:spTree>
    <p:extLst>
      <p:ext uri="{BB962C8B-B14F-4D97-AF65-F5344CB8AC3E}">
        <p14:creationId xmlns:p14="http://schemas.microsoft.com/office/powerpoint/2010/main" val="2077283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ection 7: Terms and Conditions"/>
          <p:cNvSpPr>
            <a:spLocks noGrp="1"/>
          </p:cNvSpPr>
          <p:nvPr>
            <p:ph type="title"/>
          </p:nvPr>
        </p:nvSpPr>
        <p:spPr>
          <a:xfrm>
            <a:off x="838200" y="212972"/>
            <a:ext cx="10515600" cy="1325563"/>
          </a:xfrm>
        </p:spPr>
        <p:txBody>
          <a:bodyPr>
            <a:normAutofit/>
          </a:bodyPr>
          <a:lstStyle/>
          <a:p>
            <a:r>
              <a:rPr lang="en-US" sz="4000" dirty="0"/>
              <a:t>Section 7: Terms and Conditions</a:t>
            </a:r>
          </a:p>
        </p:txBody>
      </p:sp>
      <p:sp>
        <p:nvSpPr>
          <p:cNvPr id="3" name="Content Placeholder 2" descr="Focus&#10;Define various terms and conditions for execution of agreement (not required by SB 1383)&#10;Guidance and Customization&#10;Determine amendment and approval processes&#10;Determine effective date, term, and termination options &#10;Effective until terminated&#10;Extend with fulfillment of terms and conditions &#10;Renew automatically with notice of termination, or &#10;Defined term&#10;Provide a contact for administration of the agreement&#10;Insert non-performance criteria &#10;Include additional liability language"/>
          <p:cNvSpPr>
            <a:spLocks noGrp="1"/>
          </p:cNvSpPr>
          <p:nvPr>
            <p:ph idx="1"/>
          </p:nvPr>
        </p:nvSpPr>
        <p:spPr>
          <a:xfrm>
            <a:off x="838200" y="1230491"/>
            <a:ext cx="10515600" cy="5056197"/>
          </a:xfrm>
        </p:spPr>
        <p:txBody>
          <a:bodyPr>
            <a:noAutofit/>
          </a:bodyPr>
          <a:lstStyle/>
          <a:p>
            <a:pPr marL="0" indent="0">
              <a:buNone/>
            </a:pPr>
            <a:r>
              <a:rPr lang="en-US" sz="2400" u="sng" dirty="0"/>
              <a:t>Focus</a:t>
            </a:r>
          </a:p>
          <a:p>
            <a:pPr>
              <a:lnSpc>
                <a:spcPct val="80000"/>
              </a:lnSpc>
              <a:spcAft>
                <a:spcPts val="1200"/>
              </a:spcAft>
            </a:pPr>
            <a:r>
              <a:rPr lang="en-US" sz="2400" dirty="0"/>
              <a:t>Define various terms and conditions for execution of agreement (not required by SB 1383)</a:t>
            </a:r>
          </a:p>
          <a:p>
            <a:pPr marL="0" indent="0">
              <a:buNone/>
            </a:pPr>
            <a:r>
              <a:rPr lang="en-US" sz="2400" u="sng" dirty="0"/>
              <a:t>Guidance and Customization</a:t>
            </a:r>
            <a:endParaRPr lang="en-US" sz="2400" dirty="0"/>
          </a:p>
          <a:p>
            <a:pPr>
              <a:lnSpc>
                <a:spcPct val="80000"/>
              </a:lnSpc>
              <a:spcBef>
                <a:spcPts val="600"/>
              </a:spcBef>
            </a:pPr>
            <a:r>
              <a:rPr lang="en-US" sz="2400" dirty="0"/>
              <a:t>Determine amendment and approval processes</a:t>
            </a:r>
          </a:p>
          <a:p>
            <a:pPr>
              <a:lnSpc>
                <a:spcPct val="80000"/>
              </a:lnSpc>
              <a:spcBef>
                <a:spcPts val="600"/>
              </a:spcBef>
            </a:pPr>
            <a:r>
              <a:rPr lang="en-US" sz="2400" dirty="0"/>
              <a:t>Determine effective date, term, and termination options </a:t>
            </a:r>
          </a:p>
          <a:p>
            <a:pPr lvl="1">
              <a:lnSpc>
                <a:spcPct val="80000"/>
              </a:lnSpc>
              <a:spcBef>
                <a:spcPts val="600"/>
              </a:spcBef>
            </a:pPr>
            <a:r>
              <a:rPr lang="en-US" dirty="0"/>
              <a:t>Effective until terminated</a:t>
            </a:r>
          </a:p>
          <a:p>
            <a:pPr lvl="1">
              <a:lnSpc>
                <a:spcPct val="80000"/>
              </a:lnSpc>
              <a:spcBef>
                <a:spcPts val="600"/>
              </a:spcBef>
            </a:pPr>
            <a:r>
              <a:rPr lang="en-US" dirty="0"/>
              <a:t>Extend with fulfillment of terms and conditions </a:t>
            </a:r>
          </a:p>
          <a:p>
            <a:pPr lvl="1">
              <a:lnSpc>
                <a:spcPct val="80000"/>
              </a:lnSpc>
              <a:spcBef>
                <a:spcPts val="600"/>
              </a:spcBef>
            </a:pPr>
            <a:r>
              <a:rPr lang="en-US" dirty="0"/>
              <a:t>Renew automatically with notice of termination, or </a:t>
            </a:r>
          </a:p>
          <a:p>
            <a:pPr lvl="1">
              <a:lnSpc>
                <a:spcPct val="80000"/>
              </a:lnSpc>
              <a:spcBef>
                <a:spcPts val="600"/>
              </a:spcBef>
            </a:pPr>
            <a:r>
              <a:rPr lang="en-US" dirty="0"/>
              <a:t>Defined term</a:t>
            </a:r>
          </a:p>
          <a:p>
            <a:pPr>
              <a:lnSpc>
                <a:spcPct val="80000"/>
              </a:lnSpc>
              <a:spcBef>
                <a:spcPts val="600"/>
              </a:spcBef>
            </a:pPr>
            <a:r>
              <a:rPr lang="en-US" sz="2400" dirty="0"/>
              <a:t>Provide a contact for administration of the agreement</a:t>
            </a:r>
          </a:p>
          <a:p>
            <a:pPr>
              <a:lnSpc>
                <a:spcPct val="80000"/>
              </a:lnSpc>
              <a:spcBef>
                <a:spcPts val="600"/>
              </a:spcBef>
            </a:pPr>
            <a:r>
              <a:rPr lang="en-US" sz="2400" dirty="0"/>
              <a:t>Insert non-performance criteria </a:t>
            </a:r>
          </a:p>
          <a:p>
            <a:pPr>
              <a:lnSpc>
                <a:spcPct val="80000"/>
              </a:lnSpc>
              <a:spcBef>
                <a:spcPts val="600"/>
              </a:spcBef>
            </a:pPr>
            <a:r>
              <a:rPr lang="en-US" sz="2400" dirty="0"/>
              <a:t>Include additional liability language</a:t>
            </a:r>
          </a:p>
        </p:txBody>
      </p:sp>
      <p:sp>
        <p:nvSpPr>
          <p:cNvPr id="5" name="Oval 4">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490329" y="363361"/>
            <a:ext cx="1312565" cy="1327327"/>
          </a:xfrm>
          <a:prstGeom prst="ellipse">
            <a:avLst/>
          </a:prstGeom>
          <a:solidFill>
            <a:srgbClr val="5B9B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6" name="Picture 5" descr="writing paper">
            <a:extLst>
              <a:ext uri="{FF2B5EF4-FFF2-40B4-BE49-F238E27FC236}">
                <a16:creationId xmlns:a16="http://schemas.microsoft.com/office/drawing/2014/main" id="{7646A960-6C57-D641-9C6A-CB9B6AA7B7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0773" y="665903"/>
            <a:ext cx="744580" cy="722243"/>
          </a:xfrm>
          <a:prstGeom prst="rect">
            <a:avLst/>
          </a:prstGeom>
        </p:spPr>
      </p:pic>
    </p:spTree>
    <p:extLst>
      <p:ext uri="{BB962C8B-B14F-4D97-AF65-F5344CB8AC3E}">
        <p14:creationId xmlns:p14="http://schemas.microsoft.com/office/powerpoint/2010/main" val="28073712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stomization Option: Attachments"/>
          <p:cNvSpPr>
            <a:spLocks noGrp="1"/>
          </p:cNvSpPr>
          <p:nvPr>
            <p:ph type="title"/>
          </p:nvPr>
        </p:nvSpPr>
        <p:spPr>
          <a:xfrm>
            <a:off x="838200" y="365126"/>
            <a:ext cx="10515600" cy="770404"/>
          </a:xfrm>
        </p:spPr>
        <p:txBody>
          <a:bodyPr>
            <a:normAutofit/>
          </a:bodyPr>
          <a:lstStyle/>
          <a:p>
            <a:r>
              <a:rPr lang="en-US" sz="4000" dirty="0"/>
              <a:t>Customization Option: Attachments</a:t>
            </a:r>
          </a:p>
        </p:txBody>
      </p:sp>
      <p:sp>
        <p:nvSpPr>
          <p:cNvPr id="3" name="Content Placeholder 2" descr="Attachment A: Acceptable and/or Preferred Foods, &#10;Unacceptable Foods, and Packaging and Labeling Requirements&#10;Expanded details to support Section 1&#10;Attachment B: Collection, Transportation, and Storage&#10;Expanded details to support Section 3&#10;Attachment C: Equipment Use and Storage &#10;Expanded details to support Section 4&#10;Attachment D: Definitions&#10;Attachment E: Contacts for Agreement"/>
          <p:cNvSpPr>
            <a:spLocks noGrp="1"/>
          </p:cNvSpPr>
          <p:nvPr>
            <p:ph idx="1"/>
          </p:nvPr>
        </p:nvSpPr>
        <p:spPr>
          <a:xfrm>
            <a:off x="838200" y="1243107"/>
            <a:ext cx="10885714" cy="4531392"/>
          </a:xfrm>
        </p:spPr>
        <p:txBody>
          <a:bodyPr>
            <a:normAutofit/>
          </a:bodyPr>
          <a:lstStyle/>
          <a:p>
            <a:r>
              <a:rPr lang="en-US" b="1" dirty="0"/>
              <a:t>Attachment A: </a:t>
            </a:r>
            <a:r>
              <a:rPr lang="en-US" dirty="0"/>
              <a:t>Acceptable and/or Preferred Foods, </a:t>
            </a:r>
            <a:br>
              <a:rPr lang="en-US" dirty="0"/>
            </a:br>
            <a:r>
              <a:rPr lang="en-US" dirty="0"/>
              <a:t>Unacceptable Foods, and Packaging and Labeling Requirements</a:t>
            </a:r>
          </a:p>
          <a:p>
            <a:pPr lvl="1"/>
            <a:r>
              <a:rPr lang="en-US" b="1" dirty="0">
                <a:solidFill>
                  <a:schemeClr val="accent6">
                    <a:lumMod val="75000"/>
                  </a:schemeClr>
                </a:solidFill>
              </a:rPr>
              <a:t>Expanded details to support Section 1</a:t>
            </a:r>
          </a:p>
          <a:p>
            <a:r>
              <a:rPr lang="en-US" b="1" dirty="0"/>
              <a:t>Attachment B: </a:t>
            </a:r>
            <a:r>
              <a:rPr lang="en-US" dirty="0"/>
              <a:t>Collection, Transportation, and Storage</a:t>
            </a:r>
          </a:p>
          <a:p>
            <a:pPr lvl="1"/>
            <a:r>
              <a:rPr lang="en-US" b="1" dirty="0">
                <a:solidFill>
                  <a:schemeClr val="accent6">
                    <a:lumMod val="75000"/>
                  </a:schemeClr>
                </a:solidFill>
              </a:rPr>
              <a:t>Expanded details to support Section 3</a:t>
            </a:r>
          </a:p>
          <a:p>
            <a:r>
              <a:rPr lang="en-US" b="1" dirty="0"/>
              <a:t>Attachment C: </a:t>
            </a:r>
            <a:r>
              <a:rPr lang="en-US" dirty="0"/>
              <a:t>Equipment Use and Storage </a:t>
            </a:r>
          </a:p>
          <a:p>
            <a:pPr lvl="1"/>
            <a:r>
              <a:rPr lang="en-US" b="1" dirty="0">
                <a:solidFill>
                  <a:schemeClr val="accent6">
                    <a:lumMod val="75000"/>
                  </a:schemeClr>
                </a:solidFill>
              </a:rPr>
              <a:t>Expanded details to support Section 4</a:t>
            </a:r>
          </a:p>
          <a:p>
            <a:r>
              <a:rPr lang="en-US" b="1" dirty="0"/>
              <a:t>Attachment D:</a:t>
            </a:r>
            <a:r>
              <a:rPr lang="en-US" dirty="0"/>
              <a:t> Definitions</a:t>
            </a:r>
          </a:p>
          <a:p>
            <a:r>
              <a:rPr lang="en-US" b="1" dirty="0"/>
              <a:t>Attachment E:</a:t>
            </a:r>
            <a:r>
              <a:rPr lang="en-US" dirty="0"/>
              <a:t> Contacts for Agreement</a:t>
            </a:r>
          </a:p>
        </p:txBody>
      </p:sp>
      <p:pic>
        <p:nvPicPr>
          <p:cNvPr id="5" name="Picture 4" descr="fork in the road"/>
          <p:cNvPicPr>
            <a:picLocks noChangeAspect="1"/>
          </p:cNvPicPr>
          <p:nvPr/>
        </p:nvPicPr>
        <p:blipFill rotWithShape="1">
          <a:blip r:embed="rId3" cstate="print">
            <a:extLst>
              <a:ext uri="{28A0092B-C50C-407E-A947-70E740481C1C}">
                <a14:useLocalDpi xmlns:a14="http://schemas.microsoft.com/office/drawing/2010/main" val="0"/>
              </a:ext>
            </a:extLst>
          </a:blip>
          <a:srcRect b="22926"/>
          <a:stretch/>
        </p:blipFill>
        <p:spPr>
          <a:xfrm>
            <a:off x="10579603" y="164075"/>
            <a:ext cx="1441772" cy="1266140"/>
          </a:xfrm>
          <a:prstGeom prst="rect">
            <a:avLst/>
          </a:prstGeom>
        </p:spPr>
      </p:pic>
    </p:spTree>
    <p:extLst>
      <p:ext uri="{BB962C8B-B14F-4D97-AF65-F5344CB8AC3E}">
        <p14:creationId xmlns:p14="http://schemas.microsoft.com/office/powerpoint/2010/main" val="20365375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ttachment D: Definitions"/>
          <p:cNvSpPr>
            <a:spLocks noGrp="1"/>
          </p:cNvSpPr>
          <p:nvPr>
            <p:ph type="title"/>
          </p:nvPr>
        </p:nvSpPr>
        <p:spPr/>
        <p:txBody>
          <a:bodyPr>
            <a:normAutofit/>
          </a:bodyPr>
          <a:lstStyle/>
          <a:p>
            <a:r>
              <a:rPr lang="en-US" sz="4200" dirty="0"/>
              <a:t>Attachment D: Definitions</a:t>
            </a:r>
          </a:p>
        </p:txBody>
      </p:sp>
      <p:sp>
        <p:nvSpPr>
          <p:cNvPr id="3" name="Content Placeholder 2" descr="Focus&#10;Includes variety of definitions (including SB 1383 regulatory definitions and other example definitions)&#10;&#10;Guidance and Customization&#10;Review carefully definitions in existing programs and SB 1383 definitions for consistency&#10;Modify and/or integrate new definitions based on current conditions, programs, and contractual arrangements&#10;"/>
          <p:cNvSpPr>
            <a:spLocks noGrp="1"/>
          </p:cNvSpPr>
          <p:nvPr>
            <p:ph idx="1"/>
          </p:nvPr>
        </p:nvSpPr>
        <p:spPr>
          <a:xfrm>
            <a:off x="838200" y="1630356"/>
            <a:ext cx="10128624" cy="4351338"/>
          </a:xfrm>
        </p:spPr>
        <p:txBody>
          <a:bodyPr/>
          <a:lstStyle/>
          <a:p>
            <a:pPr marL="0" indent="0">
              <a:buNone/>
            </a:pPr>
            <a:r>
              <a:rPr lang="en-US" u="sng" dirty="0"/>
              <a:t>Focus</a:t>
            </a:r>
          </a:p>
          <a:p>
            <a:r>
              <a:rPr lang="en-US" dirty="0"/>
              <a:t>Includes variety of definitions (including SB 1383 regulatory definitions and other example definitions)</a:t>
            </a:r>
          </a:p>
          <a:p>
            <a:pPr marL="0" indent="0">
              <a:buNone/>
            </a:pPr>
            <a:endParaRPr lang="en-US" dirty="0"/>
          </a:p>
          <a:p>
            <a:pPr marL="0" indent="0">
              <a:buNone/>
            </a:pPr>
            <a:r>
              <a:rPr lang="en-US" u="sng" dirty="0"/>
              <a:t>Guidance and Customization</a:t>
            </a:r>
          </a:p>
          <a:p>
            <a:r>
              <a:rPr lang="en-US" dirty="0"/>
              <a:t>Review carefully definitions in existing programs and SB 1383 definitions for consistency</a:t>
            </a:r>
          </a:p>
          <a:p>
            <a:r>
              <a:rPr lang="en-US" dirty="0"/>
              <a:t>Modify and/or integrate new definitions based on current conditions, programs, and contractual arrangements</a:t>
            </a:r>
          </a:p>
          <a:p>
            <a:endParaRPr lang="en-US" dirty="0"/>
          </a:p>
        </p:txBody>
      </p:sp>
      <p:grpSp>
        <p:nvGrpSpPr>
          <p:cNvPr id="4" name="Group 3">
            <a:extLst>
              <a:ext uri="{C183D7F6-B498-43B3-948B-1728B52AA6E4}">
                <adec:decorative xmlns:adec="http://schemas.microsoft.com/office/drawing/2017/decorative" xmlns="" val="1"/>
              </a:ext>
            </a:extLst>
          </p:cNvPr>
          <p:cNvGrpSpPr/>
          <p:nvPr/>
        </p:nvGrpSpPr>
        <p:grpSpPr>
          <a:xfrm>
            <a:off x="10755808" y="259616"/>
            <a:ext cx="1251160" cy="1265231"/>
            <a:chOff x="10755808" y="280702"/>
            <a:chExt cx="1334644" cy="1349654"/>
          </a:xfrm>
        </p:grpSpPr>
        <p:sp>
          <p:nvSpPr>
            <p:cNvPr id="6" name="Oval 5">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755808" y="280702"/>
              <a:ext cx="1334644" cy="1349654"/>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pic>
          <p:nvPicPr>
            <p:cNvPr id="7" name="Picture 6" descr="writing paper">
              <a:extLst>
                <a:ext uri="{FF2B5EF4-FFF2-40B4-BE49-F238E27FC236}">
                  <a16:creationId xmlns:a16="http://schemas.microsoft.com/office/drawing/2014/main" id="{DEC0A6AE-CB9D-FB41-BAC2-54BC44CE7A0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6247"/>
            <a:stretch/>
          </p:blipFill>
          <p:spPr>
            <a:xfrm flipH="1">
              <a:off x="11180150" y="605826"/>
              <a:ext cx="485961" cy="699405"/>
            </a:xfrm>
            <a:prstGeom prst="rect">
              <a:avLst/>
            </a:prstGeom>
          </p:spPr>
        </p:pic>
      </p:grpSp>
    </p:spTree>
    <p:extLst>
      <p:ext uri="{BB962C8B-B14F-4D97-AF65-F5344CB8AC3E}">
        <p14:creationId xmlns:p14="http://schemas.microsoft.com/office/powerpoint/2010/main" val="2493820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E2122863-0E8D-524F-813F-1495B23848B6}"/>
              </a:ext>
              <a:ext uri="{C183D7F6-B498-43B3-948B-1728B52AA6E4}">
                <adec:decorative xmlns:adec="http://schemas.microsoft.com/office/drawing/2017/decorative" xmlns="" val="1"/>
              </a:ext>
            </a:extLst>
          </p:cNvPr>
          <p:cNvSpPr/>
          <p:nvPr/>
        </p:nvSpPr>
        <p:spPr>
          <a:xfrm>
            <a:off x="10691655" y="257853"/>
            <a:ext cx="1312565" cy="1327327"/>
          </a:xfrm>
          <a:prstGeom prst="ellipse">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Arial" panose="020B0604020202020204" pitchFamily="34" charset="0"/>
            </a:endParaRPr>
          </a:p>
        </p:txBody>
      </p:sp>
      <p:sp>
        <p:nvSpPr>
          <p:cNvPr id="2" name="Title 1" descr="Attachment E: Contacts for Agreement"/>
          <p:cNvSpPr>
            <a:spLocks noGrp="1"/>
          </p:cNvSpPr>
          <p:nvPr>
            <p:ph type="title"/>
          </p:nvPr>
        </p:nvSpPr>
        <p:spPr>
          <a:xfrm>
            <a:off x="838200" y="365125"/>
            <a:ext cx="10509738" cy="1325563"/>
          </a:xfrm>
        </p:spPr>
        <p:txBody>
          <a:bodyPr>
            <a:normAutofit/>
          </a:bodyPr>
          <a:lstStyle/>
          <a:p>
            <a:r>
              <a:rPr lang="en-US" sz="4000" dirty="0"/>
              <a:t>Attachment E: Contacts for Agreement</a:t>
            </a:r>
          </a:p>
        </p:txBody>
      </p:sp>
      <p:sp>
        <p:nvSpPr>
          <p:cNvPr id="3" name="Content Placeholder 2" descr="Focus&#10;Provides point of contact for each party for future communication&#10;&#10;Guidance and Customization&#10;List the person who will interact most with donations and collections (optional)&#10;List legal or management person in addition to the day-to-day contact (optional)&#10;"/>
          <p:cNvSpPr>
            <a:spLocks noGrp="1"/>
          </p:cNvSpPr>
          <p:nvPr>
            <p:ph idx="1"/>
          </p:nvPr>
        </p:nvSpPr>
        <p:spPr>
          <a:xfrm>
            <a:off x="838200" y="1392518"/>
            <a:ext cx="9724697" cy="4784445"/>
          </a:xfrm>
        </p:spPr>
        <p:txBody>
          <a:bodyPr>
            <a:normAutofit/>
          </a:bodyPr>
          <a:lstStyle/>
          <a:p>
            <a:pPr marL="0" indent="0">
              <a:buNone/>
            </a:pPr>
            <a:r>
              <a:rPr lang="en-US" u="sng" dirty="0"/>
              <a:t>Focus</a:t>
            </a:r>
          </a:p>
          <a:p>
            <a:r>
              <a:rPr lang="en-US" dirty="0"/>
              <a:t>Provides point of contact for each party for future communication</a:t>
            </a:r>
          </a:p>
          <a:p>
            <a:endParaRPr lang="en-US" dirty="0"/>
          </a:p>
          <a:p>
            <a:pPr marL="0" indent="0">
              <a:buNone/>
            </a:pPr>
            <a:r>
              <a:rPr lang="en-US" u="sng" dirty="0"/>
              <a:t>Guidance and Customization</a:t>
            </a:r>
          </a:p>
          <a:p>
            <a:r>
              <a:rPr lang="en-US" dirty="0"/>
              <a:t>List the person who will interact most with donations and collections (optional)</a:t>
            </a:r>
          </a:p>
          <a:p>
            <a:r>
              <a:rPr lang="en-US" dirty="0"/>
              <a:t>List legal or management person in addition to the day-to-day contact (optional)</a:t>
            </a:r>
          </a:p>
          <a:p>
            <a:endParaRPr lang="en-US" dirty="0"/>
          </a:p>
        </p:txBody>
      </p:sp>
      <p:pic>
        <p:nvPicPr>
          <p:cNvPr id="4" name="Picture 3" descr="shaking hand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6794" y="621839"/>
            <a:ext cx="1012625" cy="677397"/>
          </a:xfrm>
          <a:prstGeom prst="rect">
            <a:avLst/>
          </a:prstGeom>
        </p:spPr>
      </p:pic>
    </p:spTree>
    <p:extLst>
      <p:ext uri="{BB962C8B-B14F-4D97-AF65-F5344CB8AC3E}">
        <p14:creationId xmlns:p14="http://schemas.microsoft.com/office/powerpoint/2010/main" val="3724681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stomization Tips"/>
          <p:cNvSpPr>
            <a:spLocks noGrp="1"/>
          </p:cNvSpPr>
          <p:nvPr>
            <p:ph type="title"/>
          </p:nvPr>
        </p:nvSpPr>
        <p:spPr>
          <a:xfrm>
            <a:off x="0" y="0"/>
            <a:ext cx="12191999" cy="1325563"/>
          </a:xfrm>
          <a:solidFill>
            <a:srgbClr val="4F7D3F"/>
          </a:solidFill>
        </p:spPr>
        <p:txBody>
          <a:bodyPr/>
          <a:lstStyle/>
          <a:p>
            <a:r>
              <a:rPr lang="en-US" dirty="0"/>
              <a:t>Customization Tips</a:t>
            </a:r>
          </a:p>
        </p:txBody>
      </p:sp>
      <p:sp>
        <p:nvSpPr>
          <p:cNvPr id="3" name="Content Placeholder 2" descr="Modify language, particularly defined terms&#10;Delete guidance notes and unused options upon completion&#10;Blend existing provisions with the Model provisions&#10;Customize style and design&#10;Seek legal counsel&#10;Review food recovery case studies&#10;Fresno Metro Ministry&#10;France’s Edible Food Law&#10;"/>
          <p:cNvSpPr>
            <a:spLocks noGrp="1"/>
          </p:cNvSpPr>
          <p:nvPr>
            <p:ph sz="quarter" idx="10"/>
          </p:nvPr>
        </p:nvSpPr>
        <p:spPr>
          <a:xfrm>
            <a:off x="464649" y="1857545"/>
            <a:ext cx="10194143" cy="3853937"/>
          </a:xfrm>
        </p:spPr>
        <p:txBody>
          <a:bodyPr>
            <a:noAutofit/>
          </a:bodyPr>
          <a:lstStyle/>
          <a:p>
            <a:r>
              <a:rPr lang="en-US" sz="2900" dirty="0"/>
              <a:t>Modify language, particularly defined terms</a:t>
            </a:r>
          </a:p>
          <a:p>
            <a:r>
              <a:rPr lang="en-US" sz="2900" dirty="0"/>
              <a:t>Delete guidance notes and unused options upon completion</a:t>
            </a:r>
          </a:p>
          <a:p>
            <a:r>
              <a:rPr lang="en-US" sz="2900" dirty="0"/>
              <a:t>Blend existing provisions with the Model provisions</a:t>
            </a:r>
          </a:p>
          <a:p>
            <a:r>
              <a:rPr lang="en-US" sz="2900" dirty="0"/>
              <a:t>Customize style and design</a:t>
            </a:r>
          </a:p>
          <a:p>
            <a:r>
              <a:rPr lang="en-US" sz="3200" dirty="0"/>
              <a:t>Seek legal counsel</a:t>
            </a:r>
            <a:endParaRPr lang="en-US" sz="2900" dirty="0"/>
          </a:p>
          <a:p>
            <a:r>
              <a:rPr lang="en-US" sz="2900" dirty="0"/>
              <a:t>Review food recovery case studies</a:t>
            </a:r>
          </a:p>
          <a:p>
            <a:pPr lvl="1"/>
            <a:r>
              <a:rPr lang="en-US" dirty="0"/>
              <a:t>Fresno Metro Ministry</a:t>
            </a:r>
          </a:p>
          <a:p>
            <a:pPr lvl="1"/>
            <a:r>
              <a:rPr lang="en-US" dirty="0"/>
              <a:t>France’s Edible Food Law</a:t>
            </a:r>
            <a:endParaRPr lang="en-US" u="sng" dirty="0">
              <a:solidFill>
                <a:srgbClr val="FF0000"/>
              </a:solidFill>
            </a:endParaRPr>
          </a:p>
        </p:txBody>
      </p:sp>
      <p:sp>
        <p:nvSpPr>
          <p:cNvPr id="4" name="Right Brace 3">
            <a:extLst>
              <a:ext uri="{C183D7F6-B498-43B3-948B-1728B52AA6E4}">
                <adec:decorative xmlns:adec="http://schemas.microsoft.com/office/drawing/2017/decorative" xmlns="" val="1"/>
              </a:ext>
            </a:extLst>
          </p:cNvPr>
          <p:cNvSpPr/>
          <p:nvPr/>
        </p:nvSpPr>
        <p:spPr>
          <a:xfrm>
            <a:off x="5162402" y="4968688"/>
            <a:ext cx="281119" cy="843399"/>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200" dirty="0"/>
          </a:p>
        </p:txBody>
      </p:sp>
      <p:sp>
        <p:nvSpPr>
          <p:cNvPr id="5" name="TextBox 4" descr="www.calrecycle.ca.gov/organics/slcp/education &#10;"/>
          <p:cNvSpPr txBox="1"/>
          <p:nvPr/>
        </p:nvSpPr>
        <p:spPr>
          <a:xfrm>
            <a:off x="5704356" y="5174943"/>
            <a:ext cx="6232488" cy="430887"/>
          </a:xfrm>
          <a:prstGeom prst="rect">
            <a:avLst/>
          </a:prstGeom>
          <a:noFill/>
        </p:spPr>
        <p:txBody>
          <a:bodyPr wrap="square" rtlCol="0">
            <a:spAutoFit/>
          </a:bodyPr>
          <a:lstStyle/>
          <a:p>
            <a:r>
              <a:rPr lang="en-US" sz="2200" dirty="0">
                <a:latin typeface="Arial" panose="020B0604020202020204" pitchFamily="34" charset="0"/>
                <a:cs typeface="Arial" panose="020B0604020202020204" pitchFamily="34" charset="0"/>
                <a:hlinkClick r:id="rId3"/>
              </a:rPr>
              <a:t>www.calrecycle.ca.gov/organics/slcp/education</a:t>
            </a:r>
            <a:r>
              <a:rPr lang="en-US" sz="22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217684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Thank You"/>
          <p:cNvSpPr>
            <a:spLocks noGrp="1"/>
          </p:cNvSpPr>
          <p:nvPr>
            <p:ph type="title"/>
          </p:nvPr>
        </p:nvSpPr>
        <p:spPr>
          <a:xfrm>
            <a:off x="0" y="0"/>
            <a:ext cx="12191999" cy="1325563"/>
          </a:xfrm>
          <a:solidFill>
            <a:srgbClr val="4F7D3F"/>
          </a:solidFill>
        </p:spPr>
        <p:txBody>
          <a:bodyPr/>
          <a:lstStyle/>
          <a:p>
            <a:pPr algn="ctr"/>
            <a:r>
              <a:rPr lang="en-US" dirty="0"/>
              <a:t>Thank You</a:t>
            </a:r>
          </a:p>
        </p:txBody>
      </p:sp>
      <p:sp>
        <p:nvSpPr>
          <p:cNvPr id="14" name="Content Placeholder 3">
            <a:extLst>
              <a:ext uri="{FF2B5EF4-FFF2-40B4-BE49-F238E27FC236}">
                <a16:creationId xmlns:a16="http://schemas.microsoft.com/office/drawing/2014/main" id="{35EE04A5-F702-459E-8586-96E7F6EB3BC0}"/>
              </a:ext>
            </a:extLst>
          </p:cNvPr>
          <p:cNvSpPr txBox="1">
            <a:spLocks/>
          </p:cNvSpPr>
          <p:nvPr/>
        </p:nvSpPr>
        <p:spPr>
          <a:xfrm>
            <a:off x="838200" y="1433135"/>
            <a:ext cx="9855631" cy="13255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t>Link to Model Tools</a:t>
            </a:r>
            <a:endParaRPr lang="en-US" b="1" strike="sngStrike" dirty="0"/>
          </a:p>
          <a:p>
            <a:pPr marL="0" indent="0" algn="ctr">
              <a:lnSpc>
                <a:spcPct val="100000"/>
              </a:lnSpc>
              <a:spcBef>
                <a:spcPts val="0"/>
              </a:spcBef>
              <a:buFont typeface="Arial" panose="020B0604020202020204" pitchFamily="34" charset="0"/>
              <a:buNone/>
              <a:defRPr/>
            </a:pPr>
            <a:r>
              <a:rPr lang="en-US" dirty="0">
                <a:hlinkClick r:id="rId3"/>
              </a:rPr>
              <a:t>www.calrecycle.ca.gov/organics/slcp/education</a:t>
            </a:r>
            <a:r>
              <a:rPr lang="en-US" dirty="0"/>
              <a:t> </a:t>
            </a:r>
          </a:p>
          <a:p>
            <a:pPr marL="0" indent="0">
              <a:buFont typeface="Arial" panose="020B0604020202020204" pitchFamily="34" charset="0"/>
              <a:buNone/>
            </a:pPr>
            <a:endParaRPr lang="en-US" dirty="0"/>
          </a:p>
        </p:txBody>
      </p:sp>
      <p:sp>
        <p:nvSpPr>
          <p:cNvPr id="10" name="Content Placeholder 2">
            <a:extLst>
              <a:ext uri="{FF2B5EF4-FFF2-40B4-BE49-F238E27FC236}">
                <a16:creationId xmlns:a16="http://schemas.microsoft.com/office/drawing/2014/main" id="{5A8B8E09-FD2D-45F9-BA58-A58B53E1846E}"/>
              </a:ext>
            </a:extLst>
          </p:cNvPr>
          <p:cNvSpPr txBox="1">
            <a:spLocks/>
          </p:cNvSpPr>
          <p:nvPr/>
        </p:nvSpPr>
        <p:spPr>
          <a:xfrm>
            <a:off x="4862162" y="2324745"/>
            <a:ext cx="2081079" cy="522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Contacts</a:t>
            </a:r>
          </a:p>
          <a:p>
            <a:pPr marL="0" indent="0">
              <a:buFont typeface="Arial" panose="020B0604020202020204" pitchFamily="34" charset="0"/>
              <a:buNone/>
            </a:pPr>
            <a:endParaRPr lang="en-US" dirty="0"/>
          </a:p>
        </p:txBody>
      </p:sp>
      <p:sp>
        <p:nvSpPr>
          <p:cNvPr id="11" name="TextBox 10" descr="HF&amp;H Consultants&#10;Rob Hilton&#10;rchilton@hfh-consultants.com&#10;(925) 977-6959&#10;"/>
          <p:cNvSpPr txBox="1"/>
          <p:nvPr/>
        </p:nvSpPr>
        <p:spPr>
          <a:xfrm>
            <a:off x="139909" y="3219187"/>
            <a:ext cx="3513221" cy="1200329"/>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HF&amp;H Consultants</a:t>
            </a:r>
          </a:p>
          <a:p>
            <a:pPr algn="ctr"/>
            <a:r>
              <a:rPr lang="en-US" dirty="0">
                <a:latin typeface="Arial" panose="020B0604020202020204" pitchFamily="34" charset="0"/>
                <a:cs typeface="Arial" panose="020B0604020202020204" pitchFamily="34" charset="0"/>
              </a:rPr>
              <a:t>Rob Hilton</a:t>
            </a:r>
          </a:p>
          <a:p>
            <a:pPr algn="ctr"/>
            <a:r>
              <a:rPr lang="en-US" u="sng" dirty="0">
                <a:latin typeface="Arial" panose="020B0604020202020204" pitchFamily="34" charset="0"/>
                <a:cs typeface="Arial" panose="020B0604020202020204" pitchFamily="34" charset="0"/>
                <a:hlinkClick r:id="rId4"/>
              </a:rPr>
              <a:t>rchilton@hfh-consultants.com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(925) 977-6959</a:t>
            </a:r>
          </a:p>
        </p:txBody>
      </p:sp>
      <p:sp>
        <p:nvSpPr>
          <p:cNvPr id="13" name="TextBox 12" descr="Diversion Strategies&#10;Erin Merrill&#10;erin@diversionstrategies.com&#10;(916) 396-3907&#10;Rachel Oster&#10;rachel@diversionstrategies.com&#10;(916) 261-0952&#10;"/>
          <p:cNvSpPr txBox="1"/>
          <p:nvPr/>
        </p:nvSpPr>
        <p:spPr>
          <a:xfrm>
            <a:off x="3862094" y="2847071"/>
            <a:ext cx="4093396" cy="2185214"/>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Diversion Strategies</a:t>
            </a:r>
          </a:p>
          <a:p>
            <a:pPr algn="ctr"/>
            <a:r>
              <a:rPr lang="en-US" dirty="0">
                <a:latin typeface="Arial" panose="020B0604020202020204" pitchFamily="34" charset="0"/>
                <a:cs typeface="Arial" panose="020B0604020202020204" pitchFamily="34" charset="0"/>
              </a:rPr>
              <a:t>Erin Merrill</a:t>
            </a:r>
          </a:p>
          <a:p>
            <a:pPr algn="ctr"/>
            <a:r>
              <a:rPr lang="en-US" dirty="0">
                <a:latin typeface="Arial" panose="020B0604020202020204" pitchFamily="34" charset="0"/>
                <a:cs typeface="Arial" panose="020B0604020202020204" pitchFamily="34" charset="0"/>
                <a:hlinkClick r:id="rId5"/>
              </a:rPr>
              <a:t>erin@diversionstrategies.com</a:t>
            </a:r>
            <a:endParaRPr lang="en-US" dirty="0">
              <a:latin typeface="Arial" panose="020B0604020202020204" pitchFamily="34" charset="0"/>
              <a:cs typeface="Arial" panose="020B0604020202020204" pitchFamily="34" charset="0"/>
            </a:endParaRPr>
          </a:p>
          <a:p>
            <a:pPr algn="ctr">
              <a:spcAft>
                <a:spcPts val="1200"/>
              </a:spcAft>
            </a:pPr>
            <a:r>
              <a:rPr lang="en-US" dirty="0">
                <a:latin typeface="Arial" panose="020B0604020202020204" pitchFamily="34" charset="0"/>
                <a:cs typeface="Arial" panose="020B0604020202020204" pitchFamily="34" charset="0"/>
              </a:rPr>
              <a:t>(916) 396-3907</a:t>
            </a:r>
          </a:p>
          <a:p>
            <a:pPr algn="ctr"/>
            <a:r>
              <a:rPr lang="en-US" dirty="0">
                <a:latin typeface="Arial" panose="020B0604020202020204" pitchFamily="34" charset="0"/>
                <a:cs typeface="Arial" panose="020B0604020202020204" pitchFamily="34" charset="0"/>
              </a:rPr>
              <a:t>Rachel Oster</a:t>
            </a:r>
          </a:p>
          <a:p>
            <a:pPr algn="ctr"/>
            <a:r>
              <a:rPr lang="en-US" dirty="0">
                <a:latin typeface="Arial" panose="020B0604020202020204" pitchFamily="34" charset="0"/>
                <a:cs typeface="Arial" panose="020B0604020202020204" pitchFamily="34" charset="0"/>
                <a:hlinkClick r:id="rId6"/>
              </a:rPr>
              <a:t>rachel@diversionstrategies.com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(916) 261-0952</a:t>
            </a:r>
          </a:p>
        </p:txBody>
      </p:sp>
      <p:sp>
        <p:nvSpPr>
          <p:cNvPr id="12" name="TextBox 11" descr="CalRecycle&#10;slcp.organics@calrecycle.ca.gov&#10;"/>
          <p:cNvSpPr txBox="1"/>
          <p:nvPr/>
        </p:nvSpPr>
        <p:spPr>
          <a:xfrm>
            <a:off x="8100672" y="3219187"/>
            <a:ext cx="3701144" cy="923330"/>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CalRecycle</a:t>
            </a:r>
          </a:p>
          <a:p>
            <a:pPr algn="ctr"/>
            <a:r>
              <a:rPr lang="en-US" dirty="0">
                <a:latin typeface="Arial" panose="020B0604020202020204" pitchFamily="34" charset="0"/>
                <a:cs typeface="Arial" panose="020B0604020202020204" pitchFamily="34" charset="0"/>
                <a:hlinkClick r:id="rId7"/>
              </a:rPr>
              <a:t>slcp.organics@calrecycle.ca.gov</a:t>
            </a:r>
            <a:endParaRPr lang="en-US" dirty="0">
              <a:latin typeface="Arial" panose="020B0604020202020204" pitchFamily="34" charset="0"/>
              <a:cs typeface="Arial" panose="020B0604020202020204" pitchFamily="34" charset="0"/>
            </a:endParaRPr>
          </a:p>
          <a:p>
            <a:endParaRPr lang="en-US" dirty="0"/>
          </a:p>
        </p:txBody>
      </p:sp>
      <p:pic>
        <p:nvPicPr>
          <p:cNvPr id="6" name="Picture 5" descr="HF&amp;H"/>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1485" y="4419516"/>
            <a:ext cx="1150068" cy="1150068"/>
          </a:xfrm>
          <a:prstGeom prst="rect">
            <a:avLst/>
          </a:prstGeom>
        </p:spPr>
      </p:pic>
      <p:pic>
        <p:nvPicPr>
          <p:cNvPr id="1026" name="822C7593-635F-4224-A2A8-E81ABEBB860D" descr="logo for Diversion Strategie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08283" y="5032285"/>
            <a:ext cx="1428205" cy="1251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lRecycle logo">
            <a:extLst>
              <a:ext uri="{FF2B5EF4-FFF2-40B4-BE49-F238E27FC236}">
                <a16:creationId xmlns:a16="http://schemas.microsoft.com/office/drawing/2014/main" id="{CB066264-8623-EB4E-9DE2-E36D953F5A0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22809" y="4140169"/>
            <a:ext cx="1894267" cy="1358328"/>
          </a:xfrm>
          <a:prstGeom prst="rect">
            <a:avLst/>
          </a:prstGeom>
        </p:spPr>
      </p:pic>
    </p:spTree>
    <p:extLst>
      <p:ext uri="{BB962C8B-B14F-4D97-AF65-F5344CB8AC3E}">
        <p14:creationId xmlns:p14="http://schemas.microsoft.com/office/powerpoint/2010/main" val="2513736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649FD6580C7C34EA46FAFBC858733FA" ma:contentTypeVersion="5" ma:contentTypeDescription="Create a new document." ma:contentTypeScope="" ma:versionID="271904bece7841f2ef7ae111c9880c12">
  <xsd:schema xmlns:xsd="http://www.w3.org/2001/XMLSchema" xmlns:xs="http://www.w3.org/2001/XMLSchema" xmlns:p="http://schemas.microsoft.com/office/2006/metadata/properties" xmlns:ns1="dcfb81c5-8b6b-417d-99b3-63b1afbfa9d2" targetNamespace="http://schemas.microsoft.com/office/2006/metadata/properties" ma:root="true" ma:fieldsID="6e1a414e042264762a7d202184b9251e" ns1:_="">
    <xsd:import namespace="dcfb81c5-8b6b-417d-99b3-63b1afbfa9d2"/>
    <xsd:element name="properties">
      <xsd:complexType>
        <xsd:sequence>
          <xsd:element name="documentManagement">
            <xsd:complexType>
              <xsd:all>
                <xsd:element ref="ns1:Tasks"/>
                <xsd:element ref="ns1:SubTasks" minOccurs="0"/>
                <xsd:element ref="ns1:Author0" minOccurs="0"/>
                <xsd:element ref="ns1:Research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fb81c5-8b6b-417d-99b3-63b1afbfa9d2" elementFormDefault="qualified">
    <xsd:import namespace="http://schemas.microsoft.com/office/2006/documentManagement/types"/>
    <xsd:import namespace="http://schemas.microsoft.com/office/infopath/2007/PartnerControls"/>
    <xsd:element name="Tasks" ma:index="0" ma:displayName="Tasks" ma:format="Dropdown" ma:internalName="Tasks">
      <xsd:simpleType>
        <xsd:restriction base="dms:Choice">
          <xsd:enumeration value="1 Kick-off and Final Project Design"/>
          <xsd:enumeration value="2 Resource Group"/>
          <xsd:enumeration value="3 Research and Analysis"/>
          <xsd:enumeration value="4 Model Tools and Guidance"/>
          <xsd:enumeration value="5 Dissemination Strategies"/>
          <xsd:enumeration value="6 Reports"/>
          <xsd:enumeration value="X Meeting Notes"/>
        </xsd:restriction>
      </xsd:simpleType>
    </xsd:element>
    <xsd:element name="SubTasks" ma:index="1" nillable="true" ma:displayName="SubTasks" ma:format="Dropdown" ma:internalName="SubTasks">
      <xsd:simpleType>
        <xsd:restriction base="dms:Choice">
          <xsd:enumeration value="N/A"/>
          <xsd:enumeration value="2A Franchise Comments"/>
          <xsd:enumeration value="2B Food Recovery Comments"/>
          <xsd:enumeration value="2C EO-P Comments"/>
          <xsd:enumeration value="3A Compile example tools/guidance"/>
          <xsd:enumeration value="3B Review and summarize example tools/guidance"/>
          <xsd:enumeration value="3C Analyze example tools/guide; compile provisions"/>
          <xsd:enumeration value="3D Case studies"/>
          <xsd:enumeration value="3E.1 Annotated outline: Franchise"/>
          <xsd:enumeration value="3E.2 Annotated outline: Enforcement Ordinance"/>
          <xsd:enumeration value="3E.3 Analyze example tools/guide; compile provisions"/>
          <xsd:enumeration value="3E.4 Annotated outline: Food Recovery Agreement"/>
          <xsd:enumeration value="4A Customization strategy"/>
          <xsd:enumeration value="4B Develop Model Franchise and Guidance"/>
          <xsd:enumeration value="4C Develop Model Enf Ordinance and Guidance"/>
          <xsd:enumeration value="4D Develop Model Procurement Policy and Guidance"/>
          <xsd:enumeration value="4E Develop Model Food Recov Agrmnt and Guidance"/>
          <xsd:enumeration value="4F Guidance Documents"/>
          <xsd:enumeration value="4G Final Document Uploading"/>
          <xsd:enumeration value="5A Develop strategy"/>
          <xsd:enumeration value="5Aa Kick-off meeting; memo outlining plans incl test phase"/>
          <xsd:enumeration value="5Ab Prepare 8 presentations"/>
          <xsd:enumeration value="5Ac Prepare announcements"/>
          <xsd:enumeration value="5B Test"/>
          <xsd:enumeration value="5Ba Coordinate logistics"/>
          <xsd:enumeration value="5Bb Conduct 11 presentations"/>
          <xsd:enumeration value="5Bc Finalize presentations and scripts"/>
          <xsd:enumeration value="5C Implement: Conduct webinars and presentations"/>
          <xsd:enumeration value="5Ca Coordinate logistics"/>
          <xsd:enumeration value="5Cb Host 5 webinars"/>
          <xsd:enumeration value="5Cc Conduct 22 meetings"/>
          <xsd:enumeration value="5Cd Provide summary memo"/>
          <xsd:enumeration value="6A Monthly meetings and reports"/>
          <xsd:enumeration value="6B Not applicable"/>
          <xsd:enumeration value="6C Two CalRecycle monthly meetings"/>
          <xsd:enumeration value="6D Document sharing platform"/>
        </xsd:restriction>
      </xsd:simpleType>
    </xsd:element>
    <xsd:element name="Author0" ma:index="4" nillable="true" ma:displayName="Author/Contact" ma:list="UserInfo" ma:SharePointGroup="0" ma:internalName="Author0"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search_x0020_Type" ma:index="11" nillable="true" ma:displayName="Doc Type" ma:format="Dropdown" ma:internalName="Research_x0020_Type">
      <xsd:simpleType>
        <xsd:restriction base="dms:Choice">
          <xsd:enumeration value="Enforcement Ordinance"/>
          <xsd:enumeration value="Procurement Policy"/>
          <xsd:enumeration value="Franchise Agreement"/>
          <xsd:enumeration value="Food Rescue"/>
          <xsd:enumeration value="Annotated Outline"/>
          <xsd:enumeration value="Admin/Non-Research"/>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sks xmlns="dcfb81c5-8b6b-417d-99b3-63b1afbfa9d2">5 Dissemination Strategies</Tasks>
    <Author0 xmlns="dcfb81c5-8b6b-417d-99b3-63b1afbfa9d2">
      <UserInfo>
        <DisplayName>tswanborn@hfh-consultants.com</DisplayName>
        <AccountId>1240</AccountId>
        <AccountType/>
      </UserInfo>
    </Author0>
    <SubTasks xmlns="dcfb81c5-8b6b-417d-99b3-63b1afbfa9d2">5Cb Host 5 webinars</SubTasks>
    <Research_x0020_Type xmlns="dcfb81c5-8b6b-417d-99b3-63b1afbfa9d2">Food Rescue</Research_x0020_Type>
  </documentManagement>
</p:properties>
</file>

<file path=customXml/itemProps1.xml><?xml version="1.0" encoding="utf-8"?>
<ds:datastoreItem xmlns:ds="http://schemas.openxmlformats.org/officeDocument/2006/customXml" ds:itemID="{A49D837F-2358-468D-B6C5-61E44E8655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fb81c5-8b6b-417d-99b3-63b1afbfa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37CA8C-F598-40EF-8824-2F156CB72149}">
  <ds:schemaRefs>
    <ds:schemaRef ds:uri="http://schemas.microsoft.com/sharepoint/v3/contenttype/forms"/>
  </ds:schemaRefs>
</ds:datastoreItem>
</file>

<file path=customXml/itemProps3.xml><?xml version="1.0" encoding="utf-8"?>
<ds:datastoreItem xmlns:ds="http://schemas.openxmlformats.org/officeDocument/2006/customXml" ds:itemID="{D5BA0CF1-0E6F-485C-BFE2-9D09B6C0AB2E}">
  <ds:schemaRefs>
    <ds:schemaRef ds:uri="http://schemas.microsoft.com/office/2006/documentManagement/types"/>
    <ds:schemaRef ds:uri="http://purl.org/dc/dcmitype/"/>
    <ds:schemaRef ds:uri="http://purl.org/dc/elements/1.1/"/>
    <ds:schemaRef ds:uri="http://www.w3.org/XML/1998/namespace"/>
    <ds:schemaRef ds:uri="http://schemas.openxmlformats.org/package/2006/metadata/core-properties"/>
    <ds:schemaRef ds:uri="http://purl.org/dc/terms/"/>
    <ds:schemaRef ds:uri="http://schemas.microsoft.com/office/infopath/2007/PartnerControls"/>
    <ds:schemaRef ds:uri="dcfb81c5-8b6b-417d-99b3-63b1afbfa9d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12698</TotalTime>
  <Words>9471</Words>
  <Application>Microsoft Office PowerPoint</Application>
  <PresentationFormat>Widescreen</PresentationFormat>
  <Paragraphs>737</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Arial Black</vt:lpstr>
      <vt:lpstr>Calibri</vt:lpstr>
      <vt:lpstr>Times New Roman</vt:lpstr>
      <vt:lpstr>Wingdings</vt:lpstr>
      <vt:lpstr>Office Theme</vt:lpstr>
      <vt:lpstr>SB 1383  Model Food Recovery Agreement     </vt:lpstr>
      <vt:lpstr>Disclaimer</vt:lpstr>
      <vt:lpstr>Outline</vt:lpstr>
      <vt:lpstr>SB 1383 Requirements</vt:lpstr>
      <vt:lpstr>Food Recovery Hierarchy</vt:lpstr>
      <vt:lpstr>SB 1383 Key Edible Food Recovery Dates </vt:lpstr>
      <vt:lpstr>Jurisdiction Edible Food Recovery Requirements</vt:lpstr>
      <vt:lpstr>Food Recovery Capacity Planning</vt:lpstr>
      <vt:lpstr>SB 1383 in Action  Food Recovery Education, Outreach, and Resources</vt:lpstr>
      <vt:lpstr>SB 1383 in Action  Edible Food Recovery Reporting</vt:lpstr>
      <vt:lpstr>Commercial Edible Food Generator Tiers</vt:lpstr>
      <vt:lpstr>SB 1383 in Action  Commercial Edible Food Generators</vt:lpstr>
      <vt:lpstr> SB 1383 in Action  Commercial Edible Food Generators</vt:lpstr>
      <vt:lpstr>SB 1383 in Action  Food Recovery Organizations and Services </vt:lpstr>
      <vt:lpstr>Model Food Recovery Agreement</vt:lpstr>
      <vt:lpstr> Model Food Recovery Agreement</vt:lpstr>
      <vt:lpstr>  Model Food Recovery Agreement</vt:lpstr>
      <vt:lpstr>Guidance, Customization, and SB 1383 Content</vt:lpstr>
      <vt:lpstr>Adaptability of the Model</vt:lpstr>
      <vt:lpstr>Agreement Structure Streamlining</vt:lpstr>
      <vt:lpstr>Organization of the  Model Food Recovery Agreement</vt:lpstr>
      <vt:lpstr>Section 1: Allowable Foods 1.1 Foods Accepted and/or Preferred for Donation or Collection 1.2 Foods Not Accepted for Donation or Collection </vt:lpstr>
      <vt:lpstr>Section 1: Allowable Foods 1.3 Conditions for Donation Refusal</vt:lpstr>
      <vt:lpstr>Section 2: Food Safety Requirements and Protocols</vt:lpstr>
      <vt:lpstr>Section 3: Collection, Transportation, and Storage 3.1 Transportation</vt:lpstr>
      <vt:lpstr>Section 3: Collection, Transportation, and Storage 3.2 Missed or Delayed Pick-Ups</vt:lpstr>
      <vt:lpstr>Section 3: Collection, Transportation and Storage 3.3 Donation Dumping </vt:lpstr>
      <vt:lpstr>Section 4: Equipment Protocols</vt:lpstr>
      <vt:lpstr>Section 5: Documentation and Reporting</vt:lpstr>
      <vt:lpstr>Section 6: Service Fees or Financial Donations</vt:lpstr>
      <vt:lpstr>Section 7: Terms and Conditions</vt:lpstr>
      <vt:lpstr>Customization Option: Attachments</vt:lpstr>
      <vt:lpstr>Attachment D: Definitions</vt:lpstr>
      <vt:lpstr>Attachment E: Contacts for Agreement</vt:lpstr>
      <vt:lpstr>Customization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 Model Tool_Statewide_Non-ADA_102820 w notes</dc:title>
  <dc:creator>Christina Files</dc:creator>
  <cp:lastModifiedBy>Yee, Ashlee@CalRecycle</cp:lastModifiedBy>
  <cp:revision>717</cp:revision>
  <cp:lastPrinted>2020-02-14T17:04:09Z</cp:lastPrinted>
  <dcterms:created xsi:type="dcterms:W3CDTF">2019-06-24T00:29:55Z</dcterms:created>
  <dcterms:modified xsi:type="dcterms:W3CDTF">2020-11-16T18:52:20Z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0x0101006649FD6580C7C34EA46FAFBC858733FA</vt:lpwstr>
  </property>
</Properties>
</file>