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89" r:id="rId2"/>
  </p:sldMasterIdLst>
  <p:notesMasterIdLst>
    <p:notesMasterId r:id="rId16"/>
  </p:notesMasterIdLst>
  <p:sldIdLst>
    <p:sldId id="394" r:id="rId3"/>
    <p:sldId id="261" r:id="rId4"/>
    <p:sldId id="270" r:id="rId5"/>
    <p:sldId id="396" r:id="rId6"/>
    <p:sldId id="383" r:id="rId7"/>
    <p:sldId id="384" r:id="rId8"/>
    <p:sldId id="385" r:id="rId9"/>
    <p:sldId id="392" r:id="rId10"/>
    <p:sldId id="398" r:id="rId11"/>
    <p:sldId id="393" r:id="rId12"/>
    <p:sldId id="375" r:id="rId13"/>
    <p:sldId id="391" r:id="rId14"/>
    <p:sldId id="397" r:id="rId15"/>
  </p:sldIdLst>
  <p:sldSz cx="12192000" cy="6858000"/>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rgan, Cara@CalRecycle" initials="MC" lastIdx="39" clrIdx="0">
    <p:extLst>
      <p:ext uri="{19B8F6BF-5375-455C-9EA6-DF929625EA0E}">
        <p15:presenceInfo xmlns:p15="http://schemas.microsoft.com/office/powerpoint/2012/main" userId="S-1-5-21-2804241617-4047951476-2148352352-2684" providerId="AD"/>
      </p:ext>
    </p:extLst>
  </p:cmAuthor>
  <p:cmAuthor id="2" name="Iwahiro, Arlene@CalRecycle" initials="IA" lastIdx="55" clrIdx="1">
    <p:extLst>
      <p:ext uri="{19B8F6BF-5375-455C-9EA6-DF929625EA0E}">
        <p15:presenceInfo xmlns:p15="http://schemas.microsoft.com/office/powerpoint/2012/main" userId="S-1-5-21-2804241617-4047951476-2148352352-1800" providerId="AD"/>
      </p:ext>
    </p:extLst>
  </p:cmAuthor>
  <p:cmAuthor id="3" name="Canuela, Curie@CalRecycle" initials="CC" lastIdx="3" clrIdx="2">
    <p:extLst>
      <p:ext uri="{19B8F6BF-5375-455C-9EA6-DF929625EA0E}">
        <p15:presenceInfo xmlns:p15="http://schemas.microsoft.com/office/powerpoint/2012/main" userId="S-1-5-21-2804241617-4047951476-2148352352-2653" providerId="AD"/>
      </p:ext>
    </p:extLst>
  </p:cmAuthor>
  <p:cmAuthor id="4" name="Kyle Pogue" initials="KP" lastIdx="5" clrIdx="3">
    <p:extLst>
      <p:ext uri="{19B8F6BF-5375-455C-9EA6-DF929625EA0E}">
        <p15:presenceInfo xmlns:p15="http://schemas.microsoft.com/office/powerpoint/2012/main" userId="S-1-5-21-2804241617-4047951476-2148352352-269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1616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74" autoAdjust="0"/>
    <p:restoredTop sz="35349" autoAdjust="0"/>
  </p:normalViewPr>
  <p:slideViewPr>
    <p:cSldViewPr snapToGrid="0">
      <p:cViewPr varScale="1">
        <p:scale>
          <a:sx n="38" d="100"/>
          <a:sy n="38" d="100"/>
        </p:scale>
        <p:origin x="2748" y="60"/>
      </p:cViewPr>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0"/>
    </p:cViewPr>
  </p:sorterViewPr>
  <p:notesViewPr>
    <p:cSldViewPr snapToGrid="0">
      <p:cViewPr>
        <p:scale>
          <a:sx n="100" d="100"/>
          <a:sy n="100" d="100"/>
        </p:scale>
        <p:origin x="3420" y="-858"/>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commentAuthors" Target="commentAuthor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6434"/>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6434"/>
          </a:xfrm>
          <a:prstGeom prst="rect">
            <a:avLst/>
          </a:prstGeom>
        </p:spPr>
        <p:txBody>
          <a:bodyPr vert="horz" lIns="93177" tIns="46589" rIns="93177" bIns="46589" rtlCol="0"/>
          <a:lstStyle>
            <a:lvl1pPr algn="r">
              <a:defRPr sz="1200"/>
            </a:lvl1pPr>
          </a:lstStyle>
          <a:p>
            <a:fld id="{E5A76AE7-0595-443D-9F19-7A7E9DB1D117}" type="datetimeFigureOut">
              <a:rPr lang="en-US" smtClean="0"/>
              <a:t>7/29/2021</a:t>
            </a:fld>
            <a:endParaRPr lang="en-US" dirty="0"/>
          </a:p>
        </p:txBody>
      </p:sp>
      <p:sp>
        <p:nvSpPr>
          <p:cNvPr id="4" name="Slide Image Placeholder 3"/>
          <p:cNvSpPr>
            <a:spLocks noGrp="1" noRot="1" noChangeAspect="1"/>
          </p:cNvSpPr>
          <p:nvPr>
            <p:ph type="sldImg" idx="2"/>
          </p:nvPr>
        </p:nvSpPr>
        <p:spPr>
          <a:xfrm>
            <a:off x="717550" y="1162050"/>
            <a:ext cx="5575300" cy="313690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73892"/>
            <a:ext cx="5608320" cy="3660458"/>
          </a:xfrm>
          <a:prstGeom prst="rect">
            <a:avLst/>
          </a:prstGeom>
        </p:spPr>
        <p:txBody>
          <a:bodyPr vert="horz" lIns="93177" tIns="46589" rIns="93177" bIns="4658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29967"/>
            <a:ext cx="3037840" cy="466433"/>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6433"/>
          </a:xfrm>
          <a:prstGeom prst="rect">
            <a:avLst/>
          </a:prstGeom>
        </p:spPr>
        <p:txBody>
          <a:bodyPr vert="horz" lIns="93177" tIns="46589" rIns="93177" bIns="46589" rtlCol="0" anchor="b"/>
          <a:lstStyle>
            <a:lvl1pPr algn="r">
              <a:defRPr sz="1200"/>
            </a:lvl1pPr>
          </a:lstStyle>
          <a:p>
            <a:fld id="{B0B45825-4075-41A0-929A-855EA8E59A51}" type="slidenum">
              <a:rPr lang="en-US" smtClean="0"/>
              <a:t>‹#›</a:t>
            </a:fld>
            <a:endParaRPr lang="en-US" dirty="0"/>
          </a:p>
        </p:txBody>
      </p:sp>
    </p:spTree>
    <p:extLst>
      <p:ext uri="{BB962C8B-B14F-4D97-AF65-F5344CB8AC3E}">
        <p14:creationId xmlns:p14="http://schemas.microsoft.com/office/powerpoint/2010/main" val="40179268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rtl="0">
              <a:buFont typeface="Arial" panose="020B0604020202020204" pitchFamily="34" charset="0"/>
              <a:buNone/>
            </a:pP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8C75177-0E99-4E42-8A98-F1DF7FA922E1}" type="slidenum">
              <a:rPr lang="en-US" smtClean="0"/>
              <a:t>1</a:t>
            </a:fld>
            <a:endParaRPr lang="en-US"/>
          </a:p>
        </p:txBody>
      </p:sp>
    </p:spTree>
    <p:extLst>
      <p:ext uri="{BB962C8B-B14F-4D97-AF65-F5344CB8AC3E}">
        <p14:creationId xmlns:p14="http://schemas.microsoft.com/office/powerpoint/2010/main" val="30324957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31774"/>
            <a:br>
              <a:rPr lang="en-US" baseline="0" dirty="0"/>
            </a:br>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2</a:t>
            </a:fld>
            <a:endParaRPr lang="en-US" dirty="0"/>
          </a:p>
        </p:txBody>
      </p:sp>
    </p:spTree>
    <p:extLst>
      <p:ext uri="{BB962C8B-B14F-4D97-AF65-F5344CB8AC3E}">
        <p14:creationId xmlns:p14="http://schemas.microsoft.com/office/powerpoint/2010/main" val="409759911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b="0" dirty="0">
                <a:latin typeface="Arial" panose="020B0604020202020204" pitchFamily="34" charset="0"/>
                <a:cs typeface="Arial" panose="020B0604020202020204" pitchFamily="34" charset="0"/>
              </a:rPr>
              <a:t>Here’s an overview of what I’ll be covering for today: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b="0" i="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3</a:t>
            </a:fld>
            <a:endParaRPr lang="en-US" dirty="0"/>
          </a:p>
        </p:txBody>
      </p:sp>
    </p:spTree>
    <p:extLst>
      <p:ext uri="{BB962C8B-B14F-4D97-AF65-F5344CB8AC3E}">
        <p14:creationId xmlns:p14="http://schemas.microsoft.com/office/powerpoint/2010/main" val="4081674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0" baseline="0" dirty="0">
                <a:latin typeface="Arial" panose="020B0604020202020204" pitchFamily="34" charset="0"/>
                <a:cs typeface="Arial" panose="020B0604020202020204" pitchFamily="34" charset="0"/>
              </a:rPr>
              <a:t>Before I go over the Non Local Entity and Organic Waste Definitions, I’d like to point out a few things: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baseline="0" dirty="0">
                <a:solidFill>
                  <a:schemeClr val="tx1"/>
                </a:solidFill>
                <a:effectLst/>
                <a:latin typeface="Arial" panose="020B0604020202020204" pitchFamily="34" charset="0"/>
                <a:ea typeface="+mn-ea"/>
                <a:cs typeface="Arial" panose="020B0604020202020204" pitchFamily="34" charset="0"/>
              </a:rPr>
              <a:t>Jurisdictions are required to provide education and outreach to all organic waste generators, including Non local entities located within the jurisdiction.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baseline="0" dirty="0">
                <a:latin typeface="Arial" panose="020B0604020202020204" pitchFamily="34" charset="0"/>
                <a:cs typeface="Arial" panose="020B0604020202020204" pitchFamily="34" charset="0"/>
              </a:rPr>
              <a:t>Jurisdictions also need to determine if regulated businesses, including non local entities, are subscribing to collection service or self-hauling (this is what jurisdictions are currently doing under AB 341 and AB 1826 and will continue to do)</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baseline="0" dirty="0">
                <a:latin typeface="Arial" panose="020B0604020202020204" pitchFamily="34" charset="0"/>
                <a:cs typeface="Arial" panose="020B0604020202020204" pitchFamily="34" charset="0"/>
              </a:rPr>
              <a:t>Jurisdictions are to include in their capacity planning efforts all organic waste and edible food tonnage generated by commercial edible food generators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baseline="0" dirty="0">
                <a:latin typeface="Arial" panose="020B0604020202020204" pitchFamily="34" charset="0"/>
                <a:cs typeface="Arial" panose="020B0604020202020204" pitchFamily="34" charset="0"/>
              </a:rPr>
              <a:t>Jurisdictions are responsible for requiring haulers providing residential, commercial, or industrial organic waste collection services to generators within its boundaries to meet the requirements and standards of the regulations as a condition of approval of a contract, agreement, or other authorization to collect organic waste. (Section 18988.1)</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baseline="0" dirty="0">
                <a:latin typeface="Arial" panose="020B0604020202020204" pitchFamily="34" charset="0"/>
                <a:cs typeface="Arial" panose="020B0604020202020204" pitchFamily="34" charset="0"/>
              </a:rPr>
              <a:t>So if a Non Local Entity is contracting with a hauler for its collection services (trash, recycling, organics) then that hauler should be adhering to the regulatory requirements</a:t>
            </a:r>
            <a:endParaRPr lang="en-US" sz="1200" b="0" i="0" u="none" strike="noStrike" kern="1200" baseline="0" dirty="0">
              <a:solidFill>
                <a:schemeClr val="tx1"/>
              </a:solidFill>
              <a:latin typeface="+mn-lt"/>
              <a:ea typeface="+mn-ea"/>
              <a:cs typeface="+mn-cs"/>
            </a:endParaRPr>
          </a:p>
        </p:txBody>
      </p:sp>
      <p:sp>
        <p:nvSpPr>
          <p:cNvPr id="4" name="Slide Number Placeholder 3"/>
          <p:cNvSpPr>
            <a:spLocks noGrp="1"/>
          </p:cNvSpPr>
          <p:nvPr>
            <p:ph type="sldNum" sz="quarter" idx="10"/>
          </p:nvPr>
        </p:nvSpPr>
        <p:spPr/>
        <p:txBody>
          <a:bodyPr/>
          <a:lstStyle/>
          <a:p>
            <a:fld id="{C8C75177-0E99-4E42-8A98-F1DF7FA922E1}" type="slidenum">
              <a:rPr lang="en-US" smtClean="0"/>
              <a:t>4</a:t>
            </a:fld>
            <a:endParaRPr lang="en-US"/>
          </a:p>
        </p:txBody>
      </p:sp>
    </p:spTree>
    <p:extLst>
      <p:ext uri="{BB962C8B-B14F-4D97-AF65-F5344CB8AC3E}">
        <p14:creationId xmlns:p14="http://schemas.microsoft.com/office/powerpoint/2010/main" val="24197945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baseline="0" dirty="0">
                <a:latin typeface="Arial" panose="020B0604020202020204" pitchFamily="34" charset="0"/>
                <a:cs typeface="Arial" panose="020B0604020202020204" pitchFamily="34" charset="0"/>
              </a:rPr>
              <a:t>Now, lets look at the Non Local Entity Definition: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baseline="0" dirty="0">
                <a:latin typeface="Arial" panose="020B0604020202020204" pitchFamily="34" charset="0"/>
                <a:cs typeface="Arial" panose="020B0604020202020204" pitchFamily="34" charset="0"/>
              </a:rPr>
              <a:t>Non Local Entities are  “</a:t>
            </a:r>
            <a:r>
              <a:rPr lang="en-US" sz="1200" dirty="0">
                <a:latin typeface="Arial" panose="020B0604020202020204" pitchFamily="34" charset="0"/>
                <a:cs typeface="Arial" panose="020B0604020202020204" pitchFamily="34" charset="0"/>
              </a:rPr>
              <a:t>An entity that is an organic waste generator but is not subject to the control of a jurisdiction’s regulations related to solid waste. These entities may include, but are not limited to, special districts, federal facilities, prisons, facilities operated by the state parks system, public universities, including community colleges, county fairgrounds, and state agencies.”</a:t>
            </a:r>
          </a:p>
          <a:p>
            <a:pPr marL="0" indent="0">
              <a:buFont typeface="Arial" panose="020B0604020202020204" pitchFamily="34" charset="0"/>
              <a:buNone/>
            </a:pPr>
            <a:endParaRPr lang="en-US" sz="1200" b="0" i="0" u="none" baseline="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u="none" dirty="0">
                <a:latin typeface="Arial" panose="020B0604020202020204" pitchFamily="34" charset="0"/>
                <a:cs typeface="Arial" panose="020B0604020202020204" pitchFamily="34" charset="0"/>
              </a:rPr>
              <a:t>A “special district” as a non local entity </a:t>
            </a:r>
            <a:r>
              <a:rPr lang="en-US" sz="1200" b="0" u="none" baseline="0" dirty="0">
                <a:latin typeface="Arial" panose="020B0604020202020204" pitchFamily="34" charset="0"/>
                <a:cs typeface="Arial" panose="020B0604020202020204" pitchFamily="34" charset="0"/>
              </a:rPr>
              <a:t>are special districts that do not provide solid waste collection services and also produce organic waste. </a:t>
            </a:r>
            <a:endParaRPr lang="en-US" sz="1200" dirty="0">
              <a:latin typeface="Arial" panose="020B0604020202020204" pitchFamily="34" charset="0"/>
              <a:cs typeface="Arial" panose="020B0604020202020204" pitchFamily="34"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latin typeface="Arial" panose="020B0604020202020204" pitchFamily="34" charset="0"/>
                <a:cs typeface="Arial" panose="020B0604020202020204" pitchFamily="34" charset="0"/>
              </a:rPr>
              <a:t>Note: The </a:t>
            </a:r>
            <a:r>
              <a:rPr lang="en-US" sz="1200" b="1" dirty="0">
                <a:latin typeface="Arial" panose="020B0604020202020204" pitchFamily="34" charset="0"/>
                <a:cs typeface="Arial" panose="020B0604020202020204" pitchFamily="34" charset="0"/>
              </a:rPr>
              <a:t> “</a:t>
            </a:r>
            <a:r>
              <a:rPr lang="en-US" sz="1200" b="0" dirty="0">
                <a:latin typeface="Arial" panose="020B0604020202020204" pitchFamily="34" charset="0"/>
                <a:cs typeface="Arial" panose="020B0604020202020204" pitchFamily="34" charset="0"/>
              </a:rPr>
              <a:t>Jurisdiction” definition includes</a:t>
            </a:r>
            <a:r>
              <a:rPr lang="en-US" sz="1200" b="0" baseline="0" dirty="0">
                <a:latin typeface="Arial" panose="020B0604020202020204" pitchFamily="34" charset="0"/>
                <a:cs typeface="Arial" panose="020B0604020202020204" pitchFamily="34" charset="0"/>
              </a:rPr>
              <a:t> special districts that </a:t>
            </a:r>
            <a:r>
              <a:rPr lang="en-US" sz="1200" b="0" u="sng" baseline="0" dirty="0">
                <a:latin typeface="Arial" panose="020B0604020202020204" pitchFamily="34" charset="0"/>
                <a:cs typeface="Arial" panose="020B0604020202020204" pitchFamily="34" charset="0"/>
              </a:rPr>
              <a:t>provide solid waste collection services</a:t>
            </a:r>
            <a:r>
              <a:rPr lang="en-US" sz="1200" b="0" baseline="0" dirty="0">
                <a:latin typeface="Arial" panose="020B0604020202020204" pitchFamily="34" charset="0"/>
                <a:cs typeface="Arial" panose="020B0604020202020204" pitchFamily="34" charset="0"/>
              </a:rPr>
              <a:t>. These types of special districts have to adhere to any “jurisdiction” responsibilities in the regulations.  </a:t>
            </a:r>
            <a:br>
              <a:rPr lang="en-US" sz="1200" b="0" baseline="0" dirty="0">
                <a:latin typeface="Arial" panose="020B0604020202020204" pitchFamily="34" charset="0"/>
                <a:cs typeface="Arial" panose="020B0604020202020204" pitchFamily="34" charset="0"/>
              </a:rPr>
            </a:br>
            <a:endParaRPr lang="en-US" sz="1200" b="0" baseline="0" dirty="0">
              <a:latin typeface="Arial" panose="020B0604020202020204" pitchFamily="34" charset="0"/>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baseline="0" dirty="0">
                <a:latin typeface="Arial" panose="020B0604020202020204" pitchFamily="34" charset="0"/>
                <a:cs typeface="Arial" panose="020B0604020202020204" pitchFamily="34" charset="0"/>
              </a:rPr>
              <a:t>“Federal Facilities” are also non local entities: Some examples of federal facilities are federal office buildings, federal parks and campgrounds, and military bases.</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i="0" baseline="0" dirty="0">
                <a:latin typeface="Arial" panose="020B0604020202020204" pitchFamily="34" charset="0"/>
                <a:cs typeface="Arial" panose="020B0604020202020204" pitchFamily="34" charset="0"/>
              </a:rPr>
              <a:t>For </a:t>
            </a:r>
            <a:r>
              <a:rPr lang="en-US" sz="1200" b="0" i="0" baseline="0" dirty="0">
                <a:latin typeface="Arial" panose="020B0604020202020204" pitchFamily="34" charset="0"/>
                <a:cs typeface="Arial" panose="020B0604020202020204" pitchFamily="34" charset="0"/>
              </a:rPr>
              <a:t>non-local entities, we must make a paradigm shift from how state agencies were defined in AB 75.   </a:t>
            </a:r>
          </a:p>
          <a:p>
            <a:pPr marL="171450" indent="-171450">
              <a:buFont typeface="Arial" panose="020B0604020202020204" pitchFamily="34" charset="0"/>
              <a:buChar char="•"/>
            </a:pPr>
            <a:r>
              <a:rPr lang="en-US" sz="1200" b="0" baseline="0" dirty="0">
                <a:latin typeface="Arial" panose="020B0604020202020204" pitchFamily="34" charset="0"/>
                <a:cs typeface="Arial" panose="020B0604020202020204" pitchFamily="34" charset="0"/>
              </a:rPr>
              <a:t>For</a:t>
            </a:r>
            <a:r>
              <a:rPr lang="en-US" sz="1200" b="0" dirty="0">
                <a:latin typeface="Arial" panose="020B0604020202020204" pitchFamily="34" charset="0"/>
                <a:cs typeface="Arial" panose="020B0604020202020204" pitchFamily="34" charset="0"/>
              </a:rPr>
              <a:t> AB 75, “State Agency” means </a:t>
            </a:r>
            <a:r>
              <a:rPr lang="en-US" sz="1200" dirty="0">
                <a:latin typeface="Arial" panose="020B0604020202020204" pitchFamily="34" charset="0"/>
                <a:cs typeface="Arial" panose="020B0604020202020204" pitchFamily="34" charset="0"/>
              </a:rPr>
              <a:t>every state office, department, division, board, commission, or other agency of the state, including Community Colleges and California State Universities. (UCs were not considered state agencies, but were encouraged to implement programs)</a:t>
            </a:r>
            <a:r>
              <a:rPr lang="en-US" sz="1200" baseline="0" dirty="0">
                <a:solidFill>
                  <a:srgbClr val="FF0000"/>
                </a:solidFill>
                <a:latin typeface="Arial" panose="020B0604020202020204" pitchFamily="34" charset="0"/>
                <a:cs typeface="Arial" panose="020B0604020202020204" pitchFamily="34" charset="0"/>
              </a:rPr>
              <a:t> </a:t>
            </a:r>
            <a:endParaRPr lang="en-US" sz="1200" i="0" baseline="0" dirty="0">
              <a:solidFill>
                <a:srgbClr val="FF0000"/>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sz="1200" i="0" baseline="0" dirty="0">
                <a:latin typeface="Arial" panose="020B0604020202020204" pitchFamily="34" charset="0"/>
                <a:cs typeface="Arial" panose="020B0604020202020204" pitchFamily="34" charset="0"/>
              </a:rPr>
              <a:t>As you can see in th</a:t>
            </a:r>
            <a:r>
              <a:rPr lang="en-US" sz="1200" b="0" i="0" u="none" baseline="0" dirty="0">
                <a:latin typeface="Arial" panose="020B0604020202020204" pitchFamily="34" charset="0"/>
                <a:cs typeface="Arial" panose="020B0604020202020204" pitchFamily="34" charset="0"/>
              </a:rPr>
              <a:t>e non-local entity definition (</a:t>
            </a:r>
            <a:r>
              <a:rPr lang="en-US" sz="1200" b="0" u="none" baseline="0" dirty="0">
                <a:solidFill>
                  <a:srgbClr val="FF0000"/>
                </a:solidFill>
                <a:latin typeface="Arial" panose="020B0604020202020204" pitchFamily="34" charset="0"/>
                <a:cs typeface="Arial" panose="020B0604020202020204" pitchFamily="34" charset="0"/>
              </a:rPr>
              <a:t>Section 18982(a)(42)) </a:t>
            </a:r>
            <a:r>
              <a:rPr lang="en-US" sz="1200" b="0" i="0" u="none" baseline="0" dirty="0">
                <a:latin typeface="Arial" panose="020B0604020202020204" pitchFamily="34" charset="0"/>
                <a:cs typeface="Arial" panose="020B0604020202020204" pitchFamily="34" charset="0"/>
              </a:rPr>
              <a:t>, entity types such as</a:t>
            </a:r>
            <a:r>
              <a:rPr lang="en-US" sz="1200" b="0" u="none" dirty="0">
                <a:latin typeface="Arial" panose="020B0604020202020204" pitchFamily="34" charset="0"/>
                <a:cs typeface="Arial" panose="020B0604020202020204" pitchFamily="34" charset="0"/>
              </a:rPr>
              <a:t> prisons, facilities operated by the state parks system, public universities, community colleges, and</a:t>
            </a:r>
            <a:r>
              <a:rPr lang="en-US" sz="1200" b="0" u="none" baseline="0" dirty="0">
                <a:latin typeface="Arial" panose="020B0604020202020204" pitchFamily="34" charset="0"/>
                <a:cs typeface="Arial" panose="020B0604020202020204" pitchFamily="34" charset="0"/>
              </a:rPr>
              <a:t> </a:t>
            </a:r>
            <a:r>
              <a:rPr lang="en-US" sz="1200" b="0" u="none" dirty="0">
                <a:latin typeface="Arial" panose="020B0604020202020204" pitchFamily="34" charset="0"/>
                <a:cs typeface="Arial" panose="020B0604020202020204" pitchFamily="34" charset="0"/>
              </a:rPr>
              <a:t>county fairgrounds </a:t>
            </a:r>
            <a:r>
              <a:rPr lang="en-US" sz="1200" b="0" u="none" baseline="0" dirty="0">
                <a:latin typeface="Arial" panose="020B0604020202020204" pitchFamily="34" charset="0"/>
                <a:cs typeface="Arial" panose="020B0604020202020204" pitchFamily="34" charset="0"/>
              </a:rPr>
              <a:t> are identified separately from “state agencies” even </a:t>
            </a:r>
            <a:r>
              <a:rPr lang="en-US" sz="1200" baseline="0" dirty="0">
                <a:latin typeface="Arial" panose="020B0604020202020204" pitchFamily="34" charset="0"/>
                <a:cs typeface="Arial" panose="020B0604020202020204" pitchFamily="34" charset="0"/>
              </a:rPr>
              <a:t>though these entity types are what we consider  as “state agencies” under AB 75. </a:t>
            </a:r>
            <a:br>
              <a:rPr lang="en-US" sz="1200" baseline="0" dirty="0">
                <a:latin typeface="Arial" panose="020B0604020202020204" pitchFamily="34" charset="0"/>
                <a:cs typeface="Arial" panose="020B0604020202020204" pitchFamily="34" charset="0"/>
              </a:rPr>
            </a:br>
            <a:r>
              <a:rPr lang="en-US" sz="1200" baseline="0" dirty="0">
                <a:solidFill>
                  <a:srgbClr val="FF0000"/>
                </a:solidFill>
                <a:latin typeface="Arial" panose="020B0604020202020204" pitchFamily="34" charset="0"/>
                <a:cs typeface="Arial" panose="020B0604020202020204" pitchFamily="34" charset="0"/>
              </a:rPr>
              <a:t> </a:t>
            </a:r>
            <a:endParaRPr lang="en-US" sz="1200" dirty="0">
              <a:solidFill>
                <a:srgbClr val="FF0000"/>
              </a:solidFill>
              <a:latin typeface="Arial" panose="020B0604020202020204" pitchFamily="34" charset="0"/>
              <a:cs typeface="Arial" panose="020B0604020202020204" pitchFamily="34" charset="0"/>
            </a:endParaRPr>
          </a:p>
          <a:p>
            <a:pPr marL="0" lvl="0" indent="0">
              <a:buFont typeface="Arial" panose="020B0604020202020204" pitchFamily="34" charset="0"/>
              <a:buNone/>
            </a:pPr>
            <a:r>
              <a:rPr lang="en-US" sz="1200" dirty="0">
                <a:latin typeface="Arial" panose="020B0604020202020204" pitchFamily="34" charset="0"/>
                <a:cs typeface="Arial" panose="020B0604020202020204" pitchFamily="34" charset="0"/>
              </a:rPr>
              <a:t>The</a:t>
            </a:r>
            <a:r>
              <a:rPr lang="en-US" sz="1200" baseline="0" dirty="0">
                <a:latin typeface="Arial" panose="020B0604020202020204" pitchFamily="34" charset="0"/>
                <a:cs typeface="Arial" panose="020B0604020202020204" pitchFamily="34" charset="0"/>
              </a:rPr>
              <a:t> reason why </a:t>
            </a:r>
            <a:r>
              <a:rPr lang="en-US" sz="1200" dirty="0">
                <a:latin typeface="Arial" panose="020B0604020202020204" pitchFamily="34" charset="0"/>
                <a:cs typeface="Arial" panose="020B0604020202020204" pitchFamily="34" charset="0"/>
              </a:rPr>
              <a:t>I’m making this distinction, and it’s important</a:t>
            </a:r>
            <a:r>
              <a:rPr lang="en-US" sz="1200" baseline="0" dirty="0">
                <a:latin typeface="Arial" panose="020B0604020202020204" pitchFamily="34" charset="0"/>
                <a:cs typeface="Arial" panose="020B0604020202020204" pitchFamily="34" charset="0"/>
              </a:rPr>
              <a:t> for you to understand is because parts of  SB 1383 are specific to “State Agencies”, so I want to be clear on what those are. This will come into play when we cover enforcement and mandated food donors.  In those cases, it’s important that we know the differences between state agency and non local entity.  </a:t>
            </a:r>
            <a:br>
              <a:rPr lang="en-US" sz="1200" baseline="0" dirty="0">
                <a:latin typeface="Arial" panose="020B0604020202020204" pitchFamily="34" charset="0"/>
                <a:cs typeface="Arial" panose="020B0604020202020204" pitchFamily="34" charset="0"/>
              </a:rPr>
            </a:br>
            <a:endParaRPr lang="en-US" sz="1200" baseline="0" dirty="0">
              <a:latin typeface="Arial" panose="020B0604020202020204" pitchFamily="34" charset="0"/>
              <a:cs typeface="Arial" panose="020B0604020202020204" pitchFamily="34" charset="0"/>
            </a:endParaRPr>
          </a:p>
          <a:p>
            <a:pPr marL="0" lvl="0" indent="0">
              <a:buFont typeface="Arial" panose="020B0604020202020204" pitchFamily="34" charset="0"/>
              <a:buNone/>
            </a:pPr>
            <a:r>
              <a:rPr lang="en-US" sz="1200" b="0" i="0" baseline="0" dirty="0">
                <a:latin typeface="Arial" panose="020B0604020202020204" pitchFamily="34" charset="0"/>
                <a:cs typeface="Arial" panose="020B0604020202020204" pitchFamily="34" charset="0"/>
              </a:rPr>
              <a:t>Here’s the organic waste definition: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“Organic waste” means solid wastes containing material originated from living organisms and their metabolic waste products including, but not limited to, food, green material, landscape and pruning waste, organic textiles and carpets, lumber, wood, paper products, printing and writing paper, manure, </a:t>
            </a:r>
            <a:r>
              <a:rPr lang="en-US" sz="1200" b="0" i="0" u="none" strike="noStrike" kern="1200" baseline="0" dirty="0" err="1">
                <a:solidFill>
                  <a:schemeClr val="tx1"/>
                </a:solidFill>
                <a:latin typeface="+mn-lt"/>
                <a:ea typeface="+mn-ea"/>
                <a:cs typeface="+mn-cs"/>
              </a:rPr>
              <a:t>biosolids</a:t>
            </a:r>
            <a:r>
              <a:rPr lang="en-US" sz="1200" b="0" i="0" u="none" strike="noStrike" kern="1200" baseline="0" dirty="0">
                <a:solidFill>
                  <a:schemeClr val="tx1"/>
                </a:solidFill>
                <a:latin typeface="+mn-lt"/>
                <a:ea typeface="+mn-ea"/>
                <a:cs typeface="+mn-cs"/>
              </a:rPr>
              <a:t>, </a:t>
            </a:r>
            <a:r>
              <a:rPr lang="en-US" sz="1200" b="0" i="0" u="none" strike="noStrike" kern="1200" baseline="0" dirty="0" err="1">
                <a:solidFill>
                  <a:schemeClr val="tx1"/>
                </a:solidFill>
                <a:latin typeface="+mn-lt"/>
                <a:ea typeface="+mn-ea"/>
                <a:cs typeface="+mn-cs"/>
              </a:rPr>
              <a:t>digestate</a:t>
            </a:r>
            <a:r>
              <a:rPr lang="en-US" sz="1200" b="0" i="0" u="none" strike="noStrike" kern="1200" baseline="0" dirty="0">
                <a:solidFill>
                  <a:schemeClr val="tx1"/>
                </a:solidFill>
                <a:latin typeface="+mn-lt"/>
                <a:ea typeface="+mn-ea"/>
                <a:cs typeface="+mn-cs"/>
              </a:rPr>
              <a:t>, and </a:t>
            </a:r>
            <a:r>
              <a:rPr lang="en-US" sz="1200" b="0" i="0" u="none" strike="noStrike" kern="1200" baseline="0" dirty="0" err="1">
                <a:solidFill>
                  <a:schemeClr val="tx1"/>
                </a:solidFill>
                <a:latin typeface="+mn-lt"/>
                <a:ea typeface="+mn-ea"/>
                <a:cs typeface="+mn-cs"/>
              </a:rPr>
              <a:t>sludges</a:t>
            </a:r>
            <a:r>
              <a:rPr lang="en-US" sz="1200" b="0" i="0" u="none" strike="noStrike" kern="1200" baseline="0" dirty="0">
                <a:solidFill>
                  <a:schemeClr val="tx1"/>
                </a:solidFill>
                <a:latin typeface="+mn-lt"/>
                <a:ea typeface="+mn-ea"/>
                <a:cs typeface="+mn-cs"/>
              </a:rPr>
              <a:t>. </a:t>
            </a:r>
            <a:endParaRPr lang="en-US" sz="1200" b="0" i="0" baseline="0" dirty="0">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baseline="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5</a:t>
            </a:fld>
            <a:endParaRPr lang="en-US" dirty="0"/>
          </a:p>
        </p:txBody>
      </p:sp>
    </p:spTree>
    <p:extLst>
      <p:ext uri="{BB962C8B-B14F-4D97-AF65-F5344CB8AC3E}">
        <p14:creationId xmlns:p14="http://schemas.microsoft.com/office/powerpoint/2010/main" val="12556625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11188" y="465138"/>
            <a:ext cx="5576887" cy="3136900"/>
          </a:xfrm>
        </p:spPr>
      </p:sp>
      <p:sp>
        <p:nvSpPr>
          <p:cNvPr id="3" name="Notes Placeholder 2"/>
          <p:cNvSpPr>
            <a:spLocks noGrp="1"/>
          </p:cNvSpPr>
          <p:nvPr>
            <p:ph type="body" idx="1"/>
          </p:nvPr>
        </p:nvSpPr>
        <p:spPr>
          <a:xfrm>
            <a:off x="701040" y="4067175"/>
            <a:ext cx="5608320" cy="4067175"/>
          </a:xfrm>
        </p:spPr>
        <p:txBody>
          <a:bodyPr/>
          <a:lstStyle/>
          <a:p>
            <a:pPr marL="0" indent="0">
              <a:buFont typeface="Arial" panose="020B0604020202020204" pitchFamily="34" charset="0"/>
              <a:buNone/>
            </a:pPr>
            <a:r>
              <a:rPr lang="en-US" sz="1200" b="0" kern="1200" baseline="0" dirty="0">
                <a:solidFill>
                  <a:schemeClr val="tx1"/>
                </a:solidFill>
                <a:effectLst/>
                <a:latin typeface="Arial" panose="020B0604020202020204" pitchFamily="34" charset="0"/>
                <a:ea typeface="+mn-ea"/>
                <a:cs typeface="Arial" panose="020B0604020202020204" pitchFamily="34" charset="0"/>
              </a:rPr>
              <a:t>Let’s cover the requirements for non-local entities: </a:t>
            </a:r>
          </a:p>
          <a:p>
            <a:pPr marL="0" indent="0">
              <a:buFont typeface="Wingdings" panose="05000000000000000000" pitchFamily="2" charset="2"/>
              <a:buNone/>
            </a:pPr>
            <a:endParaRPr lang="en-US" sz="1200" b="1" i="0"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b="0" i="0" kern="1200" dirty="0">
                <a:solidFill>
                  <a:schemeClr val="tx1"/>
                </a:solidFill>
                <a:effectLst/>
                <a:latin typeface="Arial" panose="020B0604020202020204" pitchFamily="34" charset="0"/>
                <a:ea typeface="+mn-ea"/>
                <a:cs typeface="Arial" panose="020B0604020202020204" pitchFamily="34" charset="0"/>
              </a:rPr>
              <a:t>1.</a:t>
            </a:r>
            <a:r>
              <a:rPr lang="en-US" sz="1200" b="0" i="0" kern="1200" baseline="0" dirty="0">
                <a:solidFill>
                  <a:schemeClr val="tx1"/>
                </a:solidFill>
                <a:effectLst/>
                <a:latin typeface="Arial" panose="020B0604020202020204" pitchFamily="34" charset="0"/>
                <a:ea typeface="+mn-ea"/>
                <a:cs typeface="Arial" panose="020B0604020202020204" pitchFamily="34" charset="0"/>
              </a:rPr>
              <a:t> </a:t>
            </a:r>
            <a:r>
              <a:rPr lang="en-US" sz="1200" b="1" i="0" kern="1200" dirty="0">
                <a:solidFill>
                  <a:schemeClr val="tx1"/>
                </a:solidFill>
                <a:effectLst/>
                <a:latin typeface="Arial" panose="020B0604020202020204" pitchFamily="34" charset="0"/>
                <a:ea typeface="+mn-ea"/>
                <a:cs typeface="Arial" panose="020B0604020202020204" pitchFamily="34" charset="0"/>
              </a:rPr>
              <a:t>Non-local entities </a:t>
            </a:r>
            <a:r>
              <a:rPr lang="en-US" sz="1200" b="1" kern="1200" dirty="0">
                <a:solidFill>
                  <a:schemeClr val="tx1"/>
                </a:solidFill>
                <a:effectLst/>
                <a:latin typeface="Arial" panose="020B0604020202020204" pitchFamily="34" charset="0"/>
                <a:ea typeface="+mn-ea"/>
                <a:cs typeface="Arial" panose="020B0604020202020204" pitchFamily="34" charset="0"/>
              </a:rPr>
              <a:t>must either subscribe</a:t>
            </a:r>
            <a:r>
              <a:rPr lang="en-US" sz="1200" b="1" kern="1200" baseline="0" dirty="0">
                <a:solidFill>
                  <a:schemeClr val="tx1"/>
                </a:solidFill>
                <a:effectLst/>
                <a:latin typeface="Arial" panose="020B0604020202020204" pitchFamily="34" charset="0"/>
                <a:ea typeface="+mn-ea"/>
                <a:cs typeface="Arial" panose="020B0604020202020204" pitchFamily="34" charset="0"/>
              </a:rPr>
              <a:t> to collection service or self-haul organic waste.</a:t>
            </a:r>
          </a:p>
          <a:p>
            <a:pPr marL="0" indent="0">
              <a:buFont typeface="Arial" panose="020B0604020202020204" pitchFamily="34" charset="0"/>
              <a:buNone/>
            </a:pPr>
            <a:r>
              <a:rPr lang="en-US" sz="1200" b="0" kern="1200" dirty="0">
                <a:solidFill>
                  <a:schemeClr val="tx1"/>
                </a:solidFill>
                <a:effectLst/>
                <a:latin typeface="Arial" panose="020B0604020202020204" pitchFamily="34" charset="0"/>
                <a:ea typeface="+mn-ea"/>
                <a:cs typeface="Arial" panose="020B0604020202020204" pitchFamily="34" charset="0"/>
              </a:rPr>
              <a:t>This requirement ensures that non-local entities that generate organic waste are accountable for the organic waste</a:t>
            </a:r>
            <a:r>
              <a:rPr lang="en-US" sz="1200" b="0" kern="1200" baseline="0" dirty="0">
                <a:solidFill>
                  <a:schemeClr val="tx1"/>
                </a:solidFill>
                <a:effectLst/>
                <a:latin typeface="Arial" panose="020B0604020202020204" pitchFamily="34" charset="0"/>
                <a:ea typeface="+mn-ea"/>
                <a:cs typeface="Arial" panose="020B0604020202020204" pitchFamily="34" charset="0"/>
              </a:rPr>
              <a:t> they generate and manage the organic waste material in compliance with the requirements</a:t>
            </a:r>
            <a:r>
              <a:rPr lang="en-US" sz="1200" b="0" kern="1200" dirty="0">
                <a:solidFill>
                  <a:schemeClr val="tx1"/>
                </a:solidFill>
                <a:effectLst/>
                <a:latin typeface="Arial" panose="020B0604020202020204" pitchFamily="34" charset="0"/>
                <a:ea typeface="+mn-ea"/>
                <a:cs typeface="Arial" panose="020B0604020202020204" pitchFamily="34" charset="0"/>
              </a:rPr>
              <a:t>. </a:t>
            </a:r>
          </a:p>
          <a:p>
            <a:pPr marL="628650" lvl="1" indent="-171450">
              <a:buFont typeface="Arial" panose="020B0604020202020204" pitchFamily="34" charset="0"/>
              <a:buChar char="•"/>
            </a:pPr>
            <a:r>
              <a:rPr lang="en-US" sz="1200" b="0" kern="1200" baseline="0" dirty="0">
                <a:solidFill>
                  <a:schemeClr val="tx1"/>
                </a:solidFill>
                <a:effectLst/>
                <a:latin typeface="Arial" panose="020B0604020202020204" pitchFamily="34" charset="0"/>
                <a:ea typeface="+mn-ea"/>
                <a:cs typeface="Arial" panose="020B0604020202020204" pitchFamily="34" charset="0"/>
              </a:rPr>
              <a:t>They could have a 3, 2, or single unsegregated collection service and the service must comply with the requirements in Article 3.  </a:t>
            </a:r>
            <a:r>
              <a:rPr lang="en-US" sz="1200" kern="1200" baseline="0" dirty="0">
                <a:solidFill>
                  <a:schemeClr val="tx1"/>
                </a:solidFill>
                <a:effectLst/>
                <a:latin typeface="Arial" panose="020B0604020202020204" pitchFamily="34" charset="0"/>
                <a:ea typeface="+mn-ea"/>
                <a:cs typeface="Arial" panose="020B0604020202020204" pitchFamily="34" charset="0"/>
              </a:rPr>
              <a:t>If they have a </a:t>
            </a:r>
            <a:r>
              <a:rPr lang="en-US" sz="1200" b="1" u="none" kern="1200" baseline="0" dirty="0">
                <a:solidFill>
                  <a:schemeClr val="tx1"/>
                </a:solidFill>
                <a:effectLst/>
                <a:latin typeface="Arial" panose="020B0604020202020204" pitchFamily="34" charset="0"/>
                <a:ea typeface="+mn-ea"/>
                <a:cs typeface="Arial" panose="020B0604020202020204" pitchFamily="34" charset="0"/>
              </a:rPr>
              <a:t>single unsegregated collection </a:t>
            </a:r>
            <a:r>
              <a:rPr lang="en-US" sz="1200" b="0" u="none" kern="1200" baseline="0" dirty="0">
                <a:solidFill>
                  <a:schemeClr val="tx1"/>
                </a:solidFill>
                <a:effectLst/>
                <a:latin typeface="Arial" panose="020B0604020202020204" pitchFamily="34" charset="0"/>
                <a:ea typeface="+mn-ea"/>
                <a:cs typeface="Arial" panose="020B0604020202020204" pitchFamily="34" charset="0"/>
              </a:rPr>
              <a:t>service </a:t>
            </a:r>
            <a:r>
              <a:rPr lang="en-US" sz="1200" b="0" u="sng" kern="1200" baseline="0" dirty="0">
                <a:solidFill>
                  <a:schemeClr val="tx1"/>
                </a:solidFill>
                <a:effectLst/>
                <a:latin typeface="Arial" panose="020B0604020202020204" pitchFamily="34" charset="0"/>
                <a:ea typeface="+mn-ea"/>
                <a:cs typeface="Arial" panose="020B0604020202020204" pitchFamily="34" charset="0"/>
              </a:rPr>
              <a:t>or use a 2 container system,</a:t>
            </a:r>
            <a:r>
              <a:rPr lang="en-US" sz="1200" b="0" u="none" kern="1200" baseline="0" dirty="0">
                <a:solidFill>
                  <a:schemeClr val="tx1"/>
                </a:solidFill>
                <a:effectLst/>
                <a:latin typeface="Arial" panose="020B0604020202020204" pitchFamily="34" charset="0"/>
                <a:ea typeface="+mn-ea"/>
                <a:cs typeface="Arial" panose="020B0604020202020204" pitchFamily="34" charset="0"/>
              </a:rPr>
              <a:t> then the material </a:t>
            </a:r>
            <a:r>
              <a:rPr lang="en-US" sz="1200" b="0" u="sng" kern="1200" baseline="0" dirty="0">
                <a:solidFill>
                  <a:schemeClr val="tx1"/>
                </a:solidFill>
                <a:effectLst/>
                <a:latin typeface="Arial" panose="020B0604020202020204" pitchFamily="34" charset="0"/>
                <a:ea typeface="+mn-ea"/>
                <a:cs typeface="Arial" panose="020B0604020202020204" pitchFamily="34" charset="0"/>
              </a:rPr>
              <a:t>in the gray container </a:t>
            </a:r>
            <a:r>
              <a:rPr lang="en-US" sz="1200" b="0" u="none" kern="1200" baseline="0" dirty="0">
                <a:solidFill>
                  <a:schemeClr val="tx1"/>
                </a:solidFill>
                <a:effectLst/>
                <a:latin typeface="Arial" panose="020B0604020202020204" pitchFamily="34" charset="0"/>
                <a:ea typeface="+mn-ea"/>
                <a:cs typeface="Arial" panose="020B0604020202020204" pitchFamily="34" charset="0"/>
              </a:rPr>
              <a:t>must go to a high diversion organic waste processing facility.  </a:t>
            </a:r>
          </a:p>
          <a:p>
            <a:pPr marL="628650" lvl="1" indent="-171450">
              <a:buFont typeface="Arial" panose="020B0604020202020204" pitchFamily="34" charset="0"/>
              <a:buChar char="•"/>
            </a:pPr>
            <a:r>
              <a:rPr lang="en-US" sz="1200" b="0" u="none" kern="1200" baseline="0" dirty="0">
                <a:solidFill>
                  <a:schemeClr val="tx1"/>
                </a:solidFill>
                <a:effectLst/>
                <a:latin typeface="Arial" panose="020B0604020202020204" pitchFamily="34" charset="0"/>
                <a:ea typeface="+mn-ea"/>
                <a:cs typeface="Arial" panose="020B0604020202020204" pitchFamily="34" charset="0"/>
              </a:rPr>
              <a:t>If that facility does not meet the performance requirements, then the non-local entity has options: For example, the facility comes into compliance, or the material is taken to another high diversion organic waste processing facility, or the non-local entity uses a 3-container collection service.</a:t>
            </a:r>
          </a:p>
          <a:p>
            <a:pPr marL="628650" lvl="1" indent="-171450">
              <a:buFont typeface="Arial" panose="020B0604020202020204" pitchFamily="34" charset="0"/>
              <a:buChar char="•"/>
            </a:pPr>
            <a:r>
              <a:rPr lang="en-US" sz="1200" b="0" u="none" kern="1200" baseline="0" dirty="0">
                <a:solidFill>
                  <a:schemeClr val="tx1"/>
                </a:solidFill>
                <a:effectLst/>
                <a:latin typeface="Arial" panose="020B0604020202020204" pitchFamily="34" charset="0"/>
                <a:ea typeface="+mn-ea"/>
                <a:cs typeface="Arial" panose="020B0604020202020204" pitchFamily="34" charset="0"/>
              </a:rPr>
              <a:t>Keep in mind that if they are subscribing to the jurisdiction’s collection service, then the jurisdiction would be addressing this issue.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u="non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u="none" kern="1200" baseline="0" dirty="0">
                <a:solidFill>
                  <a:schemeClr val="tx1"/>
                </a:solidFill>
                <a:effectLst/>
                <a:latin typeface="Arial" panose="020B0604020202020204" pitchFamily="34" charset="0"/>
                <a:ea typeface="+mn-ea"/>
                <a:cs typeface="Arial" panose="020B0604020202020204" pitchFamily="34" charset="0"/>
              </a:rPr>
              <a:t>If self-haul is practiced it must be done </a:t>
            </a:r>
            <a:r>
              <a:rPr lang="en-US" sz="1200" b="0" u="none" kern="1200" dirty="0">
                <a:solidFill>
                  <a:schemeClr val="tx1"/>
                </a:solidFill>
                <a:effectLst/>
                <a:latin typeface="Arial" panose="020B0604020202020204" pitchFamily="34" charset="0"/>
                <a:ea typeface="+mn-ea"/>
                <a:cs typeface="Arial" panose="020B0604020202020204" pitchFamily="34" charset="0"/>
              </a:rPr>
              <a:t>in a manner that complies with the requirements of Article 7,</a:t>
            </a:r>
            <a:r>
              <a:rPr lang="en-US" sz="1200" b="0" u="none" kern="1200" baseline="0" dirty="0">
                <a:solidFill>
                  <a:schemeClr val="tx1"/>
                </a:solidFill>
                <a:effectLst/>
                <a:latin typeface="Arial" panose="020B0604020202020204" pitchFamily="34" charset="0"/>
                <a:ea typeface="+mn-ea"/>
                <a:cs typeface="Arial" panose="020B0604020202020204" pitchFamily="34" charset="0"/>
              </a:rPr>
              <a:t> </a:t>
            </a:r>
            <a:r>
              <a:rPr lang="en-US" sz="1200" b="0" u="none" kern="1200" dirty="0">
                <a:solidFill>
                  <a:schemeClr val="tx1"/>
                </a:solidFill>
                <a:effectLst/>
                <a:latin typeface="Arial" panose="020B0604020202020204" pitchFamily="34" charset="0"/>
                <a:ea typeface="+mn-ea"/>
                <a:cs typeface="Arial" panose="020B0604020202020204" pitchFamily="34" charset="0"/>
              </a:rPr>
              <a:t>Section 18988.3.</a:t>
            </a:r>
            <a:r>
              <a:rPr lang="en-US" sz="1200" b="0" u="none" kern="1200" baseline="0" dirty="0">
                <a:solidFill>
                  <a:schemeClr val="tx1"/>
                </a:solidFill>
                <a:effectLst/>
                <a:latin typeface="Arial" panose="020B0604020202020204" pitchFamily="34" charset="0"/>
                <a:ea typeface="+mn-ea"/>
                <a:cs typeface="Arial" panose="020B0604020202020204" pitchFamily="34" charset="0"/>
              </a:rPr>
              <a:t> </a:t>
            </a:r>
            <a:r>
              <a:rPr lang="en-US" sz="1200" b="0" u="none" kern="1200" dirty="0">
                <a:solidFill>
                  <a:schemeClr val="tx1"/>
                </a:solidFill>
                <a:effectLst/>
                <a:latin typeface="Arial" panose="020B0604020202020204" pitchFamily="34" charset="0"/>
                <a:ea typeface="+mn-ea"/>
                <a:cs typeface="Arial" panose="020B0604020202020204" pitchFamily="34" charset="0"/>
              </a:rPr>
              <a:t>If</a:t>
            </a:r>
            <a:r>
              <a:rPr lang="en-US" sz="1200" b="0" u="none" kern="1200" baseline="0" dirty="0">
                <a:solidFill>
                  <a:schemeClr val="tx1"/>
                </a:solidFill>
                <a:effectLst/>
                <a:latin typeface="Arial" panose="020B0604020202020204" pitchFamily="34" charset="0"/>
                <a:ea typeface="+mn-ea"/>
                <a:cs typeface="Arial" panose="020B0604020202020204" pitchFamily="34" charset="0"/>
              </a:rPr>
              <a:t> they</a:t>
            </a:r>
            <a:r>
              <a:rPr lang="en-US" sz="1200" b="0" u="none" kern="1200" dirty="0">
                <a:solidFill>
                  <a:schemeClr val="tx1"/>
                </a:solidFill>
                <a:effectLst/>
                <a:latin typeface="Arial" panose="020B0604020202020204" pitchFamily="34" charset="0"/>
                <a:ea typeface="+mn-ea"/>
                <a:cs typeface="Arial" panose="020B0604020202020204" pitchFamily="34" charset="0"/>
              </a:rPr>
              <a:t> self-haul </a:t>
            </a:r>
            <a:r>
              <a:rPr lang="en-US" sz="1200" b="0" u="sng" kern="1200" dirty="0">
                <a:solidFill>
                  <a:schemeClr val="tx1"/>
                </a:solidFill>
                <a:effectLst/>
                <a:latin typeface="Arial" panose="020B0604020202020204" pitchFamily="34" charset="0"/>
                <a:ea typeface="+mn-ea"/>
                <a:cs typeface="Arial" panose="020B0604020202020204" pitchFamily="34" charset="0"/>
              </a:rPr>
              <a:t>part</a:t>
            </a:r>
            <a:r>
              <a:rPr lang="en-US" sz="1200" b="0" u="none" kern="1200" dirty="0">
                <a:solidFill>
                  <a:schemeClr val="tx1"/>
                </a:solidFill>
                <a:effectLst/>
                <a:latin typeface="Arial" panose="020B0604020202020204" pitchFamily="34" charset="0"/>
                <a:ea typeface="+mn-ea"/>
                <a:cs typeface="Arial" panose="020B0604020202020204" pitchFamily="34" charset="0"/>
              </a:rPr>
              <a:t> of their materials, they would need to subscribe to a service for the other organic</a:t>
            </a:r>
            <a:r>
              <a:rPr lang="en-US" sz="1200" b="0" u="none" kern="1200" baseline="0" dirty="0">
                <a:solidFill>
                  <a:schemeClr val="tx1"/>
                </a:solidFill>
                <a:effectLst/>
                <a:latin typeface="Arial" panose="020B0604020202020204" pitchFamily="34" charset="0"/>
                <a:ea typeface="+mn-ea"/>
                <a:cs typeface="Arial" panose="020B0604020202020204" pitchFamily="34" charset="0"/>
              </a:rPr>
              <a:t> waste materials.</a:t>
            </a:r>
            <a:endParaRPr lang="en-US" sz="1200" b="0" u="none" kern="1200" dirty="0">
              <a:solidFill>
                <a:schemeClr val="tx1"/>
              </a:solidFill>
              <a:effectLst/>
              <a:latin typeface="Arial" panose="020B0604020202020204" pitchFamily="34" charset="0"/>
              <a:ea typeface="+mn-ea"/>
              <a:cs typeface="Arial" panose="020B0604020202020204" pitchFamily="34" charset="0"/>
            </a:endParaRPr>
          </a:p>
          <a:p>
            <a:pPr marL="914400" lvl="2" indent="0">
              <a:buFont typeface="Wingdings" panose="05000000000000000000" pitchFamily="2" charset="2"/>
              <a:buNone/>
            </a:pPr>
            <a:endParaRPr lang="en-US" sz="1200" b="0"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b="0" u="none" kern="1200" baseline="0" dirty="0">
                <a:solidFill>
                  <a:schemeClr val="tx1"/>
                </a:solidFill>
                <a:effectLst/>
                <a:latin typeface="Arial" panose="020B0604020202020204" pitchFamily="34" charset="0"/>
                <a:ea typeface="+mn-ea"/>
                <a:cs typeface="Arial" panose="020B0604020202020204" pitchFamily="34" charset="0"/>
              </a:rPr>
              <a:t>2. </a:t>
            </a:r>
            <a:r>
              <a:rPr lang="en-US" sz="1200" b="1" u="none" kern="1200" baseline="0" dirty="0">
                <a:solidFill>
                  <a:schemeClr val="tx1"/>
                </a:solidFill>
                <a:effectLst/>
                <a:latin typeface="Arial" panose="020B0604020202020204" pitchFamily="34" charset="0"/>
                <a:ea typeface="+mn-ea"/>
                <a:cs typeface="Arial" panose="020B0604020202020204" pitchFamily="34" charset="0"/>
              </a:rPr>
              <a:t>Non Local Entities need to provide containers for collection. </a:t>
            </a:r>
            <a:r>
              <a:rPr lang="en-US" sz="1200" b="0" u="none" kern="1200" baseline="0" dirty="0">
                <a:solidFill>
                  <a:schemeClr val="tx1"/>
                </a:solidFill>
                <a:effectLst/>
                <a:latin typeface="Arial" panose="020B0604020202020204" pitchFamily="34" charset="0"/>
                <a:ea typeface="+mn-ea"/>
                <a:cs typeface="Arial" panose="020B0604020202020204" pitchFamily="34" charset="0"/>
              </a:rPr>
              <a:t>Typically, the service provider will provide the external collection containers for trash, organics, and recycling and so the agency would focus on the internal containers:</a:t>
            </a:r>
          </a:p>
          <a:p>
            <a:pPr marL="171450" indent="-171450">
              <a:buFont typeface="Arial" panose="020B0604020202020204" pitchFamily="34" charset="0"/>
              <a:buChar char="•"/>
            </a:pP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The internal container must have a body </a:t>
            </a:r>
            <a:r>
              <a:rPr lang="en-US" sz="1200" b="0" i="0" u="sng" strike="noStrike" kern="1200" baseline="0" dirty="0">
                <a:solidFill>
                  <a:schemeClr val="tx1"/>
                </a:solidFill>
                <a:latin typeface="Arial" panose="020B0604020202020204" pitchFamily="34" charset="0"/>
                <a:ea typeface="+mn-ea"/>
                <a:cs typeface="Arial" panose="020B0604020202020204" pitchFamily="34" charset="0"/>
              </a:rPr>
              <a:t>or</a:t>
            </a: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 lid that conforms with the container colors provided through the organic waste collection service provided by the jurisdiction </a:t>
            </a:r>
            <a:r>
              <a:rPr lang="en-US" sz="1200" b="1" i="0" u="sng" strike="noStrike" kern="1200" baseline="0" dirty="0">
                <a:solidFill>
                  <a:schemeClr val="tx1"/>
                </a:solidFill>
                <a:latin typeface="Arial" panose="020B0604020202020204" pitchFamily="34" charset="0"/>
                <a:ea typeface="+mn-ea"/>
                <a:cs typeface="Arial" panose="020B0604020202020204" pitchFamily="34" charset="0"/>
              </a:rPr>
              <a:t>OR</a:t>
            </a: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 must have container labels on new containers that comply with the labeling requirements (Section 18984.8.)</a:t>
            </a:r>
          </a:p>
          <a:p>
            <a:pPr marL="628650" lvl="1" indent="-171450">
              <a:buFont typeface="Wingdings" panose="05000000000000000000" pitchFamily="2" charset="2"/>
              <a:buChar char="§"/>
            </a:pP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Non-local entities are not required to replace functional containers, including</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containers purchased prior to January 1, 2022, that do not comply with the requirements</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of this article prior to the end of the useful life of those containers, or prior to January 1,</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2036, whichever comes first.</a:t>
            </a:r>
          </a:p>
          <a:p>
            <a:pPr marL="628650" lvl="1" indent="-171450">
              <a:buFont typeface="Wingdings" panose="05000000000000000000" pitchFamily="2" charset="2"/>
              <a:buChar char="§"/>
            </a:pP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Non-Local entities </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must ensure </a:t>
            </a:r>
            <a:r>
              <a:rPr lang="en-US" sz="1200" b="1" u="none" strike="noStrike" kern="1200" baseline="0" dirty="0">
                <a:solidFill>
                  <a:schemeClr val="tx1"/>
                </a:solidFill>
                <a:effectLst/>
                <a:latin typeface="Arial" panose="020B0604020202020204" pitchFamily="34" charset="0"/>
                <a:ea typeface="+mn-ea"/>
                <a:cs typeface="Arial" panose="020B0604020202020204" pitchFamily="34" charset="0"/>
              </a:rPr>
              <a:t>new</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 containers are properly labeled by: </a:t>
            </a:r>
            <a:endParaRPr lang="en-US" sz="1200" b="0" u="none" strike="noStrike" kern="1200" dirty="0">
              <a:solidFill>
                <a:schemeClr val="tx1"/>
              </a:solidFill>
              <a:effectLst/>
              <a:latin typeface="Arial" panose="020B0604020202020204" pitchFamily="34" charset="0"/>
              <a:ea typeface="+mn-ea"/>
              <a:cs typeface="Arial" panose="020B0604020202020204" pitchFamily="34" charset="0"/>
            </a:endParaRPr>
          </a:p>
          <a:p>
            <a:pPr lvl="2"/>
            <a:r>
              <a:rPr lang="en-US" sz="1200" b="0" u="none" strike="noStrike" kern="1200" dirty="0">
                <a:solidFill>
                  <a:schemeClr val="tx1"/>
                </a:solidFill>
                <a:effectLst/>
                <a:latin typeface="Arial" panose="020B0604020202020204" pitchFamily="34" charset="0"/>
                <a:ea typeface="+mn-ea"/>
                <a:cs typeface="Arial" panose="020B0604020202020204" pitchFamily="34" charset="0"/>
              </a:rPr>
              <a:t>(1) Placing labels on containers that include language or graphic images, or both that indicate the primary materials accepted and the primary materials prohibited in that container; or </a:t>
            </a:r>
          </a:p>
          <a:p>
            <a:pPr lvl="2"/>
            <a:r>
              <a:rPr lang="en-US" sz="1200" b="0" u="none" strike="noStrike" kern="1200" dirty="0">
                <a:solidFill>
                  <a:schemeClr val="tx1"/>
                </a:solidFill>
                <a:effectLst/>
                <a:latin typeface="Arial" panose="020B0604020202020204" pitchFamily="34" charset="0"/>
                <a:ea typeface="+mn-ea"/>
                <a:cs typeface="Arial" panose="020B0604020202020204" pitchFamily="34" charset="0"/>
              </a:rPr>
              <a:t>(2) Providing containers with imprinted text or graphic images that indicate the primary materials accepted and the primary materials prohibited in that container. </a:t>
            </a:r>
          </a:p>
          <a:p>
            <a:pPr lvl="3"/>
            <a:r>
              <a:rPr lang="en-US" sz="1200" b="0" u="none" strike="noStrike" kern="1200" dirty="0">
                <a:solidFill>
                  <a:schemeClr val="tx1"/>
                </a:solidFill>
                <a:effectLst/>
                <a:latin typeface="Arial" panose="020B0604020202020204" pitchFamily="34" charset="0"/>
                <a:ea typeface="+mn-ea"/>
                <a:cs typeface="Arial" panose="020B0604020202020204" pitchFamily="34" charset="0"/>
              </a:rPr>
              <a:t>(c) Labels shall clearly indicate primary items that are prohibited container contaminants for each container.  </a:t>
            </a:r>
          </a:p>
          <a:p>
            <a:pPr lvl="3"/>
            <a:r>
              <a:rPr lang="en-US" sz="1200" b="0" u="none" strike="noStrike" kern="1200" dirty="0">
                <a:solidFill>
                  <a:schemeClr val="tx1"/>
                </a:solidFill>
                <a:effectLst/>
                <a:latin typeface="Arial" panose="020B0604020202020204" pitchFamily="34" charset="0"/>
                <a:ea typeface="+mn-ea"/>
                <a:cs typeface="Arial" panose="020B0604020202020204" pitchFamily="34" charset="0"/>
              </a:rPr>
              <a:t>(d) Non-local entities</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 </a:t>
            </a: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may comply by using model labeling provided by the Department.</a:t>
            </a:r>
          </a:p>
          <a:p>
            <a:pPr lvl="2"/>
            <a:endParaRPr lang="en-US" sz="1200" b="0" u="none" strike="noStrike" kern="1200" dirty="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r>
              <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rPr>
              <a:t>So to explain this further here is an example: if the collection service is 3 container system, then you need to have a green, blue, and gray internal container </a:t>
            </a:r>
            <a:r>
              <a:rPr lang="en-US" sz="1200" b="0" i="0" u="sng" strike="noStrike" kern="1200" baseline="0" dirty="0">
                <a:solidFill>
                  <a:schemeClr val="tx1"/>
                </a:solidFill>
                <a:effectLst/>
                <a:latin typeface="Arial" panose="020B0604020202020204" pitchFamily="34" charset="0"/>
                <a:ea typeface="+mn-ea"/>
                <a:cs typeface="Arial" panose="020B0604020202020204" pitchFamily="34" charset="0"/>
              </a:rPr>
              <a:t>or</a:t>
            </a:r>
            <a:r>
              <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rPr>
              <a:t> the 3 internal containers need to be labeled appropriately.</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The container color and material specifications are intended to standardize the colors and minimum levels of acceptable materials for collection containers provided across the state.  This standardized approach helps employees, visitors, and contractors, know what container to use, and ensure that organic wastes are transported to appropriate facilities for recovery.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It is important</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 to point out that i</a:t>
            </a: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f a </a:t>
            </a:r>
            <a:r>
              <a:rPr lang="en-US" sz="1200" b="0" u="none" strike="noStrike" kern="1200" baseline="0" dirty="0">
                <a:solidFill>
                  <a:schemeClr val="tx1"/>
                </a:solidFill>
                <a:effectLst/>
                <a:latin typeface="Arial" panose="020B0604020202020204" pitchFamily="34" charset="0"/>
                <a:ea typeface="+mn-ea"/>
                <a:cs typeface="Arial" panose="020B0604020202020204" pitchFamily="34" charset="0"/>
              </a:rPr>
              <a:t>non-local entity </a:t>
            </a:r>
            <a:r>
              <a:rPr lang="en-US" sz="1200" b="0" u="none" strike="noStrike" kern="1200" dirty="0">
                <a:solidFill>
                  <a:schemeClr val="tx1"/>
                </a:solidFill>
                <a:effectLst/>
                <a:latin typeface="Arial" panose="020B0604020202020204" pitchFamily="34" charset="0"/>
                <a:ea typeface="+mn-ea"/>
                <a:cs typeface="Arial" panose="020B0604020202020204" pitchFamily="34" charset="0"/>
              </a:rPr>
              <a:t>does not generate any of the materials that would be collected in one type of container, then the entity does not have to provide that particular container in all areas where disposal containers are provided.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u="none" strike="noStrike" kern="1200" dirty="0">
              <a:solidFill>
                <a:schemeClr val="tx1"/>
              </a:solidFill>
              <a:effectLst/>
              <a:latin typeface="Arial" panose="020B0604020202020204" pitchFamily="34" charset="0"/>
              <a:ea typeface="+mn-ea"/>
              <a:cs typeface="Arial" panose="020B0604020202020204" pitchFamily="34" charset="0"/>
            </a:endParaRPr>
          </a:p>
          <a:p>
            <a:pPr marL="0" indent="0">
              <a:buFont typeface="+mj-lt"/>
              <a:buNone/>
            </a:pPr>
            <a:r>
              <a:rPr lang="en-US" b="0" u="none" dirty="0">
                <a:latin typeface="Arial" panose="020B0604020202020204" pitchFamily="34" charset="0"/>
                <a:cs typeface="Arial" panose="020B0604020202020204" pitchFamily="34" charset="0"/>
              </a:rPr>
              <a:t>Again as a part of the collection service, the hauler</a:t>
            </a:r>
            <a:r>
              <a:rPr lang="en-US" b="0" u="none" baseline="0" dirty="0">
                <a:latin typeface="Arial" panose="020B0604020202020204" pitchFamily="34" charset="0"/>
                <a:cs typeface="Arial" panose="020B0604020202020204" pitchFamily="34" charset="0"/>
              </a:rPr>
              <a:t> would be providing the external collection containers that meet the requirements in Article 3.</a:t>
            </a:r>
          </a:p>
          <a:p>
            <a:pPr marL="628650" lvl="1" indent="-17145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A non-local entity should coordinate with its hauler regarding education</a:t>
            </a:r>
          </a:p>
          <a:p>
            <a:pPr marL="628650" lvl="1" indent="-17145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For example, if food waste is not currently being collected, then it could work with the hauler on implementing the program, such as education, monitoring for contamination, etc. </a:t>
            </a:r>
          </a:p>
          <a:p>
            <a:pPr marL="1085850" lvl="2" indent="-171450">
              <a:buFont typeface="Arial" panose="020B0604020202020204" pitchFamily="34" charset="0"/>
              <a:buChar char="•"/>
            </a:pPr>
            <a:r>
              <a:rPr lang="en-US" b="0" u="none" baseline="0" dirty="0">
                <a:latin typeface="Arial" panose="020B0604020202020204" pitchFamily="34" charset="0"/>
                <a:cs typeface="Arial" panose="020B0604020202020204" pitchFamily="34" charset="0"/>
              </a:rPr>
              <a:t>Typically the hauler will be doing the monitoring of external containers by conducting route reviews and providing education if there is contamination.  You can confirm that the hauler is doing this.</a:t>
            </a:r>
            <a:endParaRPr lang="en-US" b="0" u="none" dirty="0">
              <a:latin typeface="Arial" panose="020B0604020202020204" pitchFamily="34" charset="0"/>
              <a:cs typeface="Arial" panose="020B0604020202020204" pitchFamily="34" charset="0"/>
            </a:endParaRPr>
          </a:p>
          <a:p>
            <a:pPr marL="0" indent="0">
              <a:buFont typeface="Wingdings" panose="05000000000000000000" pitchFamily="2" charset="2"/>
              <a:buNone/>
            </a:pPr>
            <a:endPar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endParaRPr>
          </a:p>
          <a:p>
            <a:pPr marL="0" indent="0">
              <a:buFont typeface="Wingdings" panose="05000000000000000000" pitchFamily="2" charset="2"/>
              <a:buNone/>
            </a:pPr>
            <a:r>
              <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rPr>
              <a:t>3. </a:t>
            </a:r>
            <a:r>
              <a:rPr lang="en-US" sz="1200" b="1" i="0" u="none" kern="1200" dirty="0">
                <a:solidFill>
                  <a:schemeClr val="tx1"/>
                </a:solidFill>
                <a:effectLst/>
                <a:latin typeface="Arial" panose="020B0604020202020204" pitchFamily="34" charset="0"/>
                <a:ea typeface="+mn-ea"/>
                <a:cs typeface="Arial" panose="020B0604020202020204" pitchFamily="34" charset="0"/>
              </a:rPr>
              <a:t>Prohibit employees from placing organic waste in a container not designated for organic waste. </a:t>
            </a:r>
          </a:p>
          <a:p>
            <a:pPr marL="171450" lvl="0" indent="-171450">
              <a:buFont typeface="Arial" panose="020B0604020202020204" pitchFamily="34" charset="0"/>
              <a:buChar cha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Non-local entities are a</a:t>
            </a:r>
            <a:r>
              <a:rPr lang="en-US" sz="1200" b="0" i="0" u="none" kern="1200" dirty="0">
                <a:solidFill>
                  <a:schemeClr val="tx1"/>
                </a:solidFill>
                <a:effectLst/>
                <a:latin typeface="Arial" panose="020B0604020202020204" pitchFamily="34" charset="0"/>
                <a:ea typeface="+mn-ea"/>
                <a:cs typeface="Arial" panose="020B0604020202020204" pitchFamily="34" charset="0"/>
              </a:rPr>
              <a:t>ccountable for organic waste handled by their employees. </a:t>
            </a:r>
          </a:p>
          <a:p>
            <a:pPr marL="171450" lvl="0" indent="-171450">
              <a:buFont typeface="Arial" panose="020B0604020202020204" pitchFamily="34" charset="0"/>
              <a:buChar char="•"/>
            </a:pPr>
            <a:r>
              <a:rPr lang="en-US" sz="1200" b="0" i="0" u="none" kern="1200" dirty="0">
                <a:solidFill>
                  <a:schemeClr val="tx1"/>
                </a:solidFill>
                <a:effectLst/>
                <a:latin typeface="Arial" panose="020B0604020202020204" pitchFamily="34" charset="0"/>
                <a:ea typeface="+mn-ea"/>
                <a:cs typeface="Arial" panose="020B0604020202020204" pitchFamily="34" charset="0"/>
              </a:rPr>
              <a:t>This</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will h</a:t>
            </a:r>
            <a:r>
              <a:rPr lang="en-US" sz="1200" b="0" i="0" u="none" kern="1200" dirty="0">
                <a:solidFill>
                  <a:schemeClr val="tx1"/>
                </a:solidFill>
                <a:effectLst/>
                <a:latin typeface="Arial" panose="020B0604020202020204" pitchFamily="34" charset="0"/>
                <a:ea typeface="+mn-ea"/>
                <a:cs typeface="Arial" panose="020B0604020202020204" pitchFamily="34" charset="0"/>
              </a:rPr>
              <a:t>elp minimize contamination and ensure that the maximum amount of organic waste is recovered from non-local entities.</a:t>
            </a:r>
            <a:endParaRPr lang="en-US" sz="1200" b="0" i="0" u="none" strike="noStrike" kern="1200" baseline="0" dirty="0">
              <a:solidFill>
                <a:schemeClr val="tx1"/>
              </a:solidFill>
              <a:latin typeface="Arial" panose="020B0604020202020204" pitchFamily="34" charset="0"/>
              <a:ea typeface="+mn-ea"/>
              <a:cs typeface="Arial" panose="020B0604020202020204" pitchFamily="34" charset="0"/>
            </a:endParaRPr>
          </a:p>
          <a:p>
            <a:pPr marL="0" lvl="0" indent="0">
              <a:buFont typeface="Wingdings" panose="05000000000000000000" pitchFamily="2" charset="2"/>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lvl="0" indent="0">
              <a:buFont typeface="Wingdings" panose="05000000000000000000" pitchFamily="2" charset="2"/>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4. </a:t>
            </a:r>
            <a:r>
              <a:rPr lang="en-US" sz="1200" b="1" i="0" u="none" kern="1200" dirty="0">
                <a:solidFill>
                  <a:schemeClr val="tx1"/>
                </a:solidFill>
                <a:effectLst/>
                <a:latin typeface="Arial" panose="020B0604020202020204" pitchFamily="34" charset="0"/>
                <a:ea typeface="+mn-ea"/>
                <a:cs typeface="Arial" panose="020B0604020202020204" pitchFamily="34" charset="0"/>
              </a:rPr>
              <a:t>Non-local</a:t>
            </a:r>
            <a:r>
              <a:rPr lang="en-US" sz="1200" b="1" i="0" u="none" kern="1200" baseline="0" dirty="0">
                <a:solidFill>
                  <a:schemeClr val="tx1"/>
                </a:solidFill>
                <a:effectLst/>
                <a:latin typeface="Arial" panose="020B0604020202020204" pitchFamily="34" charset="0"/>
                <a:ea typeface="+mn-ea"/>
                <a:cs typeface="Arial" panose="020B0604020202020204" pitchFamily="34" charset="0"/>
              </a:rPr>
              <a:t> entities must </a:t>
            </a:r>
            <a:r>
              <a:rPr lang="en-US" sz="1200" b="1" i="0" u="none" kern="1200" dirty="0">
                <a:solidFill>
                  <a:schemeClr val="tx1"/>
                </a:solidFill>
                <a:effectLst/>
                <a:latin typeface="Arial" panose="020B0604020202020204" pitchFamily="34" charset="0"/>
                <a:ea typeface="+mn-ea"/>
                <a:cs typeface="Arial" panose="020B0604020202020204" pitchFamily="34" charset="0"/>
              </a:rPr>
              <a:t>periodically inspect organic waste containers for contamination and, if the containers are contaminated, inform employees of the requirement to only use those containers for organic waste</a:t>
            </a:r>
            <a:r>
              <a:rPr lang="en-US" sz="1200" b="0" i="0" u="none" kern="1200" dirty="0">
                <a:solidFill>
                  <a:schemeClr val="tx1"/>
                </a:solidFill>
                <a:effectLst/>
                <a:latin typeface="Arial" panose="020B0604020202020204" pitchFamily="34" charset="0"/>
                <a:ea typeface="+mn-ea"/>
                <a:cs typeface="Arial" panose="020B0604020202020204" pitchFamily="34" charset="0"/>
              </a:rPr>
              <a:t>. </a:t>
            </a:r>
          </a:p>
          <a:p>
            <a:pPr marL="171450" lvl="0" indent="-171450">
              <a:buFont typeface="Arial" panose="020B0604020202020204" pitchFamily="34" charset="0"/>
              <a:buChar cha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It is important to ensure that employees are not putting organic waste in the trash container and are not contaminating the recycling and organics container.  </a:t>
            </a:r>
            <a:r>
              <a:rPr lang="en-US" sz="1200" b="0" i="1" u="none" kern="1200" baseline="0" dirty="0">
                <a:solidFill>
                  <a:schemeClr val="tx1"/>
                </a:solidFill>
                <a:effectLst/>
                <a:latin typeface="Arial" panose="020B0604020202020204" pitchFamily="34" charset="0"/>
                <a:ea typeface="+mn-ea"/>
                <a:cs typeface="Arial" panose="020B0604020202020204" pitchFamily="34" charset="0"/>
              </a:rPr>
              <a:t>(Remember when we talk about organics we are talking about the definition that includes paper, cardboard, food, and </a:t>
            </a:r>
            <a:r>
              <a:rPr lang="en-US" sz="1200" b="0" i="1" u="none" kern="1200" baseline="0" dirty="0" err="1">
                <a:solidFill>
                  <a:schemeClr val="tx1"/>
                </a:solidFill>
                <a:effectLst/>
                <a:latin typeface="Arial" panose="020B0604020202020204" pitchFamily="34" charset="0"/>
                <a:ea typeface="+mn-ea"/>
                <a:cs typeface="Arial" panose="020B0604020202020204" pitchFamily="34" charset="0"/>
              </a:rPr>
              <a:t>greenwaste</a:t>
            </a:r>
            <a:r>
              <a:rPr lang="en-US" sz="1200" b="0" i="1" u="none" kern="1200" baseline="0" dirty="0">
                <a:solidFill>
                  <a:schemeClr val="tx1"/>
                </a:solidFill>
                <a:effectLst/>
                <a:latin typeface="Arial" panose="020B0604020202020204" pitchFamily="34" charset="0"/>
                <a:ea typeface="+mn-ea"/>
                <a:cs typeface="Arial" panose="020B0604020202020204" pitchFamily="34" charset="0"/>
              </a:rPr>
              <a:t>, etc., so that is why I mentioned recycling and organics containers or the blue and green containers)</a:t>
            </a:r>
            <a:endParaRPr lang="en-US" sz="1200" b="0" i="1" u="none" kern="1200" dirty="0">
              <a:solidFill>
                <a:schemeClr val="tx1"/>
              </a:solidFill>
              <a:effectLst/>
              <a:latin typeface="Arial" panose="020B0604020202020204" pitchFamily="34" charset="0"/>
              <a:ea typeface="+mn-ea"/>
              <a:cs typeface="Arial" panose="020B0604020202020204" pitchFamily="34" charset="0"/>
            </a:endParaRPr>
          </a:p>
          <a:p>
            <a:pPr marL="171450" lvl="0" indent="-171450">
              <a:buFont typeface="Arial" panose="020B0604020202020204" pitchFamily="34" charset="0"/>
              <a:buChar char="•"/>
            </a:pPr>
            <a:r>
              <a:rPr lang="en-US" sz="1200" b="0" i="0" u="none" kern="1200" dirty="0">
                <a:solidFill>
                  <a:schemeClr val="tx1"/>
                </a:solidFill>
                <a:effectLst/>
                <a:latin typeface="Arial" panose="020B0604020202020204" pitchFamily="34" charset="0"/>
                <a:ea typeface="+mn-ea"/>
                <a:cs typeface="Arial" panose="020B0604020202020204" pitchFamily="34" charset="0"/>
              </a:rPr>
              <a:t>This ensures that non-local</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entities </a:t>
            </a:r>
            <a:r>
              <a:rPr lang="en-US" sz="1200" b="0" i="0" u="none" kern="1200" dirty="0">
                <a:solidFill>
                  <a:schemeClr val="tx1"/>
                </a:solidFill>
                <a:effectLst/>
                <a:latin typeface="Arial" panose="020B0604020202020204" pitchFamily="34" charset="0"/>
                <a:ea typeface="+mn-ea"/>
                <a:cs typeface="Arial" panose="020B0604020202020204" pitchFamily="34" charset="0"/>
              </a:rPr>
              <a:t>are accountable for their organic waste by maintaining awareness of the contents of their organic waste collection container, communicating to employees when containers are contaminated, and when needed, educating employees about the proper use of organic waste containers. </a:t>
            </a:r>
          </a:p>
          <a:p>
            <a:pPr marL="0" marR="0" lvl="0" indent="0" algn="l" defTabSz="914400" rtl="0" eaLnBrk="1" fontAlgn="auto" latinLnBrk="0" hangingPunct="1">
              <a:lnSpc>
                <a:spcPct val="100000"/>
              </a:lnSpc>
              <a:spcBef>
                <a:spcPts val="0"/>
              </a:spcBef>
              <a:spcAft>
                <a:spcPts val="0"/>
              </a:spcAft>
              <a:buClrTx/>
              <a:buSzTx/>
              <a:buFont typeface="Wingdings" panose="05000000000000000000" pitchFamily="2" charset="2"/>
              <a:buNone/>
              <a:tabLst/>
              <a:defRPr/>
            </a:pPr>
            <a:br>
              <a:rPr lang="en-US" sz="1200" b="0" i="1" u="none" kern="1200" baseline="0" dirty="0">
                <a:solidFill>
                  <a:schemeClr val="tx1"/>
                </a:solidFill>
                <a:effectLst/>
                <a:latin typeface="Arial" panose="020B0604020202020204" pitchFamily="34" charset="0"/>
                <a:ea typeface="+mn-ea"/>
                <a:cs typeface="Arial" panose="020B0604020202020204" pitchFamily="34" charset="0"/>
              </a:rPr>
            </a:br>
            <a:r>
              <a:rPr lang="en-US" sz="1200" b="0" i="1" u="none" kern="1200" baseline="0" dirty="0">
                <a:solidFill>
                  <a:schemeClr val="tx1"/>
                </a:solidFill>
                <a:effectLst/>
                <a:latin typeface="Arial" panose="020B0604020202020204" pitchFamily="34" charset="0"/>
                <a:ea typeface="+mn-ea"/>
                <a:cs typeface="Arial" panose="020B0604020202020204" pitchFamily="34" charset="0"/>
              </a:rPr>
              <a:t>IF Asked: How often is “periodically”?  It is up to the local education agency to determine the frequency.  Here’s an example: In the beginning, they start out weekly. If there is not a lot of contamination, they back off to every two weeks, or if there is a lot of contamination, they inspect daily. The key is they inspect as often as needed to reduce as much contamination as possible.   </a:t>
            </a:r>
          </a:p>
          <a:p>
            <a:pPr marL="0" lvl="0" indent="0">
              <a:buFont typeface="Wingdings" panose="05000000000000000000" pitchFamily="2" charset="2"/>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lvl="0" indent="0">
              <a:buFont typeface="Wingdings" panose="05000000000000000000" pitchFamily="2" charset="2"/>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5.</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t>
            </a:r>
            <a:r>
              <a:rPr lang="en-US" sz="1200" b="1" i="0" u="none" kern="1200" baseline="0" dirty="0">
                <a:solidFill>
                  <a:schemeClr val="tx1"/>
                </a:solidFill>
                <a:effectLst/>
                <a:latin typeface="Arial" panose="020B0604020202020204" pitchFamily="34" charset="0"/>
                <a:ea typeface="+mn-ea"/>
                <a:cs typeface="Arial" panose="020B0604020202020204" pitchFamily="34" charset="0"/>
              </a:rPr>
              <a:t>Non-local entities must p</a:t>
            </a:r>
            <a:r>
              <a:rPr lang="en-US" sz="1200" b="1" i="0" u="none" kern="1200" dirty="0">
                <a:solidFill>
                  <a:schemeClr val="tx1"/>
                </a:solidFill>
                <a:effectLst/>
                <a:latin typeface="Arial" panose="020B0604020202020204" pitchFamily="34" charset="0"/>
                <a:ea typeface="+mn-ea"/>
                <a:cs typeface="Arial" panose="020B0604020202020204" pitchFamily="34" charset="0"/>
              </a:rPr>
              <a:t>rovide information to employees on methods for the prevention of organic waste generation</a:t>
            </a: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0" lvl="0" indent="0">
              <a:buFont typeface="Wingdings" panose="05000000000000000000" pitchFamily="2" charset="2"/>
              <a:buNone/>
            </a:pPr>
            <a:r>
              <a:rPr lang="en-US" sz="1200" b="0" i="0" u="none" kern="1200" dirty="0">
                <a:solidFill>
                  <a:schemeClr val="tx1"/>
                </a:solidFill>
                <a:effectLst/>
                <a:latin typeface="Arial" panose="020B0604020202020204" pitchFamily="34" charset="0"/>
                <a:ea typeface="+mn-ea"/>
                <a:cs typeface="Arial" panose="020B0604020202020204" pitchFamily="34" charset="0"/>
              </a:rPr>
              <a:t>Also, nothing prohibits a non-local entity</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t>
            </a:r>
            <a:r>
              <a:rPr lang="en-US" sz="1200" b="0" i="0" u="none" kern="1200" dirty="0">
                <a:solidFill>
                  <a:schemeClr val="tx1"/>
                </a:solidFill>
                <a:effectLst/>
                <a:latin typeface="Arial" panose="020B0604020202020204" pitchFamily="34" charset="0"/>
                <a:ea typeface="+mn-ea"/>
                <a:cs typeface="Arial" panose="020B0604020202020204" pitchFamily="34" charset="0"/>
              </a:rPr>
              <a:t>from preventing waste generation, managing organic waste on-site, or using a community composting site.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dirty="0">
                <a:solidFill>
                  <a:schemeClr val="tx1"/>
                </a:solidFill>
                <a:effectLst/>
                <a:latin typeface="Arial" panose="020B0604020202020204" pitchFamily="34" charset="0"/>
                <a:ea typeface="+mn-ea"/>
                <a:cs typeface="Arial" panose="020B0604020202020204" pitchFamily="34" charset="0"/>
              </a:rPr>
              <a:t>These are additional options available to prevent the creation of, as well as to recycle, organic waste beyond subscribing to an organic waste collection service or self-hauling to a facility that processes the</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organic waste for recycling</a:t>
            </a:r>
            <a:r>
              <a:rPr lang="en-US" sz="1200" b="0" i="0" u="none" kern="1200" dirty="0">
                <a:solidFill>
                  <a:schemeClr val="tx1"/>
                </a:solidFill>
                <a:effectLst/>
                <a:latin typeface="Arial" panose="020B0604020202020204" pitchFamily="34" charset="0"/>
                <a:ea typeface="+mn-ea"/>
                <a:cs typeface="Arial" panose="020B0604020202020204" pitchFamily="34" charset="0"/>
              </a:rPr>
              <a:t>. </a:t>
            </a:r>
          </a:p>
          <a:p>
            <a:pPr marL="0" lvl="0" indent="0">
              <a:buFont typeface="Wingdings" panose="05000000000000000000" pitchFamily="2" charset="2"/>
              <a:buNone/>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5"/>
          </p:nvPr>
        </p:nvSpPr>
        <p:spPr/>
        <p:txBody>
          <a:bodyPr/>
          <a:lstStyle/>
          <a:p>
            <a:fld id="{B0B45825-4075-41A0-929A-855EA8E59A51}" type="slidenum">
              <a:rPr lang="en-US" smtClean="0"/>
              <a:t>6</a:t>
            </a:fld>
            <a:endParaRPr lang="en-US" dirty="0"/>
          </a:p>
        </p:txBody>
      </p:sp>
    </p:spTree>
    <p:extLst>
      <p:ext uri="{BB962C8B-B14F-4D97-AF65-F5344CB8AC3E}">
        <p14:creationId xmlns:p14="http://schemas.microsoft.com/office/powerpoint/2010/main" val="54316658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kern="1200" baseline="0" dirty="0">
                <a:solidFill>
                  <a:schemeClr val="tx1"/>
                </a:solidFill>
                <a:effectLst/>
                <a:latin typeface="Arial" panose="020B0604020202020204" pitchFamily="34" charset="0"/>
                <a:ea typeface="+mn-ea"/>
                <a:cs typeface="Arial" panose="020B0604020202020204" pitchFamily="34" charset="0"/>
              </a:rPr>
              <a:t>CalRecycle can issue a waiver if a non-local entity provides documentation that any of the following apply:</a:t>
            </a:r>
          </a:p>
          <a:p>
            <a:pPr marL="0" marR="0" lvl="0" indent="0" algn="l" defTabSz="914400" rtl="0" eaLnBrk="1" fontAlgn="auto" latinLnBrk="0" hangingPunct="1">
              <a:lnSpc>
                <a:spcPct val="100000"/>
              </a:lnSpc>
              <a:spcBef>
                <a:spcPts val="0"/>
              </a:spcBef>
              <a:spcAft>
                <a:spcPts val="0"/>
              </a:spcAft>
              <a:buClrTx/>
              <a:buSzTx/>
              <a:buFont typeface="+mj-lt"/>
              <a:buNone/>
              <a:tabLst/>
              <a:defRPr/>
            </a:pPr>
            <a:endParaRPr lang="en-US" sz="1200" b="0" i="0"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mj-lt"/>
              <a:buNone/>
              <a:tabLst/>
              <a:defRPr/>
            </a:pPr>
            <a:r>
              <a:rPr lang="en-US" sz="1200" b="0" i="0" kern="1200" dirty="0">
                <a:solidFill>
                  <a:schemeClr val="tx1"/>
                </a:solidFill>
                <a:effectLst/>
                <a:latin typeface="Arial" panose="020B0604020202020204" pitchFamily="34" charset="0"/>
                <a:ea typeface="+mn-ea"/>
                <a:cs typeface="Arial" panose="020B0604020202020204" pitchFamily="34" charset="0"/>
              </a:rPr>
              <a:t>The first waiver</a:t>
            </a:r>
            <a:r>
              <a:rPr lang="en-US" sz="1200" b="0" i="0" kern="1200" baseline="0" dirty="0">
                <a:solidFill>
                  <a:schemeClr val="tx1"/>
                </a:solidFill>
                <a:effectLst/>
                <a:latin typeface="Arial" panose="020B0604020202020204" pitchFamily="34" charset="0"/>
                <a:ea typeface="+mn-ea"/>
                <a:cs typeface="Arial" panose="020B0604020202020204" pitchFamily="34" charset="0"/>
              </a:rPr>
              <a:t> for collection service can be issued </a:t>
            </a:r>
            <a:r>
              <a:rPr lang="en-US" sz="1200" b="0" i="0" kern="1200" dirty="0">
                <a:solidFill>
                  <a:schemeClr val="tx1"/>
                </a:solidFill>
                <a:effectLst/>
                <a:latin typeface="Arial" panose="020B0604020202020204" pitchFamily="34" charset="0"/>
                <a:ea typeface="+mn-ea"/>
                <a:cs typeface="Arial" panose="020B0604020202020204" pitchFamily="34" charset="0"/>
              </a:rPr>
              <a:t>if a non-local entity generates a de minimis amount of material in the blue</a:t>
            </a:r>
            <a:r>
              <a:rPr lang="en-US" sz="1200" b="0" i="0" kern="1200" baseline="0" dirty="0">
                <a:solidFill>
                  <a:schemeClr val="tx1"/>
                </a:solidFill>
                <a:effectLst/>
                <a:latin typeface="Arial" panose="020B0604020202020204" pitchFamily="34" charset="0"/>
                <a:ea typeface="+mn-ea"/>
                <a:cs typeface="Arial" panose="020B0604020202020204" pitchFamily="34" charset="0"/>
              </a:rPr>
              <a:t> and/or green container. De </a:t>
            </a:r>
            <a:r>
              <a:rPr lang="en-US" sz="1200" b="0" i="0" kern="1200" baseline="0" dirty="0" err="1">
                <a:solidFill>
                  <a:schemeClr val="tx1"/>
                </a:solidFill>
                <a:effectLst/>
                <a:latin typeface="Arial" panose="020B0604020202020204" pitchFamily="34" charset="0"/>
                <a:ea typeface="+mn-ea"/>
                <a:cs typeface="Arial" panose="020B0604020202020204" pitchFamily="34" charset="0"/>
              </a:rPr>
              <a:t>minimis</a:t>
            </a:r>
            <a:r>
              <a:rPr lang="en-US" sz="1200" b="0" i="0" kern="1200" baseline="0" dirty="0">
                <a:solidFill>
                  <a:schemeClr val="tx1"/>
                </a:solidFill>
                <a:effectLst/>
                <a:latin typeface="Arial" panose="020B0604020202020204" pitchFamily="34" charset="0"/>
                <a:ea typeface="+mn-ea"/>
                <a:cs typeface="Arial" panose="020B0604020202020204" pitchFamily="34" charset="0"/>
              </a:rPr>
              <a:t> amounts of waste are either of the following:</a:t>
            </a:r>
          </a:p>
          <a:p>
            <a:pPr marL="1028700" marR="0" lvl="1" indent="-571500" algn="l" defTabSz="914400" rtl="0" eaLnBrk="1" fontAlgn="auto" latinLnBrk="0" hangingPunct="1">
              <a:lnSpc>
                <a:spcPct val="100000"/>
              </a:lnSpc>
              <a:spcBef>
                <a:spcPts val="0"/>
              </a:spcBef>
              <a:spcAft>
                <a:spcPts val="0"/>
              </a:spcAft>
              <a:buClrTx/>
              <a:buSzTx/>
              <a:buFont typeface="+mj-lt"/>
              <a:buAutoNum type="romanLcPeriod"/>
              <a:tabLst/>
              <a:defRPr/>
            </a:pPr>
            <a:r>
              <a:rPr lang="en-US" sz="3200" dirty="0"/>
              <a:t>Solid waste is 2 cy or more and organic waste is less than 20 gallons per week</a:t>
            </a:r>
          </a:p>
          <a:p>
            <a:pPr marL="1028700" marR="0" lvl="1" indent="-571500" algn="l" defTabSz="914400" rtl="0" eaLnBrk="1" fontAlgn="auto" latinLnBrk="0" hangingPunct="1">
              <a:lnSpc>
                <a:spcPct val="100000"/>
              </a:lnSpc>
              <a:spcBef>
                <a:spcPts val="0"/>
              </a:spcBef>
              <a:spcAft>
                <a:spcPts val="0"/>
              </a:spcAft>
              <a:buClrTx/>
              <a:buSzTx/>
              <a:buFont typeface="+mj-lt"/>
              <a:buAutoNum type="romanLcPeriod"/>
              <a:tabLst/>
              <a:defRPr/>
            </a:pPr>
            <a:r>
              <a:rPr lang="en-US" sz="3200" dirty="0"/>
              <a:t>Solid waste is less than 2 cy and organic waste is less than 10 gallons per week</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chemeClr val="tx1"/>
                </a:solidFill>
                <a:effectLst/>
                <a:latin typeface="Arial" panose="020B0604020202020204" pitchFamily="34" charset="0"/>
                <a:ea typeface="+mn-ea"/>
                <a:cs typeface="Arial" panose="020B0604020202020204" pitchFamily="34" charset="0"/>
              </a:rPr>
              <a:t>For example:</a:t>
            </a:r>
            <a:r>
              <a:rPr lang="en-US" sz="1200" b="0" i="0" kern="1200" baseline="0" dirty="0">
                <a:solidFill>
                  <a:schemeClr val="tx1"/>
                </a:solidFill>
                <a:effectLst/>
                <a:latin typeface="Arial" panose="020B0604020202020204" pitchFamily="34" charset="0"/>
                <a:ea typeface="+mn-ea"/>
                <a:cs typeface="Arial" panose="020B0604020202020204" pitchFamily="34" charset="0"/>
              </a:rPr>
              <a:t> In a three container collection service,</a:t>
            </a:r>
            <a:r>
              <a:rPr lang="en-US" sz="1200" b="0" i="0" kern="1200" dirty="0">
                <a:solidFill>
                  <a:schemeClr val="tx1"/>
                </a:solidFill>
                <a:effectLst/>
                <a:latin typeface="Arial" panose="020B0604020202020204" pitchFamily="34" charset="0"/>
                <a:ea typeface="+mn-ea"/>
                <a:cs typeface="Arial" panose="020B0604020202020204" pitchFamily="34" charset="0"/>
              </a:rPr>
              <a:t> if there is no organic</a:t>
            </a:r>
            <a:r>
              <a:rPr lang="en-US" sz="1200" b="0" i="0" kern="1200" baseline="0" dirty="0">
                <a:solidFill>
                  <a:schemeClr val="tx1"/>
                </a:solidFill>
                <a:effectLst/>
                <a:latin typeface="Arial" panose="020B0604020202020204" pitchFamily="34" charset="0"/>
                <a:ea typeface="+mn-ea"/>
                <a:cs typeface="Arial" panose="020B0604020202020204" pitchFamily="34" charset="0"/>
              </a:rPr>
              <a:t> </a:t>
            </a:r>
            <a:r>
              <a:rPr lang="en-US" sz="1200" b="0" i="0" kern="1200" dirty="0">
                <a:solidFill>
                  <a:schemeClr val="tx1"/>
                </a:solidFill>
                <a:effectLst/>
                <a:latin typeface="Arial" panose="020B0604020202020204" pitchFamily="34" charset="0"/>
                <a:ea typeface="+mn-ea"/>
                <a:cs typeface="Arial" panose="020B0604020202020204" pitchFamily="34" charset="0"/>
              </a:rPr>
              <a:t>waste stream present (material that would go in the green container) , then a green container collection service is not necessary. However, a blue recycling container collection service would still need to be provided for the collection of other organic waste, such as paper products and cardboard.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kern="1200" dirty="0">
                <a:solidFill>
                  <a:schemeClr val="tx1"/>
                </a:solidFill>
                <a:effectLst/>
                <a:latin typeface="Arial" panose="020B0604020202020204" pitchFamily="34" charset="0"/>
                <a:ea typeface="+mn-ea"/>
                <a:cs typeface="Arial" panose="020B0604020202020204" pitchFamily="34" charset="0"/>
              </a:rPr>
              <a:t>If there is a de </a:t>
            </a:r>
            <a:r>
              <a:rPr lang="en-US" sz="1200" b="0" i="0" kern="1200" dirty="0" err="1">
                <a:solidFill>
                  <a:schemeClr val="tx1"/>
                </a:solidFill>
                <a:effectLst/>
                <a:latin typeface="Arial" panose="020B0604020202020204" pitchFamily="34" charset="0"/>
                <a:ea typeface="+mn-ea"/>
                <a:cs typeface="Arial" panose="020B0604020202020204" pitchFamily="34" charset="0"/>
              </a:rPr>
              <a:t>minimis</a:t>
            </a:r>
            <a:r>
              <a:rPr lang="en-US" sz="1200" b="0" i="0" kern="1200" dirty="0">
                <a:solidFill>
                  <a:schemeClr val="tx1"/>
                </a:solidFill>
                <a:effectLst/>
                <a:latin typeface="Arial" panose="020B0604020202020204" pitchFamily="34" charset="0"/>
                <a:ea typeface="+mn-ea"/>
                <a:cs typeface="Arial" panose="020B0604020202020204" pitchFamily="34" charset="0"/>
              </a:rPr>
              <a:t> waiver for collection,</a:t>
            </a:r>
            <a:r>
              <a:rPr lang="en-US" sz="1200" b="0" i="0" kern="1200" baseline="0" dirty="0">
                <a:solidFill>
                  <a:schemeClr val="tx1"/>
                </a:solidFill>
                <a:effectLst/>
                <a:latin typeface="Arial" panose="020B0604020202020204" pitchFamily="34" charset="0"/>
                <a:ea typeface="+mn-ea"/>
                <a:cs typeface="Arial" panose="020B0604020202020204" pitchFamily="34" charset="0"/>
              </a:rPr>
              <a:t> then the associated internal container would not be necessary.</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b="0" i="0" kern="1200" baseline="0" dirty="0">
                <a:solidFill>
                  <a:schemeClr val="tx1"/>
                </a:solidFill>
                <a:effectLst/>
                <a:latin typeface="Arial" panose="020B0604020202020204" pitchFamily="34" charset="0"/>
                <a:ea typeface="+mn-ea"/>
                <a:cs typeface="Arial" panose="020B0604020202020204" pitchFamily="34" charset="0"/>
              </a:rPr>
              <a:t>In the example above if you have no material for the green container, such as an office building that does not generate food or </a:t>
            </a:r>
            <a:r>
              <a:rPr lang="en-US" b="0" i="0" kern="1200" baseline="0" dirty="0" err="1">
                <a:solidFill>
                  <a:schemeClr val="tx1"/>
                </a:solidFill>
                <a:effectLst/>
                <a:latin typeface="Arial" panose="020B0604020202020204" pitchFamily="34" charset="0"/>
                <a:ea typeface="+mn-ea"/>
                <a:cs typeface="Arial" panose="020B0604020202020204" pitchFamily="34" charset="0"/>
              </a:rPr>
              <a:t>greenwaste</a:t>
            </a:r>
            <a:r>
              <a:rPr lang="en-US" b="0" i="0" kern="1200" baseline="0" dirty="0">
                <a:solidFill>
                  <a:schemeClr val="tx1"/>
                </a:solidFill>
                <a:effectLst/>
                <a:latin typeface="Arial" panose="020B0604020202020204" pitchFamily="34" charset="0"/>
                <a:ea typeface="+mn-ea"/>
                <a:cs typeface="Arial" panose="020B0604020202020204" pitchFamily="34" charset="0"/>
              </a:rPr>
              <a:t>, then the office building would not need to have internal containers for food.</a:t>
            </a:r>
            <a:endParaRPr lang="en-US" b="0" i="0" dirty="0">
              <a:latin typeface="Arial" panose="020B0604020202020204" pitchFamily="34" charset="0"/>
              <a:cs typeface="Arial" panose="020B0604020202020204" pitchFamily="34" charset="0"/>
            </a:endParaRPr>
          </a:p>
          <a:p>
            <a:endParaRPr lang="en-US" sz="1200" b="0" kern="1200" dirty="0">
              <a:solidFill>
                <a:schemeClr val="tx1"/>
              </a:solidFill>
              <a:effectLst/>
              <a:latin typeface="Arial" panose="020B0604020202020204" pitchFamily="34" charset="0"/>
              <a:ea typeface="+mn-ea"/>
              <a:cs typeface="Arial" panose="020B0604020202020204" pitchFamily="34" charset="0"/>
            </a:endParaRPr>
          </a:p>
          <a:p>
            <a:pPr marL="0" indent="0">
              <a:buFont typeface="Arial" panose="020B0604020202020204" pitchFamily="34" charset="0"/>
              <a:buNone/>
            </a:pPr>
            <a:r>
              <a:rPr lang="en-US" sz="1200" b="0" kern="1200" dirty="0">
                <a:solidFill>
                  <a:schemeClr val="tx1"/>
                </a:solidFill>
                <a:effectLst/>
                <a:latin typeface="Arial" panose="020B0604020202020204" pitchFamily="34" charset="0"/>
                <a:ea typeface="+mn-ea"/>
                <a:cs typeface="Arial" panose="020B0604020202020204" pitchFamily="34" charset="0"/>
              </a:rPr>
              <a:t>A space waiver may be granted for a non-local entity if it provides documentation that </a:t>
            </a:r>
            <a:r>
              <a:rPr lang="en-US" sz="1200" b="0" i="0" kern="1200" dirty="0">
                <a:solidFill>
                  <a:schemeClr val="tx1"/>
                </a:solidFill>
                <a:effectLst/>
                <a:latin typeface="Arial" panose="020B0604020202020204" pitchFamily="34" charset="0"/>
                <a:ea typeface="+mn-ea"/>
                <a:cs typeface="Arial" panose="020B0604020202020204" pitchFamily="34" charset="0"/>
              </a:rPr>
              <a:t>a hauler, licensed architect, licensed engineer, or a similarly qualified entity has determined there </a:t>
            </a:r>
            <a:r>
              <a:rPr lang="en-US" sz="1200" b="0" kern="1200" dirty="0">
                <a:solidFill>
                  <a:schemeClr val="tx1"/>
                </a:solidFill>
                <a:effectLst/>
                <a:latin typeface="Arial" panose="020B0604020202020204" pitchFamily="34" charset="0"/>
                <a:ea typeface="+mn-ea"/>
                <a:cs typeface="Arial" panose="020B0604020202020204" pitchFamily="34" charset="0"/>
              </a:rPr>
              <a:t>is inadequate space for separate organic waste containers. </a:t>
            </a:r>
          </a:p>
          <a:p>
            <a:pPr marL="628650" lvl="1" indent="-171450">
              <a:buFont typeface="Arial" panose="020B0604020202020204" pitchFamily="34" charset="0"/>
              <a:buChar char="•"/>
            </a:pPr>
            <a:r>
              <a:rPr lang="en-US" sz="1200" b="0" kern="1200" dirty="0">
                <a:solidFill>
                  <a:schemeClr val="tx1"/>
                </a:solidFill>
                <a:effectLst/>
                <a:latin typeface="Arial" panose="020B0604020202020204" pitchFamily="34" charset="0"/>
                <a:ea typeface="+mn-ea"/>
                <a:cs typeface="Arial" panose="020B0604020202020204" pitchFamily="34" charset="0"/>
              </a:rPr>
              <a:t>This waiver is only applicable in limited scenarios and should decrease in use over the years. </a:t>
            </a:r>
          </a:p>
          <a:p>
            <a:pPr marL="628650" lvl="1" indent="-171450">
              <a:buFont typeface="Arial" panose="020B0604020202020204" pitchFamily="34" charset="0"/>
              <a:buChar char="•"/>
            </a:pPr>
            <a:r>
              <a:rPr lang="en-US" sz="1200" b="0" kern="1200" dirty="0">
                <a:solidFill>
                  <a:schemeClr val="tx1"/>
                </a:solidFill>
                <a:effectLst/>
                <a:latin typeface="Arial" panose="020B0604020202020204" pitchFamily="34" charset="0"/>
                <a:ea typeface="+mn-ea"/>
                <a:cs typeface="Arial" panose="020B0604020202020204" pitchFamily="34" charset="0"/>
              </a:rPr>
              <a:t>There are few instances in which an existing waste collection space could not accommodate an additional organic waste recycling container if the existing containers were downsized.</a:t>
            </a:r>
            <a:endParaRPr lang="en-US" b="0" dirty="0">
              <a:effectLst/>
              <a:latin typeface="Arial" panose="020B0604020202020204" pitchFamily="34" charset="0"/>
              <a:cs typeface="Arial" panose="020B0604020202020204" pitchFamily="34" charset="0"/>
            </a:endParaRPr>
          </a:p>
          <a:p>
            <a:r>
              <a:rPr lang="en-US" sz="1200" b="0" kern="1200" dirty="0">
                <a:solidFill>
                  <a:schemeClr val="tx1"/>
                </a:solidFill>
                <a:effectLst/>
                <a:latin typeface="Arial" panose="020B0604020202020204" pitchFamily="34" charset="0"/>
                <a:ea typeface="+mn-ea"/>
                <a:cs typeface="Arial" panose="020B0604020202020204" pitchFamily="34" charset="0"/>
              </a:rPr>
              <a:t> </a:t>
            </a:r>
            <a:endParaRPr lang="en-US" sz="1200" b="0" kern="1200" baseline="0" dirty="0">
              <a:solidFill>
                <a:schemeClr val="tx1"/>
              </a:solidFill>
              <a:effectLst/>
              <a:latin typeface="Arial" panose="020B0604020202020204" pitchFamily="34" charset="0"/>
              <a:ea typeface="+mn-ea"/>
              <a:cs typeface="Arial" panose="020B0604020202020204" pitchFamily="34" charset="0"/>
            </a:endParaRPr>
          </a:p>
          <a:p>
            <a:r>
              <a:rPr lang="en-US" sz="1200" b="0" kern="1200" baseline="0" dirty="0">
                <a:solidFill>
                  <a:schemeClr val="tx1"/>
                </a:solidFill>
                <a:effectLst/>
                <a:latin typeface="Arial" panose="020B0604020202020204" pitchFamily="34" charset="0"/>
                <a:ea typeface="+mn-ea"/>
                <a:cs typeface="Arial" panose="020B0604020202020204" pitchFamily="34" charset="0"/>
              </a:rPr>
              <a:t>If a jurisdiction that a non-local entity is located in is granted a waiver pursuant to Section 18984.12, then the non-local entity will not have to comply with the requirements in Article 5.  The non-local entity will need to submit a request to CalRecycle.</a:t>
            </a:r>
          </a:p>
          <a:p>
            <a:pPr marL="628650" lvl="1" indent="-171450">
              <a:buFont typeface="Arial" panose="020B0604020202020204" pitchFamily="34" charset="0"/>
              <a:buChar char="•"/>
            </a:pPr>
            <a:r>
              <a:rPr lang="en-US" sz="1200" b="0" kern="1200" baseline="0" dirty="0">
                <a:solidFill>
                  <a:schemeClr val="tx1"/>
                </a:solidFill>
                <a:effectLst/>
                <a:latin typeface="Arial" panose="020B0604020202020204" pitchFamily="34" charset="0"/>
                <a:ea typeface="+mn-ea"/>
                <a:cs typeface="Arial" panose="020B0604020202020204" pitchFamily="34" charset="0"/>
              </a:rPr>
              <a:t>This was done because if the jurisdictions in these areas do not have to comply with Article 3 then there will not be collection services available for non-local entities to utilize.</a:t>
            </a:r>
          </a:p>
          <a:p>
            <a:pPr marL="628650" lvl="1" indent="-171450">
              <a:buFont typeface="Arial" panose="020B0604020202020204" pitchFamily="34" charset="0"/>
              <a:buChar char="•"/>
            </a:pPr>
            <a:r>
              <a:rPr lang="en-US" sz="1200" b="0" kern="1200" baseline="0" dirty="0">
                <a:solidFill>
                  <a:schemeClr val="tx1"/>
                </a:solidFill>
                <a:effectLst/>
                <a:latin typeface="Arial" panose="020B0604020202020204" pitchFamily="34" charset="0"/>
                <a:ea typeface="+mn-ea"/>
                <a:cs typeface="Arial" panose="020B0604020202020204" pitchFamily="34" charset="0"/>
              </a:rPr>
              <a:t>CalRecycle will be publishing on its website the jurisdictions and census tracts (for unincorporated areas) that meet the thresholds for a waiver.  This will be published after the 2020 Census data is available.  Non-local entities will be able to review this information to determine if they are in a jurisdiction or census tract that is waived.  We will also have guidance on the website for non-local entities to request a waiver this should be on the website in May/June and we will hold a statewide webinar to explain the process.</a:t>
            </a:r>
          </a:p>
          <a:p>
            <a:pPr marL="171450" indent="-171450">
              <a:buFont typeface="Arial" panose="020B0604020202020204" pitchFamily="34" charset="0"/>
              <a:buChar char="•"/>
            </a:pPr>
            <a:endParaRPr lang="en-US" sz="1200" b="0" i="1" kern="1200" baseline="0" dirty="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endParaRPr lang="en-US" sz="1200" b="0" i="1" kern="1200" baseline="0" dirty="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endParaRPr lang="en-US" sz="1200" b="0" i="1" kern="1200" baseline="0" dirty="0">
              <a:solidFill>
                <a:schemeClr val="tx1"/>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endParaRPr lang="en-US" sz="1200" b="0" i="1" kern="1200" baseline="0" dirty="0">
              <a:solidFill>
                <a:schemeClr val="tx1"/>
              </a:solidFill>
              <a:effectLst/>
              <a:latin typeface="Arial" panose="020B0604020202020204" pitchFamily="34" charset="0"/>
              <a:ea typeface="+mn-ea"/>
              <a:cs typeface="Arial" panose="020B0604020202020204" pitchFamily="34" charset="0"/>
            </a:endParaRPr>
          </a:p>
          <a:p>
            <a:r>
              <a:rPr lang="en-US" sz="1200" i="1" u="sng" kern="1200" dirty="0">
                <a:solidFill>
                  <a:schemeClr val="tx1"/>
                </a:solidFill>
                <a:effectLst/>
                <a:latin typeface="Arial" panose="020B0604020202020204" pitchFamily="34" charset="0"/>
                <a:ea typeface="+mn-ea"/>
                <a:cs typeface="Arial" panose="020B0604020202020204" pitchFamily="34" charset="0"/>
              </a:rPr>
              <a:t>References: </a:t>
            </a:r>
          </a:p>
          <a:p>
            <a:r>
              <a:rPr lang="en-US" sz="1200" i="1" kern="1200" dirty="0">
                <a:solidFill>
                  <a:schemeClr val="tx1"/>
                </a:solidFill>
                <a:effectLst/>
                <a:latin typeface="Arial" panose="020B0604020202020204" pitchFamily="34" charset="0"/>
                <a:ea typeface="+mn-ea"/>
                <a:cs typeface="Arial" panose="020B0604020202020204" pitchFamily="34" charset="0"/>
              </a:rPr>
              <a:t>Low Population: </a:t>
            </a:r>
          </a:p>
          <a:p>
            <a:pPr lvl="1"/>
            <a:r>
              <a:rPr lang="en-US" sz="1200" i="1" kern="1200" dirty="0">
                <a:solidFill>
                  <a:schemeClr val="tx1"/>
                </a:solidFill>
                <a:effectLst/>
                <a:latin typeface="Arial" panose="020B0604020202020204" pitchFamily="34" charset="0"/>
                <a:ea typeface="+mn-ea"/>
                <a:cs typeface="Arial" panose="020B0604020202020204" pitchFamily="34" charset="0"/>
              </a:rPr>
              <a:t>(1) A jurisdiction may apply to the Department for a waiver for the jurisdiction and some or all its generators from some or all of the requirements of this article if the following apply:  </a:t>
            </a:r>
          </a:p>
          <a:p>
            <a:pPr lvl="2"/>
            <a:r>
              <a:rPr lang="en-US" sz="1200" i="1" kern="1200" dirty="0">
                <a:solidFill>
                  <a:schemeClr val="tx1"/>
                </a:solidFill>
                <a:effectLst/>
                <a:latin typeface="Arial" panose="020B0604020202020204" pitchFamily="34" charset="0"/>
                <a:ea typeface="+mn-ea"/>
                <a:cs typeface="Arial" panose="020B0604020202020204" pitchFamily="34" charset="0"/>
              </a:rPr>
              <a:t>(A) The jurisdiction disposed of less than 5,000 tons of solid waste in 2014 as reported in the Disposal Reporting System. </a:t>
            </a:r>
          </a:p>
          <a:p>
            <a:pPr lvl="2"/>
            <a:r>
              <a:rPr lang="en-US" sz="1200" i="1" kern="1200" dirty="0">
                <a:solidFill>
                  <a:schemeClr val="tx1"/>
                </a:solidFill>
                <a:effectLst/>
                <a:latin typeface="Arial" panose="020B0604020202020204" pitchFamily="34" charset="0"/>
                <a:ea typeface="+mn-ea"/>
                <a:cs typeface="Arial" panose="020B0604020202020204" pitchFamily="34" charset="0"/>
              </a:rPr>
              <a:t>(B) The jurisdiction has a total population of less than 7,500 people.  </a:t>
            </a:r>
          </a:p>
          <a:p>
            <a:pPr lvl="1"/>
            <a:r>
              <a:rPr lang="en-US" sz="1200" i="1" kern="1200" dirty="0">
                <a:solidFill>
                  <a:schemeClr val="tx1"/>
                </a:solidFill>
                <a:effectLst/>
                <a:latin typeface="Arial" panose="020B0604020202020204" pitchFamily="34" charset="0"/>
                <a:ea typeface="+mn-ea"/>
                <a:cs typeface="Arial" panose="020B0604020202020204" pitchFamily="34" charset="0"/>
              </a:rPr>
              <a:t>(2) A jurisdiction may apply to the Department for a waiver from some or all of the requirements of this article for census tracts that have a population density of less than 75 people per square mile that are served by the jurisdiction and are located in unincorporated portions of a county.</a:t>
            </a:r>
          </a:p>
          <a:p>
            <a:r>
              <a:rPr lang="en-US" sz="1200" i="1" kern="1200" dirty="0">
                <a:solidFill>
                  <a:schemeClr val="tx1"/>
                </a:solidFill>
                <a:effectLst/>
                <a:latin typeface="Arial" panose="020B0604020202020204" pitchFamily="34" charset="0"/>
                <a:ea typeface="+mn-ea"/>
                <a:cs typeface="Arial" panose="020B0604020202020204" pitchFamily="34" charset="0"/>
              </a:rPr>
              <a:t> </a:t>
            </a:r>
          </a:p>
          <a:p>
            <a:r>
              <a:rPr lang="en-US" sz="1200" i="1" kern="1200" dirty="0">
                <a:solidFill>
                  <a:schemeClr val="tx1"/>
                </a:solidFill>
                <a:effectLst/>
                <a:latin typeface="Arial" panose="020B0604020202020204" pitchFamily="34" charset="0"/>
                <a:ea typeface="+mn-ea"/>
                <a:cs typeface="Arial" panose="020B0604020202020204" pitchFamily="34" charset="0"/>
              </a:rPr>
              <a:t>Rural exemption:</a:t>
            </a:r>
          </a:p>
          <a:p>
            <a:r>
              <a:rPr lang="en-US" sz="1200" i="1" kern="1200" dirty="0">
                <a:solidFill>
                  <a:schemeClr val="tx1"/>
                </a:solidFill>
                <a:effectLst/>
                <a:latin typeface="Arial" panose="020B0604020202020204" pitchFamily="34" charset="0"/>
                <a:ea typeface="+mn-ea"/>
                <a:cs typeface="Arial" panose="020B0604020202020204" pitchFamily="34" charset="0"/>
              </a:rPr>
              <a:t> The Department shall grant an exemption from complying with the organic waste collection requirements specified in this article for rural jurisdictions that meet the definition of a “Rural Jurisdiction” in Section 42649.8 of the Public Resources Code (</a:t>
            </a:r>
            <a:r>
              <a:rPr lang="en-US" sz="1200" i="1" kern="1200" dirty="0" err="1">
                <a:solidFill>
                  <a:schemeClr val="tx1"/>
                </a:solidFill>
                <a:effectLst/>
                <a:latin typeface="Arial" panose="020B0604020202020204" pitchFamily="34" charset="0"/>
                <a:ea typeface="+mn-ea"/>
                <a:cs typeface="Arial" panose="020B0604020202020204" pitchFamily="34" charset="0"/>
              </a:rPr>
              <a:t>MORe</a:t>
            </a:r>
            <a:r>
              <a:rPr lang="en-US" sz="1200" i="1" kern="1200" dirty="0">
                <a:solidFill>
                  <a:schemeClr val="tx1"/>
                </a:solidFill>
                <a:effectLst/>
                <a:latin typeface="Arial" panose="020B0604020202020204" pitchFamily="34" charset="0"/>
                <a:ea typeface="+mn-ea"/>
                <a:cs typeface="Arial" panose="020B0604020202020204" pitchFamily="34" charset="0"/>
              </a:rPr>
              <a:t>), if the governing body of the jurisdiction adopts a resolution that includes a finding as to the purpose of and need for the exemption. </a:t>
            </a:r>
          </a:p>
          <a:p>
            <a:endParaRPr lang="en-US" sz="1200" i="1" kern="1200" dirty="0">
              <a:solidFill>
                <a:schemeClr val="tx1"/>
              </a:solidFill>
              <a:effectLst/>
              <a:latin typeface="Arial" panose="020B0604020202020204" pitchFamily="34" charset="0"/>
              <a:ea typeface="+mn-ea"/>
              <a:cs typeface="Arial" panose="020B0604020202020204" pitchFamily="34" charset="0"/>
            </a:endParaRPr>
          </a:p>
          <a:p>
            <a:r>
              <a:rPr lang="en-US" sz="1200" i="1" kern="1200" dirty="0">
                <a:solidFill>
                  <a:schemeClr val="tx1"/>
                </a:solidFill>
                <a:effectLst/>
                <a:latin typeface="Arial" panose="020B0604020202020204" pitchFamily="34" charset="0"/>
                <a:ea typeface="+mn-ea"/>
                <a:cs typeface="Arial" panose="020B0604020202020204" pitchFamily="34" charset="0"/>
              </a:rPr>
              <a:t>Elevation</a:t>
            </a:r>
            <a:br>
              <a:rPr lang="en-US" sz="1200" i="1" kern="1200" dirty="0">
                <a:solidFill>
                  <a:schemeClr val="tx1"/>
                </a:solidFill>
                <a:effectLst/>
                <a:latin typeface="Arial" panose="020B0604020202020204" pitchFamily="34" charset="0"/>
                <a:ea typeface="+mn-ea"/>
                <a:cs typeface="Arial" panose="020B0604020202020204" pitchFamily="34" charset="0"/>
              </a:rPr>
            </a:br>
            <a:endParaRPr lang="en-US" sz="1200" i="1" kern="1200" dirty="0">
              <a:solidFill>
                <a:schemeClr val="tx1"/>
              </a:solidFill>
              <a:effectLst/>
              <a:latin typeface="Arial" panose="020B0604020202020204" pitchFamily="34" charset="0"/>
              <a:ea typeface="+mn-ea"/>
              <a:cs typeface="Arial" panose="020B0604020202020204" pitchFamily="34" charset="0"/>
            </a:endParaRPr>
          </a:p>
          <a:p>
            <a:pPr marL="0" lvl="0" indent="0">
              <a:buFont typeface="Arial" panose="020B0604020202020204" pitchFamily="34" charset="0"/>
              <a:buNone/>
            </a:pPr>
            <a:endParaRPr lang="en-US" sz="1200" b="0"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7</a:t>
            </a:fld>
            <a:endParaRPr lang="en-US" dirty="0"/>
          </a:p>
        </p:txBody>
      </p:sp>
    </p:spTree>
    <p:extLst>
      <p:ext uri="{BB962C8B-B14F-4D97-AF65-F5344CB8AC3E}">
        <p14:creationId xmlns:p14="http://schemas.microsoft.com/office/powerpoint/2010/main" val="2994978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dirty="0"/>
              <a:t>Let’s now discuss</a:t>
            </a:r>
            <a:r>
              <a:rPr lang="en-US" baseline="0" dirty="0"/>
              <a:t> the edible food recovery requirements.</a:t>
            </a:r>
          </a:p>
          <a:p>
            <a:pPr marL="0" indent="0">
              <a:buFont typeface="Arial" panose="020B0604020202020204" pitchFamily="34" charset="0"/>
              <a:buNone/>
            </a:pPr>
            <a:r>
              <a:rPr lang="en-US" dirty="0"/>
              <a:t>So </a:t>
            </a:r>
            <a:r>
              <a:rPr lang="en-US" b="0" dirty="0"/>
              <a:t>what does edible food mean?</a:t>
            </a:r>
            <a:r>
              <a:rPr lang="en-US" b="0" baseline="0" dirty="0"/>
              <a:t>  It means f</a:t>
            </a:r>
            <a:r>
              <a:rPr lang="en-US" b="0" dirty="0"/>
              <a:t>ood intended for human consumption</a:t>
            </a:r>
          </a:p>
          <a:p>
            <a:pPr marL="171450" indent="-171450">
              <a:buFont typeface="Arial" panose="020B0604020202020204" pitchFamily="34" charset="0"/>
              <a:buChar char="•"/>
            </a:pPr>
            <a:endParaRPr lang="en-US" b="0" dirty="0"/>
          </a:p>
          <a:p>
            <a:pPr marL="0" indent="0">
              <a:buFont typeface="Arial" panose="020B0604020202020204" pitchFamily="34" charset="0"/>
              <a:buNone/>
            </a:pPr>
            <a:r>
              <a:rPr lang="en-US" b="0" dirty="0"/>
              <a:t>We also specify</a:t>
            </a:r>
            <a:r>
              <a:rPr lang="en-US" b="0" baseline="0" dirty="0"/>
              <a:t> </a:t>
            </a:r>
            <a:r>
              <a:rPr lang="en-US" b="0" dirty="0"/>
              <a:t>in</a:t>
            </a:r>
            <a:r>
              <a:rPr lang="en-US" b="0" baseline="0" dirty="0"/>
              <a:t> the regulations that nothing requires that edible food be recovered if it does not meet the food safety requirements of the California Retail Food Code</a:t>
            </a:r>
          </a:p>
          <a:p>
            <a:pPr marL="628650" lvl="1" indent="-171450">
              <a:buFont typeface="Arial" panose="020B0604020202020204" pitchFamily="34" charset="0"/>
              <a:buChar char="•"/>
            </a:pPr>
            <a:r>
              <a:rPr lang="en-US" b="0" baseline="0" dirty="0"/>
              <a:t>So just because the food is intended for human consumption does not mean it is safe to recover.</a:t>
            </a:r>
          </a:p>
          <a:p>
            <a:pPr marL="628650" lvl="1" indent="-171450">
              <a:buFont typeface="Arial" panose="020B0604020202020204" pitchFamily="34" charset="0"/>
              <a:buChar char="•"/>
            </a:pPr>
            <a:r>
              <a:rPr lang="en-US" b="0" baseline="0" dirty="0"/>
              <a:t>It must be intended for human consumption </a:t>
            </a:r>
            <a:r>
              <a:rPr lang="en-US" b="0" u="sng" baseline="0" dirty="0"/>
              <a:t>and </a:t>
            </a:r>
            <a:r>
              <a:rPr lang="en-US" b="0" baseline="0" dirty="0"/>
              <a:t>also meet all of the food safety requirements that are specified in California’s Retail Food Code</a:t>
            </a:r>
          </a:p>
          <a:p>
            <a:pPr marL="171450" indent="-171450">
              <a:buFont typeface="Arial" panose="020B0604020202020204" pitchFamily="34" charset="0"/>
              <a:buChar char="•"/>
            </a:pPr>
            <a:endParaRPr lang="en-US" b="0" baseline="0" dirty="0"/>
          </a:p>
          <a:p>
            <a:pPr marL="0" indent="0">
              <a:buFont typeface="Arial" panose="020B0604020202020204" pitchFamily="34" charset="0"/>
              <a:buNone/>
            </a:pPr>
            <a:r>
              <a:rPr lang="en-US" b="0" baseline="0" dirty="0"/>
              <a:t>We also specified in the definition of edible food that it is not solid waste if it is recovered and not discarded</a:t>
            </a:r>
          </a:p>
          <a:p>
            <a:pPr marL="628650" lvl="1" indent="-171450">
              <a:buFont typeface="Arial" panose="020B0604020202020204" pitchFamily="34" charset="0"/>
              <a:buChar char="•"/>
            </a:pPr>
            <a:r>
              <a:rPr lang="en-US" b="0" baseline="0" dirty="0"/>
              <a:t>This is really important.</a:t>
            </a:r>
          </a:p>
          <a:p>
            <a:pPr marL="628650" lvl="1" indent="-171450">
              <a:buFont typeface="Arial" panose="020B0604020202020204" pitchFamily="34" charset="0"/>
              <a:buChar char="•"/>
            </a:pPr>
            <a:r>
              <a:rPr lang="en-US" b="0" baseline="0" dirty="0"/>
              <a:t>This is material that is before the trash container.  This is food and not waste!</a:t>
            </a:r>
          </a:p>
          <a:p>
            <a:pPr marL="171450" indent="-171450">
              <a:buFont typeface="Arial" panose="020B0604020202020204" pitchFamily="34" charset="0"/>
              <a:buChar char="•"/>
            </a:pPr>
            <a:endParaRPr lang="en-US" b="0" baseline="0" dirty="0"/>
          </a:p>
          <a:p>
            <a:pPr marL="0" indent="0">
              <a:buFont typeface="Arial" panose="020B0604020202020204" pitchFamily="34" charset="0"/>
              <a:buNone/>
            </a:pPr>
            <a:r>
              <a:rPr lang="en-US" b="0" baseline="0" dirty="0"/>
              <a:t>The photos on the left were taken from one of </a:t>
            </a:r>
            <a:r>
              <a:rPr lang="en-US" b="0" baseline="0" dirty="0" err="1"/>
              <a:t>CalRecycle’s</a:t>
            </a:r>
            <a:r>
              <a:rPr lang="en-US" b="0" baseline="0" dirty="0"/>
              <a:t> waste prevention and rescue grant recipients.</a:t>
            </a:r>
          </a:p>
          <a:p>
            <a:pPr marL="628650" lvl="1" indent="-171450">
              <a:buFont typeface="Arial" panose="020B0604020202020204" pitchFamily="34" charset="0"/>
              <a:buChar char="•"/>
            </a:pPr>
            <a:r>
              <a:rPr lang="en-US" b="0" baseline="0" dirty="0"/>
              <a:t>These are some of the recoveries that they have been doing in K-12 schools and school kitchens.</a:t>
            </a:r>
          </a:p>
          <a:p>
            <a:pPr marL="457200" lvl="1" indent="0">
              <a:buFont typeface="Arial" panose="020B0604020202020204" pitchFamily="34" charset="0"/>
              <a:buNone/>
            </a:pPr>
            <a:endParaRPr lang="en-US" b="0" baseline="0" dirty="0"/>
          </a:p>
          <a:p>
            <a:pPr marL="0" indent="0">
              <a:buFont typeface="Arial" panose="020B0604020202020204" pitchFamily="34" charset="0"/>
              <a:buNone/>
            </a:pPr>
            <a:r>
              <a:rPr lang="en-US" b="0" baseline="0" dirty="0"/>
              <a:t>So showing a contrast.  The food pictured on the right is from an unsupervised open buffet line where customers serve themselves.  </a:t>
            </a:r>
          </a:p>
          <a:p>
            <a:pPr marL="628650" lvl="1" indent="-171450">
              <a:buFont typeface="Arial" panose="020B0604020202020204" pitchFamily="34" charset="0"/>
              <a:buChar char="•"/>
            </a:pPr>
            <a:r>
              <a:rPr lang="en-US" b="0" baseline="0" dirty="0"/>
              <a:t>Most county health departments would not allow that food to be donated.</a:t>
            </a:r>
          </a:p>
          <a:p>
            <a:endParaRPr lang="en-US" b="0" baseline="0" dirty="0"/>
          </a:p>
          <a:p>
            <a:endParaRPr lang="en-US" b="0" baseline="0" dirty="0"/>
          </a:p>
          <a:p>
            <a:endParaRPr lang="en-US" b="0" baseline="0" dirty="0"/>
          </a:p>
          <a:p>
            <a:endParaRPr lang="en-US" b="0" baseline="0" dirty="0"/>
          </a:p>
          <a:p>
            <a:endParaRPr lang="en-US" b="0" baseline="0" dirty="0"/>
          </a:p>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F06B4-E1D8-43E7-AED4-ABAEF8B092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274501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There are two Tiers for Mandated Food Donors (also known as a commercial edible food generator): </a:t>
            </a: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Tier 1 Mandated Food Donors begin implementation January 1, 2022.</a:t>
            </a: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Tier 2 Mandated Food Donors begin implementation January 1, 2024.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When looking at non-local entities to assess if they are subject to the edible food requirements, we must first determine if they fit into either tier 1 or 2 definitions:</a:t>
            </a:r>
          </a:p>
          <a:p>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r>
              <a:rPr lang="en-US" sz="1200" b="0" i="0" u="none" kern="1200" dirty="0">
                <a:solidFill>
                  <a:schemeClr val="tx1"/>
                </a:solidFill>
                <a:effectLst/>
                <a:latin typeface="Arial" panose="020B0604020202020204" pitchFamily="34" charset="0"/>
                <a:ea typeface="+mn-ea"/>
                <a:cs typeface="Arial" panose="020B0604020202020204" pitchFamily="34" charset="0"/>
              </a:rPr>
              <a:t>We</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are not aware of any situations where a non-local entity would fit in the Tier 1 definition.</a:t>
            </a: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I am going to focus on these specific types of non-local entities: state agencies, </a:t>
            </a:r>
            <a:r>
              <a:rPr lang="en-US" sz="1200" dirty="0">
                <a:latin typeface="Arial" panose="020B0604020202020204" pitchFamily="34" charset="0"/>
                <a:cs typeface="Arial" panose="020B0604020202020204" pitchFamily="34" charset="0"/>
              </a:rPr>
              <a:t>prisons, facilities operated by the state parks system, public universities, including community colleges, and county fairgrounds</a:t>
            </a:r>
          </a:p>
          <a:p>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For state agencies, that are not identified separately in the non local entity definition, the state agency is a tier 2 generator if they have a cafeteria with </a:t>
            </a:r>
            <a:r>
              <a:rPr lang="en-US" sz="1200" b="0" i="0" u="none" kern="1200" dirty="0">
                <a:solidFill>
                  <a:schemeClr val="tx1"/>
                </a:solidFill>
                <a:effectLst/>
                <a:latin typeface="Arial" panose="020B0604020202020204" pitchFamily="34" charset="0"/>
                <a:ea typeface="+mn-ea"/>
                <a:cs typeface="Arial" panose="020B0604020202020204" pitchFamily="34" charset="0"/>
              </a:rPr>
              <a:t>250 or more seats or a total cafeteria facility size equal to or greater than 5,000 square feet.  Some examples are: CalPERS, </a:t>
            </a:r>
            <a:r>
              <a:rPr lang="en-US" sz="1200" b="0" i="0" u="none" kern="1200" dirty="0" err="1">
                <a:solidFill>
                  <a:schemeClr val="tx1"/>
                </a:solidFill>
                <a:effectLst/>
                <a:latin typeface="Arial" panose="020B0604020202020204" pitchFamily="34" charset="0"/>
                <a:ea typeface="+mn-ea"/>
                <a:cs typeface="Arial" panose="020B0604020202020204" pitchFamily="34" charset="0"/>
              </a:rPr>
              <a:t>CalSTRS</a:t>
            </a:r>
            <a:r>
              <a:rPr lang="en-US" sz="1200" b="0" i="0" u="none" kern="1200" dirty="0">
                <a:solidFill>
                  <a:schemeClr val="tx1"/>
                </a:solidFill>
                <a:effectLst/>
                <a:latin typeface="Arial" panose="020B0604020202020204" pitchFamily="34" charset="0"/>
                <a:ea typeface="+mn-ea"/>
                <a:cs typeface="Arial" panose="020B0604020202020204" pitchFamily="34" charset="0"/>
              </a:rPr>
              <a:t>,</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t>
            </a:r>
            <a:r>
              <a:rPr lang="en-US" sz="1200" b="0" i="0" u="none" kern="1200" dirty="0">
                <a:solidFill>
                  <a:schemeClr val="tx1"/>
                </a:solidFill>
                <a:effectLst/>
                <a:latin typeface="Arial" panose="020B0604020202020204" pitchFamily="34" charset="0"/>
                <a:ea typeface="+mn-ea"/>
                <a:cs typeface="Arial" panose="020B0604020202020204" pitchFamily="34" charset="0"/>
              </a:rPr>
              <a:t>Franchise Tax</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Board or National Guard.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While there is a specific definition for state agency as a mandated food donor, a state agency may also meet the definitions of a restaurant, hotel, health facility, large venue, or large event. For example,  a state hospital may not have cafeteria that meets the state agency tier 2 generator definition, but meets the health facility definition.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kern="900" dirty="0">
              <a:solidFill>
                <a:srgbClr val="FFC000">
                  <a:lumMod val="60000"/>
                  <a:lumOff val="40000"/>
                </a:srgbClr>
              </a:solidFill>
              <a:latin typeface="+mn-lt"/>
            </a:endParaRP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Now let’s look at how </a:t>
            </a:r>
            <a:r>
              <a:rPr lang="en-US" sz="1200" dirty="0">
                <a:latin typeface="Arial" panose="020B0604020202020204" pitchFamily="34" charset="0"/>
                <a:cs typeface="Arial" panose="020B0604020202020204" pitchFamily="34" charset="0"/>
              </a:rPr>
              <a:t>prisons, facilities operated by the state parks system, public universities, including community colleges, and county fairgrounds </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might fit in one of the Tier 2 definitions.</a:t>
            </a:r>
          </a:p>
          <a:p>
            <a:pPr marL="628650" lvl="1" indent="-171450">
              <a:buFont typeface="Arial" panose="020B0604020202020204" pitchFamily="34" charset="0"/>
              <a:buChar char="•"/>
            </a:pPr>
            <a:r>
              <a:rPr lang="en-US" sz="1200" b="0" i="0" u="none" kern="1200" dirty="0">
                <a:solidFill>
                  <a:schemeClr val="tx1"/>
                </a:solidFill>
                <a:effectLst/>
                <a:latin typeface="Arial" panose="020B0604020202020204" pitchFamily="34" charset="0"/>
                <a:ea typeface="+mn-ea"/>
                <a:cs typeface="Arial" panose="020B0604020202020204" pitchFamily="34" charset="0"/>
              </a:rPr>
              <a:t>First</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off is </a:t>
            </a:r>
            <a:r>
              <a:rPr lang="en-US" sz="1200" b="0" i="0" u="none" kern="1200" dirty="0">
                <a:solidFill>
                  <a:schemeClr val="tx1"/>
                </a:solidFill>
                <a:effectLst/>
                <a:latin typeface="Arial" panose="020B0604020202020204" pitchFamily="34" charset="0"/>
                <a:ea typeface="+mn-ea"/>
                <a:cs typeface="Arial" panose="020B0604020202020204" pitchFamily="34" charset="0"/>
              </a:rPr>
              <a:t>Restaurants with 250 or more seats, or a total facility size equal to or greater than 5,000 square feet.  These</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would be </a:t>
            </a:r>
            <a:r>
              <a:rPr lang="en-US" sz="1200" b="0" i="0" u="none" kern="1200" dirty="0">
                <a:solidFill>
                  <a:schemeClr val="tx1"/>
                </a:solidFill>
                <a:effectLst/>
                <a:latin typeface="Arial" panose="020B0604020202020204" pitchFamily="34" charset="0"/>
                <a:ea typeface="+mn-ea"/>
                <a:cs typeface="Arial" panose="020B0604020202020204" pitchFamily="34" charset="0"/>
              </a:rPr>
              <a:t>restaurants that meet the definition and</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is located</a:t>
            </a:r>
            <a:r>
              <a:rPr lang="en-US" sz="1200" b="0" i="0" u="none" kern="1200" dirty="0">
                <a:solidFill>
                  <a:schemeClr val="tx1"/>
                </a:solidFill>
                <a:effectLst/>
                <a:latin typeface="Arial" panose="020B0604020202020204" pitchFamily="34" charset="0"/>
                <a:ea typeface="+mn-ea"/>
                <a:cs typeface="Arial" panose="020B0604020202020204" pitchFamily="34" charset="0"/>
              </a:rPr>
              <a:t> in a state park or a public university</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if the restaurant is owned by the non-local entity.  An example of this is Crocker Dining Hall at Asilomar State Beach.</a:t>
            </a:r>
            <a:r>
              <a:rPr lang="en-US" sz="1200" b="0" i="0" u="none" kern="1200" dirty="0">
                <a:solidFill>
                  <a:schemeClr val="tx1"/>
                </a:solidFill>
                <a:effectLst/>
                <a:latin typeface="Arial" panose="020B0604020202020204" pitchFamily="34" charset="0"/>
                <a:ea typeface="+mn-ea"/>
                <a:cs typeface="Arial" panose="020B0604020202020204" pitchFamily="34" charset="0"/>
              </a:rPr>
              <a:t> </a:t>
            </a:r>
          </a:p>
          <a:p>
            <a:pPr marL="1085850" lvl="2" indent="-171450">
              <a:buFont typeface="Arial" panose="020B0604020202020204" pitchFamily="34" charset="0"/>
              <a:buChar char="•"/>
            </a:pPr>
            <a:r>
              <a:rPr lang="en-US" sz="1200" b="0" i="1" u="none" dirty="0">
                <a:latin typeface="Arial" panose="020B0604020202020204" pitchFamily="34" charset="0"/>
                <a:cs typeface="Arial" panose="020B0604020202020204" pitchFamily="34" charset="0"/>
              </a:rPr>
              <a:t>For reference: </a:t>
            </a:r>
            <a:r>
              <a:rPr lang="en-US" sz="1200" b="0" i="1" u="none" strike="noStrike" kern="1200" baseline="0" dirty="0">
                <a:solidFill>
                  <a:schemeClr val="tx1"/>
                </a:solidFill>
                <a:latin typeface="Arial" panose="020B0604020202020204" pitchFamily="34" charset="0"/>
                <a:ea typeface="+mn-ea"/>
                <a:cs typeface="Arial" panose="020B0604020202020204" pitchFamily="34" charset="0"/>
              </a:rPr>
              <a:t>“Restaurant” means an establishment primarily engaged in the retail sale of food and drinks for on-premises or immediate consumption. </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dirty="0">
                <a:solidFill>
                  <a:srgbClr val="FF0000"/>
                </a:solidFill>
                <a:effectLst/>
                <a:latin typeface="Arial" panose="020B0604020202020204" pitchFamily="34" charset="0"/>
                <a:ea typeface="+mn-ea"/>
                <a:cs typeface="Arial" panose="020B0604020202020204" pitchFamily="34" charset="0"/>
              </a:rPr>
              <a:t>If the restaurant meets the threshold and is</a:t>
            </a:r>
            <a:r>
              <a:rPr lang="en-US" sz="1200" b="0" i="0" u="none" kern="1200" baseline="0" dirty="0">
                <a:solidFill>
                  <a:srgbClr val="FF0000"/>
                </a:solidFill>
                <a:effectLst/>
                <a:latin typeface="Arial" panose="020B0604020202020204" pitchFamily="34" charset="0"/>
                <a:ea typeface="+mn-ea"/>
                <a:cs typeface="Arial" panose="020B0604020202020204" pitchFamily="34" charset="0"/>
              </a:rPr>
              <a:t> not owned by the non-local entity it is located in, then it is the restaurant that is required to comply. </a:t>
            </a:r>
          </a:p>
          <a:p>
            <a:pPr marL="1085850" marR="0" lvl="2"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baseline="0" dirty="0">
                <a:solidFill>
                  <a:srgbClr val="FF0000"/>
                </a:solidFill>
                <a:effectLst/>
                <a:latin typeface="Arial" panose="020B0604020202020204" pitchFamily="34" charset="0"/>
                <a:ea typeface="+mn-ea"/>
                <a:cs typeface="Arial" panose="020B0604020202020204" pitchFamily="34" charset="0"/>
              </a:rPr>
              <a:t>If the non local entity is operating on property they do not own, such as federal property, they are subject to the mandated food donor requirements.  An example of this would be state parks operating a concession stand, or museum on federal property.  </a:t>
            </a:r>
          </a:p>
          <a:p>
            <a:pPr marL="1085850" lvl="2" indent="-171450">
              <a:buFont typeface="Arial" panose="020B0604020202020204" pitchFamily="34" charset="0"/>
              <a:buChar char="•"/>
            </a:pPr>
            <a:endParaRPr lang="en-US" sz="1200" b="0" i="0" u="none" dirty="0">
              <a:latin typeface="Arial" panose="020B0604020202020204" pitchFamily="34" charset="0"/>
              <a:cs typeface="Arial" panose="020B0604020202020204" pitchFamily="34" charset="0"/>
            </a:endParaRPr>
          </a:p>
          <a:p>
            <a:pPr marL="628650" lvl="1" indent="-171450">
              <a:buFont typeface="Arial" panose="020B0604020202020204" pitchFamily="34" charset="0"/>
              <a:buChar char="•"/>
            </a:pPr>
            <a:r>
              <a:rPr lang="en-US" sz="1200" b="0" i="0" u="none" strike="noStrike" kern="1200" dirty="0">
                <a:solidFill>
                  <a:schemeClr val="tx1"/>
                </a:solidFill>
                <a:effectLst/>
                <a:latin typeface="Arial" panose="020B0604020202020204" pitchFamily="34" charset="0"/>
                <a:ea typeface="+mn-ea"/>
                <a:cs typeface="Arial" panose="020B0604020202020204" pitchFamily="34" charset="0"/>
              </a:rPr>
              <a:t>Hotel with an on-site food facility and 200 or more rooms. We are not aware of any that meet this definition.</a:t>
            </a:r>
            <a:endParaRPr lang="en-US" sz="1200" b="0" i="0" u="none" strike="noStrike" kern="1200" baseline="0" dirty="0">
              <a:solidFill>
                <a:schemeClr val="tx1"/>
              </a:solidFill>
              <a:effectLst/>
              <a:latin typeface="Arial" panose="020B0604020202020204" pitchFamily="34" charset="0"/>
              <a:ea typeface="+mn-ea"/>
              <a:cs typeface="Arial" panose="020B0604020202020204" pitchFamily="34" charset="0"/>
            </a:endParaRP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dirty="0">
                <a:solidFill>
                  <a:schemeClr val="tx1"/>
                </a:solidFill>
                <a:effectLst/>
                <a:latin typeface="Arial" panose="020B0604020202020204" pitchFamily="34" charset="0"/>
                <a:ea typeface="+mn-ea"/>
                <a:cs typeface="Arial" panose="020B0604020202020204" pitchFamily="34" charset="0"/>
              </a:rPr>
              <a:t>Health facility with an on-site food facility and 100 or more beds. (</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Some examples could be: California Medical Facility, or Salinas Valley State Prison. ) </a:t>
            </a: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628650" lvl="1" indent="-171450">
              <a:buFont typeface="Arial" panose="020B0604020202020204" pitchFamily="34" charset="0"/>
              <a:buChar char="•"/>
            </a:pPr>
            <a:r>
              <a:rPr lang="en-US" sz="1200" b="0" i="0" u="none" kern="1200" dirty="0">
                <a:solidFill>
                  <a:schemeClr val="tx1"/>
                </a:solidFill>
                <a:effectLst/>
                <a:latin typeface="Arial" panose="020B0604020202020204" pitchFamily="34" charset="0"/>
                <a:ea typeface="+mn-ea"/>
                <a:cs typeface="Arial" panose="020B0604020202020204" pitchFamily="34" charset="0"/>
              </a:rPr>
              <a:t>Large venue - means a permanent venue facility that annually seats or serves an average of more than 2,000 individuals within the grounds of the facility per day of operation of the venue facility. A venue facility includes, but is not limited to, a public, nonprofit, or privately owned or operated stadium, amphitheater, arena, hall, amusement park, conference or civic center, zoo, aquarium, airport, racetrack, horse track, performing arts center, fairground, museum, theater, or other public attraction facility. </a:t>
            </a:r>
            <a:r>
              <a:rPr lang="en-US" sz="1200" kern="1200" dirty="0">
                <a:solidFill>
                  <a:schemeClr val="tx1"/>
                </a:solidFill>
                <a:effectLst/>
                <a:latin typeface="+mn-lt"/>
                <a:ea typeface="+mn-ea"/>
                <a:cs typeface="+mn-cs"/>
              </a:rPr>
              <a:t>A facility or site owned by one entity that includes individual businesses located on the site is considered a single large venue</a:t>
            </a:r>
            <a:r>
              <a:rPr lang="en-US" sz="1200" b="0" i="0" u="none" kern="1200" dirty="0">
                <a:solidFill>
                  <a:schemeClr val="tx1"/>
                </a:solidFill>
                <a:effectLst/>
                <a:latin typeface="Arial" panose="020B0604020202020204" pitchFamily="34" charset="0"/>
                <a:ea typeface="+mn-ea"/>
                <a:cs typeface="Arial" panose="020B0604020202020204" pitchFamily="34" charset="0"/>
              </a:rPr>
              <a:t>. Some</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examples are:  Cal Expo, Mondovi Performing Arts Center, public university stadiums that meets the large venue threshold)</a:t>
            </a:r>
          </a:p>
          <a:p>
            <a:pPr marL="628650" lvl="1" indent="-171450">
              <a:buFont typeface="Arial" panose="020B0604020202020204" pitchFamily="34" charset="0"/>
              <a:buChar char="•"/>
            </a:pPr>
            <a:r>
              <a:rPr lang="en-US" sz="1200" b="0" i="0" u="none" kern="1200" dirty="0">
                <a:solidFill>
                  <a:schemeClr val="tx1"/>
                </a:solidFill>
                <a:effectLst/>
                <a:latin typeface="Arial" panose="020B0604020202020204" pitchFamily="34" charset="0"/>
                <a:ea typeface="+mn-ea"/>
                <a:cs typeface="Arial" panose="020B0604020202020204" pitchFamily="34" charset="0"/>
              </a:rPr>
              <a:t>Large event</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t>
            </a:r>
            <a:r>
              <a:rPr lang="en-US" sz="1200" b="0" i="0" u="none" kern="1200" dirty="0">
                <a:solidFill>
                  <a:schemeClr val="tx1"/>
                </a:solidFill>
                <a:effectLst/>
                <a:latin typeface="Arial" panose="020B0604020202020204" pitchFamily="34" charset="0"/>
                <a:ea typeface="+mn-ea"/>
                <a:cs typeface="Arial" panose="020B0604020202020204" pitchFamily="34" charset="0"/>
              </a:rPr>
              <a:t>means an event, including, but not limited to, a sporting event or a flea market, that charges an admission price, or is operated by a local agency, and serves an average of more than 2,000 individuals per day of operation of the event, at a location that includes, but is not limited to, a public, nonprofit, or privately owned park, parking lot, golf course, street system, or other open space when being used for an event. </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An example of a Large event is the state fair.    </a:t>
            </a:r>
          </a:p>
          <a:p>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r>
              <a:rPr lang="en-US" sz="1200" b="0" i="0" u="none" kern="1200" baseline="0" dirty="0">
                <a:solidFill>
                  <a:schemeClr val="tx1"/>
                </a:solidFill>
                <a:effectLst/>
                <a:latin typeface="Arial" panose="020B0604020202020204" pitchFamily="34" charset="0"/>
                <a:ea typeface="+mn-ea"/>
                <a:cs typeface="Arial" panose="020B0604020202020204" pitchFamily="34" charset="0"/>
              </a:rPr>
              <a:t>Things to note: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baseline="0" dirty="0">
                <a:solidFill>
                  <a:srgbClr val="FF0000"/>
                </a:solidFill>
                <a:effectLst/>
                <a:latin typeface="Arial" panose="020B0604020202020204" pitchFamily="34" charset="0"/>
                <a:ea typeface="+mn-ea"/>
                <a:cs typeface="Arial" panose="020B0604020202020204" pitchFamily="34" charset="0"/>
              </a:rPr>
              <a:t>If a prison that has a “food service provider,” then the food service provider is the tier 1 entity and not the prison.</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u="none" kern="1200" baseline="0" dirty="0">
              <a:solidFill>
                <a:srgbClr val="FF0000"/>
              </a:solidFill>
              <a:effectLst/>
              <a:latin typeface="Arial" panose="020B0604020202020204" pitchFamily="34" charset="0"/>
              <a:ea typeface="+mn-ea"/>
              <a:cs typeface="Arial" panose="020B0604020202020204" pitchFamily="34" charset="0"/>
            </a:endParaRPr>
          </a:p>
          <a:p>
            <a:pPr marL="171450" indent="-171450">
              <a:buFont typeface="Arial" panose="020B0604020202020204" pitchFamily="34" charset="0"/>
              <a:buChar char="•"/>
            </a:pPr>
            <a:r>
              <a:rPr lang="en-US" sz="1200" b="0" i="0" u="none" kern="1200" dirty="0">
                <a:solidFill>
                  <a:schemeClr val="tx1"/>
                </a:solidFill>
                <a:effectLst/>
                <a:latin typeface="Arial" panose="020B0604020202020204" pitchFamily="34" charset="0"/>
                <a:ea typeface="+mn-ea"/>
                <a:cs typeface="Arial" panose="020B0604020202020204" pitchFamily="34" charset="0"/>
              </a:rPr>
              <a:t>Federal facilities are not subject to SB 1383’s mandated food donor requirements.</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dirty="0">
                <a:solidFill>
                  <a:schemeClr val="tx1"/>
                </a:solidFill>
                <a:effectLst/>
                <a:latin typeface="Arial" panose="020B0604020202020204" pitchFamily="34" charset="0"/>
                <a:ea typeface="+mn-ea"/>
                <a:cs typeface="Arial" panose="020B0604020202020204" pitchFamily="34" charset="0"/>
              </a:rPr>
              <a:t>Also, a</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 non-local entity is allowed to recover edible food and provide to its employees, students.  For example, many public universities have edible food collection and then redistribute the edible food to students.</a:t>
            </a:r>
            <a:endParaRPr lang="en-US" sz="1200" b="0" i="0" u="none" kern="1200" dirty="0">
              <a:solidFill>
                <a:schemeClr val="tx1"/>
              </a:solidFill>
              <a:effectLst/>
              <a:latin typeface="Arial" panose="020B0604020202020204" pitchFamily="34" charset="0"/>
              <a:ea typeface="+mn-ea"/>
              <a:cs typeface="Arial" panose="020B0604020202020204" pitchFamily="34" charset="0"/>
            </a:endParaRPr>
          </a:p>
        </p:txBody>
      </p:sp>
      <p:sp>
        <p:nvSpPr>
          <p:cNvPr id="4" name="Slide Number Placeholder 3"/>
          <p:cNvSpPr>
            <a:spLocks noGrp="1"/>
          </p:cNvSpPr>
          <p:nvPr>
            <p:ph type="sldNum" sz="quarter" idx="10"/>
          </p:nvPr>
        </p:nvSpPr>
        <p:spPr/>
        <p:txBody>
          <a:bodyPr/>
          <a:lstStyle/>
          <a:p>
            <a:fld id="{B0B45825-4075-41A0-929A-855EA8E59A51}" type="slidenum">
              <a:rPr lang="en-US" smtClean="0"/>
              <a:t>9</a:t>
            </a:fld>
            <a:endParaRPr lang="en-US" dirty="0"/>
          </a:p>
        </p:txBody>
      </p:sp>
    </p:spTree>
    <p:extLst>
      <p:ext uri="{BB962C8B-B14F-4D97-AF65-F5344CB8AC3E}">
        <p14:creationId xmlns:p14="http://schemas.microsoft.com/office/powerpoint/2010/main" val="6937866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anose="020B0604020202020204" pitchFamily="34" charset="0"/>
              <a:buChar char="•"/>
            </a:pPr>
            <a:r>
              <a:rPr lang="en-US" b="0" dirty="0"/>
              <a:t>The</a:t>
            </a:r>
            <a:r>
              <a:rPr lang="en-US" b="0" baseline="0" dirty="0"/>
              <a:t> key requirements for commercial edible food generators is to:</a:t>
            </a:r>
          </a:p>
          <a:p>
            <a:pPr marL="628650" lvl="1" indent="-171450">
              <a:buFont typeface="Arial" panose="020B0604020202020204" pitchFamily="34" charset="0"/>
              <a:buChar char="•"/>
            </a:pPr>
            <a:r>
              <a:rPr lang="en-US" b="0" baseline="0" dirty="0"/>
              <a:t>Arrange to have the maximum amount of their edible food that would otherwise be disposed be recovered for human consumption through a contract or written agreement either with:</a:t>
            </a:r>
          </a:p>
          <a:p>
            <a:pPr marL="1085850" lvl="2" indent="-171450">
              <a:buFont typeface="Arial" panose="020B0604020202020204" pitchFamily="34" charset="0"/>
              <a:buChar char="•"/>
            </a:pPr>
            <a:r>
              <a:rPr lang="en-US" b="0" baseline="0" dirty="0"/>
              <a:t> A food recovery organization or service that will collect their surplus edible food OR</a:t>
            </a:r>
          </a:p>
          <a:p>
            <a:pPr marL="1085850" lvl="2" indent="-171450">
              <a:buFont typeface="Arial" panose="020B0604020202020204" pitchFamily="34" charset="0"/>
              <a:buChar char="•"/>
            </a:pPr>
            <a:r>
              <a:rPr lang="en-US" b="0" baseline="0" dirty="0"/>
              <a:t>Self haul to a food recovery organization that will accept their edible food.</a:t>
            </a:r>
          </a:p>
          <a:p>
            <a:pPr marL="171450" indent="-171450">
              <a:buFont typeface="Arial" panose="020B0604020202020204" pitchFamily="34" charset="0"/>
              <a:buChar char="•"/>
            </a:pPr>
            <a:endParaRPr lang="en-US" b="0" baseline="0" dirty="0"/>
          </a:p>
          <a:p>
            <a:pPr marL="171450" indent="-171450">
              <a:buFont typeface="Arial" panose="020B0604020202020204" pitchFamily="34" charset="0"/>
              <a:buChar char="•"/>
            </a:pPr>
            <a:r>
              <a:rPr lang="en-US" b="0" baseline="0" dirty="0"/>
              <a:t>Let’s talk about self-haul:</a:t>
            </a:r>
          </a:p>
          <a:p>
            <a:pPr marL="171450" indent="-171450">
              <a:buFont typeface="Arial" panose="020B0604020202020204" pitchFamily="34" charset="0"/>
              <a:buChar char="•"/>
            </a:pPr>
            <a:r>
              <a:rPr lang="en-US" b="0" baseline="0" dirty="0"/>
              <a:t>We added this into the regulations based upon feedback from the California Association of Food Banks</a:t>
            </a:r>
          </a:p>
          <a:p>
            <a:pPr marL="628650" lvl="1" indent="-171450">
              <a:buFont typeface="Arial" panose="020B0604020202020204" pitchFamily="34" charset="0"/>
              <a:buChar char="•"/>
            </a:pPr>
            <a:r>
              <a:rPr lang="en-US" b="0" baseline="0" dirty="0"/>
              <a:t>It is very expensive for the organizations and services to recover this edible food</a:t>
            </a:r>
          </a:p>
          <a:p>
            <a:pPr marL="628650" lvl="1" indent="-171450">
              <a:buFont typeface="Arial" panose="020B0604020202020204" pitchFamily="34" charset="0"/>
              <a:buChar char="•"/>
            </a:pPr>
            <a:r>
              <a:rPr lang="en-US" b="0" baseline="0" dirty="0"/>
              <a:t>They are often dependent on philanthropic or government funding and grants and many do not have sustainable funding</a:t>
            </a:r>
          </a:p>
          <a:p>
            <a:pPr marL="628650" lvl="1" indent="-171450">
              <a:buFont typeface="Arial" panose="020B0604020202020204" pitchFamily="34" charset="0"/>
              <a:buChar char="•"/>
            </a:pPr>
            <a:r>
              <a:rPr lang="en-US" b="0" baseline="0" dirty="0"/>
              <a:t>So it would help them if generators are self-hauling; however, the self-hauling has to be included in that contract or written agreement</a:t>
            </a:r>
          </a:p>
          <a:p>
            <a:pPr marL="628650" lvl="1" indent="-171450">
              <a:buFont typeface="Arial" panose="020B0604020202020204" pitchFamily="34" charset="0"/>
              <a:buChar char="•"/>
            </a:pPr>
            <a:r>
              <a:rPr lang="en-US" b="0" baseline="0" dirty="0"/>
              <a:t>Under no circumstances should a commercial edible food generator self-haul edible food without permission from the food recovery organization or service.</a:t>
            </a:r>
          </a:p>
          <a:p>
            <a:pPr marL="628650" lvl="1" indent="-171450">
              <a:buFont typeface="Arial" panose="020B0604020202020204" pitchFamily="34" charset="0"/>
              <a:buChar char="•"/>
            </a:pPr>
            <a:r>
              <a:rPr lang="en-US" b="0" baseline="0" dirty="0"/>
              <a:t>That is absolutely critical to protect them from donation dumping </a:t>
            </a:r>
          </a:p>
          <a:p>
            <a:pPr marL="171450" lvl="0" indent="-171450">
              <a:buFont typeface="Arial" panose="020B0604020202020204" pitchFamily="34" charset="0"/>
              <a:buChar char="•"/>
            </a:pPr>
            <a:r>
              <a:rPr lang="en-US" b="0" baseline="0" dirty="0"/>
              <a:t>There is also nothing in the regulations that prohibits a food recovery organization or service from charging a fee for the services that they are providing to the food donor</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dirty="0">
                <a:solidFill>
                  <a:prstClr val="black"/>
                </a:solidFill>
                <a:latin typeface="Arial" panose="020B0604020202020204" pitchFamily="34" charset="0"/>
                <a:cs typeface="Arial" panose="020B0604020202020204" pitchFamily="34" charset="0"/>
              </a:rPr>
              <a:t>There are record keeping</a:t>
            </a:r>
            <a:r>
              <a:rPr lang="en-US" sz="1200" b="0" i="0" u="none" baseline="0" dirty="0">
                <a:solidFill>
                  <a:prstClr val="black"/>
                </a:solidFill>
                <a:latin typeface="Arial" panose="020B0604020202020204" pitchFamily="34" charset="0"/>
                <a:cs typeface="Arial" panose="020B0604020202020204" pitchFamily="34" charset="0"/>
              </a:rPr>
              <a:t> requirements for mandated food donors, and no reporting requirements.   </a:t>
            </a:r>
            <a:r>
              <a:rPr lang="en-US" sz="1200" b="0" i="1" u="none" baseline="0" dirty="0">
                <a:solidFill>
                  <a:prstClr val="black"/>
                </a:solidFill>
                <a:latin typeface="Arial" panose="020B0604020202020204" pitchFamily="34" charset="0"/>
                <a:cs typeface="Arial" panose="020B0604020202020204" pitchFamily="34" charset="0"/>
              </a:rPr>
              <a:t>Note: This does not affect the current annual reporting requirements for state agencies for State Agency Recycling and State Agency Buy Recycled Campaign</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baseline="0" dirty="0">
                <a:solidFill>
                  <a:prstClr val="black"/>
                </a:solidFill>
                <a:latin typeface="Arial" panose="020B0604020202020204" pitchFamily="34" charset="0"/>
                <a:cs typeface="Arial" panose="020B0604020202020204" pitchFamily="34" charset="0"/>
              </a:rPr>
              <a:t>Mandated Food Donor records must be kept up regularly and must be maintained for five years.</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baseline="0" dirty="0">
                <a:solidFill>
                  <a:prstClr val="black"/>
                </a:solidFill>
                <a:latin typeface="Arial" panose="020B0604020202020204" pitchFamily="34" charset="0"/>
                <a:cs typeface="Arial" panose="020B0604020202020204" pitchFamily="34" charset="0"/>
              </a:rPr>
              <a:t>Records may be kept electronically or hard copy.</a:t>
            </a:r>
          </a:p>
          <a:p>
            <a:pPr lvl="1"/>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These requirements include keeping the following: </a:t>
            </a:r>
          </a:p>
          <a:p>
            <a:pPr lvl="2"/>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(1) A list of each food recovery service or organization that collects or receives its edible food pursuant to a contract or written agreement established under Section 18991.3(b). </a:t>
            </a:r>
          </a:p>
          <a:p>
            <a:pPr lvl="2"/>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(2) A copy of contracts or written agreements between the mandated food donor and a food recovery service or organization. </a:t>
            </a:r>
          </a:p>
          <a:p>
            <a:pPr lvl="2"/>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(3) A record of the following for each food recovery organization or service that the mandated food donor has a contract or written agreement with: </a:t>
            </a:r>
          </a:p>
          <a:p>
            <a:pPr lvl="3"/>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(A) The name, address and contact information of the service or organization.  </a:t>
            </a:r>
          </a:p>
          <a:p>
            <a:pPr lvl="3"/>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(B) The types of food that will be collected by or self-hauled to the service or organization.  </a:t>
            </a:r>
          </a:p>
          <a:p>
            <a:pPr lvl="3"/>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(C) The established frequency that food will be collected or self-hauled.  </a:t>
            </a:r>
          </a:p>
          <a:p>
            <a:pPr lvl="3"/>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(D) The quantity of food collected or self-hauled to a service or organization for food recovery. The quantity shall be measured in pounds recovered per month. </a:t>
            </a:r>
            <a:endParaRPr lang="en-US" sz="1200" b="0" i="0" u="none" baseline="0" dirty="0">
              <a:solidFill>
                <a:prstClr val="black"/>
              </a:solidFill>
              <a:latin typeface="Arial" panose="020B0604020202020204" pitchFamily="34" charset="0"/>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u="none" baseline="0" dirty="0">
              <a:solidFill>
                <a:prstClr val="black"/>
              </a:solidFill>
              <a:latin typeface="Arial" panose="020B0604020202020204" pitchFamily="34" charset="0"/>
              <a:cs typeface="Arial" panose="020B0604020202020204" pitchFamily="34" charset="0"/>
            </a:endParaRPr>
          </a:p>
          <a:p>
            <a:pPr marL="171450" indent="-171450">
              <a:buFont typeface="Arial" panose="020B0604020202020204" pitchFamily="34" charset="0"/>
              <a:buChar char="•"/>
            </a:pPr>
            <a:r>
              <a:rPr lang="en-US" b="0" dirty="0"/>
              <a:t>To</a:t>
            </a:r>
            <a:r>
              <a:rPr lang="en-US" b="0" baseline="0" dirty="0"/>
              <a:t> help mandated food donors to comply, CalRecycle with HF&amp;H Consultants developed a model food recovery agreement</a:t>
            </a:r>
          </a:p>
          <a:p>
            <a:pPr marL="628650" lvl="1" indent="-171450">
              <a:buFont typeface="Arial" panose="020B0604020202020204" pitchFamily="34" charset="0"/>
              <a:buChar char="•"/>
            </a:pPr>
            <a:r>
              <a:rPr lang="en-US" b="0" baseline="0" dirty="0"/>
              <a:t>The tool is highly customizable and is intended to help the mandated food donors to comply</a:t>
            </a:r>
          </a:p>
          <a:p>
            <a:pPr marL="628650" lvl="1" indent="-171450">
              <a:buFont typeface="Arial" panose="020B0604020202020204" pitchFamily="34" charset="0"/>
              <a:buChar char="•"/>
            </a:pPr>
            <a:r>
              <a:rPr lang="en-US" b="0" baseline="0" dirty="0"/>
              <a:t>The regulations are silent on what needs to be included in the contract or written agreement</a:t>
            </a:r>
          </a:p>
          <a:p>
            <a:pPr marL="628650" lvl="1" indent="-171450">
              <a:buFont typeface="Arial" panose="020B0604020202020204" pitchFamily="34" charset="0"/>
              <a:buChar char="•"/>
            </a:pPr>
            <a:r>
              <a:rPr lang="en-US" b="0" baseline="0" dirty="0"/>
              <a:t>So although we provide this as a model and it is customizable it does not have to be used but it can be used</a:t>
            </a:r>
          </a:p>
          <a:p>
            <a:pPr marL="628650" lvl="1" indent="-171450">
              <a:buFont typeface="Arial" panose="020B0604020202020204" pitchFamily="34" charset="0"/>
              <a:buChar char="•"/>
            </a:pPr>
            <a:r>
              <a:rPr lang="en-US" b="0" baseline="0" dirty="0"/>
              <a:t>Non-local entities can check with the food recovery organizations/services that they partner with to see if they already have a written agreement/contract that is provided to donors.  If they do not, then the non-local entity that is a mandated food donor will need to have a written agreement or contract and keep it in their records.</a:t>
            </a:r>
          </a:p>
          <a:p>
            <a:pPr marL="171450" lvl="0" indent="-171450">
              <a:buFont typeface="Arial" panose="020B0604020202020204" pitchFamily="34" charset="0"/>
              <a:buChar char="•"/>
            </a:pPr>
            <a:endParaRPr lang="en-US" b="0" baseline="0" dirty="0"/>
          </a:p>
          <a:p>
            <a:pPr marL="171450" lvl="0" indent="-171450">
              <a:buFont typeface="Arial" panose="020B0604020202020204" pitchFamily="34" charset="0"/>
              <a:buChar char="•"/>
            </a:pPr>
            <a:endParaRPr lang="en-US" b="0" baseline="0" dirty="0"/>
          </a:p>
          <a:p>
            <a:pPr marL="171450" lvl="0" indent="-171450">
              <a:buFont typeface="Arial" panose="020B0604020202020204" pitchFamily="34" charset="0"/>
              <a:buChar char="•"/>
            </a:pPr>
            <a:endParaRPr lang="en-US" b="0" baseline="0" dirty="0"/>
          </a:p>
          <a:p>
            <a:pPr marL="228600" indent="-228600">
              <a:buFont typeface="+mj-lt"/>
              <a:buAutoNum type="arabicPeriod"/>
            </a:pPr>
            <a:endParaRPr lang="en-US" b="0"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D2F06B4-E1D8-43E7-AED4-ABAEF8B0921F}"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38198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strike="noStrike" baseline="0" dirty="0">
                <a:latin typeface="Arial" panose="020B0604020202020204" pitchFamily="34" charset="0"/>
                <a:cs typeface="Arial" panose="020B0604020202020204" pitchFamily="34" charset="0"/>
              </a:rPr>
              <a:t>Under the SB 1383 regulations, </a:t>
            </a:r>
            <a:r>
              <a:rPr lang="en-US" sz="1200" b="0" i="0" u="none" dirty="0">
                <a:latin typeface="Arial" panose="020B0604020202020204" pitchFamily="34" charset="0"/>
                <a:cs typeface="Arial" panose="020B0604020202020204" pitchFamily="34" charset="0"/>
              </a:rPr>
              <a:t>J</a:t>
            </a:r>
            <a:r>
              <a:rPr lang="en-US" sz="1200" b="0" i="0" u="none" kern="1200" dirty="0">
                <a:solidFill>
                  <a:schemeClr val="tx1"/>
                </a:solidFill>
                <a:effectLst/>
                <a:latin typeface="Arial" panose="020B0604020202020204" pitchFamily="34" charset="0"/>
                <a:ea typeface="+mn-ea"/>
                <a:cs typeface="Arial" panose="020B0604020202020204" pitchFamily="34" charset="0"/>
              </a:rPr>
              <a:t>urisdictions are not required to enforce local education agencies. </a:t>
            </a:r>
            <a:r>
              <a:rPr lang="en-US" sz="1200" b="0" i="0" u="none" kern="1200" baseline="0" dirty="0">
                <a:solidFill>
                  <a:schemeClr val="tx1"/>
                </a:solidFill>
                <a:effectLst/>
                <a:latin typeface="Arial" panose="020B0604020202020204" pitchFamily="34" charset="0"/>
                <a:ea typeface="+mn-ea"/>
                <a:cs typeface="Arial" panose="020B0604020202020204" pitchFamily="34" charset="0"/>
              </a:rPr>
              <a:t>CalRecycle will conduct enforcement </a:t>
            </a:r>
            <a:r>
              <a:rPr lang="en-US" sz="1200" b="0" i="0" strike="noStrike" baseline="0" dirty="0">
                <a:latin typeface="Arial" panose="020B0604020202020204" pitchFamily="34" charset="0"/>
                <a:cs typeface="Arial" panose="020B0604020202020204" pitchFamily="34" charset="0"/>
              </a:rPr>
              <a:t>for non local entities related to organic waste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Enforcement applies to organic waste recycling and mandated food donor requirements (except Federal Facilities are not subject to edible food requirements).</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The enforcement process is a progressive process that consists of the following; </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Issuance of a Notice of Violation (NOV) that can include additional time.</a:t>
            </a:r>
          </a:p>
          <a:p>
            <a:pPr marL="628650" marR="0" lvl="1"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If the issue is not corrected the entity is placed on the organic waste recovery non-compliance inventory list on CalRecycle’s website. </a:t>
            </a:r>
          </a:p>
          <a:p>
            <a:pPr marL="457200" marR="0" lvl="1"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b="0" i="0" u="none" kern="1200" baseline="0" dirty="0">
                <a:solidFill>
                  <a:schemeClr val="tx1"/>
                </a:solidFill>
                <a:effectLst/>
                <a:latin typeface="Arial" panose="020B0604020202020204" pitchFamily="34" charset="0"/>
                <a:ea typeface="+mn-ea"/>
                <a:cs typeface="Arial" panose="020B0604020202020204" pitchFamily="34" charset="0"/>
              </a:rPr>
              <a:t>If an entity is placed on the inventory list, they come off of the list when they correct the deficiency—Refer to </a:t>
            </a: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Section 18997.4. Organic Waste Recovery Noncompliance Inventory.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If the Department finds that a state agency or federal facility has failed to meet the final deadline in a NOV issued, the Department shall send a notice stating that the Department has placed the respondent on the Organic Waste Recovery Noncompliance Inventory listed on its website.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The Department may remove the respondent from the Organic Waste Recovery Noncompliance Inventory upon a finding, based on available evidence, that the respondent is no longer in violation. </a:t>
            </a:r>
            <a:endParaRPr lang="en-US" sz="1200" b="0" i="0" u="none" kern="1200" baseline="0" dirty="0">
              <a:solidFill>
                <a:schemeClr val="tx1"/>
              </a:solidFill>
              <a:effectLst/>
              <a:latin typeface="Arial" panose="020B0604020202020204" pitchFamily="34" charset="0"/>
              <a:ea typeface="+mn-ea"/>
              <a:cs typeface="Arial" panose="020B0604020202020204" pitchFamily="34" charset="0"/>
            </a:endParaRPr>
          </a:p>
          <a:p>
            <a:endParaRPr lang="en-US" sz="1200" b="0" i="0" u="none" strike="noStrike" kern="1200" baseline="0" dirty="0">
              <a:solidFill>
                <a:schemeClr val="tx1"/>
              </a:solidFill>
              <a:latin typeface="Arial" panose="020B0604020202020204" pitchFamily="34" charset="0"/>
              <a:ea typeface="+mn-ea"/>
              <a:cs typeface="Arial" panose="020B0604020202020204" pitchFamily="34" charset="0"/>
            </a:endParaRPr>
          </a:p>
          <a:p>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While the regulations become effective Jan. 1, 2022, the enforcement process is an escalating process and the timelines are not triggered until a Notice of Violation, or NOV, is issued.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kern="1200" dirty="0">
                <a:solidFill>
                  <a:schemeClr val="tx1"/>
                </a:solidFill>
                <a:effectLst/>
                <a:latin typeface="Arial" panose="020B0604020202020204" pitchFamily="34" charset="0"/>
                <a:ea typeface="+mn-ea"/>
                <a:cs typeface="Arial" panose="020B0604020202020204" pitchFamily="34" charset="0"/>
              </a:rPr>
              <a:t> </a:t>
            </a: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CalRecycle will consider the totality of circumstances surrounding non-local entity’s compliance prior to issuing an NOV. </a:t>
            </a:r>
          </a:p>
          <a:p>
            <a:pPr marL="171450" indent="-171450">
              <a:buFont typeface="Arial" panose="020B0604020202020204" pitchFamily="34" charset="0"/>
              <a:buChar char="•"/>
            </a:pPr>
            <a:r>
              <a:rPr lang="en-US" sz="1200" b="0" kern="1200" dirty="0">
                <a:solidFill>
                  <a:schemeClr val="tx1"/>
                </a:solidFill>
                <a:effectLst/>
                <a:latin typeface="Arial" panose="020B0604020202020204" pitchFamily="34" charset="0"/>
                <a:ea typeface="+mn-ea"/>
                <a:cs typeface="Arial" panose="020B0604020202020204" pitchFamily="34" charset="0"/>
              </a:rPr>
              <a:t>Once CalRecycle determines a non-local entity is violating Article 5 or Article 10 and enforcement action is necessary, CalRecycle will implement the process outlined in the SB 1383 regulations.</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b="0" i="1" u="none" kern="1200" dirty="0">
                <a:solidFill>
                  <a:schemeClr val="tx1"/>
                </a:solidFill>
                <a:effectLst/>
                <a:latin typeface="Arial" panose="020B0604020202020204" pitchFamily="34" charset="0"/>
                <a:ea typeface="+mn-ea"/>
                <a:cs typeface="Arial" panose="020B0604020202020204" pitchFamily="34" charset="0"/>
              </a:rPr>
            </a:br>
            <a:r>
              <a:rPr lang="en-US" sz="1200" b="0" i="0" u="none" strike="noStrike" kern="1200" baseline="0" dirty="0">
                <a:solidFill>
                  <a:schemeClr val="tx1"/>
                </a:solidFill>
                <a:latin typeface="Arial" panose="020B0604020202020204" pitchFamily="34" charset="0"/>
                <a:ea typeface="+mn-ea"/>
                <a:cs typeface="Arial" panose="020B0604020202020204" pitchFamily="34" charset="0"/>
              </a:rPr>
              <a:t>The SB 1383 enforcement structure allows CalRecycle to focus on compliance assistance first and dedicate enforcement efforts to serious offenders. Regulations allow for flexibility and deadline extensions, in some instances, when there are extenuating circumstances causing compliance issues.</a:t>
            </a:r>
          </a:p>
          <a:p>
            <a:pPr marL="0" marR="0" lvl="0" indent="0" algn="l" defTabSz="914400" rtl="0" eaLnBrk="1" fontAlgn="auto" latinLnBrk="0" hangingPunct="1">
              <a:lnSpc>
                <a:spcPct val="100000"/>
              </a:lnSpc>
              <a:spcBef>
                <a:spcPts val="0"/>
              </a:spcBef>
              <a:spcAft>
                <a:spcPts val="0"/>
              </a:spcAft>
              <a:buClrTx/>
              <a:buSzTx/>
              <a:buFontTx/>
              <a:buNone/>
              <a:tabLst/>
              <a:defRPr/>
            </a:pPr>
            <a:br>
              <a:rPr lang="en-US" sz="1200" b="0" i="1" u="none" kern="1200" dirty="0">
                <a:solidFill>
                  <a:schemeClr val="tx1"/>
                </a:solidFill>
                <a:effectLst/>
                <a:latin typeface="Arial" panose="020B0604020202020204" pitchFamily="34" charset="0"/>
                <a:ea typeface="+mn-ea"/>
                <a:cs typeface="Arial" panose="020B0604020202020204" pitchFamily="34" charset="0"/>
              </a:rPr>
            </a:br>
            <a:br>
              <a:rPr lang="en-US" sz="1200" b="0" i="1" u="none" kern="1200" dirty="0">
                <a:solidFill>
                  <a:schemeClr val="tx1"/>
                </a:solidFill>
                <a:effectLst/>
                <a:latin typeface="Arial" panose="020B0604020202020204" pitchFamily="34" charset="0"/>
                <a:ea typeface="+mn-ea"/>
                <a:cs typeface="Arial" panose="020B0604020202020204" pitchFamily="34" charset="0"/>
              </a:rPr>
            </a:br>
            <a:r>
              <a:rPr lang="en-US" sz="1200" b="0" i="1" u="none" kern="1200" dirty="0">
                <a:solidFill>
                  <a:schemeClr val="tx1"/>
                </a:solidFill>
                <a:effectLst/>
                <a:latin typeface="Arial" panose="020B0604020202020204" pitchFamily="34" charset="0"/>
                <a:ea typeface="+mn-ea"/>
                <a:cs typeface="Arial" panose="020B0604020202020204" pitchFamily="34" charset="0"/>
              </a:rPr>
              <a:t>Ref: Section 18996.7 covers</a:t>
            </a:r>
            <a:r>
              <a:rPr lang="en-US" sz="1200" b="0" i="1" u="none" kern="1200" baseline="0" dirty="0">
                <a:solidFill>
                  <a:schemeClr val="tx1"/>
                </a:solidFill>
                <a:effectLst/>
                <a:latin typeface="Arial" panose="020B0604020202020204" pitchFamily="34" charset="0"/>
                <a:ea typeface="+mn-ea"/>
                <a:cs typeface="Arial" panose="020B0604020202020204" pitchFamily="34" charset="0"/>
              </a:rPr>
              <a:t> </a:t>
            </a:r>
            <a:r>
              <a:rPr lang="en-US" sz="1200" b="0" i="1" u="none" kern="1200" dirty="0">
                <a:solidFill>
                  <a:schemeClr val="tx1"/>
                </a:solidFill>
                <a:effectLst/>
                <a:latin typeface="Arial" panose="020B0604020202020204" pitchFamily="34" charset="0"/>
                <a:ea typeface="+mn-ea"/>
                <a:cs typeface="Arial" panose="020B0604020202020204" pitchFamily="34" charset="0"/>
              </a:rPr>
              <a:t>enforcement action regarding </a:t>
            </a:r>
            <a:r>
              <a:rPr lang="en-US" sz="1200" b="0" i="1" u="none" kern="1200" baseline="0" dirty="0">
                <a:solidFill>
                  <a:schemeClr val="tx1"/>
                </a:solidFill>
                <a:effectLst/>
                <a:latin typeface="Arial" panose="020B0604020202020204" pitchFamily="34" charset="0"/>
                <a:ea typeface="+mn-ea"/>
                <a:cs typeface="Arial" panose="020B0604020202020204" pitchFamily="34" charset="0"/>
              </a:rPr>
              <a:t>federal facilities.</a:t>
            </a:r>
            <a:endParaRPr lang="en-US" sz="1200" b="0" i="1" u="none" kern="1200" dirty="0">
              <a:solidFill>
                <a:schemeClr val="tx1"/>
              </a:solidFill>
              <a:effectLst/>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sz="1200" b="0" i="1" u="none" kern="1200" dirty="0">
                <a:solidFill>
                  <a:schemeClr val="tx1"/>
                </a:solidFill>
                <a:effectLst/>
                <a:latin typeface="Arial" panose="020B0604020202020204" pitchFamily="34" charset="0"/>
                <a:ea typeface="+mn-ea"/>
                <a:cs typeface="Arial" panose="020B0604020202020204" pitchFamily="34" charset="0"/>
              </a:rPr>
              <a:t>And Section 18996.6 covers enforcement action regarding state agencies (notice here state agencies were identified</a:t>
            </a:r>
            <a:r>
              <a:rPr lang="en-US" sz="1200" b="0" i="1" u="none" kern="1200" baseline="0" dirty="0">
                <a:solidFill>
                  <a:schemeClr val="tx1"/>
                </a:solidFill>
                <a:effectLst/>
                <a:latin typeface="Arial" panose="020B0604020202020204" pitchFamily="34" charset="0"/>
                <a:ea typeface="+mn-ea"/>
                <a:cs typeface="Arial" panose="020B0604020202020204" pitchFamily="34" charset="0"/>
              </a:rPr>
              <a:t> separately).</a:t>
            </a:r>
            <a:endParaRPr lang="en-US" sz="1200" b="0" i="1" u="none" kern="1200" dirty="0">
              <a:solidFill>
                <a:schemeClr val="tx1"/>
              </a:solidFill>
              <a:effectLst/>
              <a:latin typeface="Arial" panose="020B0604020202020204" pitchFamily="34" charset="0"/>
              <a:ea typeface="+mn-ea"/>
              <a:cs typeface="Arial" panose="020B0604020202020204" pitchFamily="34" charset="0"/>
            </a:endParaRPr>
          </a:p>
          <a:p>
            <a:endParaRPr lang="en-US" dirty="0"/>
          </a:p>
        </p:txBody>
      </p:sp>
      <p:sp>
        <p:nvSpPr>
          <p:cNvPr id="4" name="Slide Number Placeholder 3"/>
          <p:cNvSpPr>
            <a:spLocks noGrp="1"/>
          </p:cNvSpPr>
          <p:nvPr>
            <p:ph type="sldNum" sz="quarter" idx="10"/>
          </p:nvPr>
        </p:nvSpPr>
        <p:spPr/>
        <p:txBody>
          <a:bodyPr/>
          <a:lstStyle/>
          <a:p>
            <a:fld id="{B0B45825-4075-41A0-929A-855EA8E59A51}" type="slidenum">
              <a:rPr lang="en-US" smtClean="0"/>
              <a:t>11</a:t>
            </a:fld>
            <a:endParaRPr lang="en-US" dirty="0"/>
          </a:p>
        </p:txBody>
      </p:sp>
    </p:spTree>
    <p:extLst>
      <p:ext uri="{BB962C8B-B14F-4D97-AF65-F5344CB8AC3E}">
        <p14:creationId xmlns:p14="http://schemas.microsoft.com/office/powerpoint/2010/main" val="2427603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b="0" i="0" u="none" strike="noStrike" kern="1200" baseline="0" dirty="0">
                <a:solidFill>
                  <a:schemeClr val="tx1"/>
                </a:solidFill>
                <a:latin typeface="+mn-lt"/>
                <a:ea typeface="+mn-ea"/>
                <a:cs typeface="+mn-cs"/>
              </a:rPr>
              <a:t>For resources, visit our website that outlines the requirements for  SB1383. The webpage for non-local entities is not yet published but is coming soon.</a:t>
            </a:r>
          </a:p>
          <a:p>
            <a:pPr marL="171450" indent="-171450" rtl="0">
              <a:buFont typeface="Arial" panose="020B0604020202020204" pitchFamily="34" charset="0"/>
              <a:buChar char="•"/>
            </a:pPr>
            <a:r>
              <a:rPr lang="en-US" sz="1200" b="1" i="0" u="none" strike="noStrike" kern="1200" baseline="0" dirty="0">
                <a:solidFill>
                  <a:schemeClr val="tx1"/>
                </a:solidFill>
                <a:latin typeface="+mn-lt"/>
                <a:ea typeface="+mn-ea"/>
                <a:cs typeface="+mn-cs"/>
              </a:rPr>
              <a:t>CalRecycle developed the SB 1383 compliant model labels, signage, brochures for non local entities to utilize</a:t>
            </a:r>
            <a:r>
              <a:rPr lang="en-US" sz="1200" b="0" i="0" u="none" strike="noStrike" kern="1200" baseline="0" dirty="0">
                <a:solidFill>
                  <a:schemeClr val="tx1"/>
                </a:solidFill>
                <a:latin typeface="+mn-lt"/>
                <a:ea typeface="+mn-ea"/>
                <a:cs typeface="+mn-cs"/>
              </a:rPr>
              <a:t>.  This information is available on our website.</a:t>
            </a:r>
          </a:p>
          <a:p>
            <a:pPr marL="628650" lvl="1"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The new signage is available for </a:t>
            </a:r>
            <a:r>
              <a:rPr lang="en-US" sz="1200" b="1" i="0" u="none" strike="noStrike" kern="1200" baseline="0" dirty="0">
                <a:solidFill>
                  <a:schemeClr val="tx1"/>
                </a:solidFill>
                <a:latin typeface="+mn-lt"/>
                <a:ea typeface="+mn-ea"/>
                <a:cs typeface="+mn-cs"/>
              </a:rPr>
              <a:t>three-, two-</a:t>
            </a:r>
            <a:r>
              <a:rPr lang="en-US" sz="1200" b="0" i="0" u="none" strike="noStrike" kern="1200" baseline="0" dirty="0">
                <a:solidFill>
                  <a:schemeClr val="tx1"/>
                </a:solidFill>
                <a:latin typeface="+mn-lt"/>
                <a:ea typeface="+mn-ea"/>
                <a:cs typeface="+mn-cs"/>
              </a:rPr>
              <a:t>, and </a:t>
            </a:r>
            <a:r>
              <a:rPr lang="en-US" sz="1200" b="1" i="0" u="none" strike="noStrike" kern="1200" baseline="0" dirty="0">
                <a:solidFill>
                  <a:schemeClr val="tx1"/>
                </a:solidFill>
                <a:latin typeface="+mn-lt"/>
                <a:ea typeface="+mn-ea"/>
                <a:cs typeface="+mn-cs"/>
              </a:rPr>
              <a:t>single unsegregated collection services </a:t>
            </a:r>
            <a:r>
              <a:rPr lang="en-US" sz="1200" b="0" i="0" u="none" strike="noStrike" kern="1200" baseline="0" dirty="0">
                <a:solidFill>
                  <a:schemeClr val="tx1"/>
                </a:solidFill>
                <a:latin typeface="+mn-lt"/>
                <a:ea typeface="+mn-ea"/>
                <a:cs typeface="+mn-cs"/>
              </a:rPr>
              <a:t>in English, Spanish, Mandarin, Punjabi, Russian, and Korean. </a:t>
            </a:r>
          </a:p>
          <a:p>
            <a:pPr marL="628650" lvl="1"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The </a:t>
            </a:r>
            <a:r>
              <a:rPr lang="en-US" sz="1200" b="1" i="0" u="none" strike="noStrike" kern="1200" baseline="0" dirty="0">
                <a:solidFill>
                  <a:schemeClr val="tx1"/>
                </a:solidFill>
                <a:latin typeface="+mn-lt"/>
                <a:ea typeface="+mn-ea"/>
                <a:cs typeface="+mn-cs"/>
              </a:rPr>
              <a:t>materials are designed to include the most widely acceptable and prohibited items</a:t>
            </a:r>
            <a:r>
              <a:rPr lang="en-US" sz="1200" b="0" i="0" u="none" strike="noStrike" kern="1200" baseline="0" dirty="0">
                <a:solidFill>
                  <a:schemeClr val="tx1"/>
                </a:solidFill>
                <a:latin typeface="+mn-lt"/>
                <a:ea typeface="+mn-ea"/>
                <a:cs typeface="+mn-cs"/>
              </a:rPr>
              <a:t>. </a:t>
            </a:r>
          </a:p>
          <a:p>
            <a:pPr marL="628650" lvl="1"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Each sign is </a:t>
            </a:r>
            <a:r>
              <a:rPr lang="en-US" sz="1200" b="1" i="0" u="none" strike="noStrike" kern="1200" baseline="0" dirty="0">
                <a:solidFill>
                  <a:schemeClr val="tx1"/>
                </a:solidFill>
                <a:latin typeface="+mn-lt"/>
                <a:ea typeface="+mn-ea"/>
                <a:cs typeface="+mn-cs"/>
              </a:rPr>
              <a:t>fully customizable using Adobe Acrobat Pro</a:t>
            </a:r>
            <a:r>
              <a:rPr lang="en-US" sz="1200" b="0" i="0" u="none" strike="noStrike" kern="1200" baseline="0" dirty="0">
                <a:solidFill>
                  <a:schemeClr val="tx1"/>
                </a:solidFill>
                <a:latin typeface="+mn-lt"/>
                <a:ea typeface="+mn-ea"/>
                <a:cs typeface="+mn-cs"/>
              </a:rPr>
              <a:t>. Users </a:t>
            </a:r>
            <a:r>
              <a:rPr lang="en-US" sz="1200" b="1" i="0" u="none" strike="noStrike" kern="1200" baseline="0" dirty="0">
                <a:solidFill>
                  <a:schemeClr val="tx1"/>
                </a:solidFill>
                <a:latin typeface="+mn-lt"/>
                <a:ea typeface="+mn-ea"/>
                <a:cs typeface="+mn-cs"/>
              </a:rPr>
              <a:t>can add and/delete the material(s) they collect in their program</a:t>
            </a:r>
            <a:r>
              <a:rPr lang="en-US" sz="1200" b="0" i="0" u="none" strike="noStrike" kern="1200" baseline="0" dirty="0">
                <a:solidFill>
                  <a:schemeClr val="tx1"/>
                </a:solidFill>
                <a:latin typeface="+mn-lt"/>
                <a:ea typeface="+mn-ea"/>
                <a:cs typeface="+mn-cs"/>
              </a:rPr>
              <a:t>. </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To stay up to date, you can sign up for the SLCP listserv</a:t>
            </a:r>
          </a:p>
          <a:p>
            <a:pPr marL="171450" indent="-171450" rtl="0">
              <a:buFont typeface="Arial" panose="020B0604020202020204" pitchFamily="34" charset="0"/>
              <a:buChar char="•"/>
            </a:pPr>
            <a:r>
              <a:rPr lang="en-US" sz="1200" b="0" i="0" u="none" strike="noStrike" kern="1200" baseline="0" dirty="0">
                <a:solidFill>
                  <a:schemeClr val="tx1"/>
                </a:solidFill>
                <a:latin typeface="+mn-lt"/>
                <a:ea typeface="+mn-ea"/>
                <a:cs typeface="+mn-cs"/>
              </a:rPr>
              <a:t>If you need future assistance, we encourage you to work with your local jurisdiction or you can contact the Local Assistance liaison that is assigned to the jurisdiction that your Non Local entity is located in. The webpage to access to find out who your contact is listed on this slide. (</a:t>
            </a:r>
            <a:r>
              <a:rPr lang="en-US" sz="1200" b="0" i="1" u="none" strike="noStrike" kern="1200" baseline="0" dirty="0">
                <a:solidFill>
                  <a:schemeClr val="tx1"/>
                </a:solidFill>
                <a:latin typeface="+mn-lt"/>
                <a:ea typeface="+mn-ea"/>
                <a:cs typeface="+mn-cs"/>
              </a:rPr>
              <a:t>https://www.calrecycle.ca.gov/LGCentral/Contacts/</a:t>
            </a:r>
            <a:r>
              <a:rPr lang="en-US" sz="1200" b="0" i="0" u="none" strike="noStrike" kern="1200" baseline="0" dirty="0">
                <a:solidFill>
                  <a:schemeClr val="tx1"/>
                </a:solidFill>
                <a:latin typeface="+mn-lt"/>
                <a:ea typeface="+mn-ea"/>
                <a:cs typeface="+mn-cs"/>
              </a:rPr>
              <a:t>)</a:t>
            </a:r>
          </a:p>
          <a:p>
            <a:pPr marL="171450" indent="-171450" rtl="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1200" kern="1200" dirty="0">
                <a:solidFill>
                  <a:schemeClr val="tx1"/>
                </a:solidFill>
                <a:effectLst/>
                <a:latin typeface="+mn-lt"/>
                <a:ea typeface="+mn-ea"/>
                <a:cs typeface="+mn-cs"/>
              </a:rPr>
              <a:t>Before we turn to audience questions we wanted to share a brief update about </a:t>
            </a:r>
            <a:r>
              <a:rPr lang="en-US" sz="1200" kern="1200" dirty="0" err="1">
                <a:solidFill>
                  <a:schemeClr val="tx1"/>
                </a:solidFill>
                <a:effectLst/>
                <a:latin typeface="+mn-lt"/>
                <a:ea typeface="+mn-ea"/>
                <a:cs typeface="+mn-cs"/>
              </a:rPr>
              <a:t>CalRecycle’s</a:t>
            </a:r>
            <a:r>
              <a:rPr lang="en-US" sz="1200" kern="1200" dirty="0">
                <a:solidFill>
                  <a:schemeClr val="tx1"/>
                </a:solidFill>
                <a:effectLst/>
                <a:latin typeface="+mn-lt"/>
                <a:ea typeface="+mn-ea"/>
                <a:cs typeface="+mn-cs"/>
              </a:rPr>
              <a:t> Commercial Generator-Based Edible Food Waste Characterization Study. I will turn it over to the study project manager to give you some more information…</a:t>
            </a:r>
          </a:p>
          <a:p>
            <a:pPr marL="0" indent="0" rtl="0">
              <a:buFont typeface="Arial" panose="020B0604020202020204" pitchFamily="34" charset="0"/>
              <a:buNone/>
            </a:pPr>
            <a:endParaRPr lang="en-US" i="0" baseline="0" dirty="0"/>
          </a:p>
          <a:p>
            <a:pPr marL="171450" indent="-171450" rtl="0">
              <a:buFont typeface="Arial" panose="020B0604020202020204" pitchFamily="34" charset="0"/>
              <a:buChar char="•"/>
            </a:pPr>
            <a:endParaRPr lang="en-US" sz="1200" b="0" i="0" u="none" strike="noStrike" kern="1200" baseline="0" dirty="0">
              <a:solidFill>
                <a:schemeClr val="tx1"/>
              </a:solidFill>
              <a:latin typeface="+mn-lt"/>
              <a:ea typeface="+mn-ea"/>
              <a:cs typeface="+mn-cs"/>
            </a:endParaRPr>
          </a:p>
          <a:p>
            <a:endParaRPr lang="en-US" dirty="0"/>
          </a:p>
        </p:txBody>
      </p:sp>
      <p:sp>
        <p:nvSpPr>
          <p:cNvPr id="4" name="Slide Number Placeholder 3"/>
          <p:cNvSpPr>
            <a:spLocks noGrp="1"/>
          </p:cNvSpPr>
          <p:nvPr>
            <p:ph type="sldNum" sz="quarter" idx="5"/>
          </p:nvPr>
        </p:nvSpPr>
        <p:spPr/>
        <p:txBody>
          <a:bodyPr/>
          <a:lstStyle/>
          <a:p>
            <a:fld id="{FB7463FA-088F-42C7-9900-C71C52E1246E}" type="slidenum">
              <a:rPr lang="en-US" smtClean="0"/>
              <a:t>12</a:t>
            </a:fld>
            <a:endParaRPr lang="en-US"/>
          </a:p>
        </p:txBody>
      </p:sp>
    </p:spTree>
    <p:extLst>
      <p:ext uri="{BB962C8B-B14F-4D97-AF65-F5344CB8AC3E}">
        <p14:creationId xmlns:p14="http://schemas.microsoft.com/office/powerpoint/2010/main" val="21588633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Tx/>
              <a:buChar char="-"/>
            </a:pPr>
            <a:r>
              <a:rPr lang="en-US" b="0" i="0" u="none" strike="noStrike" dirty="0" err="1">
                <a:solidFill>
                  <a:srgbClr val="000000"/>
                </a:solidFill>
                <a:effectLst/>
                <a:latin typeface="Arial" panose="020B0604020202020204" pitchFamily="34" charset="0"/>
              </a:rPr>
              <a:t>CalRecycle’s</a:t>
            </a:r>
            <a:r>
              <a:rPr lang="en-US" b="0" i="0" u="none" strike="noStrike" dirty="0">
                <a:solidFill>
                  <a:srgbClr val="000000"/>
                </a:solidFill>
                <a:effectLst/>
                <a:latin typeface="Arial" panose="020B0604020202020204" pitchFamily="34" charset="0"/>
              </a:rPr>
              <a:t> Commercial Generator-Based Edible Food Waste Characterization Study is currently underway!</a:t>
            </a:r>
          </a:p>
          <a:p>
            <a:pPr marL="171450" marR="0" lvl="0" indent="-171450" algn="l" defTabSz="914400" rtl="0" eaLnBrk="1" fontAlgn="auto" latinLnBrk="0" hangingPunct="1">
              <a:lnSpc>
                <a:spcPct val="100000"/>
              </a:lnSpc>
              <a:spcBef>
                <a:spcPts val="0"/>
              </a:spcBef>
              <a:spcAft>
                <a:spcPts val="0"/>
              </a:spcAft>
              <a:buClrTx/>
              <a:buSzTx/>
              <a:buFontTx/>
              <a:buChar char="-"/>
              <a:tabLst/>
              <a:defRPr/>
            </a:pPr>
            <a:r>
              <a:rPr lang="en-US" b="0" i="0" u="none" strike="noStrike" dirty="0">
                <a:solidFill>
                  <a:srgbClr val="000000"/>
                </a:solidFill>
                <a:effectLst/>
                <a:latin typeface="Arial" panose="020B0604020202020204" pitchFamily="34" charset="0"/>
              </a:rPr>
              <a:t> The study will help track progress toward established targets set forth by SB 1383 (Lara, Chapter 395, Statutes of 2016), to achieve reductions in the level of the statewide disposal of organic waste, with special requirements for edible food waste reduction.</a:t>
            </a:r>
            <a:endParaRPr lang="en-US" baseline="0" dirty="0">
              <a:latin typeface="Arial" panose="020B0604020202020204" pitchFamily="34" charset="0"/>
              <a:cs typeface="Arial" panose="020B0604020202020204" pitchFamily="34" charset="0"/>
            </a:endParaRPr>
          </a:p>
          <a:p>
            <a:pPr marL="171450" indent="-171450">
              <a:buFontTx/>
              <a:buChar char="-"/>
            </a:pPr>
            <a:r>
              <a:rPr lang="en-US" b="0" i="0" u="none" strike="noStrike" dirty="0">
                <a:solidFill>
                  <a:srgbClr val="000000"/>
                </a:solidFill>
                <a:effectLst/>
                <a:latin typeface="Arial" panose="020B0604020202020204" pitchFamily="34" charset="0"/>
              </a:rPr>
              <a:t>Our contractor is beginning to recruit businesses in selected industry groups to participate in the study.</a:t>
            </a:r>
          </a:p>
          <a:p>
            <a:pPr marL="171450" indent="-171450">
              <a:buFontTx/>
              <a:buChar char="-"/>
            </a:pPr>
            <a:r>
              <a:rPr lang="en-US" b="0" i="0" u="none" strike="noStrike" dirty="0">
                <a:solidFill>
                  <a:srgbClr val="000000"/>
                </a:solidFill>
                <a:effectLst/>
                <a:latin typeface="Arial" panose="020B0604020202020204" pitchFamily="34" charset="0"/>
              </a:rPr>
              <a:t>Participation involves filling out a survey on their food waste management practices and allowing the sampling team to take a sample from their trash and organics bins, of at least 200lb, as well as a peek into the recycling bin to visually assess if there is any food waste</a:t>
            </a:r>
          </a:p>
          <a:p>
            <a:pPr marL="171450" indent="-171450">
              <a:buFontTx/>
              <a:buChar char="-"/>
            </a:pPr>
            <a:r>
              <a:rPr lang="en-US" b="0" i="0" u="none" strike="noStrike" dirty="0">
                <a:solidFill>
                  <a:srgbClr val="000000"/>
                </a:solidFill>
                <a:effectLst/>
                <a:latin typeface="Arial" panose="020B0604020202020204" pitchFamily="34" charset="0"/>
              </a:rPr>
              <a:t>The team will be sorting the samples into 11 categories: 8 food categories and 3 non-food categories. </a:t>
            </a:r>
          </a:p>
          <a:p>
            <a:pPr marL="171450" indent="-171450">
              <a:buFontTx/>
              <a:buChar char="-"/>
            </a:pPr>
            <a:r>
              <a:rPr lang="en-US" b="0" i="0" u="none" strike="noStrike" dirty="0">
                <a:solidFill>
                  <a:srgbClr val="000000"/>
                </a:solidFill>
                <a:effectLst/>
                <a:latin typeface="Arial" panose="020B0604020202020204" pitchFamily="34" charset="0"/>
              </a:rPr>
              <a:t>Participating businesses will receive a composition report card of what was in their trash and organics samples. </a:t>
            </a:r>
          </a:p>
          <a:p>
            <a:pPr marL="171450" indent="-171450">
              <a:buFontTx/>
              <a:buChar char="-"/>
            </a:pPr>
            <a:r>
              <a:rPr lang="en-US" b="0" i="0" u="none" strike="noStrike" dirty="0">
                <a:solidFill>
                  <a:srgbClr val="000000"/>
                </a:solidFill>
                <a:effectLst/>
                <a:latin typeface="Arial" panose="020B0604020202020204" pitchFamily="34" charset="0"/>
              </a:rPr>
              <a:t>Some of the industry groups we expect to me more difficult to recruit are (listed above). If you have any recommendations on businesses that fall within one of these groups and may be interested in participating and getting a composition report of their organics and trash bin, please let us know. </a:t>
            </a:r>
          </a:p>
          <a:p>
            <a:pPr marL="171450" indent="-171450">
              <a:buFontTx/>
              <a:buChar char="-"/>
            </a:pPr>
            <a:r>
              <a:rPr lang="en-US" b="0" i="0" u="none" strike="noStrike" dirty="0">
                <a:solidFill>
                  <a:srgbClr val="000000"/>
                </a:solidFill>
                <a:effectLst/>
                <a:latin typeface="Arial" panose="020B0604020202020204" pitchFamily="34" charset="0"/>
              </a:rPr>
              <a:t>Email us at wastechar@calrecycle.ca.gov with suggestions or any questions!</a:t>
            </a:r>
          </a:p>
        </p:txBody>
      </p:sp>
      <p:sp>
        <p:nvSpPr>
          <p:cNvPr id="4" name="Slide Number Placeholder 3"/>
          <p:cNvSpPr>
            <a:spLocks noGrp="1"/>
          </p:cNvSpPr>
          <p:nvPr>
            <p:ph type="sldNum" sz="quarter"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1DE51964-3566-4C49-BA1B-81C33D94F3B4}"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37816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Master" Target="../slideMasters/slideMaster1.xml"/><Relationship Id="rId5" Type="http://schemas.openxmlformats.org/officeDocument/2006/relationships/image" Target="../media/image5.png"/><Relationship Id="rId4" Type="http://schemas.openxmlformats.org/officeDocument/2006/relationships/image" Target="../media/image4.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8BFC7-150C-8E43-8809-81601596A610}"/>
              </a:ext>
            </a:extLst>
          </p:cNvPr>
          <p:cNvSpPr>
            <a:spLocks noGrp="1"/>
          </p:cNvSpPr>
          <p:nvPr>
            <p:ph type="ctrTitle"/>
          </p:nvPr>
        </p:nvSpPr>
        <p:spPr>
          <a:xfrm>
            <a:off x="1524000" y="1122363"/>
            <a:ext cx="9144000" cy="2387600"/>
          </a:xfrm>
        </p:spPr>
        <p:txBody>
          <a:bodyPr anchor="b"/>
          <a:lstStyle>
            <a:lvl1pPr algn="ctr">
              <a:defRPr sz="6000"/>
            </a:lvl1pPr>
          </a:lstStyle>
          <a:p>
            <a:r>
              <a:rPr lang="en-US" dirty="0"/>
              <a:t>Click to edit Master title style</a:t>
            </a:r>
          </a:p>
        </p:txBody>
      </p:sp>
      <p:sp>
        <p:nvSpPr>
          <p:cNvPr id="3" name="Subtitle 2">
            <a:extLst>
              <a:ext uri="{FF2B5EF4-FFF2-40B4-BE49-F238E27FC236}">
                <a16:creationId xmlns:a16="http://schemas.microsoft.com/office/drawing/2014/main" id="{F438FED2-41F3-DE4F-A82B-4B9D47BA7F7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7133989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ABCB93-E271-6E4E-A29D-A4A1675D95C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4730AA8C-A422-6141-8686-2D38F0F737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45294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3D1653-D3D2-AE49-898D-B8DA3DADF84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C9FF6B1-973F-7841-AC1F-CC2E0190CD4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Tree>
    <p:extLst>
      <p:ext uri="{BB962C8B-B14F-4D97-AF65-F5344CB8AC3E}">
        <p14:creationId xmlns:p14="http://schemas.microsoft.com/office/powerpoint/2010/main" val="4411476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099F66-C35B-404D-AD32-E4756A4ECD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1882E52-3E0F-6346-BED5-5C820177CBDB}"/>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7A60D1C-73D3-A645-A205-B4AC6342C6ED}"/>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309197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74A8EF-CFA0-204E-A6A6-2FA702AF736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AB1E1D8B-8195-2C46-BFDA-4E5C8E3DA33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E32F6DEE-9C6C-3C4F-8629-584E4A2CA2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3D7AA9B0-6F69-F649-BE34-B0685B20B8B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BF41169-FDD4-B048-A4A4-F48FD790CC04}"/>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344849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1304144"/>
          </a:xfrm>
          <a:prstGeom prst="rect">
            <a:avLst/>
          </a:prstGeom>
          <a:solidFill>
            <a:srgbClr val="0030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464649" y="1857545"/>
            <a:ext cx="10394475" cy="3853937"/>
          </a:xfrm>
        </p:spPr>
        <p:txBody>
          <a:bodyPr/>
          <a:lstStyle/>
          <a:p>
            <a:pPr lvl="0"/>
            <a:r>
              <a:rPr lang="en-US" dirty="0"/>
              <a:t>Edit Master text styles</a:t>
            </a:r>
          </a:p>
          <a:p>
            <a:pPr lvl="1"/>
            <a:r>
              <a:rPr lang="en-US" dirty="0"/>
              <a:t>Second level</a:t>
            </a:r>
          </a:p>
          <a:p>
            <a:pPr lvl="2"/>
            <a:r>
              <a:rPr lang="en-US" dirty="0"/>
              <a:t>Third level</a:t>
            </a:r>
          </a:p>
          <a:p>
            <a:pPr lvl="3"/>
            <a:r>
              <a:rPr lang="en-US" dirty="0"/>
              <a:t>Fourth level</a:t>
            </a:r>
          </a:p>
        </p:txBody>
      </p:sp>
    </p:spTree>
    <p:extLst>
      <p:ext uri="{BB962C8B-B14F-4D97-AF65-F5344CB8AC3E}">
        <p14:creationId xmlns:p14="http://schemas.microsoft.com/office/powerpoint/2010/main" val="20679964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24713"/>
            <a:ext cx="12235476" cy="1304144"/>
          </a:xfrm>
          <a:prstGeom prst="rect">
            <a:avLst/>
          </a:prstGeom>
          <a:solidFill>
            <a:srgbClr val="4F7D3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a:t>
            </a:r>
          </a:p>
        </p:txBody>
      </p:sp>
      <p:sp>
        <p:nvSpPr>
          <p:cNvPr id="4" name="Content Placeholder 3">
            <a:extLst>
              <a:ext uri="{FF2B5EF4-FFF2-40B4-BE49-F238E27FC236}">
                <a16:creationId xmlns:a16="http://schemas.microsoft.com/office/drawing/2014/main" id="{5C4E2FEF-8358-8F4B-8942-7F8CD02853ED}"/>
              </a:ext>
            </a:extLst>
          </p:cNvPr>
          <p:cNvSpPr>
            <a:spLocks noGrp="1"/>
          </p:cNvSpPr>
          <p:nvPr>
            <p:ph sz="quarter" idx="10"/>
          </p:nvPr>
        </p:nvSpPr>
        <p:spPr>
          <a:xfrm>
            <a:off x="343525" y="2561866"/>
            <a:ext cx="4366658" cy="667291"/>
          </a:xfrm>
        </p:spPr>
        <p:txBody>
          <a:bodyPr/>
          <a:lstStyle>
            <a:lvl1pPr marL="0" indent="0">
              <a:buNone/>
              <a:defRPr/>
            </a:lvl1pPr>
          </a:lstStyle>
          <a:p>
            <a:pPr lvl="0"/>
            <a:r>
              <a:rPr lang="en-US" dirty="0"/>
              <a:t>Edit Master text styles</a:t>
            </a:r>
          </a:p>
        </p:txBody>
      </p:sp>
    </p:spTree>
    <p:extLst>
      <p:ext uri="{BB962C8B-B14F-4D97-AF65-F5344CB8AC3E}">
        <p14:creationId xmlns:p14="http://schemas.microsoft.com/office/powerpoint/2010/main" val="18951482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6" name="Rectangle 25" descr="decorative background"/>
          <p:cNvSpPr/>
          <p:nvPr userDrawn="1"/>
        </p:nvSpPr>
        <p:spPr>
          <a:xfrm>
            <a:off x="0" y="-1"/>
            <a:ext cx="12192000" cy="863947"/>
          </a:xfrm>
          <a:prstGeom prst="rect">
            <a:avLst/>
          </a:prstGeom>
          <a:solidFill>
            <a:srgbClr val="0030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a:ea typeface="+mn-ea"/>
              <a:cs typeface="+mn-cs"/>
            </a:endParaRPr>
          </a:p>
        </p:txBody>
      </p:sp>
      <p:sp>
        <p:nvSpPr>
          <p:cNvPr id="10" name="Rectangle 9" descr="decorative background"/>
          <p:cNvSpPr/>
          <p:nvPr userDrawn="1"/>
        </p:nvSpPr>
        <p:spPr>
          <a:xfrm>
            <a:off x="0" y="992087"/>
            <a:ext cx="12192000" cy="5277899"/>
          </a:xfrm>
          <a:prstGeom prst="rect">
            <a:avLst/>
          </a:prstGeom>
          <a:solidFill>
            <a:srgbClr val="9FD1D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Rectangle 13" descr="decorative background"/>
          <p:cNvSpPr/>
          <p:nvPr userDrawn="1"/>
        </p:nvSpPr>
        <p:spPr>
          <a:xfrm>
            <a:off x="2257601" y="1057347"/>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281478" y="146835"/>
            <a:ext cx="10515600" cy="570274"/>
          </a:xfrm>
        </p:spPr>
        <p:txBody>
          <a:bodyPr/>
          <a:lstStyle>
            <a:lvl1pPr>
              <a:defRPr>
                <a:solidFill>
                  <a:schemeClr val="bg1"/>
                </a:solidFill>
              </a:defRPr>
            </a:lvl1pPr>
          </a:lstStyle>
          <a:p>
            <a:r>
              <a:rPr lang="en-US" dirty="0"/>
              <a:t>Click to edit title</a:t>
            </a:r>
          </a:p>
        </p:txBody>
      </p:sp>
      <p:sp>
        <p:nvSpPr>
          <p:cNvPr id="7" name="Rectangle 6" descr="decorative background"/>
          <p:cNvSpPr/>
          <p:nvPr/>
        </p:nvSpPr>
        <p:spPr>
          <a:xfrm>
            <a:off x="281478" y="1057347"/>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5" name="Text Placeholder 4"/>
          <p:cNvSpPr>
            <a:spLocks noGrp="1"/>
          </p:cNvSpPr>
          <p:nvPr>
            <p:ph type="body" sz="quarter" idx="10" hasCustomPrompt="1"/>
          </p:nvPr>
        </p:nvSpPr>
        <p:spPr>
          <a:xfrm>
            <a:off x="2501900" y="1250748"/>
            <a:ext cx="9080500" cy="774700"/>
          </a:xfrm>
        </p:spPr>
        <p:txBody>
          <a:bodyPr/>
          <a:lstStyle>
            <a:lvl1pPr marL="0" indent="0">
              <a:buNone/>
              <a:defRPr>
                <a:solidFill>
                  <a:schemeClr val="bg1"/>
                </a:solidFill>
              </a:defRPr>
            </a:lvl1pPr>
          </a:lstStyle>
          <a:p>
            <a:pPr lvl="0"/>
            <a:r>
              <a:rPr lang="en-US" dirty="0"/>
              <a:t>Edit text </a:t>
            </a:r>
          </a:p>
        </p:txBody>
      </p:sp>
      <p:sp>
        <p:nvSpPr>
          <p:cNvPr id="11" name="Rectangle 10" descr="decorative background"/>
          <p:cNvSpPr/>
          <p:nvPr userDrawn="1"/>
        </p:nvSpPr>
        <p:spPr>
          <a:xfrm>
            <a:off x="2257601" y="2448612"/>
            <a:ext cx="9579033" cy="1089928"/>
          </a:xfrm>
          <a:prstGeom prst="rect">
            <a:avLst/>
          </a:prstGeom>
          <a:solidFill>
            <a:srgbClr val="065D78"/>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p:cNvSpPr/>
          <p:nvPr userDrawn="1"/>
        </p:nvSpPr>
        <p:spPr>
          <a:xfrm>
            <a:off x="281478" y="2448612"/>
            <a:ext cx="1643845" cy="1092171"/>
          </a:xfrm>
          <a:prstGeom prst="rect">
            <a:avLst/>
          </a:prstGeom>
          <a:solidFill>
            <a:srgbClr val="4F7D3F"/>
          </a:solidFill>
          <a:ln w="762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5" name="Text Placeholder 4"/>
          <p:cNvSpPr>
            <a:spLocks noGrp="1"/>
          </p:cNvSpPr>
          <p:nvPr>
            <p:ph type="body" sz="quarter" idx="11" hasCustomPrompt="1"/>
          </p:nvPr>
        </p:nvSpPr>
        <p:spPr>
          <a:xfrm>
            <a:off x="2501900" y="2572904"/>
            <a:ext cx="9080500" cy="774700"/>
          </a:xfrm>
        </p:spPr>
        <p:txBody>
          <a:bodyPr/>
          <a:lstStyle>
            <a:lvl1pPr marL="0" indent="0">
              <a:buNone/>
              <a:defRPr>
                <a:solidFill>
                  <a:schemeClr val="bg1"/>
                </a:solidFill>
              </a:defRPr>
            </a:lvl1pPr>
          </a:lstStyle>
          <a:p>
            <a:pPr lvl="0"/>
            <a:r>
              <a:rPr lang="en-US" dirty="0"/>
              <a:t>Edit text </a:t>
            </a:r>
          </a:p>
        </p:txBody>
      </p:sp>
      <p:sp>
        <p:nvSpPr>
          <p:cNvPr id="16" name="Rectangle 15" descr="decorative background"/>
          <p:cNvSpPr/>
          <p:nvPr userDrawn="1"/>
        </p:nvSpPr>
        <p:spPr>
          <a:xfrm>
            <a:off x="2257601" y="3699194"/>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descr="decorative background"/>
          <p:cNvSpPr/>
          <p:nvPr userDrawn="1"/>
        </p:nvSpPr>
        <p:spPr>
          <a:xfrm>
            <a:off x="281478" y="3699194"/>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8" name="Text Placeholder 4"/>
          <p:cNvSpPr>
            <a:spLocks noGrp="1"/>
          </p:cNvSpPr>
          <p:nvPr>
            <p:ph type="body" sz="quarter" idx="12" hasCustomPrompt="1"/>
          </p:nvPr>
        </p:nvSpPr>
        <p:spPr>
          <a:xfrm>
            <a:off x="2501900" y="3892595"/>
            <a:ext cx="9080500" cy="774700"/>
          </a:xfrm>
        </p:spPr>
        <p:txBody>
          <a:bodyPr/>
          <a:lstStyle>
            <a:lvl1pPr marL="0" indent="0">
              <a:buNone/>
              <a:defRPr>
                <a:solidFill>
                  <a:schemeClr val="bg1"/>
                </a:solidFill>
              </a:defRPr>
            </a:lvl1pPr>
          </a:lstStyle>
          <a:p>
            <a:pPr lvl="0"/>
            <a:r>
              <a:rPr lang="en-US" dirty="0"/>
              <a:t>Edit text </a:t>
            </a:r>
          </a:p>
        </p:txBody>
      </p:sp>
      <p:sp>
        <p:nvSpPr>
          <p:cNvPr id="19" name="Rectangle 18" descr="decorative background"/>
          <p:cNvSpPr/>
          <p:nvPr userDrawn="1"/>
        </p:nvSpPr>
        <p:spPr>
          <a:xfrm>
            <a:off x="2257601" y="5017340"/>
            <a:ext cx="9579033" cy="119786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Rectangle 19" descr="decorative background"/>
          <p:cNvSpPr/>
          <p:nvPr userDrawn="1"/>
        </p:nvSpPr>
        <p:spPr>
          <a:xfrm>
            <a:off x="281478" y="5017340"/>
            <a:ext cx="1643845" cy="1200329"/>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21" name="Text Placeholder 4"/>
          <p:cNvSpPr>
            <a:spLocks noGrp="1"/>
          </p:cNvSpPr>
          <p:nvPr>
            <p:ph type="body" sz="quarter" idx="13" hasCustomPrompt="1"/>
          </p:nvPr>
        </p:nvSpPr>
        <p:spPr>
          <a:xfrm>
            <a:off x="2501900" y="5210741"/>
            <a:ext cx="9080500" cy="774700"/>
          </a:xfrm>
        </p:spPr>
        <p:txBody>
          <a:bodyPr/>
          <a:lstStyle>
            <a:lvl1pPr marL="0" indent="0">
              <a:buNone/>
              <a:defRPr>
                <a:solidFill>
                  <a:schemeClr val="bg1"/>
                </a:solidFill>
              </a:defRPr>
            </a:lvl1pPr>
          </a:lstStyle>
          <a:p>
            <a:pPr lvl="0"/>
            <a:r>
              <a:rPr lang="en-US" dirty="0"/>
              <a:t>Edit text </a:t>
            </a:r>
          </a:p>
        </p:txBody>
      </p:sp>
      <p:sp>
        <p:nvSpPr>
          <p:cNvPr id="22" name="Text Placeholder 4"/>
          <p:cNvSpPr>
            <a:spLocks noGrp="1"/>
          </p:cNvSpPr>
          <p:nvPr>
            <p:ph type="body" sz="quarter" idx="14" hasCustomPrompt="1"/>
          </p:nvPr>
        </p:nvSpPr>
        <p:spPr>
          <a:xfrm>
            <a:off x="444391" y="2606226"/>
            <a:ext cx="1282700" cy="774700"/>
          </a:xfrm>
        </p:spPr>
        <p:txBody>
          <a:bodyPr/>
          <a:lstStyle>
            <a:lvl1pPr marL="0" indent="0">
              <a:buNone/>
              <a:defRPr>
                <a:solidFill>
                  <a:schemeClr val="bg1"/>
                </a:solidFill>
              </a:defRPr>
            </a:lvl1pPr>
          </a:lstStyle>
          <a:p>
            <a:pPr lvl="0"/>
            <a:r>
              <a:rPr lang="en-US" dirty="0"/>
              <a:t>Edit text </a:t>
            </a:r>
          </a:p>
        </p:txBody>
      </p:sp>
      <p:sp>
        <p:nvSpPr>
          <p:cNvPr id="23" name="Text Placeholder 4"/>
          <p:cNvSpPr>
            <a:spLocks noGrp="1"/>
          </p:cNvSpPr>
          <p:nvPr>
            <p:ph type="body" sz="quarter" idx="15" hasCustomPrompt="1"/>
          </p:nvPr>
        </p:nvSpPr>
        <p:spPr>
          <a:xfrm>
            <a:off x="444391" y="1268929"/>
            <a:ext cx="1282700" cy="774700"/>
          </a:xfrm>
        </p:spPr>
        <p:txBody>
          <a:bodyPr/>
          <a:lstStyle>
            <a:lvl1pPr marL="0" indent="0">
              <a:buNone/>
              <a:defRPr>
                <a:solidFill>
                  <a:schemeClr val="bg1"/>
                </a:solidFill>
              </a:defRPr>
            </a:lvl1pPr>
          </a:lstStyle>
          <a:p>
            <a:pPr lvl="0"/>
            <a:r>
              <a:rPr lang="en-US" dirty="0"/>
              <a:t>Edit text </a:t>
            </a:r>
          </a:p>
        </p:txBody>
      </p:sp>
      <p:sp>
        <p:nvSpPr>
          <p:cNvPr id="24" name="Text Placeholder 4"/>
          <p:cNvSpPr>
            <a:spLocks noGrp="1"/>
          </p:cNvSpPr>
          <p:nvPr>
            <p:ph type="body" sz="quarter" idx="16" hasCustomPrompt="1"/>
          </p:nvPr>
        </p:nvSpPr>
        <p:spPr>
          <a:xfrm>
            <a:off x="462050" y="3910776"/>
            <a:ext cx="1282700" cy="774700"/>
          </a:xfrm>
        </p:spPr>
        <p:txBody>
          <a:bodyPr/>
          <a:lstStyle>
            <a:lvl1pPr marL="0" indent="0">
              <a:buNone/>
              <a:defRPr>
                <a:solidFill>
                  <a:schemeClr val="bg1"/>
                </a:solidFill>
              </a:defRPr>
            </a:lvl1pPr>
          </a:lstStyle>
          <a:p>
            <a:pPr lvl="0"/>
            <a:r>
              <a:rPr lang="en-US" dirty="0"/>
              <a:t>Edit text </a:t>
            </a:r>
          </a:p>
        </p:txBody>
      </p:sp>
      <p:sp>
        <p:nvSpPr>
          <p:cNvPr id="25" name="Text Placeholder 4"/>
          <p:cNvSpPr>
            <a:spLocks noGrp="1"/>
          </p:cNvSpPr>
          <p:nvPr>
            <p:ph type="body" sz="quarter" idx="17" hasCustomPrompt="1"/>
          </p:nvPr>
        </p:nvSpPr>
        <p:spPr>
          <a:xfrm>
            <a:off x="444391" y="5228922"/>
            <a:ext cx="1282700" cy="774700"/>
          </a:xfrm>
        </p:spPr>
        <p:txBody>
          <a:bodyPr/>
          <a:lstStyle>
            <a:lvl1pPr marL="0" indent="0">
              <a:buNone/>
              <a:defRPr>
                <a:solidFill>
                  <a:schemeClr val="bg1"/>
                </a:solidFill>
              </a:defRPr>
            </a:lvl1pPr>
          </a:lstStyle>
          <a:p>
            <a:pPr lvl="0"/>
            <a:r>
              <a:rPr lang="en-US" dirty="0"/>
              <a:t>Edit text </a:t>
            </a:r>
          </a:p>
        </p:txBody>
      </p:sp>
    </p:spTree>
    <p:extLst>
      <p:ext uri="{BB962C8B-B14F-4D97-AF65-F5344CB8AC3E}">
        <p14:creationId xmlns:p14="http://schemas.microsoft.com/office/powerpoint/2010/main" val="33215982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8" name="Rounded Rectangle 7" descr="decorative background color">
            <a:extLst>
              <a:ext uri="{FF2B5EF4-FFF2-40B4-BE49-F238E27FC236}">
                <a16:creationId xmlns:a16="http://schemas.microsoft.com/office/drawing/2014/main" id="{BA8CAB85-73D8-AF4C-A7C9-53C1C2A078CB}"/>
              </a:ext>
            </a:extLst>
          </p:cNvPr>
          <p:cNvSpPr/>
          <p:nvPr/>
        </p:nvSpPr>
        <p:spPr>
          <a:xfrm>
            <a:off x="6739383" y="935478"/>
            <a:ext cx="4572000" cy="5219562"/>
          </a:xfrm>
          <a:prstGeom prst="roundRect">
            <a:avLst>
              <a:gd name="adj" fmla="val 6047"/>
            </a:avLst>
          </a:prstGeom>
          <a:solidFill>
            <a:srgbClr val="4F7D3F"/>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ackground color">
            <a:extLst>
              <a:ext uri="{FF2B5EF4-FFF2-40B4-BE49-F238E27FC236}">
                <a16:creationId xmlns:a16="http://schemas.microsoft.com/office/drawing/2014/main" id="{4B667975-7CE7-504E-9CA9-52F907222650}"/>
              </a:ext>
            </a:extLst>
          </p:cNvPr>
          <p:cNvSpPr/>
          <p:nvPr userDrawn="1"/>
        </p:nvSpPr>
        <p:spPr>
          <a:xfrm>
            <a:off x="-43476" y="0"/>
            <a:ext cx="12235476" cy="848124"/>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ounded Rectangle 4" descr="decorative background color">
            <a:extLst>
              <a:ext uri="{FF2B5EF4-FFF2-40B4-BE49-F238E27FC236}">
                <a16:creationId xmlns:a16="http://schemas.microsoft.com/office/drawing/2014/main" id="{726B6FEA-6C38-9C40-8BA4-568253E013BC}"/>
              </a:ext>
            </a:extLst>
          </p:cNvPr>
          <p:cNvSpPr/>
          <p:nvPr userDrawn="1"/>
        </p:nvSpPr>
        <p:spPr>
          <a:xfrm>
            <a:off x="922478" y="935478"/>
            <a:ext cx="4572000" cy="5219562"/>
          </a:xfrm>
          <a:prstGeom prst="roundRect">
            <a:avLst>
              <a:gd name="adj" fmla="val 6047"/>
            </a:avLst>
          </a:prstGeom>
          <a:solidFill>
            <a:srgbClr val="065D78"/>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color">
            <a:extLst>
              <a:ext uri="{FF2B5EF4-FFF2-40B4-BE49-F238E27FC236}">
                <a16:creationId xmlns:a16="http://schemas.microsoft.com/office/drawing/2014/main" id="{1AA802D6-CF2B-044F-A18C-E4ACC67D3322}"/>
              </a:ext>
            </a:extLst>
          </p:cNvPr>
          <p:cNvSpPr/>
          <p:nvPr userDrawn="1"/>
        </p:nvSpPr>
        <p:spPr>
          <a:xfrm>
            <a:off x="109692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Text Placeholder 22">
            <a:extLst>
              <a:ext uri="{FF2B5EF4-FFF2-40B4-BE49-F238E27FC236}">
                <a16:creationId xmlns:a16="http://schemas.microsoft.com/office/drawing/2014/main" id="{CF1B1E03-CB5A-CA45-BC52-0BC8DD39CD82}"/>
              </a:ext>
            </a:extLst>
          </p:cNvPr>
          <p:cNvSpPr>
            <a:spLocks noGrp="1"/>
          </p:cNvSpPr>
          <p:nvPr>
            <p:ph type="body" sz="quarter" idx="10"/>
          </p:nvPr>
        </p:nvSpPr>
        <p:spPr>
          <a:xfrm>
            <a:off x="8017685" y="1666802"/>
            <a:ext cx="2790825" cy="666750"/>
          </a:xfrm>
        </p:spPr>
        <p:txBody>
          <a:bodyPr>
            <a:normAutofit/>
          </a:bodyPr>
          <a:lstStyle>
            <a:lvl1pPr marL="0" indent="0">
              <a:buNone/>
              <a:defRPr sz="2000" b="1">
                <a:solidFill>
                  <a:schemeClr val="bg1"/>
                </a:solidFill>
              </a:defRPr>
            </a:lvl1pPr>
          </a:lstStyle>
          <a:p>
            <a:pPr lvl="0"/>
            <a:r>
              <a:rPr lang="en-US" dirty="0"/>
              <a:t>Edit Master text styles</a:t>
            </a:r>
          </a:p>
        </p:txBody>
      </p:sp>
      <p:cxnSp>
        <p:nvCxnSpPr>
          <p:cNvPr id="10" name="Straight Connector 9">
            <a:extLst>
              <a:ext uri="{FF2B5EF4-FFF2-40B4-BE49-F238E27FC236}">
                <a16:creationId xmlns:a16="http://schemas.microsoft.com/office/drawing/2014/main" id="{5D6AF3CF-F60D-5141-8AED-C7794E93152A}"/>
              </a:ext>
            </a:extLst>
          </p:cNvPr>
          <p:cNvCxnSpPr/>
          <p:nvPr/>
        </p:nvCxnSpPr>
        <p:spPr>
          <a:xfrm>
            <a:off x="8613597" y="1374559"/>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9" name="Text Placeholder 22">
            <a:extLst>
              <a:ext uri="{FF2B5EF4-FFF2-40B4-BE49-F238E27FC236}">
                <a16:creationId xmlns:a16="http://schemas.microsoft.com/office/drawing/2014/main" id="{6255C863-C912-6944-8537-E5981C8C173D}"/>
              </a:ext>
            </a:extLst>
          </p:cNvPr>
          <p:cNvSpPr>
            <a:spLocks noGrp="1"/>
          </p:cNvSpPr>
          <p:nvPr>
            <p:ph type="body" sz="quarter" idx="16"/>
          </p:nvPr>
        </p:nvSpPr>
        <p:spPr>
          <a:xfrm>
            <a:off x="2133784" y="5329157"/>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8" name="Text Placeholder 22">
            <a:extLst>
              <a:ext uri="{FF2B5EF4-FFF2-40B4-BE49-F238E27FC236}">
                <a16:creationId xmlns:a16="http://schemas.microsoft.com/office/drawing/2014/main" id="{A821C715-6166-EA40-9C90-C2CDB9377256}"/>
              </a:ext>
            </a:extLst>
          </p:cNvPr>
          <p:cNvSpPr>
            <a:spLocks noGrp="1"/>
          </p:cNvSpPr>
          <p:nvPr>
            <p:ph type="body" sz="quarter" idx="15"/>
          </p:nvPr>
        </p:nvSpPr>
        <p:spPr>
          <a:xfrm>
            <a:off x="2117887" y="4413569"/>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27" name="Text Placeholder 22">
            <a:extLst>
              <a:ext uri="{FF2B5EF4-FFF2-40B4-BE49-F238E27FC236}">
                <a16:creationId xmlns:a16="http://schemas.microsoft.com/office/drawing/2014/main" id="{E22EC356-2144-AD47-8A47-4AB066E41AB4}"/>
              </a:ext>
            </a:extLst>
          </p:cNvPr>
          <p:cNvSpPr>
            <a:spLocks noGrp="1"/>
          </p:cNvSpPr>
          <p:nvPr>
            <p:ph type="body" sz="quarter" idx="14"/>
          </p:nvPr>
        </p:nvSpPr>
        <p:spPr>
          <a:xfrm>
            <a:off x="2084632" y="2582391"/>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cxnSp>
        <p:nvCxnSpPr>
          <p:cNvPr id="17" name="Straight Connector 16">
            <a:extLst>
              <a:ext uri="{FF2B5EF4-FFF2-40B4-BE49-F238E27FC236}">
                <a16:creationId xmlns:a16="http://schemas.microsoft.com/office/drawing/2014/main" id="{F6119216-CCD7-0641-BEAA-AFCAF8D887CB}"/>
              </a:ext>
            </a:extLst>
          </p:cNvPr>
          <p:cNvCxnSpPr/>
          <p:nvPr userDrawn="1"/>
        </p:nvCxnSpPr>
        <p:spPr>
          <a:xfrm>
            <a:off x="2793505" y="1371915"/>
            <a:ext cx="2700973"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 name="Title 1">
            <a:extLst>
              <a:ext uri="{FF2B5EF4-FFF2-40B4-BE49-F238E27FC236}">
                <a16:creationId xmlns:a16="http://schemas.microsoft.com/office/drawing/2014/main" id="{EF62705E-F7A3-4B4E-8E55-171EA79EFC5F}"/>
              </a:ext>
            </a:extLst>
          </p:cNvPr>
          <p:cNvSpPr>
            <a:spLocks noGrp="1"/>
          </p:cNvSpPr>
          <p:nvPr>
            <p:ph type="title" hasCustomPrompt="1"/>
          </p:nvPr>
        </p:nvSpPr>
        <p:spPr>
          <a:xfrm>
            <a:off x="343525" y="87354"/>
            <a:ext cx="10515600" cy="651715"/>
          </a:xfrm>
        </p:spPr>
        <p:txBody>
          <a:bodyPr/>
          <a:lstStyle>
            <a:lvl1pPr>
              <a:defRPr>
                <a:solidFill>
                  <a:schemeClr val="bg1"/>
                </a:solidFill>
              </a:defRPr>
            </a:lvl1pPr>
          </a:lstStyle>
          <a:p>
            <a:r>
              <a:rPr lang="en-US" dirty="0"/>
              <a:t>Click to edit title</a:t>
            </a:r>
          </a:p>
        </p:txBody>
      </p:sp>
      <p:sp>
        <p:nvSpPr>
          <p:cNvPr id="40" name="Title 1">
            <a:extLst>
              <a:ext uri="{FF2B5EF4-FFF2-40B4-BE49-F238E27FC236}">
                <a16:creationId xmlns:a16="http://schemas.microsoft.com/office/drawing/2014/main" id="{2617AB76-9509-5146-A610-878C42D8E150}"/>
              </a:ext>
            </a:extLst>
          </p:cNvPr>
          <p:cNvSpPr txBox="1">
            <a:spLocks/>
          </p:cNvSpPr>
          <p:nvPr userDrawn="1"/>
        </p:nvSpPr>
        <p:spPr>
          <a:xfrm>
            <a:off x="1022494" y="1275976"/>
            <a:ext cx="1728847"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Arial" panose="020B0604020202020204" pitchFamily="34" charset="0"/>
                <a:ea typeface="+mj-ea"/>
                <a:cs typeface="Arial" panose="020B0604020202020204" pitchFamily="34" charset="0"/>
              </a:defRPr>
            </a:lvl1pPr>
          </a:lstStyle>
          <a:p>
            <a:endParaRPr lang="en-US" dirty="0"/>
          </a:p>
        </p:txBody>
      </p:sp>
      <p:sp>
        <p:nvSpPr>
          <p:cNvPr id="4" name="Text Placeholder 3"/>
          <p:cNvSpPr>
            <a:spLocks noGrp="1"/>
          </p:cNvSpPr>
          <p:nvPr>
            <p:ph type="body" sz="quarter" idx="23"/>
          </p:nvPr>
        </p:nvSpPr>
        <p:spPr>
          <a:xfrm>
            <a:off x="1134667"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0" name="Text Placeholder 3"/>
          <p:cNvSpPr>
            <a:spLocks noGrp="1"/>
          </p:cNvSpPr>
          <p:nvPr>
            <p:ph type="body" sz="quarter" idx="24"/>
          </p:nvPr>
        </p:nvSpPr>
        <p:spPr>
          <a:xfrm>
            <a:off x="6913081" y="1054782"/>
            <a:ext cx="1603375" cy="630238"/>
          </a:xfrm>
        </p:spPr>
        <p:txBody>
          <a:bodyPr>
            <a:normAutofit/>
          </a:bodyPr>
          <a:lstStyle>
            <a:lvl1pPr marL="0" indent="0">
              <a:buNone/>
              <a:defRPr sz="3600" b="1">
                <a:solidFill>
                  <a:schemeClr val="bg1"/>
                </a:solidFill>
              </a:defRPr>
            </a:lvl1pPr>
          </a:lstStyle>
          <a:p>
            <a:pPr lvl="0"/>
            <a:r>
              <a:rPr lang="en-US" dirty="0"/>
              <a:t>Edit</a:t>
            </a:r>
          </a:p>
        </p:txBody>
      </p:sp>
      <p:sp>
        <p:nvSpPr>
          <p:cNvPr id="32" name="Text Placeholder 22">
            <a:extLst>
              <a:ext uri="{FF2B5EF4-FFF2-40B4-BE49-F238E27FC236}">
                <a16:creationId xmlns:a16="http://schemas.microsoft.com/office/drawing/2014/main" id="{A821C715-6166-EA40-9C90-C2CDB9377256}"/>
              </a:ext>
            </a:extLst>
          </p:cNvPr>
          <p:cNvSpPr>
            <a:spLocks noGrp="1"/>
          </p:cNvSpPr>
          <p:nvPr>
            <p:ph type="body" sz="quarter" idx="25"/>
          </p:nvPr>
        </p:nvSpPr>
        <p:spPr>
          <a:xfrm>
            <a:off x="2103475" y="3497980"/>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1" name="Oval 40" descr="decorative background color">
            <a:extLst>
              <a:ext uri="{FF2B5EF4-FFF2-40B4-BE49-F238E27FC236}">
                <a16:creationId xmlns:a16="http://schemas.microsoft.com/office/drawing/2014/main" id="{1AA802D6-CF2B-044F-A18C-E4ACC67D3322}"/>
              </a:ext>
            </a:extLst>
          </p:cNvPr>
          <p:cNvSpPr/>
          <p:nvPr userDrawn="1"/>
        </p:nvSpPr>
        <p:spPr>
          <a:xfrm>
            <a:off x="1096924" y="2530327"/>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2" name="Oval 41" descr="decorative background color">
            <a:extLst>
              <a:ext uri="{FF2B5EF4-FFF2-40B4-BE49-F238E27FC236}">
                <a16:creationId xmlns:a16="http://schemas.microsoft.com/office/drawing/2014/main" id="{1AA802D6-CF2B-044F-A18C-E4ACC67D3322}"/>
              </a:ext>
            </a:extLst>
          </p:cNvPr>
          <p:cNvSpPr/>
          <p:nvPr userDrawn="1"/>
        </p:nvSpPr>
        <p:spPr>
          <a:xfrm>
            <a:off x="1096924" y="3428858"/>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3" name="Oval 42" descr="decorative background color">
            <a:extLst>
              <a:ext uri="{FF2B5EF4-FFF2-40B4-BE49-F238E27FC236}">
                <a16:creationId xmlns:a16="http://schemas.microsoft.com/office/drawing/2014/main" id="{1AA802D6-CF2B-044F-A18C-E4ACC67D3322}"/>
              </a:ext>
            </a:extLst>
          </p:cNvPr>
          <p:cNvSpPr/>
          <p:nvPr userDrawn="1"/>
        </p:nvSpPr>
        <p:spPr>
          <a:xfrm>
            <a:off x="1096924" y="4327389"/>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4" name="Oval 43" descr="decorative background color">
            <a:extLst>
              <a:ext uri="{FF2B5EF4-FFF2-40B4-BE49-F238E27FC236}">
                <a16:creationId xmlns:a16="http://schemas.microsoft.com/office/drawing/2014/main" id="{1AA802D6-CF2B-044F-A18C-E4ACC67D3322}"/>
              </a:ext>
            </a:extLst>
          </p:cNvPr>
          <p:cNvSpPr/>
          <p:nvPr userDrawn="1"/>
        </p:nvSpPr>
        <p:spPr>
          <a:xfrm>
            <a:off x="1096924" y="5225921"/>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5" name="Text Placeholder 22">
            <a:extLst>
              <a:ext uri="{FF2B5EF4-FFF2-40B4-BE49-F238E27FC236}">
                <a16:creationId xmlns:a16="http://schemas.microsoft.com/office/drawing/2014/main" id="{E22EC356-2144-AD47-8A47-4AB066E41AB4}"/>
              </a:ext>
            </a:extLst>
          </p:cNvPr>
          <p:cNvSpPr>
            <a:spLocks noGrp="1"/>
          </p:cNvSpPr>
          <p:nvPr>
            <p:ph type="body" sz="quarter" idx="26"/>
          </p:nvPr>
        </p:nvSpPr>
        <p:spPr>
          <a:xfrm>
            <a:off x="2084631" y="1666802"/>
            <a:ext cx="3217826" cy="666750"/>
          </a:xfrm>
        </p:spPr>
        <p:txBody>
          <a:bodyPr>
            <a:normAutofit/>
          </a:bodyPr>
          <a:lstStyle>
            <a:lvl1pPr marL="0" indent="0">
              <a:buNone/>
              <a:defRPr sz="2000" b="1">
                <a:solidFill>
                  <a:schemeClr val="accent4">
                    <a:lumMod val="60000"/>
                    <a:lumOff val="40000"/>
                  </a:schemeClr>
                </a:solidFill>
              </a:defRPr>
            </a:lvl1pPr>
          </a:lstStyle>
          <a:p>
            <a:pPr lvl="0"/>
            <a:r>
              <a:rPr lang="en-US" dirty="0"/>
              <a:t>Edit Master text styles</a:t>
            </a:r>
          </a:p>
        </p:txBody>
      </p:sp>
      <p:sp>
        <p:nvSpPr>
          <p:cNvPr id="46" name="Oval 45" descr="decorative background color">
            <a:extLst>
              <a:ext uri="{FF2B5EF4-FFF2-40B4-BE49-F238E27FC236}">
                <a16:creationId xmlns:a16="http://schemas.microsoft.com/office/drawing/2014/main" id="{1AA802D6-CF2B-044F-A18C-E4ACC67D3322}"/>
              </a:ext>
            </a:extLst>
          </p:cNvPr>
          <p:cNvSpPr/>
          <p:nvPr userDrawn="1"/>
        </p:nvSpPr>
        <p:spPr>
          <a:xfrm>
            <a:off x="6882664" y="1631795"/>
            <a:ext cx="832104" cy="832104"/>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8958136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8442012" y="4512363"/>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8633162"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3"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1" name="Rectangle 10" descr="Decorative background color">
            <a:extLst>
              <a:ext uri="{FF2B5EF4-FFF2-40B4-BE49-F238E27FC236}">
                <a16:creationId xmlns:a16="http://schemas.microsoft.com/office/drawing/2014/main" id="{DECF6361-9C8F-3845-ABAB-2183A224182E}"/>
              </a:ext>
            </a:extLst>
          </p:cNvPr>
          <p:cNvSpPr/>
          <p:nvPr userDrawn="1"/>
        </p:nvSpPr>
        <p:spPr>
          <a:xfrm>
            <a:off x="4392769" y="4512364"/>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 Placeholder 13">
            <a:extLst>
              <a:ext uri="{FF2B5EF4-FFF2-40B4-BE49-F238E27FC236}">
                <a16:creationId xmlns:a16="http://schemas.microsoft.com/office/drawing/2014/main" id="{E0AEC5CB-1EE2-8444-92AA-A7650DC2B781}"/>
              </a:ext>
            </a:extLst>
          </p:cNvPr>
          <p:cNvSpPr>
            <a:spLocks noGrp="1"/>
          </p:cNvSpPr>
          <p:nvPr>
            <p:ph type="body" sz="quarter" idx="13"/>
          </p:nvPr>
        </p:nvSpPr>
        <p:spPr>
          <a:xfrm>
            <a:off x="4583919" y="4695824"/>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9"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E0661DE1-3F00-AA4F-9B92-CD291CB2A61E}"/>
              </a:ext>
            </a:extLst>
          </p:cNvPr>
          <p:cNvSpPr/>
          <p:nvPr userDrawn="1"/>
        </p:nvSpPr>
        <p:spPr>
          <a:xfrm>
            <a:off x="343526" y="4512365"/>
            <a:ext cx="3389026" cy="1528271"/>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4" name="Text Placeholder 13">
            <a:extLst>
              <a:ext uri="{FF2B5EF4-FFF2-40B4-BE49-F238E27FC236}">
                <a16:creationId xmlns:a16="http://schemas.microsoft.com/office/drawing/2014/main" id="{C99B77A3-0AE7-E54B-B6F7-3E0A68418E31}"/>
              </a:ext>
            </a:extLst>
          </p:cNvPr>
          <p:cNvSpPr>
            <a:spLocks noGrp="1"/>
          </p:cNvSpPr>
          <p:nvPr>
            <p:ph type="body" sz="quarter" idx="12"/>
          </p:nvPr>
        </p:nvSpPr>
        <p:spPr>
          <a:xfrm>
            <a:off x="495300" y="4695825"/>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5" y="1434326"/>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859540"/>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
        <p:nvSpPr>
          <p:cNvPr id="17" name="Text Placeholder 3">
            <a:extLst>
              <a:ext uri="{FF2B5EF4-FFF2-40B4-BE49-F238E27FC236}">
                <a16:creationId xmlns:a16="http://schemas.microsoft.com/office/drawing/2014/main" id="{A1FF35CB-2DBF-4F42-AB1E-2972DA787C81}"/>
              </a:ext>
            </a:extLst>
          </p:cNvPr>
          <p:cNvSpPr>
            <a:spLocks noGrp="1"/>
          </p:cNvSpPr>
          <p:nvPr>
            <p:ph type="body" sz="half" idx="2"/>
          </p:nvPr>
        </p:nvSpPr>
        <p:spPr>
          <a:xfrm>
            <a:off x="343524" y="979611"/>
            <a:ext cx="3500855"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8" name="Text Placeholder 3">
            <a:extLst>
              <a:ext uri="{FF2B5EF4-FFF2-40B4-BE49-F238E27FC236}">
                <a16:creationId xmlns:a16="http://schemas.microsoft.com/office/drawing/2014/main" id="{771A51A7-34DE-AB4A-8B37-6F2001466EF6}"/>
              </a:ext>
            </a:extLst>
          </p:cNvPr>
          <p:cNvSpPr>
            <a:spLocks noGrp="1"/>
          </p:cNvSpPr>
          <p:nvPr>
            <p:ph type="body" sz="half" idx="15"/>
          </p:nvPr>
        </p:nvSpPr>
        <p:spPr>
          <a:xfrm>
            <a:off x="4392769"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9" name="Text Placeholder 3">
            <a:extLst>
              <a:ext uri="{FF2B5EF4-FFF2-40B4-BE49-F238E27FC236}">
                <a16:creationId xmlns:a16="http://schemas.microsoft.com/office/drawing/2014/main" id="{8075B0B8-6399-8E4D-B80E-4117DF935332}"/>
              </a:ext>
            </a:extLst>
          </p:cNvPr>
          <p:cNvSpPr>
            <a:spLocks noGrp="1"/>
          </p:cNvSpPr>
          <p:nvPr>
            <p:ph type="body" sz="half" idx="16"/>
          </p:nvPr>
        </p:nvSpPr>
        <p:spPr>
          <a:xfrm>
            <a:off x="8442012" y="997401"/>
            <a:ext cx="3500854" cy="690390"/>
          </a:xfrm>
        </p:spPr>
        <p:txBody>
          <a:bodyPr>
            <a:normAutofit/>
          </a:bodyPr>
          <a:lstStyle>
            <a:lvl1pPr marL="0" indent="0">
              <a:buNone/>
              <a:defRPr sz="2400" b="1">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Tree>
    <p:extLst>
      <p:ext uri="{BB962C8B-B14F-4D97-AF65-F5344CB8AC3E}">
        <p14:creationId xmlns:p14="http://schemas.microsoft.com/office/powerpoint/2010/main" val="31779033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12" name="Rectangle 11" descr="Decorative background color">
            <a:extLst>
              <a:ext uri="{FF2B5EF4-FFF2-40B4-BE49-F238E27FC236}">
                <a16:creationId xmlns:a16="http://schemas.microsoft.com/office/drawing/2014/main" id="{7E2DE4AF-E9AC-164E-B013-1E5C144D74C1}"/>
              </a:ext>
            </a:extLst>
          </p:cNvPr>
          <p:cNvSpPr/>
          <p:nvPr userDrawn="1"/>
        </p:nvSpPr>
        <p:spPr>
          <a:xfrm>
            <a:off x="343525" y="3827721"/>
            <a:ext cx="11487513" cy="2212914"/>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Text Placeholder 13">
            <a:extLst>
              <a:ext uri="{FF2B5EF4-FFF2-40B4-BE49-F238E27FC236}">
                <a16:creationId xmlns:a16="http://schemas.microsoft.com/office/drawing/2014/main" id="{6DA8141B-D817-ED4C-B948-A1E4893ECEC6}"/>
              </a:ext>
            </a:extLst>
          </p:cNvPr>
          <p:cNvSpPr>
            <a:spLocks noGrp="1"/>
          </p:cNvSpPr>
          <p:nvPr>
            <p:ph type="body" sz="quarter" idx="14"/>
          </p:nvPr>
        </p:nvSpPr>
        <p:spPr>
          <a:xfrm>
            <a:off x="534674" y="4405411"/>
            <a:ext cx="3006725" cy="1344613"/>
          </a:xfrm>
        </p:spPr>
        <p:txBody>
          <a:bodyPr>
            <a:normAutofit/>
          </a:bodyPr>
          <a:lstStyle>
            <a:lvl1pPr marL="0" indent="0">
              <a:buNone/>
              <a:defRPr sz="2000">
                <a:solidFill>
                  <a:schemeClr val="bg1"/>
                </a:solidFill>
              </a:defRPr>
            </a:lvl1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8442012"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9" name="Picture Placeholder 2">
            <a:extLst>
              <a:ext uri="{FF2B5EF4-FFF2-40B4-BE49-F238E27FC236}">
                <a16:creationId xmlns:a16="http://schemas.microsoft.com/office/drawing/2014/main" id="{8239CC3A-A0F3-7542-9DEA-06E0085B8101}"/>
              </a:ext>
            </a:extLst>
          </p:cNvPr>
          <p:cNvSpPr>
            <a:spLocks noGrp="1"/>
          </p:cNvSpPr>
          <p:nvPr>
            <p:ph type="pic" idx="10"/>
          </p:nvPr>
        </p:nvSpPr>
        <p:spPr>
          <a:xfrm>
            <a:off x="4392768"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Picture Placeholder 2">
            <a:extLst>
              <a:ext uri="{FF2B5EF4-FFF2-40B4-BE49-F238E27FC236}">
                <a16:creationId xmlns:a16="http://schemas.microsoft.com/office/drawing/2014/main" id="{7AF5B971-B949-3549-92D8-A9F6550929B5}"/>
              </a:ext>
            </a:extLst>
          </p:cNvPr>
          <p:cNvSpPr>
            <a:spLocks noGrp="1"/>
          </p:cNvSpPr>
          <p:nvPr>
            <p:ph type="pic" idx="1"/>
          </p:nvPr>
        </p:nvSpPr>
        <p:spPr>
          <a:xfrm>
            <a:off x="343524" y="1232307"/>
            <a:ext cx="338902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14014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
            <a:ext cx="10515600" cy="859540"/>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24880081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9C6E1AAD-C607-0B44-A7D8-59DBC2B6D66C}"/>
              </a:ext>
            </a:extLst>
          </p:cNvPr>
          <p:cNvSpPr/>
          <p:nvPr userDrawn="1"/>
        </p:nvSpPr>
        <p:spPr>
          <a:xfrm rot="16200000">
            <a:off x="3428502" y="-1546461"/>
            <a:ext cx="3937380" cy="10794381"/>
          </a:xfrm>
          <a:prstGeom prst="rect">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5610121" cy="435307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1262452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927100"/>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103585"/>
            <a:ext cx="10515600" cy="719932"/>
          </a:xfrm>
        </p:spPr>
        <p:txBody>
          <a:bodyPr/>
          <a:lstStyle>
            <a:lvl1pPr>
              <a:defRPr>
                <a:solidFill>
                  <a:schemeClr val="bg1"/>
                </a:solidFill>
              </a:defRPr>
            </a:lvl1pPr>
          </a:lstStyle>
          <a:p>
            <a:r>
              <a:rPr lang="en-US" dirty="0"/>
              <a:t>Click to edit title </a:t>
            </a:r>
          </a:p>
        </p:txBody>
      </p:sp>
      <p:pic>
        <p:nvPicPr>
          <p:cNvPr id="8" name="Picture 7" descr="decorative figure">
            <a:extLst>
              <a:ext uri="{FF2B5EF4-FFF2-40B4-BE49-F238E27FC236}">
                <a16:creationId xmlns:a16="http://schemas.microsoft.com/office/drawing/2014/main" id="{8CB0D924-6885-B847-9782-07EFB834D2E9}"/>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2187447" y="3157882"/>
            <a:ext cx="2273300" cy="1968500"/>
          </a:xfrm>
          <a:prstGeom prst="rect">
            <a:avLst/>
          </a:prstGeom>
        </p:spPr>
      </p:pic>
      <p:pic>
        <p:nvPicPr>
          <p:cNvPr id="9" name="Picture 8" descr="decorative figure">
            <a:extLst>
              <a:ext uri="{FF2B5EF4-FFF2-40B4-BE49-F238E27FC236}">
                <a16:creationId xmlns:a16="http://schemas.microsoft.com/office/drawing/2014/main" id="{0339376E-45C5-AA42-AF27-28238AD26349}"/>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43525" y="2122550"/>
            <a:ext cx="2273300" cy="1955800"/>
          </a:xfrm>
          <a:prstGeom prst="rect">
            <a:avLst/>
          </a:prstGeom>
        </p:spPr>
      </p:pic>
      <p:pic>
        <p:nvPicPr>
          <p:cNvPr id="13" name="Picture 12" descr="decorative figure">
            <a:extLst>
              <a:ext uri="{FF2B5EF4-FFF2-40B4-BE49-F238E27FC236}">
                <a16:creationId xmlns:a16="http://schemas.microsoft.com/office/drawing/2014/main" id="{6881FA75-19DA-7A49-868D-861B8050FECB}"/>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5875291" y="3157882"/>
            <a:ext cx="2273300" cy="1968500"/>
          </a:xfrm>
          <a:prstGeom prst="rect">
            <a:avLst/>
          </a:prstGeom>
        </p:spPr>
      </p:pic>
      <p:pic>
        <p:nvPicPr>
          <p:cNvPr id="15" name="Picture 14" descr="decorative figure">
            <a:extLst>
              <a:ext uri="{FF2B5EF4-FFF2-40B4-BE49-F238E27FC236}">
                <a16:creationId xmlns:a16="http://schemas.microsoft.com/office/drawing/2014/main" id="{35690853-6604-BE48-9C69-9F9D4544D0C9}"/>
              </a:ext>
            </a:extLst>
          </p:cNvPr>
          <p:cNvPicPr>
            <a:picLocks noChangeAspect="1"/>
          </p:cNvPicPr>
          <p:nvPr userDrawn="1"/>
        </p:nvPicPr>
        <p:blipFill>
          <a:blip r:embed="rId5" cstate="print">
            <a:extLst>
              <a:ext uri="{28A0092B-C50C-407E-A947-70E740481C1C}">
                <a14:useLocalDpi xmlns:a14="http://schemas.microsoft.com/office/drawing/2010/main" val="0"/>
              </a:ext>
            </a:extLst>
          </a:blip>
          <a:stretch>
            <a:fillRect/>
          </a:stretch>
        </p:blipFill>
        <p:spPr>
          <a:xfrm>
            <a:off x="4031369" y="2122550"/>
            <a:ext cx="2273300" cy="1955800"/>
          </a:xfrm>
          <a:prstGeom prst="rect">
            <a:avLst/>
          </a:prstGeom>
        </p:spPr>
      </p:pic>
      <p:sp>
        <p:nvSpPr>
          <p:cNvPr id="3" name="Text Placeholder 2"/>
          <p:cNvSpPr>
            <a:spLocks noGrp="1"/>
          </p:cNvSpPr>
          <p:nvPr userDrawn="1">
            <p:ph type="body" sz="quarter" idx="10" hasCustomPrompt="1"/>
          </p:nvPr>
        </p:nvSpPr>
        <p:spPr>
          <a:xfrm>
            <a:off x="88900" y="1244600"/>
            <a:ext cx="3086100" cy="838200"/>
          </a:xfrm>
        </p:spPr>
        <p:txBody>
          <a:bodyPr>
            <a:normAutofit/>
          </a:bodyPr>
          <a:lstStyle>
            <a:lvl1pPr marL="0" indent="0" algn="ctr">
              <a:buNone/>
              <a:defRPr sz="2000" b="1"/>
            </a:lvl1pPr>
          </a:lstStyle>
          <a:p>
            <a:pPr lvl="0"/>
            <a:r>
              <a:rPr lang="en-US" dirty="0"/>
              <a:t>Edit text</a:t>
            </a:r>
          </a:p>
        </p:txBody>
      </p:sp>
      <p:sp>
        <p:nvSpPr>
          <p:cNvPr id="16" name="Text Placeholder 2"/>
          <p:cNvSpPr>
            <a:spLocks noGrp="1"/>
          </p:cNvSpPr>
          <p:nvPr userDrawn="1">
            <p:ph type="body" sz="quarter" idx="11" hasCustomPrompt="1"/>
          </p:nvPr>
        </p:nvSpPr>
        <p:spPr>
          <a:xfrm>
            <a:off x="3624969" y="1244600"/>
            <a:ext cx="3086100" cy="838200"/>
          </a:xfrm>
        </p:spPr>
        <p:txBody>
          <a:bodyPr>
            <a:normAutofit/>
          </a:bodyPr>
          <a:lstStyle>
            <a:lvl1pPr marL="0" indent="0" algn="ctr">
              <a:buNone/>
              <a:defRPr sz="2000" b="1"/>
            </a:lvl1pPr>
          </a:lstStyle>
          <a:p>
            <a:pPr lvl="0"/>
            <a:r>
              <a:rPr lang="en-US" dirty="0"/>
              <a:t>Edit text</a:t>
            </a:r>
          </a:p>
        </p:txBody>
      </p:sp>
      <p:sp>
        <p:nvSpPr>
          <p:cNvPr id="17" name="Text Placeholder 2"/>
          <p:cNvSpPr>
            <a:spLocks noGrp="1"/>
          </p:cNvSpPr>
          <p:nvPr userDrawn="1">
            <p:ph type="body" sz="quarter" idx="12" hasCustomPrompt="1"/>
          </p:nvPr>
        </p:nvSpPr>
        <p:spPr>
          <a:xfrm>
            <a:off x="7283293" y="1244266"/>
            <a:ext cx="3086100" cy="838200"/>
          </a:xfrm>
        </p:spPr>
        <p:txBody>
          <a:bodyPr>
            <a:normAutofit/>
          </a:bodyPr>
          <a:lstStyle>
            <a:lvl1pPr marL="0" indent="0" algn="ctr">
              <a:buNone/>
              <a:defRPr sz="2000" b="1"/>
            </a:lvl1pPr>
          </a:lstStyle>
          <a:p>
            <a:pPr lvl="0"/>
            <a:r>
              <a:rPr lang="en-US" dirty="0"/>
              <a:t>Edit text</a:t>
            </a:r>
          </a:p>
        </p:txBody>
      </p:sp>
      <p:sp>
        <p:nvSpPr>
          <p:cNvPr id="18" name="Text Placeholder 2"/>
          <p:cNvSpPr>
            <a:spLocks noGrp="1"/>
          </p:cNvSpPr>
          <p:nvPr userDrawn="1">
            <p:ph type="body" sz="quarter" idx="13" hasCustomPrompt="1"/>
          </p:nvPr>
        </p:nvSpPr>
        <p:spPr>
          <a:xfrm>
            <a:off x="1781047" y="5305832"/>
            <a:ext cx="3086100" cy="838200"/>
          </a:xfrm>
        </p:spPr>
        <p:txBody>
          <a:bodyPr>
            <a:normAutofit/>
          </a:bodyPr>
          <a:lstStyle>
            <a:lvl1pPr marL="0" indent="0" algn="ctr">
              <a:buNone/>
              <a:defRPr sz="2000" b="1"/>
            </a:lvl1pPr>
          </a:lstStyle>
          <a:p>
            <a:pPr lvl="0"/>
            <a:r>
              <a:rPr lang="en-US" dirty="0"/>
              <a:t>Edit text</a:t>
            </a:r>
          </a:p>
        </p:txBody>
      </p:sp>
      <p:sp>
        <p:nvSpPr>
          <p:cNvPr id="19" name="Text Placeholder 2"/>
          <p:cNvSpPr>
            <a:spLocks noGrp="1"/>
          </p:cNvSpPr>
          <p:nvPr userDrawn="1">
            <p:ph type="body" sz="quarter" idx="14" hasCustomPrompt="1"/>
          </p:nvPr>
        </p:nvSpPr>
        <p:spPr>
          <a:xfrm>
            <a:off x="5472819" y="5303064"/>
            <a:ext cx="3086100" cy="838200"/>
          </a:xfrm>
        </p:spPr>
        <p:txBody>
          <a:bodyPr>
            <a:normAutofit/>
          </a:bodyPr>
          <a:lstStyle>
            <a:lvl1pPr marL="0" indent="0" algn="ctr">
              <a:buNone/>
              <a:defRPr sz="2000" b="1"/>
            </a:lvl1pPr>
          </a:lstStyle>
          <a:p>
            <a:pPr lvl="0"/>
            <a:r>
              <a:rPr lang="en-US" dirty="0"/>
              <a:t>Edit text</a:t>
            </a:r>
          </a:p>
        </p:txBody>
      </p:sp>
      <p:sp>
        <p:nvSpPr>
          <p:cNvPr id="20" name="Text Placeholder 2"/>
          <p:cNvSpPr>
            <a:spLocks noGrp="1"/>
          </p:cNvSpPr>
          <p:nvPr userDrawn="1">
            <p:ph type="body" sz="quarter" idx="15" hasCustomPrompt="1"/>
          </p:nvPr>
        </p:nvSpPr>
        <p:spPr>
          <a:xfrm>
            <a:off x="9127215" y="5305832"/>
            <a:ext cx="3086100" cy="838200"/>
          </a:xfrm>
        </p:spPr>
        <p:txBody>
          <a:bodyPr>
            <a:normAutofit/>
          </a:bodyPr>
          <a:lstStyle>
            <a:lvl1pPr marL="0" indent="0" algn="ctr">
              <a:buNone/>
              <a:defRPr sz="2000" b="1"/>
            </a:lvl1pPr>
          </a:lstStyle>
          <a:p>
            <a:pPr lvl="0"/>
            <a:r>
              <a:rPr lang="en-US" dirty="0"/>
              <a:t>Edit text</a:t>
            </a:r>
          </a:p>
        </p:txBody>
      </p:sp>
      <p:pic>
        <p:nvPicPr>
          <p:cNvPr id="21" name="Picture 20" descr="decorative figure">
            <a:extLst>
              <a:ext uri="{FF2B5EF4-FFF2-40B4-BE49-F238E27FC236}">
                <a16:creationId xmlns:a16="http://schemas.microsoft.com/office/drawing/2014/main" id="{B0D4096E-C382-B943-BA50-DB893262DF16}"/>
              </a:ext>
            </a:extLst>
          </p:cNvPr>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9533615" y="3157882"/>
            <a:ext cx="2273300" cy="1968500"/>
          </a:xfrm>
          <a:prstGeom prst="rect">
            <a:avLst/>
          </a:prstGeom>
        </p:spPr>
      </p:pic>
      <p:pic>
        <p:nvPicPr>
          <p:cNvPr id="23" name="Picture 22" descr="decorative figure">
            <a:extLst>
              <a:ext uri="{FF2B5EF4-FFF2-40B4-BE49-F238E27FC236}">
                <a16:creationId xmlns:a16="http://schemas.microsoft.com/office/drawing/2014/main" id="{DF676786-EC1C-AB4B-902D-FDE9D93471BC}"/>
              </a:ext>
            </a:extLst>
          </p:cNvPr>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7689693" y="2122550"/>
            <a:ext cx="2273300" cy="1955800"/>
          </a:xfrm>
          <a:prstGeom prst="rect">
            <a:avLst/>
          </a:prstGeom>
        </p:spPr>
      </p:pic>
    </p:spTree>
    <p:extLst>
      <p:ext uri="{BB962C8B-B14F-4D97-AF65-F5344CB8AC3E}">
        <p14:creationId xmlns:p14="http://schemas.microsoft.com/office/powerpoint/2010/main" val="145001413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17" name="Rectangle 16" descr="Decorative background color">
            <a:extLst>
              <a:ext uri="{FF2B5EF4-FFF2-40B4-BE49-F238E27FC236}">
                <a16:creationId xmlns:a16="http://schemas.microsoft.com/office/drawing/2014/main" id="{5D7DC3FE-1996-B84A-A40F-DF9482545EEF}"/>
              </a:ext>
            </a:extLst>
          </p:cNvPr>
          <p:cNvSpPr/>
          <p:nvPr userDrawn="1"/>
        </p:nvSpPr>
        <p:spPr>
          <a:xfrm>
            <a:off x="0" y="884622"/>
            <a:ext cx="12192000" cy="5385364"/>
          </a:xfrm>
          <a:prstGeom prst="rect">
            <a:avLst/>
          </a:prstGeom>
          <a:solidFill>
            <a:srgbClr val="E5F2F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ackground color">
            <a:extLst>
              <a:ext uri="{FF2B5EF4-FFF2-40B4-BE49-F238E27FC236}">
                <a16:creationId xmlns:a16="http://schemas.microsoft.com/office/drawing/2014/main" id="{FAA8FBD0-7709-5F4A-B39F-6123C8E45346}"/>
              </a:ext>
            </a:extLst>
          </p:cNvPr>
          <p:cNvSpPr/>
          <p:nvPr/>
        </p:nvSpPr>
        <p:spPr>
          <a:xfrm>
            <a:off x="8158993" y="4580618"/>
            <a:ext cx="4011385" cy="150773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cap="small" dirty="0"/>
          </a:p>
        </p:txBody>
      </p:sp>
      <p:sp>
        <p:nvSpPr>
          <p:cNvPr id="16" name="Text Placeholder 3">
            <a:extLst>
              <a:ext uri="{FF2B5EF4-FFF2-40B4-BE49-F238E27FC236}">
                <a16:creationId xmlns:a16="http://schemas.microsoft.com/office/drawing/2014/main" id="{FBA1631E-2A47-2F4C-A7B7-1D0A084CB272}"/>
              </a:ext>
            </a:extLst>
          </p:cNvPr>
          <p:cNvSpPr>
            <a:spLocks noGrp="1"/>
          </p:cNvSpPr>
          <p:nvPr>
            <p:ph type="body" sz="half" idx="12"/>
          </p:nvPr>
        </p:nvSpPr>
        <p:spPr>
          <a:xfrm>
            <a:off x="8263000" y="4783005"/>
            <a:ext cx="3500854" cy="10781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0" name="Picture Placeholder 2">
            <a:extLst>
              <a:ext uri="{FF2B5EF4-FFF2-40B4-BE49-F238E27FC236}">
                <a16:creationId xmlns:a16="http://schemas.microsoft.com/office/drawing/2014/main" id="{3B88F994-8795-2A4B-9517-40FE6794579C}"/>
              </a:ext>
            </a:extLst>
          </p:cNvPr>
          <p:cNvSpPr>
            <a:spLocks noGrp="1"/>
          </p:cNvSpPr>
          <p:nvPr>
            <p:ph type="pic" idx="11"/>
          </p:nvPr>
        </p:nvSpPr>
        <p:spPr>
          <a:xfrm>
            <a:off x="4616970" y="1684006"/>
            <a:ext cx="4557009" cy="35775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Rectangle 6" descr="Decorative background color">
            <a:extLst>
              <a:ext uri="{FF2B5EF4-FFF2-40B4-BE49-F238E27FC236}">
                <a16:creationId xmlns:a16="http://schemas.microsoft.com/office/drawing/2014/main" id="{1A987BF4-4EA0-024C-9867-CC03B41C018B}"/>
              </a:ext>
            </a:extLst>
          </p:cNvPr>
          <p:cNvSpPr/>
          <p:nvPr userDrawn="1"/>
        </p:nvSpPr>
        <p:spPr>
          <a:xfrm>
            <a:off x="693818" y="884621"/>
            <a:ext cx="2848890" cy="5385365"/>
          </a:xfrm>
          <a:prstGeom prst="rect">
            <a:avLst/>
          </a:prstGeom>
          <a:solidFill>
            <a:srgbClr val="087CA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764BC083-A42F-CA4D-B4B1-0D33BFD350D7}"/>
              </a:ext>
            </a:extLst>
          </p:cNvPr>
          <p:cNvSpPr/>
          <p:nvPr userDrawn="1"/>
        </p:nvSpPr>
        <p:spPr>
          <a:xfrm>
            <a:off x="115642" y="2379025"/>
            <a:ext cx="5965118" cy="2324299"/>
          </a:xfrm>
          <a:prstGeom prst="rect">
            <a:avLst/>
          </a:prstGeom>
          <a:solidFill>
            <a:srgbClr val="065D7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E2AA19F1-54A5-CA46-A5ED-7F0400EBE8EB}"/>
              </a:ext>
            </a:extLst>
          </p:cNvPr>
          <p:cNvSpPr>
            <a:spLocks noGrp="1"/>
          </p:cNvSpPr>
          <p:nvPr>
            <p:ph type="body" sz="half" idx="10"/>
          </p:nvPr>
        </p:nvSpPr>
        <p:spPr>
          <a:xfrm>
            <a:off x="276668" y="2439913"/>
            <a:ext cx="3500854" cy="2821635"/>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5" name="Rectangle 4"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276668" y="-83868"/>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8242856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C8AD350A-D5AC-F44E-87F7-C5D3FCA4948A}"/>
              </a:ext>
            </a:extLst>
          </p:cNvPr>
          <p:cNvSpPr/>
          <p:nvPr userDrawn="1"/>
        </p:nvSpPr>
        <p:spPr>
          <a:xfrm>
            <a:off x="3999952" y="-2590"/>
            <a:ext cx="8217926"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5" y="2368550"/>
            <a:ext cx="3502025" cy="2460625"/>
          </a:xfrm>
        </p:spPr>
        <p:txBody>
          <a:body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407808674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5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1" y="187"/>
            <a:ext cx="3928167"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11" name="Rectangle 10" descr="Decorative background color">
            <a:extLst>
              <a:ext uri="{FF2B5EF4-FFF2-40B4-BE49-F238E27FC236}">
                <a16:creationId xmlns:a16="http://schemas.microsoft.com/office/drawing/2014/main" id="{9EA4BF5D-FC6A-4F4D-AF13-CA471D68E9DC}"/>
              </a:ext>
            </a:extLst>
          </p:cNvPr>
          <p:cNvSpPr/>
          <p:nvPr userDrawn="1"/>
        </p:nvSpPr>
        <p:spPr>
          <a:xfrm>
            <a:off x="1844" y="0"/>
            <a:ext cx="12216034" cy="911279"/>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 Placeholder 5"/>
          <p:cNvSpPr>
            <a:spLocks noGrp="1"/>
          </p:cNvSpPr>
          <p:nvPr>
            <p:ph type="body" sz="quarter" idx="12" hasCustomPrompt="1"/>
          </p:nvPr>
        </p:nvSpPr>
        <p:spPr>
          <a:xfrm>
            <a:off x="333067" y="1144459"/>
            <a:ext cx="3444455" cy="1469771"/>
          </a:xfrm>
        </p:spPr>
        <p:txBody>
          <a:bodyPr>
            <a:normAutofit/>
          </a:bodyPr>
          <a:lstStyle>
            <a:lvl1pPr marL="0" indent="0">
              <a:buNone/>
              <a:defRPr sz="3200" b="1" baseline="0">
                <a:solidFill>
                  <a:schemeClr val="tx1"/>
                </a:solidFill>
              </a:defRPr>
            </a:lvl1pPr>
          </a:lstStyle>
          <a:p>
            <a:pPr lvl="0"/>
            <a:r>
              <a:rPr lang="en-US" dirty="0"/>
              <a:t>Click to edit text</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87428" y="-108319"/>
            <a:ext cx="10757089" cy="908418"/>
          </a:xfrm>
        </p:spPr>
        <p:txBody>
          <a:bodyPr anchor="b">
            <a:noAutofit/>
          </a:bodyPr>
          <a:lstStyle>
            <a:lvl1pPr>
              <a:defRPr sz="44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461643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6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4048428"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76543262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7_Picture with Caption">
    <p:spTree>
      <p:nvGrpSpPr>
        <p:cNvPr id="1" name=""/>
        <p:cNvGrpSpPr/>
        <p:nvPr/>
      </p:nvGrpSpPr>
      <p:grpSpPr>
        <a:xfrm>
          <a:off x="0" y="0"/>
          <a:ext cx="0" cy="0"/>
          <a:chOff x="0" y="0"/>
          <a:chExt cx="0" cy="0"/>
        </a:xfrm>
      </p:grpSpPr>
      <p:sp>
        <p:nvSpPr>
          <p:cNvPr id="9" name="Rectangle 8" descr="Decorative background color">
            <a:extLst>
              <a:ext uri="{FF2B5EF4-FFF2-40B4-BE49-F238E27FC236}">
                <a16:creationId xmlns:a16="http://schemas.microsoft.com/office/drawing/2014/main" id="{90DD7E2B-F9F2-D44C-8454-01278A0345DA}"/>
              </a:ext>
            </a:extLst>
          </p:cNvPr>
          <p:cNvSpPr/>
          <p:nvPr userDrawn="1"/>
        </p:nvSpPr>
        <p:spPr>
          <a:xfrm>
            <a:off x="3540642" y="0"/>
            <a:ext cx="8651358" cy="6267236"/>
          </a:xfrm>
          <a:prstGeom prst="rect">
            <a:avLst/>
          </a:prstGeom>
          <a:solidFill>
            <a:srgbClr val="0A446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266656" y="2614230"/>
            <a:ext cx="5028375" cy="3173976"/>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5098157" y="1451273"/>
            <a:ext cx="3500854" cy="690390"/>
          </a:xfrm>
        </p:spPr>
        <p:txBody>
          <a:bodyPr>
            <a:normAutofit/>
          </a:bodyPr>
          <a:lstStyle>
            <a:lvl1pPr marL="0" indent="0">
              <a:buNone/>
              <a:defRPr sz="20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187"/>
            <a:ext cx="3544012"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369169"/>
            <a:ext cx="3500854" cy="8823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12" name="Picture Placeholder 11">
            <a:extLst>
              <a:ext uri="{FF2B5EF4-FFF2-40B4-BE49-F238E27FC236}">
                <a16:creationId xmlns:a16="http://schemas.microsoft.com/office/drawing/2014/main" id="{7617C463-885A-E24E-9298-77B5D8B27EFC}"/>
              </a:ext>
            </a:extLst>
          </p:cNvPr>
          <p:cNvSpPr>
            <a:spLocks noGrp="1"/>
          </p:cNvSpPr>
          <p:nvPr>
            <p:ph type="pic" sz="quarter" idx="11"/>
          </p:nvPr>
        </p:nvSpPr>
        <p:spPr>
          <a:xfrm>
            <a:off x="276226" y="3133805"/>
            <a:ext cx="2435978" cy="1695370"/>
          </a:xfrm>
        </p:spPr>
        <p:txBody>
          <a:bodyPr/>
          <a:lstStyle/>
          <a:p>
            <a:endParaRPr lang="en-US" dirty="0"/>
          </a:p>
        </p:txBody>
      </p:sp>
      <p:sp>
        <p:nvSpPr>
          <p:cNvPr id="5" name="Title 4"/>
          <p:cNvSpPr>
            <a:spLocks noGrp="1"/>
          </p:cNvSpPr>
          <p:nvPr>
            <p:ph type="title" hasCustomPrompt="1"/>
          </p:nvPr>
        </p:nvSpPr>
        <p:spPr>
          <a:xfrm>
            <a:off x="276226" y="365125"/>
            <a:ext cx="3501296" cy="1325563"/>
          </a:xfrm>
        </p:spPr>
        <p:txBody>
          <a:bodyPr/>
          <a:lstStyle/>
          <a:p>
            <a:r>
              <a:rPr lang="en-US" dirty="0"/>
              <a:t>Click to edit title</a:t>
            </a:r>
          </a:p>
        </p:txBody>
      </p:sp>
    </p:spTree>
    <p:extLst>
      <p:ext uri="{BB962C8B-B14F-4D97-AF65-F5344CB8AC3E}">
        <p14:creationId xmlns:p14="http://schemas.microsoft.com/office/powerpoint/2010/main" val="173750522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4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236589" y="2093667"/>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2" name="Picture Placeholder 2">
            <a:extLst>
              <a:ext uri="{FF2B5EF4-FFF2-40B4-BE49-F238E27FC236}">
                <a16:creationId xmlns:a16="http://schemas.microsoft.com/office/drawing/2014/main" id="{DD744560-430D-354D-BB47-D92DCD694038}"/>
              </a:ext>
            </a:extLst>
          </p:cNvPr>
          <p:cNvSpPr>
            <a:spLocks noGrp="1"/>
          </p:cNvSpPr>
          <p:nvPr>
            <p:ph type="pic" idx="19"/>
          </p:nvPr>
        </p:nvSpPr>
        <p:spPr>
          <a:xfrm>
            <a:off x="10189889"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83595"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686925" y="1969674"/>
            <a:ext cx="2999" cy="403962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390241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662748" y="2123264"/>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1" name="Picture Placeholder 2">
            <a:extLst>
              <a:ext uri="{FF2B5EF4-FFF2-40B4-BE49-F238E27FC236}">
                <a16:creationId xmlns:a16="http://schemas.microsoft.com/office/drawing/2014/main" id="{BB09F4F3-94AA-7541-9310-3BC88E0BDCFF}"/>
              </a:ext>
            </a:extLst>
          </p:cNvPr>
          <p:cNvSpPr>
            <a:spLocks noGrp="1"/>
          </p:cNvSpPr>
          <p:nvPr>
            <p:ph type="pic" idx="18"/>
          </p:nvPr>
        </p:nvSpPr>
        <p:spPr>
          <a:xfrm>
            <a:off x="7616048" y="2226504"/>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223323" y="1321267"/>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946689" y="1969674"/>
            <a:ext cx="4447" cy="4071383"/>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3905496"/>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825335" y="209900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30" name="Picture Placeholder 2">
            <a:extLst>
              <a:ext uri="{FF2B5EF4-FFF2-40B4-BE49-F238E27FC236}">
                <a16:creationId xmlns:a16="http://schemas.microsoft.com/office/drawing/2014/main" id="{84C6FBCF-781A-F54D-A911-374E1D30921F}"/>
              </a:ext>
            </a:extLst>
          </p:cNvPr>
          <p:cNvSpPr>
            <a:spLocks noGrp="1"/>
          </p:cNvSpPr>
          <p:nvPr>
            <p:ph type="pic" idx="17"/>
          </p:nvPr>
        </p:nvSpPr>
        <p:spPr>
          <a:xfrm>
            <a:off x="4759090" y="2196907"/>
            <a:ext cx="1405964" cy="1120846"/>
          </a:xfrm>
        </p:spPr>
        <p:txBody>
          <a:bodyPr>
            <a:normAutofit/>
          </a:bodyPr>
          <a:lstStyle>
            <a:lvl1pPr marL="0" indent="0" algn="ctr">
              <a:buNone/>
              <a:defRPr sz="20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207016" y="1327429"/>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292568"/>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4006693"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197858991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832055" y="-15735"/>
            <a:ext cx="8359945"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9" name="Text Placeholder 3">
            <a:extLst>
              <a:ext uri="{FF2B5EF4-FFF2-40B4-BE49-F238E27FC236}">
                <a16:creationId xmlns:a16="http://schemas.microsoft.com/office/drawing/2014/main" id="{3BE1A253-EF95-5A48-A416-1E753988EF3B}"/>
              </a:ext>
            </a:extLst>
          </p:cNvPr>
          <p:cNvSpPr>
            <a:spLocks noGrp="1"/>
          </p:cNvSpPr>
          <p:nvPr>
            <p:ph type="body" sz="half" idx="16" hasCustomPrompt="1"/>
          </p:nvPr>
        </p:nvSpPr>
        <p:spPr>
          <a:xfrm>
            <a:off x="9998104"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a:p>
            <a:pPr lvl="0"/>
            <a:endParaRPr lang="en-US" dirty="0"/>
          </a:p>
        </p:txBody>
      </p:sp>
      <p:sp>
        <p:nvSpPr>
          <p:cNvPr id="22" name="Oval 21" descr="decorative color background">
            <a:extLst>
              <a:ext uri="{FF2B5EF4-FFF2-40B4-BE49-F238E27FC236}">
                <a16:creationId xmlns:a16="http://schemas.microsoft.com/office/drawing/2014/main" id="{E87BC66C-95BB-1F43-B0AD-FA8A2D36A249}"/>
              </a:ext>
            </a:extLst>
          </p:cNvPr>
          <p:cNvSpPr/>
          <p:nvPr/>
        </p:nvSpPr>
        <p:spPr>
          <a:xfrm>
            <a:off x="10147006" y="693761"/>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7" name="Text Placeholder 3">
            <a:extLst>
              <a:ext uri="{FF2B5EF4-FFF2-40B4-BE49-F238E27FC236}">
                <a16:creationId xmlns:a16="http://schemas.microsoft.com/office/drawing/2014/main" id="{57D7FD57-B021-7140-AE1A-FC9D7CC853BB}"/>
              </a:ext>
            </a:extLst>
          </p:cNvPr>
          <p:cNvSpPr>
            <a:spLocks noGrp="1"/>
          </p:cNvSpPr>
          <p:nvPr>
            <p:ph type="body" sz="half" idx="14" hasCustomPrompt="1"/>
          </p:nvPr>
        </p:nvSpPr>
        <p:spPr>
          <a:xfrm>
            <a:off x="9916446"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5" name="Straight Connector 24" descr="decorative color background">
            <a:extLst>
              <a:ext uri="{FF2B5EF4-FFF2-40B4-BE49-F238E27FC236}">
                <a16:creationId xmlns:a16="http://schemas.microsoft.com/office/drawing/2014/main" id="{6E90DC85-ADEB-6E42-9F0C-FF4CB3F1E025}"/>
              </a:ext>
            </a:extLst>
          </p:cNvPr>
          <p:cNvCxnSpPr/>
          <p:nvPr userDrawn="1"/>
        </p:nvCxnSpPr>
        <p:spPr>
          <a:xfrm>
            <a:off x="9543643" y="698503"/>
            <a:ext cx="2999"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28" name="Text Placeholder 3">
            <a:extLst>
              <a:ext uri="{FF2B5EF4-FFF2-40B4-BE49-F238E27FC236}">
                <a16:creationId xmlns:a16="http://schemas.microsoft.com/office/drawing/2014/main" id="{8CC32F1F-AFB1-4440-B4C8-4CDE4EF18F58}"/>
              </a:ext>
            </a:extLst>
          </p:cNvPr>
          <p:cNvSpPr>
            <a:spLocks noGrp="1"/>
          </p:cNvSpPr>
          <p:nvPr>
            <p:ph type="body" sz="half" idx="15" hasCustomPrompt="1"/>
          </p:nvPr>
        </p:nvSpPr>
        <p:spPr>
          <a:xfrm>
            <a:off x="7223323" y="4964474"/>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endParaRPr lang="en-US" dirty="0"/>
          </a:p>
        </p:txBody>
      </p:sp>
      <p:sp>
        <p:nvSpPr>
          <p:cNvPr id="19" name="Oval 18" descr="decorative color background">
            <a:extLst>
              <a:ext uri="{FF2B5EF4-FFF2-40B4-BE49-F238E27FC236}">
                <a16:creationId xmlns:a16="http://schemas.microsoft.com/office/drawing/2014/main" id="{D1AA7505-136C-064D-BDE0-BB98A590F9A9}"/>
              </a:ext>
            </a:extLst>
          </p:cNvPr>
          <p:cNvSpPr/>
          <p:nvPr/>
        </p:nvSpPr>
        <p:spPr>
          <a:xfrm>
            <a:off x="7573165" y="723358"/>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6" name="Text Placeholder 3">
            <a:extLst>
              <a:ext uri="{FF2B5EF4-FFF2-40B4-BE49-F238E27FC236}">
                <a16:creationId xmlns:a16="http://schemas.microsoft.com/office/drawing/2014/main" id="{4DEF9385-08CA-884A-B905-25DA49A19575}"/>
              </a:ext>
            </a:extLst>
          </p:cNvPr>
          <p:cNvSpPr>
            <a:spLocks noGrp="1"/>
          </p:cNvSpPr>
          <p:nvPr>
            <p:ph type="body" sz="half" idx="13" hasCustomPrompt="1"/>
          </p:nvPr>
        </p:nvSpPr>
        <p:spPr>
          <a:xfrm>
            <a:off x="7156174" y="2881503"/>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cxnSp>
        <p:nvCxnSpPr>
          <p:cNvPr id="24" name="Straight Connector 23" descr="decorative color background">
            <a:extLst>
              <a:ext uri="{FF2B5EF4-FFF2-40B4-BE49-F238E27FC236}">
                <a16:creationId xmlns:a16="http://schemas.microsoft.com/office/drawing/2014/main" id="{9498E13F-7C3A-794E-B22E-02D1E9034C90}"/>
              </a:ext>
            </a:extLst>
          </p:cNvPr>
          <p:cNvCxnSpPr/>
          <p:nvPr userDrawn="1"/>
        </p:nvCxnSpPr>
        <p:spPr>
          <a:xfrm flipH="1">
            <a:off x="6803407" y="698503"/>
            <a:ext cx="4447" cy="530352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4207016" y="4967555"/>
            <a:ext cx="1396615" cy="49865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a:p>
            <a:pPr lvl="0"/>
            <a:r>
              <a:rPr lang="en-US" dirty="0"/>
              <a:t>a</a:t>
            </a:r>
          </a:p>
          <a:p>
            <a:pPr lvl="0"/>
            <a:endParaRPr lang="en-US" dirty="0"/>
          </a:p>
        </p:txBody>
      </p:sp>
      <p:sp>
        <p:nvSpPr>
          <p:cNvPr id="15" name="Oval 14" descr="decorative color background">
            <a:extLst>
              <a:ext uri="{FF2B5EF4-FFF2-40B4-BE49-F238E27FC236}">
                <a16:creationId xmlns:a16="http://schemas.microsoft.com/office/drawing/2014/main" id="{E2122863-0E8D-524F-813F-1495B23848B6}"/>
              </a:ext>
            </a:extLst>
          </p:cNvPr>
          <p:cNvSpPr/>
          <p:nvPr/>
        </p:nvSpPr>
        <p:spPr>
          <a:xfrm>
            <a:off x="4735752" y="699095"/>
            <a:ext cx="1312565" cy="1327327"/>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4139867" y="2887665"/>
            <a:ext cx="2306295" cy="690390"/>
          </a:xfrm>
        </p:spPr>
        <p:txBody>
          <a:bodyPr>
            <a:normAutofit/>
          </a:bodyPr>
          <a:lstStyle>
            <a:lvl1pPr marL="0" indent="0">
              <a:buNone/>
              <a:defRPr sz="2000" b="1">
                <a:solidFill>
                  <a:schemeClr val="accent4">
                    <a:lumMod val="60000"/>
                    <a:lumOff val="4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Text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07016" y="89147"/>
            <a:ext cx="3500854" cy="690390"/>
          </a:xfrm>
        </p:spPr>
        <p:txBody>
          <a:bodyPr>
            <a:normAutofit/>
          </a:bodyPr>
          <a:lstStyle>
            <a:lvl1pPr marL="0" indent="0">
              <a:buNone/>
              <a:defRPr sz="2400" b="1">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70" y="0"/>
            <a:ext cx="3835425"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673969"/>
            <a:ext cx="3500854" cy="577532"/>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7" y="2504489"/>
            <a:ext cx="3482117"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142033992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1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Tree>
    <p:extLst>
      <p:ext uri="{BB962C8B-B14F-4D97-AF65-F5344CB8AC3E}">
        <p14:creationId xmlns:p14="http://schemas.microsoft.com/office/powerpoint/2010/main" val="224239916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9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625703" y="0"/>
            <a:ext cx="8566297" cy="626723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Text Placeholder 3">
            <a:extLst>
              <a:ext uri="{FF2B5EF4-FFF2-40B4-BE49-F238E27FC236}">
                <a16:creationId xmlns:a16="http://schemas.microsoft.com/office/drawing/2014/main" id="{B0D7FE4D-6ADE-214C-AF6B-4B2D53BC3781}"/>
              </a:ext>
            </a:extLst>
          </p:cNvPr>
          <p:cNvSpPr>
            <a:spLocks noGrp="1"/>
          </p:cNvSpPr>
          <p:nvPr>
            <p:ph type="body" sz="half" idx="11" hasCustomPrompt="1"/>
          </p:nvPr>
        </p:nvSpPr>
        <p:spPr>
          <a:xfrm>
            <a:off x="-182849" y="2488753"/>
            <a:ext cx="3500854" cy="690390"/>
          </a:xfrm>
        </p:spPr>
        <p:txBody>
          <a:bodyPr>
            <a:normAutofit/>
          </a:bodyPr>
          <a:lstStyle>
            <a:lvl1pPr marL="342900" indent="-342900">
              <a:buFont typeface="Arial" panose="020B0604020202020204" pitchFamily="34" charset="0"/>
              <a:buChar char="•"/>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Item A</a:t>
            </a:r>
          </a:p>
          <a:p>
            <a:pPr lvl="0"/>
            <a:r>
              <a:rPr lang="en-US" dirty="0"/>
              <a:t>Item B</a:t>
            </a:r>
          </a:p>
          <a:p>
            <a:pPr lvl="0"/>
            <a:endParaRPr lang="en-US" dirty="0"/>
          </a:p>
          <a:p>
            <a:pPr lvl="0"/>
            <a:endParaRPr lang="en-US" dirty="0"/>
          </a:p>
        </p:txBody>
      </p:sp>
      <p:sp>
        <p:nvSpPr>
          <p:cNvPr id="13" name="Text Placeholder 3">
            <a:extLst>
              <a:ext uri="{FF2B5EF4-FFF2-40B4-BE49-F238E27FC236}">
                <a16:creationId xmlns:a16="http://schemas.microsoft.com/office/drawing/2014/main" id="{E838124A-DAD0-E340-8CE1-0B7924A5C7D4}"/>
              </a:ext>
            </a:extLst>
          </p:cNvPr>
          <p:cNvSpPr>
            <a:spLocks noGrp="1"/>
          </p:cNvSpPr>
          <p:nvPr>
            <p:ph type="body" sz="half" idx="12" hasCustomPrompt="1"/>
          </p:nvPr>
        </p:nvSpPr>
        <p:spPr>
          <a:xfrm>
            <a:off x="-96698" y="19895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List</a:t>
            </a:r>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706162" y="419048"/>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8" name="Rectangle 7" descr="Decorative background color">
            <a:extLst>
              <a:ext uri="{FF2B5EF4-FFF2-40B4-BE49-F238E27FC236}">
                <a16:creationId xmlns:a16="http://schemas.microsoft.com/office/drawing/2014/main" id="{90DD7E2B-F9F2-D44C-8454-01278A0345DA}"/>
              </a:ext>
            </a:extLst>
          </p:cNvPr>
          <p:cNvSpPr/>
          <p:nvPr userDrawn="1"/>
        </p:nvSpPr>
        <p:spPr>
          <a:xfrm>
            <a:off x="-3369" y="0"/>
            <a:ext cx="3629072" cy="6267236"/>
          </a:xfrm>
          <a:prstGeom prst="rect">
            <a:avLst/>
          </a:prstGeom>
          <a:solidFill>
            <a:srgbClr val="F1ECE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5767753"/>
            <a:ext cx="3500854" cy="483747"/>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276668" y="2504489"/>
            <a:ext cx="2076476" cy="2503253"/>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lvl1pPr>
          </a:lstStyle>
          <a:p>
            <a:r>
              <a:rPr lang="en-US" dirty="0"/>
              <a:t>Click to edit Master title style</a:t>
            </a:r>
          </a:p>
        </p:txBody>
      </p:sp>
      <p:sp>
        <p:nvSpPr>
          <p:cNvPr id="19" name="Oval 18" descr="decorative background figure&#10;">
            <a:extLst>
              <a:ext uri="{FF2B5EF4-FFF2-40B4-BE49-F238E27FC236}">
                <a16:creationId xmlns:a16="http://schemas.microsoft.com/office/drawing/2014/main" id="{3B7446AA-6745-AA41-BF1E-8BB07CECAD15}"/>
              </a:ext>
            </a:extLst>
          </p:cNvPr>
          <p:cNvSpPr/>
          <p:nvPr userDrawn="1"/>
        </p:nvSpPr>
        <p:spPr>
          <a:xfrm>
            <a:off x="3871300" y="3983633"/>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descr="decorative background figure&#10;">
            <a:extLst>
              <a:ext uri="{FF2B5EF4-FFF2-40B4-BE49-F238E27FC236}">
                <a16:creationId xmlns:a16="http://schemas.microsoft.com/office/drawing/2014/main" id="{DB735123-8FBD-DC47-A212-6AC370F4AB6B}"/>
              </a:ext>
            </a:extLst>
          </p:cNvPr>
          <p:cNvSpPr/>
          <p:nvPr userDrawn="1"/>
        </p:nvSpPr>
        <p:spPr>
          <a:xfrm>
            <a:off x="5553546" y="400871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Oval 20" descr="decorative background figure&#10;">
            <a:extLst>
              <a:ext uri="{FF2B5EF4-FFF2-40B4-BE49-F238E27FC236}">
                <a16:creationId xmlns:a16="http://schemas.microsoft.com/office/drawing/2014/main" id="{936A860E-8B67-EA49-BB60-F1186AD2A8E8}"/>
              </a:ext>
            </a:extLst>
          </p:cNvPr>
          <p:cNvSpPr/>
          <p:nvPr userDrawn="1"/>
        </p:nvSpPr>
        <p:spPr>
          <a:xfrm>
            <a:off x="8918037" y="3987194"/>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2" name="Oval 21" descr="decorative background figure&#10;">
            <a:extLst>
              <a:ext uri="{FF2B5EF4-FFF2-40B4-BE49-F238E27FC236}">
                <a16:creationId xmlns:a16="http://schemas.microsoft.com/office/drawing/2014/main" id="{E153EE21-60B0-6147-98BA-874163A1CF4E}"/>
              </a:ext>
            </a:extLst>
          </p:cNvPr>
          <p:cNvSpPr/>
          <p:nvPr userDrawn="1"/>
        </p:nvSpPr>
        <p:spPr>
          <a:xfrm>
            <a:off x="10614682" y="3980072"/>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Oval 22" descr="decorative background figure&#10;">
            <a:extLst>
              <a:ext uri="{FF2B5EF4-FFF2-40B4-BE49-F238E27FC236}">
                <a16:creationId xmlns:a16="http://schemas.microsoft.com/office/drawing/2014/main" id="{5B28E366-5AF6-BC4C-AE47-0DD12D900E51}"/>
              </a:ext>
            </a:extLst>
          </p:cNvPr>
          <p:cNvSpPr/>
          <p:nvPr userDrawn="1"/>
        </p:nvSpPr>
        <p:spPr>
          <a:xfrm>
            <a:off x="7235792" y="4005155"/>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descr="decorative background figure&#10;">
            <a:extLst>
              <a:ext uri="{FF2B5EF4-FFF2-40B4-BE49-F238E27FC236}">
                <a16:creationId xmlns:a16="http://schemas.microsoft.com/office/drawing/2014/main" id="{3B7446AA-6745-AA41-BF1E-8BB07CECAD15}"/>
              </a:ext>
            </a:extLst>
          </p:cNvPr>
          <p:cNvSpPr/>
          <p:nvPr userDrawn="1"/>
        </p:nvSpPr>
        <p:spPr>
          <a:xfrm>
            <a:off x="3871300" y="1420278"/>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Oval 24" descr="decorative background figure&#10;">
            <a:extLst>
              <a:ext uri="{FF2B5EF4-FFF2-40B4-BE49-F238E27FC236}">
                <a16:creationId xmlns:a16="http://schemas.microsoft.com/office/drawing/2014/main" id="{DB735123-8FBD-DC47-A212-6AC370F4AB6B}"/>
              </a:ext>
            </a:extLst>
          </p:cNvPr>
          <p:cNvSpPr/>
          <p:nvPr userDrawn="1"/>
        </p:nvSpPr>
        <p:spPr>
          <a:xfrm>
            <a:off x="5553546" y="144536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Oval 25" descr="decorative background figure&#10;">
            <a:extLst>
              <a:ext uri="{FF2B5EF4-FFF2-40B4-BE49-F238E27FC236}">
                <a16:creationId xmlns:a16="http://schemas.microsoft.com/office/drawing/2014/main" id="{936A860E-8B67-EA49-BB60-F1186AD2A8E8}"/>
              </a:ext>
            </a:extLst>
          </p:cNvPr>
          <p:cNvSpPr/>
          <p:nvPr userDrawn="1"/>
        </p:nvSpPr>
        <p:spPr>
          <a:xfrm>
            <a:off x="8918037" y="1423839"/>
            <a:ext cx="1238480" cy="12384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accent4">
                  <a:lumMod val="60000"/>
                  <a:lumOff val="40000"/>
                </a:schemeClr>
              </a:solidFill>
            </a:endParaRPr>
          </a:p>
        </p:txBody>
      </p:sp>
      <p:sp>
        <p:nvSpPr>
          <p:cNvPr id="27" name="Oval 26" descr="decorative background figure&#10;">
            <a:extLst>
              <a:ext uri="{FF2B5EF4-FFF2-40B4-BE49-F238E27FC236}">
                <a16:creationId xmlns:a16="http://schemas.microsoft.com/office/drawing/2014/main" id="{E153EE21-60B0-6147-98BA-874163A1CF4E}"/>
              </a:ext>
            </a:extLst>
          </p:cNvPr>
          <p:cNvSpPr/>
          <p:nvPr userDrawn="1"/>
        </p:nvSpPr>
        <p:spPr>
          <a:xfrm>
            <a:off x="10614682" y="1416717"/>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Oval 27" descr="decorative background figure&#10;">
            <a:extLst>
              <a:ext uri="{FF2B5EF4-FFF2-40B4-BE49-F238E27FC236}">
                <a16:creationId xmlns:a16="http://schemas.microsoft.com/office/drawing/2014/main" id="{5B28E366-5AF6-BC4C-AE47-0DD12D900E51}"/>
              </a:ext>
            </a:extLst>
          </p:cNvPr>
          <p:cNvSpPr/>
          <p:nvPr userDrawn="1"/>
        </p:nvSpPr>
        <p:spPr>
          <a:xfrm>
            <a:off x="7235792" y="1441800"/>
            <a:ext cx="1224080" cy="1224080"/>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03838148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2_Picture with Caption">
    <p:spTree>
      <p:nvGrpSpPr>
        <p:cNvPr id="1" name=""/>
        <p:cNvGrpSpPr/>
        <p:nvPr/>
      </p:nvGrpSpPr>
      <p:grpSpPr>
        <a:xfrm>
          <a:off x="0" y="0"/>
          <a:ext cx="0" cy="0"/>
          <a:chOff x="0" y="0"/>
          <a:chExt cx="0" cy="0"/>
        </a:xfrm>
      </p:grpSpPr>
      <p:sp>
        <p:nvSpPr>
          <p:cNvPr id="11" name="Rectangle 10" descr="Decorative background color">
            <a:extLst>
              <a:ext uri="{FF2B5EF4-FFF2-40B4-BE49-F238E27FC236}">
                <a16:creationId xmlns:a16="http://schemas.microsoft.com/office/drawing/2014/main" id="{08D84D24-8D0E-534D-9D5E-2504F8327AAD}"/>
              </a:ext>
            </a:extLst>
          </p:cNvPr>
          <p:cNvSpPr/>
          <p:nvPr userDrawn="1"/>
        </p:nvSpPr>
        <p:spPr>
          <a:xfrm>
            <a:off x="3981215" y="0"/>
            <a:ext cx="8210785" cy="6269826"/>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6A25FEE3-DFBD-6D41-B884-E93EC0CE9E44}"/>
              </a:ext>
            </a:extLst>
          </p:cNvPr>
          <p:cNvSpPr>
            <a:spLocks noGrp="1"/>
          </p:cNvSpPr>
          <p:nvPr>
            <p:ph type="body" sz="half" idx="2"/>
          </p:nvPr>
        </p:nvSpPr>
        <p:spPr>
          <a:xfrm>
            <a:off x="4225753" y="457200"/>
            <a:ext cx="3500854" cy="690390"/>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9" name="Rectangle 8" descr="Decorative background color">
            <a:extLst>
              <a:ext uri="{FF2B5EF4-FFF2-40B4-BE49-F238E27FC236}">
                <a16:creationId xmlns:a16="http://schemas.microsoft.com/office/drawing/2014/main" id="{06625071-30B2-9047-8DDD-AA931B7730B5}"/>
              </a:ext>
            </a:extLst>
          </p:cNvPr>
          <p:cNvSpPr/>
          <p:nvPr userDrawn="1"/>
        </p:nvSpPr>
        <p:spPr>
          <a:xfrm>
            <a:off x="0" y="0"/>
            <a:ext cx="4235116" cy="6288505"/>
          </a:xfrm>
          <a:prstGeom prst="rect">
            <a:avLst/>
          </a:prstGeom>
          <a:solidFill>
            <a:srgbClr val="4F7D3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Text Placeholder 3">
            <a:extLst>
              <a:ext uri="{FF2B5EF4-FFF2-40B4-BE49-F238E27FC236}">
                <a16:creationId xmlns:a16="http://schemas.microsoft.com/office/drawing/2014/main" id="{56A7C481-165C-AA4E-A483-AF4185FEE50E}"/>
              </a:ext>
            </a:extLst>
          </p:cNvPr>
          <p:cNvSpPr>
            <a:spLocks noGrp="1"/>
          </p:cNvSpPr>
          <p:nvPr>
            <p:ph type="body" sz="half" idx="10"/>
          </p:nvPr>
        </p:nvSpPr>
        <p:spPr>
          <a:xfrm>
            <a:off x="276668" y="2439913"/>
            <a:ext cx="3500854" cy="3811588"/>
          </a:xfrm>
        </p:spPr>
        <p:txBody>
          <a:bodyPr>
            <a:normAutofit/>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Edit Master text styles</a:t>
            </a:r>
          </a:p>
        </p:txBody>
      </p:sp>
      <p:sp>
        <p:nvSpPr>
          <p:cNvPr id="2" name="Title 1">
            <a:extLst>
              <a:ext uri="{FF2B5EF4-FFF2-40B4-BE49-F238E27FC236}">
                <a16:creationId xmlns:a16="http://schemas.microsoft.com/office/drawing/2014/main" id="{C7B7572D-3D9E-0A4C-A4CD-67CF4C620E3E}"/>
              </a:ext>
            </a:extLst>
          </p:cNvPr>
          <p:cNvSpPr>
            <a:spLocks noGrp="1"/>
          </p:cNvSpPr>
          <p:nvPr>
            <p:ph type="title"/>
          </p:nvPr>
        </p:nvSpPr>
        <p:spPr>
          <a:xfrm>
            <a:off x="276668" y="457200"/>
            <a:ext cx="3500854" cy="1600200"/>
          </a:xfrm>
        </p:spPr>
        <p:txBody>
          <a:bodyPr anchor="b"/>
          <a:lstStyle>
            <a:lvl1pPr>
              <a:defRPr sz="3200">
                <a:solidFill>
                  <a:schemeClr val="bg1"/>
                </a:solidFill>
              </a:defRPr>
            </a:lvl1pPr>
          </a:lstStyle>
          <a:p>
            <a:r>
              <a:rPr lang="en-US" dirty="0"/>
              <a:t>Click to edit Master title style</a:t>
            </a:r>
          </a:p>
        </p:txBody>
      </p:sp>
    </p:spTree>
    <p:extLst>
      <p:ext uri="{BB962C8B-B14F-4D97-AF65-F5344CB8AC3E}">
        <p14:creationId xmlns:p14="http://schemas.microsoft.com/office/powerpoint/2010/main" val="157103524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3_Picture with Caption">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97746DE6-B4D1-6C45-8A51-AD8DE1656AAB}"/>
              </a:ext>
            </a:extLst>
          </p:cNvPr>
          <p:cNvSpPr>
            <a:spLocks noGrp="1"/>
          </p:cNvSpPr>
          <p:nvPr>
            <p:ph type="pic" idx="1"/>
          </p:nvPr>
        </p:nvSpPr>
        <p:spPr>
          <a:xfrm>
            <a:off x="3921211" y="263612"/>
            <a:ext cx="4308389"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4" name="Picture Placeholder 2">
            <a:extLst>
              <a:ext uri="{FF2B5EF4-FFF2-40B4-BE49-F238E27FC236}">
                <a16:creationId xmlns:a16="http://schemas.microsoft.com/office/drawing/2014/main" id="{97746DE6-B4D1-6C45-8A51-AD8DE1656AAB}"/>
              </a:ext>
            </a:extLst>
          </p:cNvPr>
          <p:cNvSpPr>
            <a:spLocks noGrp="1"/>
          </p:cNvSpPr>
          <p:nvPr>
            <p:ph type="pic" idx="10"/>
          </p:nvPr>
        </p:nvSpPr>
        <p:spPr>
          <a:xfrm>
            <a:off x="8550876"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15" name="Picture Placeholder 2">
            <a:extLst>
              <a:ext uri="{FF2B5EF4-FFF2-40B4-BE49-F238E27FC236}">
                <a16:creationId xmlns:a16="http://schemas.microsoft.com/office/drawing/2014/main" id="{97746DE6-B4D1-6C45-8A51-AD8DE1656AAB}"/>
              </a:ext>
            </a:extLst>
          </p:cNvPr>
          <p:cNvSpPr>
            <a:spLocks noGrp="1"/>
          </p:cNvSpPr>
          <p:nvPr>
            <p:ph type="pic" idx="11"/>
          </p:nvPr>
        </p:nvSpPr>
        <p:spPr>
          <a:xfrm>
            <a:off x="210065" y="263612"/>
            <a:ext cx="3414583" cy="5717058"/>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Tree>
    <p:extLst>
      <p:ext uri="{BB962C8B-B14F-4D97-AF65-F5344CB8AC3E}">
        <p14:creationId xmlns:p14="http://schemas.microsoft.com/office/powerpoint/2010/main" val="275859325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grpSp>
        <p:nvGrpSpPr>
          <p:cNvPr id="69" name="Group 68">
            <a:extLst>
              <a:ext uri="{FF2B5EF4-FFF2-40B4-BE49-F238E27FC236}">
                <a16:creationId xmlns:a16="http://schemas.microsoft.com/office/drawing/2014/main" id="{115968F0-7824-CE48-B0E8-227D2BB57019}"/>
              </a:ext>
            </a:extLst>
          </p:cNvPr>
          <p:cNvGrpSpPr/>
          <p:nvPr userDrawn="1"/>
        </p:nvGrpSpPr>
        <p:grpSpPr>
          <a:xfrm>
            <a:off x="5547584" y="2511003"/>
            <a:ext cx="2564298" cy="2953921"/>
            <a:chOff x="6154682" y="2053067"/>
            <a:chExt cx="2564298" cy="2716777"/>
          </a:xfrm>
        </p:grpSpPr>
        <p:cxnSp>
          <p:nvCxnSpPr>
            <p:cNvPr id="71" name="Straight Connector 70"/>
            <p:cNvCxnSpPr>
              <a:cxnSpLocks/>
            </p:cNvCxnSpPr>
            <p:nvPr/>
          </p:nvCxnSpPr>
          <p:spPr>
            <a:xfrm>
              <a:off x="6154682" y="2911919"/>
              <a:ext cx="0" cy="1857925"/>
            </a:xfrm>
            <a:prstGeom prst="line">
              <a:avLst/>
            </a:prstGeom>
            <a:ln>
              <a:solidFill>
                <a:srgbClr val="C00000"/>
              </a:solidFill>
            </a:ln>
          </p:spPr>
          <p:style>
            <a:lnRef idx="1">
              <a:schemeClr val="accent1"/>
            </a:lnRef>
            <a:fillRef idx="0">
              <a:schemeClr val="accent1"/>
            </a:fillRef>
            <a:effectRef idx="0">
              <a:schemeClr val="accent1"/>
            </a:effectRef>
            <a:fontRef idx="minor">
              <a:schemeClr val="tx1"/>
            </a:fontRef>
          </p:style>
        </p:cxnSp>
        <p:sp>
          <p:nvSpPr>
            <p:cNvPr id="73" name="Rectangle 72"/>
            <p:cNvSpPr/>
            <p:nvPr/>
          </p:nvSpPr>
          <p:spPr>
            <a:xfrm>
              <a:off x="6156961" y="2053067"/>
              <a:ext cx="2562019" cy="1240221"/>
            </a:xfrm>
            <a:prstGeom prst="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cxnSp>
        <p:nvCxnSpPr>
          <p:cNvPr id="68" name="Straight Connector 67"/>
          <p:cNvCxnSpPr>
            <a:cxnSpLocks/>
          </p:cNvCxnSpPr>
          <p:nvPr userDrawn="1"/>
        </p:nvCxnSpPr>
        <p:spPr>
          <a:xfrm>
            <a:off x="9960721" y="1529515"/>
            <a:ext cx="0" cy="3854833"/>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1"/>
            <a:ext cx="12192000" cy="1084398"/>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hasCustomPrompt="1"/>
          </p:nvPr>
        </p:nvSpPr>
        <p:spPr>
          <a:xfrm>
            <a:off x="241300" y="131038"/>
            <a:ext cx="10515600" cy="822324"/>
          </a:xfrm>
        </p:spPr>
        <p:txBody>
          <a:bodyPr/>
          <a:lstStyle>
            <a:lvl1pPr>
              <a:defRPr>
                <a:solidFill>
                  <a:schemeClr val="bg1"/>
                </a:solidFill>
              </a:defRPr>
            </a:lvl1pPr>
          </a:lstStyle>
          <a:p>
            <a:r>
              <a:rPr lang="en-US" dirty="0"/>
              <a:t>Click to edit title </a:t>
            </a:r>
          </a:p>
        </p:txBody>
      </p:sp>
      <p:sp>
        <p:nvSpPr>
          <p:cNvPr id="23" name="Rectangle 22"/>
          <p:cNvSpPr/>
          <p:nvPr/>
        </p:nvSpPr>
        <p:spPr>
          <a:xfrm>
            <a:off x="2638980" y="5269281"/>
            <a:ext cx="1463040" cy="685800"/>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20"/>
          <p:cNvSpPr/>
          <p:nvPr/>
        </p:nvSpPr>
        <p:spPr>
          <a:xfrm>
            <a:off x="4091857" y="5270747"/>
            <a:ext cx="1463040" cy="685800"/>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Rectangle 18"/>
          <p:cNvSpPr/>
          <p:nvPr/>
        </p:nvSpPr>
        <p:spPr>
          <a:xfrm>
            <a:off x="5551738" y="5272594"/>
            <a:ext cx="1463040" cy="6858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p:cNvSpPr/>
          <p:nvPr/>
        </p:nvSpPr>
        <p:spPr>
          <a:xfrm>
            <a:off x="7015123" y="5272723"/>
            <a:ext cx="1463040" cy="685800"/>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p:cNvSpPr/>
          <p:nvPr/>
        </p:nvSpPr>
        <p:spPr>
          <a:xfrm>
            <a:off x="8473248" y="5272345"/>
            <a:ext cx="1463040" cy="685800"/>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33" name="Group 32"/>
          <p:cNvGrpSpPr/>
          <p:nvPr userDrawn="1"/>
        </p:nvGrpSpPr>
        <p:grpSpPr>
          <a:xfrm>
            <a:off x="216594" y="5270747"/>
            <a:ext cx="11177819" cy="684333"/>
            <a:chOff x="546794" y="5270747"/>
            <a:chExt cx="11177819" cy="684333"/>
          </a:xfrm>
        </p:grpSpPr>
        <p:sp>
          <p:nvSpPr>
            <p:cNvPr id="5" name="Oval 4"/>
            <p:cNvSpPr/>
            <p:nvPr/>
          </p:nvSpPr>
          <p:spPr>
            <a:xfrm>
              <a:off x="1332571" y="5511887"/>
              <a:ext cx="199505" cy="199505"/>
            </a:xfrm>
            <a:prstGeom prst="ellipse">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descr="decorative box"/>
            <p:cNvSpPr/>
            <p:nvPr/>
          </p:nvSpPr>
          <p:spPr>
            <a:xfrm>
              <a:off x="546794" y="5270747"/>
              <a:ext cx="2431340" cy="684333"/>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descr="decorative box"/>
            <p:cNvSpPr/>
            <p:nvPr/>
          </p:nvSpPr>
          <p:spPr>
            <a:xfrm>
              <a:off x="10261573" y="5272594"/>
              <a:ext cx="1463040" cy="682486"/>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26" name="Text Placeholder 25"/>
          <p:cNvSpPr>
            <a:spLocks noGrp="1"/>
          </p:cNvSpPr>
          <p:nvPr>
            <p:ph type="body" sz="quarter" idx="10" hasCustomPrompt="1"/>
          </p:nvPr>
        </p:nvSpPr>
        <p:spPr>
          <a:xfrm>
            <a:off x="393869" y="5373721"/>
            <a:ext cx="2025650"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2016-2019</a:t>
            </a:r>
          </a:p>
        </p:txBody>
      </p:sp>
      <p:sp>
        <p:nvSpPr>
          <p:cNvPr id="27" name="Text Placeholder 25"/>
          <p:cNvSpPr>
            <a:spLocks noGrp="1"/>
          </p:cNvSpPr>
          <p:nvPr>
            <p:ph type="body" sz="quarter" idx="11" hasCustomPrompt="1"/>
          </p:nvPr>
        </p:nvSpPr>
        <p:spPr>
          <a:xfrm>
            <a:off x="2828780"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2020</a:t>
            </a:r>
          </a:p>
        </p:txBody>
      </p:sp>
      <p:sp>
        <p:nvSpPr>
          <p:cNvPr id="28" name="Text Placeholder 25"/>
          <p:cNvSpPr>
            <a:spLocks noGrp="1"/>
          </p:cNvSpPr>
          <p:nvPr>
            <p:ph type="body" sz="quarter" idx="12" hasCustomPrompt="1"/>
          </p:nvPr>
        </p:nvSpPr>
        <p:spPr>
          <a:xfrm>
            <a:off x="4289094" y="5376240"/>
            <a:ext cx="1078728" cy="546100"/>
          </a:xfrm>
        </p:spPr>
        <p:txBody>
          <a:bodyPr/>
          <a:lstStyle>
            <a:lvl1pPr marL="0" indent="0">
              <a:buNone/>
              <a:defRPr/>
            </a:lvl1pPr>
          </a:lstStyle>
          <a:p>
            <a:pPr algn="ctr"/>
            <a:r>
              <a:rPr lang="en-US" sz="2800" b="1" dirty="0">
                <a:latin typeface="Arial" panose="020B0604020202020204" pitchFamily="34" charset="0"/>
                <a:cs typeface="Arial" panose="020B0604020202020204" pitchFamily="34" charset="0"/>
              </a:rPr>
              <a:t>2021</a:t>
            </a:r>
          </a:p>
        </p:txBody>
      </p:sp>
      <p:sp>
        <p:nvSpPr>
          <p:cNvPr id="29" name="Text Placeholder 25"/>
          <p:cNvSpPr>
            <a:spLocks noGrp="1"/>
          </p:cNvSpPr>
          <p:nvPr>
            <p:ph type="body" sz="quarter" idx="13" hasCustomPrompt="1"/>
          </p:nvPr>
        </p:nvSpPr>
        <p:spPr>
          <a:xfrm>
            <a:off x="5748975" y="5373721"/>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2022</a:t>
            </a:r>
          </a:p>
        </p:txBody>
      </p:sp>
      <p:sp>
        <p:nvSpPr>
          <p:cNvPr id="30" name="Text Placeholder 25"/>
          <p:cNvSpPr>
            <a:spLocks noGrp="1"/>
          </p:cNvSpPr>
          <p:nvPr>
            <p:ph type="body" sz="quarter" idx="14" hasCustomPrompt="1"/>
          </p:nvPr>
        </p:nvSpPr>
        <p:spPr>
          <a:xfrm>
            <a:off x="7209201" y="5376240"/>
            <a:ext cx="1078728" cy="546100"/>
          </a:xfrm>
        </p:spPr>
        <p:txBody>
          <a:bodyPr/>
          <a:lstStyle>
            <a:lvl1pPr marL="0" indent="0">
              <a:buNone/>
              <a:defRPr>
                <a:solidFill>
                  <a:schemeClr val="tx1"/>
                </a:solidFill>
              </a:defRPr>
            </a:lvl1pPr>
          </a:lstStyle>
          <a:p>
            <a:pPr algn="ctr"/>
            <a:r>
              <a:rPr lang="en-US" sz="2800" b="1" dirty="0">
                <a:latin typeface="Arial" panose="020B0604020202020204" pitchFamily="34" charset="0"/>
                <a:cs typeface="Arial" panose="020B0604020202020204" pitchFamily="34" charset="0"/>
              </a:rPr>
              <a:t>2023</a:t>
            </a:r>
          </a:p>
        </p:txBody>
      </p:sp>
      <p:sp>
        <p:nvSpPr>
          <p:cNvPr id="31" name="Text Placeholder 25"/>
          <p:cNvSpPr>
            <a:spLocks noGrp="1"/>
          </p:cNvSpPr>
          <p:nvPr>
            <p:ph type="body" sz="quarter" idx="15" hasCustomPrompt="1"/>
          </p:nvPr>
        </p:nvSpPr>
        <p:spPr>
          <a:xfrm>
            <a:off x="8667326"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2024</a:t>
            </a:r>
          </a:p>
        </p:txBody>
      </p:sp>
      <p:sp>
        <p:nvSpPr>
          <p:cNvPr id="32" name="Text Placeholder 25"/>
          <p:cNvSpPr>
            <a:spLocks noGrp="1"/>
          </p:cNvSpPr>
          <p:nvPr>
            <p:ph type="body" sz="quarter" idx="16" hasCustomPrompt="1"/>
          </p:nvPr>
        </p:nvSpPr>
        <p:spPr>
          <a:xfrm>
            <a:off x="10116164" y="5376240"/>
            <a:ext cx="1078728" cy="546100"/>
          </a:xfrm>
        </p:spPr>
        <p:txBody>
          <a:bodyPr/>
          <a:lstStyle>
            <a:lvl1pPr marL="0" indent="0">
              <a:buNone/>
              <a:defRPr>
                <a:solidFill>
                  <a:schemeClr val="bg1"/>
                </a:solidFill>
              </a:defRPr>
            </a:lvl1pPr>
          </a:lstStyle>
          <a:p>
            <a:pPr algn="ctr"/>
            <a:r>
              <a:rPr lang="en-US" sz="2800" b="1" dirty="0">
                <a:latin typeface="Arial" panose="020B0604020202020204" pitchFamily="34" charset="0"/>
                <a:cs typeface="Arial" panose="020B0604020202020204" pitchFamily="34" charset="0"/>
              </a:rPr>
              <a:t>2025</a:t>
            </a:r>
          </a:p>
        </p:txBody>
      </p:sp>
      <p:grpSp>
        <p:nvGrpSpPr>
          <p:cNvPr id="34" name="Group 33">
            <a:extLst>
              <a:ext uri="{FF2B5EF4-FFF2-40B4-BE49-F238E27FC236}">
                <a16:creationId xmlns:a16="http://schemas.microsoft.com/office/drawing/2014/main" id="{BDD43F60-ADE2-C143-971B-E865BCB80AFE}"/>
              </a:ext>
            </a:extLst>
          </p:cNvPr>
          <p:cNvGrpSpPr/>
          <p:nvPr userDrawn="1"/>
        </p:nvGrpSpPr>
        <p:grpSpPr>
          <a:xfrm>
            <a:off x="1708443" y="1551805"/>
            <a:ext cx="2759489" cy="3688711"/>
            <a:chOff x="4495063" y="4697392"/>
            <a:chExt cx="2759489" cy="3688711"/>
          </a:xfrm>
        </p:grpSpPr>
        <p:sp>
          <p:nvSpPr>
            <p:cNvPr id="39" name="Rectangle 38"/>
            <p:cNvSpPr/>
            <p:nvPr/>
          </p:nvSpPr>
          <p:spPr>
            <a:xfrm>
              <a:off x="4500257" y="4697392"/>
              <a:ext cx="2754295" cy="1189442"/>
            </a:xfrm>
            <a:prstGeom prst="rect">
              <a:avLst/>
            </a:prstGeom>
            <a:solidFill>
              <a:srgbClr val="065D7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36" name="Straight Connector 35"/>
            <p:cNvCxnSpPr>
              <a:cxnSpLocks/>
            </p:cNvCxnSpPr>
            <p:nvPr/>
          </p:nvCxnSpPr>
          <p:spPr>
            <a:xfrm>
              <a:off x="4495063" y="5656590"/>
              <a:ext cx="0" cy="2729513"/>
            </a:xfrm>
            <a:prstGeom prst="line">
              <a:avLst/>
            </a:prstGeom>
            <a:ln>
              <a:solidFill>
                <a:srgbClr val="065D78"/>
              </a:solidFill>
            </a:ln>
          </p:spPr>
          <p:style>
            <a:lnRef idx="1">
              <a:schemeClr val="accent1"/>
            </a:lnRef>
            <a:fillRef idx="0">
              <a:schemeClr val="accent1"/>
            </a:fillRef>
            <a:effectRef idx="0">
              <a:schemeClr val="accent1"/>
            </a:effectRef>
            <a:fontRef idx="minor">
              <a:schemeClr val="tx1"/>
            </a:fontRef>
          </p:style>
        </p:cxnSp>
      </p:grpSp>
      <p:cxnSp>
        <p:nvCxnSpPr>
          <p:cNvPr id="41" name="Straight Connector 40"/>
          <p:cNvCxnSpPr/>
          <p:nvPr userDrawn="1"/>
        </p:nvCxnSpPr>
        <p:spPr>
          <a:xfrm>
            <a:off x="8479814" y="4272442"/>
            <a:ext cx="0" cy="1017636"/>
          </a:xfrm>
          <a:prstGeom prst="line">
            <a:avLst/>
          </a:prstGeom>
          <a:ln>
            <a:solidFill>
              <a:srgbClr val="BE5318"/>
            </a:solidFill>
          </a:ln>
        </p:spPr>
        <p:style>
          <a:lnRef idx="1">
            <a:schemeClr val="accent1"/>
          </a:lnRef>
          <a:fillRef idx="0">
            <a:schemeClr val="accent1"/>
          </a:fillRef>
          <a:effectRef idx="0">
            <a:schemeClr val="accent1"/>
          </a:effectRef>
          <a:fontRef idx="minor">
            <a:schemeClr val="tx1"/>
          </a:fontRef>
        </p:style>
      </p:cxnSp>
      <p:grpSp>
        <p:nvGrpSpPr>
          <p:cNvPr id="42" name="Group 41">
            <a:extLst>
              <a:ext uri="{FF2B5EF4-FFF2-40B4-BE49-F238E27FC236}">
                <a16:creationId xmlns:a16="http://schemas.microsoft.com/office/drawing/2014/main" id="{BAD108C4-086E-CF48-906B-0A21F032FDED}"/>
              </a:ext>
            </a:extLst>
          </p:cNvPr>
          <p:cNvGrpSpPr/>
          <p:nvPr userDrawn="1"/>
        </p:nvGrpSpPr>
        <p:grpSpPr>
          <a:xfrm>
            <a:off x="2000324" y="3169585"/>
            <a:ext cx="2740196" cy="2070931"/>
            <a:chOff x="2955259" y="2051096"/>
            <a:chExt cx="2740196" cy="2070931"/>
          </a:xfrm>
        </p:grpSpPr>
        <p:cxnSp>
          <p:nvCxnSpPr>
            <p:cNvPr id="43" name="Straight Connector 42"/>
            <p:cNvCxnSpPr>
              <a:cxnSpLocks/>
            </p:cNvCxnSpPr>
            <p:nvPr/>
          </p:nvCxnSpPr>
          <p:spPr>
            <a:xfrm>
              <a:off x="2956646" y="2457447"/>
              <a:ext cx="0" cy="1664580"/>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47" name="Rectangle 46">
              <a:extLst>
                <a:ext uri="{FF2B5EF4-FFF2-40B4-BE49-F238E27FC236}">
                  <a16:creationId xmlns:a16="http://schemas.microsoft.com/office/drawing/2014/main" id="{84292576-998A-114C-9A8B-2B2C34B22552}"/>
                </a:ext>
              </a:extLst>
            </p:cNvPr>
            <p:cNvSpPr/>
            <p:nvPr/>
          </p:nvSpPr>
          <p:spPr>
            <a:xfrm>
              <a:off x="2955259" y="2051096"/>
              <a:ext cx="2740196" cy="432408"/>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50" name="Group 49">
            <a:extLst>
              <a:ext uri="{FF2B5EF4-FFF2-40B4-BE49-F238E27FC236}">
                <a16:creationId xmlns:a16="http://schemas.microsoft.com/office/drawing/2014/main" id="{845A45BB-FCF2-744F-A5CF-410118840709}"/>
              </a:ext>
            </a:extLst>
          </p:cNvPr>
          <p:cNvGrpSpPr/>
          <p:nvPr/>
        </p:nvGrpSpPr>
        <p:grpSpPr>
          <a:xfrm>
            <a:off x="204819" y="3897958"/>
            <a:ext cx="1341543" cy="1379015"/>
            <a:chOff x="166263" y="2118168"/>
            <a:chExt cx="1341543" cy="1379015"/>
          </a:xfrm>
        </p:grpSpPr>
        <p:sp>
          <p:nvSpPr>
            <p:cNvPr id="53" name="Rectangle 52"/>
            <p:cNvSpPr/>
            <p:nvPr/>
          </p:nvSpPr>
          <p:spPr>
            <a:xfrm>
              <a:off x="166263" y="2118168"/>
              <a:ext cx="1341543" cy="840257"/>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54" name="Straight Connector 53"/>
            <p:cNvCxnSpPr/>
            <p:nvPr/>
          </p:nvCxnSpPr>
          <p:spPr>
            <a:xfrm>
              <a:off x="179997" y="2326597"/>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grpSp>
      <p:sp>
        <p:nvSpPr>
          <p:cNvPr id="56" name="Rectangle 55"/>
          <p:cNvSpPr/>
          <p:nvPr/>
        </p:nvSpPr>
        <p:spPr>
          <a:xfrm>
            <a:off x="9959755" y="1510345"/>
            <a:ext cx="2070012" cy="1093023"/>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grpSp>
        <p:nvGrpSpPr>
          <p:cNvPr id="58" name="Group 57">
            <a:extLst>
              <a:ext uri="{FF2B5EF4-FFF2-40B4-BE49-F238E27FC236}">
                <a16:creationId xmlns:a16="http://schemas.microsoft.com/office/drawing/2014/main" id="{381EE92A-73AA-8C4E-8B0D-4237B3EF8E7A}"/>
              </a:ext>
            </a:extLst>
          </p:cNvPr>
          <p:cNvGrpSpPr/>
          <p:nvPr userDrawn="1"/>
        </p:nvGrpSpPr>
        <p:grpSpPr>
          <a:xfrm>
            <a:off x="2629614" y="4077441"/>
            <a:ext cx="2746905" cy="1170586"/>
            <a:chOff x="3128209" y="4344516"/>
            <a:chExt cx="2746905" cy="1170586"/>
          </a:xfrm>
        </p:grpSpPr>
        <p:cxnSp>
          <p:nvCxnSpPr>
            <p:cNvPr id="59" name="Straight Connector 58">
              <a:extLst>
                <a:ext uri="{FF2B5EF4-FFF2-40B4-BE49-F238E27FC236}">
                  <a16:creationId xmlns:a16="http://schemas.microsoft.com/office/drawing/2014/main" id="{7BAE917C-C84F-AA41-8D48-32E0D761F2B4}"/>
                </a:ext>
              </a:extLst>
            </p:cNvPr>
            <p:cNvCxnSpPr/>
            <p:nvPr/>
          </p:nvCxnSpPr>
          <p:spPr>
            <a:xfrm>
              <a:off x="3128209" y="4344516"/>
              <a:ext cx="0" cy="1170586"/>
            </a:xfrm>
            <a:prstGeom prst="line">
              <a:avLst/>
            </a:prstGeom>
            <a:ln>
              <a:solidFill>
                <a:srgbClr val="008000"/>
              </a:solidFill>
            </a:ln>
          </p:spPr>
          <p:style>
            <a:lnRef idx="1">
              <a:schemeClr val="accent1"/>
            </a:lnRef>
            <a:fillRef idx="0">
              <a:schemeClr val="accent1"/>
            </a:fillRef>
            <a:effectRef idx="0">
              <a:schemeClr val="accent1"/>
            </a:effectRef>
            <a:fontRef idx="minor">
              <a:schemeClr val="tx1"/>
            </a:fontRef>
          </p:style>
        </p:cxnSp>
        <p:sp>
          <p:nvSpPr>
            <p:cNvPr id="62" name="Rectangle 61"/>
            <p:cNvSpPr/>
            <p:nvPr/>
          </p:nvSpPr>
          <p:spPr>
            <a:xfrm>
              <a:off x="3134918" y="4344516"/>
              <a:ext cx="2740196" cy="872041"/>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66" name="Rectangle 65"/>
          <p:cNvSpPr/>
          <p:nvPr/>
        </p:nvSpPr>
        <p:spPr>
          <a:xfrm>
            <a:off x="8478967" y="4250267"/>
            <a:ext cx="2872134" cy="909594"/>
          </a:xfrm>
          <a:prstGeom prst="rect">
            <a:avLst/>
          </a:prstGeom>
          <a:solidFill>
            <a:srgbClr val="BE531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6" name="Text Placeholder 75"/>
          <p:cNvSpPr>
            <a:spLocks noGrp="1"/>
          </p:cNvSpPr>
          <p:nvPr>
            <p:ph type="body" sz="quarter" idx="17"/>
          </p:nvPr>
        </p:nvSpPr>
        <p:spPr>
          <a:xfrm>
            <a:off x="1814703" y="1706064"/>
            <a:ext cx="2521099"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7" name="Text Placeholder 75"/>
          <p:cNvSpPr>
            <a:spLocks noGrp="1"/>
          </p:cNvSpPr>
          <p:nvPr>
            <p:ph type="body" sz="quarter" idx="18"/>
          </p:nvPr>
        </p:nvSpPr>
        <p:spPr>
          <a:xfrm>
            <a:off x="5644486" y="2639647"/>
            <a:ext cx="2338846" cy="819771"/>
          </a:xfrm>
        </p:spPr>
        <p:txBody>
          <a:bodyPr>
            <a:normAutofit/>
          </a:bodyPr>
          <a:lstStyle>
            <a:lvl1pPr marL="0" indent="0">
              <a:buNone/>
              <a:defRPr sz="2000">
                <a:solidFill>
                  <a:schemeClr val="bg1"/>
                </a:solidFill>
              </a:defRPr>
            </a:lvl1pPr>
          </a:lstStyle>
          <a:p>
            <a:pPr lvl="0"/>
            <a:r>
              <a:rPr lang="en-US" dirty="0"/>
              <a:t>Edit Master text styles</a:t>
            </a:r>
          </a:p>
        </p:txBody>
      </p:sp>
      <p:sp>
        <p:nvSpPr>
          <p:cNvPr id="78" name="Text Placeholder 75"/>
          <p:cNvSpPr>
            <a:spLocks noGrp="1"/>
          </p:cNvSpPr>
          <p:nvPr>
            <p:ph type="body" sz="quarter" idx="19"/>
          </p:nvPr>
        </p:nvSpPr>
        <p:spPr>
          <a:xfrm>
            <a:off x="2044586" y="3233963"/>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79" name="Text Placeholder 75"/>
          <p:cNvSpPr>
            <a:spLocks noGrp="1"/>
          </p:cNvSpPr>
          <p:nvPr>
            <p:ph type="body" sz="quarter" idx="20"/>
          </p:nvPr>
        </p:nvSpPr>
        <p:spPr>
          <a:xfrm>
            <a:off x="2745871" y="4250267"/>
            <a:ext cx="2521099" cy="341974"/>
          </a:xfrm>
        </p:spPr>
        <p:txBody>
          <a:bodyPr>
            <a:normAutofit/>
          </a:bodyPr>
          <a:lstStyle>
            <a:lvl1pPr marL="0" indent="0">
              <a:buNone/>
              <a:defRPr sz="2000">
                <a:solidFill>
                  <a:schemeClr val="bg1"/>
                </a:solidFill>
              </a:defRPr>
            </a:lvl1pPr>
          </a:lstStyle>
          <a:p>
            <a:pPr lvl="0"/>
            <a:r>
              <a:rPr lang="en-US" dirty="0"/>
              <a:t>Edit Master text</a:t>
            </a:r>
          </a:p>
        </p:txBody>
      </p:sp>
      <p:sp>
        <p:nvSpPr>
          <p:cNvPr id="80" name="Text Placeholder 75"/>
          <p:cNvSpPr>
            <a:spLocks noGrp="1"/>
          </p:cNvSpPr>
          <p:nvPr>
            <p:ph type="body" sz="quarter" idx="21" hasCustomPrompt="1"/>
          </p:nvPr>
        </p:nvSpPr>
        <p:spPr>
          <a:xfrm>
            <a:off x="218553" y="4049583"/>
            <a:ext cx="1327809" cy="542658"/>
          </a:xfrm>
        </p:spPr>
        <p:txBody>
          <a:bodyPr>
            <a:normAutofit/>
          </a:bodyPr>
          <a:lstStyle>
            <a:lvl1pPr marL="0" indent="0">
              <a:buNone/>
              <a:defRPr sz="2000">
                <a:solidFill>
                  <a:schemeClr val="bg1"/>
                </a:solidFill>
              </a:defRPr>
            </a:lvl1pPr>
          </a:lstStyle>
          <a:p>
            <a:pPr lvl="0"/>
            <a:r>
              <a:rPr lang="en-US" dirty="0"/>
              <a:t>Edit text</a:t>
            </a:r>
          </a:p>
        </p:txBody>
      </p:sp>
      <p:sp>
        <p:nvSpPr>
          <p:cNvPr id="81" name="Text Placeholder 75"/>
          <p:cNvSpPr>
            <a:spLocks noGrp="1"/>
          </p:cNvSpPr>
          <p:nvPr>
            <p:ph type="body" sz="quarter" idx="22" hasCustomPrompt="1"/>
          </p:nvPr>
        </p:nvSpPr>
        <p:spPr>
          <a:xfrm>
            <a:off x="8549590" y="3978938"/>
            <a:ext cx="2645302" cy="793500"/>
          </a:xfrm>
        </p:spPr>
        <p:txBody>
          <a:bodyPr>
            <a:normAutofit/>
          </a:bodyPr>
          <a:lstStyle>
            <a:lvl1pPr marL="0" indent="0">
              <a:buNone/>
              <a:defRPr sz="2000">
                <a:solidFill>
                  <a:schemeClr val="bg1"/>
                </a:solidFill>
              </a:defRPr>
            </a:lvl1pPr>
          </a:lstStyle>
          <a:p>
            <a:pPr lvl="0"/>
            <a:r>
              <a:rPr lang="en-US" dirty="0"/>
              <a:t>Edit text</a:t>
            </a:r>
          </a:p>
        </p:txBody>
      </p:sp>
      <p:sp>
        <p:nvSpPr>
          <p:cNvPr id="82" name="Text Placeholder 75"/>
          <p:cNvSpPr>
            <a:spLocks noGrp="1"/>
          </p:cNvSpPr>
          <p:nvPr>
            <p:ph type="body" sz="quarter" idx="23" hasCustomPrompt="1"/>
          </p:nvPr>
        </p:nvSpPr>
        <p:spPr>
          <a:xfrm>
            <a:off x="10057348" y="1655647"/>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3" name="Rectangle 82"/>
          <p:cNvSpPr/>
          <p:nvPr userDrawn="1"/>
        </p:nvSpPr>
        <p:spPr>
          <a:xfrm>
            <a:off x="9960721" y="2743526"/>
            <a:ext cx="2081746" cy="977396"/>
          </a:xfrm>
          <a:prstGeom prst="rect">
            <a:avLst/>
          </a:prstGeom>
          <a:solidFill>
            <a:srgbClr val="008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dirty="0"/>
          </a:p>
        </p:txBody>
      </p:sp>
      <p:sp>
        <p:nvSpPr>
          <p:cNvPr id="84" name="Text Placeholder 75"/>
          <p:cNvSpPr>
            <a:spLocks noGrp="1"/>
          </p:cNvSpPr>
          <p:nvPr>
            <p:ph type="body" sz="quarter" idx="24" hasCustomPrompt="1"/>
          </p:nvPr>
        </p:nvSpPr>
        <p:spPr>
          <a:xfrm>
            <a:off x="10049507" y="2636108"/>
            <a:ext cx="1863093" cy="490256"/>
          </a:xfrm>
        </p:spPr>
        <p:txBody>
          <a:bodyPr>
            <a:normAutofit/>
          </a:bodyPr>
          <a:lstStyle>
            <a:lvl1pPr marL="0" indent="0">
              <a:buNone/>
              <a:defRPr sz="2000">
                <a:solidFill>
                  <a:schemeClr val="bg1"/>
                </a:solidFill>
              </a:defRPr>
            </a:lvl1pPr>
          </a:lstStyle>
          <a:p>
            <a:pPr lvl="0"/>
            <a:r>
              <a:rPr lang="en-US" dirty="0"/>
              <a:t>Edit text</a:t>
            </a:r>
          </a:p>
        </p:txBody>
      </p:sp>
      <p:sp>
        <p:nvSpPr>
          <p:cNvPr id="85" name="Text Placeholder 75"/>
          <p:cNvSpPr>
            <a:spLocks noGrp="1"/>
          </p:cNvSpPr>
          <p:nvPr>
            <p:ph type="body" sz="quarter" idx="25" hasCustomPrompt="1"/>
          </p:nvPr>
        </p:nvSpPr>
        <p:spPr>
          <a:xfrm>
            <a:off x="179777" y="34392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6" name="Text Placeholder 75"/>
          <p:cNvSpPr>
            <a:spLocks noGrp="1"/>
          </p:cNvSpPr>
          <p:nvPr>
            <p:ph type="body" sz="quarter" idx="26" hasCustomPrompt="1"/>
          </p:nvPr>
        </p:nvSpPr>
        <p:spPr>
          <a:xfrm>
            <a:off x="2000324" y="2805625"/>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7" name="Text Placeholder 75"/>
          <p:cNvSpPr>
            <a:spLocks noGrp="1"/>
          </p:cNvSpPr>
          <p:nvPr>
            <p:ph type="body" sz="quarter" idx="27" hasCustomPrompt="1"/>
          </p:nvPr>
        </p:nvSpPr>
        <p:spPr>
          <a:xfrm>
            <a:off x="1713637" y="1194063"/>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8" name="Text Placeholder 75"/>
          <p:cNvSpPr>
            <a:spLocks noGrp="1"/>
          </p:cNvSpPr>
          <p:nvPr>
            <p:ph type="body" sz="quarter" idx="28" hasCustomPrompt="1"/>
          </p:nvPr>
        </p:nvSpPr>
        <p:spPr>
          <a:xfrm>
            <a:off x="2636181" y="3729784"/>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89" name="Text Placeholder 75"/>
          <p:cNvSpPr>
            <a:spLocks noGrp="1"/>
          </p:cNvSpPr>
          <p:nvPr>
            <p:ph type="body" sz="quarter" idx="29" hasCustomPrompt="1"/>
          </p:nvPr>
        </p:nvSpPr>
        <p:spPr>
          <a:xfrm>
            <a:off x="5543001" y="2143552"/>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0" name="Text Placeholder 75"/>
          <p:cNvSpPr>
            <a:spLocks noGrp="1"/>
          </p:cNvSpPr>
          <p:nvPr>
            <p:ph type="body" sz="quarter" idx="30" hasCustomPrompt="1"/>
          </p:nvPr>
        </p:nvSpPr>
        <p:spPr>
          <a:xfrm>
            <a:off x="8478163" y="3467876"/>
            <a:ext cx="1327809" cy="542658"/>
          </a:xfrm>
        </p:spPr>
        <p:txBody>
          <a:bodyPr>
            <a:normAutofit/>
          </a:bodyPr>
          <a:lstStyle>
            <a:lvl1pPr marL="0" indent="0">
              <a:buNone/>
              <a:defRPr sz="2000">
                <a:solidFill>
                  <a:schemeClr val="tx1"/>
                </a:solidFill>
              </a:defRPr>
            </a:lvl1pPr>
          </a:lstStyle>
          <a:p>
            <a:pPr lvl="0"/>
            <a:r>
              <a:rPr lang="en-US" dirty="0"/>
              <a:t>Edit text</a:t>
            </a:r>
          </a:p>
        </p:txBody>
      </p:sp>
      <p:sp>
        <p:nvSpPr>
          <p:cNvPr id="91" name="Text Placeholder 75"/>
          <p:cNvSpPr>
            <a:spLocks noGrp="1"/>
          </p:cNvSpPr>
          <p:nvPr>
            <p:ph type="body" sz="quarter" idx="31" hasCustomPrompt="1"/>
          </p:nvPr>
        </p:nvSpPr>
        <p:spPr>
          <a:xfrm>
            <a:off x="9505729" y="1123895"/>
            <a:ext cx="1327809" cy="542658"/>
          </a:xfrm>
        </p:spPr>
        <p:txBody>
          <a:bodyPr>
            <a:normAutofit/>
          </a:bodyPr>
          <a:lstStyle>
            <a:lvl1pPr marL="0" indent="0">
              <a:buNone/>
              <a:defRPr sz="2000">
                <a:solidFill>
                  <a:schemeClr val="tx1"/>
                </a:solidFill>
              </a:defRPr>
            </a:lvl1pPr>
          </a:lstStyle>
          <a:p>
            <a:pPr lvl="0"/>
            <a:r>
              <a:rPr lang="en-US" dirty="0"/>
              <a:t>Edit text</a:t>
            </a:r>
          </a:p>
        </p:txBody>
      </p:sp>
    </p:spTree>
    <p:extLst>
      <p:ext uri="{BB962C8B-B14F-4D97-AF65-F5344CB8AC3E}">
        <p14:creationId xmlns:p14="http://schemas.microsoft.com/office/powerpoint/2010/main" val="229839617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3" name="Rectangle 2" descr="Decorative background color">
            <a:extLst>
              <a:ext uri="{FF2B5EF4-FFF2-40B4-BE49-F238E27FC236}">
                <a16:creationId xmlns:a16="http://schemas.microsoft.com/office/drawing/2014/main" id="{9EA4BF5D-FC6A-4F4D-AF13-CA471D68E9DC}"/>
              </a:ext>
            </a:extLst>
          </p:cNvPr>
          <p:cNvSpPr/>
          <p:nvPr userDrawn="1"/>
        </p:nvSpPr>
        <p:spPr>
          <a:xfrm>
            <a:off x="0" y="0"/>
            <a:ext cx="12192000" cy="1206835"/>
          </a:xfrm>
          <a:prstGeom prst="rect">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1">
            <a:extLst>
              <a:ext uri="{FF2B5EF4-FFF2-40B4-BE49-F238E27FC236}">
                <a16:creationId xmlns:a16="http://schemas.microsoft.com/office/drawing/2014/main" id="{F238D0ED-7ABC-EC4C-8E4E-1759C3FF8B3C}"/>
              </a:ext>
            </a:extLst>
          </p:cNvPr>
          <p:cNvSpPr>
            <a:spLocks noGrp="1"/>
          </p:cNvSpPr>
          <p:nvPr>
            <p:ph type="title" hasCustomPrompt="1"/>
          </p:nvPr>
        </p:nvSpPr>
        <p:spPr>
          <a:xfrm>
            <a:off x="343525" y="0"/>
            <a:ext cx="10515600" cy="1325563"/>
          </a:xfrm>
        </p:spPr>
        <p:txBody>
          <a:bodyPr/>
          <a:lstStyle>
            <a:lvl1pPr>
              <a:defRPr>
                <a:solidFill>
                  <a:schemeClr val="bg1"/>
                </a:solidFill>
              </a:defRPr>
            </a:lvl1pPr>
          </a:lstStyle>
          <a:p>
            <a:r>
              <a:rPr lang="en-US" dirty="0"/>
              <a:t>Click to edit title </a:t>
            </a:r>
          </a:p>
        </p:txBody>
      </p:sp>
    </p:spTree>
    <p:extLst>
      <p:ext uri="{BB962C8B-B14F-4D97-AF65-F5344CB8AC3E}">
        <p14:creationId xmlns:p14="http://schemas.microsoft.com/office/powerpoint/2010/main" val="39415171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5_Title Only">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6" name="Date Placeholder 3"/>
          <p:cNvSpPr>
            <a:spLocks noGrp="1"/>
          </p:cNvSpPr>
          <p:nvPr>
            <p:ph type="dt" sz="half" idx="10"/>
          </p:nvPr>
        </p:nvSpPr>
        <p:spPr>
          <a:xfrm>
            <a:off x="609600" y="6356351"/>
            <a:ext cx="2844800" cy="365125"/>
          </a:xfrm>
        </p:spPr>
        <p:txBody>
          <a:bodyPr anchor="b"/>
          <a:lstStyle>
            <a:lvl1pPr algn="l">
              <a:defRPr sz="1100">
                <a:solidFill>
                  <a:schemeClr val="accent6">
                    <a:lumMod val="50000"/>
                  </a:schemeClr>
                </a:solidFill>
              </a:defRPr>
            </a:lvl1pPr>
          </a:lstStyle>
          <a:p>
            <a:fld id="{85ADE330-88B6-2449-A28C-C0C1292099B7}" type="datetimeFigureOut">
              <a:rPr lang="en-US" smtClean="0"/>
              <a:pPr/>
              <a:t>7/29/2021</a:t>
            </a:fld>
            <a:endParaRPr lang="en-US" dirty="0"/>
          </a:p>
        </p:txBody>
      </p:sp>
      <p:sp>
        <p:nvSpPr>
          <p:cNvPr id="7" name="Footer Placeholder 4"/>
          <p:cNvSpPr>
            <a:spLocks noGrp="1"/>
          </p:cNvSpPr>
          <p:nvPr>
            <p:ph type="ftr" sz="quarter" idx="11"/>
          </p:nvPr>
        </p:nvSpPr>
        <p:spPr>
          <a:xfrm>
            <a:off x="3457507" y="6356351"/>
            <a:ext cx="3860800" cy="365125"/>
          </a:xfrm>
          <a:prstGeom prst="rect">
            <a:avLst/>
          </a:prstGeom>
        </p:spPr>
        <p:txBody>
          <a:bodyPr anchor="b"/>
          <a:lstStyle>
            <a:lvl1pPr>
              <a:defRPr sz="1100">
                <a:solidFill>
                  <a:schemeClr val="accent6">
                    <a:lumMod val="50000"/>
                  </a:schemeClr>
                </a:solidFill>
              </a:defRPr>
            </a:lvl1pPr>
          </a:lstStyle>
          <a:p>
            <a:endParaRPr lang="en-US" dirty="0"/>
          </a:p>
        </p:txBody>
      </p:sp>
      <p:sp>
        <p:nvSpPr>
          <p:cNvPr id="8" name="Slide Number Placeholder 5"/>
          <p:cNvSpPr>
            <a:spLocks noGrp="1"/>
          </p:cNvSpPr>
          <p:nvPr>
            <p:ph type="sldNum" sz="quarter" idx="12"/>
          </p:nvPr>
        </p:nvSpPr>
        <p:spPr>
          <a:xfrm>
            <a:off x="7321413" y="6356351"/>
            <a:ext cx="1761011" cy="365125"/>
          </a:xfrm>
          <a:prstGeom prst="rect">
            <a:avLst/>
          </a:prstGeom>
        </p:spPr>
        <p:txBody>
          <a:bodyPr anchor="b"/>
          <a:lstStyle>
            <a:lvl1pPr>
              <a:defRPr sz="1100">
                <a:solidFill>
                  <a:schemeClr val="accent6">
                    <a:lumMod val="50000"/>
                  </a:schemeClr>
                </a:solidFill>
              </a:defRPr>
            </a:lvl1pPr>
          </a:lstStyle>
          <a:p>
            <a:fld id="{0FB56013-B943-42BA-886F-6F9D4EB85E9D}" type="slidenum">
              <a:rPr lang="en-US" smtClean="0"/>
              <a:pPr/>
              <a:t>‹#›</a:t>
            </a:fld>
            <a:endParaRPr lang="en-US" dirty="0"/>
          </a:p>
        </p:txBody>
      </p:sp>
      <p:sp>
        <p:nvSpPr>
          <p:cNvPr id="12" name="Title 1"/>
          <p:cNvSpPr>
            <a:spLocks noGrp="1"/>
          </p:cNvSpPr>
          <p:nvPr>
            <p:ph type="ctrTitle"/>
          </p:nvPr>
        </p:nvSpPr>
        <p:spPr>
          <a:xfrm>
            <a:off x="621927" y="1843443"/>
            <a:ext cx="10363200" cy="1371600"/>
          </a:xfrm>
        </p:spPr>
        <p:txBody>
          <a:bodyPr anchor="b"/>
          <a:lstStyle>
            <a:lvl1pPr>
              <a:defRPr b="1">
                <a:solidFill>
                  <a:schemeClr val="accent6">
                    <a:lumMod val="50000"/>
                  </a:schemeClr>
                </a:solidFill>
              </a:defRPr>
            </a:lvl1pPr>
          </a:lstStyle>
          <a:p>
            <a:r>
              <a:rPr lang="en-US"/>
              <a:t>Click to edit Master title style</a:t>
            </a:r>
            <a:endParaRPr lang="en-US" dirty="0"/>
          </a:p>
        </p:txBody>
      </p:sp>
      <p:sp>
        <p:nvSpPr>
          <p:cNvPr id="13" name="Subtitle 2"/>
          <p:cNvSpPr>
            <a:spLocks noGrp="1"/>
          </p:cNvSpPr>
          <p:nvPr>
            <p:ph type="subTitle" idx="1"/>
          </p:nvPr>
        </p:nvSpPr>
        <p:spPr>
          <a:xfrm>
            <a:off x="621927" y="3216590"/>
            <a:ext cx="8534400" cy="2382975"/>
          </a:xfrm>
        </p:spPr>
        <p:txBody>
          <a:bodyPr/>
          <a:lstStyle>
            <a:lvl1pPr marL="0" indent="0" algn="l">
              <a:buNone/>
              <a:defRPr>
                <a:solidFill>
                  <a:schemeClr val="accent6">
                    <a:lumMod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148555628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81011079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p:cNvGrpSpPr/>
          <p:nvPr userDrawn="1"/>
        </p:nvGrpSpPr>
        <p:grpSpPr>
          <a:xfrm>
            <a:off x="-162839" y="6276307"/>
            <a:ext cx="12517677" cy="595712"/>
            <a:chOff x="0" y="5283508"/>
            <a:chExt cx="12517677" cy="595712"/>
          </a:xfrm>
        </p:grpSpPr>
        <p:sp>
          <p:nvSpPr>
            <p:cNvPr id="8" name="Parallelogram 7"/>
            <p:cNvSpPr/>
            <p:nvPr userDrawn="1"/>
          </p:nvSpPr>
          <p:spPr>
            <a:xfrm>
              <a:off x="0" y="5287263"/>
              <a:ext cx="4201438" cy="591957"/>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10036864" y="6357296"/>
            <a:ext cx="1878819" cy="430747"/>
          </a:xfrm>
          <a:prstGeom prst="rect">
            <a:avLst/>
          </a:prstGeom>
        </p:spPr>
      </p:pic>
    </p:spTree>
    <p:extLst>
      <p:ext uri="{BB962C8B-B14F-4D97-AF65-F5344CB8AC3E}">
        <p14:creationId xmlns:p14="http://schemas.microsoft.com/office/powerpoint/2010/main" val="4043238319"/>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0"/>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1" y="4589465"/>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327393342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75368810"/>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187035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1346122976"/>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0759541"/>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651111094"/>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240451736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97092898"/>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696233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5.xml"/><Relationship Id="rId13" Type="http://schemas.openxmlformats.org/officeDocument/2006/relationships/image" Target="../media/image1.png"/><Relationship Id="rId3" Type="http://schemas.openxmlformats.org/officeDocument/2006/relationships/slideLayout" Target="../slideLayouts/slideLayout30.xml"/><Relationship Id="rId7" Type="http://schemas.openxmlformats.org/officeDocument/2006/relationships/slideLayout" Target="../slideLayouts/slideLayout34.xml"/><Relationship Id="rId12" Type="http://schemas.openxmlformats.org/officeDocument/2006/relationships/theme" Target="../theme/theme2.xml"/><Relationship Id="rId2" Type="http://schemas.openxmlformats.org/officeDocument/2006/relationships/slideLayout" Target="../slideLayouts/slideLayout29.xml"/><Relationship Id="rId1" Type="http://schemas.openxmlformats.org/officeDocument/2006/relationships/slideLayout" Target="../slideLayouts/slideLayout28.xml"/><Relationship Id="rId6" Type="http://schemas.openxmlformats.org/officeDocument/2006/relationships/slideLayout" Target="../slideLayouts/slideLayout33.xml"/><Relationship Id="rId11" Type="http://schemas.openxmlformats.org/officeDocument/2006/relationships/slideLayout" Target="../slideLayouts/slideLayout38.xml"/><Relationship Id="rId5" Type="http://schemas.openxmlformats.org/officeDocument/2006/relationships/slideLayout" Target="../slideLayouts/slideLayout32.xml"/><Relationship Id="rId10" Type="http://schemas.openxmlformats.org/officeDocument/2006/relationships/slideLayout" Target="../slideLayouts/slideLayout37.xml"/><Relationship Id="rId4" Type="http://schemas.openxmlformats.org/officeDocument/2006/relationships/slideLayout" Target="../slideLayouts/slideLayout31.xml"/><Relationship Id="rId9" Type="http://schemas.openxmlformats.org/officeDocument/2006/relationships/slideLayout" Target="../slideLayouts/slideLayout3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ECC309A-CBBC-2648-886D-EBCB9D79A85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127ED91D-49BC-654C-9429-D1308FA7270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grpSp>
        <p:nvGrpSpPr>
          <p:cNvPr id="7" name="Group 6" descr="Decorative background color">
            <a:extLst>
              <a:ext uri="{FF2B5EF4-FFF2-40B4-BE49-F238E27FC236}">
                <a16:creationId xmlns:a16="http://schemas.microsoft.com/office/drawing/2014/main" id="{B32A98B8-AD84-CF42-833E-9F22DB7E5F91}"/>
              </a:ext>
            </a:extLst>
          </p:cNvPr>
          <p:cNvGrpSpPr/>
          <p:nvPr userDrawn="1"/>
        </p:nvGrpSpPr>
        <p:grpSpPr>
          <a:xfrm>
            <a:off x="-162839" y="6262288"/>
            <a:ext cx="12517677" cy="595713"/>
            <a:chOff x="0" y="5283508"/>
            <a:chExt cx="12517677" cy="595713"/>
          </a:xfrm>
        </p:grpSpPr>
        <p:sp>
          <p:nvSpPr>
            <p:cNvPr id="8" name="Parallelogram 7">
              <a:extLst>
                <a:ext uri="{FF2B5EF4-FFF2-40B4-BE49-F238E27FC236}">
                  <a16:creationId xmlns:a16="http://schemas.microsoft.com/office/drawing/2014/main" id="{19D5FBCE-1707-4941-AC99-E93D70A5855A}"/>
                </a:ext>
              </a:extLst>
            </p:cNvPr>
            <p:cNvSpPr/>
            <p:nvPr userDrawn="1"/>
          </p:nvSpPr>
          <p:spPr>
            <a:xfrm>
              <a:off x="0" y="5283509"/>
              <a:ext cx="4201438" cy="595712"/>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Parallelogram 8">
              <a:extLst>
                <a:ext uri="{FF2B5EF4-FFF2-40B4-BE49-F238E27FC236}">
                  <a16:creationId xmlns:a16="http://schemas.microsoft.com/office/drawing/2014/main" id="{B673DEE8-F5F5-DF45-B1B7-0E4CF236A879}"/>
                </a:ext>
              </a:extLst>
            </p:cNvPr>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Parallelogram 9">
              <a:extLst>
                <a:ext uri="{FF2B5EF4-FFF2-40B4-BE49-F238E27FC236}">
                  <a16:creationId xmlns:a16="http://schemas.microsoft.com/office/drawing/2014/main" id="{283325AD-7B81-6A4A-9C63-C0140B29B606}"/>
                </a:ext>
              </a:extLst>
            </p:cNvPr>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Picture 10" descr="CalRecycle Logo">
            <a:extLst>
              <a:ext uri="{FF2B5EF4-FFF2-40B4-BE49-F238E27FC236}">
                <a16:creationId xmlns:a16="http://schemas.microsoft.com/office/drawing/2014/main" id="{BA16826E-4C0F-D542-A086-E48D3BA5EF11}"/>
              </a:ext>
            </a:extLst>
          </p:cNvPr>
          <p:cNvPicPr>
            <a:picLocks noChangeAspect="1"/>
          </p:cNvPicPr>
          <p:nvPr userDrawn="1"/>
        </p:nvPicPr>
        <p:blipFill>
          <a:blip r:embed="rId29"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41480603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8" r:id="rId27"/>
  </p:sldLayoutIdLst>
  <p:txStyles>
    <p:titleStyle>
      <a:lvl1pPr algn="l" defTabSz="914400" rtl="0" eaLnBrk="1" latinLnBrk="0" hangingPunct="1">
        <a:lnSpc>
          <a:spcPct val="90000"/>
        </a:lnSpc>
        <a:spcBef>
          <a:spcPct val="0"/>
        </a:spcBef>
        <a:buNone/>
        <a:defRPr sz="4400" b="1" i="0" kern="1200">
          <a:solidFill>
            <a:schemeClr val="tx1"/>
          </a:solidFill>
          <a:latin typeface="Arial" panose="020B0604020202020204" pitchFamily="34" charset="0"/>
          <a:ea typeface="+mj-ea"/>
          <a:cs typeface="Arial" panose="020B0604020202020204" pitchFamily="34" charset="0"/>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rial" panose="020B0604020202020204" pitchFamily="34" charset="0"/>
          <a:ea typeface="+mn-ea"/>
          <a:cs typeface="Arial" panose="020B0604020202020204" pitchFamily="34" charset="0"/>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rial" panose="020B0604020202020204" pitchFamily="34" charset="0"/>
          <a:ea typeface="+mn-ea"/>
          <a:cs typeface="Arial" panose="020B0604020202020204" pitchFamily="34" charset="0"/>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rial" panose="020B0604020202020204" pitchFamily="34" charset="0"/>
          <a:ea typeface="+mn-ea"/>
          <a:cs typeface="Arial" panose="020B0604020202020204" pitchFamily="34" charset="0"/>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rial" panose="020B0604020202020204" pitchFamily="34" charset="0"/>
          <a:ea typeface="+mn-ea"/>
          <a:cs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p:cNvGrpSpPr/>
          <p:nvPr userDrawn="1"/>
        </p:nvGrpSpPr>
        <p:grpSpPr>
          <a:xfrm>
            <a:off x="-162839" y="6262288"/>
            <a:ext cx="12517677" cy="595712"/>
            <a:chOff x="0" y="5283508"/>
            <a:chExt cx="12517677" cy="595712"/>
          </a:xfrm>
        </p:grpSpPr>
        <p:sp>
          <p:nvSpPr>
            <p:cNvPr id="8" name="Parallelogram 7"/>
            <p:cNvSpPr/>
            <p:nvPr userDrawn="1"/>
          </p:nvSpPr>
          <p:spPr>
            <a:xfrm>
              <a:off x="0" y="5287263"/>
              <a:ext cx="4201438" cy="591957"/>
            </a:xfrm>
            <a:prstGeom prst="parallelogram">
              <a:avLst/>
            </a:prstGeom>
            <a:solidFill>
              <a:srgbClr val="AFD47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Parallelogram 8"/>
            <p:cNvSpPr/>
            <p:nvPr userDrawn="1"/>
          </p:nvSpPr>
          <p:spPr>
            <a:xfrm>
              <a:off x="4033381" y="5283508"/>
              <a:ext cx="4346531" cy="595712"/>
            </a:xfrm>
            <a:prstGeom prst="parallelogram">
              <a:avLst/>
            </a:prstGeom>
            <a:solidFill>
              <a:srgbClr val="65A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arallelogram 9"/>
            <p:cNvSpPr/>
            <p:nvPr userDrawn="1"/>
          </p:nvSpPr>
          <p:spPr>
            <a:xfrm>
              <a:off x="8217075" y="5283508"/>
              <a:ext cx="4300602" cy="595712"/>
            </a:xfrm>
            <a:prstGeom prst="parallelogram">
              <a:avLst/>
            </a:prstGeom>
            <a:solidFill>
              <a:srgbClr val="3552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11" name="Picture 10"/>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10019611" y="6351076"/>
            <a:ext cx="1878819" cy="430747"/>
          </a:xfrm>
          <a:prstGeom prst="rect">
            <a:avLst/>
          </a:prstGeom>
        </p:spPr>
      </p:pic>
    </p:spTree>
    <p:extLst>
      <p:ext uri="{BB962C8B-B14F-4D97-AF65-F5344CB8AC3E}">
        <p14:creationId xmlns:p14="http://schemas.microsoft.com/office/powerpoint/2010/main" val="3001406692"/>
      </p:ext>
    </p:extLst>
  </p:cSld>
  <p:clrMap bg1="lt1" tx1="dk1" bg2="lt2" tx2="dk2" accent1="accent1" accent2="accent2" accent3="accent3" accent4="accent4" accent5="accent5" accent6="accent6" hlink="hlink" folHlink="folHlink"/>
  <p:sldLayoutIdLst>
    <p:sldLayoutId id="2147483690" r:id="rId1"/>
    <p:sldLayoutId id="2147483691" r:id="rId2"/>
    <p:sldLayoutId id="2147483692" r:id="rId3"/>
    <p:sldLayoutId id="2147483693" r:id="rId4"/>
    <p:sldLayoutId id="2147483694" r:id="rId5"/>
    <p:sldLayoutId id="2147483695" r:id="rId6"/>
    <p:sldLayoutId id="2147483696" r:id="rId7"/>
    <p:sldLayoutId id="2147483697" r:id="rId8"/>
    <p:sldLayoutId id="2147483698" r:id="rId9"/>
    <p:sldLayoutId id="2147483699" r:id="rId10"/>
    <p:sldLayoutId id="214748370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0.jpg"/><Relationship Id="rId4" Type="http://schemas.openxmlformats.org/officeDocument/2006/relationships/image" Target="../media/image9.jpg"/></Relationships>
</file>

<file path=ppt/slides/_rels/slide9.xml.rels><?xml version="1.0" encoding="UTF-8" standalone="yes"?>
<Relationships xmlns="http://schemas.openxmlformats.org/package/2006/relationships"><Relationship Id="rId8" Type="http://schemas.openxmlformats.org/officeDocument/2006/relationships/image" Target="../media/image16.png"/><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9.png"/><Relationship Id="rId5" Type="http://schemas.openxmlformats.org/officeDocument/2006/relationships/image" Target="../media/image13.png"/><Relationship Id="rId10" Type="http://schemas.openxmlformats.org/officeDocument/2006/relationships/image" Target="../media/image18.png"/><Relationship Id="rId4" Type="http://schemas.openxmlformats.org/officeDocument/2006/relationships/image" Target="../media/image12.png"/><Relationship Id="rId9"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22.png"/><Relationship Id="rId5" Type="http://schemas.openxmlformats.org/officeDocument/2006/relationships/image" Target="../media/image21.png"/><Relationship Id="rId4" Type="http://schemas.openxmlformats.org/officeDocument/2006/relationships/image" Target="../media/image20.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hyperlink" Target="https://www2.calrecycle.ca.gov/Listservs/" TargetMode="External"/><Relationship Id="rId3" Type="http://schemas.openxmlformats.org/officeDocument/2006/relationships/image" Target="../media/image23.png"/><Relationship Id="rId7" Type="http://schemas.openxmlformats.org/officeDocument/2006/relationships/hyperlink" Target="https://www.calrecycle.ca.gov/stateagency/assistance/organics" TargetMode="External"/><Relationship Id="rId2" Type="http://schemas.openxmlformats.org/officeDocument/2006/relationships/notesSlide" Target="../notesSlides/notesSlide12.xml"/><Relationship Id="rId1" Type="http://schemas.openxmlformats.org/officeDocument/2006/relationships/slideLayout" Target="../slideLayouts/slideLayout6.xml"/><Relationship Id="rId6" Type="http://schemas.openxmlformats.org/officeDocument/2006/relationships/hyperlink" Target="https://www.calrecycle.ca.gov/organics/slcp/" TargetMode="External"/><Relationship Id="rId5" Type="http://schemas.openxmlformats.org/officeDocument/2006/relationships/image" Target="../media/image25.png"/><Relationship Id="rId4" Type="http://schemas.openxmlformats.org/officeDocument/2006/relationships/image" Target="../media/image24.png"/><Relationship Id="rId9" Type="http://schemas.openxmlformats.org/officeDocument/2006/relationships/hyperlink" Target="https://www.calrecycle.ca.gov/LGCentral/Contacts/"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mailto:wastechar@calrecycle.ca.gov" TargetMode="External"/><Relationship Id="rId2" Type="http://schemas.openxmlformats.org/officeDocument/2006/relationships/notesSlide" Target="../notesSlides/notesSlide13.xml"/><Relationship Id="rId1" Type="http://schemas.openxmlformats.org/officeDocument/2006/relationships/slideLayout" Target="../slideLayouts/slideLayout3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descr="Reminder:   &#10;Instructions for Q&amp;A Session">
            <a:extLst>
              <a:ext uri="{FF2B5EF4-FFF2-40B4-BE49-F238E27FC236}">
                <a16:creationId xmlns:a16="http://schemas.microsoft.com/office/drawing/2014/main" id="{99DDB46C-FE06-4591-B58C-0359945B3E8F}"/>
              </a:ext>
            </a:extLst>
          </p:cNvPr>
          <p:cNvSpPr>
            <a:spLocks noGrp="1"/>
          </p:cNvSpPr>
          <p:nvPr>
            <p:ph type="title"/>
          </p:nvPr>
        </p:nvSpPr>
        <p:spPr>
          <a:xfrm>
            <a:off x="0" y="1"/>
            <a:ext cx="12192000" cy="1209367"/>
          </a:xfrm>
          <a:solidFill>
            <a:srgbClr val="65A050"/>
          </a:solidFill>
        </p:spPr>
        <p:txBody>
          <a:bodyPr>
            <a:normAutofit/>
          </a:bodyPr>
          <a:lstStyle/>
          <a:p>
            <a:pPr lvl="0"/>
            <a:r>
              <a:rPr lang="en-US" dirty="0">
                <a:solidFill>
                  <a:schemeClr val="bg1"/>
                </a:solidFill>
                <a:latin typeface="Calibri" panose="020F0502020204030204" pitchFamily="34" charset="0"/>
                <a:ea typeface="Calibri" panose="020F0502020204030204" pitchFamily="34" charset="0"/>
                <a:cs typeface="Calibri" panose="020F0502020204030204" pitchFamily="34" charset="0"/>
              </a:rPr>
              <a:t>   Disclaimer</a:t>
            </a:r>
            <a:endParaRPr kumimoji="0" lang="en-US"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endParaRPr>
          </a:p>
        </p:txBody>
      </p:sp>
      <p:sp>
        <p:nvSpPr>
          <p:cNvPr id="3" name="Content Placeholder 2" descr="Type your question or a summary of your question into the “Question” pane.&#10; Questions should focus on SB 1383 implementation and tools only.&#10; CalRecycle staff will go through the questions on a first come first served basis.&#10; We will aim to get to as many different people as possible.&#10; To ask a question over the webinar, you must unmute yourself on your end; please state your affiliation.&#10; If we are unable to answer your question during the webinar, CalRecycle staff will follow up with you.&#10; We will not use the “raise hand” function.&#10; Contact info: SLCP.Organics@calrecycle.ca.gov &#10;">
            <a:extLst>
              <a:ext uri="{FF2B5EF4-FFF2-40B4-BE49-F238E27FC236}">
                <a16:creationId xmlns:a16="http://schemas.microsoft.com/office/drawing/2014/main" id="{1A9B167B-301F-44EE-8206-124438C18894}"/>
              </a:ext>
            </a:extLst>
          </p:cNvPr>
          <p:cNvSpPr>
            <a:spLocks noGrp="1"/>
          </p:cNvSpPr>
          <p:nvPr>
            <p:ph idx="1"/>
          </p:nvPr>
        </p:nvSpPr>
        <p:spPr>
          <a:xfrm>
            <a:off x="331076" y="1389888"/>
            <a:ext cx="11441824" cy="4837492"/>
          </a:xfrm>
        </p:spPr>
        <p:txBody>
          <a:bodyPr>
            <a:normAutofit fontScale="92500" lnSpcReduction="20000"/>
          </a:bodyPr>
          <a:lstStyle/>
          <a:p>
            <a:pPr marL="0" indent="0">
              <a:buNone/>
            </a:pPr>
            <a:r>
              <a:rPr lang="en-US" dirty="0"/>
              <a:t>This guidance tool was developed by CalRecycle as a courtesy for informational and example purposes only. Use of this tool is optional and is not a regulatory requirement. In the event of any conflict with this guidance tool or information herein, applicable statutory and regulatory provisions shall control. This tool and information herein are based on known facts and legal authority as understood by CalRecycle at the time of release. Any analysis, guidance, or other information herein may be subject to change based on changed facts or legal authority, actual or understood, subsequent to the time of this communication. The provision of this guidance tool and any analysis, guidance, or other information herein shall not be construed as a waiver of any rights or remedies available to CalRecycle. Recipients of this communication are encouraged to seek the assistance of legal counsel to comply with applicable state law based on their pertinent facts and circumstances.  CalRecycle makes no representation that use of this tool will ensure compliance with regulatory requirements. The user assumes all risk and CalRecycle accepts no responsibility or liability to any person because of the use of, or reliance upon, this tool or the information herein.</a:t>
            </a:r>
          </a:p>
          <a:p>
            <a:pPr marL="0" indent="0">
              <a:buNone/>
            </a:pPr>
            <a:endParaRPr lang="en-US" sz="3200" dirty="0">
              <a:effectLst/>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6499610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Organic waste collection"/>
          <p:cNvPicPr>
            <a:picLocks noChangeAspect="1"/>
          </p:cNvPicPr>
          <p:nvPr/>
        </p:nvPicPr>
        <p:blipFill>
          <a:blip r:embed="rId3"/>
          <a:stretch>
            <a:fillRect/>
          </a:stretch>
        </p:blipFill>
        <p:spPr>
          <a:xfrm>
            <a:off x="0" y="0"/>
            <a:ext cx="12191999" cy="6857999"/>
          </a:xfrm>
          <a:prstGeom prst="rect">
            <a:avLst/>
          </a:prstGeom>
        </p:spPr>
      </p:pic>
      <p:sp>
        <p:nvSpPr>
          <p:cNvPr id="3" name="Subtitle 2">
            <a:extLst>
              <a:ext uri="{FF2B5EF4-FFF2-40B4-BE49-F238E27FC236}">
                <a16:creationId xmlns:a16="http://schemas.microsoft.com/office/drawing/2014/main" id="{E619532F-F1F0-EE4E-A9FF-B280C4B56731}"/>
              </a:ext>
            </a:extLst>
          </p:cNvPr>
          <p:cNvSpPr>
            <a:spLocks noGrp="1"/>
          </p:cNvSpPr>
          <p:nvPr>
            <p:ph type="subTitle" idx="1"/>
          </p:nvPr>
        </p:nvSpPr>
        <p:spPr>
          <a:xfrm>
            <a:off x="236375" y="5321300"/>
            <a:ext cx="4567854" cy="1079500"/>
          </a:xfrm>
        </p:spPr>
        <p:txBody>
          <a:bodyPr>
            <a:normAutofit/>
          </a:bodyPr>
          <a:lstStyle/>
          <a:p>
            <a:pPr algn="l">
              <a:lnSpc>
                <a:spcPct val="100000"/>
              </a:lnSpc>
              <a:spcBef>
                <a:spcPts val="0"/>
              </a:spcBef>
            </a:pPr>
            <a:r>
              <a:rPr lang="en-US" sz="2000" dirty="0">
                <a:solidFill>
                  <a:schemeClr val="bg1"/>
                </a:solidFill>
              </a:rPr>
              <a:t>Statewide Webinar</a:t>
            </a:r>
          </a:p>
          <a:p>
            <a:pPr algn="l">
              <a:lnSpc>
                <a:spcPct val="100000"/>
              </a:lnSpc>
              <a:spcBef>
                <a:spcPts val="0"/>
              </a:spcBef>
            </a:pPr>
            <a:r>
              <a:rPr lang="en-US" sz="2000" dirty="0">
                <a:solidFill>
                  <a:schemeClr val="bg1"/>
                </a:solidFill>
              </a:rPr>
              <a:t>April 28, 2021</a:t>
            </a:r>
          </a:p>
          <a:p>
            <a:pPr algn="l">
              <a:lnSpc>
                <a:spcPct val="100000"/>
              </a:lnSpc>
              <a:spcBef>
                <a:spcPts val="0"/>
              </a:spcBef>
            </a:pPr>
            <a:r>
              <a:rPr lang="en-US" sz="2000" dirty="0">
                <a:solidFill>
                  <a:schemeClr val="bg1"/>
                </a:solidFill>
              </a:rPr>
              <a:t>9:00 – 10:00 AM PST</a:t>
            </a:r>
          </a:p>
        </p:txBody>
      </p:sp>
      <p:sp>
        <p:nvSpPr>
          <p:cNvPr id="2" name="Title 1">
            <a:extLst>
              <a:ext uri="{FF2B5EF4-FFF2-40B4-BE49-F238E27FC236}">
                <a16:creationId xmlns:a16="http://schemas.microsoft.com/office/drawing/2014/main" id="{81395BCF-3174-374A-AA0B-2C72B35CB6A3}"/>
              </a:ext>
            </a:extLst>
          </p:cNvPr>
          <p:cNvSpPr>
            <a:spLocks noGrp="1"/>
          </p:cNvSpPr>
          <p:nvPr>
            <p:ph type="ctrTitle"/>
          </p:nvPr>
        </p:nvSpPr>
        <p:spPr>
          <a:xfrm>
            <a:off x="344556" y="381000"/>
            <a:ext cx="5332343" cy="4940300"/>
          </a:xfrm>
        </p:spPr>
        <p:txBody>
          <a:bodyPr>
            <a:noAutofit/>
          </a:bodyPr>
          <a:lstStyle/>
          <a:p>
            <a:pPr algn="l"/>
            <a:r>
              <a:rPr lang="en-US" sz="6600" dirty="0">
                <a:solidFill>
                  <a:schemeClr val="bg1"/>
                </a:solidFill>
              </a:rPr>
              <a:t>SB 1383</a:t>
            </a:r>
            <a:br>
              <a:rPr lang="en-US" sz="6600" dirty="0">
                <a:solidFill>
                  <a:schemeClr val="bg1"/>
                </a:solidFill>
              </a:rPr>
            </a:br>
            <a:r>
              <a:rPr lang="en-US" sz="4400" dirty="0">
                <a:solidFill>
                  <a:schemeClr val="bg1"/>
                </a:solidFill>
              </a:rPr>
              <a:t>for </a:t>
            </a:r>
            <a:br>
              <a:rPr lang="en-US" sz="6600" dirty="0">
                <a:solidFill>
                  <a:schemeClr val="bg1"/>
                </a:solidFill>
              </a:rPr>
            </a:br>
            <a:r>
              <a:rPr lang="en-US" sz="6600" dirty="0">
                <a:solidFill>
                  <a:schemeClr val="bg1"/>
                </a:solidFill>
              </a:rPr>
              <a:t>Non Local Entities</a:t>
            </a:r>
            <a:br>
              <a:rPr lang="en-US" dirty="0">
                <a:solidFill>
                  <a:schemeClr val="bg1"/>
                </a:solidFill>
              </a:rPr>
            </a:br>
            <a:r>
              <a:rPr lang="en-US" dirty="0">
                <a:solidFill>
                  <a:schemeClr val="bg1"/>
                </a:solidFill>
              </a:rPr>
              <a:t> </a:t>
            </a:r>
          </a:p>
        </p:txBody>
      </p:sp>
    </p:spTree>
    <p:extLst>
      <p:ext uri="{BB962C8B-B14F-4D97-AF65-F5344CB8AC3E}">
        <p14:creationId xmlns:p14="http://schemas.microsoft.com/office/powerpoint/2010/main" val="30921908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Overview</a:t>
            </a:r>
          </a:p>
        </p:txBody>
      </p:sp>
      <p:sp>
        <p:nvSpPr>
          <p:cNvPr id="3" name="Content Placeholder 2"/>
          <p:cNvSpPr>
            <a:spLocks noGrp="1"/>
          </p:cNvSpPr>
          <p:nvPr>
            <p:ph type="subTitle" idx="1"/>
          </p:nvPr>
        </p:nvSpPr>
        <p:spPr>
          <a:xfrm>
            <a:off x="621927" y="3216590"/>
            <a:ext cx="8534400" cy="2912748"/>
          </a:xfrm>
        </p:spPr>
        <p:txBody>
          <a:bodyPr>
            <a:normAutofit lnSpcReduction="10000"/>
          </a:bodyPr>
          <a:lstStyle/>
          <a:p>
            <a:pPr marL="457200" indent="-457200">
              <a:buFont typeface="Arial" panose="020B0604020202020204" pitchFamily="34" charset="0"/>
              <a:buChar char="•"/>
            </a:pPr>
            <a:r>
              <a:rPr lang="en-US" dirty="0"/>
              <a:t>Jurisdiction Responsibilities and Definitions</a:t>
            </a:r>
          </a:p>
          <a:p>
            <a:pPr marL="457200" indent="-457200">
              <a:buFont typeface="Arial" panose="020B0604020202020204" pitchFamily="34" charset="0"/>
              <a:buChar char="•"/>
            </a:pPr>
            <a:r>
              <a:rPr lang="en-US" dirty="0"/>
              <a:t>Requirements</a:t>
            </a:r>
          </a:p>
          <a:p>
            <a:pPr marL="457200" indent="-457200">
              <a:buFont typeface="Arial" panose="020B0604020202020204" pitchFamily="34" charset="0"/>
              <a:buChar char="•"/>
            </a:pPr>
            <a:r>
              <a:rPr lang="en-US" dirty="0"/>
              <a:t>Waivers</a:t>
            </a:r>
          </a:p>
          <a:p>
            <a:pPr marL="457200" indent="-457200">
              <a:buFont typeface="Arial" panose="020B0604020202020204" pitchFamily="34" charset="0"/>
              <a:buChar char="•"/>
            </a:pPr>
            <a:r>
              <a:rPr lang="en-US" dirty="0"/>
              <a:t>Enforcement</a:t>
            </a:r>
          </a:p>
          <a:p>
            <a:pPr marL="457200" indent="-457200">
              <a:buFont typeface="Arial" panose="020B0604020202020204" pitchFamily="34" charset="0"/>
              <a:buChar char="•"/>
            </a:pPr>
            <a:r>
              <a:rPr lang="en-US" dirty="0"/>
              <a:t>Mandated Food Donors</a:t>
            </a:r>
          </a:p>
          <a:p>
            <a:pPr marL="457200" indent="-457200">
              <a:buFont typeface="Arial" panose="020B0604020202020204" pitchFamily="34" charset="0"/>
              <a:buChar char="•"/>
            </a:pPr>
            <a:r>
              <a:rPr lang="en-US" dirty="0"/>
              <a:t>Questions</a:t>
            </a:r>
          </a:p>
          <a:p>
            <a:endParaRPr lang="en-US" dirty="0"/>
          </a:p>
          <a:p>
            <a:pPr marL="0" indent="0">
              <a:buNone/>
            </a:pPr>
            <a:endParaRPr lang="en-US" dirty="0"/>
          </a:p>
        </p:txBody>
      </p:sp>
    </p:spTree>
    <p:extLst>
      <p:ext uri="{BB962C8B-B14F-4D97-AF65-F5344CB8AC3E}">
        <p14:creationId xmlns:p14="http://schemas.microsoft.com/office/powerpoint/2010/main" val="346418186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4" descr="Reminder:   &#10;Instructions for Q&amp;A Session">
            <a:extLst>
              <a:ext uri="{FF2B5EF4-FFF2-40B4-BE49-F238E27FC236}">
                <a16:creationId xmlns:a16="http://schemas.microsoft.com/office/drawing/2014/main" id="{99DDB46C-FE06-4591-B58C-0359945B3E8F}"/>
              </a:ext>
            </a:extLst>
          </p:cNvPr>
          <p:cNvSpPr>
            <a:spLocks noGrp="1"/>
          </p:cNvSpPr>
          <p:nvPr>
            <p:ph type="title"/>
          </p:nvPr>
        </p:nvSpPr>
        <p:spPr>
          <a:xfrm>
            <a:off x="0" y="1"/>
            <a:ext cx="12192000" cy="1209367"/>
          </a:xfrm>
          <a:solidFill>
            <a:srgbClr val="65A050"/>
          </a:solidFill>
        </p:spPr>
        <p:txBody>
          <a:bodyPr>
            <a:normAutofit/>
          </a:bodyPr>
          <a:lstStyle/>
          <a:p>
            <a:pPr lvl="0"/>
            <a:r>
              <a:rPr kumimoji="0" lang="en-US" b="1" i="0" u="none" strike="noStrike" kern="1200" cap="none" spc="0" normalizeH="0" baseline="0" noProof="0" dirty="0">
                <a:ln>
                  <a:noFill/>
                </a:ln>
                <a:solidFill>
                  <a:schemeClr val="bg1"/>
                </a:solidFill>
                <a:effectLst/>
                <a:uLnTx/>
                <a:uFillTx/>
                <a:latin typeface="Calibri" panose="020F0502020204030204" pitchFamily="34" charset="0"/>
                <a:cs typeface="Calibri" panose="020F0502020204030204" pitchFamily="34" charset="0"/>
              </a:rPr>
              <a:t> Jurisdiction Responsibilities</a:t>
            </a:r>
          </a:p>
        </p:txBody>
      </p:sp>
      <p:sp>
        <p:nvSpPr>
          <p:cNvPr id="3" name="Content Placeholder 2" descr="Type your question or a summary of your question into the “Question” pane.&#10; Questions should focus on SB 1383 implementation and tools only.&#10; CalRecycle staff will go through the questions on a first come first served basis.&#10; We will aim to get to as many different people as possible.&#10; To ask a question over the webinar, you must unmute yourself on your end; please state your affiliation.&#10; If we are unable to answer your question during the webinar, CalRecycle staff will follow up with you.&#10; We will not use the “raise hand” function.&#10; Contact info: SLCP.Organics@calrecycle.ca.gov &#10;">
            <a:extLst>
              <a:ext uri="{FF2B5EF4-FFF2-40B4-BE49-F238E27FC236}">
                <a16:creationId xmlns:a16="http://schemas.microsoft.com/office/drawing/2014/main" id="{1A9B167B-301F-44EE-8206-124438C18894}"/>
              </a:ext>
            </a:extLst>
          </p:cNvPr>
          <p:cNvSpPr>
            <a:spLocks noGrp="1"/>
          </p:cNvSpPr>
          <p:nvPr>
            <p:ph idx="1"/>
          </p:nvPr>
        </p:nvSpPr>
        <p:spPr>
          <a:xfrm>
            <a:off x="331076" y="1389888"/>
            <a:ext cx="11441824" cy="4837492"/>
          </a:xfrm>
        </p:spPr>
        <p:txBody>
          <a:bodyPr>
            <a:noAutofit/>
          </a:bodyPr>
          <a:lstStyle/>
          <a:p>
            <a:pPr marL="171450" lvl="0" indent="-171450">
              <a:lnSpc>
                <a:spcPct val="100000"/>
              </a:lnSpc>
              <a:spcBef>
                <a:spcPts val="0"/>
              </a:spcBef>
              <a:defRPr/>
            </a:pPr>
            <a:r>
              <a:rPr lang="en-US" sz="2900" dirty="0"/>
              <a:t> Provide education and outreach to all organic waste generators located within the jurisdiction. </a:t>
            </a:r>
          </a:p>
          <a:p>
            <a:pPr marL="171450" lvl="0" indent="-171450">
              <a:lnSpc>
                <a:spcPct val="100000"/>
              </a:lnSpc>
              <a:spcBef>
                <a:spcPts val="0"/>
              </a:spcBef>
              <a:defRPr/>
            </a:pPr>
            <a:r>
              <a:rPr lang="en-US" sz="2900" dirty="0"/>
              <a:t>Determine if regulated businesses, are subscribing to collection service or self-hauling </a:t>
            </a:r>
          </a:p>
          <a:p>
            <a:pPr marL="171450" lvl="0" indent="-171450">
              <a:lnSpc>
                <a:spcPct val="100000"/>
              </a:lnSpc>
              <a:spcBef>
                <a:spcPts val="0"/>
              </a:spcBef>
              <a:defRPr/>
            </a:pPr>
            <a:r>
              <a:rPr lang="en-US" sz="2900" dirty="0"/>
              <a:t>Include in their capacity planning efforts all organic waste and edible food tonnage generated by commercial edible food generators</a:t>
            </a:r>
          </a:p>
          <a:p>
            <a:pPr marL="171450" lvl="0" indent="-171450">
              <a:lnSpc>
                <a:spcPct val="100000"/>
              </a:lnSpc>
              <a:spcBef>
                <a:spcPts val="0"/>
              </a:spcBef>
              <a:defRPr/>
            </a:pPr>
            <a:r>
              <a:rPr lang="en-US" sz="2900" dirty="0"/>
              <a:t>Require haulers providing organic waste collection services to meet the regulations as a condition of approval of a contract, agreement, or other authorization to collect organic waste. (Section 18988.1)</a:t>
            </a:r>
          </a:p>
        </p:txBody>
      </p:sp>
    </p:spTree>
    <p:extLst>
      <p:ext uri="{BB962C8B-B14F-4D97-AF65-F5344CB8AC3E}">
        <p14:creationId xmlns:p14="http://schemas.microsoft.com/office/powerpoint/2010/main" val="2678231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Definitions</a:t>
            </a:r>
          </a:p>
        </p:txBody>
      </p:sp>
      <p:graphicFrame>
        <p:nvGraphicFramePr>
          <p:cNvPr id="5" name="Content Placeholder 4" descr="Table provides two definitions. Local education agency is a school district, charter school, or county office of education that is not subject to the control of city or county regulations related to solid waste. Non-local entity is An entity that is an organic waste generator but is not subject to the control of a jurisdiction’s regulations related to solid waste. These entities may include, but are not limited to, special districts, federal facilities, prisons, facilities operated by the state parks system, public universities, including community colleges, county fairgrounds, and state agencies.&#10;" title="Definitions"/>
          <p:cNvGraphicFramePr>
            <a:graphicFrameLocks noGrp="1"/>
          </p:cNvGraphicFramePr>
          <p:nvPr>
            <p:ph sz="quarter" idx="10"/>
            <p:extLst>
              <p:ext uri="{D42A27DB-BD31-4B8C-83A1-F6EECF244321}">
                <p14:modId xmlns:p14="http://schemas.microsoft.com/office/powerpoint/2010/main" val="2408902381"/>
              </p:ext>
            </p:extLst>
          </p:nvPr>
        </p:nvGraphicFramePr>
        <p:xfrm>
          <a:off x="685797" y="1601760"/>
          <a:ext cx="10772778" cy="4499003"/>
        </p:xfrm>
        <a:graphic>
          <a:graphicData uri="http://schemas.openxmlformats.org/drawingml/2006/table">
            <a:tbl>
              <a:tblPr firstRow="1" bandRow="1">
                <a:tableStyleId>{5C22544A-7EE6-4342-B048-85BDC9FD1C3A}</a:tableStyleId>
              </a:tblPr>
              <a:tblGrid>
                <a:gridCol w="5386389">
                  <a:extLst>
                    <a:ext uri="{9D8B030D-6E8A-4147-A177-3AD203B41FA5}">
                      <a16:colId xmlns:a16="http://schemas.microsoft.com/office/drawing/2014/main" val="4207641709"/>
                    </a:ext>
                  </a:extLst>
                </a:gridCol>
                <a:gridCol w="5386389">
                  <a:extLst>
                    <a:ext uri="{9D8B030D-6E8A-4147-A177-3AD203B41FA5}">
                      <a16:colId xmlns:a16="http://schemas.microsoft.com/office/drawing/2014/main" val="181011451"/>
                    </a:ext>
                  </a:extLst>
                </a:gridCol>
              </a:tblGrid>
              <a:tr h="521404">
                <a:tc>
                  <a:txBody>
                    <a:bodyPr/>
                    <a:lstStyle/>
                    <a:p>
                      <a:pPr algn="ctr"/>
                      <a:r>
                        <a:rPr lang="en-US" sz="2800" dirty="0">
                          <a:latin typeface="Arial" panose="020B0604020202020204" pitchFamily="34" charset="0"/>
                          <a:cs typeface="Arial" panose="020B0604020202020204" pitchFamily="34" charset="0"/>
                        </a:rPr>
                        <a:t>Non</a:t>
                      </a:r>
                      <a:r>
                        <a:rPr lang="en-US" sz="2800" baseline="0" dirty="0">
                          <a:latin typeface="Arial" panose="020B0604020202020204" pitchFamily="34" charset="0"/>
                          <a:cs typeface="Arial" panose="020B0604020202020204" pitchFamily="34" charset="0"/>
                        </a:rPr>
                        <a:t> Local Entity</a:t>
                      </a:r>
                      <a:endParaRPr lang="en-US" sz="2800" dirty="0">
                        <a:latin typeface="Arial" panose="020B0604020202020204" pitchFamily="34" charset="0"/>
                        <a:cs typeface="Arial" panose="020B0604020202020204" pitchFamily="34" charset="0"/>
                      </a:endParaRPr>
                    </a:p>
                  </a:txBody>
                  <a:tcPr/>
                </a:tc>
                <a:tc>
                  <a:txBody>
                    <a:bodyPr/>
                    <a:lstStyle/>
                    <a:p>
                      <a:pPr algn="ctr"/>
                      <a:r>
                        <a:rPr lang="en-US" sz="2800" dirty="0">
                          <a:latin typeface="Arial" panose="020B0604020202020204" pitchFamily="34" charset="0"/>
                          <a:cs typeface="Arial" panose="020B0604020202020204" pitchFamily="34" charset="0"/>
                        </a:rPr>
                        <a:t>Organic Waste</a:t>
                      </a:r>
                    </a:p>
                  </a:txBody>
                  <a:tcPr/>
                </a:tc>
                <a:extLst>
                  <a:ext uri="{0D108BD9-81ED-4DB2-BD59-A6C34878D82A}">
                    <a16:rowId xmlns:a16="http://schemas.microsoft.com/office/drawing/2014/main" val="1727871209"/>
                  </a:ext>
                </a:extLst>
              </a:tr>
              <a:tr h="3977599">
                <a:tc>
                  <a:txBody>
                    <a:bodyPr/>
                    <a:lstStyle/>
                    <a:p>
                      <a:r>
                        <a:rPr lang="en-US" sz="2400" dirty="0">
                          <a:latin typeface="Arial" panose="020B0604020202020204" pitchFamily="34" charset="0"/>
                          <a:cs typeface="Arial" panose="020B0604020202020204" pitchFamily="34" charset="0"/>
                        </a:rPr>
                        <a:t>An entity that is an organic waste generator but is not subject to the control of a jurisdiction’s regulations related to solid waste. These entities may include, but are not limited to, special districts, federal facilities, prisons, facilities operated by the state parks system, public universities, including community colleges, county fairgrounds, and state agencies.</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0" i="0" u="none" strike="noStrike" kern="1200" baseline="0" dirty="0">
                          <a:solidFill>
                            <a:schemeClr val="tx1"/>
                          </a:solidFill>
                          <a:latin typeface="Arial" panose="020B0604020202020204" pitchFamily="34" charset="0"/>
                          <a:ea typeface="+mn-ea"/>
                          <a:cs typeface="Arial" panose="020B0604020202020204" pitchFamily="34" charset="0"/>
                        </a:rPr>
                        <a:t>Solid wastes containing material originated from living organisms and their metabolic waste products including, but not limited to, food, green material, landscape and pruning waste, organic textiles and carpets, lumber, wood, paper products, printing and writing paper, manure, </a:t>
                      </a:r>
                      <a:r>
                        <a:rPr lang="en-US" sz="2400" b="0" i="0" u="none" strike="noStrike" kern="1200" baseline="0" dirty="0" err="1">
                          <a:solidFill>
                            <a:schemeClr val="tx1"/>
                          </a:solidFill>
                          <a:latin typeface="Arial" panose="020B0604020202020204" pitchFamily="34" charset="0"/>
                          <a:ea typeface="+mn-ea"/>
                          <a:cs typeface="Arial" panose="020B0604020202020204" pitchFamily="34" charset="0"/>
                        </a:rPr>
                        <a:t>biosolids</a:t>
                      </a:r>
                      <a:r>
                        <a:rPr lang="en-US" sz="2400" b="0" i="0" u="none" strike="noStrike" kern="1200" baseline="0" dirty="0">
                          <a:solidFill>
                            <a:schemeClr val="tx1"/>
                          </a:solidFill>
                          <a:latin typeface="Arial" panose="020B0604020202020204" pitchFamily="34" charset="0"/>
                          <a:ea typeface="+mn-ea"/>
                          <a:cs typeface="Arial" panose="020B0604020202020204" pitchFamily="34" charset="0"/>
                        </a:rPr>
                        <a:t>, </a:t>
                      </a:r>
                      <a:r>
                        <a:rPr lang="en-US" sz="2400" b="0" i="0" u="none" strike="noStrike" kern="1200" baseline="0" dirty="0" err="1">
                          <a:solidFill>
                            <a:schemeClr val="tx1"/>
                          </a:solidFill>
                          <a:latin typeface="Arial" panose="020B0604020202020204" pitchFamily="34" charset="0"/>
                          <a:ea typeface="+mn-ea"/>
                          <a:cs typeface="Arial" panose="020B0604020202020204" pitchFamily="34" charset="0"/>
                        </a:rPr>
                        <a:t>digestate</a:t>
                      </a:r>
                      <a:r>
                        <a:rPr lang="en-US" sz="2400" b="0" i="0" u="none" strike="noStrike" kern="1200" baseline="0" dirty="0">
                          <a:solidFill>
                            <a:schemeClr val="tx1"/>
                          </a:solidFill>
                          <a:latin typeface="Arial" panose="020B0604020202020204" pitchFamily="34" charset="0"/>
                          <a:ea typeface="+mn-ea"/>
                          <a:cs typeface="Arial" panose="020B0604020202020204" pitchFamily="34" charset="0"/>
                        </a:rPr>
                        <a:t>, and </a:t>
                      </a:r>
                      <a:r>
                        <a:rPr lang="en-US" sz="2400" b="0" i="0" u="none" strike="noStrike" kern="1200" baseline="0" dirty="0" err="1">
                          <a:solidFill>
                            <a:schemeClr val="tx1"/>
                          </a:solidFill>
                          <a:latin typeface="Arial" panose="020B0604020202020204" pitchFamily="34" charset="0"/>
                          <a:ea typeface="+mn-ea"/>
                          <a:cs typeface="Arial" panose="020B0604020202020204" pitchFamily="34" charset="0"/>
                        </a:rPr>
                        <a:t>sludges</a:t>
                      </a:r>
                      <a:r>
                        <a:rPr lang="en-US" sz="2400" b="0" i="0" u="none" strike="noStrike" kern="1200" baseline="0" dirty="0">
                          <a:solidFill>
                            <a:schemeClr val="tx1"/>
                          </a:solidFill>
                          <a:latin typeface="Arial" panose="020B0604020202020204" pitchFamily="34" charset="0"/>
                          <a:ea typeface="+mn-ea"/>
                          <a:cs typeface="Arial" panose="020B0604020202020204" pitchFamily="34" charset="0"/>
                        </a:rPr>
                        <a:t>. </a:t>
                      </a:r>
                      <a:endParaRPr lang="en-US" sz="2400" b="0" i="0" baseline="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50016270"/>
                  </a:ext>
                </a:extLst>
              </a:tr>
            </a:tbl>
          </a:graphicData>
        </a:graphic>
      </p:graphicFrame>
    </p:spTree>
    <p:extLst>
      <p:ext uri="{BB962C8B-B14F-4D97-AF65-F5344CB8AC3E}">
        <p14:creationId xmlns:p14="http://schemas.microsoft.com/office/powerpoint/2010/main" val="322725344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992E479B-64F2-4D10-810A-301EC82692DB}"/>
              </a:ext>
            </a:extLst>
          </p:cNvPr>
          <p:cNvSpPr>
            <a:spLocks noGrp="1"/>
          </p:cNvSpPr>
          <p:nvPr>
            <p:ph type="title"/>
          </p:nvPr>
        </p:nvSpPr>
        <p:spPr/>
        <p:txBody>
          <a:bodyPr/>
          <a:lstStyle/>
          <a:p>
            <a:r>
              <a:rPr lang="en-US" dirty="0"/>
              <a:t>Non-Local Entity Organic Waste Requirements</a:t>
            </a:r>
          </a:p>
        </p:txBody>
      </p:sp>
      <p:sp>
        <p:nvSpPr>
          <p:cNvPr id="10" name="Content Placeholder 9">
            <a:extLst>
              <a:ext uri="{FF2B5EF4-FFF2-40B4-BE49-F238E27FC236}">
                <a16:creationId xmlns:a16="http://schemas.microsoft.com/office/drawing/2014/main" id="{BB479FBC-BE2D-4B30-9A89-2344CA41D745}"/>
              </a:ext>
            </a:extLst>
          </p:cNvPr>
          <p:cNvSpPr>
            <a:spLocks noGrp="1"/>
          </p:cNvSpPr>
          <p:nvPr>
            <p:ph sz="quarter" idx="10"/>
          </p:nvPr>
        </p:nvSpPr>
        <p:spPr>
          <a:xfrm>
            <a:off x="343524" y="1500997"/>
            <a:ext cx="11405653" cy="4589252"/>
          </a:xfrm>
        </p:spPr>
        <p:txBody>
          <a:bodyPr>
            <a:noAutofit/>
          </a:bodyPr>
          <a:lstStyle/>
          <a:p>
            <a:pPr>
              <a:spcBef>
                <a:spcPts val="200"/>
              </a:spcBef>
              <a:spcAft>
                <a:spcPts val="600"/>
              </a:spcAft>
            </a:pPr>
            <a:r>
              <a:rPr lang="en-US" dirty="0"/>
              <a:t>Subscribe to an organic waste collection service, or self-haul organic waste to a recovery facility</a:t>
            </a:r>
          </a:p>
          <a:p>
            <a:pPr>
              <a:spcBef>
                <a:spcPts val="200"/>
              </a:spcBef>
              <a:spcAft>
                <a:spcPts val="600"/>
              </a:spcAft>
            </a:pPr>
            <a:r>
              <a:rPr lang="en-US" dirty="0"/>
              <a:t>Provide containers for the collection of organic waste and non-organic recyclables in all areas where disposal containers are located</a:t>
            </a:r>
          </a:p>
          <a:p>
            <a:pPr>
              <a:spcBef>
                <a:spcPts val="200"/>
              </a:spcBef>
              <a:spcAft>
                <a:spcPts val="600"/>
              </a:spcAft>
            </a:pPr>
            <a:r>
              <a:rPr lang="en-US" dirty="0"/>
              <a:t>Prohibit employees from placing organic waste in a container not designated for organic waste</a:t>
            </a:r>
          </a:p>
          <a:p>
            <a:pPr>
              <a:spcBef>
                <a:spcPts val="200"/>
              </a:spcBef>
              <a:spcAft>
                <a:spcPts val="600"/>
              </a:spcAft>
            </a:pPr>
            <a:r>
              <a:rPr lang="en-US" dirty="0"/>
              <a:t>Periodic inspections of containers for contamination and inform employees if containers are contaminated </a:t>
            </a:r>
          </a:p>
          <a:p>
            <a:pPr>
              <a:spcBef>
                <a:spcPts val="200"/>
              </a:spcBef>
              <a:spcAft>
                <a:spcPts val="600"/>
              </a:spcAft>
            </a:pPr>
            <a:r>
              <a:rPr lang="en-US" dirty="0"/>
              <a:t>Provide information to employees on methods for prevention of organic waste generation </a:t>
            </a:r>
          </a:p>
        </p:txBody>
      </p:sp>
    </p:spTree>
    <p:extLst>
      <p:ext uri="{BB962C8B-B14F-4D97-AF65-F5344CB8AC3E}">
        <p14:creationId xmlns:p14="http://schemas.microsoft.com/office/powerpoint/2010/main" val="219503722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Waivers for Non-Local Entities </a:t>
            </a:r>
            <a:br>
              <a:rPr lang="en-US" dirty="0"/>
            </a:br>
            <a:r>
              <a:rPr lang="en-US" sz="3600" dirty="0"/>
              <a:t>(Section 18986.3)</a:t>
            </a:r>
          </a:p>
        </p:txBody>
      </p:sp>
      <p:sp>
        <p:nvSpPr>
          <p:cNvPr id="3" name="Content Placeholder 2"/>
          <p:cNvSpPr>
            <a:spLocks noGrp="1"/>
          </p:cNvSpPr>
          <p:nvPr>
            <p:ph sz="quarter" idx="10"/>
          </p:nvPr>
        </p:nvSpPr>
        <p:spPr>
          <a:xfrm>
            <a:off x="571500" y="1325563"/>
            <a:ext cx="11029950" cy="4729162"/>
          </a:xfrm>
        </p:spPr>
        <p:txBody>
          <a:bodyPr>
            <a:normAutofit lnSpcReduction="10000"/>
          </a:bodyPr>
          <a:lstStyle/>
          <a:p>
            <a:pPr marL="0" indent="0">
              <a:buNone/>
            </a:pPr>
            <a:endParaRPr lang="en-US" sz="1200" dirty="0"/>
          </a:p>
          <a:p>
            <a:pPr marL="514350" indent="-514350">
              <a:spcAft>
                <a:spcPts val="600"/>
              </a:spcAft>
              <a:buFont typeface="+mj-lt"/>
              <a:buAutoNum type="arabicPeriod"/>
            </a:pPr>
            <a:r>
              <a:rPr lang="en-US" sz="3200" dirty="0"/>
              <a:t>De Minimis: </a:t>
            </a:r>
          </a:p>
          <a:p>
            <a:pPr marL="971550" lvl="1" indent="-514350">
              <a:spcAft>
                <a:spcPts val="600"/>
              </a:spcAft>
              <a:buFont typeface="+mj-lt"/>
              <a:buAutoNum type="alphaLcPeriod"/>
            </a:pPr>
            <a:r>
              <a:rPr lang="en-US" sz="2800" dirty="0"/>
              <a:t>Solid waste is 2 cy or more per week and organic waste is less than 20 gallons per week per container (blue/green)</a:t>
            </a:r>
          </a:p>
          <a:p>
            <a:pPr marL="971550" lvl="1" indent="-514350">
              <a:spcAft>
                <a:spcPts val="600"/>
              </a:spcAft>
              <a:buFont typeface="+mj-lt"/>
              <a:buAutoNum type="alphaLcPeriod"/>
            </a:pPr>
            <a:r>
              <a:rPr lang="en-US" sz="2800" dirty="0"/>
              <a:t>Solid waste is less than 2 cy per week and organic waste is less than 10 gallons per week per container (blue/green)</a:t>
            </a:r>
          </a:p>
          <a:p>
            <a:pPr marL="514350" indent="-514350">
              <a:spcAft>
                <a:spcPts val="600"/>
              </a:spcAft>
              <a:buFont typeface="+mj-lt"/>
              <a:buAutoNum type="arabicPeriod"/>
            </a:pPr>
            <a:r>
              <a:rPr lang="en-US" sz="3200" dirty="0"/>
              <a:t>Physical space: Inadequate space for organic containers</a:t>
            </a:r>
          </a:p>
          <a:p>
            <a:pPr marL="514350" indent="-514350">
              <a:spcAft>
                <a:spcPts val="600"/>
              </a:spcAft>
              <a:buFont typeface="+mj-lt"/>
              <a:buAutoNum type="arabicPeriod"/>
            </a:pPr>
            <a:r>
              <a:rPr lang="en-US" sz="3200" dirty="0"/>
              <a:t>Non-local entity is located within a jurisdiction or census tract that has been granted a waiver by the Department pursuant to 14 CCR Section 18984.12. </a:t>
            </a:r>
          </a:p>
        </p:txBody>
      </p:sp>
    </p:spTree>
    <p:extLst>
      <p:ext uri="{BB962C8B-B14F-4D97-AF65-F5344CB8AC3E}">
        <p14:creationId xmlns:p14="http://schemas.microsoft.com/office/powerpoint/2010/main" val="34202250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descr="powerpoint design with CalRecycle slide footer" title="CalRecycle Footer"/>
          <p:cNvGrpSpPr/>
          <p:nvPr/>
        </p:nvGrpSpPr>
        <p:grpSpPr>
          <a:xfrm>
            <a:off x="0" y="6262115"/>
            <a:ext cx="12192000" cy="596393"/>
            <a:chOff x="0" y="6262115"/>
            <a:chExt cx="12192000" cy="596393"/>
          </a:xfrm>
        </p:grpSpPr>
        <p:sp>
          <p:nvSpPr>
            <p:cNvPr id="2" name="object 2"/>
            <p:cNvSpPr/>
            <p:nvPr/>
          </p:nvSpPr>
          <p:spPr>
            <a:xfrm>
              <a:off x="0" y="6266688"/>
              <a:ext cx="4038600" cy="591820"/>
            </a:xfrm>
            <a:custGeom>
              <a:avLst/>
              <a:gdLst/>
              <a:ahLst/>
              <a:cxnLst/>
              <a:rect l="l" t="t" r="r" b="b"/>
              <a:pathLst>
                <a:path w="4038600" h="591820">
                  <a:moveTo>
                    <a:pt x="4038600" y="0"/>
                  </a:moveTo>
                  <a:lnTo>
                    <a:pt x="0" y="0"/>
                  </a:lnTo>
                  <a:lnTo>
                    <a:pt x="0" y="591310"/>
                  </a:lnTo>
                  <a:lnTo>
                    <a:pt x="3890772" y="591310"/>
                  </a:lnTo>
                  <a:lnTo>
                    <a:pt x="4038600" y="0"/>
                  </a:lnTo>
                  <a:close/>
                </a:path>
              </a:pathLst>
            </a:custGeom>
            <a:solidFill>
              <a:srgbClr val="AED37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p:nvPr/>
          </p:nvSpPr>
          <p:spPr>
            <a:xfrm>
              <a:off x="3870959" y="6262115"/>
              <a:ext cx="4346575" cy="596265"/>
            </a:xfrm>
            <a:custGeom>
              <a:avLst/>
              <a:gdLst/>
              <a:ahLst/>
              <a:cxnLst/>
              <a:rect l="l" t="t" r="r" b="b"/>
              <a:pathLst>
                <a:path w="4346575" h="596265">
                  <a:moveTo>
                    <a:pt x="4346447" y="0"/>
                  </a:moveTo>
                  <a:lnTo>
                    <a:pt x="148970" y="0"/>
                  </a:lnTo>
                  <a:lnTo>
                    <a:pt x="0" y="595884"/>
                  </a:lnTo>
                  <a:lnTo>
                    <a:pt x="4197476" y="595884"/>
                  </a:lnTo>
                  <a:lnTo>
                    <a:pt x="4346447" y="0"/>
                  </a:lnTo>
                  <a:close/>
                </a:path>
              </a:pathLst>
            </a:custGeom>
            <a:solidFill>
              <a:srgbClr val="649F5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8054340" y="6262115"/>
              <a:ext cx="4137660" cy="596265"/>
            </a:xfrm>
            <a:custGeom>
              <a:avLst/>
              <a:gdLst/>
              <a:ahLst/>
              <a:cxnLst/>
              <a:rect l="l" t="t" r="r" b="b"/>
              <a:pathLst>
                <a:path w="4137659" h="596265">
                  <a:moveTo>
                    <a:pt x="4137659" y="0"/>
                  </a:moveTo>
                  <a:lnTo>
                    <a:pt x="148970" y="0"/>
                  </a:lnTo>
                  <a:lnTo>
                    <a:pt x="0" y="595882"/>
                  </a:lnTo>
                  <a:lnTo>
                    <a:pt x="4137659" y="595882"/>
                  </a:lnTo>
                  <a:lnTo>
                    <a:pt x="4137659" y="0"/>
                  </a:lnTo>
                  <a:close/>
                </a:path>
              </a:pathLst>
            </a:custGeom>
            <a:solidFill>
              <a:srgbClr val="35523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title="CalRecycle Logo"/>
            <p:cNvSpPr/>
            <p:nvPr/>
          </p:nvSpPr>
          <p:spPr>
            <a:xfrm>
              <a:off x="10020300" y="6350506"/>
              <a:ext cx="1877568" cy="431291"/>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object 6" title="Blue background block"/>
          <p:cNvSpPr/>
          <p:nvPr/>
        </p:nvSpPr>
        <p:spPr>
          <a:xfrm>
            <a:off x="0" y="0"/>
            <a:ext cx="3200400" cy="6273165"/>
          </a:xfrm>
          <a:custGeom>
            <a:avLst/>
            <a:gdLst/>
            <a:ahLst/>
            <a:cxnLst/>
            <a:rect l="l" t="t" r="r" b="b"/>
            <a:pathLst>
              <a:path w="3200400" h="6273165">
                <a:moveTo>
                  <a:pt x="0" y="6272784"/>
                </a:moveTo>
                <a:lnTo>
                  <a:pt x="3200400" y="6272784"/>
                </a:lnTo>
                <a:lnTo>
                  <a:pt x="3200400" y="0"/>
                </a:lnTo>
                <a:lnTo>
                  <a:pt x="0" y="0"/>
                </a:lnTo>
                <a:lnTo>
                  <a:pt x="0" y="6272784"/>
                </a:lnTo>
                <a:close/>
              </a:path>
            </a:pathLst>
          </a:custGeom>
          <a:solidFill>
            <a:srgbClr val="09436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2" name="object 12" descr="Individually packaged food that has been recovered for human consumption" title="Images of edible food"/>
          <p:cNvSpPr/>
          <p:nvPr/>
        </p:nvSpPr>
        <p:spPr>
          <a:xfrm>
            <a:off x="3396996" y="1783079"/>
            <a:ext cx="3924300" cy="3776472"/>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1"/>
          <p:cNvSpPr txBox="1"/>
          <p:nvPr/>
        </p:nvSpPr>
        <p:spPr>
          <a:xfrm>
            <a:off x="232054" y="1662938"/>
            <a:ext cx="2729230" cy="4131310"/>
          </a:xfrm>
          <a:prstGeom prst="rect">
            <a:avLst/>
          </a:prstGeom>
        </p:spPr>
        <p:txBody>
          <a:bodyPr vert="horz" wrap="square" lIns="0" tIns="0" rIns="0" bIns="0" rtlCol="0">
            <a:spAutoFit/>
          </a:bodyPr>
          <a:lstStyle/>
          <a:p>
            <a:pPr marL="12700" marR="15875" lvl="0" indent="0" algn="l" defTabSz="914400" rtl="0" eaLnBrk="1" fontAlgn="auto" latinLnBrk="0" hangingPunct="1">
              <a:lnSpc>
                <a:spcPct val="100000"/>
              </a:lnSpc>
              <a:spcBef>
                <a:spcPts val="0"/>
              </a:spcBef>
              <a:spcAft>
                <a:spcPts val="0"/>
              </a:spcAft>
              <a:buClrTx/>
              <a:buSzTx/>
              <a:buFontTx/>
              <a:buNone/>
              <a:tabLst/>
              <a:defRPr/>
            </a:pPr>
            <a:r>
              <a:rPr kumimoji="0" sz="1800" b="0" i="0" u="heavy" strike="noStrike" kern="1200" cap="none" spc="0" normalizeH="0" baseline="0" noProof="0" dirty="0">
                <a:ln>
                  <a:noFill/>
                </a:ln>
                <a:solidFill>
                  <a:srgbClr val="FFFFFF"/>
                </a:solidFill>
                <a:effectLst/>
                <a:uLnTx/>
                <a:uFillTx/>
                <a:latin typeface="Arial"/>
                <a:ea typeface="+mn-ea"/>
                <a:cs typeface="Arial"/>
              </a:rPr>
              <a:t>“</a:t>
            </a:r>
            <a:r>
              <a:rPr kumimoji="0" sz="1800" b="1" i="0" u="heavy" strike="noStrike" kern="1200" cap="none" spc="0" normalizeH="0" baseline="0" noProof="0" dirty="0">
                <a:ln>
                  <a:noFill/>
                </a:ln>
                <a:solidFill>
                  <a:srgbClr val="FFFFFF"/>
                </a:solidFill>
                <a:effectLst/>
                <a:uLnTx/>
                <a:uFillTx/>
                <a:latin typeface="Arial"/>
                <a:ea typeface="+mn-ea"/>
                <a:cs typeface="Arial"/>
              </a:rPr>
              <a:t>Edible food” </a:t>
            </a:r>
            <a:r>
              <a:rPr kumimoji="0" sz="1800" b="0" i="0" u="heavy" strike="noStrike" kern="1200" cap="none" spc="-5" normalizeH="0" baseline="0" noProof="0" dirty="0">
                <a:ln>
                  <a:noFill/>
                </a:ln>
                <a:solidFill>
                  <a:srgbClr val="FFFFFF"/>
                </a:solidFill>
                <a:effectLst/>
                <a:uLnTx/>
                <a:uFillTx/>
                <a:latin typeface="Arial"/>
                <a:ea typeface="+mn-ea"/>
                <a:cs typeface="Arial"/>
              </a:rPr>
              <a:t>means</a:t>
            </a:r>
            <a:r>
              <a:rPr kumimoji="0" sz="1800" b="0" i="0" u="heavy" strike="noStrike" kern="1200" cap="none" spc="-95" normalizeH="0" baseline="0" noProof="0" dirty="0">
                <a:ln>
                  <a:noFill/>
                </a:ln>
                <a:solidFill>
                  <a:srgbClr val="FFFFFF"/>
                </a:solidFill>
                <a:effectLst/>
                <a:uLnTx/>
                <a:uFillTx/>
                <a:latin typeface="Arial"/>
                <a:ea typeface="+mn-ea"/>
                <a:cs typeface="Arial"/>
              </a:rPr>
              <a:t> </a:t>
            </a:r>
            <a:r>
              <a:rPr kumimoji="0" sz="1800" b="0" i="0" u="heavy" strike="noStrike" kern="1200" cap="none" spc="-5" normalizeH="0" baseline="0" noProof="0" dirty="0">
                <a:ln>
                  <a:noFill/>
                </a:ln>
                <a:solidFill>
                  <a:srgbClr val="FFFFFF"/>
                </a:solidFill>
                <a:effectLst/>
                <a:uLnTx/>
                <a:uFillTx/>
                <a:latin typeface="Arial"/>
                <a:ea typeface="+mn-ea"/>
                <a:cs typeface="Arial"/>
              </a:rPr>
              <a:t>food  intended </a:t>
            </a:r>
            <a:r>
              <a:rPr kumimoji="0" sz="1800" b="0" i="0" u="heavy" strike="noStrike" kern="1200" cap="none" spc="0" normalizeH="0" baseline="0" noProof="0" dirty="0">
                <a:ln>
                  <a:noFill/>
                </a:ln>
                <a:solidFill>
                  <a:srgbClr val="FFFFFF"/>
                </a:solidFill>
                <a:effectLst/>
                <a:uLnTx/>
                <a:uFillTx/>
                <a:latin typeface="Arial"/>
                <a:ea typeface="+mn-ea"/>
                <a:cs typeface="Arial"/>
              </a:rPr>
              <a:t>for </a:t>
            </a:r>
            <a:r>
              <a:rPr kumimoji="0" sz="1800" b="0" i="0" u="heavy" strike="noStrike" kern="1200" cap="none" spc="-5" normalizeH="0" baseline="0" noProof="0" dirty="0">
                <a:ln>
                  <a:noFill/>
                </a:ln>
                <a:solidFill>
                  <a:srgbClr val="FFFFFF"/>
                </a:solidFill>
                <a:effectLst/>
                <a:uLnTx/>
                <a:uFillTx/>
                <a:latin typeface="Arial"/>
                <a:ea typeface="+mn-ea"/>
                <a:cs typeface="Arial"/>
              </a:rPr>
              <a:t>human  consumption.</a:t>
            </a:r>
            <a:endParaRPr kumimoji="0" sz="1800" b="0" i="0" u="none" strike="noStrike" kern="1200" cap="none" spc="0" normalizeH="0" baseline="0" noProof="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30"/>
              </a:spcBef>
              <a:spcAft>
                <a:spcPts val="0"/>
              </a:spcAft>
              <a:buClrTx/>
              <a:buSzTx/>
              <a:buFontTx/>
              <a:buNone/>
              <a:tabLst/>
              <a:defRPr/>
            </a:pPr>
            <a:endParaRPr kumimoji="0" sz="1850" b="0" i="0" u="none" strike="noStrike" kern="1200" cap="none" spc="0" normalizeH="0" baseline="0" noProof="0">
              <a:ln>
                <a:noFill/>
              </a:ln>
              <a:solidFill>
                <a:prstClr val="black"/>
              </a:solidFill>
              <a:effectLst/>
              <a:uLnTx/>
              <a:uFillTx/>
              <a:latin typeface="Times New Roman"/>
              <a:ea typeface="+mn-ea"/>
              <a:cs typeface="Times New Roman"/>
            </a:endParaRPr>
          </a:p>
          <a:p>
            <a:pPr marL="12700" marR="5080"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1200" cap="none" spc="-5" normalizeH="0" baseline="0" noProof="0" dirty="0">
                <a:ln>
                  <a:noFill/>
                </a:ln>
                <a:solidFill>
                  <a:srgbClr val="FFFFFF"/>
                </a:solidFill>
                <a:effectLst/>
                <a:uLnTx/>
                <a:uFillTx/>
                <a:latin typeface="Arial"/>
                <a:ea typeface="+mn-ea"/>
                <a:cs typeface="Arial"/>
              </a:rPr>
              <a:t>“Edible food” is not solid  </a:t>
            </a:r>
            <a:r>
              <a:rPr kumimoji="0" sz="1800" b="0" i="0" u="none" strike="noStrike" kern="1200" cap="none" spc="-10" normalizeH="0" baseline="0" noProof="0" dirty="0">
                <a:ln>
                  <a:noFill/>
                </a:ln>
                <a:solidFill>
                  <a:srgbClr val="FFFFFF"/>
                </a:solidFill>
                <a:effectLst/>
                <a:uLnTx/>
                <a:uFillTx/>
                <a:latin typeface="Arial"/>
                <a:ea typeface="+mn-ea"/>
                <a:cs typeface="Arial"/>
              </a:rPr>
              <a:t>waste </a:t>
            </a:r>
            <a:r>
              <a:rPr kumimoji="0" sz="1800" b="0" i="0" u="none" strike="noStrike" kern="1200" cap="none" spc="0" normalizeH="0" baseline="0" noProof="0" dirty="0">
                <a:ln>
                  <a:noFill/>
                </a:ln>
                <a:solidFill>
                  <a:srgbClr val="FFFFFF"/>
                </a:solidFill>
                <a:effectLst/>
                <a:uLnTx/>
                <a:uFillTx/>
                <a:latin typeface="Arial"/>
                <a:ea typeface="+mn-ea"/>
                <a:cs typeface="Arial"/>
              </a:rPr>
              <a:t>if it </a:t>
            </a:r>
            <a:r>
              <a:rPr kumimoji="0" sz="1800" b="0" i="0" u="none" strike="noStrike" kern="1200" cap="none" spc="-5" normalizeH="0" baseline="0" noProof="0" dirty="0">
                <a:ln>
                  <a:noFill/>
                </a:ln>
                <a:solidFill>
                  <a:srgbClr val="FFFFFF"/>
                </a:solidFill>
                <a:effectLst/>
                <a:uLnTx/>
                <a:uFillTx/>
                <a:latin typeface="Arial"/>
                <a:ea typeface="+mn-ea"/>
                <a:cs typeface="Arial"/>
              </a:rPr>
              <a:t>is recovered and  </a:t>
            </a:r>
            <a:r>
              <a:rPr kumimoji="0" sz="1800" b="0" i="0" u="none" strike="noStrike" kern="1200" cap="none" spc="-10" normalizeH="0" baseline="0" noProof="0" dirty="0">
                <a:ln>
                  <a:noFill/>
                </a:ln>
                <a:solidFill>
                  <a:srgbClr val="FFFFFF"/>
                </a:solidFill>
                <a:effectLst/>
                <a:uLnTx/>
                <a:uFillTx/>
                <a:latin typeface="Arial"/>
                <a:ea typeface="+mn-ea"/>
                <a:cs typeface="Arial"/>
              </a:rPr>
              <a:t>not</a:t>
            </a:r>
            <a:r>
              <a:rPr kumimoji="0" sz="1800" b="0" i="0" u="none" strike="noStrike" kern="1200" cap="none" spc="-90" normalizeH="0" baseline="0" noProof="0" dirty="0">
                <a:ln>
                  <a:noFill/>
                </a:ln>
                <a:solidFill>
                  <a:srgbClr val="FFFFFF"/>
                </a:solidFill>
                <a:effectLst/>
                <a:uLnTx/>
                <a:uFillTx/>
                <a:latin typeface="Arial"/>
                <a:ea typeface="+mn-ea"/>
                <a:cs typeface="Arial"/>
              </a:rPr>
              <a:t> </a:t>
            </a:r>
            <a:r>
              <a:rPr kumimoji="0" sz="1800" b="0" i="0" u="none" strike="noStrike" kern="1200" cap="none" spc="-5" normalizeH="0" baseline="0" noProof="0" dirty="0">
                <a:ln>
                  <a:noFill/>
                </a:ln>
                <a:solidFill>
                  <a:srgbClr val="FFFFFF"/>
                </a:solidFill>
                <a:effectLst/>
                <a:uLnTx/>
                <a:uFillTx/>
                <a:latin typeface="Arial"/>
                <a:ea typeface="+mn-ea"/>
                <a:cs typeface="Arial"/>
              </a:rPr>
              <a:t>discarded.</a:t>
            </a:r>
            <a:endParaRPr kumimoji="0" sz="1800" b="0" i="0" u="none" strike="noStrike" kern="1200" cap="none" spc="0" normalizeH="0" baseline="0" noProof="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30"/>
              </a:spcBef>
              <a:spcAft>
                <a:spcPts val="0"/>
              </a:spcAft>
              <a:buClrTx/>
              <a:buSzTx/>
              <a:buFontTx/>
              <a:buNone/>
              <a:tabLst/>
              <a:defRPr/>
            </a:pPr>
            <a:endParaRPr kumimoji="0" sz="1850" b="0" i="0" u="none" strike="noStrike" kern="1200" cap="none" spc="0" normalizeH="0" baseline="0" noProof="0">
              <a:ln>
                <a:noFill/>
              </a:ln>
              <a:solidFill>
                <a:prstClr val="black"/>
              </a:solidFill>
              <a:effectLst/>
              <a:uLnTx/>
              <a:uFillTx/>
              <a:latin typeface="Times New Roman"/>
              <a:ea typeface="+mn-ea"/>
              <a:cs typeface="Times New Roman"/>
            </a:endParaRPr>
          </a:p>
          <a:p>
            <a:pPr marL="12700" marR="117475" lvl="0" indent="0" algn="l" defTabSz="914400" rtl="0" eaLnBrk="1" fontAlgn="auto" latinLnBrk="0" hangingPunct="1">
              <a:lnSpc>
                <a:spcPct val="100000"/>
              </a:lnSpc>
              <a:spcBef>
                <a:spcPts val="0"/>
              </a:spcBef>
              <a:spcAft>
                <a:spcPts val="0"/>
              </a:spcAft>
              <a:buClrTx/>
              <a:buSzTx/>
              <a:buFontTx/>
              <a:buNone/>
              <a:tabLst/>
              <a:defRPr/>
            </a:pPr>
            <a:r>
              <a:rPr kumimoji="0" sz="1800" b="0" i="0" u="none" strike="noStrike" kern="1200" cap="none" spc="-5" normalizeH="0" baseline="0" noProof="0" dirty="0">
                <a:ln>
                  <a:noFill/>
                </a:ln>
                <a:solidFill>
                  <a:srgbClr val="FFFFFF"/>
                </a:solidFill>
                <a:effectLst/>
                <a:uLnTx/>
                <a:uFillTx/>
                <a:latin typeface="Arial"/>
                <a:ea typeface="+mn-ea"/>
                <a:cs typeface="Arial"/>
              </a:rPr>
              <a:t>Nothing in </a:t>
            </a:r>
            <a:r>
              <a:rPr kumimoji="0" sz="1800" b="0" i="0" u="none" strike="noStrike" kern="1200" cap="none" spc="0" normalizeH="0" baseline="0" noProof="0" dirty="0">
                <a:ln>
                  <a:noFill/>
                </a:ln>
                <a:solidFill>
                  <a:srgbClr val="FFFFFF"/>
                </a:solidFill>
                <a:effectLst/>
                <a:uLnTx/>
                <a:uFillTx/>
                <a:latin typeface="Arial"/>
                <a:ea typeface="+mn-ea"/>
                <a:cs typeface="Arial"/>
              </a:rPr>
              <a:t>this </a:t>
            </a:r>
            <a:r>
              <a:rPr kumimoji="0" sz="1800" b="0" i="0" u="none" strike="noStrike" kern="1200" cap="none" spc="-5" normalizeH="0" baseline="0" noProof="0" dirty="0">
                <a:ln>
                  <a:noFill/>
                </a:ln>
                <a:solidFill>
                  <a:srgbClr val="FFFFFF"/>
                </a:solidFill>
                <a:effectLst/>
                <a:uLnTx/>
                <a:uFillTx/>
                <a:latin typeface="Arial"/>
                <a:ea typeface="+mn-ea"/>
                <a:cs typeface="Arial"/>
              </a:rPr>
              <a:t>chapter  requires or authorizes </a:t>
            </a:r>
            <a:r>
              <a:rPr kumimoji="0" sz="1800" b="0" i="0" u="none" strike="noStrike" kern="1200" cap="none" spc="0" normalizeH="0" baseline="0" noProof="0" dirty="0">
                <a:ln>
                  <a:noFill/>
                </a:ln>
                <a:solidFill>
                  <a:srgbClr val="FFFFFF"/>
                </a:solidFill>
                <a:effectLst/>
                <a:uLnTx/>
                <a:uFillTx/>
                <a:latin typeface="Arial"/>
                <a:ea typeface="+mn-ea"/>
                <a:cs typeface="Arial"/>
              </a:rPr>
              <a:t>the  </a:t>
            </a:r>
            <a:r>
              <a:rPr kumimoji="0" sz="1800" b="0" i="0" u="none" strike="noStrike" kern="1200" cap="none" spc="-5" normalizeH="0" baseline="0" noProof="0" dirty="0">
                <a:ln>
                  <a:noFill/>
                </a:ln>
                <a:solidFill>
                  <a:srgbClr val="FFFFFF"/>
                </a:solidFill>
                <a:effectLst/>
                <a:uLnTx/>
                <a:uFillTx/>
                <a:latin typeface="Arial"/>
                <a:ea typeface="+mn-ea"/>
                <a:cs typeface="Arial"/>
              </a:rPr>
              <a:t>recovery </a:t>
            </a:r>
            <a:r>
              <a:rPr kumimoji="0" sz="1800" b="0" i="0" u="none" strike="noStrike" kern="1200" cap="none" spc="0" normalizeH="0" baseline="0" noProof="0" dirty="0">
                <a:ln>
                  <a:noFill/>
                </a:ln>
                <a:solidFill>
                  <a:srgbClr val="FFFFFF"/>
                </a:solidFill>
                <a:effectLst/>
                <a:uLnTx/>
                <a:uFillTx/>
                <a:latin typeface="Arial"/>
                <a:ea typeface="+mn-ea"/>
                <a:cs typeface="Arial"/>
              </a:rPr>
              <a:t>of </a:t>
            </a:r>
            <a:r>
              <a:rPr kumimoji="0" sz="1800" b="0" i="0" u="none" strike="noStrike" kern="1200" cap="none" spc="-5" normalizeH="0" baseline="0" noProof="0" dirty="0">
                <a:ln>
                  <a:noFill/>
                </a:ln>
                <a:solidFill>
                  <a:srgbClr val="FFFFFF"/>
                </a:solidFill>
                <a:effectLst/>
                <a:uLnTx/>
                <a:uFillTx/>
                <a:latin typeface="Arial"/>
                <a:ea typeface="+mn-ea"/>
                <a:cs typeface="Arial"/>
              </a:rPr>
              <a:t>edible food  that does not meet </a:t>
            </a:r>
            <a:r>
              <a:rPr kumimoji="0" sz="1800" b="0" i="0" u="none" strike="noStrike" kern="1200" cap="none" spc="0" normalizeH="0" baseline="0" noProof="0" dirty="0">
                <a:ln>
                  <a:noFill/>
                </a:ln>
                <a:solidFill>
                  <a:srgbClr val="FFFFFF"/>
                </a:solidFill>
                <a:effectLst/>
                <a:uLnTx/>
                <a:uFillTx/>
                <a:latin typeface="Arial"/>
                <a:ea typeface="+mn-ea"/>
                <a:cs typeface="Arial"/>
              </a:rPr>
              <a:t>the  </a:t>
            </a:r>
            <a:r>
              <a:rPr kumimoji="0" sz="1800" b="0" i="0" u="none" strike="noStrike" kern="1200" cap="none" spc="-5" normalizeH="0" baseline="0" noProof="0" dirty="0">
                <a:ln>
                  <a:noFill/>
                </a:ln>
                <a:solidFill>
                  <a:srgbClr val="FFFFFF"/>
                </a:solidFill>
                <a:effectLst/>
                <a:uLnTx/>
                <a:uFillTx/>
                <a:latin typeface="Arial"/>
                <a:ea typeface="+mn-ea"/>
                <a:cs typeface="Arial"/>
              </a:rPr>
              <a:t>food safety requirements  </a:t>
            </a:r>
            <a:r>
              <a:rPr kumimoji="0" sz="1800" b="0" i="0" u="none" strike="noStrike" kern="1200" cap="none" spc="0" normalizeH="0" baseline="0" noProof="0" dirty="0">
                <a:ln>
                  <a:noFill/>
                </a:ln>
                <a:solidFill>
                  <a:srgbClr val="FFFFFF"/>
                </a:solidFill>
                <a:effectLst/>
                <a:uLnTx/>
                <a:uFillTx/>
                <a:latin typeface="Arial"/>
                <a:ea typeface="+mn-ea"/>
                <a:cs typeface="Arial"/>
              </a:rPr>
              <a:t>of the </a:t>
            </a:r>
            <a:r>
              <a:rPr kumimoji="0" sz="1800" b="0" i="0" u="none" strike="noStrike" kern="1200" cap="none" spc="-5" normalizeH="0" baseline="0" noProof="0" dirty="0">
                <a:ln>
                  <a:noFill/>
                </a:ln>
                <a:solidFill>
                  <a:srgbClr val="FFFFFF"/>
                </a:solidFill>
                <a:effectLst/>
                <a:uLnTx/>
                <a:uFillTx/>
                <a:latin typeface="Arial"/>
                <a:ea typeface="+mn-ea"/>
                <a:cs typeface="Arial"/>
              </a:rPr>
              <a:t>California Retail  Food</a:t>
            </a:r>
            <a:r>
              <a:rPr kumimoji="0" sz="1800" b="0" i="0" u="none" strike="noStrike" kern="1200" cap="none" spc="-90" normalizeH="0" baseline="0" noProof="0" dirty="0">
                <a:ln>
                  <a:noFill/>
                </a:ln>
                <a:solidFill>
                  <a:srgbClr val="FFFFFF"/>
                </a:solidFill>
                <a:effectLst/>
                <a:uLnTx/>
                <a:uFillTx/>
                <a:latin typeface="Arial"/>
                <a:ea typeface="+mn-ea"/>
                <a:cs typeface="Arial"/>
              </a:rPr>
              <a:t> </a:t>
            </a:r>
            <a:r>
              <a:rPr kumimoji="0" sz="1800" b="0" i="0" u="none" strike="noStrike" kern="1200" cap="none" spc="-5" normalizeH="0" baseline="0" noProof="0" dirty="0">
                <a:ln>
                  <a:noFill/>
                </a:ln>
                <a:solidFill>
                  <a:srgbClr val="FFFFFF"/>
                </a:solidFill>
                <a:effectLst/>
                <a:uLnTx/>
                <a:uFillTx/>
                <a:latin typeface="Arial"/>
                <a:ea typeface="+mn-ea"/>
                <a:cs typeface="Arial"/>
              </a:rPr>
              <a:t>Code.</a:t>
            </a:r>
            <a:endParaRPr kumimoji="0" sz="1800" b="0" i="0" u="none" strike="noStrike" kern="1200" cap="none" spc="0" normalizeH="0" baseline="0" noProof="0">
              <a:ln>
                <a:noFill/>
              </a:ln>
              <a:solidFill>
                <a:prstClr val="black"/>
              </a:solidFill>
              <a:effectLst/>
              <a:uLnTx/>
              <a:uFillTx/>
              <a:latin typeface="Arial"/>
              <a:ea typeface="+mn-ea"/>
              <a:cs typeface="Arial"/>
            </a:endParaRPr>
          </a:p>
        </p:txBody>
      </p:sp>
      <p:sp>
        <p:nvSpPr>
          <p:cNvPr id="7" name="object 7"/>
          <p:cNvSpPr txBox="1">
            <a:spLocks noGrp="1"/>
          </p:cNvSpPr>
          <p:nvPr>
            <p:ph type="title"/>
          </p:nvPr>
        </p:nvSpPr>
        <p:spPr>
          <a:xfrm>
            <a:off x="211937" y="237489"/>
            <a:ext cx="2637155" cy="1151890"/>
          </a:xfrm>
          <a:prstGeom prst="rect">
            <a:avLst/>
          </a:prstGeom>
        </p:spPr>
        <p:txBody>
          <a:bodyPr vert="horz" wrap="square" lIns="0" tIns="0" rIns="0" bIns="0" rtlCol="0">
            <a:spAutoFit/>
          </a:bodyPr>
          <a:lstStyle/>
          <a:p>
            <a:pPr marL="12700" marR="5080">
              <a:lnSpc>
                <a:spcPts val="3020"/>
              </a:lnSpc>
            </a:pPr>
            <a:r>
              <a:rPr sz="2800" spc="-45" dirty="0">
                <a:solidFill>
                  <a:schemeClr val="accent6">
                    <a:lumMod val="75000"/>
                  </a:schemeClr>
                </a:solidFill>
              </a:rPr>
              <a:t>W</a:t>
            </a:r>
            <a:r>
              <a:rPr sz="2250" spc="-45" dirty="0">
                <a:solidFill>
                  <a:schemeClr val="accent6">
                    <a:lumMod val="75000"/>
                  </a:schemeClr>
                </a:solidFill>
              </a:rPr>
              <a:t>HAT </a:t>
            </a:r>
            <a:r>
              <a:rPr sz="2800" spc="-10" dirty="0">
                <a:solidFill>
                  <a:schemeClr val="accent6">
                    <a:lumMod val="75000"/>
                  </a:schemeClr>
                </a:solidFill>
              </a:rPr>
              <a:t>D</a:t>
            </a:r>
            <a:r>
              <a:rPr sz="2250" spc="-10" dirty="0">
                <a:solidFill>
                  <a:schemeClr val="accent6">
                    <a:lumMod val="75000"/>
                  </a:schemeClr>
                </a:solidFill>
              </a:rPr>
              <a:t>OES  </a:t>
            </a:r>
            <a:r>
              <a:rPr sz="2800" spc="-5" dirty="0">
                <a:solidFill>
                  <a:schemeClr val="accent6">
                    <a:lumMod val="75000"/>
                  </a:schemeClr>
                </a:solidFill>
              </a:rPr>
              <a:t>“E</a:t>
            </a:r>
            <a:r>
              <a:rPr sz="2250" spc="-5" dirty="0">
                <a:solidFill>
                  <a:schemeClr val="accent6">
                    <a:lumMod val="75000"/>
                  </a:schemeClr>
                </a:solidFill>
              </a:rPr>
              <a:t>DIBLE </a:t>
            </a:r>
            <a:r>
              <a:rPr sz="2800" spc="-5" dirty="0">
                <a:solidFill>
                  <a:schemeClr val="accent6">
                    <a:lumMod val="75000"/>
                  </a:schemeClr>
                </a:solidFill>
              </a:rPr>
              <a:t>F</a:t>
            </a:r>
            <a:r>
              <a:rPr sz="2250" spc="-5" dirty="0">
                <a:solidFill>
                  <a:schemeClr val="accent6">
                    <a:lumMod val="75000"/>
                  </a:schemeClr>
                </a:solidFill>
              </a:rPr>
              <a:t>OOD</a:t>
            </a:r>
            <a:r>
              <a:rPr sz="2800" spc="-5" dirty="0">
                <a:solidFill>
                  <a:schemeClr val="accent6">
                    <a:lumMod val="75000"/>
                  </a:schemeClr>
                </a:solidFill>
              </a:rPr>
              <a:t>”  </a:t>
            </a:r>
            <a:r>
              <a:rPr sz="2800" spc="-10" dirty="0">
                <a:solidFill>
                  <a:schemeClr val="accent6">
                    <a:lumMod val="75000"/>
                  </a:schemeClr>
                </a:solidFill>
              </a:rPr>
              <a:t>M</a:t>
            </a:r>
            <a:r>
              <a:rPr sz="2250" spc="-10" dirty="0">
                <a:solidFill>
                  <a:schemeClr val="accent6">
                    <a:lumMod val="75000"/>
                  </a:schemeClr>
                </a:solidFill>
              </a:rPr>
              <a:t>EAN</a:t>
            </a:r>
            <a:r>
              <a:rPr sz="2800" spc="-10" dirty="0">
                <a:solidFill>
                  <a:schemeClr val="accent6">
                    <a:lumMod val="75000"/>
                  </a:schemeClr>
                </a:solidFill>
              </a:rPr>
              <a:t>?</a:t>
            </a:r>
            <a:endParaRPr sz="2800" dirty="0">
              <a:solidFill>
                <a:schemeClr val="accent6">
                  <a:lumMod val="75000"/>
                </a:schemeClr>
              </a:solidFill>
            </a:endParaRPr>
          </a:p>
        </p:txBody>
      </p:sp>
      <p:sp>
        <p:nvSpPr>
          <p:cNvPr id="8" name="object 8"/>
          <p:cNvSpPr txBox="1"/>
          <p:nvPr/>
        </p:nvSpPr>
        <p:spPr>
          <a:xfrm>
            <a:off x="3435096" y="307847"/>
            <a:ext cx="8475345" cy="795655"/>
          </a:xfrm>
          <a:prstGeom prst="rect">
            <a:avLst/>
          </a:prstGeom>
          <a:solidFill>
            <a:schemeClr val="accent6">
              <a:lumMod val="75000"/>
            </a:schemeClr>
          </a:solidFill>
        </p:spPr>
        <p:txBody>
          <a:bodyPr vert="horz" wrap="square" lIns="0" tIns="76835" rIns="0" bIns="0" rtlCol="0">
            <a:spAutoFit/>
          </a:bodyPr>
          <a:lstStyle/>
          <a:p>
            <a:pPr marL="2342515" marR="681990" lvl="0" indent="-1654175" algn="l" defTabSz="914400" rtl="0" eaLnBrk="1" fontAlgn="auto" latinLnBrk="0" hangingPunct="1">
              <a:lnSpc>
                <a:spcPct val="100000"/>
              </a:lnSpc>
              <a:spcBef>
                <a:spcPts val="605"/>
              </a:spcBef>
              <a:spcAft>
                <a:spcPts val="0"/>
              </a:spcAft>
              <a:buClrTx/>
              <a:buSzTx/>
              <a:buFontTx/>
              <a:buNone/>
              <a:tabLst/>
              <a:defRPr/>
            </a:pPr>
            <a:r>
              <a:rPr kumimoji="0" sz="2000" b="1" i="0" u="none" strike="noStrike" kern="1200" cap="none" spc="0" normalizeH="0" baseline="0" noProof="0" dirty="0">
                <a:ln>
                  <a:noFill/>
                </a:ln>
                <a:solidFill>
                  <a:srgbClr val="FFFFFF"/>
                </a:solidFill>
                <a:effectLst/>
                <a:uLnTx/>
                <a:uFillTx/>
                <a:latin typeface="Arial Black"/>
                <a:ea typeface="+mn-ea"/>
                <a:cs typeface="Arial Black"/>
              </a:rPr>
              <a:t>All </a:t>
            </a:r>
            <a:r>
              <a:rPr kumimoji="0" sz="2000" b="1" i="0" u="none" strike="noStrike" kern="1200" cap="none" spc="-20" normalizeH="0" baseline="0" noProof="0" dirty="0">
                <a:ln>
                  <a:noFill/>
                </a:ln>
                <a:solidFill>
                  <a:srgbClr val="FFFFFF"/>
                </a:solidFill>
                <a:effectLst/>
                <a:uLnTx/>
                <a:uFillTx/>
                <a:latin typeface="Arial Black"/>
                <a:ea typeface="+mn-ea"/>
                <a:cs typeface="Arial Black"/>
              </a:rPr>
              <a:t>Food </a:t>
            </a:r>
            <a:r>
              <a:rPr kumimoji="0" sz="2000" b="1" i="0" u="none" strike="noStrike" kern="1200" cap="none" spc="-5" normalizeH="0" baseline="0" noProof="0" dirty="0">
                <a:ln>
                  <a:noFill/>
                </a:ln>
                <a:solidFill>
                  <a:srgbClr val="FFFFFF"/>
                </a:solidFill>
                <a:effectLst/>
                <a:uLnTx/>
                <a:uFillTx/>
                <a:latin typeface="Arial Black"/>
                <a:ea typeface="+mn-ea"/>
                <a:cs typeface="Arial Black"/>
              </a:rPr>
              <a:t>Donations </a:t>
            </a:r>
            <a:r>
              <a:rPr kumimoji="0" sz="2000" b="1" i="0" u="none" strike="noStrike" kern="1200" cap="none" spc="0" normalizeH="0" baseline="0" noProof="0" dirty="0">
                <a:ln>
                  <a:noFill/>
                </a:ln>
                <a:solidFill>
                  <a:srgbClr val="FFFFFF"/>
                </a:solidFill>
                <a:effectLst/>
                <a:uLnTx/>
                <a:uFillTx/>
                <a:latin typeface="Arial Black"/>
                <a:ea typeface="+mn-ea"/>
                <a:cs typeface="Arial Black"/>
              </a:rPr>
              <a:t>Must Be in Compliance with</a:t>
            </a:r>
            <a:r>
              <a:rPr kumimoji="0" sz="2000" b="1" i="0" u="none" strike="noStrike" kern="1200" cap="none" spc="-105" normalizeH="0" baseline="0" noProof="0" dirty="0">
                <a:ln>
                  <a:noFill/>
                </a:ln>
                <a:solidFill>
                  <a:srgbClr val="FFFFFF"/>
                </a:solidFill>
                <a:effectLst/>
                <a:uLnTx/>
                <a:uFillTx/>
                <a:latin typeface="Arial Black"/>
                <a:ea typeface="+mn-ea"/>
                <a:cs typeface="Arial Black"/>
              </a:rPr>
              <a:t> </a:t>
            </a:r>
            <a:r>
              <a:rPr kumimoji="0" sz="2000" b="1" i="0" u="none" strike="noStrike" kern="1200" cap="none" spc="-5" normalizeH="0" baseline="0" noProof="0" dirty="0">
                <a:ln>
                  <a:noFill/>
                </a:ln>
                <a:solidFill>
                  <a:srgbClr val="FFFFFF"/>
                </a:solidFill>
                <a:effectLst/>
                <a:uLnTx/>
                <a:uFillTx/>
                <a:latin typeface="Arial Black"/>
                <a:ea typeface="+mn-ea"/>
                <a:cs typeface="Arial Black"/>
              </a:rPr>
              <a:t>the  </a:t>
            </a:r>
            <a:r>
              <a:rPr kumimoji="0" sz="2000" b="1" i="0" u="none" strike="noStrike" kern="1200" cap="none" spc="5" normalizeH="0" baseline="0" noProof="0" dirty="0">
                <a:ln>
                  <a:noFill/>
                </a:ln>
                <a:solidFill>
                  <a:srgbClr val="FFFFFF"/>
                </a:solidFill>
                <a:effectLst/>
                <a:uLnTx/>
                <a:uFillTx/>
                <a:latin typeface="Arial Black"/>
                <a:ea typeface="+mn-ea"/>
                <a:cs typeface="Arial Black"/>
              </a:rPr>
              <a:t>California </a:t>
            </a:r>
            <a:r>
              <a:rPr kumimoji="0" sz="2000" b="1" i="0" u="none" strike="noStrike" kern="1200" cap="none" spc="-10" normalizeH="0" baseline="0" noProof="0" dirty="0">
                <a:ln>
                  <a:noFill/>
                </a:ln>
                <a:solidFill>
                  <a:srgbClr val="FFFFFF"/>
                </a:solidFill>
                <a:effectLst/>
                <a:uLnTx/>
                <a:uFillTx/>
                <a:latin typeface="Arial Black"/>
                <a:ea typeface="+mn-ea"/>
                <a:cs typeface="Arial Black"/>
              </a:rPr>
              <a:t>Retail </a:t>
            </a:r>
            <a:r>
              <a:rPr kumimoji="0" sz="2000" b="1" i="0" u="none" strike="noStrike" kern="1200" cap="none" spc="-20" normalizeH="0" baseline="0" noProof="0" dirty="0">
                <a:ln>
                  <a:noFill/>
                </a:ln>
                <a:solidFill>
                  <a:srgbClr val="FFFFFF"/>
                </a:solidFill>
                <a:effectLst/>
                <a:uLnTx/>
                <a:uFillTx/>
                <a:latin typeface="Arial Black"/>
                <a:ea typeface="+mn-ea"/>
                <a:cs typeface="Arial Black"/>
              </a:rPr>
              <a:t>Food</a:t>
            </a:r>
            <a:r>
              <a:rPr kumimoji="0" sz="2000" b="1" i="0" u="none" strike="noStrike" kern="1200" cap="none" spc="-95" normalizeH="0" baseline="0" noProof="0" dirty="0">
                <a:ln>
                  <a:noFill/>
                </a:ln>
                <a:solidFill>
                  <a:srgbClr val="FFFFFF"/>
                </a:solidFill>
                <a:effectLst/>
                <a:uLnTx/>
                <a:uFillTx/>
                <a:latin typeface="Arial Black"/>
                <a:ea typeface="+mn-ea"/>
                <a:cs typeface="Arial Black"/>
              </a:rPr>
              <a:t> </a:t>
            </a:r>
            <a:r>
              <a:rPr kumimoji="0" sz="2000" b="1" i="0" u="none" strike="noStrike" kern="1200" cap="none" spc="0" normalizeH="0" baseline="0" noProof="0" dirty="0">
                <a:ln>
                  <a:noFill/>
                </a:ln>
                <a:solidFill>
                  <a:srgbClr val="FFFFFF"/>
                </a:solidFill>
                <a:effectLst/>
                <a:uLnTx/>
                <a:uFillTx/>
                <a:latin typeface="Arial Black"/>
                <a:ea typeface="+mn-ea"/>
                <a:cs typeface="Arial Black"/>
              </a:rPr>
              <a:t>Code</a:t>
            </a:r>
            <a:endParaRPr kumimoji="0" sz="2000" b="0" i="0" u="none" strike="noStrike" kern="1200" cap="none" spc="0" normalizeH="0" baseline="0" noProof="0" dirty="0">
              <a:ln>
                <a:noFill/>
              </a:ln>
              <a:solidFill>
                <a:prstClr val="black"/>
              </a:solidFill>
              <a:effectLst/>
              <a:uLnTx/>
              <a:uFillTx/>
              <a:latin typeface="Arial Black"/>
              <a:ea typeface="+mn-ea"/>
              <a:cs typeface="Arial Black"/>
            </a:endParaRPr>
          </a:p>
        </p:txBody>
      </p:sp>
      <p:grpSp>
        <p:nvGrpSpPr>
          <p:cNvPr id="15" name="Group 14" title="Image of buffet food with red X symbolizing this as food that cannot be recovered for human consumption"/>
          <p:cNvGrpSpPr/>
          <p:nvPr/>
        </p:nvGrpSpPr>
        <p:grpSpPr>
          <a:xfrm>
            <a:off x="7677016" y="1773047"/>
            <a:ext cx="4352544" cy="3482975"/>
            <a:chOff x="7677016" y="1773047"/>
            <a:chExt cx="4352544" cy="3482975"/>
          </a:xfrm>
        </p:grpSpPr>
        <p:sp>
          <p:nvSpPr>
            <p:cNvPr id="9" name="object 9" title="Image of a buffet food"/>
            <p:cNvSpPr/>
            <p:nvPr/>
          </p:nvSpPr>
          <p:spPr>
            <a:xfrm>
              <a:off x="7677016" y="1991867"/>
              <a:ext cx="4352544" cy="3139439"/>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10" descr="That is over the buffet food symbolizing food that should not be recovered for human consumption" title="Red X"/>
            <p:cNvSpPr/>
            <p:nvPr/>
          </p:nvSpPr>
          <p:spPr>
            <a:xfrm>
              <a:off x="8041887" y="1773047"/>
              <a:ext cx="3623310" cy="3482975"/>
            </a:xfrm>
            <a:custGeom>
              <a:avLst/>
              <a:gdLst/>
              <a:ahLst/>
              <a:cxnLst/>
              <a:rect l="l" t="t" r="r" b="b"/>
              <a:pathLst>
                <a:path w="3623309" h="3482975">
                  <a:moveTo>
                    <a:pt x="277621" y="0"/>
                  </a:moveTo>
                  <a:lnTo>
                    <a:pt x="0" y="290956"/>
                  </a:lnTo>
                  <a:lnTo>
                    <a:pt x="1520189" y="1741297"/>
                  </a:lnTo>
                  <a:lnTo>
                    <a:pt x="0" y="3191636"/>
                  </a:lnTo>
                  <a:lnTo>
                    <a:pt x="277621" y="3482593"/>
                  </a:lnTo>
                  <a:lnTo>
                    <a:pt x="1811401" y="2019172"/>
                  </a:lnTo>
                  <a:lnTo>
                    <a:pt x="2393870" y="2019172"/>
                  </a:lnTo>
                  <a:lnTo>
                    <a:pt x="2102611" y="1741297"/>
                  </a:lnTo>
                  <a:lnTo>
                    <a:pt x="2393870" y="1463420"/>
                  </a:lnTo>
                  <a:lnTo>
                    <a:pt x="1811401" y="1463420"/>
                  </a:lnTo>
                  <a:lnTo>
                    <a:pt x="277621" y="0"/>
                  </a:lnTo>
                  <a:close/>
                </a:path>
                <a:path w="3623309" h="3482975">
                  <a:moveTo>
                    <a:pt x="2393870" y="2019172"/>
                  </a:moveTo>
                  <a:lnTo>
                    <a:pt x="1811401" y="2019172"/>
                  </a:lnTo>
                  <a:lnTo>
                    <a:pt x="3345179" y="3482593"/>
                  </a:lnTo>
                  <a:lnTo>
                    <a:pt x="3622802" y="3191636"/>
                  </a:lnTo>
                  <a:lnTo>
                    <a:pt x="2393870" y="2019172"/>
                  </a:lnTo>
                  <a:close/>
                </a:path>
                <a:path w="3623309" h="3482975">
                  <a:moveTo>
                    <a:pt x="3345179" y="0"/>
                  </a:moveTo>
                  <a:lnTo>
                    <a:pt x="1811401" y="1463420"/>
                  </a:lnTo>
                  <a:lnTo>
                    <a:pt x="2393870" y="1463420"/>
                  </a:lnTo>
                  <a:lnTo>
                    <a:pt x="3622802" y="290956"/>
                  </a:lnTo>
                  <a:lnTo>
                    <a:pt x="3345179" y="0"/>
                  </a:lnTo>
                  <a:close/>
                </a:path>
              </a:pathLst>
            </a:custGeom>
            <a:solidFill>
              <a:srgbClr val="FF000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18002340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 name="Rounded Rectangle 6" descr="Listing of Tier 1 commercial edible food generators" title="Listing of Tier 1 commercial edible food generators"/>
          <p:cNvSpPr/>
          <p:nvPr/>
        </p:nvSpPr>
        <p:spPr>
          <a:xfrm>
            <a:off x="1466978" y="1868223"/>
            <a:ext cx="3050373" cy="3750995"/>
          </a:xfrm>
          <a:prstGeom prst="roundRect">
            <a:avLst>
              <a:gd name="adj" fmla="val 6047"/>
            </a:avLst>
          </a:prstGeom>
          <a:solidFill>
            <a:srgbClr val="0989B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grpSp>
        <p:nvGrpSpPr>
          <p:cNvPr id="41" name="Group 40" descr="Are not mandated to follow the requirements for commercial edible food generators. Symbol shows federal facilities crossed out." title="Federal facilities"/>
          <p:cNvGrpSpPr/>
          <p:nvPr/>
        </p:nvGrpSpPr>
        <p:grpSpPr>
          <a:xfrm>
            <a:off x="10469878" y="2910838"/>
            <a:ext cx="1462924" cy="1542281"/>
            <a:chOff x="10469878" y="2910838"/>
            <a:chExt cx="1462924" cy="1542281"/>
          </a:xfrm>
        </p:grpSpPr>
        <p:sp>
          <p:nvSpPr>
            <p:cNvPr id="42" name="Oval 41"/>
            <p:cNvSpPr/>
            <p:nvPr/>
          </p:nvSpPr>
          <p:spPr>
            <a:xfrm>
              <a:off x="10469878" y="2910838"/>
              <a:ext cx="1462924" cy="1542281"/>
            </a:xfrm>
            <a:prstGeom prst="ellipse">
              <a:avLst/>
            </a:prstGeom>
            <a:noFill/>
            <a:ln w="9842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cxnSp>
          <p:nvCxnSpPr>
            <p:cNvPr id="43" name="Straight Connector 42"/>
            <p:cNvCxnSpPr/>
            <p:nvPr/>
          </p:nvCxnSpPr>
          <p:spPr>
            <a:xfrm flipV="1">
              <a:off x="10684118" y="3136700"/>
              <a:ext cx="1034444" cy="1085339"/>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sp>
          <p:nvSpPr>
            <p:cNvPr id="44" name="TextBox 43"/>
            <p:cNvSpPr txBox="1"/>
            <p:nvPr/>
          </p:nvSpPr>
          <p:spPr>
            <a:xfrm>
              <a:off x="10613424" y="3361604"/>
              <a:ext cx="1319378" cy="707886"/>
            </a:xfrm>
            <a:prstGeom prst="rect">
              <a:avLst/>
            </a:prstGeom>
            <a:noFill/>
          </p:spPr>
          <p:txBody>
            <a:bodyPr wrap="square" rtlCol="0">
              <a:spAutoFit/>
            </a:bodyPr>
            <a:lstStyle/>
            <a:p>
              <a:r>
                <a:rPr lang="en-US" sz="2000" b="1" dirty="0">
                  <a:latin typeface="Arial" panose="020B0604020202020204" pitchFamily="34" charset="0"/>
                  <a:cs typeface="Arial" panose="020B0604020202020204" pitchFamily="34" charset="0"/>
                </a:rPr>
                <a:t>Federal Facilities</a:t>
              </a:r>
            </a:p>
          </p:txBody>
        </p:sp>
      </p:grpSp>
      <p:grpSp>
        <p:nvGrpSpPr>
          <p:cNvPr id="4" name="Group 3" descr="Restaurants with facilities equal to or greater than 5000 square feet. &#10;Hotels with an on-site food facility and equal to or greater than 200 rooms&#10;Local Education Agencies with an on-site food facility. &#10;Large Venues and Events.&#10;State agencies with cafeterias.&#10;Health facilities with equal or greater than 100 beds and an on-site food facility" title="Tier 2 commercial edible food generators">
            <a:extLst>
              <a:ext uri="{FF2B5EF4-FFF2-40B4-BE49-F238E27FC236}">
                <a16:creationId xmlns:a16="http://schemas.microsoft.com/office/drawing/2014/main" id="{B9D12E7E-257D-054F-A545-921C2DA4205C}"/>
              </a:ext>
            </a:extLst>
          </p:cNvPr>
          <p:cNvGrpSpPr/>
          <p:nvPr/>
        </p:nvGrpSpPr>
        <p:grpSpPr>
          <a:xfrm>
            <a:off x="5032453" y="1854127"/>
            <a:ext cx="5704821" cy="3750021"/>
            <a:chOff x="5147649" y="862445"/>
            <a:chExt cx="7565647" cy="5278890"/>
          </a:xfrm>
        </p:grpSpPr>
        <p:grpSp>
          <p:nvGrpSpPr>
            <p:cNvPr id="5" name="Group 4">
              <a:extLst>
                <a:ext uri="{FF2B5EF4-FFF2-40B4-BE49-F238E27FC236}">
                  <a16:creationId xmlns:a16="http://schemas.microsoft.com/office/drawing/2014/main" id="{3D3B262C-FB50-C04B-83B0-7FE664FA0360}"/>
                </a:ext>
              </a:extLst>
            </p:cNvPr>
            <p:cNvGrpSpPr/>
            <p:nvPr/>
          </p:nvGrpSpPr>
          <p:grpSpPr>
            <a:xfrm>
              <a:off x="5147649" y="862445"/>
              <a:ext cx="7565647" cy="5278890"/>
              <a:chOff x="5147649" y="862445"/>
              <a:chExt cx="7565647" cy="5278890"/>
            </a:xfrm>
          </p:grpSpPr>
          <p:grpSp>
            <p:nvGrpSpPr>
              <p:cNvPr id="9" name="Group 8">
                <a:extLst>
                  <a:ext uri="{FF2B5EF4-FFF2-40B4-BE49-F238E27FC236}">
                    <a16:creationId xmlns:a16="http://schemas.microsoft.com/office/drawing/2014/main" id="{C65867E9-CAAF-8441-B08D-2430FC3C4829}"/>
                  </a:ext>
                </a:extLst>
              </p:cNvPr>
              <p:cNvGrpSpPr/>
              <p:nvPr/>
            </p:nvGrpSpPr>
            <p:grpSpPr>
              <a:xfrm>
                <a:off x="5147649" y="862445"/>
                <a:ext cx="6955329" cy="5278890"/>
                <a:chOff x="5147649" y="862445"/>
                <a:chExt cx="6955329" cy="5278890"/>
              </a:xfrm>
            </p:grpSpPr>
            <p:sp>
              <p:nvSpPr>
                <p:cNvPr id="13" name="Rounded Rectangle 6"/>
                <p:cNvSpPr/>
                <p:nvPr/>
              </p:nvSpPr>
              <p:spPr>
                <a:xfrm>
                  <a:off x="5147649" y="862445"/>
                  <a:ext cx="6955329" cy="5278890"/>
                </a:xfrm>
                <a:prstGeom prst="roundRect">
                  <a:avLst>
                    <a:gd name="adj" fmla="val 6047"/>
                  </a:avLst>
                </a:prstGeom>
                <a:solidFill>
                  <a:srgbClr val="0A4366"/>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C000">
                        <a:lumMod val="60000"/>
                        <a:lumOff val="40000"/>
                      </a:srgbClr>
                    </a:solidFill>
                    <a:latin typeface="Calibri"/>
                  </a:endParaRPr>
                </a:p>
              </p:txBody>
            </p:sp>
            <p:sp>
              <p:nvSpPr>
                <p:cNvPr id="14" name="TextBox 13"/>
                <p:cNvSpPr txBox="1"/>
                <p:nvPr/>
              </p:nvSpPr>
              <p:spPr>
                <a:xfrm>
                  <a:off x="5285625" y="908623"/>
                  <a:ext cx="2171700" cy="677108"/>
                </a:xfrm>
                <a:prstGeom prst="rect">
                  <a:avLst/>
                </a:prstGeom>
                <a:noFill/>
              </p:spPr>
              <p:txBody>
                <a:bodyPr wrap="square" rtlCol="0">
                  <a:spAutoFit/>
                </a:bodyPr>
                <a:lstStyle/>
                <a:p>
                  <a:pPr defTabSz="342900">
                    <a:defRPr/>
                  </a:pPr>
                  <a:r>
                    <a:rPr lang="en-US" sz="2700" dirty="0">
                      <a:solidFill>
                        <a:srgbClr val="FFC000">
                          <a:lumMod val="60000"/>
                          <a:lumOff val="40000"/>
                        </a:srgbClr>
                      </a:solidFill>
                      <a:latin typeface="Arial Black" panose="020B0A04020102020204" pitchFamily="34" charset="0"/>
                    </a:rPr>
                    <a:t>Tier 2</a:t>
                  </a:r>
                </a:p>
              </p:txBody>
            </p:sp>
            <p:cxnSp>
              <p:nvCxnSpPr>
                <p:cNvPr id="15" name="Straight Connector 14"/>
                <p:cNvCxnSpPr>
                  <a:cxnSpLocks/>
                </p:cNvCxnSpPr>
                <p:nvPr/>
              </p:nvCxnSpPr>
              <p:spPr>
                <a:xfrm>
                  <a:off x="6983750" y="1373670"/>
                  <a:ext cx="5030059"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nvGrpSpPr>
                <p:cNvPr id="16" name="Group 15">
                  <a:extLst>
                    <a:ext uri="{FF2B5EF4-FFF2-40B4-BE49-F238E27FC236}">
                      <a16:creationId xmlns:a16="http://schemas.microsoft.com/office/drawing/2014/main" id="{29B4F6A8-871C-214E-B396-7C9103D04505}"/>
                    </a:ext>
                  </a:extLst>
                </p:cNvPr>
                <p:cNvGrpSpPr/>
                <p:nvPr/>
              </p:nvGrpSpPr>
              <p:grpSpPr>
                <a:xfrm>
                  <a:off x="5238639" y="4671245"/>
                  <a:ext cx="831272" cy="831272"/>
                  <a:chOff x="6988137" y="5175383"/>
                  <a:chExt cx="831272" cy="831272"/>
                </a:xfrm>
              </p:grpSpPr>
              <p:sp>
                <p:nvSpPr>
                  <p:cNvPr id="39" name="Oval 38"/>
                  <p:cNvSpPr/>
                  <p:nvPr/>
                </p:nvSpPr>
                <p:spPr>
                  <a:xfrm>
                    <a:off x="6988137" y="5175383"/>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40" name="Picture 39" descr="symbol for local education agencies is a handshake between two people." title="Local education agencies"/>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44363" y="5454171"/>
                    <a:ext cx="538103" cy="359965"/>
                  </a:xfrm>
                  <a:prstGeom prst="rect">
                    <a:avLst/>
                  </a:prstGeom>
                </p:spPr>
              </p:pic>
            </p:grpSp>
            <p:grpSp>
              <p:nvGrpSpPr>
                <p:cNvPr id="17" name="Group 16">
                  <a:extLst>
                    <a:ext uri="{FF2B5EF4-FFF2-40B4-BE49-F238E27FC236}">
                      <a16:creationId xmlns:a16="http://schemas.microsoft.com/office/drawing/2014/main" id="{F5C461F7-269A-1F4A-A1C8-1B8BD2CF5219}"/>
                    </a:ext>
                  </a:extLst>
                </p:cNvPr>
                <p:cNvGrpSpPr/>
                <p:nvPr/>
              </p:nvGrpSpPr>
              <p:grpSpPr>
                <a:xfrm>
                  <a:off x="8858713" y="3297079"/>
                  <a:ext cx="831272" cy="831272"/>
                  <a:chOff x="6997779" y="4305747"/>
                  <a:chExt cx="831272" cy="831272"/>
                </a:xfrm>
              </p:grpSpPr>
              <p:sp>
                <p:nvSpPr>
                  <p:cNvPr id="37" name="Oval 36"/>
                  <p:cNvSpPr/>
                  <p:nvPr/>
                </p:nvSpPr>
                <p:spPr>
                  <a:xfrm>
                    <a:off x="6997779" y="4305747"/>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38" name="Picture 37" descr="State agencies are a tier two commercial edible food generator symbolized with a capitol building." title="State agencies with cafeterials"/>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171126" y="4444173"/>
                    <a:ext cx="503862" cy="482949"/>
                  </a:xfrm>
                  <a:prstGeom prst="rect">
                    <a:avLst/>
                  </a:prstGeom>
                </p:spPr>
              </p:pic>
            </p:grpSp>
            <p:sp>
              <p:nvSpPr>
                <p:cNvPr id="18" name="TextBox 17"/>
                <p:cNvSpPr txBox="1"/>
                <p:nvPr/>
              </p:nvSpPr>
              <p:spPr>
                <a:xfrm>
                  <a:off x="6132496" y="1811422"/>
                  <a:ext cx="2943275" cy="430887"/>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Restaurants</a:t>
                  </a:r>
                </a:p>
              </p:txBody>
            </p:sp>
            <p:sp>
              <p:nvSpPr>
                <p:cNvPr id="19" name="TextBox 18"/>
                <p:cNvSpPr txBox="1"/>
                <p:nvPr/>
              </p:nvSpPr>
              <p:spPr>
                <a:xfrm>
                  <a:off x="6132109" y="2121678"/>
                  <a:ext cx="2745799" cy="1104802"/>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Facilities </a:t>
                  </a:r>
                  <a:r>
                    <a:rPr lang="en-US" sz="1500" kern="900" dirty="0">
                      <a:solidFill>
                        <a:srgbClr val="FFC000">
                          <a:lumMod val="60000"/>
                          <a:lumOff val="40000"/>
                        </a:srgbClr>
                      </a:solidFill>
                    </a:rPr>
                    <a:t>≥ with 250 or more seats or  </a:t>
                  </a:r>
                  <a:r>
                    <a:rPr lang="en-US" sz="1500" kern="900" dirty="0">
                      <a:solidFill>
                        <a:srgbClr val="FFC000">
                          <a:lumMod val="60000"/>
                          <a:lumOff val="40000"/>
                        </a:srgbClr>
                      </a:solidFill>
                      <a:latin typeface="Calibri"/>
                    </a:rPr>
                    <a:t>5,000 sq. ft.</a:t>
                  </a:r>
                </a:p>
              </p:txBody>
            </p:sp>
            <p:grpSp>
              <p:nvGrpSpPr>
                <p:cNvPr id="20" name="Group 19">
                  <a:extLst>
                    <a:ext uri="{FF2B5EF4-FFF2-40B4-BE49-F238E27FC236}">
                      <a16:creationId xmlns:a16="http://schemas.microsoft.com/office/drawing/2014/main" id="{30A5705E-ADB7-3442-A0E7-50861AE71068}"/>
                    </a:ext>
                  </a:extLst>
                </p:cNvPr>
                <p:cNvGrpSpPr/>
                <p:nvPr/>
              </p:nvGrpSpPr>
              <p:grpSpPr>
                <a:xfrm>
                  <a:off x="5225376" y="1926993"/>
                  <a:ext cx="831272" cy="831272"/>
                  <a:chOff x="7007421" y="1696836"/>
                  <a:chExt cx="831272" cy="831272"/>
                </a:xfrm>
              </p:grpSpPr>
              <p:sp>
                <p:nvSpPr>
                  <p:cNvPr id="35" name="Oval 34"/>
                  <p:cNvSpPr/>
                  <p:nvPr/>
                </p:nvSpPr>
                <p:spPr>
                  <a:xfrm>
                    <a:off x="7007421" y="1696836"/>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srgbClr val="FFC000">
                          <a:lumMod val="60000"/>
                          <a:lumOff val="40000"/>
                        </a:srgbClr>
                      </a:solidFill>
                      <a:latin typeface="Calibri"/>
                    </a:endParaRPr>
                  </a:p>
                </p:txBody>
              </p:sp>
              <p:pic>
                <p:nvPicPr>
                  <p:cNvPr id="36" name="Picture 35" descr="Restaurants are a tier two commercial edible food generator symbolized with a fork, spoon, and knife." title="Restaurant facilities equal to or greater than 5000 square feet"/>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159465" y="1830828"/>
                    <a:ext cx="543175" cy="563288"/>
                  </a:xfrm>
                  <a:prstGeom prst="rect">
                    <a:avLst/>
                  </a:prstGeom>
                </p:spPr>
              </p:pic>
            </p:grpSp>
            <p:grpSp>
              <p:nvGrpSpPr>
                <p:cNvPr id="21" name="Group 20">
                  <a:extLst>
                    <a:ext uri="{FF2B5EF4-FFF2-40B4-BE49-F238E27FC236}">
                      <a16:creationId xmlns:a16="http://schemas.microsoft.com/office/drawing/2014/main" id="{9125F1C6-2BA1-354C-B478-DAAEA9070556}"/>
                    </a:ext>
                  </a:extLst>
                </p:cNvPr>
                <p:cNvGrpSpPr/>
                <p:nvPr/>
              </p:nvGrpSpPr>
              <p:grpSpPr>
                <a:xfrm>
                  <a:off x="5212982" y="3218042"/>
                  <a:ext cx="3816801" cy="999653"/>
                  <a:chOff x="6378186" y="2384050"/>
                  <a:chExt cx="3816801" cy="999653"/>
                </a:xfrm>
              </p:grpSpPr>
              <p:sp>
                <p:nvSpPr>
                  <p:cNvPr id="30" name="TextBox 29"/>
                  <p:cNvSpPr txBox="1"/>
                  <p:nvPr/>
                </p:nvSpPr>
                <p:spPr>
                  <a:xfrm>
                    <a:off x="7251713" y="2384050"/>
                    <a:ext cx="2943274" cy="430887"/>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Hotels</a:t>
                    </a:r>
                  </a:p>
                </p:txBody>
              </p:sp>
              <p:sp>
                <p:nvSpPr>
                  <p:cNvPr id="31" name="TextBox 30"/>
                  <p:cNvSpPr txBox="1"/>
                  <p:nvPr/>
                </p:nvSpPr>
                <p:spPr>
                  <a:xfrm>
                    <a:off x="7248871" y="2645039"/>
                    <a:ext cx="2745798" cy="738664"/>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on-site food </a:t>
                    </a:r>
                  </a:p>
                  <a:p>
                    <a:pPr defTabSz="342900">
                      <a:defRPr/>
                    </a:pPr>
                    <a:r>
                      <a:rPr lang="en-US" sz="1500" kern="900" dirty="0">
                        <a:solidFill>
                          <a:srgbClr val="FFC000">
                            <a:lumMod val="60000"/>
                            <a:lumOff val="40000"/>
                          </a:srgbClr>
                        </a:solidFill>
                        <a:latin typeface="Calibri"/>
                      </a:rPr>
                      <a:t>facility and ≥ 200 rooms</a:t>
                    </a:r>
                  </a:p>
                </p:txBody>
              </p:sp>
              <p:grpSp>
                <p:nvGrpSpPr>
                  <p:cNvPr id="32" name="Group 31">
                    <a:extLst>
                      <a:ext uri="{FF2B5EF4-FFF2-40B4-BE49-F238E27FC236}">
                        <a16:creationId xmlns:a16="http://schemas.microsoft.com/office/drawing/2014/main" id="{0936523D-B2E1-124D-8285-388238A45B7C}"/>
                      </a:ext>
                    </a:extLst>
                  </p:cNvPr>
                  <p:cNvGrpSpPr/>
                  <p:nvPr/>
                </p:nvGrpSpPr>
                <p:grpSpPr>
                  <a:xfrm>
                    <a:off x="6378186" y="2463087"/>
                    <a:ext cx="831272" cy="831272"/>
                    <a:chOff x="6992958" y="2566473"/>
                    <a:chExt cx="831272" cy="831272"/>
                  </a:xfrm>
                </p:grpSpPr>
                <p:sp>
                  <p:nvSpPr>
                    <p:cNvPr id="33" name="Oval 32"/>
                    <p:cNvSpPr/>
                    <p:nvPr/>
                  </p:nvSpPr>
                  <p:spPr>
                    <a:xfrm>
                      <a:off x="6992958" y="2566473"/>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34" name="Picture 33" descr="Hotels are a tier two commercial edible food generators symbolized with a high-rise building." title="Hotels with on-site food facility and 200 rooms or greate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209023" y="2742060"/>
                      <a:ext cx="389499" cy="479938"/>
                    </a:xfrm>
                    <a:prstGeom prst="rect">
                      <a:avLst/>
                    </a:prstGeom>
                  </p:spPr>
                </p:pic>
              </p:grpSp>
            </p:grpSp>
            <p:sp>
              <p:nvSpPr>
                <p:cNvPr id="22" name="TextBox 21"/>
                <p:cNvSpPr txBox="1"/>
                <p:nvPr/>
              </p:nvSpPr>
              <p:spPr>
                <a:xfrm>
                  <a:off x="9861009" y="2005759"/>
                  <a:ext cx="2080812" cy="779861"/>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Large Venues and Events </a:t>
                  </a:r>
                </a:p>
              </p:txBody>
            </p:sp>
            <p:grpSp>
              <p:nvGrpSpPr>
                <p:cNvPr id="23" name="Group 22">
                  <a:extLst>
                    <a:ext uri="{FF2B5EF4-FFF2-40B4-BE49-F238E27FC236}">
                      <a16:creationId xmlns:a16="http://schemas.microsoft.com/office/drawing/2014/main" id="{B07B0159-24EE-A144-BEF3-75190A57F051}"/>
                    </a:ext>
                  </a:extLst>
                </p:cNvPr>
                <p:cNvGrpSpPr/>
                <p:nvPr/>
              </p:nvGrpSpPr>
              <p:grpSpPr>
                <a:xfrm>
                  <a:off x="8853162" y="1935437"/>
                  <a:ext cx="831272" cy="831272"/>
                  <a:chOff x="7002600" y="3436110"/>
                  <a:chExt cx="831272" cy="831272"/>
                </a:xfrm>
              </p:grpSpPr>
              <p:sp>
                <p:nvSpPr>
                  <p:cNvPr id="28" name="Oval 27"/>
                  <p:cNvSpPr/>
                  <p:nvPr/>
                </p:nvSpPr>
                <p:spPr>
                  <a:xfrm>
                    <a:off x="7002600" y="3436110"/>
                    <a:ext cx="831272" cy="831272"/>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29" name="Picture 28" descr="Large Venues and Events are a tier two commercial edible food generator symbolized with an admit one ticket." title="Large Venues and Events"/>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7084000" y="3666074"/>
                    <a:ext cx="698841" cy="363397"/>
                  </a:xfrm>
                  <a:prstGeom prst="rect">
                    <a:avLst/>
                  </a:prstGeom>
                </p:spPr>
              </p:pic>
            </p:grpSp>
            <p:grpSp>
              <p:nvGrpSpPr>
                <p:cNvPr id="24" name="Group 23">
                  <a:extLst>
                    <a:ext uri="{FF2B5EF4-FFF2-40B4-BE49-F238E27FC236}">
                      <a16:creationId xmlns:a16="http://schemas.microsoft.com/office/drawing/2014/main" id="{B735EC7F-122B-6344-AD68-362CFF55ADBE}"/>
                    </a:ext>
                  </a:extLst>
                </p:cNvPr>
                <p:cNvGrpSpPr/>
                <p:nvPr/>
              </p:nvGrpSpPr>
              <p:grpSpPr>
                <a:xfrm>
                  <a:off x="6190407" y="4621667"/>
                  <a:ext cx="2946117" cy="1000345"/>
                  <a:chOff x="6398561" y="3729193"/>
                  <a:chExt cx="2946117" cy="1000345"/>
                </a:xfrm>
              </p:grpSpPr>
              <p:sp>
                <p:nvSpPr>
                  <p:cNvPr id="26" name="TextBox 25"/>
                  <p:cNvSpPr txBox="1"/>
                  <p:nvPr/>
                </p:nvSpPr>
                <p:spPr>
                  <a:xfrm>
                    <a:off x="6399984" y="3729193"/>
                    <a:ext cx="2943274" cy="738664"/>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Local Education </a:t>
                    </a:r>
                  </a:p>
                  <a:p>
                    <a:pPr defTabSz="342900">
                      <a:defRPr/>
                    </a:pPr>
                    <a:r>
                      <a:rPr lang="en-US" sz="1500" b="1" dirty="0">
                        <a:solidFill>
                          <a:srgbClr val="FFC000">
                            <a:lumMod val="60000"/>
                            <a:lumOff val="40000"/>
                          </a:srgbClr>
                        </a:solidFill>
                        <a:latin typeface="Calibri"/>
                      </a:rPr>
                      <a:t>Agencies</a:t>
                    </a:r>
                  </a:p>
                </p:txBody>
              </p:sp>
              <p:sp>
                <p:nvSpPr>
                  <p:cNvPr id="27" name="TextBox 26">
                    <a:extLst>
                      <a:ext uri="{FF2B5EF4-FFF2-40B4-BE49-F238E27FC236}">
                        <a16:creationId xmlns:a16="http://schemas.microsoft.com/office/drawing/2014/main" id="{9802CC24-4C6C-1D40-8C86-11E78CC27B49}"/>
                      </a:ext>
                    </a:extLst>
                  </p:cNvPr>
                  <p:cNvSpPr txBox="1"/>
                  <p:nvPr/>
                </p:nvSpPr>
                <p:spPr>
                  <a:xfrm>
                    <a:off x="6398561" y="4298651"/>
                    <a:ext cx="2946117" cy="430887"/>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on-site food facility</a:t>
                    </a:r>
                  </a:p>
                </p:txBody>
              </p:sp>
            </p:grpSp>
            <p:sp>
              <p:nvSpPr>
                <p:cNvPr id="25" name="Oval 24">
                  <a:extLst>
                    <a:ext uri="{FF2B5EF4-FFF2-40B4-BE49-F238E27FC236}">
                      <a16:creationId xmlns:a16="http://schemas.microsoft.com/office/drawing/2014/main" id="{4D8D4A83-AF9B-204D-A0E2-CDE22F785D74}"/>
                    </a:ext>
                  </a:extLst>
                </p:cNvPr>
                <p:cNvSpPr/>
                <p:nvPr/>
              </p:nvSpPr>
              <p:spPr>
                <a:xfrm>
                  <a:off x="8844275" y="4678385"/>
                  <a:ext cx="831273" cy="831273"/>
                </a:xfrm>
                <a:prstGeom prst="ellipse">
                  <a:avLst/>
                </a:prstGeom>
                <a:solidFill>
                  <a:srgbClr val="0989B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grpSp>
          <p:grpSp>
            <p:nvGrpSpPr>
              <p:cNvPr id="10" name="Group 9">
                <a:extLst>
                  <a:ext uri="{FF2B5EF4-FFF2-40B4-BE49-F238E27FC236}">
                    <a16:creationId xmlns:a16="http://schemas.microsoft.com/office/drawing/2014/main" id="{A05BAC20-728B-C645-B93D-1F50BEC8834F}"/>
                  </a:ext>
                </a:extLst>
              </p:cNvPr>
              <p:cNvGrpSpPr/>
              <p:nvPr/>
            </p:nvGrpSpPr>
            <p:grpSpPr>
              <a:xfrm>
                <a:off x="9767179" y="4606826"/>
                <a:ext cx="2946117" cy="1029739"/>
                <a:chOff x="6265673" y="3737370"/>
                <a:chExt cx="2946117" cy="1029739"/>
              </a:xfrm>
            </p:grpSpPr>
            <p:sp>
              <p:nvSpPr>
                <p:cNvPr id="11" name="TextBox 10">
                  <a:extLst>
                    <a:ext uri="{FF2B5EF4-FFF2-40B4-BE49-F238E27FC236}">
                      <a16:creationId xmlns:a16="http://schemas.microsoft.com/office/drawing/2014/main" id="{69FFBE2C-B9E1-6042-8C65-A3ADEC108921}"/>
                    </a:ext>
                  </a:extLst>
                </p:cNvPr>
                <p:cNvSpPr txBox="1"/>
                <p:nvPr/>
              </p:nvSpPr>
              <p:spPr>
                <a:xfrm>
                  <a:off x="6267096" y="3737370"/>
                  <a:ext cx="2943274" cy="430886"/>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Health Facilities</a:t>
                  </a:r>
                </a:p>
              </p:txBody>
            </p:sp>
            <p:sp>
              <p:nvSpPr>
                <p:cNvPr id="12" name="TextBox 11">
                  <a:extLst>
                    <a:ext uri="{FF2B5EF4-FFF2-40B4-BE49-F238E27FC236}">
                      <a16:creationId xmlns:a16="http://schemas.microsoft.com/office/drawing/2014/main" id="{FA189A0B-42B8-2A43-BA14-A073F6CE7A93}"/>
                    </a:ext>
                  </a:extLst>
                </p:cNvPr>
                <p:cNvSpPr txBox="1"/>
                <p:nvPr/>
              </p:nvSpPr>
              <p:spPr>
                <a:xfrm>
                  <a:off x="6265673" y="4028445"/>
                  <a:ext cx="2946117" cy="738664"/>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 100 beds and </a:t>
                  </a:r>
                  <a:br>
                    <a:rPr lang="en-US" sz="1500" kern="900" dirty="0">
                      <a:solidFill>
                        <a:srgbClr val="FFC000">
                          <a:lumMod val="60000"/>
                          <a:lumOff val="40000"/>
                        </a:srgbClr>
                      </a:solidFill>
                      <a:latin typeface="Calibri"/>
                    </a:rPr>
                  </a:br>
                  <a:r>
                    <a:rPr lang="en-US" sz="1500" kern="900" dirty="0">
                      <a:solidFill>
                        <a:srgbClr val="FFC000">
                          <a:lumMod val="60000"/>
                          <a:lumOff val="40000"/>
                        </a:srgbClr>
                      </a:solidFill>
                      <a:latin typeface="Calibri"/>
                    </a:rPr>
                    <a:t>on-site food facility</a:t>
                  </a:r>
                </a:p>
              </p:txBody>
            </p:sp>
          </p:grpSp>
        </p:grpSp>
        <p:sp>
          <p:nvSpPr>
            <p:cNvPr id="6" name="TextBox 5"/>
            <p:cNvSpPr txBox="1"/>
            <p:nvPr/>
          </p:nvSpPr>
          <p:spPr>
            <a:xfrm>
              <a:off x="10562050" y="1445638"/>
              <a:ext cx="1546874" cy="454918"/>
            </a:xfrm>
            <a:prstGeom prst="rect">
              <a:avLst/>
            </a:prstGeom>
            <a:noFill/>
          </p:spPr>
          <p:txBody>
            <a:bodyPr wrap="square" rtlCol="0">
              <a:spAutoFit/>
            </a:bodyPr>
            <a:lstStyle/>
            <a:p>
              <a:pPr algn="r" defTabSz="342900">
                <a:defRPr/>
              </a:pPr>
              <a:r>
                <a:rPr lang="en-US" sz="1500" b="1" kern="900" dirty="0">
                  <a:solidFill>
                    <a:srgbClr val="FFC000">
                      <a:lumMod val="60000"/>
                      <a:lumOff val="40000"/>
                    </a:srgbClr>
                  </a:solidFill>
                  <a:latin typeface="Calibri"/>
                </a:rPr>
                <a:t>Starts 2024</a:t>
              </a:r>
            </a:p>
          </p:txBody>
        </p:sp>
        <p:sp>
          <p:nvSpPr>
            <p:cNvPr id="7" name="TextBox 6"/>
            <p:cNvSpPr txBox="1"/>
            <p:nvPr/>
          </p:nvSpPr>
          <p:spPr>
            <a:xfrm>
              <a:off x="9762019" y="3095310"/>
              <a:ext cx="2943275" cy="430887"/>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State Agencies</a:t>
              </a:r>
            </a:p>
          </p:txBody>
        </p:sp>
        <p:sp>
          <p:nvSpPr>
            <p:cNvPr id="8" name="TextBox 7"/>
            <p:cNvSpPr txBox="1"/>
            <p:nvPr/>
          </p:nvSpPr>
          <p:spPr>
            <a:xfrm>
              <a:off x="9776539" y="3351640"/>
              <a:ext cx="2596661" cy="1429745"/>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with cafeterias </a:t>
              </a:r>
              <a:r>
                <a:rPr lang="en-US" sz="1500" kern="900" dirty="0">
                  <a:solidFill>
                    <a:srgbClr val="FFC000">
                      <a:lumMod val="60000"/>
                      <a:lumOff val="40000"/>
                    </a:srgbClr>
                  </a:solidFill>
                </a:rPr>
                <a:t>≥ with 250 or more seats or  5,000 sq. ft.</a:t>
              </a:r>
            </a:p>
            <a:p>
              <a:pPr defTabSz="342900">
                <a:defRPr/>
              </a:pPr>
              <a:endParaRPr lang="en-US" sz="1500" kern="900" dirty="0">
                <a:solidFill>
                  <a:srgbClr val="FFC000">
                    <a:lumMod val="60000"/>
                    <a:lumOff val="40000"/>
                  </a:srgbClr>
                </a:solidFill>
                <a:latin typeface="Calibri"/>
              </a:endParaRPr>
            </a:p>
          </p:txBody>
        </p:sp>
      </p:grpSp>
      <p:grpSp>
        <p:nvGrpSpPr>
          <p:cNvPr id="45" name="Group 44" descr="Wholesale food ventors,&#10;food service providers &amp; food distributors,&#10;grocery stores with facilities equal to or greater than 10000 square feet, and&#10;supermarkets" title="Listing of Tier 1 commercial edible food generators"/>
          <p:cNvGrpSpPr/>
          <p:nvPr/>
        </p:nvGrpSpPr>
        <p:grpSpPr>
          <a:xfrm>
            <a:off x="1607863" y="1874328"/>
            <a:ext cx="2909488" cy="3406528"/>
            <a:chOff x="1607863" y="1874328"/>
            <a:chExt cx="2909488" cy="3406528"/>
          </a:xfrm>
        </p:grpSpPr>
        <p:sp>
          <p:nvSpPr>
            <p:cNvPr id="46" name="TextBox 45"/>
            <p:cNvSpPr txBox="1"/>
            <p:nvPr/>
          </p:nvSpPr>
          <p:spPr>
            <a:xfrm>
              <a:off x="1607863" y="1874328"/>
              <a:ext cx="1448927" cy="481129"/>
            </a:xfrm>
            <a:prstGeom prst="rect">
              <a:avLst/>
            </a:prstGeom>
            <a:noFill/>
          </p:spPr>
          <p:txBody>
            <a:bodyPr wrap="square" rtlCol="0">
              <a:spAutoFit/>
            </a:bodyPr>
            <a:lstStyle/>
            <a:p>
              <a:pPr defTabSz="342900">
                <a:defRPr/>
              </a:pPr>
              <a:r>
                <a:rPr lang="en-US" sz="2700" dirty="0">
                  <a:solidFill>
                    <a:srgbClr val="FFC000">
                      <a:lumMod val="60000"/>
                      <a:lumOff val="40000"/>
                    </a:srgbClr>
                  </a:solidFill>
                  <a:latin typeface="Arial Black" panose="020B0A04020102020204" pitchFamily="34" charset="0"/>
                </a:rPr>
                <a:t>Tier 1</a:t>
              </a:r>
            </a:p>
          </p:txBody>
        </p:sp>
        <p:cxnSp>
          <p:nvCxnSpPr>
            <p:cNvPr id="47" name="Straight Connector 46"/>
            <p:cNvCxnSpPr/>
            <p:nvPr/>
          </p:nvCxnSpPr>
          <p:spPr>
            <a:xfrm flipV="1">
              <a:off x="2798284" y="2202717"/>
              <a:ext cx="1719067" cy="1457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8" name="TextBox 47"/>
            <p:cNvSpPr txBox="1"/>
            <p:nvPr/>
          </p:nvSpPr>
          <p:spPr>
            <a:xfrm>
              <a:off x="2400054" y="2634805"/>
              <a:ext cx="1963711" cy="306173"/>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Wholesale Food Vendors</a:t>
              </a:r>
            </a:p>
          </p:txBody>
        </p:sp>
        <p:sp>
          <p:nvSpPr>
            <p:cNvPr id="49" name="Oval 48"/>
            <p:cNvSpPr/>
            <p:nvPr/>
          </p:nvSpPr>
          <p:spPr>
            <a:xfrm>
              <a:off x="1762062" y="2495077"/>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50" name="Picture 49" descr="wholesale food vendors are a tier one commercial edible food generator symbolized by two people in the process of a transaction." title="Wholesale food vendors"/>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882086" y="2607788"/>
              <a:ext cx="329093" cy="337235"/>
            </a:xfrm>
            <a:prstGeom prst="rect">
              <a:avLst/>
            </a:prstGeom>
            <a:noFill/>
          </p:spPr>
        </p:pic>
        <p:sp>
          <p:nvSpPr>
            <p:cNvPr id="51" name="TextBox 50"/>
            <p:cNvSpPr txBox="1"/>
            <p:nvPr/>
          </p:nvSpPr>
          <p:spPr>
            <a:xfrm>
              <a:off x="2378216" y="3191049"/>
              <a:ext cx="1878935" cy="743564"/>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Food Service Providers &amp; </a:t>
              </a:r>
            </a:p>
            <a:p>
              <a:pPr defTabSz="342900">
                <a:defRPr/>
              </a:pPr>
              <a:r>
                <a:rPr lang="en-US" sz="1500" b="1" dirty="0">
                  <a:solidFill>
                    <a:srgbClr val="FFC000">
                      <a:lumMod val="60000"/>
                      <a:lumOff val="40000"/>
                    </a:srgbClr>
                  </a:solidFill>
                  <a:latin typeface="Calibri"/>
                </a:rPr>
                <a:t>Food Distributors</a:t>
              </a:r>
            </a:p>
          </p:txBody>
        </p:sp>
        <p:sp>
          <p:nvSpPr>
            <p:cNvPr id="52" name="Oval 51"/>
            <p:cNvSpPr/>
            <p:nvPr/>
          </p:nvSpPr>
          <p:spPr>
            <a:xfrm>
              <a:off x="1749196" y="3226780"/>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53" name="Picture 52" descr="Food service providers &amp; food distributors are a tier one commercial edible food generator symbolized by a moving truck." title="Food service providers &amp; food distributors"/>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1803728" y="3371688"/>
              <a:ext cx="436928" cy="288597"/>
            </a:xfrm>
            <a:prstGeom prst="rect">
              <a:avLst/>
            </a:prstGeom>
          </p:spPr>
        </p:pic>
        <p:sp>
          <p:nvSpPr>
            <p:cNvPr id="54" name="TextBox 53"/>
            <p:cNvSpPr txBox="1"/>
            <p:nvPr/>
          </p:nvSpPr>
          <p:spPr>
            <a:xfrm>
              <a:off x="2401904" y="4068739"/>
              <a:ext cx="1422745" cy="306173"/>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Grocery Stores</a:t>
              </a:r>
            </a:p>
          </p:txBody>
        </p:sp>
        <p:sp>
          <p:nvSpPr>
            <p:cNvPr id="55" name="TextBox 54"/>
            <p:cNvSpPr txBox="1"/>
            <p:nvPr/>
          </p:nvSpPr>
          <p:spPr>
            <a:xfrm>
              <a:off x="2400055" y="4253818"/>
              <a:ext cx="1889837" cy="306173"/>
            </a:xfrm>
            <a:prstGeom prst="rect">
              <a:avLst/>
            </a:prstGeom>
            <a:noFill/>
          </p:spPr>
          <p:txBody>
            <a:bodyPr wrap="square" rtlCol="0">
              <a:spAutoFit/>
            </a:bodyPr>
            <a:lstStyle/>
            <a:p>
              <a:pPr defTabSz="342900">
                <a:defRPr/>
              </a:pPr>
              <a:r>
                <a:rPr lang="en-US" sz="1500" kern="900" dirty="0">
                  <a:solidFill>
                    <a:srgbClr val="FFC000">
                      <a:lumMod val="60000"/>
                      <a:lumOff val="40000"/>
                    </a:srgbClr>
                  </a:solidFill>
                  <a:latin typeface="Calibri"/>
                </a:rPr>
                <a:t>Facilities ≥ 10,000 sq. ft.</a:t>
              </a:r>
            </a:p>
          </p:txBody>
        </p:sp>
        <p:sp>
          <p:nvSpPr>
            <p:cNvPr id="56" name="Oval 55"/>
            <p:cNvSpPr/>
            <p:nvPr/>
          </p:nvSpPr>
          <p:spPr>
            <a:xfrm>
              <a:off x="1757774" y="3958482"/>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57" name="Picture 56" descr="Grocery stores are a tier one commercial edible food generator symbolized by a picnic basket." title="Grocery stores with facility sizes equal to or greater than 10000 square feet"/>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1861747" y="4068739"/>
              <a:ext cx="338090" cy="370158"/>
            </a:xfrm>
            <a:prstGeom prst="rect">
              <a:avLst/>
            </a:prstGeom>
          </p:spPr>
        </p:pic>
        <p:sp>
          <p:nvSpPr>
            <p:cNvPr id="58" name="TextBox 57"/>
            <p:cNvSpPr txBox="1"/>
            <p:nvPr/>
          </p:nvSpPr>
          <p:spPr>
            <a:xfrm>
              <a:off x="2405929" y="4843367"/>
              <a:ext cx="1422744" cy="306173"/>
            </a:xfrm>
            <a:prstGeom prst="rect">
              <a:avLst/>
            </a:prstGeom>
            <a:noFill/>
          </p:spPr>
          <p:txBody>
            <a:bodyPr wrap="square" rtlCol="0">
              <a:spAutoFit/>
            </a:bodyPr>
            <a:lstStyle/>
            <a:p>
              <a:pPr defTabSz="342900">
                <a:defRPr/>
              </a:pPr>
              <a:r>
                <a:rPr lang="en-US" sz="1500" b="1" dirty="0">
                  <a:solidFill>
                    <a:srgbClr val="FFC000">
                      <a:lumMod val="60000"/>
                      <a:lumOff val="40000"/>
                    </a:srgbClr>
                  </a:solidFill>
                  <a:latin typeface="Calibri"/>
                </a:rPr>
                <a:t>Supermarkets</a:t>
              </a:r>
            </a:p>
          </p:txBody>
        </p:sp>
        <p:sp>
          <p:nvSpPr>
            <p:cNvPr id="59" name="Oval 58"/>
            <p:cNvSpPr/>
            <p:nvPr/>
          </p:nvSpPr>
          <p:spPr>
            <a:xfrm>
              <a:off x="1753485" y="4690183"/>
              <a:ext cx="554613" cy="590673"/>
            </a:xfrm>
            <a:prstGeom prst="ellipse">
              <a:avLst/>
            </a:prstGeom>
            <a:solidFill>
              <a:srgbClr val="0A43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pic>
          <p:nvPicPr>
            <p:cNvPr id="60" name="Picture 59" descr="Supermarkets are a tier one commercial edible food generator symbolized by a shopping cart." title="Supermarkets"/>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867693" y="4810789"/>
              <a:ext cx="307765" cy="349461"/>
            </a:xfrm>
            <a:prstGeom prst="rect">
              <a:avLst/>
            </a:prstGeom>
            <a:noFill/>
          </p:spPr>
        </p:pic>
        <p:sp>
          <p:nvSpPr>
            <p:cNvPr id="61" name="TextBox 60"/>
            <p:cNvSpPr txBox="1"/>
            <p:nvPr/>
          </p:nvSpPr>
          <p:spPr>
            <a:xfrm>
              <a:off x="3424112" y="2247584"/>
              <a:ext cx="1093239" cy="323165"/>
            </a:xfrm>
            <a:prstGeom prst="rect">
              <a:avLst/>
            </a:prstGeom>
            <a:noFill/>
          </p:spPr>
          <p:txBody>
            <a:bodyPr wrap="square" rtlCol="0">
              <a:spAutoFit/>
            </a:bodyPr>
            <a:lstStyle/>
            <a:p>
              <a:pPr algn="r" defTabSz="342900">
                <a:defRPr/>
              </a:pPr>
              <a:r>
                <a:rPr lang="en-US" sz="1500" b="1" kern="900" dirty="0">
                  <a:solidFill>
                    <a:srgbClr val="FFC000">
                      <a:lumMod val="60000"/>
                      <a:lumOff val="40000"/>
                    </a:srgbClr>
                  </a:solidFill>
                  <a:latin typeface="Calibri"/>
                </a:rPr>
                <a:t>Starts 2022</a:t>
              </a:r>
            </a:p>
          </p:txBody>
        </p:sp>
      </p:grpSp>
      <p:sp>
        <p:nvSpPr>
          <p:cNvPr id="64" name="TextBox 63"/>
          <p:cNvSpPr txBox="1"/>
          <p:nvPr/>
        </p:nvSpPr>
        <p:spPr>
          <a:xfrm>
            <a:off x="7891920" y="4548406"/>
            <a:ext cx="600296" cy="600164"/>
          </a:xfrm>
          <a:prstGeom prst="rect">
            <a:avLst/>
          </a:prstGeom>
          <a:noFill/>
        </p:spPr>
        <p:txBody>
          <a:bodyPr wrap="square" rtlCol="0">
            <a:spAutoFit/>
          </a:bodyPr>
          <a:lstStyle/>
          <a:p>
            <a:pPr defTabSz="342900">
              <a:defRPr/>
            </a:pPr>
            <a:r>
              <a:rPr lang="en-US" sz="3300" b="1" dirty="0">
                <a:solidFill>
                  <a:prstClr val="white"/>
                </a:solidFill>
                <a:latin typeface="Arial" panose="020B0604020202020204" pitchFamily="34" charset="0"/>
                <a:cs typeface="Arial" panose="020B0604020202020204" pitchFamily="34" charset="0"/>
              </a:rPr>
              <a:t>H</a:t>
            </a:r>
          </a:p>
        </p:txBody>
      </p:sp>
      <p:sp>
        <p:nvSpPr>
          <p:cNvPr id="65" name="Rounded Rectangle 64" descr="Health facilities are a tier two commercial edible food generators symbolized with an enclosed H." title="Health facilities with 100 beds or more and on-site food facility"/>
          <p:cNvSpPr/>
          <p:nvPr/>
        </p:nvSpPr>
        <p:spPr>
          <a:xfrm>
            <a:off x="7937315" y="4651889"/>
            <a:ext cx="407936" cy="398523"/>
          </a:xfrm>
          <a:prstGeom prst="roundRect">
            <a:avLst/>
          </a:prstGeom>
          <a:no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342900">
              <a:defRPr/>
            </a:pPr>
            <a:endParaRPr lang="en-US" sz="1350" dirty="0">
              <a:solidFill>
                <a:prstClr val="white"/>
              </a:solidFill>
              <a:latin typeface="Calibri"/>
            </a:endParaRPr>
          </a:p>
        </p:txBody>
      </p:sp>
      <p:sp>
        <p:nvSpPr>
          <p:cNvPr id="2" name="Title 1"/>
          <p:cNvSpPr>
            <a:spLocks noGrp="1"/>
          </p:cNvSpPr>
          <p:nvPr>
            <p:ph type="title"/>
          </p:nvPr>
        </p:nvSpPr>
        <p:spPr/>
        <p:txBody>
          <a:bodyPr>
            <a:normAutofit/>
          </a:bodyPr>
          <a:lstStyle/>
          <a:p>
            <a:pPr algn="ctr"/>
            <a:r>
              <a:rPr lang="en-US" sz="3600" dirty="0"/>
              <a:t>Mandated Food Donors (Article 10)</a:t>
            </a:r>
            <a:br>
              <a:rPr lang="en-US" sz="3600" dirty="0"/>
            </a:br>
            <a:r>
              <a:rPr lang="en-US" sz="3200" dirty="0"/>
              <a:t>(Sections 18991.3 – 18991.5)</a:t>
            </a:r>
            <a:endParaRPr lang="en-US" sz="4000" dirty="0"/>
          </a:p>
        </p:txBody>
      </p:sp>
    </p:spTree>
    <p:extLst>
      <p:ext uri="{BB962C8B-B14F-4D97-AF65-F5344CB8AC3E}">
        <p14:creationId xmlns:p14="http://schemas.microsoft.com/office/powerpoint/2010/main" val="40423028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Group 23" descr="Slide design showing CalRecycle logo&#10;" title="CalRecycle Footer"/>
          <p:cNvGrpSpPr/>
          <p:nvPr/>
        </p:nvGrpSpPr>
        <p:grpSpPr>
          <a:xfrm>
            <a:off x="0" y="6262115"/>
            <a:ext cx="12192000" cy="596265"/>
            <a:chOff x="0" y="6262115"/>
            <a:chExt cx="12192000" cy="596265"/>
          </a:xfrm>
        </p:grpSpPr>
        <p:sp>
          <p:nvSpPr>
            <p:cNvPr id="2" name="object 2"/>
            <p:cNvSpPr/>
            <p:nvPr/>
          </p:nvSpPr>
          <p:spPr>
            <a:xfrm>
              <a:off x="0" y="6262115"/>
              <a:ext cx="4038600" cy="596265"/>
            </a:xfrm>
            <a:custGeom>
              <a:avLst/>
              <a:gdLst/>
              <a:ahLst/>
              <a:cxnLst/>
              <a:rect l="l" t="t" r="r" b="b"/>
              <a:pathLst>
                <a:path w="4038600" h="596265">
                  <a:moveTo>
                    <a:pt x="4038600" y="0"/>
                  </a:moveTo>
                  <a:lnTo>
                    <a:pt x="0" y="0"/>
                  </a:lnTo>
                  <a:lnTo>
                    <a:pt x="0" y="595882"/>
                  </a:lnTo>
                  <a:lnTo>
                    <a:pt x="3889629" y="595882"/>
                  </a:lnTo>
                  <a:lnTo>
                    <a:pt x="4038600" y="0"/>
                  </a:lnTo>
                  <a:close/>
                </a:path>
              </a:pathLst>
            </a:custGeom>
            <a:solidFill>
              <a:srgbClr val="AED376"/>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3" name="object 3"/>
            <p:cNvSpPr/>
            <p:nvPr/>
          </p:nvSpPr>
          <p:spPr>
            <a:xfrm>
              <a:off x="3870959" y="6262115"/>
              <a:ext cx="4346575" cy="596265"/>
            </a:xfrm>
            <a:custGeom>
              <a:avLst/>
              <a:gdLst/>
              <a:ahLst/>
              <a:cxnLst/>
              <a:rect l="l" t="t" r="r" b="b"/>
              <a:pathLst>
                <a:path w="4346575" h="596265">
                  <a:moveTo>
                    <a:pt x="4346447" y="0"/>
                  </a:moveTo>
                  <a:lnTo>
                    <a:pt x="148970" y="0"/>
                  </a:lnTo>
                  <a:lnTo>
                    <a:pt x="0" y="595884"/>
                  </a:lnTo>
                  <a:lnTo>
                    <a:pt x="4197476" y="595884"/>
                  </a:lnTo>
                  <a:lnTo>
                    <a:pt x="4346447" y="0"/>
                  </a:lnTo>
                  <a:close/>
                </a:path>
              </a:pathLst>
            </a:custGeom>
            <a:solidFill>
              <a:srgbClr val="649F5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4" name="object 4"/>
            <p:cNvSpPr/>
            <p:nvPr/>
          </p:nvSpPr>
          <p:spPr>
            <a:xfrm>
              <a:off x="8054340" y="6262115"/>
              <a:ext cx="4137660" cy="596265"/>
            </a:xfrm>
            <a:custGeom>
              <a:avLst/>
              <a:gdLst/>
              <a:ahLst/>
              <a:cxnLst/>
              <a:rect l="l" t="t" r="r" b="b"/>
              <a:pathLst>
                <a:path w="4137659" h="596265">
                  <a:moveTo>
                    <a:pt x="4137659" y="0"/>
                  </a:moveTo>
                  <a:lnTo>
                    <a:pt x="148970" y="0"/>
                  </a:lnTo>
                  <a:lnTo>
                    <a:pt x="0" y="595882"/>
                  </a:lnTo>
                  <a:lnTo>
                    <a:pt x="4137659" y="595882"/>
                  </a:lnTo>
                  <a:lnTo>
                    <a:pt x="4137659" y="0"/>
                  </a:lnTo>
                  <a:close/>
                </a:path>
              </a:pathLst>
            </a:custGeom>
            <a:solidFill>
              <a:srgbClr val="355231"/>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5" name="object 5" title="CalRecycle Logo"/>
            <p:cNvSpPr/>
            <p:nvPr/>
          </p:nvSpPr>
          <p:spPr>
            <a:xfrm>
              <a:off x="10020300" y="6350506"/>
              <a:ext cx="1877568" cy="431291"/>
            </a:xfrm>
            <a:prstGeom prst="rect">
              <a:avLst/>
            </a:prstGeom>
            <a:blipFill>
              <a:blip r:embed="rId3"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grpSp>
        <p:nvGrpSpPr>
          <p:cNvPr id="25" name="Group 24" descr="SB 1383 in action for mandated food donors" title="Mandated Food Donors"/>
          <p:cNvGrpSpPr/>
          <p:nvPr/>
        </p:nvGrpSpPr>
        <p:grpSpPr>
          <a:xfrm>
            <a:off x="0" y="0"/>
            <a:ext cx="3625850" cy="6266815"/>
            <a:chOff x="0" y="0"/>
            <a:chExt cx="3625850" cy="6266815"/>
          </a:xfrm>
        </p:grpSpPr>
        <p:sp>
          <p:nvSpPr>
            <p:cNvPr id="7" name="object 7"/>
            <p:cNvSpPr/>
            <p:nvPr/>
          </p:nvSpPr>
          <p:spPr>
            <a:xfrm>
              <a:off x="0" y="0"/>
              <a:ext cx="3625850" cy="6266815"/>
            </a:xfrm>
            <a:custGeom>
              <a:avLst/>
              <a:gdLst/>
              <a:ahLst/>
              <a:cxnLst/>
              <a:rect l="l" t="t" r="r" b="b"/>
              <a:pathLst>
                <a:path w="3625850" h="6266815">
                  <a:moveTo>
                    <a:pt x="0" y="6266688"/>
                  </a:moveTo>
                  <a:lnTo>
                    <a:pt x="3625596" y="6266688"/>
                  </a:lnTo>
                  <a:lnTo>
                    <a:pt x="3625596" y="0"/>
                  </a:lnTo>
                  <a:lnTo>
                    <a:pt x="0" y="0"/>
                  </a:lnTo>
                  <a:lnTo>
                    <a:pt x="0" y="6266688"/>
                  </a:lnTo>
                  <a:close/>
                </a:path>
              </a:pathLst>
            </a:custGeom>
            <a:solidFill>
              <a:srgbClr val="F0EBE2"/>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0" name="object 10"/>
            <p:cNvSpPr/>
            <p:nvPr/>
          </p:nvSpPr>
          <p:spPr>
            <a:xfrm>
              <a:off x="957072" y="3150107"/>
              <a:ext cx="1312545" cy="1327785"/>
            </a:xfrm>
            <a:custGeom>
              <a:avLst/>
              <a:gdLst/>
              <a:ahLst/>
              <a:cxnLst/>
              <a:rect l="l" t="t" r="r" b="b"/>
              <a:pathLst>
                <a:path w="1312545" h="1327785">
                  <a:moveTo>
                    <a:pt x="656082" y="0"/>
                  </a:moveTo>
                  <a:lnTo>
                    <a:pt x="609227" y="1666"/>
                  </a:lnTo>
                  <a:lnTo>
                    <a:pt x="563261" y="6591"/>
                  </a:lnTo>
                  <a:lnTo>
                    <a:pt x="518296" y="14662"/>
                  </a:lnTo>
                  <a:lnTo>
                    <a:pt x="474442" y="25766"/>
                  </a:lnTo>
                  <a:lnTo>
                    <a:pt x="431810" y="39792"/>
                  </a:lnTo>
                  <a:lnTo>
                    <a:pt x="390511" y="56627"/>
                  </a:lnTo>
                  <a:lnTo>
                    <a:pt x="350657" y="76158"/>
                  </a:lnTo>
                  <a:lnTo>
                    <a:pt x="312358" y="98273"/>
                  </a:lnTo>
                  <a:lnTo>
                    <a:pt x="275725" y="122860"/>
                  </a:lnTo>
                  <a:lnTo>
                    <a:pt x="240870" y="149807"/>
                  </a:lnTo>
                  <a:lnTo>
                    <a:pt x="207902" y="179000"/>
                  </a:lnTo>
                  <a:lnTo>
                    <a:pt x="176935" y="210329"/>
                  </a:lnTo>
                  <a:lnTo>
                    <a:pt x="148077" y="243680"/>
                  </a:lnTo>
                  <a:lnTo>
                    <a:pt x="121441" y="278940"/>
                  </a:lnTo>
                  <a:lnTo>
                    <a:pt x="97138" y="315999"/>
                  </a:lnTo>
                  <a:lnTo>
                    <a:pt x="75278" y="354743"/>
                  </a:lnTo>
                  <a:lnTo>
                    <a:pt x="55972" y="395060"/>
                  </a:lnTo>
                  <a:lnTo>
                    <a:pt x="39332" y="436837"/>
                  </a:lnTo>
                  <a:lnTo>
                    <a:pt x="25468" y="479963"/>
                  </a:lnTo>
                  <a:lnTo>
                    <a:pt x="14492" y="524325"/>
                  </a:lnTo>
                  <a:lnTo>
                    <a:pt x="6515" y="569810"/>
                  </a:lnTo>
                  <a:lnTo>
                    <a:pt x="1647" y="616306"/>
                  </a:lnTo>
                  <a:lnTo>
                    <a:pt x="0" y="663701"/>
                  </a:lnTo>
                  <a:lnTo>
                    <a:pt x="1647" y="711097"/>
                  </a:lnTo>
                  <a:lnTo>
                    <a:pt x="6515" y="757593"/>
                  </a:lnTo>
                  <a:lnTo>
                    <a:pt x="14492" y="803078"/>
                  </a:lnTo>
                  <a:lnTo>
                    <a:pt x="25468" y="847440"/>
                  </a:lnTo>
                  <a:lnTo>
                    <a:pt x="39332" y="890566"/>
                  </a:lnTo>
                  <a:lnTo>
                    <a:pt x="55972" y="932343"/>
                  </a:lnTo>
                  <a:lnTo>
                    <a:pt x="75278" y="972660"/>
                  </a:lnTo>
                  <a:lnTo>
                    <a:pt x="97138" y="1011404"/>
                  </a:lnTo>
                  <a:lnTo>
                    <a:pt x="121441" y="1048463"/>
                  </a:lnTo>
                  <a:lnTo>
                    <a:pt x="148077" y="1083723"/>
                  </a:lnTo>
                  <a:lnTo>
                    <a:pt x="176935" y="1117074"/>
                  </a:lnTo>
                  <a:lnTo>
                    <a:pt x="207902" y="1148403"/>
                  </a:lnTo>
                  <a:lnTo>
                    <a:pt x="240870" y="1177596"/>
                  </a:lnTo>
                  <a:lnTo>
                    <a:pt x="275725" y="1204543"/>
                  </a:lnTo>
                  <a:lnTo>
                    <a:pt x="312358" y="1229130"/>
                  </a:lnTo>
                  <a:lnTo>
                    <a:pt x="350657" y="1251245"/>
                  </a:lnTo>
                  <a:lnTo>
                    <a:pt x="390511" y="1270776"/>
                  </a:lnTo>
                  <a:lnTo>
                    <a:pt x="431810" y="1287611"/>
                  </a:lnTo>
                  <a:lnTo>
                    <a:pt x="474442" y="1301637"/>
                  </a:lnTo>
                  <a:lnTo>
                    <a:pt x="518296" y="1312741"/>
                  </a:lnTo>
                  <a:lnTo>
                    <a:pt x="563261" y="1320812"/>
                  </a:lnTo>
                  <a:lnTo>
                    <a:pt x="609227" y="1325737"/>
                  </a:lnTo>
                  <a:lnTo>
                    <a:pt x="656082" y="1327403"/>
                  </a:lnTo>
                  <a:lnTo>
                    <a:pt x="702935" y="1325737"/>
                  </a:lnTo>
                  <a:lnTo>
                    <a:pt x="748899" y="1320812"/>
                  </a:lnTo>
                  <a:lnTo>
                    <a:pt x="793863" y="1312741"/>
                  </a:lnTo>
                  <a:lnTo>
                    <a:pt x="837717" y="1301637"/>
                  </a:lnTo>
                  <a:lnTo>
                    <a:pt x="880348" y="1287611"/>
                  </a:lnTo>
                  <a:lnTo>
                    <a:pt x="921646" y="1270776"/>
                  </a:lnTo>
                  <a:lnTo>
                    <a:pt x="961500" y="1251245"/>
                  </a:lnTo>
                  <a:lnTo>
                    <a:pt x="999800" y="1229130"/>
                  </a:lnTo>
                  <a:lnTo>
                    <a:pt x="1036432" y="1204543"/>
                  </a:lnTo>
                  <a:lnTo>
                    <a:pt x="1071288" y="1177596"/>
                  </a:lnTo>
                  <a:lnTo>
                    <a:pt x="1104256" y="1148403"/>
                  </a:lnTo>
                  <a:lnTo>
                    <a:pt x="1135224" y="1117074"/>
                  </a:lnTo>
                  <a:lnTo>
                    <a:pt x="1164082" y="1083723"/>
                  </a:lnTo>
                  <a:lnTo>
                    <a:pt x="1190718" y="1048463"/>
                  </a:lnTo>
                  <a:lnTo>
                    <a:pt x="1215022" y="1011404"/>
                  </a:lnTo>
                  <a:lnTo>
                    <a:pt x="1236883" y="972660"/>
                  </a:lnTo>
                  <a:lnTo>
                    <a:pt x="1256189" y="932343"/>
                  </a:lnTo>
                  <a:lnTo>
                    <a:pt x="1272830" y="890566"/>
                  </a:lnTo>
                  <a:lnTo>
                    <a:pt x="1286694" y="847440"/>
                  </a:lnTo>
                  <a:lnTo>
                    <a:pt x="1297670" y="803078"/>
                  </a:lnTo>
                  <a:lnTo>
                    <a:pt x="1305648" y="757593"/>
                  </a:lnTo>
                  <a:lnTo>
                    <a:pt x="1310516" y="711097"/>
                  </a:lnTo>
                  <a:lnTo>
                    <a:pt x="1312164" y="663701"/>
                  </a:lnTo>
                  <a:lnTo>
                    <a:pt x="1310516" y="616306"/>
                  </a:lnTo>
                  <a:lnTo>
                    <a:pt x="1305648" y="569810"/>
                  </a:lnTo>
                  <a:lnTo>
                    <a:pt x="1297670" y="524325"/>
                  </a:lnTo>
                  <a:lnTo>
                    <a:pt x="1286694" y="479963"/>
                  </a:lnTo>
                  <a:lnTo>
                    <a:pt x="1272830" y="436837"/>
                  </a:lnTo>
                  <a:lnTo>
                    <a:pt x="1256189" y="395060"/>
                  </a:lnTo>
                  <a:lnTo>
                    <a:pt x="1236883" y="354743"/>
                  </a:lnTo>
                  <a:lnTo>
                    <a:pt x="1215022" y="315999"/>
                  </a:lnTo>
                  <a:lnTo>
                    <a:pt x="1190718" y="278940"/>
                  </a:lnTo>
                  <a:lnTo>
                    <a:pt x="1164082" y="243680"/>
                  </a:lnTo>
                  <a:lnTo>
                    <a:pt x="1135224" y="210329"/>
                  </a:lnTo>
                  <a:lnTo>
                    <a:pt x="1104256" y="179000"/>
                  </a:lnTo>
                  <a:lnTo>
                    <a:pt x="1071288" y="149807"/>
                  </a:lnTo>
                  <a:lnTo>
                    <a:pt x="1036432" y="122860"/>
                  </a:lnTo>
                  <a:lnTo>
                    <a:pt x="999800" y="98273"/>
                  </a:lnTo>
                  <a:lnTo>
                    <a:pt x="961500" y="76158"/>
                  </a:lnTo>
                  <a:lnTo>
                    <a:pt x="921646" y="56627"/>
                  </a:lnTo>
                  <a:lnTo>
                    <a:pt x="880348" y="39792"/>
                  </a:lnTo>
                  <a:lnTo>
                    <a:pt x="837717" y="25766"/>
                  </a:lnTo>
                  <a:lnTo>
                    <a:pt x="793863" y="14662"/>
                  </a:lnTo>
                  <a:lnTo>
                    <a:pt x="748899" y="6591"/>
                  </a:lnTo>
                  <a:lnTo>
                    <a:pt x="702935" y="1666"/>
                  </a:lnTo>
                  <a:lnTo>
                    <a:pt x="656082"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object 11" title="Symbol of fork, knife, and spoon"/>
            <p:cNvSpPr/>
            <p:nvPr/>
          </p:nvSpPr>
          <p:spPr>
            <a:xfrm>
              <a:off x="1194816" y="3406140"/>
              <a:ext cx="809244" cy="839724"/>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object 6" title="Image to Recover edible food"/>
          <p:cNvSpPr/>
          <p:nvPr/>
        </p:nvSpPr>
        <p:spPr>
          <a:xfrm>
            <a:off x="3586784" y="-1"/>
            <a:ext cx="8605216" cy="6266815"/>
          </a:xfrm>
          <a:custGeom>
            <a:avLst/>
            <a:gdLst/>
            <a:ahLst/>
            <a:cxnLst/>
            <a:rect l="l" t="t" r="r" b="b"/>
            <a:pathLst>
              <a:path w="8566785" h="6266815">
                <a:moveTo>
                  <a:pt x="0" y="6266688"/>
                </a:moveTo>
                <a:lnTo>
                  <a:pt x="8566404" y="6266688"/>
                </a:lnTo>
                <a:lnTo>
                  <a:pt x="8566404" y="0"/>
                </a:lnTo>
                <a:lnTo>
                  <a:pt x="0" y="0"/>
                </a:lnTo>
                <a:lnTo>
                  <a:pt x="0" y="6266688"/>
                </a:lnTo>
                <a:close/>
              </a:path>
            </a:pathLst>
          </a:custGeom>
          <a:solidFill>
            <a:srgbClr val="055D78"/>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8" name="object 8"/>
          <p:cNvSpPr txBox="1">
            <a:spLocks noGrp="1"/>
          </p:cNvSpPr>
          <p:nvPr>
            <p:ph type="title"/>
          </p:nvPr>
        </p:nvSpPr>
        <p:spPr>
          <a:xfrm>
            <a:off x="222300" y="806069"/>
            <a:ext cx="3126740" cy="459740"/>
          </a:xfrm>
          <a:prstGeom prst="rect">
            <a:avLst/>
          </a:prstGeom>
        </p:spPr>
        <p:txBody>
          <a:bodyPr vert="horz" wrap="square" lIns="0" tIns="0" rIns="0" bIns="0" rtlCol="0">
            <a:spAutoFit/>
          </a:bodyPr>
          <a:lstStyle/>
          <a:p>
            <a:pPr marL="12700">
              <a:lnSpc>
                <a:spcPct val="100000"/>
              </a:lnSpc>
            </a:pPr>
            <a:r>
              <a:rPr sz="2900" b="1" dirty="0">
                <a:solidFill>
                  <a:srgbClr val="00426A"/>
                </a:solidFill>
                <a:latin typeface="Arial"/>
                <a:cs typeface="Arial"/>
              </a:rPr>
              <a:t>SB 1383 </a:t>
            </a:r>
            <a:r>
              <a:rPr sz="2300" b="1" spc="5" dirty="0">
                <a:solidFill>
                  <a:srgbClr val="00426A"/>
                </a:solidFill>
                <a:latin typeface="Arial"/>
                <a:cs typeface="Arial"/>
              </a:rPr>
              <a:t>IN</a:t>
            </a:r>
            <a:r>
              <a:rPr sz="2300" b="1" spc="-25" dirty="0">
                <a:solidFill>
                  <a:srgbClr val="00426A"/>
                </a:solidFill>
                <a:latin typeface="Arial"/>
                <a:cs typeface="Arial"/>
              </a:rPr>
              <a:t> </a:t>
            </a:r>
            <a:r>
              <a:rPr sz="2900" b="1" spc="5" dirty="0">
                <a:solidFill>
                  <a:srgbClr val="00426A"/>
                </a:solidFill>
                <a:latin typeface="Arial"/>
                <a:cs typeface="Arial"/>
              </a:rPr>
              <a:t>A</a:t>
            </a:r>
            <a:r>
              <a:rPr sz="2300" b="1" spc="5" dirty="0">
                <a:solidFill>
                  <a:srgbClr val="00426A"/>
                </a:solidFill>
                <a:latin typeface="Arial"/>
                <a:cs typeface="Arial"/>
              </a:rPr>
              <a:t>CTION</a:t>
            </a:r>
            <a:endParaRPr sz="2300">
              <a:latin typeface="Arial"/>
              <a:cs typeface="Arial"/>
            </a:endParaRPr>
          </a:p>
        </p:txBody>
      </p:sp>
      <p:sp>
        <p:nvSpPr>
          <p:cNvPr id="9" name="object 9"/>
          <p:cNvSpPr txBox="1"/>
          <p:nvPr/>
        </p:nvSpPr>
        <p:spPr>
          <a:xfrm>
            <a:off x="118668" y="1601596"/>
            <a:ext cx="3334385" cy="857885"/>
          </a:xfrm>
          <a:prstGeom prst="rect">
            <a:avLst/>
          </a:prstGeom>
        </p:spPr>
        <p:txBody>
          <a:bodyPr vert="horz" wrap="square" lIns="0" tIns="0" rIns="0" bIns="0" rtlCol="0">
            <a:spAutoFit/>
          </a:bodyPr>
          <a:lstStyle/>
          <a:p>
            <a:pPr marL="0" marR="0" lvl="0" indent="0" algn="ctr" defTabSz="914400" rtl="0" eaLnBrk="1" fontAlgn="auto" latinLnBrk="0" hangingPunct="1">
              <a:lnSpc>
                <a:spcPts val="3310"/>
              </a:lnSpc>
              <a:spcBef>
                <a:spcPts val="0"/>
              </a:spcBef>
              <a:spcAft>
                <a:spcPts val="0"/>
              </a:spcAft>
              <a:buClrTx/>
              <a:buSzTx/>
              <a:buFontTx/>
              <a:buNone/>
              <a:tabLst/>
              <a:defRPr/>
            </a:pPr>
            <a:r>
              <a:rPr kumimoji="0" lang="en-US" sz="2900" b="1" i="0" u="none" strike="noStrike" kern="1200" cap="none" spc="10" normalizeH="0" baseline="0" noProof="0" dirty="0">
                <a:ln>
                  <a:noFill/>
                </a:ln>
                <a:solidFill>
                  <a:srgbClr val="00426A"/>
                </a:solidFill>
                <a:effectLst/>
                <a:uLnTx/>
                <a:uFillTx/>
                <a:latin typeface="Arial"/>
                <a:ea typeface="+mn-ea"/>
                <a:cs typeface="Arial"/>
              </a:rPr>
              <a:t>MANDATED</a:t>
            </a:r>
            <a:endParaRPr kumimoji="0" sz="23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ctr" defTabSz="914400" rtl="0" eaLnBrk="1" fontAlgn="auto" latinLnBrk="0" hangingPunct="1">
              <a:lnSpc>
                <a:spcPts val="3310"/>
              </a:lnSpc>
              <a:spcBef>
                <a:spcPts val="0"/>
              </a:spcBef>
              <a:spcAft>
                <a:spcPts val="0"/>
              </a:spcAft>
              <a:buClrTx/>
              <a:buSzTx/>
              <a:buFontTx/>
              <a:buNone/>
              <a:tabLst/>
              <a:defRPr/>
            </a:pPr>
            <a:r>
              <a:rPr kumimoji="0" sz="2900" b="1" i="0" u="none" strike="noStrike" kern="1200" cap="none" spc="5" normalizeH="0" baseline="0" noProof="0" dirty="0">
                <a:ln>
                  <a:noFill/>
                </a:ln>
                <a:solidFill>
                  <a:srgbClr val="00426A"/>
                </a:solidFill>
                <a:effectLst/>
                <a:uLnTx/>
                <a:uFillTx/>
                <a:latin typeface="Arial"/>
                <a:ea typeface="+mn-ea"/>
                <a:cs typeface="Arial"/>
              </a:rPr>
              <a:t>F</a:t>
            </a:r>
            <a:r>
              <a:rPr kumimoji="0" sz="2300" b="1" i="0" u="none" strike="noStrike" kern="1200" cap="none" spc="5" normalizeH="0" baseline="0" noProof="0" dirty="0">
                <a:ln>
                  <a:noFill/>
                </a:ln>
                <a:solidFill>
                  <a:srgbClr val="00426A"/>
                </a:solidFill>
                <a:effectLst/>
                <a:uLnTx/>
                <a:uFillTx/>
                <a:latin typeface="Arial"/>
                <a:ea typeface="+mn-ea"/>
                <a:cs typeface="Arial"/>
              </a:rPr>
              <a:t>OOD</a:t>
            </a:r>
            <a:r>
              <a:rPr kumimoji="0" sz="2300" b="1" i="0" u="none" strike="noStrike" kern="1200" cap="none" spc="110" normalizeH="0" baseline="0" noProof="0" dirty="0">
                <a:ln>
                  <a:noFill/>
                </a:ln>
                <a:solidFill>
                  <a:srgbClr val="00426A"/>
                </a:solidFill>
                <a:effectLst/>
                <a:uLnTx/>
                <a:uFillTx/>
                <a:latin typeface="Arial"/>
                <a:ea typeface="+mn-ea"/>
                <a:cs typeface="Arial"/>
              </a:rPr>
              <a:t> </a:t>
            </a:r>
            <a:r>
              <a:rPr kumimoji="0" lang="en-US" sz="2300" b="1" i="0" u="none" strike="noStrike" kern="1200" cap="none" spc="110" normalizeH="0" baseline="0" noProof="0" dirty="0">
                <a:ln>
                  <a:noFill/>
                </a:ln>
                <a:solidFill>
                  <a:srgbClr val="00426A"/>
                </a:solidFill>
                <a:effectLst/>
                <a:uLnTx/>
                <a:uFillTx/>
                <a:latin typeface="Arial"/>
                <a:ea typeface="+mn-ea"/>
                <a:cs typeface="Arial"/>
              </a:rPr>
              <a:t>DONORS</a:t>
            </a:r>
            <a:endParaRPr kumimoji="0" sz="2300" b="0" i="0" u="none" strike="noStrike" kern="1200" cap="none" spc="0" normalizeH="0" baseline="0" noProof="0" dirty="0">
              <a:ln>
                <a:noFill/>
              </a:ln>
              <a:solidFill>
                <a:prstClr val="black"/>
              </a:solidFill>
              <a:effectLst/>
              <a:uLnTx/>
              <a:uFillTx/>
              <a:latin typeface="Arial"/>
              <a:ea typeface="+mn-ea"/>
              <a:cs typeface="Arial"/>
            </a:endParaRPr>
          </a:p>
        </p:txBody>
      </p:sp>
      <p:sp>
        <p:nvSpPr>
          <p:cNvPr id="13" name="object 13"/>
          <p:cNvSpPr txBox="1"/>
          <p:nvPr/>
        </p:nvSpPr>
        <p:spPr>
          <a:xfrm>
            <a:off x="4977776" y="431927"/>
            <a:ext cx="5210810" cy="2072362"/>
          </a:xfrm>
          <a:prstGeom prst="rect">
            <a:avLst/>
          </a:prstGeom>
        </p:spPr>
        <p:txBody>
          <a:bodyPr vert="horz" wrap="square" lIns="0" tIns="0" rIns="0" bIns="0" rtlCol="0">
            <a:spAutoFit/>
          </a:bodyPr>
          <a:lstStyle/>
          <a:p>
            <a:pPr marL="12700" marR="5080" lvl="0" indent="0" algn="l" defTabSz="914400" rtl="0" eaLnBrk="1" fontAlgn="auto" latinLnBrk="0" hangingPunct="1">
              <a:lnSpc>
                <a:spcPts val="2590"/>
              </a:lnSpc>
              <a:spcBef>
                <a:spcPts val="0"/>
              </a:spcBef>
              <a:spcAft>
                <a:spcPts val="0"/>
              </a:spcAft>
              <a:buClrTx/>
              <a:buSzTx/>
              <a:buFontTx/>
              <a:buNone/>
              <a:tabLst/>
              <a:defRPr/>
            </a:pPr>
            <a:r>
              <a:rPr kumimoji="0" sz="2400" b="1" i="0" u="none" strike="noStrike" kern="1200" cap="none" spc="-5" normalizeH="0" baseline="0" noProof="0" dirty="0">
                <a:ln>
                  <a:noFill/>
                </a:ln>
                <a:solidFill>
                  <a:srgbClr val="FCD766"/>
                </a:solidFill>
                <a:effectLst/>
                <a:uLnTx/>
                <a:uFillTx/>
                <a:latin typeface="Arial"/>
                <a:ea typeface="+mn-ea"/>
                <a:cs typeface="Arial"/>
              </a:rPr>
              <a:t>Recover </a:t>
            </a:r>
            <a:r>
              <a:rPr kumimoji="0" sz="2400" b="0" i="0" u="none" strike="noStrike" kern="1200" cap="none" spc="-5" normalizeH="0" baseline="0" noProof="0" dirty="0">
                <a:ln>
                  <a:noFill/>
                </a:ln>
                <a:solidFill>
                  <a:srgbClr val="FFFFFF"/>
                </a:solidFill>
                <a:effectLst/>
                <a:uLnTx/>
                <a:uFillTx/>
                <a:latin typeface="Arial"/>
                <a:ea typeface="+mn-ea"/>
                <a:cs typeface="Arial"/>
              </a:rPr>
              <a:t>maximum amount </a:t>
            </a:r>
            <a:r>
              <a:rPr kumimoji="0" sz="2400" b="0" i="0" u="none" strike="noStrike" kern="1200" cap="none" spc="0" normalizeH="0" baseline="0" noProof="0" dirty="0">
                <a:ln>
                  <a:noFill/>
                </a:ln>
                <a:solidFill>
                  <a:srgbClr val="FFFFFF"/>
                </a:solidFill>
                <a:effectLst/>
                <a:uLnTx/>
                <a:uFillTx/>
                <a:latin typeface="Arial"/>
                <a:ea typeface="+mn-ea"/>
                <a:cs typeface="Arial"/>
              </a:rPr>
              <a:t>of </a:t>
            </a:r>
            <a:r>
              <a:rPr kumimoji="0" sz="2400" b="0" i="0" u="none" strike="noStrike" kern="1200" cap="none" spc="-10" normalizeH="0" baseline="0" noProof="0" dirty="0">
                <a:ln>
                  <a:noFill/>
                </a:ln>
                <a:solidFill>
                  <a:srgbClr val="FFFFFF"/>
                </a:solidFill>
                <a:effectLst/>
                <a:uLnTx/>
                <a:uFillTx/>
                <a:latin typeface="Arial"/>
                <a:ea typeface="+mn-ea"/>
                <a:cs typeface="Arial"/>
              </a:rPr>
              <a:t>edible  </a:t>
            </a:r>
            <a:r>
              <a:rPr kumimoji="0" sz="2400" b="0" i="0" u="none" strike="noStrike" kern="1200" cap="none" spc="-5" normalizeH="0" baseline="0" noProof="0" dirty="0">
                <a:ln>
                  <a:noFill/>
                </a:ln>
                <a:solidFill>
                  <a:srgbClr val="FFFFFF"/>
                </a:solidFill>
                <a:effectLst/>
                <a:uLnTx/>
                <a:uFillTx/>
                <a:latin typeface="Arial"/>
                <a:ea typeface="+mn-ea"/>
                <a:cs typeface="Arial"/>
              </a:rPr>
              <a:t>food </a:t>
            </a:r>
            <a:r>
              <a:rPr kumimoji="0" sz="2400" b="0" i="0" u="none" strike="noStrike" kern="1200" cap="none" spc="0" normalizeH="0" baseline="0" noProof="0" dirty="0">
                <a:ln>
                  <a:noFill/>
                </a:ln>
                <a:solidFill>
                  <a:srgbClr val="FFFFFF"/>
                </a:solidFill>
                <a:effectLst/>
                <a:uLnTx/>
                <a:uFillTx/>
                <a:latin typeface="Arial"/>
                <a:ea typeface="+mn-ea"/>
                <a:cs typeface="Arial"/>
              </a:rPr>
              <a:t>that </a:t>
            </a:r>
            <a:r>
              <a:rPr kumimoji="0" sz="2400" b="0" i="0" u="none" strike="noStrike" kern="1200" cap="none" spc="-5" normalizeH="0" baseline="0" noProof="0" dirty="0">
                <a:ln>
                  <a:noFill/>
                </a:ln>
                <a:solidFill>
                  <a:srgbClr val="FFFFFF"/>
                </a:solidFill>
                <a:effectLst/>
                <a:uLnTx/>
                <a:uFillTx/>
                <a:latin typeface="Arial"/>
                <a:ea typeface="+mn-ea"/>
                <a:cs typeface="Arial"/>
              </a:rPr>
              <a:t>would otherwise be</a:t>
            </a:r>
            <a:r>
              <a:rPr kumimoji="0" sz="2400" b="0" i="0" u="none" strike="noStrike" kern="1200" cap="none" spc="35" normalizeH="0" baseline="0" noProof="0" dirty="0">
                <a:ln>
                  <a:noFill/>
                </a:ln>
                <a:solidFill>
                  <a:srgbClr val="FFFFFF"/>
                </a:solidFill>
                <a:effectLst/>
                <a:uLnTx/>
                <a:uFillTx/>
                <a:latin typeface="Arial"/>
                <a:ea typeface="+mn-ea"/>
                <a:cs typeface="Arial"/>
              </a:rPr>
              <a:t> </a:t>
            </a:r>
            <a:r>
              <a:rPr kumimoji="0" sz="2400" b="0" i="0" u="none" strike="noStrike" kern="1200" cap="none" spc="-5" normalizeH="0" baseline="0" noProof="0" dirty="0">
                <a:ln>
                  <a:noFill/>
                </a:ln>
                <a:solidFill>
                  <a:srgbClr val="FFFFFF"/>
                </a:solidFill>
                <a:effectLst/>
                <a:uLnTx/>
                <a:uFillTx/>
                <a:latin typeface="Arial"/>
                <a:ea typeface="+mn-ea"/>
                <a:cs typeface="Arial"/>
              </a:rPr>
              <a:t>disposed</a:t>
            </a:r>
            <a:endParaRPr kumimoji="0" lang="en-US" sz="2400" b="0" i="0" u="none" strike="noStrike" kern="1200" cap="none" spc="-5" normalizeH="0" baseline="0" noProof="0" dirty="0">
              <a:ln>
                <a:noFill/>
              </a:ln>
              <a:solidFill>
                <a:srgbClr val="FFFFFF"/>
              </a:solidFill>
              <a:effectLst/>
              <a:uLnTx/>
              <a:uFillTx/>
              <a:latin typeface="Arial"/>
              <a:ea typeface="+mn-ea"/>
              <a:cs typeface="Arial"/>
            </a:endParaRPr>
          </a:p>
          <a:p>
            <a:pPr marL="12700" marR="5080" lvl="0" indent="0" algn="l" defTabSz="914400" rtl="0" eaLnBrk="1" fontAlgn="auto" latinLnBrk="0" hangingPunct="1">
              <a:lnSpc>
                <a:spcPts val="2590"/>
              </a:lnSpc>
              <a:spcBef>
                <a:spcPts val="0"/>
              </a:spcBef>
              <a:spcAft>
                <a:spcPts val="0"/>
              </a:spcAft>
              <a:buClrTx/>
              <a:buSzTx/>
              <a:buFontTx/>
              <a:buNone/>
              <a:tabLst/>
              <a:defRPr/>
            </a:pPr>
            <a:endParaRPr lang="en-US" sz="2400" spc="-5" dirty="0">
              <a:solidFill>
                <a:srgbClr val="FFFFFF"/>
              </a:solidFill>
              <a:latin typeface="Arial"/>
              <a:cs typeface="Arial"/>
            </a:endParaRPr>
          </a:p>
          <a:p>
            <a:pPr marL="12700" marR="5080">
              <a:lnSpc>
                <a:spcPts val="2590"/>
              </a:lnSpc>
              <a:defRPr/>
            </a:pPr>
            <a:r>
              <a:rPr lang="en-US" sz="2400" dirty="0">
                <a:solidFill>
                  <a:schemeClr val="bg1"/>
                </a:solidFill>
                <a:latin typeface="Arial" panose="020B0604020202020204" pitchFamily="34" charset="0"/>
                <a:cs typeface="Arial" panose="020B0604020202020204" pitchFamily="34" charset="0"/>
              </a:rPr>
              <a:t>Required to keep records, no reporting requirements  </a:t>
            </a:r>
          </a:p>
          <a:p>
            <a:pPr marL="12700" marR="5080" lvl="0" indent="0" algn="l" defTabSz="914400" rtl="0" eaLnBrk="1" fontAlgn="auto" latinLnBrk="0" hangingPunct="1">
              <a:lnSpc>
                <a:spcPts val="2590"/>
              </a:lnSpc>
              <a:spcBef>
                <a:spcPts val="0"/>
              </a:spcBef>
              <a:spcAft>
                <a:spcPts val="0"/>
              </a:spcAft>
              <a:buClrTx/>
              <a:buSzTx/>
              <a:buFontTx/>
              <a:buNone/>
              <a:tabLst/>
              <a:defRPr/>
            </a:pPr>
            <a:endParaRPr kumimoji="0" sz="2400" b="0" i="0" u="none" strike="noStrike" kern="1200" cap="none" spc="0" normalizeH="0" baseline="0" noProof="0" dirty="0">
              <a:ln>
                <a:noFill/>
              </a:ln>
              <a:solidFill>
                <a:prstClr val="black"/>
              </a:solidFill>
              <a:effectLst/>
              <a:uLnTx/>
              <a:uFillTx/>
              <a:latin typeface="Arial"/>
              <a:ea typeface="+mn-ea"/>
              <a:cs typeface="Arial"/>
            </a:endParaRPr>
          </a:p>
        </p:txBody>
      </p:sp>
      <p:sp>
        <p:nvSpPr>
          <p:cNvPr id="18" name="object 18"/>
          <p:cNvSpPr txBox="1"/>
          <p:nvPr/>
        </p:nvSpPr>
        <p:spPr>
          <a:xfrm>
            <a:off x="5013452" y="2657094"/>
            <a:ext cx="6587490" cy="3236784"/>
          </a:xfrm>
          <a:prstGeom prst="rect">
            <a:avLst/>
          </a:prstGeom>
        </p:spPr>
        <p:txBody>
          <a:bodyPr vert="horz" wrap="square" lIns="0" tIns="0" rIns="0" bIns="0" rtlCol="0">
            <a:spAutoFit/>
          </a:bodyPr>
          <a:lstStyle/>
          <a:p>
            <a:pPr marL="12700" marR="2169160" lvl="0" indent="0" algn="l" defTabSz="914400" rtl="0" eaLnBrk="1" fontAlgn="auto" latinLnBrk="0" hangingPunct="1">
              <a:lnSpc>
                <a:spcPts val="2590"/>
              </a:lnSpc>
              <a:spcBef>
                <a:spcPts val="0"/>
              </a:spcBef>
              <a:spcAft>
                <a:spcPts val="0"/>
              </a:spcAft>
              <a:buClrTx/>
              <a:buSzTx/>
              <a:buFontTx/>
              <a:buNone/>
              <a:tabLst/>
              <a:defRPr/>
            </a:pPr>
            <a:r>
              <a:rPr kumimoji="0" sz="2400" b="0" i="0" u="none" strike="noStrike" kern="1200" cap="none" spc="0" normalizeH="0" baseline="0" noProof="0" dirty="0">
                <a:ln>
                  <a:noFill/>
                </a:ln>
                <a:solidFill>
                  <a:srgbClr val="FFFFFF"/>
                </a:solidFill>
                <a:effectLst/>
                <a:uLnTx/>
                <a:uFillTx/>
                <a:latin typeface="Arial"/>
                <a:ea typeface="+mn-ea"/>
                <a:cs typeface="Arial"/>
              </a:rPr>
              <a:t>Arrange </a:t>
            </a:r>
            <a:r>
              <a:rPr kumimoji="0" sz="2400" b="0" i="0" u="none" strike="noStrike" kern="1200" cap="none" spc="-5" normalizeH="0" baseline="0" noProof="0" dirty="0">
                <a:ln>
                  <a:noFill/>
                </a:ln>
                <a:solidFill>
                  <a:srgbClr val="FFFFFF"/>
                </a:solidFill>
                <a:effectLst/>
                <a:uLnTx/>
                <a:uFillTx/>
                <a:latin typeface="Arial"/>
                <a:ea typeface="+mn-ea"/>
                <a:cs typeface="Arial"/>
              </a:rPr>
              <a:t>food </a:t>
            </a:r>
            <a:r>
              <a:rPr kumimoji="0" sz="2400" b="0" i="0" u="none" strike="noStrike" kern="1200" cap="none" spc="0" normalizeH="0" baseline="0" noProof="0" dirty="0">
                <a:ln>
                  <a:noFill/>
                </a:ln>
                <a:solidFill>
                  <a:srgbClr val="FFFFFF"/>
                </a:solidFill>
                <a:effectLst/>
                <a:uLnTx/>
                <a:uFillTx/>
                <a:latin typeface="Arial"/>
                <a:ea typeface="+mn-ea"/>
                <a:cs typeface="Arial"/>
              </a:rPr>
              <a:t>recovery through </a:t>
            </a:r>
            <a:r>
              <a:rPr kumimoji="0" sz="2400" b="0" i="0" u="none" strike="noStrike" kern="1200" cap="none" spc="-5" normalizeH="0" baseline="0" noProof="0" dirty="0">
                <a:ln>
                  <a:noFill/>
                </a:ln>
                <a:solidFill>
                  <a:srgbClr val="FFFFFF"/>
                </a:solidFill>
                <a:effectLst/>
                <a:uLnTx/>
                <a:uFillTx/>
                <a:latin typeface="Arial"/>
                <a:ea typeface="+mn-ea"/>
                <a:cs typeface="Arial"/>
              </a:rPr>
              <a:t>a  </a:t>
            </a:r>
            <a:r>
              <a:rPr kumimoji="0" sz="2400" b="1" i="0" u="none" strike="noStrike" kern="1200" cap="none" spc="-5" normalizeH="0" baseline="0" noProof="0" dirty="0">
                <a:ln>
                  <a:noFill/>
                </a:ln>
                <a:solidFill>
                  <a:srgbClr val="FCD766"/>
                </a:solidFill>
                <a:effectLst/>
                <a:uLnTx/>
                <a:uFillTx/>
                <a:latin typeface="Arial"/>
                <a:ea typeface="+mn-ea"/>
                <a:cs typeface="Arial"/>
              </a:rPr>
              <a:t>contract </a:t>
            </a:r>
            <a:r>
              <a:rPr kumimoji="0" sz="2400" b="1" i="0" u="none" strike="noStrike" kern="1200" cap="none" spc="0" normalizeH="0" baseline="0" noProof="0" dirty="0">
                <a:ln>
                  <a:noFill/>
                </a:ln>
                <a:solidFill>
                  <a:srgbClr val="FCD766"/>
                </a:solidFill>
                <a:effectLst/>
                <a:uLnTx/>
                <a:uFillTx/>
                <a:latin typeface="Arial"/>
                <a:ea typeface="+mn-ea"/>
                <a:cs typeface="Arial"/>
              </a:rPr>
              <a:t>or written agreement  </a:t>
            </a:r>
            <a:r>
              <a:rPr kumimoji="0" sz="2400" b="0" i="0" u="none" strike="noStrike" kern="1200" cap="none" spc="-5" normalizeH="0" baseline="0" noProof="0" dirty="0">
                <a:ln>
                  <a:noFill/>
                </a:ln>
                <a:solidFill>
                  <a:srgbClr val="FFFFFF"/>
                </a:solidFill>
                <a:effectLst/>
                <a:uLnTx/>
                <a:uFillTx/>
                <a:latin typeface="Arial"/>
                <a:ea typeface="+mn-ea"/>
                <a:cs typeface="Arial"/>
              </a:rPr>
              <a:t>with:</a:t>
            </a:r>
            <a:endParaRPr kumimoji="0" sz="2400" b="0" i="0" u="none" strike="noStrike" kern="1200" cap="none" spc="0" normalizeH="0" baseline="0" noProof="0" dirty="0">
              <a:ln>
                <a:noFill/>
              </a:ln>
              <a:solidFill>
                <a:prstClr val="black"/>
              </a:solidFill>
              <a:effectLst/>
              <a:uLnTx/>
              <a:uFillTx/>
              <a:latin typeface="Arial"/>
              <a:ea typeface="+mn-ea"/>
              <a:cs typeface="Arial"/>
            </a:endParaRPr>
          </a:p>
          <a:p>
            <a:pPr marL="514984" marR="563880" lvl="0" indent="0" algn="l" defTabSz="914400" rtl="0" eaLnBrk="1" fontAlgn="auto" latinLnBrk="0" hangingPunct="1">
              <a:lnSpc>
                <a:spcPct val="100000"/>
              </a:lnSpc>
              <a:spcBef>
                <a:spcPts val="1570"/>
              </a:spcBef>
              <a:spcAft>
                <a:spcPts val="0"/>
              </a:spcAft>
              <a:buClrTx/>
              <a:buSzTx/>
              <a:buFontTx/>
              <a:buNone/>
              <a:tabLst/>
              <a:defRPr/>
            </a:pPr>
            <a:r>
              <a:rPr kumimoji="0" sz="2200" b="0" i="0" u="none" strike="noStrike" kern="1200" cap="none" spc="-5" normalizeH="0" baseline="0" noProof="0" dirty="0">
                <a:ln>
                  <a:noFill/>
                </a:ln>
                <a:solidFill>
                  <a:srgbClr val="FFFFFF"/>
                </a:solidFill>
                <a:effectLst/>
                <a:uLnTx/>
                <a:uFillTx/>
                <a:latin typeface="Arial"/>
                <a:ea typeface="+mn-ea"/>
                <a:cs typeface="Arial"/>
              </a:rPr>
              <a:t>Food recovery organizations or services that  will </a:t>
            </a:r>
            <a:r>
              <a:rPr kumimoji="0" sz="2200" b="1" i="0" u="none" strike="noStrike" kern="1200" cap="none" spc="-5" normalizeH="0" baseline="0" noProof="0" dirty="0">
                <a:ln>
                  <a:noFill/>
                </a:ln>
                <a:solidFill>
                  <a:srgbClr val="FCD766"/>
                </a:solidFill>
                <a:effectLst/>
                <a:uLnTx/>
                <a:uFillTx/>
                <a:latin typeface="Arial"/>
                <a:ea typeface="+mn-ea"/>
                <a:cs typeface="Arial"/>
              </a:rPr>
              <a:t>collect </a:t>
            </a:r>
            <a:r>
              <a:rPr kumimoji="0" sz="2200" b="0" i="0" u="none" strike="noStrike" kern="1200" cap="none" spc="-5" normalizeH="0" baseline="0" noProof="0" dirty="0">
                <a:ln>
                  <a:noFill/>
                </a:ln>
                <a:solidFill>
                  <a:srgbClr val="FFFFFF"/>
                </a:solidFill>
                <a:effectLst/>
                <a:uLnTx/>
                <a:uFillTx/>
                <a:latin typeface="Arial"/>
                <a:ea typeface="+mn-ea"/>
                <a:cs typeface="Arial"/>
              </a:rPr>
              <a:t>edible food for food</a:t>
            </a:r>
            <a:r>
              <a:rPr kumimoji="0" sz="2200" b="0" i="0" u="none" strike="noStrike" kern="1200" cap="none" spc="65" normalizeH="0" baseline="0" noProof="0" dirty="0">
                <a:ln>
                  <a:noFill/>
                </a:ln>
                <a:solidFill>
                  <a:srgbClr val="FFFFFF"/>
                </a:solidFill>
                <a:effectLst/>
                <a:uLnTx/>
                <a:uFillTx/>
                <a:latin typeface="Arial"/>
                <a:ea typeface="+mn-ea"/>
                <a:cs typeface="Arial"/>
              </a:rPr>
              <a:t> </a:t>
            </a:r>
            <a:r>
              <a:rPr kumimoji="0" sz="2200" b="0" i="0" u="none" strike="noStrike" kern="1200" cap="none" spc="-5" normalizeH="0" baseline="0" noProof="0" dirty="0">
                <a:ln>
                  <a:noFill/>
                </a:ln>
                <a:solidFill>
                  <a:srgbClr val="FFFFFF"/>
                </a:solidFill>
                <a:effectLst/>
                <a:uLnTx/>
                <a:uFillTx/>
                <a:latin typeface="Arial"/>
                <a:ea typeface="+mn-ea"/>
                <a:cs typeface="Arial"/>
              </a:rPr>
              <a:t>recovery</a:t>
            </a:r>
            <a:endParaRPr kumimoji="0" sz="2200" b="0" i="0" u="none" strike="noStrike" kern="1200" cap="none" spc="0" normalizeH="0" baseline="0" noProof="0" dirty="0">
              <a:ln>
                <a:noFill/>
              </a:ln>
              <a:solidFill>
                <a:prstClr val="black"/>
              </a:solidFill>
              <a:effectLst/>
              <a:uLnTx/>
              <a:uFillTx/>
              <a:latin typeface="Arial"/>
              <a:ea typeface="+mn-ea"/>
              <a:cs typeface="Arial"/>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sz="2200" b="0" i="0" u="none" strike="noStrike" kern="1200" cap="none" spc="0" normalizeH="0" baseline="0" noProof="0" dirty="0">
              <a:ln>
                <a:noFill/>
              </a:ln>
              <a:solidFill>
                <a:prstClr val="black"/>
              </a:solidFill>
              <a:effectLst/>
              <a:uLnTx/>
              <a:uFillTx/>
              <a:latin typeface="Times New Roman"/>
              <a:ea typeface="+mn-ea"/>
              <a:cs typeface="Times New Roman"/>
            </a:endParaRPr>
          </a:p>
          <a:p>
            <a:pPr marL="514984" marR="5080" lvl="0" indent="0" algn="l" defTabSz="914400" rtl="0" eaLnBrk="1" fontAlgn="auto" latinLnBrk="0" hangingPunct="1">
              <a:lnSpc>
                <a:spcPct val="100000"/>
              </a:lnSpc>
              <a:spcBef>
                <a:spcPts val="0"/>
              </a:spcBef>
              <a:spcAft>
                <a:spcPts val="0"/>
              </a:spcAft>
              <a:buClrTx/>
              <a:buSzTx/>
              <a:buFontTx/>
              <a:buNone/>
              <a:tabLst/>
              <a:defRPr/>
            </a:pPr>
            <a:r>
              <a:rPr kumimoji="0" sz="2200" b="0" i="0" u="none" strike="noStrike" kern="1200" cap="none" spc="-5" normalizeH="0" baseline="0" noProof="0" dirty="0">
                <a:ln>
                  <a:noFill/>
                </a:ln>
                <a:solidFill>
                  <a:srgbClr val="FFFFFF"/>
                </a:solidFill>
                <a:effectLst/>
                <a:uLnTx/>
                <a:uFillTx/>
                <a:latin typeface="Arial"/>
                <a:ea typeface="+mn-ea"/>
                <a:cs typeface="Arial"/>
              </a:rPr>
              <a:t>Food recovery organizations that will accept food  that the generator </a:t>
            </a:r>
            <a:r>
              <a:rPr kumimoji="0" sz="2200" b="1" i="0" u="none" strike="noStrike" kern="1200" cap="none" spc="-5" normalizeH="0" baseline="0" noProof="0" dirty="0">
                <a:ln>
                  <a:noFill/>
                </a:ln>
                <a:solidFill>
                  <a:srgbClr val="FCD766"/>
                </a:solidFill>
                <a:effectLst/>
                <a:uLnTx/>
                <a:uFillTx/>
                <a:latin typeface="Arial"/>
                <a:ea typeface="+mn-ea"/>
                <a:cs typeface="Arial"/>
              </a:rPr>
              <a:t>self</a:t>
            </a:r>
            <a:r>
              <a:rPr kumimoji="0" sz="2200" b="1" i="0" u="none" strike="noStrike" kern="1200" cap="none" spc="40" normalizeH="0" baseline="0" noProof="0" dirty="0">
                <a:ln>
                  <a:noFill/>
                </a:ln>
                <a:solidFill>
                  <a:srgbClr val="FCD766"/>
                </a:solidFill>
                <a:effectLst/>
                <a:uLnTx/>
                <a:uFillTx/>
                <a:latin typeface="Arial"/>
                <a:ea typeface="+mn-ea"/>
                <a:cs typeface="Arial"/>
              </a:rPr>
              <a:t> </a:t>
            </a:r>
            <a:r>
              <a:rPr kumimoji="0" sz="2200" b="1" i="0" u="none" strike="noStrike" kern="1200" cap="none" spc="-5" normalizeH="0" baseline="0" noProof="0" dirty="0">
                <a:ln>
                  <a:noFill/>
                </a:ln>
                <a:solidFill>
                  <a:srgbClr val="FCD766"/>
                </a:solidFill>
                <a:effectLst/>
                <a:uLnTx/>
                <a:uFillTx/>
                <a:latin typeface="Arial"/>
                <a:ea typeface="+mn-ea"/>
                <a:cs typeface="Arial"/>
              </a:rPr>
              <a:t>hauls</a:t>
            </a:r>
            <a:endParaRPr kumimoji="0" lang="en-US" sz="2200" b="1" i="0" u="none" strike="noStrike" kern="1200" cap="none" spc="-5" normalizeH="0" baseline="0" noProof="0" dirty="0">
              <a:ln>
                <a:noFill/>
              </a:ln>
              <a:solidFill>
                <a:srgbClr val="FCD766"/>
              </a:solidFill>
              <a:effectLst/>
              <a:uLnTx/>
              <a:uFillTx/>
              <a:latin typeface="Arial"/>
              <a:ea typeface="+mn-ea"/>
              <a:cs typeface="Arial"/>
            </a:endParaRPr>
          </a:p>
          <a:p>
            <a:pPr marL="514984" marR="5080" lvl="0" indent="0" algn="l" defTabSz="914400" rtl="0" eaLnBrk="1" fontAlgn="auto" latinLnBrk="0" hangingPunct="1">
              <a:lnSpc>
                <a:spcPct val="100000"/>
              </a:lnSpc>
              <a:spcBef>
                <a:spcPts val="0"/>
              </a:spcBef>
              <a:spcAft>
                <a:spcPts val="0"/>
              </a:spcAft>
              <a:buClrTx/>
              <a:buSzTx/>
              <a:buFontTx/>
              <a:buNone/>
              <a:tabLst/>
              <a:defRPr/>
            </a:pPr>
            <a:endParaRPr kumimoji="0" sz="2200" b="0" i="0" u="none" strike="noStrike" kern="1200" cap="none" spc="0" normalizeH="0" baseline="0" noProof="0" dirty="0">
              <a:ln>
                <a:noFill/>
              </a:ln>
              <a:solidFill>
                <a:prstClr val="black"/>
              </a:solidFill>
              <a:effectLst/>
              <a:uLnTx/>
              <a:uFillTx/>
              <a:latin typeface="Arial"/>
              <a:ea typeface="+mn-ea"/>
              <a:cs typeface="Arial"/>
            </a:endParaRPr>
          </a:p>
        </p:txBody>
      </p:sp>
      <p:grpSp>
        <p:nvGrpSpPr>
          <p:cNvPr id="26" name="Group 25" title="Image to Recover the Maximum amount of edible food"/>
          <p:cNvGrpSpPr/>
          <p:nvPr/>
        </p:nvGrpSpPr>
        <p:grpSpPr>
          <a:xfrm>
            <a:off x="3798393" y="183126"/>
            <a:ext cx="8028940" cy="5845690"/>
            <a:chOff x="3798393" y="183126"/>
            <a:chExt cx="8028940" cy="5845690"/>
          </a:xfrm>
        </p:grpSpPr>
        <p:sp>
          <p:nvSpPr>
            <p:cNvPr id="12" name="object 12"/>
            <p:cNvSpPr/>
            <p:nvPr/>
          </p:nvSpPr>
          <p:spPr>
            <a:xfrm>
              <a:off x="3798393" y="2459481"/>
              <a:ext cx="8028940" cy="3569335"/>
            </a:xfrm>
            <a:custGeom>
              <a:avLst/>
              <a:gdLst/>
              <a:ahLst/>
              <a:cxnLst/>
              <a:rect l="l" t="t" r="r" b="b"/>
              <a:pathLst>
                <a:path w="8028940" h="3569335">
                  <a:moveTo>
                    <a:pt x="0" y="594867"/>
                  </a:moveTo>
                  <a:lnTo>
                    <a:pt x="1971" y="546077"/>
                  </a:lnTo>
                  <a:lnTo>
                    <a:pt x="7785" y="498374"/>
                  </a:lnTo>
                  <a:lnTo>
                    <a:pt x="17287" y="451910"/>
                  </a:lnTo>
                  <a:lnTo>
                    <a:pt x="30325" y="406838"/>
                  </a:lnTo>
                  <a:lnTo>
                    <a:pt x="46745" y="363313"/>
                  </a:lnTo>
                  <a:lnTo>
                    <a:pt x="66395" y="321486"/>
                  </a:lnTo>
                  <a:lnTo>
                    <a:pt x="89121" y="281511"/>
                  </a:lnTo>
                  <a:lnTo>
                    <a:pt x="114771" y="243541"/>
                  </a:lnTo>
                  <a:lnTo>
                    <a:pt x="143191" y="207729"/>
                  </a:lnTo>
                  <a:lnTo>
                    <a:pt x="174228" y="174228"/>
                  </a:lnTo>
                  <a:lnTo>
                    <a:pt x="207729" y="143191"/>
                  </a:lnTo>
                  <a:lnTo>
                    <a:pt x="243541" y="114771"/>
                  </a:lnTo>
                  <a:lnTo>
                    <a:pt x="281511" y="89121"/>
                  </a:lnTo>
                  <a:lnTo>
                    <a:pt x="321486" y="66395"/>
                  </a:lnTo>
                  <a:lnTo>
                    <a:pt x="363313" y="46745"/>
                  </a:lnTo>
                  <a:lnTo>
                    <a:pt x="406838" y="30325"/>
                  </a:lnTo>
                  <a:lnTo>
                    <a:pt x="451910" y="17287"/>
                  </a:lnTo>
                  <a:lnTo>
                    <a:pt x="498374" y="7785"/>
                  </a:lnTo>
                  <a:lnTo>
                    <a:pt x="546077" y="1971"/>
                  </a:lnTo>
                  <a:lnTo>
                    <a:pt x="594867" y="0"/>
                  </a:lnTo>
                  <a:lnTo>
                    <a:pt x="7433563" y="0"/>
                  </a:lnTo>
                  <a:lnTo>
                    <a:pt x="7482354" y="1971"/>
                  </a:lnTo>
                  <a:lnTo>
                    <a:pt x="7530057" y="7785"/>
                  </a:lnTo>
                  <a:lnTo>
                    <a:pt x="7576521" y="17287"/>
                  </a:lnTo>
                  <a:lnTo>
                    <a:pt x="7621593" y="30325"/>
                  </a:lnTo>
                  <a:lnTo>
                    <a:pt x="7665118" y="46745"/>
                  </a:lnTo>
                  <a:lnTo>
                    <a:pt x="7706945" y="66395"/>
                  </a:lnTo>
                  <a:lnTo>
                    <a:pt x="7746920" y="89121"/>
                  </a:lnTo>
                  <a:lnTo>
                    <a:pt x="7784890" y="114771"/>
                  </a:lnTo>
                  <a:lnTo>
                    <a:pt x="7820702" y="143191"/>
                  </a:lnTo>
                  <a:lnTo>
                    <a:pt x="7854203" y="174228"/>
                  </a:lnTo>
                  <a:lnTo>
                    <a:pt x="7885240" y="207729"/>
                  </a:lnTo>
                  <a:lnTo>
                    <a:pt x="7913660" y="243541"/>
                  </a:lnTo>
                  <a:lnTo>
                    <a:pt x="7939310" y="281511"/>
                  </a:lnTo>
                  <a:lnTo>
                    <a:pt x="7962036" y="321486"/>
                  </a:lnTo>
                  <a:lnTo>
                    <a:pt x="7981686" y="363313"/>
                  </a:lnTo>
                  <a:lnTo>
                    <a:pt x="7998106" y="406838"/>
                  </a:lnTo>
                  <a:lnTo>
                    <a:pt x="8011144" y="451910"/>
                  </a:lnTo>
                  <a:lnTo>
                    <a:pt x="8020646" y="498374"/>
                  </a:lnTo>
                  <a:lnTo>
                    <a:pt x="8026460" y="546077"/>
                  </a:lnTo>
                  <a:lnTo>
                    <a:pt x="8028432" y="594867"/>
                  </a:lnTo>
                  <a:lnTo>
                    <a:pt x="8028432" y="2974340"/>
                  </a:lnTo>
                  <a:lnTo>
                    <a:pt x="8026460" y="3023128"/>
                  </a:lnTo>
                  <a:lnTo>
                    <a:pt x="8020646" y="3070830"/>
                  </a:lnTo>
                  <a:lnTo>
                    <a:pt x="8011144" y="3117293"/>
                  </a:lnTo>
                  <a:lnTo>
                    <a:pt x="7998106" y="3162364"/>
                  </a:lnTo>
                  <a:lnTo>
                    <a:pt x="7981686" y="3205889"/>
                  </a:lnTo>
                  <a:lnTo>
                    <a:pt x="7962036" y="3247715"/>
                  </a:lnTo>
                  <a:lnTo>
                    <a:pt x="7939310" y="3287690"/>
                  </a:lnTo>
                  <a:lnTo>
                    <a:pt x="7913660" y="3325661"/>
                  </a:lnTo>
                  <a:lnTo>
                    <a:pt x="7885240" y="3361473"/>
                  </a:lnTo>
                  <a:lnTo>
                    <a:pt x="7854203" y="3394975"/>
                  </a:lnTo>
                  <a:lnTo>
                    <a:pt x="7820702" y="3426012"/>
                  </a:lnTo>
                  <a:lnTo>
                    <a:pt x="7784890" y="3454432"/>
                  </a:lnTo>
                  <a:lnTo>
                    <a:pt x="7746920" y="3480083"/>
                  </a:lnTo>
                  <a:lnTo>
                    <a:pt x="7706945" y="3502809"/>
                  </a:lnTo>
                  <a:lnTo>
                    <a:pt x="7665118" y="3522460"/>
                  </a:lnTo>
                  <a:lnTo>
                    <a:pt x="7621593" y="3538881"/>
                  </a:lnTo>
                  <a:lnTo>
                    <a:pt x="7576521" y="3551919"/>
                  </a:lnTo>
                  <a:lnTo>
                    <a:pt x="7530057" y="3561422"/>
                  </a:lnTo>
                  <a:lnTo>
                    <a:pt x="7482354" y="3567236"/>
                  </a:lnTo>
                  <a:lnTo>
                    <a:pt x="7433563" y="3569207"/>
                  </a:lnTo>
                  <a:lnTo>
                    <a:pt x="594867" y="3569207"/>
                  </a:lnTo>
                  <a:lnTo>
                    <a:pt x="546077" y="3567236"/>
                  </a:lnTo>
                  <a:lnTo>
                    <a:pt x="498374" y="3561422"/>
                  </a:lnTo>
                  <a:lnTo>
                    <a:pt x="451910" y="3551919"/>
                  </a:lnTo>
                  <a:lnTo>
                    <a:pt x="406838" y="3538881"/>
                  </a:lnTo>
                  <a:lnTo>
                    <a:pt x="363313" y="3522460"/>
                  </a:lnTo>
                  <a:lnTo>
                    <a:pt x="321486" y="3502809"/>
                  </a:lnTo>
                  <a:lnTo>
                    <a:pt x="281511" y="3480083"/>
                  </a:lnTo>
                  <a:lnTo>
                    <a:pt x="243541" y="3454432"/>
                  </a:lnTo>
                  <a:lnTo>
                    <a:pt x="207729" y="3426012"/>
                  </a:lnTo>
                  <a:lnTo>
                    <a:pt x="174228" y="3394975"/>
                  </a:lnTo>
                  <a:lnTo>
                    <a:pt x="143191" y="3361473"/>
                  </a:lnTo>
                  <a:lnTo>
                    <a:pt x="114771" y="3325661"/>
                  </a:lnTo>
                  <a:lnTo>
                    <a:pt x="89121" y="3287690"/>
                  </a:lnTo>
                  <a:lnTo>
                    <a:pt x="66395" y="3247715"/>
                  </a:lnTo>
                  <a:lnTo>
                    <a:pt x="46745" y="3205889"/>
                  </a:lnTo>
                  <a:lnTo>
                    <a:pt x="30325" y="3162364"/>
                  </a:lnTo>
                  <a:lnTo>
                    <a:pt x="17287" y="3117293"/>
                  </a:lnTo>
                  <a:lnTo>
                    <a:pt x="7785" y="3070830"/>
                  </a:lnTo>
                  <a:lnTo>
                    <a:pt x="1971" y="3023128"/>
                  </a:lnTo>
                  <a:lnTo>
                    <a:pt x="0" y="2974340"/>
                  </a:lnTo>
                  <a:lnTo>
                    <a:pt x="0" y="594867"/>
                  </a:lnTo>
                  <a:close/>
                </a:path>
              </a:pathLst>
            </a:custGeom>
            <a:ln w="57912">
              <a:solidFill>
                <a:srgbClr val="FFD966"/>
              </a:solidFill>
            </a:ln>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object 14"/>
            <p:cNvSpPr/>
            <p:nvPr/>
          </p:nvSpPr>
          <p:spPr>
            <a:xfrm>
              <a:off x="3904488" y="2608191"/>
              <a:ext cx="881380" cy="891540"/>
            </a:xfrm>
            <a:custGeom>
              <a:avLst/>
              <a:gdLst/>
              <a:ahLst/>
              <a:cxnLst/>
              <a:rect l="l" t="t" r="r" b="b"/>
              <a:pathLst>
                <a:path w="881379" h="891539">
                  <a:moveTo>
                    <a:pt x="440436" y="0"/>
                  </a:moveTo>
                  <a:lnTo>
                    <a:pt x="392452" y="2614"/>
                  </a:lnTo>
                  <a:lnTo>
                    <a:pt x="345964" y="10278"/>
                  </a:lnTo>
                  <a:lnTo>
                    <a:pt x="301239" y="22719"/>
                  </a:lnTo>
                  <a:lnTo>
                    <a:pt x="258548" y="39666"/>
                  </a:lnTo>
                  <a:lnTo>
                    <a:pt x="218157" y="60847"/>
                  </a:lnTo>
                  <a:lnTo>
                    <a:pt x="180337" y="85990"/>
                  </a:lnTo>
                  <a:lnTo>
                    <a:pt x="145357" y="114824"/>
                  </a:lnTo>
                  <a:lnTo>
                    <a:pt x="113485" y="147077"/>
                  </a:lnTo>
                  <a:lnTo>
                    <a:pt x="84990" y="182477"/>
                  </a:lnTo>
                  <a:lnTo>
                    <a:pt x="60141" y="220754"/>
                  </a:lnTo>
                  <a:lnTo>
                    <a:pt x="39207" y="261635"/>
                  </a:lnTo>
                  <a:lnTo>
                    <a:pt x="22457" y="304848"/>
                  </a:lnTo>
                  <a:lnTo>
                    <a:pt x="10160" y="350123"/>
                  </a:lnTo>
                  <a:lnTo>
                    <a:pt x="2584" y="397187"/>
                  </a:lnTo>
                  <a:lnTo>
                    <a:pt x="0" y="445770"/>
                  </a:lnTo>
                  <a:lnTo>
                    <a:pt x="2584" y="494352"/>
                  </a:lnTo>
                  <a:lnTo>
                    <a:pt x="10160" y="541416"/>
                  </a:lnTo>
                  <a:lnTo>
                    <a:pt x="22457" y="586691"/>
                  </a:lnTo>
                  <a:lnTo>
                    <a:pt x="39207" y="629904"/>
                  </a:lnTo>
                  <a:lnTo>
                    <a:pt x="60141" y="670785"/>
                  </a:lnTo>
                  <a:lnTo>
                    <a:pt x="84990" y="709062"/>
                  </a:lnTo>
                  <a:lnTo>
                    <a:pt x="113485" y="744462"/>
                  </a:lnTo>
                  <a:lnTo>
                    <a:pt x="145357" y="776715"/>
                  </a:lnTo>
                  <a:lnTo>
                    <a:pt x="180337" y="805549"/>
                  </a:lnTo>
                  <a:lnTo>
                    <a:pt x="218157" y="830692"/>
                  </a:lnTo>
                  <a:lnTo>
                    <a:pt x="258548" y="851873"/>
                  </a:lnTo>
                  <a:lnTo>
                    <a:pt x="301239" y="868820"/>
                  </a:lnTo>
                  <a:lnTo>
                    <a:pt x="345964" y="881261"/>
                  </a:lnTo>
                  <a:lnTo>
                    <a:pt x="392452" y="888925"/>
                  </a:lnTo>
                  <a:lnTo>
                    <a:pt x="440436" y="891540"/>
                  </a:lnTo>
                  <a:lnTo>
                    <a:pt x="488419" y="888925"/>
                  </a:lnTo>
                  <a:lnTo>
                    <a:pt x="534907" y="881261"/>
                  </a:lnTo>
                  <a:lnTo>
                    <a:pt x="579632" y="868820"/>
                  </a:lnTo>
                  <a:lnTo>
                    <a:pt x="622323" y="851873"/>
                  </a:lnTo>
                  <a:lnTo>
                    <a:pt x="662714" y="830692"/>
                  </a:lnTo>
                  <a:lnTo>
                    <a:pt x="700534" y="805549"/>
                  </a:lnTo>
                  <a:lnTo>
                    <a:pt x="735514" y="776715"/>
                  </a:lnTo>
                  <a:lnTo>
                    <a:pt x="767386" y="744462"/>
                  </a:lnTo>
                  <a:lnTo>
                    <a:pt x="795881" y="709062"/>
                  </a:lnTo>
                  <a:lnTo>
                    <a:pt x="820730" y="670785"/>
                  </a:lnTo>
                  <a:lnTo>
                    <a:pt x="841664" y="629904"/>
                  </a:lnTo>
                  <a:lnTo>
                    <a:pt x="858414" y="586691"/>
                  </a:lnTo>
                  <a:lnTo>
                    <a:pt x="870711" y="541416"/>
                  </a:lnTo>
                  <a:lnTo>
                    <a:pt x="878287" y="494352"/>
                  </a:lnTo>
                  <a:lnTo>
                    <a:pt x="880872" y="445770"/>
                  </a:lnTo>
                  <a:lnTo>
                    <a:pt x="878287" y="397187"/>
                  </a:lnTo>
                  <a:lnTo>
                    <a:pt x="870711" y="350123"/>
                  </a:lnTo>
                  <a:lnTo>
                    <a:pt x="858414" y="304848"/>
                  </a:lnTo>
                  <a:lnTo>
                    <a:pt x="841664" y="261635"/>
                  </a:lnTo>
                  <a:lnTo>
                    <a:pt x="820730" y="220754"/>
                  </a:lnTo>
                  <a:lnTo>
                    <a:pt x="795881" y="182477"/>
                  </a:lnTo>
                  <a:lnTo>
                    <a:pt x="767386" y="147077"/>
                  </a:lnTo>
                  <a:lnTo>
                    <a:pt x="735514" y="114824"/>
                  </a:lnTo>
                  <a:lnTo>
                    <a:pt x="700534" y="85990"/>
                  </a:lnTo>
                  <a:lnTo>
                    <a:pt x="662714" y="60847"/>
                  </a:lnTo>
                  <a:lnTo>
                    <a:pt x="622323" y="39666"/>
                  </a:lnTo>
                  <a:lnTo>
                    <a:pt x="579632" y="22719"/>
                  </a:lnTo>
                  <a:lnTo>
                    <a:pt x="534907" y="10278"/>
                  </a:lnTo>
                  <a:lnTo>
                    <a:pt x="488419" y="2614"/>
                  </a:lnTo>
                  <a:lnTo>
                    <a:pt x="440436"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object 15" title="Image of a contract or written agreement"/>
            <p:cNvSpPr/>
            <p:nvPr/>
          </p:nvSpPr>
          <p:spPr>
            <a:xfrm>
              <a:off x="4125467" y="2812407"/>
              <a:ext cx="499872" cy="484632"/>
            </a:xfrm>
            <a:prstGeom prst="rect">
              <a:avLst/>
            </a:prstGeom>
            <a:blipFill>
              <a:blip r:embed="rId5"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6" name="object 16"/>
            <p:cNvSpPr/>
            <p:nvPr/>
          </p:nvSpPr>
          <p:spPr>
            <a:xfrm>
              <a:off x="4835652" y="3763383"/>
              <a:ext cx="509270" cy="533400"/>
            </a:xfrm>
            <a:custGeom>
              <a:avLst/>
              <a:gdLst/>
              <a:ahLst/>
              <a:cxnLst/>
              <a:rect l="l" t="t" r="r" b="b"/>
              <a:pathLst>
                <a:path w="509270" h="533400">
                  <a:moveTo>
                    <a:pt x="254508" y="0"/>
                  </a:moveTo>
                  <a:lnTo>
                    <a:pt x="208752" y="4296"/>
                  </a:lnTo>
                  <a:lnTo>
                    <a:pt x="165690" y="16682"/>
                  </a:lnTo>
                  <a:lnTo>
                    <a:pt x="126040" y="36406"/>
                  </a:lnTo>
                  <a:lnTo>
                    <a:pt x="90520" y="62716"/>
                  </a:lnTo>
                  <a:lnTo>
                    <a:pt x="59847" y="94858"/>
                  </a:lnTo>
                  <a:lnTo>
                    <a:pt x="34741" y="132080"/>
                  </a:lnTo>
                  <a:lnTo>
                    <a:pt x="15919" y="173629"/>
                  </a:lnTo>
                  <a:lnTo>
                    <a:pt x="4099" y="218753"/>
                  </a:lnTo>
                  <a:lnTo>
                    <a:pt x="0" y="266700"/>
                  </a:lnTo>
                  <a:lnTo>
                    <a:pt x="4099" y="314646"/>
                  </a:lnTo>
                  <a:lnTo>
                    <a:pt x="15919" y="359770"/>
                  </a:lnTo>
                  <a:lnTo>
                    <a:pt x="34741" y="401319"/>
                  </a:lnTo>
                  <a:lnTo>
                    <a:pt x="59847" y="438541"/>
                  </a:lnTo>
                  <a:lnTo>
                    <a:pt x="90520" y="470683"/>
                  </a:lnTo>
                  <a:lnTo>
                    <a:pt x="126040" y="496993"/>
                  </a:lnTo>
                  <a:lnTo>
                    <a:pt x="165690" y="516717"/>
                  </a:lnTo>
                  <a:lnTo>
                    <a:pt x="208752" y="529103"/>
                  </a:lnTo>
                  <a:lnTo>
                    <a:pt x="254508" y="533400"/>
                  </a:lnTo>
                  <a:lnTo>
                    <a:pt x="300263" y="529103"/>
                  </a:lnTo>
                  <a:lnTo>
                    <a:pt x="343325" y="516717"/>
                  </a:lnTo>
                  <a:lnTo>
                    <a:pt x="382975" y="496993"/>
                  </a:lnTo>
                  <a:lnTo>
                    <a:pt x="418495" y="470683"/>
                  </a:lnTo>
                  <a:lnTo>
                    <a:pt x="449168" y="438541"/>
                  </a:lnTo>
                  <a:lnTo>
                    <a:pt x="474274" y="401319"/>
                  </a:lnTo>
                  <a:lnTo>
                    <a:pt x="493096" y="359770"/>
                  </a:lnTo>
                  <a:lnTo>
                    <a:pt x="504916" y="314646"/>
                  </a:lnTo>
                  <a:lnTo>
                    <a:pt x="509015" y="266700"/>
                  </a:lnTo>
                  <a:lnTo>
                    <a:pt x="504916" y="218753"/>
                  </a:lnTo>
                  <a:lnTo>
                    <a:pt x="493096" y="173629"/>
                  </a:lnTo>
                  <a:lnTo>
                    <a:pt x="474274" y="132079"/>
                  </a:lnTo>
                  <a:lnTo>
                    <a:pt x="449168" y="94858"/>
                  </a:lnTo>
                  <a:lnTo>
                    <a:pt x="418495" y="62716"/>
                  </a:lnTo>
                  <a:lnTo>
                    <a:pt x="382975" y="36406"/>
                  </a:lnTo>
                  <a:lnTo>
                    <a:pt x="343325" y="16682"/>
                  </a:lnTo>
                  <a:lnTo>
                    <a:pt x="300263" y="4296"/>
                  </a:lnTo>
                  <a:lnTo>
                    <a:pt x="254508"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object 17" title="Image of a truck to symbolize recovery service"/>
            <p:cNvSpPr/>
            <p:nvPr/>
          </p:nvSpPr>
          <p:spPr>
            <a:xfrm>
              <a:off x="4896611" y="3931024"/>
              <a:ext cx="362712" cy="233172"/>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19" name="object 19"/>
            <p:cNvSpPr/>
            <p:nvPr/>
          </p:nvSpPr>
          <p:spPr>
            <a:xfrm>
              <a:off x="4837176" y="4718932"/>
              <a:ext cx="508000" cy="533400"/>
            </a:xfrm>
            <a:custGeom>
              <a:avLst/>
              <a:gdLst/>
              <a:ahLst/>
              <a:cxnLst/>
              <a:rect l="l" t="t" r="r" b="b"/>
              <a:pathLst>
                <a:path w="508000" h="533400">
                  <a:moveTo>
                    <a:pt x="253746" y="0"/>
                  </a:moveTo>
                  <a:lnTo>
                    <a:pt x="208150" y="4296"/>
                  </a:lnTo>
                  <a:lnTo>
                    <a:pt x="165229" y="16682"/>
                  </a:lnTo>
                  <a:lnTo>
                    <a:pt x="125701" y="36406"/>
                  </a:lnTo>
                  <a:lnTo>
                    <a:pt x="90284" y="62716"/>
                  </a:lnTo>
                  <a:lnTo>
                    <a:pt x="59697" y="94858"/>
                  </a:lnTo>
                  <a:lnTo>
                    <a:pt x="34656" y="132080"/>
                  </a:lnTo>
                  <a:lnTo>
                    <a:pt x="15881" y="173629"/>
                  </a:lnTo>
                  <a:lnTo>
                    <a:pt x="4090" y="218753"/>
                  </a:lnTo>
                  <a:lnTo>
                    <a:pt x="0" y="266700"/>
                  </a:lnTo>
                  <a:lnTo>
                    <a:pt x="4090" y="314646"/>
                  </a:lnTo>
                  <a:lnTo>
                    <a:pt x="15881" y="359770"/>
                  </a:lnTo>
                  <a:lnTo>
                    <a:pt x="34656" y="401320"/>
                  </a:lnTo>
                  <a:lnTo>
                    <a:pt x="59697" y="438541"/>
                  </a:lnTo>
                  <a:lnTo>
                    <a:pt x="90284" y="470683"/>
                  </a:lnTo>
                  <a:lnTo>
                    <a:pt x="125701" y="496993"/>
                  </a:lnTo>
                  <a:lnTo>
                    <a:pt x="165229" y="516717"/>
                  </a:lnTo>
                  <a:lnTo>
                    <a:pt x="208150" y="529103"/>
                  </a:lnTo>
                  <a:lnTo>
                    <a:pt x="253746" y="533400"/>
                  </a:lnTo>
                  <a:lnTo>
                    <a:pt x="299341" y="529103"/>
                  </a:lnTo>
                  <a:lnTo>
                    <a:pt x="342262" y="516717"/>
                  </a:lnTo>
                  <a:lnTo>
                    <a:pt x="381790" y="496993"/>
                  </a:lnTo>
                  <a:lnTo>
                    <a:pt x="417207" y="470683"/>
                  </a:lnTo>
                  <a:lnTo>
                    <a:pt x="447794" y="438541"/>
                  </a:lnTo>
                  <a:lnTo>
                    <a:pt x="472835" y="401320"/>
                  </a:lnTo>
                  <a:lnTo>
                    <a:pt x="491610" y="359770"/>
                  </a:lnTo>
                  <a:lnTo>
                    <a:pt x="503401" y="314646"/>
                  </a:lnTo>
                  <a:lnTo>
                    <a:pt x="507491" y="266700"/>
                  </a:lnTo>
                  <a:lnTo>
                    <a:pt x="503401" y="218753"/>
                  </a:lnTo>
                  <a:lnTo>
                    <a:pt x="491610" y="173629"/>
                  </a:lnTo>
                  <a:lnTo>
                    <a:pt x="472835" y="132080"/>
                  </a:lnTo>
                  <a:lnTo>
                    <a:pt x="447794" y="94858"/>
                  </a:lnTo>
                  <a:lnTo>
                    <a:pt x="417207" y="62716"/>
                  </a:lnTo>
                  <a:lnTo>
                    <a:pt x="381790" y="36406"/>
                  </a:lnTo>
                  <a:lnTo>
                    <a:pt x="342262" y="16682"/>
                  </a:lnTo>
                  <a:lnTo>
                    <a:pt x="299341" y="4296"/>
                  </a:lnTo>
                  <a:lnTo>
                    <a:pt x="253746"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0" name="object 20" title="Image of a truck to symbolize self-haul"/>
            <p:cNvSpPr/>
            <p:nvPr/>
          </p:nvSpPr>
          <p:spPr>
            <a:xfrm>
              <a:off x="4898135" y="4886571"/>
              <a:ext cx="362712" cy="233171"/>
            </a:xfrm>
            <a:prstGeom prst="rect">
              <a:avLst/>
            </a:prstGeom>
            <a:blipFill>
              <a:blip r:embed="rId6"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object 21"/>
            <p:cNvSpPr/>
            <p:nvPr/>
          </p:nvSpPr>
          <p:spPr>
            <a:xfrm>
              <a:off x="3880039" y="183126"/>
              <a:ext cx="925194" cy="935990"/>
            </a:xfrm>
            <a:custGeom>
              <a:avLst/>
              <a:gdLst/>
              <a:ahLst/>
              <a:cxnLst/>
              <a:rect l="l" t="t" r="r" b="b"/>
              <a:pathLst>
                <a:path w="925195" h="935989">
                  <a:moveTo>
                    <a:pt x="462534" y="0"/>
                  </a:moveTo>
                  <a:lnTo>
                    <a:pt x="415251" y="2415"/>
                  </a:lnTo>
                  <a:lnTo>
                    <a:pt x="369332" y="9503"/>
                  </a:lnTo>
                  <a:lnTo>
                    <a:pt x="325010" y="21030"/>
                  </a:lnTo>
                  <a:lnTo>
                    <a:pt x="282517" y="36760"/>
                  </a:lnTo>
                  <a:lnTo>
                    <a:pt x="242086" y="56459"/>
                  </a:lnTo>
                  <a:lnTo>
                    <a:pt x="203950" y="79891"/>
                  </a:lnTo>
                  <a:lnTo>
                    <a:pt x="168341" y="106822"/>
                  </a:lnTo>
                  <a:lnTo>
                    <a:pt x="135493" y="137017"/>
                  </a:lnTo>
                  <a:lnTo>
                    <a:pt x="105637" y="170240"/>
                  </a:lnTo>
                  <a:lnTo>
                    <a:pt x="79007" y="206257"/>
                  </a:lnTo>
                  <a:lnTo>
                    <a:pt x="55836" y="244832"/>
                  </a:lnTo>
                  <a:lnTo>
                    <a:pt x="36355" y="285732"/>
                  </a:lnTo>
                  <a:lnTo>
                    <a:pt x="20799" y="328720"/>
                  </a:lnTo>
                  <a:lnTo>
                    <a:pt x="9399" y="373562"/>
                  </a:lnTo>
                  <a:lnTo>
                    <a:pt x="2388" y="420023"/>
                  </a:lnTo>
                  <a:lnTo>
                    <a:pt x="0" y="467867"/>
                  </a:lnTo>
                  <a:lnTo>
                    <a:pt x="2388" y="515712"/>
                  </a:lnTo>
                  <a:lnTo>
                    <a:pt x="9399" y="562173"/>
                  </a:lnTo>
                  <a:lnTo>
                    <a:pt x="20799" y="607015"/>
                  </a:lnTo>
                  <a:lnTo>
                    <a:pt x="36355" y="650003"/>
                  </a:lnTo>
                  <a:lnTo>
                    <a:pt x="55836" y="690903"/>
                  </a:lnTo>
                  <a:lnTo>
                    <a:pt x="79007" y="729478"/>
                  </a:lnTo>
                  <a:lnTo>
                    <a:pt x="105637" y="765495"/>
                  </a:lnTo>
                  <a:lnTo>
                    <a:pt x="135493" y="798718"/>
                  </a:lnTo>
                  <a:lnTo>
                    <a:pt x="168341" y="828913"/>
                  </a:lnTo>
                  <a:lnTo>
                    <a:pt x="203950" y="855844"/>
                  </a:lnTo>
                  <a:lnTo>
                    <a:pt x="242086" y="879276"/>
                  </a:lnTo>
                  <a:lnTo>
                    <a:pt x="282517" y="898975"/>
                  </a:lnTo>
                  <a:lnTo>
                    <a:pt x="325010" y="914705"/>
                  </a:lnTo>
                  <a:lnTo>
                    <a:pt x="369332" y="926232"/>
                  </a:lnTo>
                  <a:lnTo>
                    <a:pt x="415251" y="933320"/>
                  </a:lnTo>
                  <a:lnTo>
                    <a:pt x="462534" y="935736"/>
                  </a:lnTo>
                  <a:lnTo>
                    <a:pt x="509816" y="933320"/>
                  </a:lnTo>
                  <a:lnTo>
                    <a:pt x="555735" y="926232"/>
                  </a:lnTo>
                  <a:lnTo>
                    <a:pt x="600057" y="914705"/>
                  </a:lnTo>
                  <a:lnTo>
                    <a:pt x="642550" y="898975"/>
                  </a:lnTo>
                  <a:lnTo>
                    <a:pt x="682981" y="879276"/>
                  </a:lnTo>
                  <a:lnTo>
                    <a:pt x="721117" y="855844"/>
                  </a:lnTo>
                  <a:lnTo>
                    <a:pt x="756726" y="828913"/>
                  </a:lnTo>
                  <a:lnTo>
                    <a:pt x="789574" y="798718"/>
                  </a:lnTo>
                  <a:lnTo>
                    <a:pt x="819430" y="765495"/>
                  </a:lnTo>
                  <a:lnTo>
                    <a:pt x="846060" y="729478"/>
                  </a:lnTo>
                  <a:lnTo>
                    <a:pt x="869231" y="690903"/>
                  </a:lnTo>
                  <a:lnTo>
                    <a:pt x="888712" y="650003"/>
                  </a:lnTo>
                  <a:lnTo>
                    <a:pt x="904268" y="607015"/>
                  </a:lnTo>
                  <a:lnTo>
                    <a:pt x="915668" y="562173"/>
                  </a:lnTo>
                  <a:lnTo>
                    <a:pt x="922679" y="515712"/>
                  </a:lnTo>
                  <a:lnTo>
                    <a:pt x="925068" y="467867"/>
                  </a:lnTo>
                  <a:lnTo>
                    <a:pt x="922679" y="420023"/>
                  </a:lnTo>
                  <a:lnTo>
                    <a:pt x="915668" y="373562"/>
                  </a:lnTo>
                  <a:lnTo>
                    <a:pt x="904268" y="328720"/>
                  </a:lnTo>
                  <a:lnTo>
                    <a:pt x="888712" y="285732"/>
                  </a:lnTo>
                  <a:lnTo>
                    <a:pt x="869231" y="244832"/>
                  </a:lnTo>
                  <a:lnTo>
                    <a:pt x="846060" y="206257"/>
                  </a:lnTo>
                  <a:lnTo>
                    <a:pt x="819430" y="170240"/>
                  </a:lnTo>
                  <a:lnTo>
                    <a:pt x="789574" y="137017"/>
                  </a:lnTo>
                  <a:lnTo>
                    <a:pt x="756726" y="106822"/>
                  </a:lnTo>
                  <a:lnTo>
                    <a:pt x="721117" y="79891"/>
                  </a:lnTo>
                  <a:lnTo>
                    <a:pt x="682981" y="56459"/>
                  </a:lnTo>
                  <a:lnTo>
                    <a:pt x="642550" y="36760"/>
                  </a:lnTo>
                  <a:lnTo>
                    <a:pt x="600057" y="21030"/>
                  </a:lnTo>
                  <a:lnTo>
                    <a:pt x="555735" y="9503"/>
                  </a:lnTo>
                  <a:lnTo>
                    <a:pt x="509816" y="2415"/>
                  </a:lnTo>
                  <a:lnTo>
                    <a:pt x="462534" y="0"/>
                  </a:lnTo>
                  <a:close/>
                </a:path>
              </a:pathLst>
            </a:custGeom>
            <a:solidFill>
              <a:srgbClr val="0988B0"/>
            </a:solid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object 22" title="Image of a fork, knife and spoon"/>
            <p:cNvSpPr/>
            <p:nvPr/>
          </p:nvSpPr>
          <p:spPr>
            <a:xfrm>
              <a:off x="4055363" y="342850"/>
              <a:ext cx="569976" cy="591312"/>
            </a:xfrm>
            <a:prstGeom prst="rect">
              <a:avLst/>
            </a:prstGeom>
            <a:blipFill>
              <a:blip r:embed="rId4" cstate="print"/>
              <a:stretch>
                <a:fillRect/>
              </a:stretch>
            </a:blipFill>
          </p:spPr>
          <p:txBody>
            <a:bodyPr wrap="square" lIns="0" tIns="0" rIns="0" bIns="0" rtlCol="0"/>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1800" b="0" i="0" u="none" strike="noStrike" kern="1200" cap="none" spc="0" normalizeH="0" baseline="0" noProof="0">
                <a:ln>
                  <a:noFill/>
                </a:ln>
                <a:solidFill>
                  <a:prstClr val="black"/>
                </a:solidFill>
                <a:effectLst/>
                <a:uLnTx/>
                <a:uFillTx/>
                <a:latin typeface="Calibri"/>
                <a:ea typeface="+mn-ea"/>
                <a:cs typeface="+mn-cs"/>
              </a:endParaRPr>
            </a:p>
          </p:txBody>
        </p:sp>
      </p:grpSp>
    </p:spTree>
    <p:extLst>
      <p:ext uri="{BB962C8B-B14F-4D97-AF65-F5344CB8AC3E}">
        <p14:creationId xmlns:p14="http://schemas.microsoft.com/office/powerpoint/2010/main" val="36808286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descr="Text box that has enforcement for federal facilities and state agencies" title="Text box that has enforcement for federal facilities and state agencies"/>
          <p:cNvGraphicFramePr>
            <a:graphicFrameLocks noGrp="1"/>
          </p:cNvGraphicFramePr>
          <p:nvPr>
            <p:extLst>
              <p:ext uri="{D42A27DB-BD31-4B8C-83A1-F6EECF244321}">
                <p14:modId xmlns:p14="http://schemas.microsoft.com/office/powerpoint/2010/main" val="489661334"/>
              </p:ext>
            </p:extLst>
          </p:nvPr>
        </p:nvGraphicFramePr>
        <p:xfrm>
          <a:off x="759788" y="1857904"/>
          <a:ext cx="10632888" cy="3801851"/>
        </p:xfrm>
        <a:graphic>
          <a:graphicData uri="http://schemas.openxmlformats.org/drawingml/2006/table">
            <a:tbl>
              <a:tblPr firstRow="1" bandRow="1">
                <a:tableStyleId>{5C22544A-7EE6-4342-B048-85BDC9FD1C3A}</a:tableStyleId>
              </a:tblPr>
              <a:tblGrid>
                <a:gridCol w="5367488">
                  <a:extLst>
                    <a:ext uri="{9D8B030D-6E8A-4147-A177-3AD203B41FA5}">
                      <a16:colId xmlns:a16="http://schemas.microsoft.com/office/drawing/2014/main" val="1543480069"/>
                    </a:ext>
                  </a:extLst>
                </a:gridCol>
                <a:gridCol w="5265400">
                  <a:extLst>
                    <a:ext uri="{9D8B030D-6E8A-4147-A177-3AD203B41FA5}">
                      <a16:colId xmlns:a16="http://schemas.microsoft.com/office/drawing/2014/main" val="1035421950"/>
                    </a:ext>
                  </a:extLst>
                </a:gridCol>
              </a:tblGrid>
              <a:tr h="753815">
                <a:tc>
                  <a:txBody>
                    <a:bodyPr/>
                    <a:lstStyle/>
                    <a:p>
                      <a:pPr algn="ctr"/>
                      <a:endParaRPr lang="en-US" sz="1200" baseline="0" dirty="0">
                        <a:latin typeface="Arial" panose="020B0604020202020204" pitchFamily="34" charset="0"/>
                        <a:cs typeface="Arial" panose="020B0604020202020204" pitchFamily="34" charset="0"/>
                      </a:endParaRPr>
                    </a:p>
                    <a:p>
                      <a:pPr algn="ctr"/>
                      <a:r>
                        <a:rPr lang="en-US" sz="2000" baseline="0" dirty="0">
                          <a:latin typeface="Arial" panose="020B0604020202020204" pitchFamily="34" charset="0"/>
                          <a:cs typeface="Arial" panose="020B0604020202020204" pitchFamily="34" charset="0"/>
                        </a:rPr>
                        <a:t>FEDERAL FACILITIES</a:t>
                      </a:r>
                      <a:endParaRPr lang="en-US" sz="2000" dirty="0">
                        <a:latin typeface="Arial" panose="020B0604020202020204" pitchFamily="34" charset="0"/>
                        <a:cs typeface="Arial" panose="020B0604020202020204" pitchFamily="34" charset="0"/>
                      </a:endParaRPr>
                    </a:p>
                  </a:txBody>
                  <a:tcPr/>
                </a:tc>
                <a:tc>
                  <a:txBody>
                    <a:bodyPr/>
                    <a:lstStyle/>
                    <a:p>
                      <a:pPr algn="ctr"/>
                      <a:r>
                        <a:rPr lang="en-US" sz="2000" dirty="0">
                          <a:latin typeface="Arial" panose="020B0604020202020204" pitchFamily="34" charset="0"/>
                          <a:cs typeface="Arial" panose="020B0604020202020204" pitchFamily="34" charset="0"/>
                        </a:rPr>
                        <a:t>STATE</a:t>
                      </a:r>
                      <a:r>
                        <a:rPr lang="en-US" sz="2000" baseline="0" dirty="0">
                          <a:latin typeface="Arial" panose="020B0604020202020204" pitchFamily="34" charset="0"/>
                          <a:cs typeface="Arial" panose="020B0604020202020204" pitchFamily="34" charset="0"/>
                        </a:rPr>
                        <a:t> AGENCIES</a:t>
                      </a:r>
                      <a:endParaRPr lang="en-US" sz="2000" dirty="0">
                        <a:latin typeface="Arial" panose="020B0604020202020204" pitchFamily="34" charset="0"/>
                        <a:cs typeface="Arial" panose="020B0604020202020204" pitchFamily="34" charset="0"/>
                      </a:endParaRPr>
                    </a:p>
                  </a:txBody>
                  <a:tcPr anchor="ctr"/>
                </a:tc>
                <a:extLst>
                  <a:ext uri="{0D108BD9-81ED-4DB2-BD59-A6C34878D82A}">
                    <a16:rowId xmlns:a16="http://schemas.microsoft.com/office/drawing/2014/main" val="2174795702"/>
                  </a:ext>
                </a:extLst>
              </a:tr>
              <a:tr h="3048036">
                <a:tc>
                  <a:txBody>
                    <a:bodyPr/>
                    <a:lstStyle/>
                    <a:p>
                      <a:pPr marL="285750" indent="-285750">
                        <a:spcBef>
                          <a:spcPts val="600"/>
                        </a:spcBef>
                        <a:buFont typeface="Arial" panose="020B0604020202020204" pitchFamily="34" charset="0"/>
                        <a:buChar char="•"/>
                      </a:pPr>
                      <a:r>
                        <a:rPr lang="en-US" sz="2000" dirty="0">
                          <a:latin typeface="Arial" panose="020B0604020202020204" pitchFamily="34" charset="0"/>
                          <a:cs typeface="Arial" panose="020B0604020202020204" pitchFamily="34" charset="0"/>
                        </a:rPr>
                        <a:t>Issue</a:t>
                      </a:r>
                      <a:r>
                        <a:rPr lang="en-US" sz="2000" baseline="0" dirty="0">
                          <a:latin typeface="Arial" panose="020B0604020202020204" pitchFamily="34" charset="0"/>
                          <a:cs typeface="Arial" panose="020B0604020202020204" pitchFamily="34" charset="0"/>
                        </a:rPr>
                        <a:t> a Notice of Violation requiring compliance within 90 days</a:t>
                      </a:r>
                    </a:p>
                    <a:p>
                      <a:pPr marL="285750" indent="-285750">
                        <a:buFont typeface="Arial" panose="020B0604020202020204" pitchFamily="34" charset="0"/>
                        <a:buChar char="•"/>
                      </a:pPr>
                      <a:r>
                        <a:rPr lang="en-US" sz="2000" baseline="0" dirty="0">
                          <a:latin typeface="Arial" panose="020B0604020202020204" pitchFamily="34" charset="0"/>
                          <a:cs typeface="Arial" panose="020B0604020202020204" pitchFamily="34" charset="0"/>
                        </a:rPr>
                        <a:t>Can grant up to an additional 90 days extension</a:t>
                      </a:r>
                    </a:p>
                    <a:p>
                      <a:pPr marL="285750" indent="-285750">
                        <a:buFont typeface="Arial" panose="020B0604020202020204" pitchFamily="34" charset="0"/>
                        <a:buChar char="•"/>
                      </a:pPr>
                      <a:r>
                        <a:rPr lang="en-US" sz="2000" baseline="0" dirty="0">
                          <a:latin typeface="Arial" panose="020B0604020202020204" pitchFamily="34" charset="0"/>
                          <a:cs typeface="Arial" panose="020B0604020202020204" pitchFamily="34" charset="0"/>
                        </a:rPr>
                        <a:t>Shall be listed on the Organic Waste Recovery Noncompliance Inventory on CalRecycle’s website</a:t>
                      </a:r>
                      <a:endParaRPr lang="en-US" sz="2000" dirty="0">
                        <a:latin typeface="Arial" panose="020B0604020202020204" pitchFamily="34" charset="0"/>
                        <a:cs typeface="Arial" panose="020B0604020202020204" pitchFamily="34" charset="0"/>
                      </a:endParaRPr>
                    </a:p>
                  </a:txBody>
                  <a:tcPr/>
                </a:tc>
                <a:tc>
                  <a:txBody>
                    <a:bodyPr/>
                    <a:lstStyle/>
                    <a:p>
                      <a:pPr marL="285750" indent="-285750">
                        <a:buFont typeface="Arial" panose="020B0604020202020204" pitchFamily="34" charset="0"/>
                        <a:buChar char="•"/>
                      </a:pPr>
                      <a:r>
                        <a:rPr lang="en-US" sz="2000" dirty="0">
                          <a:latin typeface="Arial" panose="020B0604020202020204" pitchFamily="34" charset="0"/>
                          <a:cs typeface="Arial" panose="020B0604020202020204" pitchFamily="34" charset="0"/>
                        </a:rPr>
                        <a:t>Issue</a:t>
                      </a:r>
                      <a:r>
                        <a:rPr lang="en-US" sz="2000" baseline="0" dirty="0">
                          <a:latin typeface="Arial" panose="020B0604020202020204" pitchFamily="34" charset="0"/>
                          <a:cs typeface="Arial" panose="020B0604020202020204" pitchFamily="34" charset="0"/>
                        </a:rPr>
                        <a:t> a Notice of Violation requiring compliance within 90 days</a:t>
                      </a:r>
                    </a:p>
                    <a:p>
                      <a:pPr marL="285750" indent="-285750">
                        <a:buFont typeface="Arial" panose="020B0604020202020204" pitchFamily="34" charset="0"/>
                        <a:buChar char="•"/>
                      </a:pPr>
                      <a:r>
                        <a:rPr lang="en-US" sz="2000" baseline="0" dirty="0">
                          <a:latin typeface="Arial" panose="020B0604020202020204" pitchFamily="34" charset="0"/>
                          <a:cs typeface="Arial" panose="020B0604020202020204" pitchFamily="34" charset="0"/>
                        </a:rPr>
                        <a:t>Can grant up to an additional 90 days extension</a:t>
                      </a:r>
                    </a:p>
                    <a:p>
                      <a:pPr marL="285750" indent="-285750">
                        <a:buFont typeface="Arial" panose="020B0604020202020204" pitchFamily="34" charset="0"/>
                        <a:buChar char="•"/>
                      </a:pPr>
                      <a:r>
                        <a:rPr lang="en-US" sz="2000" baseline="0" dirty="0">
                          <a:latin typeface="Arial" panose="020B0604020202020204" pitchFamily="34" charset="0"/>
                          <a:cs typeface="Arial" panose="020B0604020202020204" pitchFamily="34" charset="0"/>
                        </a:rPr>
                        <a:t>Shall be listed on the Organic Waste Recovery Noncompliance Inventory on CalRecycle’s website</a:t>
                      </a:r>
                    </a:p>
                    <a:p>
                      <a:pPr marL="742950" lvl="1" indent="-285750">
                        <a:buFont typeface="Arial" panose="020B0604020202020204" pitchFamily="34" charset="0"/>
                        <a:buChar char="•"/>
                      </a:pPr>
                      <a:r>
                        <a:rPr lang="en-US" sz="2000" baseline="0" dirty="0">
                          <a:latin typeface="Arial" panose="020B0604020202020204" pitchFamily="34" charset="0"/>
                          <a:cs typeface="Arial" panose="020B0604020202020204" pitchFamily="34" charset="0"/>
                        </a:rPr>
                        <a:t>Notify the Governor</a:t>
                      </a:r>
                    </a:p>
                    <a:p>
                      <a:pPr marL="742950" lvl="1" indent="-285750">
                        <a:buFont typeface="Arial" panose="020B0604020202020204" pitchFamily="34" charset="0"/>
                        <a:buChar char="•"/>
                      </a:pPr>
                      <a:r>
                        <a:rPr lang="en-US" sz="2000" baseline="0" dirty="0">
                          <a:latin typeface="Arial" panose="020B0604020202020204" pitchFamily="34" charset="0"/>
                          <a:cs typeface="Arial" panose="020B0604020202020204" pitchFamily="34" charset="0"/>
                        </a:rPr>
                        <a:t>Notify the Legislature</a:t>
                      </a:r>
                    </a:p>
                  </a:txBody>
                  <a:tcPr/>
                </a:tc>
                <a:extLst>
                  <a:ext uri="{0D108BD9-81ED-4DB2-BD59-A6C34878D82A}">
                    <a16:rowId xmlns:a16="http://schemas.microsoft.com/office/drawing/2014/main" val="3058359815"/>
                  </a:ext>
                </a:extLst>
              </a:tr>
            </a:tbl>
          </a:graphicData>
        </a:graphic>
      </p:graphicFrame>
      <p:sp>
        <p:nvSpPr>
          <p:cNvPr id="2" name="Title 1"/>
          <p:cNvSpPr>
            <a:spLocks noGrp="1"/>
          </p:cNvSpPr>
          <p:nvPr>
            <p:ph type="title"/>
          </p:nvPr>
        </p:nvSpPr>
        <p:spPr/>
        <p:txBody>
          <a:bodyPr/>
          <a:lstStyle/>
          <a:p>
            <a:r>
              <a:rPr lang="en-US" dirty="0"/>
              <a:t>CalRecycle Enforcement </a:t>
            </a:r>
          </a:p>
        </p:txBody>
      </p:sp>
    </p:spTree>
    <p:extLst>
      <p:ext uri="{BB962C8B-B14F-4D97-AF65-F5344CB8AC3E}">
        <p14:creationId xmlns:p14="http://schemas.microsoft.com/office/powerpoint/2010/main" val="35923562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icture of Sample Landfill Bin Signage" title="Landfill Bin Signage"/>
          <p:cNvPicPr>
            <a:picLocks noChangeAspect="1"/>
          </p:cNvPicPr>
          <p:nvPr/>
        </p:nvPicPr>
        <p:blipFill>
          <a:blip r:embed="rId3"/>
          <a:stretch>
            <a:fillRect/>
          </a:stretch>
        </p:blipFill>
        <p:spPr>
          <a:xfrm rot="20425069">
            <a:off x="8588719" y="1533385"/>
            <a:ext cx="988767" cy="1294801"/>
          </a:xfrm>
          <a:prstGeom prst="rect">
            <a:avLst/>
          </a:prstGeom>
        </p:spPr>
      </p:pic>
      <p:pic>
        <p:nvPicPr>
          <p:cNvPr id="5" name="Picture 4" descr="Picture of Sample Recycle Bin Signage" title="Recycle Bin Signage"/>
          <p:cNvPicPr>
            <a:picLocks noChangeAspect="1"/>
          </p:cNvPicPr>
          <p:nvPr/>
        </p:nvPicPr>
        <p:blipFill>
          <a:blip r:embed="rId4"/>
          <a:stretch>
            <a:fillRect/>
          </a:stretch>
        </p:blipFill>
        <p:spPr>
          <a:xfrm>
            <a:off x="9790574" y="1405133"/>
            <a:ext cx="908901" cy="1250751"/>
          </a:xfrm>
          <a:prstGeom prst="rect">
            <a:avLst/>
          </a:prstGeom>
        </p:spPr>
      </p:pic>
      <p:pic>
        <p:nvPicPr>
          <p:cNvPr id="6" name="Picture 5" descr="Picture of Sample Compost Bin Signage" title="Compost Bin Signage "/>
          <p:cNvPicPr>
            <a:picLocks noChangeAspect="1"/>
          </p:cNvPicPr>
          <p:nvPr/>
        </p:nvPicPr>
        <p:blipFill>
          <a:blip r:embed="rId5"/>
          <a:stretch>
            <a:fillRect/>
          </a:stretch>
        </p:blipFill>
        <p:spPr>
          <a:xfrm rot="886408">
            <a:off x="10855012" y="1567027"/>
            <a:ext cx="984041" cy="1250605"/>
          </a:xfrm>
          <a:prstGeom prst="rect">
            <a:avLst/>
          </a:prstGeom>
        </p:spPr>
      </p:pic>
      <p:sp>
        <p:nvSpPr>
          <p:cNvPr id="3" name="Content Placeholder 2">
            <a:extLst>
              <a:ext uri="{FF2B5EF4-FFF2-40B4-BE49-F238E27FC236}">
                <a16:creationId xmlns:a16="http://schemas.microsoft.com/office/drawing/2014/main" id="{2539D427-0BC1-40C9-A286-9B8F9872D443}"/>
              </a:ext>
            </a:extLst>
          </p:cNvPr>
          <p:cNvSpPr>
            <a:spLocks noGrp="1"/>
          </p:cNvSpPr>
          <p:nvPr>
            <p:ph sz="quarter" idx="10"/>
          </p:nvPr>
        </p:nvSpPr>
        <p:spPr>
          <a:xfrm>
            <a:off x="464649" y="1450688"/>
            <a:ext cx="11492889" cy="4640623"/>
          </a:xfrm>
        </p:spPr>
        <p:txBody>
          <a:bodyPr>
            <a:normAutofit fontScale="92500" lnSpcReduction="20000"/>
          </a:bodyPr>
          <a:lstStyle/>
          <a:p>
            <a:pPr marL="0" lvl="0" indent="0">
              <a:lnSpc>
                <a:spcPct val="100000"/>
              </a:lnSpc>
              <a:spcBef>
                <a:spcPts val="0"/>
              </a:spcBef>
              <a:buNone/>
              <a:defRPr/>
            </a:pPr>
            <a:r>
              <a:rPr lang="en-US" dirty="0">
                <a:solidFill>
                  <a:prstClr val="black"/>
                </a:solidFill>
                <a:hlinkClick r:id="rId6"/>
              </a:rPr>
              <a:t>SB 1383 Home Page</a:t>
            </a:r>
            <a:r>
              <a:rPr lang="en-US" dirty="0">
                <a:solidFill>
                  <a:prstClr val="black"/>
                </a:solidFill>
              </a:rPr>
              <a:t>: </a:t>
            </a:r>
          </a:p>
          <a:p>
            <a:pPr marL="0" lvl="0" indent="0">
              <a:lnSpc>
                <a:spcPct val="100000"/>
              </a:lnSpc>
              <a:spcBef>
                <a:spcPts val="0"/>
              </a:spcBef>
              <a:buNone/>
              <a:defRPr/>
            </a:pPr>
            <a:r>
              <a:rPr lang="en-US" dirty="0">
                <a:solidFill>
                  <a:prstClr val="black"/>
                </a:solidFill>
              </a:rPr>
              <a:t>https://www.calrecycle.ca.gov/organics/slcp</a:t>
            </a:r>
          </a:p>
          <a:p>
            <a:pPr marL="0" indent="0">
              <a:buNone/>
            </a:pPr>
            <a:endParaRPr lang="en-US" dirty="0"/>
          </a:p>
          <a:p>
            <a:pPr marL="0" indent="0">
              <a:buNone/>
            </a:pPr>
            <a:r>
              <a:rPr lang="en-US" dirty="0">
                <a:hlinkClick r:id="rId7"/>
              </a:rPr>
              <a:t>Outreach, Education and Signage</a:t>
            </a:r>
            <a:r>
              <a:rPr lang="en-US" dirty="0"/>
              <a:t>: https://www.calrecycle.ca.gov/stateagency/assistance/organics</a:t>
            </a:r>
          </a:p>
          <a:p>
            <a:pPr marL="0" indent="0">
              <a:buNone/>
            </a:pPr>
            <a:endParaRPr lang="en-US" dirty="0"/>
          </a:p>
          <a:p>
            <a:pPr marL="0" lvl="0" indent="0">
              <a:lnSpc>
                <a:spcPct val="100000"/>
              </a:lnSpc>
              <a:spcBef>
                <a:spcPts val="0"/>
              </a:spcBef>
              <a:buNone/>
              <a:defRPr/>
            </a:pPr>
            <a:r>
              <a:rPr lang="en-US" dirty="0">
                <a:solidFill>
                  <a:prstClr val="black"/>
                </a:solidFill>
              </a:rPr>
              <a:t>Sign up for CalRecycle’s Short-Lived Climate Pollutants (SLCP) </a:t>
            </a:r>
            <a:r>
              <a:rPr lang="en-US" dirty="0">
                <a:solidFill>
                  <a:prstClr val="black"/>
                </a:solidFill>
                <a:hlinkClick r:id="rId8"/>
              </a:rPr>
              <a:t>listserv</a:t>
            </a:r>
            <a:r>
              <a:rPr lang="en-US" dirty="0">
                <a:solidFill>
                  <a:prstClr val="black"/>
                </a:solidFill>
              </a:rPr>
              <a:t>: https://www2.calrecycle.ca.gov/Listservs/</a:t>
            </a:r>
          </a:p>
          <a:p>
            <a:pPr marL="0" indent="0">
              <a:buNone/>
            </a:pPr>
            <a:endParaRPr lang="en-US" dirty="0"/>
          </a:p>
          <a:p>
            <a:pPr marL="0" indent="0">
              <a:buNone/>
            </a:pPr>
            <a:r>
              <a:rPr lang="en-US" dirty="0">
                <a:hlinkClick r:id="rId9"/>
              </a:rPr>
              <a:t>LAMD Contact</a:t>
            </a:r>
            <a:r>
              <a:rPr lang="en-US" dirty="0"/>
              <a:t>: https://www.calrecycle.ca.gov/LGCentral/Contacts/</a:t>
            </a:r>
          </a:p>
          <a:p>
            <a:pPr marL="0" indent="0">
              <a:buNone/>
            </a:pPr>
            <a:endParaRPr lang="en-US" dirty="0"/>
          </a:p>
          <a:p>
            <a:pPr marL="0" indent="0" algn="ctr">
              <a:buNone/>
            </a:pPr>
            <a:r>
              <a:rPr lang="en-US" sz="3300" b="1" dirty="0"/>
              <a:t>SB 1383 Non Local Entity webpage is coming soon!</a:t>
            </a:r>
          </a:p>
        </p:txBody>
      </p:sp>
      <p:sp>
        <p:nvSpPr>
          <p:cNvPr id="2" name="Title 1">
            <a:extLst>
              <a:ext uri="{FF2B5EF4-FFF2-40B4-BE49-F238E27FC236}">
                <a16:creationId xmlns:a16="http://schemas.microsoft.com/office/drawing/2014/main" id="{A523D8C4-A047-4296-B6DB-54619111FD00}"/>
              </a:ext>
            </a:extLst>
          </p:cNvPr>
          <p:cNvSpPr>
            <a:spLocks noGrp="1"/>
          </p:cNvSpPr>
          <p:nvPr>
            <p:ph type="title"/>
          </p:nvPr>
        </p:nvSpPr>
        <p:spPr/>
        <p:txBody>
          <a:bodyPr/>
          <a:lstStyle/>
          <a:p>
            <a:r>
              <a:rPr lang="en-US" dirty="0"/>
              <a:t>Resources</a:t>
            </a:r>
          </a:p>
        </p:txBody>
      </p:sp>
    </p:spTree>
    <p:extLst>
      <p:ext uri="{BB962C8B-B14F-4D97-AF65-F5344CB8AC3E}">
        <p14:creationId xmlns:p14="http://schemas.microsoft.com/office/powerpoint/2010/main" val="39892175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title="Green block background">
            <a:extLst>
              <a:ext uri="{C183D7F6-B498-43B3-948B-1728B52AA6E4}">
                <adec:decorative xmlns:adec="http://schemas.microsoft.com/office/drawing/2017/decorative" val="1"/>
              </a:ext>
            </a:extLst>
          </p:cNvPr>
          <p:cNvSpPr/>
          <p:nvPr/>
        </p:nvSpPr>
        <p:spPr>
          <a:xfrm>
            <a:off x="0" y="-16042"/>
            <a:ext cx="12192000" cy="1453530"/>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Content Placeholder 2">
            <a:extLst>
              <a:ext uri="{FF2B5EF4-FFF2-40B4-BE49-F238E27FC236}">
                <a16:creationId xmlns:a16="http://schemas.microsoft.com/office/drawing/2014/main" id="{97BE23C3-3CBA-445B-B923-6049C91B49BF}"/>
              </a:ext>
            </a:extLst>
          </p:cNvPr>
          <p:cNvSpPr>
            <a:spLocks noGrp="1"/>
          </p:cNvSpPr>
          <p:nvPr>
            <p:ph sz="half" idx="2"/>
          </p:nvPr>
        </p:nvSpPr>
        <p:spPr>
          <a:xfrm>
            <a:off x="6463949" y="1999750"/>
            <a:ext cx="5181600" cy="4348223"/>
          </a:xfrm>
        </p:spPr>
        <p:txBody>
          <a:bodyPr vert="horz" lIns="91440" tIns="45720" rIns="91440" bIns="45720" rtlCol="0" anchor="t">
            <a:normAutofit lnSpcReduction="10000"/>
          </a:bodyPr>
          <a:lstStyle/>
          <a:p>
            <a:pPr marL="0" indent="0">
              <a:spcBef>
                <a:spcPts val="0"/>
              </a:spcBef>
              <a:spcAft>
                <a:spcPts val="600"/>
              </a:spcAft>
              <a:buNone/>
            </a:pPr>
            <a:r>
              <a:rPr lang="en-US" sz="2200" b="1" dirty="0">
                <a:latin typeface="Arial"/>
                <a:cs typeface="Arial"/>
              </a:rPr>
              <a:t>Recommendations desired for: </a:t>
            </a:r>
            <a:endParaRPr lang="en-US" sz="2200" b="1" dirty="0">
              <a:latin typeface="Arial" panose="020B0604020202020204" pitchFamily="34" charset="0"/>
              <a:cs typeface="Arial" panose="020B0604020202020204" pitchFamily="34" charset="0"/>
            </a:endParaRPr>
          </a:p>
          <a:p>
            <a:pPr fontAlgn="base">
              <a:spcBef>
                <a:spcPts val="600"/>
              </a:spcBef>
              <a:spcAft>
                <a:spcPts val="600"/>
              </a:spcAft>
            </a:pPr>
            <a:r>
              <a:rPr lang="en-US" sz="2200" dirty="0">
                <a:solidFill>
                  <a:srgbClr val="000000"/>
                </a:solidFill>
                <a:latin typeface="Arial"/>
                <a:cs typeface="Arial"/>
              </a:rPr>
              <a:t>K-12 schools</a:t>
            </a:r>
          </a:p>
          <a:p>
            <a:pPr algn="l" rtl="0" fontAlgn="base">
              <a:spcBef>
                <a:spcPts val="600"/>
              </a:spcBef>
              <a:spcAft>
                <a:spcPts val="600"/>
              </a:spcAft>
              <a:buFont typeface="Arial" panose="020B0604020202020204" pitchFamily="34" charset="0"/>
              <a:buChar char="•"/>
            </a:pPr>
            <a:r>
              <a:rPr lang="en-US" sz="2200" b="0" i="0" u="none" strike="noStrike" dirty="0">
                <a:solidFill>
                  <a:srgbClr val="000000"/>
                </a:solidFill>
                <a:effectLst/>
                <a:latin typeface="Arial"/>
                <a:cs typeface="Arial"/>
              </a:rPr>
              <a:t>Full-Service restaurants</a:t>
            </a:r>
          </a:p>
          <a:p>
            <a:pPr fontAlgn="base">
              <a:spcBef>
                <a:spcPts val="600"/>
              </a:spcBef>
              <a:spcAft>
                <a:spcPts val="600"/>
              </a:spcAft>
            </a:pPr>
            <a:r>
              <a:rPr lang="en-US" sz="2200" dirty="0">
                <a:solidFill>
                  <a:srgbClr val="000000"/>
                </a:solidFill>
                <a:latin typeface="Arial"/>
                <a:cs typeface="Arial"/>
              </a:rPr>
              <a:t>Limited-Service restaurants </a:t>
            </a:r>
            <a:endParaRPr lang="en-US" sz="2200" b="0" i="0" u="none" strike="noStrike" dirty="0">
              <a:solidFill>
                <a:srgbClr val="000000"/>
              </a:solidFill>
              <a:effectLst/>
              <a:latin typeface="Arial" panose="020B0604020202020204" pitchFamily="34" charset="0"/>
              <a:cs typeface="Arial" panose="020B0604020202020204" pitchFamily="34" charset="0"/>
            </a:endParaRPr>
          </a:p>
          <a:p>
            <a:pPr algn="l" rtl="0" fontAlgn="base">
              <a:spcBef>
                <a:spcPts val="600"/>
              </a:spcBef>
              <a:spcAft>
                <a:spcPts val="600"/>
              </a:spcAft>
              <a:buFont typeface="Arial" panose="020B0604020202020204" pitchFamily="34" charset="0"/>
              <a:buChar char="•"/>
            </a:pPr>
            <a:r>
              <a:rPr lang="en-US" sz="2200" b="0" i="0" u="none" strike="noStrike" dirty="0">
                <a:solidFill>
                  <a:srgbClr val="000000"/>
                </a:solidFill>
                <a:effectLst/>
                <a:latin typeface="Arial"/>
                <a:cs typeface="Arial"/>
              </a:rPr>
              <a:t>Hotels (except casino hotels) and motels</a:t>
            </a:r>
            <a:endParaRPr lang="en-US" sz="2200" b="0" i="0" dirty="0">
              <a:solidFill>
                <a:srgbClr val="000000"/>
              </a:solidFill>
              <a:effectLst/>
              <a:latin typeface="Arial"/>
              <a:cs typeface="Arial"/>
            </a:endParaRPr>
          </a:p>
          <a:p>
            <a:pPr>
              <a:spcBef>
                <a:spcPts val="600"/>
              </a:spcBef>
              <a:spcAft>
                <a:spcPts val="600"/>
              </a:spcAft>
            </a:pPr>
            <a:r>
              <a:rPr lang="en-US" sz="2200" b="0" i="0" dirty="0">
                <a:solidFill>
                  <a:srgbClr val="000000"/>
                </a:solidFill>
                <a:effectLst/>
                <a:latin typeface="Arial"/>
                <a:cs typeface="Arial"/>
              </a:rPr>
              <a:t>Caterers/ Food Production Facility</a:t>
            </a:r>
            <a:endParaRPr lang="en-US" sz="2200" dirty="0">
              <a:solidFill>
                <a:srgbClr val="000000"/>
              </a:solidFill>
              <a:latin typeface="Arial"/>
              <a:cs typeface="Arial"/>
            </a:endParaRPr>
          </a:p>
          <a:p>
            <a:pPr>
              <a:spcBef>
                <a:spcPts val="600"/>
              </a:spcBef>
              <a:spcAft>
                <a:spcPts val="600"/>
              </a:spcAft>
            </a:pPr>
            <a:r>
              <a:rPr lang="en-US" sz="2200" b="0" i="0" dirty="0">
                <a:solidFill>
                  <a:srgbClr val="000000"/>
                </a:solidFill>
                <a:effectLst/>
                <a:latin typeface="Arial"/>
                <a:cs typeface="Arial"/>
              </a:rPr>
              <a:t>Cafeterias, Grill </a:t>
            </a:r>
            <a:r>
              <a:rPr lang="en-US" sz="2200" dirty="0">
                <a:solidFill>
                  <a:srgbClr val="000000"/>
                </a:solidFill>
                <a:latin typeface="Arial"/>
                <a:cs typeface="Arial"/>
              </a:rPr>
              <a:t>B</a:t>
            </a:r>
            <a:r>
              <a:rPr lang="en-US" sz="2200" b="0" i="0" dirty="0">
                <a:solidFill>
                  <a:srgbClr val="000000"/>
                </a:solidFill>
                <a:effectLst/>
                <a:latin typeface="Arial"/>
                <a:cs typeface="Arial"/>
              </a:rPr>
              <a:t>uffets and Buffets</a:t>
            </a:r>
            <a:endParaRPr lang="en-US" sz="2200" dirty="0">
              <a:latin typeface="Arial"/>
              <a:cs typeface="Arial"/>
            </a:endParaRPr>
          </a:p>
          <a:p>
            <a:endParaRPr lang="en-US" sz="2200" b="1" dirty="0">
              <a:cs typeface="Calibri"/>
            </a:endParaRPr>
          </a:p>
          <a:p>
            <a:pPr marL="0" indent="0" algn="ctr">
              <a:buNone/>
            </a:pPr>
            <a:r>
              <a:rPr lang="en-US" sz="2200" b="1" dirty="0">
                <a:latin typeface="Arial"/>
                <a:cs typeface="Arial"/>
                <a:hlinkClick r:id="rId3"/>
              </a:rPr>
              <a:t>wastechar@calrecycle.ca.gov</a:t>
            </a:r>
            <a:endParaRPr lang="en-US" sz="2200" b="1" dirty="0">
              <a:latin typeface="Arial"/>
              <a:cs typeface="Arial"/>
            </a:endParaRPr>
          </a:p>
          <a:p>
            <a:pPr marL="0" indent="0">
              <a:buNone/>
            </a:pPr>
            <a:endParaRPr lang="en-US" dirty="0"/>
          </a:p>
        </p:txBody>
      </p:sp>
      <p:sp>
        <p:nvSpPr>
          <p:cNvPr id="2" name="Content Placeholder 1">
            <a:extLst>
              <a:ext uri="{FF2B5EF4-FFF2-40B4-BE49-F238E27FC236}">
                <a16:creationId xmlns:a16="http://schemas.microsoft.com/office/drawing/2014/main" id="{B296887D-8145-614E-9776-72C46278220D}"/>
              </a:ext>
            </a:extLst>
          </p:cNvPr>
          <p:cNvSpPr>
            <a:spLocks noGrp="1"/>
          </p:cNvSpPr>
          <p:nvPr>
            <p:ph sz="half" idx="1"/>
          </p:nvPr>
        </p:nvSpPr>
        <p:spPr>
          <a:xfrm>
            <a:off x="358737" y="1743682"/>
            <a:ext cx="5900790" cy="4351338"/>
          </a:xfrm>
        </p:spPr>
        <p:txBody>
          <a:bodyPr vert="horz" lIns="91440" tIns="45720" rIns="91440" bIns="45720" rtlCol="0" anchor="t">
            <a:noAutofit/>
          </a:bodyPr>
          <a:lstStyle/>
          <a:p>
            <a:pPr fontAlgn="base">
              <a:lnSpc>
                <a:spcPct val="120000"/>
              </a:lnSpc>
            </a:pPr>
            <a:r>
              <a:rPr lang="en-US" sz="2000" dirty="0">
                <a:solidFill>
                  <a:srgbClr val="000000"/>
                </a:solidFill>
                <a:latin typeface="Arial"/>
                <a:cs typeface="Arial"/>
              </a:rPr>
              <a:t>A statewide study to gather accurate, representative data to measure edible food discarded in California</a:t>
            </a:r>
          </a:p>
          <a:p>
            <a:pPr fontAlgn="base">
              <a:lnSpc>
                <a:spcPct val="120000"/>
              </a:lnSpc>
            </a:pPr>
            <a:r>
              <a:rPr lang="en-US" sz="2000" dirty="0">
                <a:solidFill>
                  <a:srgbClr val="000000"/>
                </a:solidFill>
                <a:latin typeface="Arial"/>
                <a:cs typeface="Arial"/>
              </a:rPr>
              <a:t>Collecting samples directly from generators in industry groups known to discard food</a:t>
            </a:r>
          </a:p>
          <a:p>
            <a:pPr fontAlgn="base">
              <a:lnSpc>
                <a:spcPct val="120000"/>
              </a:lnSpc>
            </a:pPr>
            <a:r>
              <a:rPr lang="en-US" sz="2000" dirty="0">
                <a:solidFill>
                  <a:srgbClr val="000000"/>
                </a:solidFill>
                <a:latin typeface="Arial"/>
                <a:cs typeface="Arial"/>
              </a:rPr>
              <a:t>Participating generators will receive their composition summary upon study completion</a:t>
            </a:r>
          </a:p>
          <a:p>
            <a:pPr>
              <a:lnSpc>
                <a:spcPct val="120000"/>
              </a:lnSpc>
            </a:pPr>
            <a:r>
              <a:rPr lang="en-US" sz="2000" dirty="0">
                <a:solidFill>
                  <a:srgbClr val="000000"/>
                </a:solidFill>
                <a:latin typeface="Arial"/>
                <a:cs typeface="Arial"/>
              </a:rPr>
              <a:t>Sampling will begin in late 2021 (tentative)</a:t>
            </a:r>
            <a:endParaRPr lang="en-US" sz="2000" b="1" dirty="0">
              <a:solidFill>
                <a:srgbClr val="000000"/>
              </a:solidFill>
              <a:latin typeface="Arial"/>
              <a:cs typeface="Arial"/>
            </a:endParaRPr>
          </a:p>
          <a:p>
            <a:pPr>
              <a:lnSpc>
                <a:spcPct val="120000"/>
              </a:lnSpc>
            </a:pPr>
            <a:r>
              <a:rPr lang="en-US" sz="2000" b="1" dirty="0">
                <a:solidFill>
                  <a:srgbClr val="000000"/>
                </a:solidFill>
                <a:latin typeface="Arial"/>
                <a:cs typeface="Arial"/>
              </a:rPr>
              <a:t>Data will </a:t>
            </a:r>
            <a:r>
              <a:rPr lang="en-US" sz="2000" b="1" u="sng" dirty="0">
                <a:solidFill>
                  <a:srgbClr val="000000"/>
                </a:solidFill>
                <a:latin typeface="Arial"/>
                <a:cs typeface="Arial"/>
              </a:rPr>
              <a:t>only</a:t>
            </a:r>
            <a:r>
              <a:rPr lang="en-US" sz="2000" b="1" dirty="0">
                <a:solidFill>
                  <a:srgbClr val="000000"/>
                </a:solidFill>
                <a:latin typeface="Arial"/>
                <a:cs typeface="Arial"/>
              </a:rPr>
              <a:t> be used for study, and participant data will remain confidential</a:t>
            </a:r>
            <a:endParaRPr lang="en-US" sz="2000" dirty="0">
              <a:cs typeface="Calibri"/>
            </a:endParaRPr>
          </a:p>
          <a:p>
            <a:endParaRPr lang="en-US" sz="2000" dirty="0">
              <a:latin typeface="Arial"/>
              <a:cs typeface="Arial"/>
            </a:endParaRPr>
          </a:p>
        </p:txBody>
      </p:sp>
      <p:sp>
        <p:nvSpPr>
          <p:cNvPr id="4" name="Title 3"/>
          <p:cNvSpPr txBox="1">
            <a:spLocks noGrp="1"/>
          </p:cNvSpPr>
          <p:nvPr>
            <p:ph type="title"/>
          </p:nvPr>
        </p:nvSpPr>
        <p:spPr>
          <a:xfrm>
            <a:off x="542390" y="160997"/>
            <a:ext cx="11107220" cy="120032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defTabSz="457200">
              <a:lnSpc>
                <a:spcPct val="100000"/>
              </a:lnSpc>
              <a:spcBef>
                <a:spcPts val="0"/>
              </a:spcBef>
              <a:defRPr/>
            </a:pPr>
            <a:r>
              <a:rPr lang="en-US" sz="3600" b="1" i="0" u="sng" strike="noStrike">
                <a:solidFill>
                  <a:schemeClr val="bg1"/>
                </a:solidFill>
                <a:effectLst/>
                <a:latin typeface="Arial" panose="020B0604020202020204" pitchFamily="34" charset="0"/>
                <a:cs typeface="Arial" panose="020B0604020202020204" pitchFamily="34" charset="0"/>
              </a:rPr>
              <a:t>Participants </a:t>
            </a:r>
            <a:r>
              <a:rPr lang="en-US" sz="3600" b="1" u="sng">
                <a:solidFill>
                  <a:schemeClr val="bg1"/>
                </a:solidFill>
                <a:latin typeface="Arial" panose="020B0604020202020204" pitchFamily="34" charset="0"/>
                <a:cs typeface="Arial" panose="020B0604020202020204" pitchFamily="34" charset="0"/>
              </a:rPr>
              <a:t>Wanted</a:t>
            </a:r>
            <a:r>
              <a:rPr lang="en-US" sz="3600" b="1">
                <a:solidFill>
                  <a:schemeClr val="bg1"/>
                </a:solidFill>
                <a:latin typeface="Arial" panose="020B0604020202020204" pitchFamily="34" charset="0"/>
                <a:cs typeface="Arial" panose="020B0604020202020204" pitchFamily="34" charset="0"/>
              </a:rPr>
              <a:t>! </a:t>
            </a:r>
            <a:r>
              <a:rPr lang="en-US" sz="3600" i="0" u="none" strike="noStrike">
                <a:solidFill>
                  <a:schemeClr val="bg1"/>
                </a:solidFill>
                <a:effectLst/>
                <a:latin typeface="Arial" panose="020B0604020202020204" pitchFamily="34" charset="0"/>
                <a:cs typeface="Arial" panose="020B0604020202020204" pitchFamily="34" charset="0"/>
              </a:rPr>
              <a:t>Commercial Generator-Based Edible Food Waste Characterization Study</a:t>
            </a:r>
            <a:endParaRPr kumimoji="0" lang="en-US" sz="3600" i="0" u="none" strike="noStrike" kern="1200" cap="small" spc="0" normalizeH="0" baseline="0" noProof="0">
              <a:ln>
                <a:noFill/>
              </a:ln>
              <a:solidFill>
                <a:schemeClr val="bg1"/>
              </a:solidFill>
              <a:effectLst>
                <a:outerShdw blurRad="38100" dist="38100" dir="2700000" algn="tl">
                  <a:srgbClr val="000000">
                    <a:alpha val="43137"/>
                  </a:srgbClr>
                </a:outerShdw>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09010552"/>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noFill/>
      </a:spPr>
      <a:bodyPr wrap="square" rtlCol="0">
        <a:spAutoFit/>
      </a:bodyPr>
      <a:lstStyle>
        <a:defPPr algn="ctr" defTabSz="342900">
          <a:defRPr sz="3600" b="1" dirty="0" smtClean="0">
            <a:latin typeface="Franklin Gothic Demi" panose="020B0703020102020204" pitchFamily="34" charset="0"/>
          </a:defRPr>
        </a:defPPr>
      </a:lstStyle>
    </a:tx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12275</TotalTime>
  <Words>6105</Words>
  <Application>Microsoft Office PowerPoint</Application>
  <PresentationFormat>Widescreen</PresentationFormat>
  <Paragraphs>338</Paragraphs>
  <Slides>13</Slides>
  <Notes>13</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13</vt:i4>
      </vt:variant>
    </vt:vector>
  </HeadingPairs>
  <TitlesOfParts>
    <vt:vector size="21" baseType="lpstr">
      <vt:lpstr>Arial</vt:lpstr>
      <vt:lpstr>Arial Black</vt:lpstr>
      <vt:lpstr>Calibri</vt:lpstr>
      <vt:lpstr>Calibri Light</vt:lpstr>
      <vt:lpstr>Times New Roman</vt:lpstr>
      <vt:lpstr>Wingdings</vt:lpstr>
      <vt:lpstr>1_Office Theme</vt:lpstr>
      <vt:lpstr>Office Theme</vt:lpstr>
      <vt:lpstr>   Disclaimer</vt:lpstr>
      <vt:lpstr>SB 1383 for  Non Local Entities  </vt:lpstr>
      <vt:lpstr>Overview</vt:lpstr>
      <vt:lpstr> Jurisdiction Responsibilities</vt:lpstr>
      <vt:lpstr>Definitions</vt:lpstr>
      <vt:lpstr>Non-Local Entity Organic Waste Requirements</vt:lpstr>
      <vt:lpstr>Waivers for Non-Local Entities  (Section 18986.3)</vt:lpstr>
      <vt:lpstr>WHAT DOES  “EDIBLE FOOD”  MEAN?</vt:lpstr>
      <vt:lpstr>Mandated Food Donors (Article 10) (Sections 18991.3 – 18991.5)</vt:lpstr>
      <vt:lpstr>SB 1383 IN ACTION</vt:lpstr>
      <vt:lpstr>CalRecycle Enforcement </vt:lpstr>
      <vt:lpstr>Resources</vt:lpstr>
      <vt:lpstr>Participants Wanted! Commercial Generator-Based Edible Food Waste Characterization Study</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Title</dc:title>
  <dc:creator>Goldenpenny, Roberta@CalRecycle</dc:creator>
  <cp:lastModifiedBy>Ma, Dungaamaa@CalRecycle</cp:lastModifiedBy>
  <cp:revision>740</cp:revision>
  <cp:lastPrinted>2020-03-12T20:22:10Z</cp:lastPrinted>
  <dcterms:created xsi:type="dcterms:W3CDTF">2019-08-05T20:51:01Z</dcterms:created>
  <dcterms:modified xsi:type="dcterms:W3CDTF">2021-07-29T17:21:32Z</dcterms:modified>
</cp:coreProperties>
</file>