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89" r:id="rId2"/>
    <p:sldId id="261" r:id="rId3"/>
    <p:sldId id="270" r:id="rId4"/>
    <p:sldId id="382" r:id="rId5"/>
    <p:sldId id="383" r:id="rId6"/>
    <p:sldId id="390" r:id="rId7"/>
    <p:sldId id="367" r:id="rId8"/>
    <p:sldId id="273" r:id="rId9"/>
    <p:sldId id="378" r:id="rId10"/>
    <p:sldId id="386" r:id="rId11"/>
    <p:sldId id="393" r:id="rId12"/>
    <p:sldId id="392" r:id="rId13"/>
    <p:sldId id="375" r:id="rId14"/>
    <p:sldId id="384" r:id="rId15"/>
    <p:sldId id="391" r:id="rId1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rgan, Cara@CalRecycle" initials="MC" lastIdx="39" clrIdx="0">
    <p:extLst>
      <p:ext uri="{19B8F6BF-5375-455C-9EA6-DF929625EA0E}">
        <p15:presenceInfo xmlns:p15="http://schemas.microsoft.com/office/powerpoint/2012/main" userId="S-1-5-21-2804241617-4047951476-2148352352-2684" providerId="AD"/>
      </p:ext>
    </p:extLst>
  </p:cmAuthor>
  <p:cmAuthor id="2" name="Iwahiro, Arlene@CalRecycle" initials="IA" lastIdx="52" clrIdx="1">
    <p:extLst>
      <p:ext uri="{19B8F6BF-5375-455C-9EA6-DF929625EA0E}">
        <p15:presenceInfo xmlns:p15="http://schemas.microsoft.com/office/powerpoint/2012/main" userId="S-1-5-21-2804241617-4047951476-2148352352-1800" providerId="AD"/>
      </p:ext>
    </p:extLst>
  </p:cmAuthor>
  <p:cmAuthor id="3" name="Canuela, Curie@CalRecycle" initials="CC" lastIdx="2" clrIdx="2">
    <p:extLst>
      <p:ext uri="{19B8F6BF-5375-455C-9EA6-DF929625EA0E}">
        <p15:presenceInfo xmlns:p15="http://schemas.microsoft.com/office/powerpoint/2012/main" userId="S-1-5-21-2804241617-4047951476-2148352352-2653" providerId="AD"/>
      </p:ext>
    </p:extLst>
  </p:cmAuthor>
  <p:cmAuthor id="4" name="Kyle Pogue" initials="KP" lastIdx="1" clrIdx="3">
    <p:extLst>
      <p:ext uri="{19B8F6BF-5375-455C-9EA6-DF929625EA0E}">
        <p15:presenceInfo xmlns:p15="http://schemas.microsoft.com/office/powerpoint/2012/main" userId="S-1-5-21-2804241617-4047951476-2148352352-269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161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390" autoAdjust="0"/>
    <p:restoredTop sz="24519" autoAdjust="0"/>
  </p:normalViewPr>
  <p:slideViewPr>
    <p:cSldViewPr snapToGrid="0">
      <p:cViewPr varScale="1">
        <p:scale>
          <a:sx n="27" d="100"/>
          <a:sy n="27" d="100"/>
        </p:scale>
        <p:origin x="2448" y="48"/>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00" d="100"/>
          <a:sy n="100" d="100"/>
        </p:scale>
        <p:origin x="3420" y="-85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5A76AE7-0595-443D-9F19-7A7E9DB1D117}" type="datetimeFigureOut">
              <a:rPr lang="en-US" smtClean="0"/>
              <a:t>8/2/2021</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B0B45825-4075-41A0-929A-855EA8E59A51}" type="slidenum">
              <a:rPr lang="en-US" smtClean="0"/>
              <a:t>‹#›</a:t>
            </a:fld>
            <a:endParaRPr lang="en-US" dirty="0"/>
          </a:p>
        </p:txBody>
      </p:sp>
    </p:spTree>
    <p:extLst>
      <p:ext uri="{BB962C8B-B14F-4D97-AF65-F5344CB8AC3E}">
        <p14:creationId xmlns:p14="http://schemas.microsoft.com/office/powerpoint/2010/main" val="4017926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rtl="0">
              <a:buFont typeface="Arial" panose="020B0604020202020204" pitchFamily="34" charset="0"/>
              <a:buNone/>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8C75177-0E99-4E42-8A98-F1DF7FA922E1}" type="slidenum">
              <a:rPr lang="en-US" smtClean="0"/>
              <a:t>1</a:t>
            </a:fld>
            <a:endParaRPr lang="en-US"/>
          </a:p>
        </p:txBody>
      </p:sp>
    </p:spTree>
    <p:extLst>
      <p:ext uri="{BB962C8B-B14F-4D97-AF65-F5344CB8AC3E}">
        <p14:creationId xmlns:p14="http://schemas.microsoft.com/office/powerpoint/2010/main" val="1987892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2</a:t>
            </a:fld>
            <a:endParaRPr lang="en-US" dirty="0"/>
          </a:p>
        </p:txBody>
      </p:sp>
    </p:spTree>
    <p:extLst>
      <p:ext uri="{BB962C8B-B14F-4D97-AF65-F5344CB8AC3E}">
        <p14:creationId xmlns:p14="http://schemas.microsoft.com/office/powerpoint/2010/main" val="4097599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baseline="0" dirty="0">
                <a:latin typeface="Arial" panose="020B0604020202020204" pitchFamily="34" charset="0"/>
                <a:cs typeface="Arial" panose="020B0604020202020204" pitchFamily="34" charset="0"/>
              </a:rPr>
              <a:t>Here is an overview of what we will be covering today</a:t>
            </a:r>
          </a:p>
          <a:p>
            <a:pPr marL="0" indent="0">
              <a:buFont typeface="Arial" panose="020B0604020202020204" pitchFamily="34" charset="0"/>
              <a:buNone/>
            </a:pPr>
            <a:endParaRPr lang="en-US" b="0" i="0"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b="0" i="0" baseline="0" dirty="0">
                <a:latin typeface="Arial" panose="020B0604020202020204" pitchFamily="34" charset="0"/>
                <a:cs typeface="Arial" panose="020B0604020202020204" pitchFamily="34" charset="0"/>
              </a:rPr>
              <a:t>A quick timeline of solid waste and recycling laws impacting local education agencies.</a:t>
            </a:r>
          </a:p>
          <a:p>
            <a:pPr marL="171450" indent="-171450">
              <a:buFont typeface="Arial" panose="020B0604020202020204" pitchFamily="34" charset="0"/>
              <a:buChar char="•"/>
            </a:pPr>
            <a:r>
              <a:rPr lang="en-US" b="0" i="0" baseline="0" dirty="0">
                <a:latin typeface="Arial" panose="020B0604020202020204" pitchFamily="34" charset="0"/>
                <a:cs typeface="Arial" panose="020B0604020202020204" pitchFamily="34" charset="0"/>
              </a:rPr>
              <a:t>Definitions under SB 1383</a:t>
            </a:r>
            <a:endParaRPr lang="en-US" b="0" i="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b="0" i="0" dirty="0">
                <a:latin typeface="Arial" panose="020B0604020202020204" pitchFamily="34" charset="0"/>
                <a:cs typeface="Arial" panose="020B0604020202020204" pitchFamily="34" charset="0"/>
              </a:rPr>
              <a:t>Requirements</a:t>
            </a:r>
            <a:endParaRPr lang="en-US" b="0" i="0" baseline="0" dirty="0">
              <a:latin typeface="Arial" panose="020B0604020202020204" pitchFamily="34" charset="0"/>
              <a:cs typeface="Arial" panose="020B0604020202020204" pitchFamily="34" charset="0"/>
            </a:endParaRPr>
          </a:p>
          <a:p>
            <a:pPr marL="457200" lvl="1" indent="0">
              <a:buFont typeface="Arial" panose="020B0604020202020204" pitchFamily="34" charset="0"/>
              <a:buNone/>
            </a:pPr>
            <a:r>
              <a:rPr lang="en-US" b="0" i="0" baseline="0" dirty="0">
                <a:latin typeface="Arial" panose="020B0604020202020204" pitchFamily="34" charset="0"/>
                <a:cs typeface="Arial" panose="020B0604020202020204" pitchFamily="34" charset="0"/>
              </a:rPr>
              <a:t>(Reference: Article 5 – Generators of Organic Waste, Section18986.1 Non Local Entities, Section 18986.2 Local Education Agencies)</a:t>
            </a:r>
          </a:p>
          <a:p>
            <a:pPr marL="171450" indent="-171450">
              <a:buFont typeface="Arial" panose="020B0604020202020204" pitchFamily="34" charset="0"/>
              <a:buChar char="•"/>
            </a:pPr>
            <a:r>
              <a:rPr lang="en-US" sz="1200" b="0" i="0" kern="1200" dirty="0">
                <a:solidFill>
                  <a:schemeClr val="tx1"/>
                </a:solidFill>
                <a:effectLst/>
                <a:latin typeface="Arial" panose="020B0604020202020204" pitchFamily="34" charset="0"/>
                <a:ea typeface="+mn-ea"/>
                <a:cs typeface="Arial" panose="020B0604020202020204" pitchFamily="34" charset="0"/>
              </a:rPr>
              <a:t>Edible Food Recovery</a:t>
            </a:r>
          </a:p>
          <a:p>
            <a:pPr marL="171450" indent="-171450">
              <a:buFont typeface="Arial" panose="020B0604020202020204" pitchFamily="34" charset="0"/>
              <a:buChar char="•"/>
            </a:pPr>
            <a:r>
              <a:rPr lang="en-US" sz="1200" b="0" i="0" kern="1200" dirty="0">
                <a:solidFill>
                  <a:schemeClr val="tx1"/>
                </a:solidFill>
                <a:effectLst/>
                <a:latin typeface="Arial" panose="020B0604020202020204" pitchFamily="34" charset="0"/>
                <a:ea typeface="+mn-ea"/>
                <a:cs typeface="Arial" panose="020B0604020202020204" pitchFamily="34" charset="0"/>
              </a:rPr>
              <a:t>Waivers</a:t>
            </a:r>
          </a:p>
          <a:p>
            <a:pPr marL="457200" lvl="1" indent="0">
              <a:buFont typeface="Arial" panose="020B0604020202020204" pitchFamily="34" charset="0"/>
              <a:buNone/>
            </a:pPr>
            <a:r>
              <a:rPr lang="en-US" sz="1200" b="0" i="0" kern="1200" dirty="0">
                <a:solidFill>
                  <a:schemeClr val="tx1"/>
                </a:solidFill>
                <a:effectLst/>
                <a:latin typeface="Arial" panose="020B0604020202020204" pitchFamily="34" charset="0"/>
                <a:ea typeface="+mn-ea"/>
                <a:cs typeface="Arial" panose="020B0604020202020204" pitchFamily="34" charset="0"/>
              </a:rPr>
              <a:t>(Reference: Section 18986.3)</a:t>
            </a:r>
            <a:endParaRPr lang="en-US" b="0" i="0"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b="0" i="0" dirty="0">
                <a:latin typeface="Arial" panose="020B0604020202020204" pitchFamily="34" charset="0"/>
                <a:cs typeface="Arial" panose="020B0604020202020204" pitchFamily="34" charset="0"/>
              </a:rPr>
              <a:t>And Enforcement for Local</a:t>
            </a:r>
            <a:r>
              <a:rPr lang="en-US" b="0" i="0" baseline="0" dirty="0">
                <a:latin typeface="Arial" panose="020B0604020202020204" pitchFamily="34" charset="0"/>
                <a:cs typeface="Arial" panose="020B0604020202020204" pitchFamily="34" charset="0"/>
              </a:rPr>
              <a:t> Education Agencies</a:t>
            </a:r>
          </a:p>
          <a:p>
            <a:pPr marL="457200" lvl="1" indent="0">
              <a:buFont typeface="Arial" panose="020B0604020202020204" pitchFamily="34" charset="0"/>
              <a:buNone/>
            </a:pPr>
            <a:r>
              <a:rPr lang="en-US" b="0" i="0" baseline="0" dirty="0">
                <a:latin typeface="Arial" panose="020B0604020202020204" pitchFamily="34" charset="0"/>
                <a:cs typeface="Arial" panose="020B0604020202020204" pitchFamily="34" charset="0"/>
              </a:rPr>
              <a:t>(Reference: </a:t>
            </a:r>
            <a:r>
              <a:rPr lang="en-US" sz="1200" b="0" i="0" kern="1200" dirty="0">
                <a:solidFill>
                  <a:schemeClr val="tx1"/>
                </a:solidFill>
                <a:effectLst/>
                <a:latin typeface="Arial" panose="020B0604020202020204" pitchFamily="34" charset="0"/>
                <a:ea typeface="+mn-ea"/>
                <a:cs typeface="Arial" panose="020B0604020202020204" pitchFamily="34" charset="0"/>
              </a:rPr>
              <a:t>Section 18996.6. Enforcement Action Regarding State Agencies, Section 18996.7. Enforcement Action Regarding Local Education</a:t>
            </a:r>
            <a:r>
              <a:rPr lang="en-US" sz="1200" b="0" i="0" kern="1200" baseline="0" dirty="0">
                <a:solidFill>
                  <a:schemeClr val="tx1"/>
                </a:solidFill>
                <a:effectLst/>
                <a:latin typeface="Arial" panose="020B0604020202020204" pitchFamily="34" charset="0"/>
                <a:ea typeface="+mn-ea"/>
                <a:cs typeface="Arial" panose="020B0604020202020204" pitchFamily="34" charset="0"/>
              </a:rPr>
              <a:t> </a:t>
            </a:r>
            <a:r>
              <a:rPr lang="en-US" sz="1200" b="0" i="0" kern="1200" dirty="0">
                <a:solidFill>
                  <a:schemeClr val="tx1"/>
                </a:solidFill>
                <a:effectLst/>
                <a:latin typeface="Arial" panose="020B0604020202020204" pitchFamily="34" charset="0"/>
                <a:ea typeface="+mn-ea"/>
                <a:cs typeface="Arial" panose="020B0604020202020204" pitchFamily="34" charset="0"/>
              </a:rPr>
              <a:t>Agencies and Federal Facilities,</a:t>
            </a:r>
            <a:r>
              <a:rPr lang="en-US" sz="1200" b="0" i="0" kern="1200" baseline="0" dirty="0">
                <a:solidFill>
                  <a:schemeClr val="tx1"/>
                </a:solidFill>
                <a:effectLst/>
                <a:latin typeface="Arial" panose="020B0604020202020204" pitchFamily="34" charset="0"/>
                <a:ea typeface="+mn-ea"/>
                <a:cs typeface="Arial" panose="020B0604020202020204" pitchFamily="34" charset="0"/>
              </a:rPr>
              <a:t> and </a:t>
            </a:r>
            <a:r>
              <a:rPr lang="en-US" sz="1200" b="0" i="0" kern="1200" dirty="0">
                <a:solidFill>
                  <a:schemeClr val="tx1"/>
                </a:solidFill>
                <a:effectLst/>
                <a:latin typeface="Arial" panose="020B0604020202020204" pitchFamily="34" charset="0"/>
                <a:ea typeface="+mn-ea"/>
                <a:cs typeface="Arial" panose="020B0604020202020204" pitchFamily="34" charset="0"/>
              </a:rPr>
              <a:t>Section 18996.9. Department Enforcement Actions Against Entities.)</a:t>
            </a:r>
          </a:p>
        </p:txBody>
      </p:sp>
      <p:sp>
        <p:nvSpPr>
          <p:cNvPr id="4" name="Slide Number Placeholder 3"/>
          <p:cNvSpPr>
            <a:spLocks noGrp="1"/>
          </p:cNvSpPr>
          <p:nvPr>
            <p:ph type="sldNum" sz="quarter" idx="10"/>
          </p:nvPr>
        </p:nvSpPr>
        <p:spPr/>
        <p:txBody>
          <a:bodyPr/>
          <a:lstStyle/>
          <a:p>
            <a:fld id="{B0B45825-4075-41A0-929A-855EA8E59A51}" type="slidenum">
              <a:rPr lang="en-US" smtClean="0"/>
              <a:t>3</a:t>
            </a:fld>
            <a:endParaRPr lang="en-US" dirty="0"/>
          </a:p>
        </p:txBody>
      </p:sp>
    </p:spTree>
    <p:extLst>
      <p:ext uri="{BB962C8B-B14F-4D97-AF65-F5344CB8AC3E}">
        <p14:creationId xmlns:p14="http://schemas.microsoft.com/office/powerpoint/2010/main" val="4081674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kern="1200" dirty="0">
                <a:solidFill>
                  <a:schemeClr val="tx1"/>
                </a:solidFill>
                <a:effectLst/>
                <a:latin typeface="Arial" panose="020B0604020202020204" pitchFamily="34" charset="0"/>
                <a:ea typeface="+mn-ea"/>
                <a:cs typeface="Arial" panose="020B0604020202020204" pitchFamily="34" charset="0"/>
              </a:rPr>
              <a:t>In 2006 AB 32- “California Global Warming Solutions Act” </a:t>
            </a:r>
            <a:r>
              <a:rPr lang="en-US" sz="1100" b="0" kern="1200" dirty="0">
                <a:solidFill>
                  <a:schemeClr val="tx1"/>
                </a:solidFill>
                <a:effectLst/>
                <a:latin typeface="Arial" panose="020B0604020202020204" pitchFamily="34" charset="0"/>
                <a:ea typeface="+mn-ea"/>
                <a:cs typeface="Arial" panose="020B0604020202020204" pitchFamily="34" charset="0"/>
              </a:rPr>
              <a:t>became t</a:t>
            </a:r>
            <a:r>
              <a:rPr lang="en-US" sz="1100" kern="1200" dirty="0">
                <a:solidFill>
                  <a:schemeClr val="tx1"/>
                </a:solidFill>
                <a:effectLst/>
                <a:latin typeface="Arial" panose="020B0604020202020204" pitchFamily="34" charset="0"/>
                <a:ea typeface="+mn-ea"/>
                <a:cs typeface="Arial" panose="020B0604020202020204" pitchFamily="34" charset="0"/>
              </a:rPr>
              <a:t>he first comprehensive program of regulatory and market mechanisms to achieve real, quantifiable, cost-effective reductions of greenhouse gases (GHGs).</a:t>
            </a:r>
          </a:p>
          <a:p>
            <a:endParaRPr lang="en-US" sz="1100" kern="1200" dirty="0">
              <a:solidFill>
                <a:schemeClr val="tx1"/>
              </a:solidFill>
              <a:effectLst/>
              <a:latin typeface="Arial" panose="020B0604020202020204" pitchFamily="34" charset="0"/>
              <a:ea typeface="+mn-ea"/>
              <a:cs typeface="Arial" panose="020B0604020202020204" pitchFamily="34" charset="0"/>
            </a:endParaRPr>
          </a:p>
          <a:p>
            <a:r>
              <a:rPr lang="en-US" sz="1100" kern="1200" dirty="0">
                <a:solidFill>
                  <a:schemeClr val="tx1"/>
                </a:solidFill>
                <a:effectLst/>
                <a:latin typeface="Arial" panose="020B0604020202020204" pitchFamily="34" charset="0"/>
                <a:ea typeface="+mn-ea"/>
                <a:cs typeface="Arial" panose="020B0604020202020204" pitchFamily="34" charset="0"/>
              </a:rPr>
              <a:t>Many individuals monitor school waste, including school district administrators concerned about increases in solid waste disposal costs, recycling-conscious teachers and students, and</a:t>
            </a:r>
            <a:r>
              <a:rPr lang="en-US" sz="1100" kern="1200" baseline="0" dirty="0">
                <a:solidFill>
                  <a:schemeClr val="tx1"/>
                </a:solidFill>
                <a:effectLst/>
                <a:latin typeface="Arial" panose="020B0604020202020204" pitchFamily="34" charset="0"/>
                <a:ea typeface="+mn-ea"/>
                <a:cs typeface="Arial" panose="020B0604020202020204" pitchFamily="34" charset="0"/>
              </a:rPr>
              <a:t> </a:t>
            </a:r>
            <a:r>
              <a:rPr lang="en-US" sz="1100" kern="1200" dirty="0">
                <a:solidFill>
                  <a:schemeClr val="tx1"/>
                </a:solidFill>
                <a:effectLst/>
                <a:latin typeface="Arial" panose="020B0604020202020204" pitchFamily="34" charset="0"/>
                <a:ea typeface="+mn-ea"/>
                <a:cs typeface="Arial" panose="020B0604020202020204" pitchFamily="34" charset="0"/>
              </a:rPr>
              <a:t>city/county recycling coordinators working with a local school districts.  </a:t>
            </a:r>
            <a:endParaRPr lang="en-US" sz="1100" kern="1200" baseline="0" dirty="0">
              <a:solidFill>
                <a:schemeClr val="tx1"/>
              </a:solidFill>
              <a:effectLst/>
              <a:latin typeface="Arial" panose="020B0604020202020204" pitchFamily="34" charset="0"/>
              <a:ea typeface="+mn-ea"/>
              <a:cs typeface="Arial" panose="020B0604020202020204" pitchFamily="34" charset="0"/>
            </a:endParaRPr>
          </a:p>
          <a:p>
            <a:endParaRPr lang="en-US" sz="1100" kern="1200" baseline="0" dirty="0">
              <a:solidFill>
                <a:schemeClr val="tx1"/>
              </a:solidFill>
              <a:effectLst/>
              <a:latin typeface="Arial" panose="020B0604020202020204" pitchFamily="34" charset="0"/>
              <a:ea typeface="+mn-ea"/>
              <a:cs typeface="Arial" panose="020B0604020202020204" pitchFamily="34" charset="0"/>
            </a:endParaRPr>
          </a:p>
          <a:p>
            <a:r>
              <a:rPr lang="en-US" sz="1100" kern="1200" baseline="0" dirty="0">
                <a:solidFill>
                  <a:schemeClr val="tx1"/>
                </a:solidFill>
                <a:effectLst/>
                <a:latin typeface="Arial" panose="020B0604020202020204" pitchFamily="34" charset="0"/>
                <a:ea typeface="+mn-ea"/>
                <a:cs typeface="Arial" panose="020B0604020202020204" pitchFamily="34" charset="0"/>
              </a:rPr>
              <a:t>Other Current laws include:</a:t>
            </a:r>
            <a:endParaRPr lang="en-US" sz="1100" kern="1200" dirty="0">
              <a:solidFill>
                <a:schemeClr val="tx1"/>
              </a:solidFill>
              <a:effectLst/>
              <a:latin typeface="Arial" panose="020B0604020202020204" pitchFamily="34" charset="0"/>
              <a:ea typeface="+mn-ea"/>
              <a:cs typeface="Arial" panose="020B0604020202020204" pitchFamily="34" charset="0"/>
            </a:endParaRPr>
          </a:p>
          <a:p>
            <a:endParaRPr lang="en-US" sz="1100" kern="1200" dirty="0">
              <a:solidFill>
                <a:schemeClr val="tx1"/>
              </a:solidFill>
              <a:effectLst/>
              <a:latin typeface="Arial" panose="020B0604020202020204" pitchFamily="34" charset="0"/>
              <a:ea typeface="+mn-ea"/>
              <a:cs typeface="Arial" panose="020B0604020202020204" pitchFamily="34" charset="0"/>
            </a:endParaRPr>
          </a:p>
          <a:p>
            <a:r>
              <a:rPr lang="en-US" sz="1100" kern="1200" dirty="0">
                <a:solidFill>
                  <a:schemeClr val="tx1"/>
                </a:solidFill>
                <a:effectLst/>
                <a:latin typeface="Arial" panose="020B0604020202020204" pitchFamily="34" charset="0"/>
                <a:ea typeface="+mn-ea"/>
                <a:cs typeface="Arial" panose="020B0604020202020204" pitchFamily="34" charset="0"/>
              </a:rPr>
              <a:t>Mandatory Commercial Recycling, impacting schools that generate at least 4 cubic yards of municipal solid waste per week.</a:t>
            </a:r>
          </a:p>
          <a:p>
            <a:r>
              <a:rPr lang="en-US" sz="1100" kern="1200" dirty="0">
                <a:solidFill>
                  <a:schemeClr val="tx1"/>
                </a:solidFill>
                <a:effectLst/>
                <a:latin typeface="Arial" panose="020B0604020202020204" pitchFamily="34" charset="0"/>
                <a:ea typeface="+mn-ea"/>
                <a:cs typeface="Arial" panose="020B0604020202020204" pitchFamily="34" charset="0"/>
              </a:rPr>
              <a:t>Mandatory Commercial Organics Recycling, impacting schools that generate 2 cubic yards of solid waste per week, that is 2 cubic yards of trash, recycling, and organics total. </a:t>
            </a:r>
          </a:p>
          <a:p>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4</a:t>
            </a:fld>
            <a:endParaRPr lang="en-US" dirty="0"/>
          </a:p>
        </p:txBody>
      </p:sp>
    </p:spTree>
    <p:extLst>
      <p:ext uri="{BB962C8B-B14F-4D97-AF65-F5344CB8AC3E}">
        <p14:creationId xmlns:p14="http://schemas.microsoft.com/office/powerpoint/2010/main" val="2450842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0" kern="1200" dirty="0">
                <a:solidFill>
                  <a:schemeClr val="tx1"/>
                </a:solidFill>
                <a:effectLst/>
                <a:latin typeface="Arial" panose="020B0604020202020204" pitchFamily="34" charset="0"/>
                <a:ea typeface="+mn-ea"/>
                <a:cs typeface="Arial" panose="020B0604020202020204" pitchFamily="34" charset="0"/>
              </a:rPr>
              <a:t>AB 827- Collection </a:t>
            </a:r>
            <a:r>
              <a:rPr lang="en-US" sz="1100" kern="1200" dirty="0">
                <a:solidFill>
                  <a:schemeClr val="tx1"/>
                </a:solidFill>
                <a:effectLst/>
                <a:latin typeface="Arial" panose="020B0604020202020204" pitchFamily="34" charset="0"/>
                <a:ea typeface="+mn-ea"/>
                <a:cs typeface="Arial" panose="020B0604020202020204" pitchFamily="34" charset="0"/>
              </a:rPr>
              <a:t>container requirements, impacting schools in areas where recycling and organics is generated. Schools must provide an appropriate container adjacent to the solid waste container to collect and divert recycling and organic waste. </a:t>
            </a:r>
          </a:p>
          <a:p>
            <a:endParaRPr lang="en-US" sz="1100" dirty="0">
              <a:latin typeface="Arial" panose="020B0604020202020204" pitchFamily="34" charset="0"/>
              <a:cs typeface="Arial" panose="020B0604020202020204" pitchFamily="34" charset="0"/>
            </a:endParaRPr>
          </a:p>
          <a:p>
            <a:r>
              <a:rPr lang="en-US" sz="1100" kern="1200" dirty="0">
                <a:solidFill>
                  <a:schemeClr val="tx1"/>
                </a:solidFill>
                <a:effectLst/>
                <a:latin typeface="Arial" panose="020B0604020202020204" pitchFamily="34" charset="0"/>
                <a:ea typeface="+mn-ea"/>
                <a:cs typeface="Arial" panose="020B0604020202020204" pitchFamily="34" charset="0"/>
              </a:rPr>
              <a:t>In September 2016, Governor Brown set methane emissions reduction targets for Californ</a:t>
            </a:r>
            <a:r>
              <a:rPr lang="en-US" sz="1100" b="0" kern="1200" dirty="0">
                <a:solidFill>
                  <a:schemeClr val="tx1"/>
                </a:solidFill>
                <a:effectLst/>
                <a:latin typeface="Arial" panose="020B0604020202020204" pitchFamily="34" charset="0"/>
                <a:ea typeface="+mn-ea"/>
                <a:cs typeface="Arial" panose="020B0604020202020204" pitchFamily="34" charset="0"/>
              </a:rPr>
              <a:t>ia, SB 1383, in </a:t>
            </a:r>
            <a:r>
              <a:rPr lang="en-US" sz="1100" kern="1200" dirty="0">
                <a:solidFill>
                  <a:schemeClr val="tx1"/>
                </a:solidFill>
                <a:effectLst/>
                <a:latin typeface="Arial" panose="020B0604020202020204" pitchFamily="34" charset="0"/>
                <a:ea typeface="+mn-ea"/>
                <a:cs typeface="Arial" panose="020B0604020202020204" pitchFamily="34" charset="0"/>
              </a:rPr>
              <a:t>a statewide effort to reduce emissions of short-lived climate pollutants</a:t>
            </a:r>
            <a:r>
              <a:rPr lang="en-US" sz="1100" kern="1200" baseline="0" dirty="0">
                <a:solidFill>
                  <a:schemeClr val="tx1"/>
                </a:solidFill>
                <a:effectLst/>
                <a:latin typeface="Arial" panose="020B0604020202020204" pitchFamily="34" charset="0"/>
                <a:ea typeface="+mn-ea"/>
                <a:cs typeface="Arial" panose="020B0604020202020204" pitchFamily="34" charset="0"/>
              </a:rPr>
              <a:t> by </a:t>
            </a:r>
            <a:r>
              <a:rPr lang="en-US" sz="1100" strike="noStrike" kern="1200" baseline="0" dirty="0">
                <a:solidFill>
                  <a:schemeClr val="tx1"/>
                </a:solidFill>
                <a:effectLst/>
                <a:latin typeface="Arial" panose="020B0604020202020204" pitchFamily="34" charset="0"/>
                <a:ea typeface="+mn-ea"/>
                <a:cs typeface="Arial" panose="020B0604020202020204" pitchFamily="34" charset="0"/>
              </a:rPr>
              <a:t>r</a:t>
            </a:r>
            <a:r>
              <a:rPr lang="en-US" sz="1100" strike="noStrike" kern="1200" dirty="0">
                <a:solidFill>
                  <a:schemeClr val="tx1"/>
                </a:solidFill>
                <a:effectLst/>
                <a:latin typeface="Arial" panose="020B0604020202020204" pitchFamily="34" charset="0"/>
                <a:ea typeface="+mn-ea"/>
                <a:cs typeface="Arial" panose="020B0604020202020204" pitchFamily="34" charset="0"/>
              </a:rPr>
              <a:t>educing organic waste disposal by 50% by 2020 and 75% by 2025.</a:t>
            </a:r>
            <a:endParaRPr lang="en-US" sz="1100" strike="sngStrik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tab pos="458252" algn="l"/>
              </a:tabLst>
              <a:defRPr/>
            </a:pPr>
            <a:endParaRPr lang="en-US" sz="1100" b="1" dirty="0">
              <a:solidFill>
                <a:srgbClr val="201F1E"/>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tab pos="458252" algn="l"/>
              </a:tabLst>
              <a:defRPr/>
            </a:pPr>
            <a:r>
              <a:rPr lang="en-US" sz="1100" b="0" dirty="0">
                <a:solidFill>
                  <a:srgbClr val="201F1E"/>
                </a:solidFill>
                <a:effectLst/>
                <a:latin typeface="Arial" panose="020B0604020202020204" pitchFamily="34" charset="0"/>
                <a:ea typeface="Times New Roman" panose="02020603050405020304" pitchFamily="18" charset="0"/>
                <a:cs typeface="Arial" panose="020B0604020202020204" pitchFamily="34" charset="0"/>
              </a:rPr>
              <a:t>As part of California’s larger strategy to combat climate change</a:t>
            </a:r>
            <a:r>
              <a:rPr lang="en-US" sz="1100" b="0" baseline="0" dirty="0">
                <a:solidFill>
                  <a:srgbClr val="201F1E"/>
                </a:solidFill>
                <a:effectLst/>
                <a:latin typeface="Arial" panose="020B0604020202020204" pitchFamily="34" charset="0"/>
                <a:ea typeface="Times New Roman" panose="02020603050405020304" pitchFamily="18" charset="0"/>
                <a:cs typeface="Arial" panose="020B0604020202020204" pitchFamily="34" charset="0"/>
              </a:rPr>
              <a:t> </a:t>
            </a:r>
            <a:r>
              <a:rPr lang="en-US" sz="1100" b="0" dirty="0">
                <a:solidFill>
                  <a:srgbClr val="201F1E"/>
                </a:solidFill>
                <a:effectLst/>
                <a:latin typeface="Arial" panose="020B0604020202020204" pitchFamily="34" charset="0"/>
                <a:ea typeface="Times New Roman" panose="02020603050405020304" pitchFamily="18" charset="0"/>
                <a:cs typeface="Arial" panose="020B0604020202020204" pitchFamily="34" charset="0"/>
              </a:rPr>
              <a:t> Senate Bill 1383 established</a:t>
            </a:r>
            <a:r>
              <a:rPr lang="en-US" sz="1100" b="0" baseline="0" dirty="0">
                <a:solidFill>
                  <a:srgbClr val="201F1E"/>
                </a:solidFill>
                <a:effectLst/>
                <a:latin typeface="Arial" panose="020B0604020202020204" pitchFamily="34" charset="0"/>
                <a:ea typeface="Times New Roman" panose="02020603050405020304" pitchFamily="18" charset="0"/>
                <a:cs typeface="Arial" panose="020B0604020202020204" pitchFamily="34" charset="0"/>
              </a:rPr>
              <a:t> an edible food recovery goal</a:t>
            </a: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tab pos="458252" algn="l"/>
              </a:tabLst>
              <a:defRPr/>
            </a:pPr>
            <a:r>
              <a:rPr lang="en-US" sz="1100" b="0" baseline="0" dirty="0">
                <a:solidFill>
                  <a:srgbClr val="201F1E"/>
                </a:solidFill>
                <a:effectLst/>
                <a:latin typeface="Arial" panose="020B0604020202020204" pitchFamily="34" charset="0"/>
                <a:ea typeface="Times New Roman" panose="02020603050405020304" pitchFamily="18" charset="0"/>
                <a:cs typeface="Arial" panose="020B0604020202020204" pitchFamily="34" charset="0"/>
              </a:rPr>
              <a:t>No less than 20 percent of currently disposed edible food must be recovered for human consumption by 2025</a:t>
            </a:r>
          </a:p>
          <a:p>
            <a:pPr marL="343535" marR="0" lvl="0" indent="-343535"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58252" algn="l"/>
              </a:tabLst>
              <a:defRPr/>
            </a:pPr>
            <a:endParaRPr lang="en-US" sz="1100" b="0" baseline="0" dirty="0">
              <a:solidFill>
                <a:srgbClr val="201F1E"/>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tab pos="458252" algn="l"/>
              </a:tabLst>
              <a:defRPr/>
            </a:pPr>
            <a:r>
              <a:rPr lang="en-US" sz="1100" b="0" baseline="0" dirty="0">
                <a:solidFill>
                  <a:srgbClr val="201F1E"/>
                </a:solidFill>
                <a:effectLst/>
                <a:latin typeface="Arial" panose="020B0604020202020204" pitchFamily="34" charset="0"/>
                <a:ea typeface="Times New Roman" panose="02020603050405020304" pitchFamily="18" charset="0"/>
                <a:cs typeface="Arial" panose="020B0604020202020204" pitchFamily="34" charset="0"/>
              </a:rPr>
              <a:t>I would like to clarify that these goals are not for individual jurisdictions, local education agencies, or for individual food facilities </a:t>
            </a: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tab pos="458252" algn="l"/>
              </a:tabLst>
              <a:defRPr/>
            </a:pPr>
            <a:r>
              <a:rPr lang="en-US" sz="1100" b="0" baseline="0" dirty="0">
                <a:solidFill>
                  <a:srgbClr val="201F1E"/>
                </a:solidFill>
                <a:effectLst/>
                <a:latin typeface="Arial" panose="020B0604020202020204" pitchFamily="34" charset="0"/>
                <a:ea typeface="Times New Roman" panose="02020603050405020304" pitchFamily="18" charset="0"/>
                <a:cs typeface="Arial" panose="020B0604020202020204" pitchFamily="34" charset="0"/>
              </a:rPr>
              <a:t>Rather it is a statewide goal that Californians must collectively achieve</a:t>
            </a:r>
          </a:p>
          <a:p>
            <a:pPr marL="343535" marR="0" lvl="0" indent="-343535"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58252" algn="l"/>
              </a:tabLst>
              <a:defRPr/>
            </a:pPr>
            <a:endParaRPr lang="en-US" sz="1100" b="0" baseline="0" dirty="0">
              <a:solidFill>
                <a:srgbClr val="201F1E"/>
              </a:solidFill>
              <a:effectLst/>
              <a:latin typeface="Arial" panose="020B0604020202020204" pitchFamily="34" charset="0"/>
              <a:ea typeface="Times New Roman" panose="02020603050405020304" pitchFamily="18" charset="0"/>
              <a:cs typeface="Arial" panose="020B0604020202020204" pitchFamily="34" charset="0"/>
            </a:endParaRPr>
          </a:p>
          <a:p>
            <a:pPr marL="0" lvl="0" indent="0">
              <a:lnSpc>
                <a:spcPct val="107000"/>
              </a:lnSpc>
              <a:buFont typeface="Arial" panose="020B0604020202020204" pitchFamily="34" charset="0"/>
              <a:buNone/>
              <a:tabLst>
                <a:tab pos="458252" algn="l"/>
              </a:tabLst>
            </a:pPr>
            <a:r>
              <a:rPr lang="en-US" sz="1100" b="0" baseline="0" dirty="0">
                <a:latin typeface="Arial" panose="020B0604020202020204" pitchFamily="34" charset="0"/>
                <a:ea typeface="Calibri" panose="020F0502020204030204" pitchFamily="34" charset="0"/>
                <a:cs typeface="Arial" panose="020B0604020202020204" pitchFamily="34" charset="0"/>
              </a:rPr>
              <a:t>Why is this statewide goal so important? We need to address our climate crisis now!</a:t>
            </a:r>
          </a:p>
          <a:p>
            <a:pPr marL="457200" lvl="1" indent="0">
              <a:lnSpc>
                <a:spcPct val="107000"/>
              </a:lnSpc>
              <a:buFont typeface="Arial" panose="020B0604020202020204" pitchFamily="34" charset="0"/>
              <a:buNone/>
              <a:tabLst>
                <a:tab pos="458252" algn="l"/>
              </a:tabLst>
            </a:pPr>
            <a:endParaRPr lang="en-US" sz="1100" b="0" baseline="0" dirty="0">
              <a:latin typeface="Arial" panose="020B0604020202020204" pitchFamily="34" charset="0"/>
              <a:ea typeface="Calibri" panose="020F0502020204030204" pitchFamily="34" charset="0"/>
              <a:cs typeface="Arial" panose="020B0604020202020204" pitchFamily="34" charset="0"/>
            </a:endParaRPr>
          </a:p>
          <a:p>
            <a:pPr marL="457200" lvl="1" indent="0">
              <a:lnSpc>
                <a:spcPct val="107000"/>
              </a:lnSpc>
              <a:buFont typeface="Arial" panose="020B0604020202020204" pitchFamily="34" charset="0"/>
              <a:buNone/>
              <a:tabLst>
                <a:tab pos="458252" algn="l"/>
              </a:tabLst>
            </a:pPr>
            <a:r>
              <a:rPr lang="en-US" sz="1100" b="0" baseline="0" dirty="0">
                <a:latin typeface="Arial" panose="020B0604020202020204" pitchFamily="34" charset="0"/>
                <a:ea typeface="Calibri" panose="020F0502020204030204" pitchFamily="34" charset="0"/>
                <a:cs typeface="Arial" panose="020B0604020202020204" pitchFamily="34" charset="0"/>
              </a:rPr>
              <a:t>Also we see many examples of wasted food rather than feeding people that are hungry</a:t>
            </a:r>
          </a:p>
          <a:p>
            <a:pPr marL="457200" lvl="1" indent="0">
              <a:lnSpc>
                <a:spcPct val="107000"/>
              </a:lnSpc>
              <a:buFont typeface="Arial" panose="020B0604020202020204" pitchFamily="34" charset="0"/>
              <a:buNone/>
              <a:tabLst>
                <a:tab pos="458252" algn="l"/>
              </a:tabLst>
            </a:pPr>
            <a:r>
              <a:rPr lang="en-US" sz="1100" b="0" baseline="0" dirty="0">
                <a:latin typeface="Arial" panose="020B0604020202020204" pitchFamily="34" charset="0"/>
                <a:ea typeface="Calibri" panose="020F0502020204030204" pitchFamily="34" charset="0"/>
                <a:cs typeface="Arial" panose="020B0604020202020204" pitchFamily="34" charset="0"/>
              </a:rPr>
              <a:t>Since COVID the number of people that don’t have enough food to eat has doubled</a:t>
            </a:r>
          </a:p>
          <a:p>
            <a:pPr marL="457200" lvl="1" indent="0">
              <a:lnSpc>
                <a:spcPct val="107000"/>
              </a:lnSpc>
              <a:buFont typeface="Arial" panose="020B0604020202020204" pitchFamily="34" charset="0"/>
              <a:buNone/>
              <a:tabLst>
                <a:tab pos="458252" algn="l"/>
              </a:tabLst>
            </a:pPr>
            <a:r>
              <a:rPr lang="en-US" sz="1100" b="0" baseline="0" dirty="0">
                <a:latin typeface="Arial" panose="020B0604020202020204" pitchFamily="34" charset="0"/>
                <a:ea typeface="Calibri" panose="020F0502020204030204" pitchFamily="34" charset="0"/>
                <a:cs typeface="Arial" panose="020B0604020202020204" pitchFamily="34" charset="0"/>
              </a:rPr>
              <a:t>This is another reason these regulations are so critical!</a:t>
            </a:r>
          </a:p>
          <a:p>
            <a:pPr marL="0" indent="0">
              <a:lnSpc>
                <a:spcPct val="107000"/>
              </a:lnSpc>
              <a:buFont typeface="Arial" panose="020B0604020202020204" pitchFamily="34" charset="0"/>
              <a:buNone/>
              <a:tabLst>
                <a:tab pos="458252" algn="l"/>
              </a:tabLst>
            </a:pPr>
            <a:endParaRPr lang="en-US" sz="1100" b="0" dirty="0">
              <a:latin typeface="Arial" panose="020B0604020202020204" pitchFamily="34" charset="0"/>
              <a:ea typeface="Calibri" panose="020F0502020204030204" pitchFamily="34" charset="0"/>
              <a:cs typeface="Arial" panose="020B0604020202020204" pitchFamily="34" charset="0"/>
            </a:endParaRPr>
          </a:p>
          <a:p>
            <a:pPr marL="457200" lvl="1" indent="0">
              <a:lnSpc>
                <a:spcPct val="107000"/>
              </a:lnSpc>
              <a:buFont typeface="Arial" panose="020B0604020202020204" pitchFamily="34" charset="0"/>
              <a:buNone/>
              <a:tabLst>
                <a:tab pos="458252" algn="l"/>
              </a:tabLst>
            </a:pPr>
            <a:r>
              <a:rPr lang="en-US" sz="1100" b="0" dirty="0">
                <a:latin typeface="Arial" panose="020B0604020202020204" pitchFamily="34" charset="0"/>
                <a:ea typeface="Calibri" panose="020F0502020204030204" pitchFamily="34" charset="0"/>
                <a:cs typeface="Arial" panose="020B0604020202020204" pitchFamily="34" charset="0"/>
              </a:rPr>
              <a:t>This law was designed to reduce the global warming super pollutants like methane, </a:t>
            </a:r>
            <a:r>
              <a:rPr lang="en-US" sz="1100" b="0" dirty="0">
                <a:latin typeface="Arial" panose="020B0604020202020204" pitchFamily="34" charset="0"/>
                <a:cs typeface="Arial" panose="020B0604020202020204" pitchFamily="34" charset="0"/>
              </a:rPr>
              <a:t>which is up to 84 times more potent than carbon dioxide.  </a:t>
            </a:r>
          </a:p>
          <a:p>
            <a:pPr marL="457200" lvl="1" indent="0">
              <a:lnSpc>
                <a:spcPct val="107000"/>
              </a:lnSpc>
              <a:buFont typeface="Arial" panose="020B0604020202020204" pitchFamily="34" charset="0"/>
              <a:buNone/>
              <a:tabLst>
                <a:tab pos="458252" algn="l"/>
              </a:tabLst>
            </a:pPr>
            <a:r>
              <a:rPr lang="en-US" sz="1100" b="0" dirty="0">
                <a:latin typeface="Arial" panose="020B0604020202020204" pitchFamily="34" charset="0"/>
                <a:ea typeface="Calibri" panose="020F0502020204030204" pitchFamily="34" charset="0"/>
                <a:cs typeface="Arial" panose="020B0604020202020204" pitchFamily="34" charset="0"/>
              </a:rPr>
              <a:t>Recycling</a:t>
            </a:r>
            <a:r>
              <a:rPr lang="en-US" sz="1100" b="0" baseline="0" dirty="0">
                <a:latin typeface="Arial" panose="020B0604020202020204" pitchFamily="34" charset="0"/>
                <a:ea typeface="Calibri" panose="020F0502020204030204" pitchFamily="34" charset="0"/>
                <a:cs typeface="Arial" panose="020B0604020202020204" pitchFamily="34" charset="0"/>
              </a:rPr>
              <a:t> organic waste and recovering edible food</a:t>
            </a:r>
            <a:r>
              <a:rPr lang="en-US" sz="1100" b="0" dirty="0">
                <a:latin typeface="Arial" panose="020B0604020202020204" pitchFamily="34" charset="0"/>
                <a:ea typeface="Calibri" panose="020F0502020204030204" pitchFamily="34" charset="0"/>
                <a:cs typeface="Arial" panose="020B0604020202020204" pitchFamily="34" charset="0"/>
              </a:rPr>
              <a:t> is</a:t>
            </a:r>
            <a:r>
              <a:rPr lang="en-US" sz="1100" b="0" baseline="0" dirty="0">
                <a:latin typeface="Arial" panose="020B0604020202020204" pitchFamily="34" charset="0"/>
                <a:ea typeface="Calibri" panose="020F0502020204030204" pitchFamily="34" charset="0"/>
                <a:cs typeface="Arial" panose="020B0604020202020204" pitchFamily="34" charset="0"/>
              </a:rPr>
              <a:t> a fast track to </a:t>
            </a:r>
            <a:r>
              <a:rPr lang="en-US" sz="1100" b="0" dirty="0">
                <a:latin typeface="Arial" panose="020B0604020202020204" pitchFamily="34" charset="0"/>
                <a:ea typeface="Calibri" panose="020F0502020204030204" pitchFamily="34" charset="0"/>
                <a:cs typeface="Arial" panose="020B0604020202020204" pitchFamily="34" charset="0"/>
              </a:rPr>
              <a:t>combating</a:t>
            </a:r>
            <a:r>
              <a:rPr lang="en-US" sz="1100" b="0" baseline="0" dirty="0">
                <a:latin typeface="Arial" panose="020B0604020202020204" pitchFamily="34" charset="0"/>
                <a:ea typeface="Calibri" panose="020F0502020204030204" pitchFamily="34" charset="0"/>
                <a:cs typeface="Arial" panose="020B0604020202020204" pitchFamily="34" charset="0"/>
              </a:rPr>
              <a:t> climate change.</a:t>
            </a:r>
            <a:r>
              <a:rPr lang="en-US" sz="1100" b="0" dirty="0">
                <a:latin typeface="Arial" panose="020B0604020202020204" pitchFamily="34" charset="0"/>
                <a:ea typeface="Calibri" panose="020F0502020204030204" pitchFamily="34" charset="0"/>
                <a:cs typeface="Arial" panose="020B0604020202020204" pitchFamily="34" charset="0"/>
              </a:rPr>
              <a:t> </a:t>
            </a:r>
          </a:p>
          <a:p>
            <a:pPr marL="342864" indent="-342864">
              <a:lnSpc>
                <a:spcPct val="107000"/>
              </a:lnSpc>
              <a:buFont typeface="Arial" panose="020B0604020202020204" pitchFamily="34" charset="0"/>
              <a:buChar char="•"/>
              <a:tabLst>
                <a:tab pos="457152" algn="l"/>
              </a:tabLst>
            </a:pPr>
            <a:endParaRPr lang="en-US" sz="1100" b="0" dirty="0">
              <a:latin typeface="Arial" panose="020B0604020202020204" pitchFamily="34" charset="0"/>
              <a:ea typeface="Calibri" panose="020F0502020204030204" pitchFamily="34" charset="0"/>
              <a:cs typeface="Arial" panose="020B0604020202020204" pitchFamily="34" charset="0"/>
            </a:endParaRPr>
          </a:p>
          <a:p>
            <a:pPr marL="0" indent="0">
              <a:buFont typeface="Arial" panose="020B0604020202020204" pitchFamily="34" charset="0"/>
              <a:buNone/>
            </a:pPr>
            <a:r>
              <a:rPr lang="en-US" sz="1100" b="0" kern="1200" dirty="0">
                <a:solidFill>
                  <a:schemeClr val="tx1"/>
                </a:solidFill>
                <a:effectLst/>
                <a:latin typeface="Arial" panose="020B0604020202020204" pitchFamily="34" charset="0"/>
                <a:ea typeface="+mn-ea"/>
                <a:cs typeface="Arial" panose="020B0604020202020204" pitchFamily="34" charset="0"/>
              </a:rPr>
              <a:t>It is critical that we address climate change now</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kern="1200" dirty="0">
                <a:solidFill>
                  <a:schemeClr val="tx1"/>
                </a:solidFill>
                <a:effectLst/>
                <a:latin typeface="Arial" panose="020B0604020202020204" pitchFamily="34" charset="0"/>
                <a:ea typeface="+mn-ea"/>
                <a:cs typeface="Arial" panose="020B0604020202020204" pitchFamily="34" charset="0"/>
              </a:rPr>
              <a:t>Californians are resilient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kern="1200" dirty="0">
                <a:solidFill>
                  <a:schemeClr val="tx1"/>
                </a:solidFill>
                <a:effectLst/>
                <a:latin typeface="Arial" panose="020B0604020202020204" pitchFamily="34" charset="0"/>
                <a:ea typeface="+mn-ea"/>
                <a:cs typeface="Arial" panose="020B0604020202020204" pitchFamily="34" charset="0"/>
              </a:rPr>
              <a:t>We have to work together to achieve these goals and CalRecycle is your partner</a:t>
            </a:r>
            <a:endParaRPr lang="en-US" sz="1100" b="0" strike="sngStrik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5</a:t>
            </a:fld>
            <a:endParaRPr lang="en-US" dirty="0"/>
          </a:p>
        </p:txBody>
      </p:sp>
    </p:spTree>
    <p:extLst>
      <p:ext uri="{BB962C8B-B14F-4D97-AF65-F5344CB8AC3E}">
        <p14:creationId xmlns:p14="http://schemas.microsoft.com/office/powerpoint/2010/main" val="3563711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baseline="0" dirty="0">
                <a:latin typeface="Arial" panose="020B0604020202020204" pitchFamily="34" charset="0"/>
                <a:cs typeface="Arial" panose="020B0604020202020204" pitchFamily="34" charset="0"/>
              </a:rPr>
              <a:t>Before we go over the Local Education Agency and Organic Waste Definitions, I’d like to point out a few things: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100" b="0" i="0" baseline="0"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baseline="0" dirty="0">
                <a:solidFill>
                  <a:schemeClr val="tx1"/>
                </a:solidFill>
                <a:effectLst/>
                <a:latin typeface="Arial" panose="020B0604020202020204" pitchFamily="34" charset="0"/>
                <a:ea typeface="+mn-ea"/>
                <a:cs typeface="Arial" panose="020B0604020202020204" pitchFamily="34" charset="0"/>
              </a:rPr>
              <a:t>Jurisdictions are required to provide education and outreach to all organic waste generators, including </a:t>
            </a:r>
            <a:r>
              <a:rPr lang="en-US" sz="1100" b="0" i="0" baseline="0" dirty="0">
                <a:latin typeface="Arial" panose="020B0604020202020204" pitchFamily="34" charset="0"/>
                <a:cs typeface="Arial" panose="020B0604020202020204" pitchFamily="34" charset="0"/>
              </a:rPr>
              <a:t>local education agencies </a:t>
            </a:r>
            <a:r>
              <a:rPr lang="en-US" sz="1100" b="0" i="0" kern="1200" baseline="0" dirty="0">
                <a:solidFill>
                  <a:schemeClr val="tx1"/>
                </a:solidFill>
                <a:effectLst/>
                <a:latin typeface="Arial" panose="020B0604020202020204" pitchFamily="34" charset="0"/>
                <a:ea typeface="+mn-ea"/>
                <a:cs typeface="Arial" panose="020B0604020202020204" pitchFamily="34" charset="0"/>
              </a:rPr>
              <a:t>located within the jurisdiction.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baseline="0" dirty="0">
                <a:latin typeface="Arial" panose="020B0604020202020204" pitchFamily="34" charset="0"/>
                <a:cs typeface="Arial" panose="020B0604020202020204" pitchFamily="34" charset="0"/>
              </a:rPr>
              <a:t>Jurisdictions also need to determine if regulated businesses, including local education agencies, are subscribing to collection service or self-hauling.  This is what jurisdictions are currently doing under AB 341 and AB 1826 and will continue to do so.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baseline="0" dirty="0">
                <a:latin typeface="Arial" panose="020B0604020202020204" pitchFamily="34" charset="0"/>
                <a:cs typeface="Arial" panose="020B0604020202020204" pitchFamily="34" charset="0"/>
              </a:rPr>
              <a:t>Jurisdictions are to include in their capacity planning efforts all organic waste and edible food tonnage generated by mandated food donors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baseline="0" dirty="0">
                <a:latin typeface="Arial" panose="020B0604020202020204" pitchFamily="34" charset="0"/>
                <a:cs typeface="Arial" panose="020B0604020202020204" pitchFamily="34" charset="0"/>
              </a:rPr>
              <a:t>Jurisdictions are responsible for requiring haulers providing residential, commercial, or industrial organic waste collection services to generators within its boundaries to meet the requirements and standards of the regulations as a condition of approval of a contract, agreement, or other authorization to collect organic waste. (Section 18988.1)</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baseline="0" dirty="0">
                <a:latin typeface="Arial" panose="020B0604020202020204" pitchFamily="34" charset="0"/>
                <a:cs typeface="Arial" panose="020B0604020202020204" pitchFamily="34" charset="0"/>
              </a:rPr>
              <a:t>So if a local education agency is contracting with a hauler for its collection services (trash, recycling, organics) then that hauler should be adhering to the regulatory requirements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100" b="0" i="0" baseline="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baseline="0" dirty="0">
                <a:latin typeface="Arial" panose="020B0604020202020204" pitchFamily="34" charset="0"/>
                <a:cs typeface="Arial" panose="020B0604020202020204" pitchFamily="34" charset="0"/>
              </a:rPr>
              <a:t>So let’s dive into SB 1383 for local education agencies</a:t>
            </a:r>
          </a:p>
        </p:txBody>
      </p:sp>
      <p:sp>
        <p:nvSpPr>
          <p:cNvPr id="4" name="Slide Number Placeholder 3"/>
          <p:cNvSpPr>
            <a:spLocks noGrp="1"/>
          </p:cNvSpPr>
          <p:nvPr>
            <p:ph type="sldNum" sz="quarter" idx="10"/>
          </p:nvPr>
        </p:nvSpPr>
        <p:spPr/>
        <p:txBody>
          <a:bodyPr/>
          <a:lstStyle/>
          <a:p>
            <a:fld id="{B0B45825-4075-41A0-929A-855EA8E59A51}" type="slidenum">
              <a:rPr lang="en-US" smtClean="0"/>
              <a:t>6</a:t>
            </a:fld>
            <a:endParaRPr lang="en-US" dirty="0"/>
          </a:p>
        </p:txBody>
      </p:sp>
    </p:spTree>
    <p:extLst>
      <p:ext uri="{BB962C8B-B14F-4D97-AF65-F5344CB8AC3E}">
        <p14:creationId xmlns:p14="http://schemas.microsoft.com/office/powerpoint/2010/main" val="4061411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baseline="0" dirty="0">
                <a:latin typeface="Arial" panose="020B0604020202020204" pitchFamily="34" charset="0"/>
                <a:cs typeface="Arial" panose="020B0604020202020204" pitchFamily="34" charset="0"/>
              </a:rPr>
              <a:t>SB 1383 defines a Local Education Agency as a</a:t>
            </a:r>
            <a:r>
              <a:rPr lang="en-US" sz="1100" b="0" dirty="0">
                <a:latin typeface="Arial" panose="020B0604020202020204" pitchFamily="34" charset="0"/>
                <a:cs typeface="Arial" panose="020B0604020202020204" pitchFamily="34" charset="0"/>
              </a:rPr>
              <a:t> school district, charter school, or county office of education that is not subject to the control of city or county regulations related to solid waste.</a:t>
            </a:r>
            <a:r>
              <a:rPr lang="en-US" sz="1100" b="0" baseline="0" dirty="0">
                <a:latin typeface="Arial" panose="020B0604020202020204" pitchFamily="34" charset="0"/>
                <a:cs typeface="Arial" panose="020B0604020202020204" pitchFamily="34" charset="0"/>
              </a:rPr>
              <a: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baseline="0" dirty="0">
                <a:latin typeface="Arial" panose="020B0604020202020204" pitchFamily="34" charset="0"/>
                <a:cs typeface="Arial" panose="020B0604020202020204" pitchFamily="34" charset="0"/>
              </a:rPr>
              <a:t>Examples include all public school sites and other facilities such as a district office, central kitchen, and maintenance and operations locations.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100" b="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1100" b="0" kern="1200" baseline="0" dirty="0">
                <a:solidFill>
                  <a:schemeClr val="tx1"/>
                </a:solidFill>
                <a:effectLst/>
                <a:latin typeface="Arial" panose="020B0604020202020204" pitchFamily="34" charset="0"/>
                <a:ea typeface="+mn-ea"/>
                <a:cs typeface="Arial" panose="020B0604020202020204" pitchFamily="34" charset="0"/>
              </a:rPr>
              <a:t>Organic waste is defined as s</a:t>
            </a:r>
            <a:r>
              <a:rPr lang="en-US" sz="1100" b="0" dirty="0">
                <a:latin typeface="Arial" panose="020B0604020202020204" pitchFamily="34" charset="0"/>
                <a:cs typeface="Arial" panose="020B0604020202020204" pitchFamily="34" charset="0"/>
              </a:rPr>
              <a:t>olid wastes containing material originated from living organisms and their metabolic waste products including, but not limited to, food, green material, landscape and pruning waste, organic textiles and carpets, lumber, wood, paper products, printing </a:t>
            </a:r>
            <a:r>
              <a:rPr lang="en-US" sz="1100" dirty="0">
                <a:latin typeface="Arial" panose="020B0604020202020204" pitchFamily="34" charset="0"/>
                <a:cs typeface="Arial" panose="020B0604020202020204" pitchFamily="34" charset="0"/>
              </a:rPr>
              <a:t>and writing paper, manure, </a:t>
            </a:r>
            <a:r>
              <a:rPr lang="en-US" sz="1100" dirty="0" err="1">
                <a:latin typeface="Arial" panose="020B0604020202020204" pitchFamily="34" charset="0"/>
                <a:cs typeface="Arial" panose="020B0604020202020204" pitchFamily="34" charset="0"/>
              </a:rPr>
              <a:t>biosolids</a:t>
            </a:r>
            <a:r>
              <a:rPr lang="en-US" sz="1100" dirty="0">
                <a:latin typeface="Arial" panose="020B0604020202020204" pitchFamily="34" charset="0"/>
                <a:cs typeface="Arial" panose="020B0604020202020204" pitchFamily="34" charset="0"/>
              </a:rPr>
              <a:t>, </a:t>
            </a:r>
            <a:r>
              <a:rPr lang="en-US" sz="1100" dirty="0" err="1">
                <a:latin typeface="Arial" panose="020B0604020202020204" pitchFamily="34" charset="0"/>
                <a:cs typeface="Arial" panose="020B0604020202020204" pitchFamily="34" charset="0"/>
              </a:rPr>
              <a:t>digestate</a:t>
            </a:r>
            <a:r>
              <a:rPr lang="en-US" sz="1100" dirty="0">
                <a:latin typeface="Arial" panose="020B0604020202020204" pitchFamily="34" charset="0"/>
                <a:cs typeface="Arial" panose="020B0604020202020204" pitchFamily="34" charset="0"/>
              </a:rPr>
              <a:t>, and </a:t>
            </a:r>
            <a:r>
              <a:rPr lang="en-US" sz="1100" dirty="0" err="1">
                <a:latin typeface="Arial" panose="020B0604020202020204" pitchFamily="34" charset="0"/>
                <a:cs typeface="Arial" panose="020B0604020202020204" pitchFamily="34" charset="0"/>
              </a:rPr>
              <a:t>sludges</a:t>
            </a:r>
            <a:r>
              <a:rPr lang="en-US" sz="1100" dirty="0">
                <a:latin typeface="Arial" panose="020B0604020202020204" pitchFamily="34" charset="0"/>
                <a:cs typeface="Arial" panose="020B0604020202020204" pitchFamily="34" charset="0"/>
              </a:rPr>
              <a:t>. </a:t>
            </a:r>
            <a:endParaRPr lang="en-US" sz="1100" b="0" i="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7</a:t>
            </a:fld>
            <a:endParaRPr lang="en-US" dirty="0"/>
          </a:p>
        </p:txBody>
      </p:sp>
    </p:spTree>
    <p:extLst>
      <p:ext uri="{BB962C8B-B14F-4D97-AF65-F5344CB8AC3E}">
        <p14:creationId xmlns:p14="http://schemas.microsoft.com/office/powerpoint/2010/main" val="1037195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r>
              <a:rPr lang="en-US" sz="1100" b="0" kern="1200" dirty="0">
                <a:solidFill>
                  <a:schemeClr val="tx1"/>
                </a:solidFill>
                <a:effectLst/>
                <a:latin typeface="Arial" panose="020B0604020202020204" pitchFamily="34" charset="0"/>
                <a:ea typeface="+mn-ea"/>
                <a:cs typeface="Arial" panose="020B0604020202020204" pitchFamily="34" charset="0"/>
              </a:rPr>
              <a:t>The requirements for</a:t>
            </a:r>
            <a:r>
              <a:rPr lang="en-US" sz="1100" b="0" kern="1200" baseline="0" dirty="0">
                <a:solidFill>
                  <a:schemeClr val="tx1"/>
                </a:solidFill>
                <a:effectLst/>
                <a:latin typeface="Arial" panose="020B0604020202020204" pitchFamily="34" charset="0"/>
                <a:ea typeface="+mn-ea"/>
                <a:cs typeface="Arial" panose="020B0604020202020204" pitchFamily="34" charset="0"/>
              </a:rPr>
              <a:t> local education agencies related to organic waste are in Article 5.</a:t>
            </a:r>
          </a:p>
          <a:p>
            <a:pPr marL="0" indent="0">
              <a:buFont typeface="Wingdings" panose="05000000000000000000" pitchFamily="2" charset="2"/>
              <a:buNone/>
            </a:pPr>
            <a:endParaRPr lang="en-US" sz="1100" b="1" kern="1200" baseline="0" dirty="0">
              <a:solidFill>
                <a:schemeClr val="tx1"/>
              </a:solidFill>
              <a:effectLst/>
              <a:latin typeface="Arial" panose="020B0604020202020204" pitchFamily="34" charset="0"/>
              <a:ea typeface="+mn-ea"/>
              <a:cs typeface="Arial" panose="020B0604020202020204" pitchFamily="34" charset="0"/>
            </a:endParaRPr>
          </a:p>
          <a:p>
            <a:pPr marL="0" indent="0">
              <a:buFont typeface="Wingdings" panose="05000000000000000000" pitchFamily="2" charset="2"/>
              <a:buNone/>
            </a:pPr>
            <a:r>
              <a:rPr lang="en-US" sz="1100" b="0" kern="1200" baseline="0" dirty="0">
                <a:solidFill>
                  <a:schemeClr val="tx1"/>
                </a:solidFill>
                <a:effectLst/>
                <a:latin typeface="Arial" panose="020B0604020202020204" pitchFamily="34" charset="0"/>
                <a:ea typeface="+mn-ea"/>
                <a:cs typeface="Arial" panose="020B0604020202020204" pitchFamily="34" charset="0"/>
              </a:rPr>
              <a:t>The requirements for these entities also connect with Article 3, such as what local education agencies have to do for containers, which I’ll cover in a moment.  </a:t>
            </a:r>
            <a:br>
              <a:rPr lang="en-US" sz="1100" b="0" kern="1200" baseline="0" dirty="0">
                <a:solidFill>
                  <a:schemeClr val="tx1"/>
                </a:solidFill>
                <a:effectLst/>
                <a:latin typeface="Arial" panose="020B0604020202020204" pitchFamily="34" charset="0"/>
                <a:ea typeface="+mn-ea"/>
                <a:cs typeface="Arial" panose="020B0604020202020204" pitchFamily="34" charset="0"/>
              </a:rPr>
            </a:br>
            <a:endParaRPr lang="en-US" sz="1100" b="0" i="0" kern="1200" baseline="0" dirty="0">
              <a:solidFill>
                <a:schemeClr val="tx1"/>
              </a:solidFill>
              <a:effectLst/>
              <a:latin typeface="Arial" panose="020B0604020202020204" pitchFamily="34" charset="0"/>
              <a:ea typeface="+mn-ea"/>
              <a:cs typeface="Arial" panose="020B0604020202020204" pitchFamily="34" charset="0"/>
            </a:endParaRPr>
          </a:p>
          <a:p>
            <a:pPr marL="0" indent="0">
              <a:buFont typeface="Wingdings" panose="05000000000000000000" pitchFamily="2" charset="2"/>
              <a:buNone/>
            </a:pPr>
            <a:r>
              <a:rPr lang="en-US" sz="1100" b="0" i="0" kern="1200" baseline="0" dirty="0">
                <a:solidFill>
                  <a:schemeClr val="tx1"/>
                </a:solidFill>
                <a:effectLst/>
                <a:latin typeface="Arial" panose="020B0604020202020204" pitchFamily="34" charset="0"/>
                <a:ea typeface="+mn-ea"/>
                <a:cs typeface="Arial" panose="020B0604020202020204" pitchFamily="34" charset="0"/>
              </a:rPr>
              <a:t>Let’s look at each of the organic waste recycling requirements: </a:t>
            </a:r>
          </a:p>
          <a:p>
            <a:pPr marL="0" indent="0">
              <a:buFont typeface="Wingdings" panose="05000000000000000000" pitchFamily="2" charset="2"/>
              <a:buNone/>
            </a:pPr>
            <a:endParaRPr lang="en-US" sz="1100" b="0" i="0" kern="1200" baseline="0" dirty="0">
              <a:solidFill>
                <a:schemeClr val="tx1"/>
              </a:solidFill>
              <a:effectLst/>
              <a:latin typeface="Arial" panose="020B0604020202020204" pitchFamily="34" charset="0"/>
              <a:ea typeface="+mn-ea"/>
              <a:cs typeface="Arial" panose="020B0604020202020204" pitchFamily="34" charset="0"/>
            </a:endParaRPr>
          </a:p>
          <a:p>
            <a:pPr marL="0" indent="0">
              <a:buFont typeface="Wingdings" panose="05000000000000000000" pitchFamily="2" charset="2"/>
              <a:buNone/>
            </a:pPr>
            <a:r>
              <a:rPr lang="en-US" sz="1100" b="0" i="0" kern="1200" baseline="0" dirty="0">
                <a:solidFill>
                  <a:schemeClr val="tx1"/>
                </a:solidFill>
                <a:effectLst/>
                <a:latin typeface="Arial" panose="020B0604020202020204" pitchFamily="34" charset="0"/>
                <a:ea typeface="+mn-ea"/>
                <a:cs typeface="Arial" panose="020B0604020202020204" pitchFamily="34" charset="0"/>
              </a:rPr>
              <a:t>The first is</a:t>
            </a:r>
          </a:p>
          <a:p>
            <a:pPr marL="171450" indent="-171450">
              <a:buFont typeface="Wingdings" panose="05000000000000000000" pitchFamily="2" charset="2"/>
              <a:buChar char="Ø"/>
            </a:pPr>
            <a:r>
              <a:rPr lang="en-US" sz="1100" b="0" i="0" kern="1200" dirty="0">
                <a:solidFill>
                  <a:schemeClr val="tx1"/>
                </a:solidFill>
                <a:effectLst/>
                <a:latin typeface="Arial" panose="020B0604020202020204" pitchFamily="34" charset="0"/>
                <a:ea typeface="+mn-ea"/>
                <a:cs typeface="Arial" panose="020B0604020202020204" pitchFamily="34" charset="0"/>
              </a:rPr>
              <a:t>L</a:t>
            </a:r>
            <a:r>
              <a:rPr lang="en-US" sz="1100" b="0" kern="1200" baseline="0" dirty="0">
                <a:solidFill>
                  <a:schemeClr val="tx1"/>
                </a:solidFill>
                <a:effectLst/>
                <a:latin typeface="Arial" panose="020B0604020202020204" pitchFamily="34" charset="0"/>
                <a:ea typeface="+mn-ea"/>
                <a:cs typeface="Arial" panose="020B0604020202020204" pitchFamily="34" charset="0"/>
              </a:rPr>
              <a:t>ocal education agencies </a:t>
            </a:r>
            <a:r>
              <a:rPr lang="en-US" sz="1100" b="0" kern="1200" dirty="0">
                <a:solidFill>
                  <a:schemeClr val="tx1"/>
                </a:solidFill>
                <a:effectLst/>
                <a:latin typeface="Arial" panose="020B0604020202020204" pitchFamily="34" charset="0"/>
                <a:ea typeface="+mn-ea"/>
                <a:cs typeface="Arial" panose="020B0604020202020204" pitchFamily="34" charset="0"/>
              </a:rPr>
              <a:t>must either subscribe</a:t>
            </a:r>
            <a:r>
              <a:rPr lang="en-US" sz="1100" b="0" kern="1200" baseline="0" dirty="0">
                <a:solidFill>
                  <a:schemeClr val="tx1"/>
                </a:solidFill>
                <a:effectLst/>
                <a:latin typeface="Arial" panose="020B0604020202020204" pitchFamily="34" charset="0"/>
                <a:ea typeface="+mn-ea"/>
                <a:cs typeface="Arial" panose="020B0604020202020204" pitchFamily="34" charset="0"/>
              </a:rPr>
              <a:t> to collection service or self-haul organic waste.</a:t>
            </a:r>
          </a:p>
          <a:p>
            <a:pPr marL="171450" indent="-171450">
              <a:buFont typeface="Arial" panose="020B0604020202020204" pitchFamily="34" charset="0"/>
              <a:buChar char="•"/>
            </a:pPr>
            <a:r>
              <a:rPr lang="en-US" sz="1100" b="0" kern="1200" dirty="0">
                <a:solidFill>
                  <a:schemeClr val="tx1"/>
                </a:solidFill>
                <a:effectLst/>
                <a:latin typeface="Arial" panose="020B0604020202020204" pitchFamily="34" charset="0"/>
                <a:ea typeface="+mn-ea"/>
                <a:cs typeface="Arial" panose="020B0604020202020204" pitchFamily="34" charset="0"/>
              </a:rPr>
              <a:t>They may recycle their organic waste by subscribing to and complying with the requirements of an organic waste collection service that meets the requirements of Article 3.</a:t>
            </a:r>
          </a:p>
          <a:p>
            <a:pPr marL="171450" indent="-171450">
              <a:buFont typeface="Arial" panose="020B0604020202020204" pitchFamily="34" charset="0"/>
              <a:buChar char="•"/>
            </a:pPr>
            <a:r>
              <a:rPr lang="en-US" sz="1100" b="0" kern="1200" dirty="0">
                <a:solidFill>
                  <a:schemeClr val="tx1"/>
                </a:solidFill>
                <a:effectLst/>
                <a:latin typeface="Arial" panose="020B0604020202020204" pitchFamily="34" charset="0"/>
                <a:ea typeface="+mn-ea"/>
                <a:cs typeface="Arial" panose="020B0604020202020204" pitchFamily="34" charset="0"/>
              </a:rPr>
              <a:t>This ensures that local education agencies that generate organic waste are accountable for the organic waste they generate and to allow CalRecycle to verify that they are recycling it. </a:t>
            </a:r>
          </a:p>
          <a:p>
            <a:pPr marL="171450" indent="-171450">
              <a:buFont typeface="Arial" panose="020B0604020202020204" pitchFamily="34" charset="0"/>
              <a:buChar char="•"/>
            </a:pPr>
            <a:r>
              <a:rPr lang="en-US" sz="1100" b="0" kern="1200" baseline="0" dirty="0">
                <a:solidFill>
                  <a:schemeClr val="tx1"/>
                </a:solidFill>
                <a:effectLst/>
                <a:latin typeface="Arial" panose="020B0604020202020204" pitchFamily="34" charset="0"/>
                <a:ea typeface="+mn-ea"/>
                <a:cs typeface="Arial" panose="020B0604020202020204" pitchFamily="34" charset="0"/>
              </a:rPr>
              <a:t>Local education agencies can have a 3, 2, or single unsegregated collection service but the service must comply with the requirements in Article 3.</a:t>
            </a:r>
          </a:p>
          <a:p>
            <a:pPr marL="171450" indent="-171450">
              <a:buFont typeface="Arial" panose="020B0604020202020204" pitchFamily="34" charset="0"/>
              <a:buChar char="•"/>
            </a:pPr>
            <a:endParaRPr lang="en-US" sz="1100" kern="1200" baseline="0" dirty="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r>
              <a:rPr lang="en-US" sz="1100" kern="1200" baseline="0" dirty="0">
                <a:solidFill>
                  <a:schemeClr val="tx1"/>
                </a:solidFill>
                <a:effectLst/>
                <a:latin typeface="Arial" panose="020B0604020202020204" pitchFamily="34" charset="0"/>
                <a:ea typeface="+mn-ea"/>
                <a:cs typeface="Arial" panose="020B0604020202020204" pitchFamily="34" charset="0"/>
              </a:rPr>
              <a:t>If they have a </a:t>
            </a:r>
            <a:r>
              <a:rPr lang="en-US" sz="1100" b="1" u="none" kern="1200" baseline="0" dirty="0">
                <a:solidFill>
                  <a:schemeClr val="tx1"/>
                </a:solidFill>
                <a:effectLst/>
                <a:latin typeface="Arial" panose="020B0604020202020204" pitchFamily="34" charset="0"/>
                <a:ea typeface="+mn-ea"/>
                <a:cs typeface="Arial" panose="020B0604020202020204" pitchFamily="34" charset="0"/>
              </a:rPr>
              <a:t>single unsegregated collection </a:t>
            </a:r>
            <a:r>
              <a:rPr lang="en-US" sz="1100" b="0" u="none" kern="1200" baseline="0" dirty="0">
                <a:solidFill>
                  <a:schemeClr val="tx1"/>
                </a:solidFill>
                <a:effectLst/>
                <a:latin typeface="Arial" panose="020B0604020202020204" pitchFamily="34" charset="0"/>
                <a:ea typeface="+mn-ea"/>
                <a:cs typeface="Arial" panose="020B0604020202020204" pitchFamily="34" charset="0"/>
              </a:rPr>
              <a:t>service </a:t>
            </a:r>
            <a:r>
              <a:rPr lang="en-US" sz="1100" b="0" u="sng" kern="1200" baseline="0" dirty="0">
                <a:solidFill>
                  <a:schemeClr val="tx1"/>
                </a:solidFill>
                <a:effectLst/>
                <a:latin typeface="Arial" panose="020B0604020202020204" pitchFamily="34" charset="0"/>
                <a:ea typeface="+mn-ea"/>
                <a:cs typeface="Arial" panose="020B0604020202020204" pitchFamily="34" charset="0"/>
              </a:rPr>
              <a:t>or use a 2 container system,</a:t>
            </a:r>
            <a:r>
              <a:rPr lang="en-US" sz="1100" b="0" u="none" kern="1200" baseline="0" dirty="0">
                <a:solidFill>
                  <a:schemeClr val="tx1"/>
                </a:solidFill>
                <a:effectLst/>
                <a:latin typeface="Arial" panose="020B0604020202020204" pitchFamily="34" charset="0"/>
                <a:ea typeface="+mn-ea"/>
                <a:cs typeface="Arial" panose="020B0604020202020204" pitchFamily="34" charset="0"/>
              </a:rPr>
              <a:t> then material </a:t>
            </a:r>
            <a:r>
              <a:rPr lang="en-US" sz="1100" b="0" u="sng" kern="1200" baseline="0" dirty="0">
                <a:solidFill>
                  <a:schemeClr val="tx1"/>
                </a:solidFill>
                <a:effectLst/>
                <a:latin typeface="Arial" panose="020B0604020202020204" pitchFamily="34" charset="0"/>
                <a:ea typeface="+mn-ea"/>
                <a:cs typeface="Arial" panose="020B0604020202020204" pitchFamily="34" charset="0"/>
              </a:rPr>
              <a:t>in the gray container </a:t>
            </a:r>
            <a:r>
              <a:rPr lang="en-US" sz="1100" b="0" u="none" kern="1200" baseline="0" dirty="0">
                <a:solidFill>
                  <a:schemeClr val="tx1"/>
                </a:solidFill>
                <a:effectLst/>
                <a:latin typeface="Arial" panose="020B0604020202020204" pitchFamily="34" charset="0"/>
                <a:ea typeface="+mn-ea"/>
                <a:cs typeface="Arial" panose="020B0604020202020204" pitchFamily="34" charset="0"/>
              </a:rPr>
              <a:t>must go to a high diversion organic waste processing facility.  </a:t>
            </a:r>
          </a:p>
          <a:p>
            <a:pPr marL="171450" lvl="0" indent="-171450">
              <a:buFont typeface="Arial" panose="020B0604020202020204" pitchFamily="34" charset="0"/>
              <a:buChar char="•"/>
            </a:pPr>
            <a:r>
              <a:rPr lang="en-US" sz="1100" b="0" u="none" kern="1200" baseline="0" dirty="0">
                <a:solidFill>
                  <a:schemeClr val="tx1"/>
                </a:solidFill>
                <a:effectLst/>
                <a:latin typeface="Arial" panose="020B0604020202020204" pitchFamily="34" charset="0"/>
                <a:ea typeface="+mn-ea"/>
                <a:cs typeface="Arial" panose="020B0604020202020204" pitchFamily="34" charset="0"/>
              </a:rPr>
              <a:t>If that facility does not meet the performance requirements, then the local education agency has options, for example: the facility comes into compliance, or the material is taken to another high diversion organic waste processing facility, or the local education agency uses a 3-container collection service.</a:t>
            </a:r>
          </a:p>
          <a:p>
            <a:pPr marL="171450" lvl="0" indent="-171450">
              <a:buFont typeface="Arial" panose="020B0604020202020204" pitchFamily="34" charset="0"/>
              <a:buChar char="•"/>
            </a:pPr>
            <a:r>
              <a:rPr lang="en-US" sz="1100" b="0" u="none" kern="1200" baseline="0" dirty="0">
                <a:solidFill>
                  <a:schemeClr val="tx1"/>
                </a:solidFill>
                <a:effectLst/>
                <a:latin typeface="Arial" panose="020B0604020202020204" pitchFamily="34" charset="0"/>
                <a:ea typeface="+mn-ea"/>
                <a:cs typeface="Arial" panose="020B0604020202020204" pitchFamily="34" charset="0"/>
              </a:rPr>
              <a:t>Keep in mind that if the local education agency is subscribing to the jurisdiction’s collection service, then the jurisdiction would be addressing this issue.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u="non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u="none" kern="1200" baseline="0" dirty="0">
                <a:solidFill>
                  <a:schemeClr val="tx1"/>
                </a:solidFill>
                <a:effectLst/>
                <a:latin typeface="Arial" panose="020B0604020202020204" pitchFamily="34" charset="0"/>
                <a:ea typeface="+mn-ea"/>
                <a:cs typeface="Arial" panose="020B0604020202020204" pitchFamily="34" charset="0"/>
              </a:rPr>
              <a:t>If self-haul is practiced it must be done </a:t>
            </a:r>
            <a:r>
              <a:rPr lang="en-US" sz="1100" b="0" u="none" kern="1200" dirty="0">
                <a:solidFill>
                  <a:schemeClr val="tx1"/>
                </a:solidFill>
                <a:effectLst/>
                <a:latin typeface="Arial" panose="020B0604020202020204" pitchFamily="34" charset="0"/>
                <a:ea typeface="+mn-ea"/>
                <a:cs typeface="Arial" panose="020B0604020202020204" pitchFamily="34" charset="0"/>
              </a:rPr>
              <a:t>in a manner that complies with the requirements of Article 7,</a:t>
            </a:r>
            <a:r>
              <a:rPr lang="en-US" sz="1100" b="0" u="none" kern="1200" baseline="0" dirty="0">
                <a:solidFill>
                  <a:schemeClr val="tx1"/>
                </a:solidFill>
                <a:effectLst/>
                <a:latin typeface="Arial" panose="020B0604020202020204" pitchFamily="34" charset="0"/>
                <a:ea typeface="+mn-ea"/>
                <a:cs typeface="Arial" panose="020B0604020202020204" pitchFamily="34" charset="0"/>
              </a:rPr>
              <a:t> </a:t>
            </a:r>
            <a:r>
              <a:rPr lang="en-US" sz="1100" b="0" u="none" kern="1200" dirty="0">
                <a:solidFill>
                  <a:schemeClr val="tx1"/>
                </a:solidFill>
                <a:effectLst/>
                <a:latin typeface="Arial" panose="020B0604020202020204" pitchFamily="34" charset="0"/>
                <a:ea typeface="+mn-ea"/>
                <a:cs typeface="Arial" panose="020B0604020202020204" pitchFamily="34" charset="0"/>
              </a:rPr>
              <a:t>Section 18988.3.</a:t>
            </a:r>
            <a:r>
              <a:rPr lang="en-US" sz="1100" b="0" u="none" kern="1200" baseline="0" dirty="0">
                <a:solidFill>
                  <a:schemeClr val="tx1"/>
                </a:solidFill>
                <a:effectLst/>
                <a:latin typeface="Arial" panose="020B0604020202020204" pitchFamily="34" charset="0"/>
                <a:ea typeface="+mn-ea"/>
                <a:cs typeface="Arial" panose="020B0604020202020204" pitchFamily="34" charset="0"/>
              </a:rPr>
              <a:t> </a:t>
            </a:r>
            <a:r>
              <a:rPr lang="en-US" sz="1100" b="0" u="none" kern="1200" dirty="0">
                <a:solidFill>
                  <a:schemeClr val="tx1"/>
                </a:solidFill>
                <a:effectLst/>
                <a:latin typeface="Arial" panose="020B0604020202020204" pitchFamily="34" charset="0"/>
                <a:ea typeface="+mn-ea"/>
                <a:cs typeface="Arial" panose="020B0604020202020204" pitchFamily="34" charset="0"/>
              </a:rPr>
              <a:t>If</a:t>
            </a:r>
            <a:r>
              <a:rPr lang="en-US" sz="1100" b="0" u="none" kern="1200" baseline="0" dirty="0">
                <a:solidFill>
                  <a:schemeClr val="tx1"/>
                </a:solidFill>
                <a:effectLst/>
                <a:latin typeface="Arial" panose="020B0604020202020204" pitchFamily="34" charset="0"/>
                <a:ea typeface="+mn-ea"/>
                <a:cs typeface="Arial" panose="020B0604020202020204" pitchFamily="34" charset="0"/>
              </a:rPr>
              <a:t> they</a:t>
            </a:r>
            <a:r>
              <a:rPr lang="en-US" sz="1100" b="0" u="none" kern="1200" dirty="0">
                <a:solidFill>
                  <a:schemeClr val="tx1"/>
                </a:solidFill>
                <a:effectLst/>
                <a:latin typeface="Arial" panose="020B0604020202020204" pitchFamily="34" charset="0"/>
                <a:ea typeface="+mn-ea"/>
                <a:cs typeface="Arial" panose="020B0604020202020204" pitchFamily="34" charset="0"/>
              </a:rPr>
              <a:t> self-haul </a:t>
            </a:r>
            <a:r>
              <a:rPr lang="en-US" sz="1100" b="0" u="sng" kern="1200" dirty="0">
                <a:solidFill>
                  <a:schemeClr val="tx1"/>
                </a:solidFill>
                <a:effectLst/>
                <a:latin typeface="Arial" panose="020B0604020202020204" pitchFamily="34" charset="0"/>
                <a:ea typeface="+mn-ea"/>
                <a:cs typeface="Arial" panose="020B0604020202020204" pitchFamily="34" charset="0"/>
              </a:rPr>
              <a:t>part</a:t>
            </a:r>
            <a:r>
              <a:rPr lang="en-US" sz="1100" b="0" u="none" kern="1200" dirty="0">
                <a:solidFill>
                  <a:schemeClr val="tx1"/>
                </a:solidFill>
                <a:effectLst/>
                <a:latin typeface="Arial" panose="020B0604020202020204" pitchFamily="34" charset="0"/>
                <a:ea typeface="+mn-ea"/>
                <a:cs typeface="Arial" panose="020B0604020202020204" pitchFamily="34" charset="0"/>
              </a:rPr>
              <a:t> of their materials, they would need to subscribe to a service for the other organic</a:t>
            </a:r>
            <a:r>
              <a:rPr lang="en-US" sz="1100" b="0" u="none" kern="1200" baseline="0" dirty="0">
                <a:solidFill>
                  <a:schemeClr val="tx1"/>
                </a:solidFill>
                <a:effectLst/>
                <a:latin typeface="Arial" panose="020B0604020202020204" pitchFamily="34" charset="0"/>
                <a:ea typeface="+mn-ea"/>
                <a:cs typeface="Arial" panose="020B0604020202020204" pitchFamily="34" charset="0"/>
              </a:rPr>
              <a:t> waste materials.</a:t>
            </a:r>
            <a:endParaRPr lang="en-US" sz="1100" b="0" u="none" kern="1200" dirty="0">
              <a:solidFill>
                <a:schemeClr val="tx1"/>
              </a:solidFill>
              <a:effectLst/>
              <a:latin typeface="Arial" panose="020B0604020202020204" pitchFamily="34" charset="0"/>
              <a:ea typeface="+mn-ea"/>
              <a:cs typeface="Arial" panose="020B0604020202020204" pitchFamily="34" charset="0"/>
            </a:endParaRPr>
          </a:p>
          <a:p>
            <a:endParaRPr lang="en-US" sz="1100" b="0" u="none" kern="1200" baseline="0" dirty="0">
              <a:solidFill>
                <a:schemeClr val="tx1"/>
              </a:solidFill>
              <a:effectLst/>
              <a:latin typeface="Arial" panose="020B0604020202020204" pitchFamily="34" charset="0"/>
              <a:ea typeface="+mn-ea"/>
              <a:cs typeface="Arial" panose="020B0604020202020204" pitchFamily="34" charset="0"/>
            </a:endParaRPr>
          </a:p>
          <a:p>
            <a:r>
              <a:rPr lang="en-US" sz="1100" b="0" u="none" kern="1200" baseline="0" dirty="0">
                <a:solidFill>
                  <a:schemeClr val="tx1"/>
                </a:solidFill>
                <a:effectLst/>
                <a:latin typeface="Arial" panose="020B0604020202020204" pitchFamily="34" charset="0"/>
                <a:ea typeface="+mn-ea"/>
                <a:cs typeface="Arial" panose="020B0604020202020204" pitchFamily="34" charset="0"/>
              </a:rPr>
              <a:t>Next requirement,</a:t>
            </a:r>
          </a:p>
          <a:p>
            <a:pPr marL="171450" indent="-171450">
              <a:buFont typeface="Wingdings" panose="05000000000000000000" pitchFamily="2" charset="2"/>
              <a:buChar char="Ø"/>
            </a:pPr>
            <a:r>
              <a:rPr lang="en-US" sz="1100" b="0" u="none" kern="1200" baseline="0" dirty="0">
                <a:solidFill>
                  <a:schemeClr val="tx1"/>
                </a:solidFill>
                <a:effectLst/>
                <a:latin typeface="Arial" panose="020B0604020202020204" pitchFamily="34" charset="0"/>
                <a:ea typeface="+mn-ea"/>
                <a:cs typeface="Arial" panose="020B0604020202020204" pitchFamily="34" charset="0"/>
              </a:rPr>
              <a:t>Local education agencies need to provide containers for collection. Typically, the service provider will provide the </a:t>
            </a:r>
            <a:r>
              <a:rPr lang="en-US" sz="1100" b="0" u="sng" kern="1200" baseline="0" dirty="0">
                <a:solidFill>
                  <a:schemeClr val="tx1"/>
                </a:solidFill>
                <a:effectLst/>
                <a:latin typeface="Arial" panose="020B0604020202020204" pitchFamily="34" charset="0"/>
                <a:ea typeface="+mn-ea"/>
                <a:cs typeface="Arial" panose="020B0604020202020204" pitchFamily="34" charset="0"/>
              </a:rPr>
              <a:t>external</a:t>
            </a:r>
            <a:r>
              <a:rPr lang="en-US" sz="1100" b="0" u="none" kern="1200" baseline="0" dirty="0">
                <a:solidFill>
                  <a:schemeClr val="tx1"/>
                </a:solidFill>
                <a:effectLst/>
                <a:latin typeface="Arial" panose="020B0604020202020204" pitchFamily="34" charset="0"/>
                <a:ea typeface="+mn-ea"/>
                <a:cs typeface="Arial" panose="020B0604020202020204" pitchFamily="34" charset="0"/>
              </a:rPr>
              <a:t> collection containers for trash, organics, and recycling and so the agency would focus on the internal containers.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Like businesses, in Section 18984.9, local education agencies need to provide internal containers </a:t>
            </a:r>
            <a:r>
              <a:rPr lang="en-US" sz="1100" b="0" u="none" dirty="0">
                <a:latin typeface="Arial" panose="020B0604020202020204" pitchFamily="34" charset="0"/>
                <a:cs typeface="Arial" panose="020B0604020202020204" pitchFamily="34" charset="0"/>
              </a:rPr>
              <a:t>for the collection of organic waste and non-organic recyclables in all areas where disposal containers are located, except restrooms.</a:t>
            </a:r>
          </a:p>
          <a:p>
            <a:pPr marL="171450" indent="-171450">
              <a:buFont typeface="Arial" panose="020B0604020202020204" pitchFamily="34" charset="0"/>
              <a:buChar cha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The internal container must have a body </a:t>
            </a:r>
            <a:r>
              <a:rPr lang="en-US" sz="1100" b="0" i="0" u="sng" strike="noStrike" kern="1200" baseline="0" dirty="0">
                <a:solidFill>
                  <a:schemeClr val="tx1"/>
                </a:solidFill>
                <a:latin typeface="Arial" panose="020B0604020202020204" pitchFamily="34" charset="0"/>
                <a:ea typeface="+mn-ea"/>
                <a:cs typeface="Arial" panose="020B0604020202020204" pitchFamily="34" charset="0"/>
              </a:rPr>
              <a:t>or</a:t>
            </a: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 lid that conforms with the container colors provided through the organic waste collection service provided by the jurisdiction </a:t>
            </a:r>
            <a:r>
              <a:rPr lang="en-US" sz="1100" b="1" i="0" u="sng" strike="noStrike" kern="1200" baseline="0" dirty="0">
                <a:solidFill>
                  <a:schemeClr val="tx1"/>
                </a:solidFill>
                <a:latin typeface="Arial" panose="020B0604020202020204" pitchFamily="34" charset="0"/>
                <a:ea typeface="+mn-ea"/>
                <a:cs typeface="Arial" panose="020B0604020202020204" pitchFamily="34" charset="0"/>
              </a:rPr>
              <a:t>OR</a:t>
            </a: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 must have container labels on new containers that comply with the labeling requirements (Section 18984.8.)</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Local education</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 agencies </a:t>
            </a: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are not required to replace functional containers, including</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 </a:t>
            </a: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containers purchased prior to January 1, 2022,  that do not comply with the requirement of this article prior to the end of the useful life of those containers, or prior to January 1,</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 </a:t>
            </a: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2036, whichever comes first.</a:t>
            </a:r>
          </a:p>
          <a:p>
            <a:pPr marL="171450" indent="-171450">
              <a:buFont typeface="Arial" panose="020B0604020202020204" pitchFamily="34" charset="0"/>
              <a:buChar char="•"/>
            </a:pPr>
            <a:endParaRPr lang="en-US" sz="1100" b="0" i="0" u="none" strike="noStrike" kern="1200" baseline="0" dirty="0">
              <a:solidFill>
                <a:schemeClr val="tx1"/>
              </a:solidFill>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Local education</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 agencies must ensure </a:t>
            </a:r>
            <a:r>
              <a:rPr lang="en-US" sz="1100" b="1" u="none" strike="noStrike" kern="1200" baseline="0" dirty="0">
                <a:solidFill>
                  <a:schemeClr val="tx1"/>
                </a:solidFill>
                <a:effectLst/>
                <a:latin typeface="Arial" panose="020B0604020202020204" pitchFamily="34" charset="0"/>
                <a:ea typeface="+mn-ea"/>
                <a:cs typeface="Arial" panose="020B0604020202020204" pitchFamily="34" charset="0"/>
              </a:rPr>
              <a:t>new</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 containers are properly labeled by: </a:t>
            </a:r>
            <a:endParaRPr lang="en-US" sz="1100" b="0" u="none" strike="noStrike" kern="1200" dirty="0">
              <a:solidFill>
                <a:schemeClr val="tx1"/>
              </a:solidFill>
              <a:effectLst/>
              <a:latin typeface="Arial" panose="020B0604020202020204" pitchFamily="34" charset="0"/>
              <a:ea typeface="+mn-ea"/>
              <a:cs typeface="Arial" panose="020B0604020202020204" pitchFamily="34" charset="0"/>
            </a:endParaRPr>
          </a:p>
          <a:p>
            <a:pPr lvl="1"/>
            <a:r>
              <a:rPr lang="en-US" sz="1100" b="0" u="none" strike="noStrike" kern="1200" dirty="0">
                <a:solidFill>
                  <a:schemeClr val="tx1"/>
                </a:solidFill>
                <a:effectLst/>
                <a:latin typeface="Arial" panose="020B0604020202020204" pitchFamily="34" charset="0"/>
                <a:ea typeface="+mn-ea"/>
                <a:cs typeface="Arial" panose="020B0604020202020204" pitchFamily="34" charset="0"/>
              </a:rPr>
              <a:t>(1) Placing labels on containers that include language or graphic images, or both that indicate the primary materials accepted and the primary materials prohibited in that container; </a:t>
            </a:r>
            <a:r>
              <a:rPr lang="en-US" sz="1100" b="0" u="sng" strike="noStrike" kern="1200" dirty="0">
                <a:solidFill>
                  <a:schemeClr val="tx1"/>
                </a:solidFill>
                <a:effectLst/>
                <a:latin typeface="Arial" panose="020B0604020202020204" pitchFamily="34" charset="0"/>
                <a:ea typeface="+mn-ea"/>
                <a:cs typeface="Arial" panose="020B0604020202020204" pitchFamily="34" charset="0"/>
              </a:rPr>
              <a:t>or</a:t>
            </a: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 </a:t>
            </a:r>
          </a:p>
          <a:p>
            <a:pPr lvl="1"/>
            <a:r>
              <a:rPr lang="en-US" sz="1100" b="0" u="none" strike="noStrike" kern="1200" dirty="0">
                <a:solidFill>
                  <a:schemeClr val="tx1"/>
                </a:solidFill>
                <a:effectLst/>
                <a:latin typeface="Arial" panose="020B0604020202020204" pitchFamily="34" charset="0"/>
                <a:ea typeface="+mn-ea"/>
                <a:cs typeface="Arial" panose="020B0604020202020204" pitchFamily="34" charset="0"/>
              </a:rPr>
              <a:t>(2) Providing containers with imprinted text or graphic images that indicate the primary materials accepted and the primary materials prohibited in that container. </a:t>
            </a:r>
          </a:p>
          <a:p>
            <a:pPr lvl="2"/>
            <a:r>
              <a:rPr lang="en-US" sz="1100" b="0" u="none" strike="noStrike" kern="1200" dirty="0">
                <a:solidFill>
                  <a:schemeClr val="tx1"/>
                </a:solidFill>
                <a:effectLst/>
                <a:latin typeface="Arial" panose="020B0604020202020204" pitchFamily="34" charset="0"/>
                <a:ea typeface="+mn-ea"/>
                <a:cs typeface="Arial" panose="020B0604020202020204" pitchFamily="34" charset="0"/>
              </a:rPr>
              <a:t>(c) Labels shall clearly indicate primary items that are prohibited container contaminants for each container.  </a:t>
            </a:r>
          </a:p>
          <a:p>
            <a:pPr lvl="2"/>
            <a:r>
              <a:rPr lang="en-US" sz="1100" b="0" u="none" strike="noStrike" kern="1200" dirty="0">
                <a:solidFill>
                  <a:schemeClr val="tx1"/>
                </a:solidFill>
                <a:effectLst/>
                <a:latin typeface="Arial" panose="020B0604020202020204" pitchFamily="34" charset="0"/>
                <a:ea typeface="+mn-ea"/>
                <a:cs typeface="Arial" panose="020B0604020202020204" pitchFamily="34" charset="0"/>
              </a:rPr>
              <a:t>(d) L</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ocal education agencies </a:t>
            </a: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may comply with this section by using model labeling available on the</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 CalRecycle website</a:t>
            </a: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a:t>
            </a:r>
          </a:p>
          <a:p>
            <a:pPr marL="628650" lvl="1" indent="-171450">
              <a:buFont typeface="Arial" panose="020B0604020202020204" pitchFamily="34" charset="0"/>
              <a:buChar char="•"/>
            </a:pPr>
            <a:endParaRPr lang="en-US" sz="1100" b="0" i="0" u="none" strike="noStrike" kern="1200" baseline="0" dirty="0">
              <a:solidFill>
                <a:schemeClr val="tx1"/>
              </a:solidFill>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r>
              <a:rPr lang="en-US" sz="1100" b="0" i="0" u="none" strike="noStrike" kern="1200" baseline="0" dirty="0">
                <a:solidFill>
                  <a:schemeClr val="tx1"/>
                </a:solidFill>
                <a:effectLst/>
                <a:latin typeface="Arial" panose="020B0604020202020204" pitchFamily="34" charset="0"/>
                <a:ea typeface="+mn-ea"/>
                <a:cs typeface="Arial" panose="020B0604020202020204" pitchFamily="34" charset="0"/>
              </a:rPr>
              <a:t>So to explain this further here is an example: if the collection service is 3 container system, then you need to have a green, blue, and gray internal container </a:t>
            </a:r>
            <a:r>
              <a:rPr lang="en-US" sz="1100" b="0" i="0" u="sng" strike="noStrike" kern="1200" baseline="0" dirty="0">
                <a:solidFill>
                  <a:schemeClr val="tx1"/>
                </a:solidFill>
                <a:effectLst/>
                <a:latin typeface="Arial" panose="020B0604020202020204" pitchFamily="34" charset="0"/>
                <a:ea typeface="+mn-ea"/>
                <a:cs typeface="Arial" panose="020B0604020202020204" pitchFamily="34" charset="0"/>
              </a:rPr>
              <a:t>or</a:t>
            </a:r>
            <a:r>
              <a:rPr lang="en-US" sz="1100" b="0" i="0" u="none" strike="noStrike" kern="1200" baseline="0" dirty="0">
                <a:solidFill>
                  <a:schemeClr val="tx1"/>
                </a:solidFill>
                <a:effectLst/>
                <a:latin typeface="Arial" panose="020B0604020202020204" pitchFamily="34" charset="0"/>
                <a:ea typeface="+mn-ea"/>
                <a:cs typeface="Arial" panose="020B0604020202020204" pitchFamily="34" charset="0"/>
              </a:rPr>
              <a:t> the 3 internal containers need to be labeled appropriately.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The container color and material specifications are intended to standardize the colors and minimum levels of acceptable materials for collection containers provided across the state.  This standardized approach helps employees, visitors, and students, know what container to use, and ensure that organic waste are transported to appropriate facilities for recovery.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It is important</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 to point out that i</a:t>
            </a: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f a </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local education agency </a:t>
            </a:r>
            <a:r>
              <a:rPr lang="en-US" sz="1100" b="0" u="none" strike="noStrike" kern="1200" dirty="0">
                <a:solidFill>
                  <a:schemeClr val="tx1"/>
                </a:solidFill>
                <a:effectLst/>
                <a:latin typeface="Arial" panose="020B0604020202020204" pitchFamily="34" charset="0"/>
                <a:ea typeface="+mn-ea"/>
                <a:cs typeface="Arial" panose="020B0604020202020204" pitchFamily="34" charset="0"/>
              </a:rPr>
              <a:t>does not generate any of the materials that would be collected in one type of container, then the entity does not have to provide that particular container in all areas where disposal containers are provided.  Arlene will talk about</a:t>
            </a:r>
            <a:r>
              <a:rPr lang="en-US" sz="1100" b="0" u="none" strike="noStrike" kern="1200" baseline="0" dirty="0">
                <a:solidFill>
                  <a:schemeClr val="tx1"/>
                </a:solidFill>
                <a:effectLst/>
                <a:latin typeface="Arial" panose="020B0604020202020204" pitchFamily="34" charset="0"/>
                <a:ea typeface="+mn-ea"/>
                <a:cs typeface="Arial" panose="020B0604020202020204" pitchFamily="34" charset="0"/>
              </a:rPr>
              <a:t> de minimis waivers in the next slide.</a:t>
            </a:r>
            <a:br>
              <a:rPr lang="en-US" sz="1100" b="0" i="0" u="none" strike="noStrike" kern="1200" baseline="0" dirty="0">
                <a:solidFill>
                  <a:schemeClr val="tx1"/>
                </a:solidFill>
                <a:latin typeface="Arial" panose="020B0604020202020204" pitchFamily="34" charset="0"/>
                <a:ea typeface="+mn-ea"/>
                <a:cs typeface="Arial" panose="020B0604020202020204" pitchFamily="34" charset="0"/>
              </a:rPr>
            </a:br>
            <a:endParaRPr lang="en-US" sz="1100" b="0" i="0" u="none" strike="noStrike" kern="1200" baseline="0" dirty="0">
              <a:solidFill>
                <a:schemeClr val="tx1"/>
              </a:solidFill>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u="none" strike="noStrike" kern="1200" dirty="0">
                <a:solidFill>
                  <a:schemeClr val="tx1"/>
                </a:solidFill>
                <a:effectLst/>
                <a:latin typeface="Arial" panose="020B0604020202020204" pitchFamily="34" charset="0"/>
                <a:ea typeface="+mn-ea"/>
                <a:cs typeface="Arial" panose="020B0604020202020204" pitchFamily="34" charset="0"/>
              </a:rPr>
              <a:t>The next requirement:</a:t>
            </a:r>
          </a:p>
          <a:p>
            <a:pPr marL="171450" indent="-171450">
              <a:buFont typeface="Wingdings" panose="05000000000000000000" pitchFamily="2" charset="2"/>
              <a:buChar char="Ø"/>
            </a:pPr>
            <a:r>
              <a:rPr lang="en-US" sz="1100" b="0" i="0" u="none" kern="1200" dirty="0">
                <a:solidFill>
                  <a:schemeClr val="tx1"/>
                </a:solidFill>
                <a:effectLst/>
                <a:latin typeface="Arial" panose="020B0604020202020204" pitchFamily="34" charset="0"/>
                <a:ea typeface="+mn-ea"/>
                <a:cs typeface="Arial" panose="020B0604020202020204" pitchFamily="34" charset="0"/>
              </a:rPr>
              <a:t>Prohibit their employees from placing organic waste in a container not designated for organic waste. </a:t>
            </a:r>
          </a:p>
          <a:p>
            <a:pPr marL="628650" lvl="1" indent="-171450">
              <a:buFont typeface="Arial" panose="020B0604020202020204" pitchFamily="34" charset="0"/>
              <a:buChar char="•"/>
            </a:pPr>
            <a:r>
              <a:rPr lang="en-US" sz="1100" b="0" i="0" u="none" kern="1200" dirty="0">
                <a:solidFill>
                  <a:schemeClr val="tx1"/>
                </a:solidFill>
                <a:effectLst/>
                <a:latin typeface="Arial" panose="020B0604020202020204" pitchFamily="34" charset="0"/>
                <a:ea typeface="+mn-ea"/>
                <a:cs typeface="Arial" panose="020B0604020202020204" pitchFamily="34" charset="0"/>
              </a:rPr>
              <a:t>This makes them accountable for organic waste handled by their employees by requiring the employees to safely reduce the disposal of organic waste. </a:t>
            </a:r>
          </a:p>
          <a:p>
            <a:pPr marL="628650" lvl="1" indent="-171450">
              <a:buFont typeface="Arial" panose="020B0604020202020204" pitchFamily="34" charset="0"/>
              <a:buChar char="•"/>
            </a:pPr>
            <a:r>
              <a:rPr lang="en-US" sz="1100" b="0" i="0" u="none" kern="1200" dirty="0">
                <a:solidFill>
                  <a:schemeClr val="tx1"/>
                </a:solidFill>
                <a:effectLst/>
                <a:latin typeface="Arial" panose="020B0604020202020204" pitchFamily="34" charset="0"/>
                <a:ea typeface="+mn-ea"/>
                <a:cs typeface="Arial" panose="020B0604020202020204" pitchFamily="34" charset="0"/>
              </a:rPr>
              <a:t>It</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 also h</a:t>
            </a:r>
            <a:r>
              <a:rPr lang="en-US" sz="1100" b="0" i="0" u="none" kern="1200" dirty="0">
                <a:solidFill>
                  <a:schemeClr val="tx1"/>
                </a:solidFill>
                <a:effectLst/>
                <a:latin typeface="Arial" panose="020B0604020202020204" pitchFamily="34" charset="0"/>
                <a:ea typeface="+mn-ea"/>
                <a:cs typeface="Arial" panose="020B0604020202020204" pitchFamily="34" charset="0"/>
              </a:rPr>
              <a:t>elps to minimize contamination and ensure that the maximum amount of organic waste is recovered.</a:t>
            </a:r>
            <a:endParaRPr lang="en-US" sz="1100" b="0" i="0" u="none" strike="noStrike" kern="1200" baseline="0" dirty="0">
              <a:solidFill>
                <a:schemeClr val="tx1"/>
              </a:solidFill>
              <a:effectLst/>
              <a:latin typeface="Arial" panose="020B0604020202020204" pitchFamily="34" charset="0"/>
              <a:ea typeface="+mn-ea"/>
              <a:cs typeface="Arial" panose="020B0604020202020204" pitchFamily="34" charset="0"/>
            </a:endParaRPr>
          </a:p>
          <a:p>
            <a:pPr marL="457200" lvl="1" indent="0">
              <a:buFont typeface="Arial" panose="020B0604020202020204" pitchFamily="34" charset="0"/>
              <a:buNone/>
            </a:pPr>
            <a:endParaRPr lang="en-US" sz="1100" b="0" i="0" u="none" strike="noStrike" kern="1200" baseline="0" dirty="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r>
              <a:rPr lang="en-US" sz="1100" b="0" i="0" u="none" strike="noStrike" kern="1200" baseline="0" dirty="0">
                <a:solidFill>
                  <a:schemeClr val="tx1"/>
                </a:solidFill>
                <a:effectLst/>
                <a:latin typeface="Arial" panose="020B0604020202020204" pitchFamily="34" charset="0"/>
                <a:ea typeface="+mn-ea"/>
                <a:cs typeface="Arial" panose="020B0604020202020204" pitchFamily="34" charset="0"/>
              </a:rPr>
              <a:t>Next requirement:</a:t>
            </a:r>
          </a:p>
          <a:p>
            <a:pPr marL="171450" lvl="0" indent="-171450">
              <a:buFont typeface="Wingdings" panose="05000000000000000000" pitchFamily="2" charset="2"/>
              <a:buChar char="Ø"/>
            </a:pPr>
            <a:r>
              <a:rPr lang="en-US" sz="1100" b="0" i="0" u="none" kern="1200" dirty="0">
                <a:solidFill>
                  <a:schemeClr val="tx1"/>
                </a:solidFill>
                <a:effectLst/>
                <a:latin typeface="Arial" panose="020B0604020202020204" pitchFamily="34" charset="0"/>
                <a:ea typeface="+mn-ea"/>
                <a:cs typeface="Arial" panose="020B0604020202020204" pitchFamily="34" charset="0"/>
              </a:rPr>
              <a:t>Local education agencies </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must </a:t>
            </a:r>
            <a:r>
              <a:rPr lang="en-US" sz="1100" b="0" i="0" u="none" kern="1200" dirty="0">
                <a:solidFill>
                  <a:schemeClr val="tx1"/>
                </a:solidFill>
                <a:effectLst/>
                <a:latin typeface="Arial" panose="020B0604020202020204" pitchFamily="34" charset="0"/>
                <a:ea typeface="+mn-ea"/>
                <a:cs typeface="Arial" panose="020B0604020202020204" pitchFamily="34" charset="0"/>
              </a:rPr>
              <a:t>periodically inspect organic waste containers for contamination and, if the containers are contaminated, inform employees of the requirement to only use those containers for organic waste. </a:t>
            </a:r>
          </a:p>
          <a:p>
            <a:pPr marL="628650" lvl="1" indent="-171450">
              <a:buFont typeface="Arial" panose="020B0604020202020204" pitchFamily="34" charset="0"/>
              <a:buChar char="•"/>
            </a:pPr>
            <a:r>
              <a:rPr lang="en-US" sz="1100" b="0" i="0" u="none" kern="1200" baseline="0" dirty="0">
                <a:solidFill>
                  <a:schemeClr val="tx1"/>
                </a:solidFill>
                <a:effectLst/>
                <a:latin typeface="Arial" panose="020B0604020202020204" pitchFamily="34" charset="0"/>
                <a:ea typeface="+mn-ea"/>
                <a:cs typeface="Arial" panose="020B0604020202020204" pitchFamily="34" charset="0"/>
              </a:rPr>
              <a:t>It is important to ensure that employees are not putting organic waste in the trash container and are not contaminating the recycling and organics container.  </a:t>
            </a:r>
            <a:r>
              <a:rPr lang="en-US" sz="1100" b="0" i="1" u="none" kern="1200" baseline="0" dirty="0">
                <a:solidFill>
                  <a:schemeClr val="tx1"/>
                </a:solidFill>
                <a:effectLst/>
                <a:latin typeface="Arial" panose="020B0604020202020204" pitchFamily="34" charset="0"/>
                <a:ea typeface="+mn-ea"/>
                <a:cs typeface="Arial" panose="020B0604020202020204" pitchFamily="34" charset="0"/>
              </a:rPr>
              <a:t>(Remember when we talk about organics we are talking about the definition that includes paper, cardboard, food, and </a:t>
            </a:r>
            <a:r>
              <a:rPr lang="en-US" sz="1100" b="0" i="1" u="none" kern="1200" baseline="0" dirty="0" err="1">
                <a:solidFill>
                  <a:schemeClr val="tx1"/>
                </a:solidFill>
                <a:effectLst/>
                <a:latin typeface="Arial" panose="020B0604020202020204" pitchFamily="34" charset="0"/>
                <a:ea typeface="+mn-ea"/>
                <a:cs typeface="Arial" panose="020B0604020202020204" pitchFamily="34" charset="0"/>
              </a:rPr>
              <a:t>greenwaste</a:t>
            </a:r>
            <a:r>
              <a:rPr lang="en-US" sz="1100" b="0" i="1" u="none" kern="1200" baseline="0" dirty="0">
                <a:solidFill>
                  <a:schemeClr val="tx1"/>
                </a:solidFill>
                <a:effectLst/>
                <a:latin typeface="Arial" panose="020B0604020202020204" pitchFamily="34" charset="0"/>
                <a:ea typeface="+mn-ea"/>
                <a:cs typeface="Arial" panose="020B0604020202020204" pitchFamily="34" charset="0"/>
              </a:rPr>
              <a:t>, etc., so that is why I mentioned recycling and organics containers or the blue and green containers)</a:t>
            </a:r>
            <a:endParaRPr lang="en-US" sz="1100" b="0" i="1" u="none" kern="1200" dirty="0">
              <a:solidFill>
                <a:schemeClr val="tx1"/>
              </a:solidFill>
              <a:effectLst/>
              <a:latin typeface="Arial" panose="020B0604020202020204" pitchFamily="34" charset="0"/>
              <a:ea typeface="+mn-ea"/>
              <a:cs typeface="Arial" panose="020B0604020202020204" pitchFamily="34" charset="0"/>
            </a:endParaRPr>
          </a:p>
          <a:p>
            <a:pPr marL="628650" lvl="1" indent="-171450">
              <a:buFont typeface="Arial" panose="020B0604020202020204" pitchFamily="34" charset="0"/>
              <a:buChar char="•"/>
            </a:pPr>
            <a:r>
              <a:rPr lang="en-US" sz="1100" b="0" i="0" u="none" kern="1200" dirty="0">
                <a:solidFill>
                  <a:schemeClr val="tx1"/>
                </a:solidFill>
                <a:effectLst/>
                <a:latin typeface="Arial" panose="020B0604020202020204" pitchFamily="34" charset="0"/>
                <a:ea typeface="+mn-ea"/>
                <a:cs typeface="Arial" panose="020B0604020202020204" pitchFamily="34" charset="0"/>
              </a:rPr>
              <a:t>This ensures that local education</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 agencies </a:t>
            </a:r>
            <a:r>
              <a:rPr lang="en-US" sz="1100" b="0" i="0" u="none" kern="1200" dirty="0">
                <a:solidFill>
                  <a:schemeClr val="tx1"/>
                </a:solidFill>
                <a:effectLst/>
                <a:latin typeface="Arial" panose="020B0604020202020204" pitchFamily="34" charset="0"/>
                <a:ea typeface="+mn-ea"/>
                <a:cs typeface="Arial" panose="020B0604020202020204" pitchFamily="34" charset="0"/>
              </a:rPr>
              <a:t>are accountable for their organic waste by maintaining awareness of the contents of their organic waste collection container, communicating to employees when containers are contaminated, and when needed, educating employees about the proper use of organic waste containers. </a:t>
            </a:r>
          </a:p>
          <a:p>
            <a:pPr marL="457200" lvl="1" indent="0">
              <a:buFont typeface="Arial" panose="020B0604020202020204" pitchFamily="34" charset="0"/>
              <a:buNone/>
            </a:pPr>
            <a:endParaRPr lang="en-US" sz="1100" b="0" i="0" u="none" kern="1200" dirty="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r>
              <a:rPr lang="en-US" sz="1100" b="0" i="1" u="none" kern="1200" baseline="0" dirty="0">
                <a:solidFill>
                  <a:schemeClr val="tx1"/>
                </a:solidFill>
                <a:effectLst/>
                <a:latin typeface="Arial" panose="020B0604020202020204" pitchFamily="34" charset="0"/>
                <a:ea typeface="+mn-ea"/>
                <a:cs typeface="Arial" panose="020B0604020202020204" pitchFamily="34" charset="0"/>
              </a:rPr>
              <a:t>IF Asked: How often is “periodically”?  It is up to the local education agency to determine the frequency.  Here’s an example: In the beginning, they start out weekly. If there is not a lot of contamination, they back off to every two weeks, or if there is a lot of contamination, they inspect daily. The key is they inspect as often as needed to reduce as much contamination as possible.   </a:t>
            </a:r>
          </a:p>
          <a:p>
            <a:pPr marL="0" lvl="0" indent="0">
              <a:buFont typeface="Arial" panose="020B0604020202020204" pitchFamily="34" charset="0"/>
              <a:buNone/>
            </a:pPr>
            <a:endParaRPr lang="en-US" sz="1100" b="0" i="0" u="non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u="none" strike="noStrike" kern="1200" baseline="0" dirty="0">
                <a:solidFill>
                  <a:schemeClr val="tx1"/>
                </a:solidFill>
                <a:effectLst/>
                <a:latin typeface="Arial" panose="020B0604020202020204" pitchFamily="34" charset="0"/>
                <a:ea typeface="+mn-ea"/>
                <a:cs typeface="Arial" panose="020B0604020202020204" pitchFamily="34" charset="0"/>
              </a:rPr>
              <a:t>The last requirement on this slide:</a:t>
            </a:r>
            <a:endParaRPr lang="en-US" sz="1100" b="0" i="0" u="none" kern="1200" dirty="0">
              <a:solidFill>
                <a:schemeClr val="tx1"/>
              </a:solidFill>
              <a:effectLst/>
              <a:latin typeface="Arial" panose="020B0604020202020204" pitchFamily="34" charset="0"/>
              <a:ea typeface="+mn-ea"/>
              <a:cs typeface="Arial" panose="020B0604020202020204" pitchFamily="34" charset="0"/>
            </a:endParaRPr>
          </a:p>
          <a:p>
            <a:pPr marL="171450" lvl="0" indent="-171450">
              <a:buFont typeface="Wingdings" panose="05000000000000000000" pitchFamily="2" charset="2"/>
              <a:buChar char="Ø"/>
            </a:pPr>
            <a:r>
              <a:rPr lang="en-US" sz="1100" b="0" i="0" u="none" kern="1200" dirty="0">
                <a:solidFill>
                  <a:schemeClr val="tx1"/>
                </a:solidFill>
                <a:effectLst/>
                <a:latin typeface="Arial" panose="020B0604020202020204" pitchFamily="34" charset="0"/>
                <a:ea typeface="+mn-ea"/>
                <a:cs typeface="Arial" panose="020B0604020202020204" pitchFamily="34" charset="0"/>
              </a:rPr>
              <a:t>Provide information to employees and students</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 </a:t>
            </a:r>
            <a:r>
              <a:rPr lang="en-US" sz="1100" b="0" i="0" u="none" kern="1200" dirty="0">
                <a:solidFill>
                  <a:schemeClr val="tx1"/>
                </a:solidFill>
                <a:effectLst/>
                <a:latin typeface="Arial" panose="020B0604020202020204" pitchFamily="34" charset="0"/>
                <a:ea typeface="+mn-ea"/>
                <a:cs typeface="Arial" panose="020B0604020202020204" pitchFamily="34" charset="0"/>
              </a:rPr>
              <a:t>on methods for the prevention of organic waste generation</a:t>
            </a:r>
          </a:p>
          <a:p>
            <a:pPr marL="628650" lvl="1" indent="-171450">
              <a:buFont typeface="Arial" panose="020B0604020202020204" pitchFamily="34" charset="0"/>
              <a:buChar char="•"/>
            </a:pPr>
            <a:r>
              <a:rPr lang="en-US" sz="1100" b="0" i="0" u="none" kern="1200" dirty="0">
                <a:solidFill>
                  <a:schemeClr val="tx1"/>
                </a:solidFill>
                <a:effectLst/>
                <a:latin typeface="Arial" panose="020B0604020202020204" pitchFamily="34" charset="0"/>
                <a:ea typeface="+mn-ea"/>
                <a:cs typeface="Arial" panose="020B0604020202020204" pitchFamily="34" charset="0"/>
              </a:rPr>
              <a:t>Also, nothing prohibits a </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local education agency</a:t>
            </a:r>
            <a:r>
              <a:rPr lang="en-US" sz="1100" b="0" i="0" u="none" kern="1200" dirty="0">
                <a:solidFill>
                  <a:schemeClr val="tx1"/>
                </a:solidFill>
                <a:effectLst/>
                <a:latin typeface="Arial" panose="020B0604020202020204" pitchFamily="34" charset="0"/>
                <a:ea typeface="+mn-ea"/>
                <a:cs typeface="Arial" panose="020B0604020202020204" pitchFamily="34" charset="0"/>
              </a:rPr>
              <a:t> from preventing waste generation, managing organic waste on-site, or using a community composting site. </a:t>
            </a:r>
          </a:p>
          <a:p>
            <a:pPr marL="628650" lvl="1" indent="-171450">
              <a:buFont typeface="Arial" panose="020B0604020202020204" pitchFamily="34" charset="0"/>
              <a:buChar char="•"/>
            </a:pPr>
            <a:r>
              <a:rPr lang="en-US" sz="1100" b="0" i="0" u="none" kern="1200" dirty="0">
                <a:solidFill>
                  <a:schemeClr val="tx1"/>
                </a:solidFill>
                <a:effectLst/>
                <a:latin typeface="Arial" panose="020B0604020202020204" pitchFamily="34" charset="0"/>
                <a:ea typeface="+mn-ea"/>
                <a:cs typeface="Arial" panose="020B0604020202020204" pitchFamily="34" charset="0"/>
              </a:rPr>
              <a:t>These are additional options available to prevent the creation of, as well as to recycle, organic waste beyond subscribing to an organic waste collection service or self-hauling to a facility that processes the</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 organic waste for recycling</a:t>
            </a:r>
            <a:r>
              <a:rPr lang="en-US" sz="1100" b="0" i="0" u="none" kern="1200" dirty="0">
                <a:solidFill>
                  <a:schemeClr val="tx1"/>
                </a:solidFill>
                <a:effectLst/>
                <a:latin typeface="Arial" panose="020B0604020202020204" pitchFamily="34" charset="0"/>
                <a:ea typeface="+mn-ea"/>
                <a:cs typeface="Arial" panose="020B0604020202020204" pitchFamily="34" charset="0"/>
              </a:rPr>
              <a:t>. </a:t>
            </a:r>
          </a:p>
        </p:txBody>
      </p:sp>
      <p:sp>
        <p:nvSpPr>
          <p:cNvPr id="4" name="Slide Number Placeholder 3"/>
          <p:cNvSpPr>
            <a:spLocks noGrp="1"/>
          </p:cNvSpPr>
          <p:nvPr>
            <p:ph type="sldNum" sz="quarter" idx="5"/>
          </p:nvPr>
        </p:nvSpPr>
        <p:spPr/>
        <p:txBody>
          <a:bodyPr/>
          <a:lstStyle/>
          <a:p>
            <a:fld id="{B0B45825-4075-41A0-929A-855EA8E59A51}" type="slidenum">
              <a:rPr lang="en-US" smtClean="0"/>
              <a:t>8</a:t>
            </a:fld>
            <a:endParaRPr lang="en-US" dirty="0"/>
          </a:p>
        </p:txBody>
      </p:sp>
    </p:spTree>
    <p:extLst>
      <p:ext uri="{BB962C8B-B14F-4D97-AF65-F5344CB8AC3E}">
        <p14:creationId xmlns:p14="http://schemas.microsoft.com/office/powerpoint/2010/main" val="32916195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kern="1200" dirty="0">
                <a:solidFill>
                  <a:schemeClr val="tx1"/>
                </a:solidFill>
                <a:effectLst/>
                <a:latin typeface="Arial" panose="020B0604020202020204" pitchFamily="34" charset="0"/>
                <a:ea typeface="+mn-ea"/>
                <a:cs typeface="Arial" panose="020B0604020202020204" pitchFamily="34" charset="0"/>
              </a:rPr>
              <a:t>CalRecycle</a:t>
            </a:r>
            <a:r>
              <a:rPr lang="en-US" sz="1100" b="0" kern="1200" baseline="0" dirty="0">
                <a:solidFill>
                  <a:schemeClr val="tx1"/>
                </a:solidFill>
                <a:effectLst/>
                <a:latin typeface="Arial" panose="020B0604020202020204" pitchFamily="34" charset="0"/>
                <a:ea typeface="+mn-ea"/>
                <a:cs typeface="Arial" panose="020B0604020202020204" pitchFamily="34" charset="0"/>
              </a:rPr>
              <a:t> shall waive a local education agency’s obligation to comply with some or all of the organic waste collection requirements if the local education agency provides documentation demonstrating that any of the following situations applies:</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US" sz="1100" b="0" i="0"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If a </a:t>
            </a:r>
            <a:r>
              <a:rPr lang="en-US" sz="1100" b="0" kern="1200" baseline="0" dirty="0">
                <a:solidFill>
                  <a:schemeClr val="tx1"/>
                </a:solidFill>
                <a:effectLst/>
                <a:latin typeface="Arial" panose="020B0604020202020204" pitchFamily="34" charset="0"/>
                <a:ea typeface="+mn-ea"/>
                <a:cs typeface="Arial" panose="020B0604020202020204" pitchFamily="34" charset="0"/>
              </a:rPr>
              <a:t>local education agency </a:t>
            </a:r>
            <a:r>
              <a:rPr lang="en-US" sz="1100" b="0" i="0" kern="1200" dirty="0">
                <a:solidFill>
                  <a:schemeClr val="tx1"/>
                </a:solidFill>
                <a:effectLst/>
                <a:latin typeface="Arial" panose="020B0604020202020204" pitchFamily="34" charset="0"/>
                <a:ea typeface="+mn-ea"/>
                <a:cs typeface="Arial" panose="020B0604020202020204" pitchFamily="34" charset="0"/>
              </a:rPr>
              <a:t>generates a de </a:t>
            </a:r>
            <a:r>
              <a:rPr lang="en-US" sz="1100" b="0" i="0" kern="1200" dirty="0" err="1">
                <a:solidFill>
                  <a:schemeClr val="tx1"/>
                </a:solidFill>
                <a:effectLst/>
                <a:latin typeface="Arial" panose="020B0604020202020204" pitchFamily="34" charset="0"/>
                <a:ea typeface="+mn-ea"/>
                <a:cs typeface="Arial" panose="020B0604020202020204" pitchFamily="34" charset="0"/>
              </a:rPr>
              <a:t>minimis</a:t>
            </a:r>
            <a:r>
              <a:rPr lang="en-US" sz="1100" b="0" i="0" kern="1200" dirty="0">
                <a:solidFill>
                  <a:schemeClr val="tx1"/>
                </a:solidFill>
                <a:effectLst/>
                <a:latin typeface="Arial" panose="020B0604020202020204" pitchFamily="34" charset="0"/>
                <a:ea typeface="+mn-ea"/>
                <a:cs typeface="Arial" panose="020B0604020202020204" pitchFamily="34" charset="0"/>
              </a:rPr>
              <a:t> amount of material in the blue</a:t>
            </a:r>
            <a:r>
              <a:rPr lang="en-US" sz="1100" b="0" i="0" kern="1200" baseline="0" dirty="0">
                <a:solidFill>
                  <a:schemeClr val="tx1"/>
                </a:solidFill>
                <a:effectLst/>
                <a:latin typeface="Arial" panose="020B0604020202020204" pitchFamily="34" charset="0"/>
                <a:ea typeface="+mn-ea"/>
                <a:cs typeface="Arial" panose="020B0604020202020204" pitchFamily="34" charset="0"/>
              </a:rPr>
              <a:t> and/or green container, it can be issued a waiver. De </a:t>
            </a:r>
            <a:r>
              <a:rPr lang="en-US" sz="1100" b="0" i="0" kern="1200" baseline="0" dirty="0" err="1">
                <a:solidFill>
                  <a:schemeClr val="tx1"/>
                </a:solidFill>
                <a:effectLst/>
                <a:latin typeface="Arial" panose="020B0604020202020204" pitchFamily="34" charset="0"/>
                <a:ea typeface="+mn-ea"/>
                <a:cs typeface="Arial" panose="020B0604020202020204" pitchFamily="34" charset="0"/>
              </a:rPr>
              <a:t>minimis</a:t>
            </a:r>
            <a:r>
              <a:rPr lang="en-US" sz="1100" b="0" i="0" kern="1200" baseline="0" dirty="0">
                <a:solidFill>
                  <a:schemeClr val="tx1"/>
                </a:solidFill>
                <a:effectLst/>
                <a:latin typeface="Arial" panose="020B0604020202020204" pitchFamily="34" charset="0"/>
                <a:ea typeface="+mn-ea"/>
                <a:cs typeface="Arial" panose="020B0604020202020204" pitchFamily="34" charset="0"/>
              </a:rPr>
              <a:t> amounts are either of the following:</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latin typeface="Arial" panose="020B0604020202020204" pitchFamily="34" charset="0"/>
                <a:cs typeface="Arial" panose="020B0604020202020204" pitchFamily="34" charset="0"/>
              </a:rPr>
              <a:t>Solid waste is 2 cy or more and organic waste is less than 20 gallons per week</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latin typeface="Arial" panose="020B0604020202020204" pitchFamily="34" charset="0"/>
                <a:cs typeface="Arial" panose="020B0604020202020204" pitchFamily="34" charset="0"/>
              </a:rPr>
              <a:t>Solid waste is less than 2 cy and organic waste is less than 10 gallons per week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For example:</a:t>
            </a:r>
            <a:r>
              <a:rPr lang="en-US" sz="1100" b="0" i="0" kern="1200" baseline="0" dirty="0">
                <a:solidFill>
                  <a:schemeClr val="tx1"/>
                </a:solidFill>
                <a:effectLst/>
                <a:latin typeface="Arial" panose="020B0604020202020204" pitchFamily="34" charset="0"/>
                <a:ea typeface="+mn-ea"/>
                <a:cs typeface="Arial" panose="020B0604020202020204" pitchFamily="34" charset="0"/>
              </a:rPr>
              <a:t> In a three container collection service,</a:t>
            </a:r>
            <a:r>
              <a:rPr lang="en-US" sz="1100" b="0" i="0" kern="1200" dirty="0">
                <a:solidFill>
                  <a:schemeClr val="tx1"/>
                </a:solidFill>
                <a:effectLst/>
                <a:latin typeface="Arial" panose="020B0604020202020204" pitchFamily="34" charset="0"/>
                <a:ea typeface="+mn-ea"/>
                <a:cs typeface="Arial" panose="020B0604020202020204" pitchFamily="34" charset="0"/>
              </a:rPr>
              <a:t> if there is no organic</a:t>
            </a:r>
            <a:r>
              <a:rPr lang="en-US" sz="1100" b="0" i="0" kern="1200" baseline="0" dirty="0">
                <a:solidFill>
                  <a:schemeClr val="tx1"/>
                </a:solidFill>
                <a:effectLst/>
                <a:latin typeface="Arial" panose="020B0604020202020204" pitchFamily="34" charset="0"/>
                <a:ea typeface="+mn-ea"/>
                <a:cs typeface="Arial" panose="020B0604020202020204" pitchFamily="34" charset="0"/>
              </a:rPr>
              <a:t> </a:t>
            </a:r>
            <a:r>
              <a:rPr lang="en-US" sz="1100" b="0" i="0" kern="1200" dirty="0">
                <a:solidFill>
                  <a:schemeClr val="tx1"/>
                </a:solidFill>
                <a:effectLst/>
                <a:latin typeface="Arial" panose="020B0604020202020204" pitchFamily="34" charset="0"/>
                <a:ea typeface="+mn-ea"/>
                <a:cs typeface="Arial" panose="020B0604020202020204" pitchFamily="34" charset="0"/>
              </a:rPr>
              <a:t>waste stream present or material that would go in the green container, then a green container collection service is not necessary. However, a blue recycling container collection service would still need to be provided for the collection of other organic waste, such as paper products and cardboard.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If there is a de </a:t>
            </a:r>
            <a:r>
              <a:rPr lang="en-US" sz="1100" b="0" i="0" kern="1200" dirty="0" err="1">
                <a:solidFill>
                  <a:schemeClr val="tx1"/>
                </a:solidFill>
                <a:effectLst/>
                <a:latin typeface="Arial" panose="020B0604020202020204" pitchFamily="34" charset="0"/>
                <a:ea typeface="+mn-ea"/>
                <a:cs typeface="Arial" panose="020B0604020202020204" pitchFamily="34" charset="0"/>
              </a:rPr>
              <a:t>minimis</a:t>
            </a:r>
            <a:r>
              <a:rPr lang="en-US" sz="1100" b="0" i="0" kern="1200" dirty="0">
                <a:solidFill>
                  <a:schemeClr val="tx1"/>
                </a:solidFill>
                <a:effectLst/>
                <a:latin typeface="Arial" panose="020B0604020202020204" pitchFamily="34" charset="0"/>
                <a:ea typeface="+mn-ea"/>
                <a:cs typeface="Arial" panose="020B0604020202020204" pitchFamily="34" charset="0"/>
              </a:rPr>
              <a:t> waiver for collection,</a:t>
            </a:r>
            <a:r>
              <a:rPr lang="en-US" sz="1100" b="0" i="0" kern="1200" baseline="0" dirty="0">
                <a:solidFill>
                  <a:schemeClr val="tx1"/>
                </a:solidFill>
                <a:effectLst/>
                <a:latin typeface="Arial" panose="020B0604020202020204" pitchFamily="34" charset="0"/>
                <a:ea typeface="+mn-ea"/>
                <a:cs typeface="Arial" panose="020B0604020202020204" pitchFamily="34" charset="0"/>
              </a:rPr>
              <a:t> then the associated internal container would not be necessary.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baseline="0" dirty="0">
                <a:solidFill>
                  <a:schemeClr val="tx1"/>
                </a:solidFill>
                <a:effectLst/>
                <a:latin typeface="Arial" panose="020B0604020202020204" pitchFamily="34" charset="0"/>
                <a:ea typeface="+mn-ea"/>
                <a:cs typeface="Arial" panose="020B0604020202020204" pitchFamily="34" charset="0"/>
              </a:rPr>
              <a:t>In the previous example, if you have no material for the green container, such as an office building that does not generate food or </a:t>
            </a:r>
            <a:r>
              <a:rPr lang="en-US" sz="1100" b="0" i="0" kern="1200" baseline="0" dirty="0" err="1">
                <a:solidFill>
                  <a:schemeClr val="tx1"/>
                </a:solidFill>
                <a:effectLst/>
                <a:latin typeface="Arial" panose="020B0604020202020204" pitchFamily="34" charset="0"/>
                <a:ea typeface="+mn-ea"/>
                <a:cs typeface="Arial" panose="020B0604020202020204" pitchFamily="34" charset="0"/>
              </a:rPr>
              <a:t>greenwaste</a:t>
            </a:r>
            <a:r>
              <a:rPr lang="en-US" sz="1100" b="0" i="0" kern="1200" baseline="0" dirty="0">
                <a:solidFill>
                  <a:schemeClr val="tx1"/>
                </a:solidFill>
                <a:effectLst/>
                <a:latin typeface="Arial" panose="020B0604020202020204" pitchFamily="34" charset="0"/>
                <a:ea typeface="+mn-ea"/>
                <a:cs typeface="Arial" panose="020B0604020202020204" pitchFamily="34" charset="0"/>
              </a:rPr>
              <a:t>, then the office building would not need to have internal containers for food.</a:t>
            </a:r>
            <a:endParaRPr lang="en-US" sz="1100" b="0" i="0" dirty="0">
              <a:latin typeface="Arial" panose="020B0604020202020204" pitchFamily="34" charset="0"/>
              <a:cs typeface="Arial" panose="020B0604020202020204" pitchFamily="34" charset="0"/>
            </a:endParaRPr>
          </a:p>
          <a:p>
            <a:endParaRPr lang="en-US" sz="1100" b="0" kern="1200" dirty="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100" b="0" kern="1200" dirty="0">
                <a:solidFill>
                  <a:schemeClr val="tx1"/>
                </a:solidFill>
                <a:effectLst/>
                <a:latin typeface="Arial" panose="020B0604020202020204" pitchFamily="34" charset="0"/>
                <a:ea typeface="+mn-ea"/>
                <a:cs typeface="Arial" panose="020B0604020202020204" pitchFamily="34" charset="0"/>
              </a:rPr>
              <a:t>A space waiver may be granted for a </a:t>
            </a:r>
            <a:r>
              <a:rPr lang="en-US" sz="1100" b="0" kern="1200" baseline="0" dirty="0">
                <a:solidFill>
                  <a:schemeClr val="tx1"/>
                </a:solidFill>
                <a:effectLst/>
                <a:latin typeface="Arial" panose="020B0604020202020204" pitchFamily="34" charset="0"/>
                <a:ea typeface="+mn-ea"/>
                <a:cs typeface="Arial" panose="020B0604020202020204" pitchFamily="34" charset="0"/>
              </a:rPr>
              <a:t>local education agency </a:t>
            </a:r>
            <a:r>
              <a:rPr lang="en-US" sz="1100" b="0" kern="1200" dirty="0">
                <a:solidFill>
                  <a:schemeClr val="tx1"/>
                </a:solidFill>
                <a:effectLst/>
                <a:latin typeface="Arial" panose="020B0604020202020204" pitchFamily="34" charset="0"/>
                <a:ea typeface="+mn-ea"/>
                <a:cs typeface="Arial" panose="020B0604020202020204" pitchFamily="34" charset="0"/>
              </a:rPr>
              <a:t>if it provides documentation that </a:t>
            </a:r>
            <a:r>
              <a:rPr lang="en-US" sz="1100" b="0" i="1" kern="1200" dirty="0">
                <a:solidFill>
                  <a:schemeClr val="tx1"/>
                </a:solidFill>
                <a:effectLst/>
                <a:latin typeface="Arial" panose="020B0604020202020204" pitchFamily="34" charset="0"/>
                <a:ea typeface="+mn-ea"/>
                <a:cs typeface="Arial" panose="020B0604020202020204" pitchFamily="34" charset="0"/>
              </a:rPr>
              <a:t>a hauler, licensed architect, licensed engineer, or a similarly qualified entity has determined</a:t>
            </a:r>
            <a:r>
              <a:rPr lang="en-US" sz="1100" b="0" kern="1200" dirty="0">
                <a:solidFill>
                  <a:schemeClr val="tx1"/>
                </a:solidFill>
                <a:effectLst/>
                <a:latin typeface="Arial" panose="020B0604020202020204" pitchFamily="34" charset="0"/>
                <a:ea typeface="+mn-ea"/>
                <a:cs typeface="Arial" panose="020B0604020202020204" pitchFamily="34" charset="0"/>
              </a:rPr>
              <a:t> there is inadequate space for separate organic waste containers. </a:t>
            </a:r>
          </a:p>
          <a:p>
            <a:pPr marL="628650" lvl="1" indent="-171450">
              <a:buFont typeface="Arial" panose="020B0604020202020204" pitchFamily="34" charset="0"/>
              <a:buChar char="•"/>
            </a:pPr>
            <a:r>
              <a:rPr lang="en-US" sz="1100" b="0" kern="1200" dirty="0">
                <a:solidFill>
                  <a:schemeClr val="tx1"/>
                </a:solidFill>
                <a:effectLst/>
                <a:latin typeface="Arial" panose="020B0604020202020204" pitchFamily="34" charset="0"/>
                <a:ea typeface="+mn-ea"/>
                <a:cs typeface="Arial" panose="020B0604020202020204" pitchFamily="34" charset="0"/>
              </a:rPr>
              <a:t>This waiver is only applicable in limited scenarios and should decrease in use over the years. </a:t>
            </a:r>
          </a:p>
          <a:p>
            <a:pPr marL="628650" lvl="1" indent="-171450">
              <a:buFont typeface="Arial" panose="020B0604020202020204" pitchFamily="34" charset="0"/>
              <a:buChar char="•"/>
            </a:pPr>
            <a:r>
              <a:rPr lang="en-US" sz="1100" b="0" kern="1200" dirty="0">
                <a:solidFill>
                  <a:schemeClr val="tx1"/>
                </a:solidFill>
                <a:effectLst/>
                <a:latin typeface="Arial" panose="020B0604020202020204" pitchFamily="34" charset="0"/>
                <a:ea typeface="+mn-ea"/>
                <a:cs typeface="Arial" panose="020B0604020202020204" pitchFamily="34" charset="0"/>
              </a:rPr>
              <a:t>There are few instances in which an existing waste collection space could not accommodate an additional organic waste recycling container if the existing containers were downsized.</a:t>
            </a:r>
            <a:endParaRPr lang="en-US" sz="1100" b="0" dirty="0">
              <a:effectLst/>
              <a:latin typeface="Arial" panose="020B0604020202020204" pitchFamily="34" charset="0"/>
              <a:cs typeface="Arial" panose="020B0604020202020204" pitchFamily="34" charset="0"/>
            </a:endParaRPr>
          </a:p>
          <a:p>
            <a:r>
              <a:rPr lang="en-US" sz="1100" b="0" kern="1200" dirty="0">
                <a:solidFill>
                  <a:schemeClr val="tx1"/>
                </a:solidFill>
                <a:effectLst/>
                <a:latin typeface="Arial" panose="020B0604020202020204" pitchFamily="34" charset="0"/>
                <a:ea typeface="+mn-ea"/>
                <a:cs typeface="Arial" panose="020B0604020202020204" pitchFamily="34" charset="0"/>
              </a:rPr>
              <a:t> </a:t>
            </a:r>
            <a:endParaRPr lang="en-US" sz="1100" b="0" kern="1200" baseline="0" dirty="0">
              <a:solidFill>
                <a:schemeClr val="tx1"/>
              </a:solidFill>
              <a:effectLst/>
              <a:latin typeface="Arial" panose="020B0604020202020204" pitchFamily="34" charset="0"/>
              <a:ea typeface="+mn-ea"/>
              <a:cs typeface="Arial" panose="020B0604020202020204" pitchFamily="34" charset="0"/>
            </a:endParaRPr>
          </a:p>
          <a:p>
            <a:r>
              <a:rPr lang="en-US" sz="1100" b="0" kern="1200" baseline="0" dirty="0">
                <a:solidFill>
                  <a:schemeClr val="tx1"/>
                </a:solidFill>
                <a:effectLst/>
                <a:latin typeface="Arial" panose="020B0604020202020204" pitchFamily="34" charset="0"/>
                <a:ea typeface="+mn-ea"/>
                <a:cs typeface="Arial" panose="020B0604020202020204" pitchFamily="34" charset="0"/>
              </a:rPr>
              <a:t>If a jurisdiction that a local education agency is located in is granted a waiver pursuant to Section 18984.12, then the local education agency will not have to comply with the requirements in Article 5.  The local education agency will need to submit a request to CalRecycle.</a:t>
            </a:r>
          </a:p>
          <a:p>
            <a:pPr marL="628650" lvl="1" indent="-171450">
              <a:buFont typeface="Arial" panose="020B0604020202020204" pitchFamily="34" charset="0"/>
              <a:buChar char="•"/>
            </a:pPr>
            <a:r>
              <a:rPr lang="en-US" sz="1100" b="0" kern="1200" baseline="0" dirty="0">
                <a:solidFill>
                  <a:schemeClr val="tx1"/>
                </a:solidFill>
                <a:effectLst/>
                <a:latin typeface="Arial" panose="020B0604020202020204" pitchFamily="34" charset="0"/>
                <a:ea typeface="+mn-ea"/>
                <a:cs typeface="Arial" panose="020B0604020202020204" pitchFamily="34" charset="0"/>
              </a:rPr>
              <a:t>This was done because if the jurisdictions in these areas do not have to comply with Article 3 then there will not be collection services available for local education agencies to utilize.</a:t>
            </a:r>
          </a:p>
          <a:p>
            <a:pPr marL="628650" lvl="1" indent="-171450">
              <a:buFont typeface="Arial" panose="020B0604020202020204" pitchFamily="34" charset="0"/>
              <a:buChar char="•"/>
            </a:pPr>
            <a:r>
              <a:rPr lang="en-US" sz="1100" b="0" kern="1200" baseline="0" dirty="0">
                <a:solidFill>
                  <a:schemeClr val="tx1"/>
                </a:solidFill>
                <a:effectLst/>
                <a:latin typeface="Arial" panose="020B0604020202020204" pitchFamily="34" charset="0"/>
                <a:ea typeface="+mn-ea"/>
                <a:cs typeface="Arial" panose="020B0604020202020204" pitchFamily="34" charset="0"/>
              </a:rPr>
              <a:t>We will be publishing on the CalRecycle website the jurisdictions and census tracts (for unincorporated areas) that meet the thresholds for a waiver. </a:t>
            </a:r>
          </a:p>
          <a:p>
            <a:pPr marL="1085850" lvl="2" indent="-171450">
              <a:buFont typeface="Arial" panose="020B0604020202020204" pitchFamily="34" charset="0"/>
              <a:buChar char="•"/>
            </a:pPr>
            <a:r>
              <a:rPr lang="en-US" sz="1100" b="0" kern="1200" baseline="0" dirty="0">
                <a:solidFill>
                  <a:schemeClr val="tx1"/>
                </a:solidFill>
                <a:effectLst/>
                <a:latin typeface="Arial" panose="020B0604020202020204" pitchFamily="34" charset="0"/>
                <a:ea typeface="+mn-ea"/>
                <a:cs typeface="Arial" panose="020B0604020202020204" pitchFamily="34" charset="0"/>
              </a:rPr>
              <a:t> This will be published on our website after the 2020 Census data is available.  Local education agencies will be able to review this information to determine if they are in a jurisdiction or census tract that is waived.  </a:t>
            </a:r>
          </a:p>
          <a:p>
            <a:pPr marL="1085850" lvl="2" indent="-171450">
              <a:buFont typeface="Arial" panose="020B0604020202020204" pitchFamily="34" charset="0"/>
              <a:buChar char="•"/>
            </a:pPr>
            <a:endParaRPr lang="en-US" sz="1100" b="0" kern="1200" baseline="0" dirty="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r>
              <a:rPr lang="en-US" sz="1100" b="0" kern="1200" baseline="0" dirty="0">
                <a:solidFill>
                  <a:schemeClr val="tx1"/>
                </a:solidFill>
                <a:effectLst/>
                <a:latin typeface="Arial" panose="020B0604020202020204" pitchFamily="34" charset="0"/>
                <a:ea typeface="+mn-ea"/>
                <a:cs typeface="Arial" panose="020B0604020202020204" pitchFamily="34" charset="0"/>
              </a:rPr>
              <a:t>CalRecycle is developing instructions and will have guidance on the website for local education agencies to request a waiver. We anticipate this information being available in May or June and we will hold a statewide webinar to explain the process.  </a:t>
            </a:r>
          </a:p>
          <a:p>
            <a:pPr marL="628650" lvl="1" indent="-171450">
              <a:buFont typeface="Arial" panose="020B0604020202020204" pitchFamily="34" charset="0"/>
              <a:buChar char="•"/>
            </a:pPr>
            <a:r>
              <a:rPr lang="en-US" sz="1100" b="0" kern="1200" baseline="0" dirty="0">
                <a:solidFill>
                  <a:schemeClr val="tx1"/>
                </a:solidFill>
                <a:effectLst/>
                <a:latin typeface="Arial" panose="020B0604020202020204" pitchFamily="34" charset="0"/>
                <a:ea typeface="+mn-ea"/>
                <a:cs typeface="Arial" panose="020B0604020202020204" pitchFamily="34" charset="0"/>
              </a:rPr>
              <a:t>I would like to note that a school site may want to coordinate with the school district to determine if the entire school district is eligible or just certain sites and then determine if the school district will submit the waiver requests.  This coordination could be helpful since it is the district that typically maintains the collection service contract for all of the sites in the school district. </a:t>
            </a:r>
            <a:endParaRPr lang="en-US" sz="1100" b="0" i="1" kern="1200" baseline="0" dirty="0">
              <a:solidFill>
                <a:schemeClr val="tx1"/>
              </a:solidFill>
              <a:effectLst/>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b="0" kern="1200" baseline="0" dirty="0">
              <a:solidFill>
                <a:schemeClr val="tx1"/>
              </a:solidFill>
              <a:effectLst/>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endParaRPr lang="en-US" sz="1100" b="0" i="1" kern="1200" baseline="0" dirty="0">
              <a:solidFill>
                <a:schemeClr val="tx1"/>
              </a:solidFill>
              <a:effectLst/>
              <a:latin typeface="Arial" panose="020B0604020202020204" pitchFamily="34" charset="0"/>
              <a:ea typeface="+mn-ea"/>
              <a:cs typeface="Arial" panose="020B0604020202020204" pitchFamily="34" charset="0"/>
            </a:endParaRPr>
          </a:p>
          <a:p>
            <a:r>
              <a:rPr lang="en-US" sz="1100" i="1" u="sng" kern="1200" dirty="0">
                <a:solidFill>
                  <a:schemeClr val="tx1"/>
                </a:solidFill>
                <a:effectLst/>
                <a:latin typeface="Arial" panose="020B0604020202020204" pitchFamily="34" charset="0"/>
                <a:ea typeface="+mn-ea"/>
                <a:cs typeface="Arial" panose="020B0604020202020204" pitchFamily="34" charset="0"/>
              </a:rPr>
              <a:t>References: </a:t>
            </a:r>
          </a:p>
          <a:p>
            <a:r>
              <a:rPr lang="en-US" sz="1100" i="1" kern="1200" dirty="0">
                <a:solidFill>
                  <a:schemeClr val="tx1"/>
                </a:solidFill>
                <a:effectLst/>
                <a:latin typeface="Arial" panose="020B0604020202020204" pitchFamily="34" charset="0"/>
                <a:ea typeface="+mn-ea"/>
                <a:cs typeface="Arial" panose="020B0604020202020204" pitchFamily="34" charset="0"/>
              </a:rPr>
              <a:t>Low Population: </a:t>
            </a:r>
          </a:p>
          <a:p>
            <a:pPr lvl="1"/>
            <a:r>
              <a:rPr lang="en-US" sz="1100" i="1" kern="1200" dirty="0">
                <a:solidFill>
                  <a:schemeClr val="tx1"/>
                </a:solidFill>
                <a:effectLst/>
                <a:latin typeface="Arial" panose="020B0604020202020204" pitchFamily="34" charset="0"/>
                <a:ea typeface="+mn-ea"/>
                <a:cs typeface="Arial" panose="020B0604020202020204" pitchFamily="34" charset="0"/>
              </a:rPr>
              <a:t>(1) A jurisdiction may apply to the Department for a waiver for the jurisdiction and some or all its generators from some or all of the requirements of this article if the following apply:  </a:t>
            </a:r>
          </a:p>
          <a:p>
            <a:pPr lvl="2"/>
            <a:r>
              <a:rPr lang="en-US" sz="1100" i="1" kern="1200" dirty="0">
                <a:solidFill>
                  <a:schemeClr val="tx1"/>
                </a:solidFill>
                <a:effectLst/>
                <a:latin typeface="Arial" panose="020B0604020202020204" pitchFamily="34" charset="0"/>
                <a:ea typeface="+mn-ea"/>
                <a:cs typeface="Arial" panose="020B0604020202020204" pitchFamily="34" charset="0"/>
              </a:rPr>
              <a:t>(A) The jurisdiction disposed of less than 5,000 tons of solid waste in 2014 as reported in the Disposal Reporting System. </a:t>
            </a:r>
          </a:p>
          <a:p>
            <a:pPr lvl="2"/>
            <a:r>
              <a:rPr lang="en-US" sz="1100" i="1" kern="1200" dirty="0">
                <a:solidFill>
                  <a:schemeClr val="tx1"/>
                </a:solidFill>
                <a:effectLst/>
                <a:latin typeface="Arial" panose="020B0604020202020204" pitchFamily="34" charset="0"/>
                <a:ea typeface="+mn-ea"/>
                <a:cs typeface="Arial" panose="020B0604020202020204" pitchFamily="34" charset="0"/>
              </a:rPr>
              <a:t>(B) The jurisdiction has a total population of less than 7,500 people.  </a:t>
            </a:r>
          </a:p>
          <a:p>
            <a:pPr lvl="1"/>
            <a:r>
              <a:rPr lang="en-US" sz="1100" i="1" kern="1200" dirty="0">
                <a:solidFill>
                  <a:schemeClr val="tx1"/>
                </a:solidFill>
                <a:effectLst/>
                <a:latin typeface="Arial" panose="020B0604020202020204" pitchFamily="34" charset="0"/>
                <a:ea typeface="+mn-ea"/>
                <a:cs typeface="Arial" panose="020B0604020202020204" pitchFamily="34" charset="0"/>
              </a:rPr>
              <a:t>(2) A jurisdiction may apply to the Department for a waiver from some or all of the requirements of this article for census tracts that have a population density of less than 75 people per square mile that are served by the jurisdiction and are located in unincorporated portions of a county.</a:t>
            </a:r>
          </a:p>
          <a:p>
            <a:r>
              <a:rPr lang="en-US" sz="1100" i="1" kern="1200" dirty="0">
                <a:solidFill>
                  <a:schemeClr val="tx1"/>
                </a:solidFill>
                <a:effectLst/>
                <a:latin typeface="Arial" panose="020B0604020202020204" pitchFamily="34" charset="0"/>
                <a:ea typeface="+mn-ea"/>
                <a:cs typeface="Arial" panose="020B0604020202020204" pitchFamily="34" charset="0"/>
              </a:rPr>
              <a:t> </a:t>
            </a:r>
          </a:p>
          <a:p>
            <a:r>
              <a:rPr lang="en-US" sz="1100" i="1" kern="1200" dirty="0">
                <a:solidFill>
                  <a:schemeClr val="tx1"/>
                </a:solidFill>
                <a:effectLst/>
                <a:latin typeface="Arial" panose="020B0604020202020204" pitchFamily="34" charset="0"/>
                <a:ea typeface="+mn-ea"/>
                <a:cs typeface="Arial" panose="020B0604020202020204" pitchFamily="34" charset="0"/>
              </a:rPr>
              <a:t>Rural exemption:</a:t>
            </a:r>
          </a:p>
          <a:p>
            <a:r>
              <a:rPr lang="en-US" sz="1100" i="1" kern="1200" dirty="0">
                <a:solidFill>
                  <a:schemeClr val="tx1"/>
                </a:solidFill>
                <a:effectLst/>
                <a:latin typeface="Arial" panose="020B0604020202020204" pitchFamily="34" charset="0"/>
                <a:ea typeface="+mn-ea"/>
                <a:cs typeface="Arial" panose="020B0604020202020204" pitchFamily="34" charset="0"/>
              </a:rPr>
              <a:t> The Department shall grant an exemption from complying with the organic waste collection requirements specified in this article for rural jurisdictions that meet the definition of a “Rural Jurisdiction” in Section 42649.8 of the Public Resources Code (</a:t>
            </a:r>
            <a:r>
              <a:rPr lang="en-US" sz="1100" i="1" kern="1200" dirty="0" err="1">
                <a:solidFill>
                  <a:schemeClr val="tx1"/>
                </a:solidFill>
                <a:effectLst/>
                <a:latin typeface="Arial" panose="020B0604020202020204" pitchFamily="34" charset="0"/>
                <a:ea typeface="+mn-ea"/>
                <a:cs typeface="Arial" panose="020B0604020202020204" pitchFamily="34" charset="0"/>
              </a:rPr>
              <a:t>MORe</a:t>
            </a:r>
            <a:r>
              <a:rPr lang="en-US" sz="1100" i="1" kern="1200" dirty="0">
                <a:solidFill>
                  <a:schemeClr val="tx1"/>
                </a:solidFill>
                <a:effectLst/>
                <a:latin typeface="Arial" panose="020B0604020202020204" pitchFamily="34" charset="0"/>
                <a:ea typeface="+mn-ea"/>
                <a:cs typeface="Arial" panose="020B0604020202020204" pitchFamily="34" charset="0"/>
              </a:rPr>
              <a:t>), if the governing body of the jurisdiction adopts a resolution that includes a finding as to the purpose of and need for the exemption. </a:t>
            </a:r>
          </a:p>
          <a:p>
            <a:endParaRPr lang="en-US" sz="1100" i="1" kern="1200" dirty="0">
              <a:solidFill>
                <a:schemeClr val="tx1"/>
              </a:solidFill>
              <a:effectLst/>
              <a:latin typeface="Arial" panose="020B0604020202020204" pitchFamily="34" charset="0"/>
              <a:ea typeface="+mn-ea"/>
              <a:cs typeface="Arial" panose="020B0604020202020204" pitchFamily="34" charset="0"/>
            </a:endParaRPr>
          </a:p>
          <a:p>
            <a:r>
              <a:rPr lang="en-US" sz="1100" i="1" kern="1200" dirty="0">
                <a:solidFill>
                  <a:schemeClr val="tx1"/>
                </a:solidFill>
                <a:effectLst/>
                <a:latin typeface="Arial" panose="020B0604020202020204" pitchFamily="34" charset="0"/>
                <a:ea typeface="+mn-ea"/>
                <a:cs typeface="Arial" panose="020B0604020202020204" pitchFamily="34" charset="0"/>
              </a:rPr>
              <a:t>Elevation</a:t>
            </a:r>
            <a:endParaRPr lang="en-US" sz="11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9</a:t>
            </a:fld>
            <a:endParaRPr lang="en-US" dirty="0"/>
          </a:p>
        </p:txBody>
      </p:sp>
    </p:spTree>
    <p:extLst>
      <p:ext uri="{BB962C8B-B14F-4D97-AF65-F5344CB8AC3E}">
        <p14:creationId xmlns:p14="http://schemas.microsoft.com/office/powerpoint/2010/main" val="23215027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Let’s now discuss</a:t>
            </a:r>
            <a:r>
              <a:rPr lang="en-US" baseline="0" dirty="0"/>
              <a:t> the edible food recovery requirements.</a:t>
            </a:r>
          </a:p>
          <a:p>
            <a:pPr marL="0" indent="0">
              <a:buFont typeface="Arial" panose="020B0604020202020204" pitchFamily="34" charset="0"/>
              <a:buNone/>
            </a:pPr>
            <a:r>
              <a:rPr lang="en-US" b="0" baseline="0" dirty="0"/>
              <a:t>S</a:t>
            </a:r>
            <a:r>
              <a:rPr lang="en-US" b="0" dirty="0"/>
              <a:t>o what does edible food mean?</a:t>
            </a:r>
            <a:r>
              <a:rPr lang="en-US" b="0" baseline="0" dirty="0"/>
              <a:t>  It means f</a:t>
            </a:r>
            <a:r>
              <a:rPr lang="en-US" b="0" dirty="0"/>
              <a:t>ood intended for human consumption</a:t>
            </a:r>
          </a:p>
          <a:p>
            <a:pPr marL="171450" indent="-171450">
              <a:buFont typeface="Arial" panose="020B0604020202020204" pitchFamily="34" charset="0"/>
              <a:buChar char="•"/>
            </a:pPr>
            <a:endParaRPr lang="en-US" b="0" dirty="0"/>
          </a:p>
          <a:p>
            <a:pPr marL="0" indent="0">
              <a:buFont typeface="Arial" panose="020B0604020202020204" pitchFamily="34" charset="0"/>
              <a:buNone/>
            </a:pPr>
            <a:r>
              <a:rPr lang="en-US" b="0" dirty="0"/>
              <a:t>We also specify</a:t>
            </a:r>
            <a:r>
              <a:rPr lang="en-US" b="0" baseline="0" dirty="0"/>
              <a:t> </a:t>
            </a:r>
            <a:r>
              <a:rPr lang="en-US" b="0" dirty="0"/>
              <a:t>in</a:t>
            </a:r>
            <a:r>
              <a:rPr lang="en-US" b="0" baseline="0" dirty="0"/>
              <a:t> the regulations that nothing requires that edible food be recovered if it does not meet the food safety requirements of the California Retail Food Code</a:t>
            </a:r>
          </a:p>
          <a:p>
            <a:pPr marL="628650" lvl="1" indent="-171450">
              <a:buFont typeface="Arial" panose="020B0604020202020204" pitchFamily="34" charset="0"/>
              <a:buChar char="•"/>
            </a:pPr>
            <a:r>
              <a:rPr lang="en-US" b="0" baseline="0" dirty="0"/>
              <a:t>So just because the food is intended for human consumption does not mean it is safe to recover.</a:t>
            </a:r>
          </a:p>
          <a:p>
            <a:pPr marL="628650" lvl="1" indent="-171450">
              <a:buFont typeface="Arial" panose="020B0604020202020204" pitchFamily="34" charset="0"/>
              <a:buChar char="•"/>
            </a:pPr>
            <a:r>
              <a:rPr lang="en-US" b="0" baseline="0" dirty="0"/>
              <a:t>It must be intended for human consumption </a:t>
            </a:r>
            <a:r>
              <a:rPr lang="en-US" b="0" u="sng" baseline="0" dirty="0"/>
              <a:t>and</a:t>
            </a:r>
            <a:r>
              <a:rPr lang="en-US" b="0" baseline="0" dirty="0"/>
              <a:t> also meet all of the food safety requirements that are specified in California’s Retail Food Code</a:t>
            </a:r>
          </a:p>
          <a:p>
            <a:pPr marL="171450" indent="-171450">
              <a:buFont typeface="Arial" panose="020B0604020202020204" pitchFamily="34" charset="0"/>
              <a:buChar char="•"/>
            </a:pPr>
            <a:endParaRPr lang="en-US" b="0" baseline="0" dirty="0"/>
          </a:p>
          <a:p>
            <a:pPr marL="0" indent="0">
              <a:buFont typeface="Arial" panose="020B0604020202020204" pitchFamily="34" charset="0"/>
              <a:buNone/>
            </a:pPr>
            <a:r>
              <a:rPr lang="en-US" b="0" baseline="0" dirty="0"/>
              <a:t>We also specified in the definition of edible food that it is not solid waste if it is recovered and not discarded</a:t>
            </a:r>
          </a:p>
          <a:p>
            <a:pPr marL="628650" lvl="1" indent="-171450">
              <a:buFont typeface="Arial" panose="020B0604020202020204" pitchFamily="34" charset="0"/>
              <a:buChar char="•"/>
            </a:pPr>
            <a:r>
              <a:rPr lang="en-US" b="0" baseline="0" dirty="0"/>
              <a:t>This is really important. This is material that is before the trash container.  This is food and not waste!</a:t>
            </a:r>
            <a:endParaRPr lang="en-US" b="0" strike="sngStrike" baseline="0" dirty="0"/>
          </a:p>
          <a:p>
            <a:pPr marL="0" indent="0">
              <a:buFont typeface="Arial" panose="020B0604020202020204" pitchFamily="34" charset="0"/>
              <a:buNone/>
            </a:pPr>
            <a:endParaRPr lang="en-US" b="0" baseline="0" dirty="0"/>
          </a:p>
          <a:p>
            <a:pPr marL="0" indent="0">
              <a:buFont typeface="Arial" panose="020B0604020202020204" pitchFamily="34" charset="0"/>
              <a:buNone/>
            </a:pPr>
            <a:r>
              <a:rPr lang="en-US" b="0" baseline="0" dirty="0"/>
              <a:t>The photos on the left were taken from one of </a:t>
            </a:r>
            <a:r>
              <a:rPr lang="en-US" b="0" baseline="0" dirty="0" err="1"/>
              <a:t>CalRecycle’s</a:t>
            </a:r>
            <a:r>
              <a:rPr lang="en-US" b="0" baseline="0" dirty="0"/>
              <a:t> waste prevention and rescue grant recipients.</a:t>
            </a:r>
          </a:p>
          <a:p>
            <a:pPr marL="628650" lvl="1" indent="-171450">
              <a:buFont typeface="Arial" panose="020B0604020202020204" pitchFamily="34" charset="0"/>
              <a:buChar char="•"/>
            </a:pPr>
            <a:r>
              <a:rPr lang="en-US" b="0" baseline="0" dirty="0"/>
              <a:t>These are some of the recoveries that they have been doing in K-12 schools and school kitchens</a:t>
            </a:r>
          </a:p>
          <a:p>
            <a:pPr marL="628650" lvl="1" indent="-171450">
              <a:buFont typeface="Arial" panose="020B0604020202020204" pitchFamily="34" charset="0"/>
              <a:buChar char="•"/>
            </a:pPr>
            <a:endParaRPr lang="en-US" b="0" baseline="0" dirty="0"/>
          </a:p>
          <a:p>
            <a:pPr marL="0" indent="0">
              <a:buFont typeface="Arial" panose="020B0604020202020204" pitchFamily="34" charset="0"/>
              <a:buNone/>
            </a:pPr>
            <a:r>
              <a:rPr lang="en-US" b="0" baseline="0" dirty="0"/>
              <a:t>So showing a contrast.  The food on the left is from an unsupervised open buffet line where customers serve themselves.  </a:t>
            </a:r>
          </a:p>
          <a:p>
            <a:pPr marL="628650" lvl="1" indent="-171450">
              <a:buFont typeface="Arial" panose="020B0604020202020204" pitchFamily="34" charset="0"/>
              <a:buChar char="•"/>
            </a:pPr>
            <a:r>
              <a:rPr lang="en-US" b="0" baseline="0" dirty="0"/>
              <a:t>Most county health departments would not allow that food to be donated.</a:t>
            </a:r>
          </a:p>
          <a:p>
            <a:endParaRPr lang="en-US" baseline="0" dirty="0"/>
          </a:p>
          <a:p>
            <a:endParaRPr lang="en-US" baseline="0" dirty="0"/>
          </a:p>
          <a:p>
            <a:endParaRPr lang="en-US" baseline="0" dirty="0"/>
          </a:p>
          <a:p>
            <a:endParaRPr lang="en-US" baseline="0" dirty="0"/>
          </a:p>
          <a:p>
            <a:endParaRPr lang="en-US" baseline="0"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F06B4-E1D8-43E7-AED4-ABAEF8B0921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9038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There are two categories for Mandated Food Donors (which is also known as a commercial edible food generator) :</a:t>
            </a:r>
          </a:p>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Tier 1 Mandated Food Donors begin implementation January 1, 2022.</a:t>
            </a:r>
          </a:p>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Tier 2 Mandated Food Donors begin implementation January 1, 2024.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kern="1200" baseline="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Local education agencies with an on-site food facility are commercial edible food generators and must recover the maximum amount of edible food starting January 1, 2024.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If they use a food service provider, then the food service provider has requirements to help recover the excess edible food that it generates and that begins in January 1, 2022.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i="1" u="none" strike="noStrike" kern="1200" baseline="0" dirty="0">
                <a:solidFill>
                  <a:schemeClr val="tx1"/>
                </a:solidFill>
                <a:effectLst/>
                <a:latin typeface="Arial" panose="020B0604020202020204" pitchFamily="34" charset="0"/>
                <a:ea typeface="+mn-ea"/>
                <a:cs typeface="Arial" panose="020B0604020202020204" pitchFamily="34" charset="0"/>
              </a:rPr>
              <a:t>(… if asked… For reference: “</a:t>
            </a:r>
            <a:r>
              <a:rPr lang="en-US" sz="1200" b="0" i="1" u="none" strike="noStrike" kern="1200" baseline="0" dirty="0">
                <a:solidFill>
                  <a:schemeClr val="tx1"/>
                </a:solidFill>
                <a:latin typeface="Arial" panose="020B0604020202020204" pitchFamily="34" charset="0"/>
                <a:ea typeface="+mn-ea"/>
                <a:cs typeface="Arial" panose="020B0604020202020204" pitchFamily="34" charset="0"/>
              </a:rPr>
              <a:t>Food service provider” means an entity primarily engaged in providing food services to institutional, governmental, commercial, or industrial locations of others based on contractual arrangements with these types of organizations.)</a:t>
            </a:r>
          </a:p>
        </p:txBody>
      </p:sp>
      <p:sp>
        <p:nvSpPr>
          <p:cNvPr id="4" name="Slide Number Placeholder 3"/>
          <p:cNvSpPr>
            <a:spLocks noGrp="1"/>
          </p:cNvSpPr>
          <p:nvPr>
            <p:ph type="sldNum" sz="quarter" idx="10"/>
          </p:nvPr>
        </p:nvSpPr>
        <p:spPr/>
        <p:txBody>
          <a:bodyPr/>
          <a:lstStyle/>
          <a:p>
            <a:fld id="{B0B45825-4075-41A0-929A-855EA8E59A51}" type="slidenum">
              <a:rPr lang="en-US" smtClean="0"/>
              <a:t>11</a:t>
            </a:fld>
            <a:endParaRPr lang="en-US" dirty="0"/>
          </a:p>
        </p:txBody>
      </p:sp>
    </p:spTree>
    <p:extLst>
      <p:ext uri="{BB962C8B-B14F-4D97-AF65-F5344CB8AC3E}">
        <p14:creationId xmlns:p14="http://schemas.microsoft.com/office/powerpoint/2010/main" val="38250580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100" b="0" dirty="0">
                <a:latin typeface="Arial" panose="020B0604020202020204" pitchFamily="34" charset="0"/>
                <a:cs typeface="Arial" panose="020B0604020202020204" pitchFamily="34" charset="0"/>
              </a:rPr>
              <a:t>The</a:t>
            </a:r>
            <a:r>
              <a:rPr lang="en-US" sz="1100" b="0" baseline="0" dirty="0">
                <a:latin typeface="Arial" panose="020B0604020202020204" pitchFamily="34" charset="0"/>
                <a:cs typeface="Arial" panose="020B0604020202020204" pitchFamily="34" charset="0"/>
              </a:rPr>
              <a:t> key requirements for commercial edible food generators is to:</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Arrange to have the maximum amount of their edible food that would otherwise be disposed be recovered for human consumption through a contract or written agreement either with:</a:t>
            </a:r>
          </a:p>
          <a:p>
            <a:pPr marL="1085850" lvl="2"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 A food recovery organization or service that will collect their surplus edible food OR</a:t>
            </a:r>
          </a:p>
          <a:p>
            <a:pPr marL="1085850" lvl="2"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Self haul to a food recovery organization that will accept their edible food.</a:t>
            </a:r>
          </a:p>
          <a:p>
            <a:pPr marL="1085850" lvl="2" indent="-171450">
              <a:buFont typeface="Arial" panose="020B0604020202020204" pitchFamily="34" charset="0"/>
              <a:buChar char="•"/>
            </a:pPr>
            <a:endParaRPr lang="en-US" sz="1100" b="0" baseline="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u="none" kern="1200" dirty="0">
                <a:solidFill>
                  <a:schemeClr val="tx1"/>
                </a:solidFill>
                <a:effectLst/>
                <a:latin typeface="Arial" panose="020B0604020202020204" pitchFamily="34" charset="0"/>
                <a:ea typeface="+mn-ea"/>
                <a:cs typeface="Arial" panose="020B0604020202020204" pitchFamily="34" charset="0"/>
              </a:rPr>
              <a:t>Also, a</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 local education agency is allowed to recover edible food and provide it to its employees and students.  For example, many schools have sharing tables to redistribute the edible food to students.</a:t>
            </a:r>
            <a:endParaRPr lang="en-US" sz="1100" b="0" i="0" u="none" kern="1200" dirty="0">
              <a:solidFill>
                <a:schemeClr val="tx1"/>
              </a:solidFill>
              <a:effectLst/>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endParaRPr lang="en-US" sz="1100" b="0" baseline="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1100" b="0" baseline="0" dirty="0">
                <a:latin typeface="Arial" panose="020B0604020202020204" pitchFamily="34" charset="0"/>
                <a:cs typeface="Arial" panose="020B0604020202020204" pitchFamily="34" charset="0"/>
              </a:rPr>
              <a:t>Let’s talk about self-haul</a:t>
            </a:r>
          </a:p>
          <a:p>
            <a:pPr marL="171450"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We added this into the regulations based upon feedback from the California Association of Food Banks</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It is very expensive for the organizations and services to recover this edible food</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They are often dependent on philanthropic or government funding and grants and many do not have sustainable funding</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So it would help them if generators are self-hauling; however, the self-hauling has to be included in that contract or written agreement</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Under no circumstances should a commercial edible food generator self-haul edible food without permission from the food recovery organization or service.</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That is absolutely critical to protect them from donation dumping </a:t>
            </a:r>
          </a:p>
          <a:p>
            <a:pPr marL="457200" lvl="1" indent="0">
              <a:buFont typeface="Arial" panose="020B0604020202020204" pitchFamily="34" charset="0"/>
              <a:buNone/>
            </a:pPr>
            <a:endParaRPr lang="en-US" sz="1100" b="0" baseline="0" dirty="0">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There is also nothing in the regulations that prohibits a food recovery organization or service from charging a fee for the services that they are providing to the food donor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u="none" dirty="0">
                <a:solidFill>
                  <a:prstClr val="black"/>
                </a:solidFill>
                <a:latin typeface="Arial" panose="020B0604020202020204" pitchFamily="34" charset="0"/>
                <a:cs typeface="Arial" panose="020B0604020202020204" pitchFamily="34" charset="0"/>
              </a:rPr>
              <a:t>There are record keeping</a:t>
            </a:r>
            <a:r>
              <a:rPr lang="en-US" sz="1100" b="0" i="0" u="none" baseline="0" dirty="0">
                <a:solidFill>
                  <a:prstClr val="black"/>
                </a:solidFill>
                <a:latin typeface="Arial" panose="020B0604020202020204" pitchFamily="34" charset="0"/>
                <a:cs typeface="Arial" panose="020B0604020202020204" pitchFamily="34" charset="0"/>
              </a:rPr>
              <a:t> requirements for mandated food donors, and no reporting requirements.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u="none" baseline="0" dirty="0">
                <a:solidFill>
                  <a:prstClr val="black"/>
                </a:solidFill>
                <a:latin typeface="Arial" panose="020B0604020202020204" pitchFamily="34" charset="0"/>
                <a:cs typeface="Arial" panose="020B0604020202020204" pitchFamily="34" charset="0"/>
              </a:rPr>
              <a:t>Keep in mind that each local education agency that has an onsite food facility will need to maintain its records on site.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u="none" baseline="0" dirty="0">
                <a:solidFill>
                  <a:prstClr val="black"/>
                </a:solidFill>
                <a:latin typeface="Arial" panose="020B0604020202020204" pitchFamily="34" charset="0"/>
                <a:cs typeface="Arial" panose="020B0604020202020204" pitchFamily="34" charset="0"/>
              </a:rPr>
              <a:t>Records can be maintained electronically or hard copy.  So a school district might have an electronic system so all of the records for each site can be maintained.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u="none" baseline="0" dirty="0">
                <a:solidFill>
                  <a:prstClr val="black"/>
                </a:solidFill>
                <a:latin typeface="Arial" panose="020B0604020202020204" pitchFamily="34" charset="0"/>
                <a:cs typeface="Arial" panose="020B0604020202020204" pitchFamily="34" charset="0"/>
              </a:rPr>
              <a:t>Saving records electronically allows the site to have access to its records in the event that CalRecycle conducts an inspection.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u="none" baseline="0" dirty="0">
                <a:solidFill>
                  <a:prstClr val="black"/>
                </a:solidFill>
                <a:latin typeface="Arial" panose="020B0604020202020204" pitchFamily="34" charset="0"/>
                <a:cs typeface="Arial" panose="020B0604020202020204" pitchFamily="34" charset="0"/>
              </a:rPr>
              <a:t>Records must be kept up regularly and must be maintained for five years.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b="0" i="0" u="none" strike="noStrike" kern="1200" baseline="0" dirty="0">
              <a:solidFill>
                <a:prstClr val="black"/>
              </a:solidFill>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These record-keeping requirements include keeping the following: </a:t>
            </a:r>
          </a:p>
          <a:p>
            <a:pPr lvl="1"/>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(1) A list of each food recovery service or organization that collects or receives its edible food pursuant to a contract or written agreement </a:t>
            </a:r>
            <a:r>
              <a:rPr lang="en-US" sz="1100" b="0" i="1" u="none" strike="noStrike" kern="1200" baseline="0" dirty="0">
                <a:solidFill>
                  <a:schemeClr val="tx1"/>
                </a:solidFill>
                <a:latin typeface="Arial" panose="020B0604020202020204" pitchFamily="34" charset="0"/>
                <a:ea typeface="+mn-ea"/>
                <a:cs typeface="Arial" panose="020B0604020202020204" pitchFamily="34" charset="0"/>
              </a:rPr>
              <a:t>established under Section 18991.3(b)</a:t>
            </a: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 </a:t>
            </a:r>
          </a:p>
          <a:p>
            <a:pPr lvl="1"/>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(2) A copy of contracts or written agreements between the mandated food donor and a food recovery service or organization. </a:t>
            </a:r>
          </a:p>
          <a:p>
            <a:pPr lvl="1"/>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(3) A record of the following for each food recovery organization or service that the mandated food donor has a contract or written agreement </a:t>
            </a:r>
            <a:r>
              <a:rPr lang="en-US" sz="1100" b="0" i="1" u="none" strike="noStrike" kern="1200" baseline="0" dirty="0">
                <a:solidFill>
                  <a:schemeClr val="tx1"/>
                </a:solidFill>
                <a:latin typeface="Arial" panose="020B0604020202020204" pitchFamily="34" charset="0"/>
                <a:ea typeface="+mn-ea"/>
                <a:cs typeface="Arial" panose="020B0604020202020204" pitchFamily="34" charset="0"/>
              </a:rPr>
              <a:t>with pursuant to Section 18991.3(b)</a:t>
            </a: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 </a:t>
            </a:r>
          </a:p>
          <a:p>
            <a:pPr lvl="2"/>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(A) The name, address and contact information of the service or organization.  </a:t>
            </a:r>
          </a:p>
          <a:p>
            <a:pPr lvl="2"/>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(B) The types of food that will be collected by or self-hauled to the service or organization.  </a:t>
            </a:r>
          </a:p>
          <a:p>
            <a:pPr lvl="2"/>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(C) The established frequency that food will be collected or self-hauled.  </a:t>
            </a:r>
          </a:p>
          <a:p>
            <a:pPr lvl="2"/>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(D) The quantity of food collected or self-hauled to a service or organization for food recovery. The quantity shall be measured in pounds recovered per month. </a:t>
            </a:r>
            <a:endParaRPr lang="en-US" sz="1100" b="0" i="0" u="none" baseline="0" dirty="0">
              <a:solidFill>
                <a:prstClr val="black"/>
              </a:solidFill>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b="0" i="0" u="none" baseline="0" dirty="0">
              <a:solidFill>
                <a:prstClr val="black"/>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1100" b="0" dirty="0">
                <a:latin typeface="Arial" panose="020B0604020202020204" pitchFamily="34" charset="0"/>
                <a:cs typeface="Arial" panose="020B0604020202020204" pitchFamily="34" charset="0"/>
              </a:rPr>
              <a:t>To</a:t>
            </a:r>
            <a:r>
              <a:rPr lang="en-US" sz="1100" b="0" baseline="0" dirty="0">
                <a:latin typeface="Arial" panose="020B0604020202020204" pitchFamily="34" charset="0"/>
                <a:cs typeface="Arial" panose="020B0604020202020204" pitchFamily="34" charset="0"/>
              </a:rPr>
              <a:t> help mandated food donors to comply -  CalRecycle with HF&amp;H Consultants developed a model food recovery agreement</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The tool is highly customizable and is intended to help mandated food donors comply</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The regulations are silent on what needs to be included in the contract or written agreement</a:t>
            </a:r>
          </a:p>
          <a:p>
            <a:pPr marL="628650" lvl="1" indent="-171450">
              <a:buFont typeface="Arial" panose="020B0604020202020204" pitchFamily="34" charset="0"/>
              <a:buChar char="•"/>
            </a:pPr>
            <a:r>
              <a:rPr lang="en-US" sz="1100" b="0" baseline="0" dirty="0">
                <a:latin typeface="Arial" panose="020B0604020202020204" pitchFamily="34" charset="0"/>
                <a:cs typeface="Arial" panose="020B0604020202020204" pitchFamily="34" charset="0"/>
              </a:rPr>
              <a:t>So although we provide this as a model and it is customizable it does not have to be used but it can be used</a:t>
            </a:r>
          </a:p>
          <a:p>
            <a:pPr marL="0" indent="0">
              <a:buFont typeface="+mj-lt"/>
              <a:buNone/>
            </a:pPr>
            <a:endParaRPr lang="en-US"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F06B4-E1D8-43E7-AED4-ABAEF8B0921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4628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i="0" u="non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u="none" kern="1200" dirty="0">
                <a:solidFill>
                  <a:schemeClr val="tx1"/>
                </a:solidFill>
                <a:effectLst/>
                <a:latin typeface="Arial" panose="020B0604020202020204" pitchFamily="34" charset="0"/>
                <a:ea typeface="+mn-ea"/>
                <a:cs typeface="Arial" panose="020B0604020202020204" pitchFamily="34" charset="0"/>
              </a:rPr>
              <a:t>Section 18996.7 covers</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 the </a:t>
            </a:r>
            <a:r>
              <a:rPr lang="en-US" sz="1100" b="0" i="0" u="none" kern="1200" dirty="0">
                <a:solidFill>
                  <a:schemeClr val="tx1"/>
                </a:solidFill>
                <a:effectLst/>
                <a:latin typeface="Arial" panose="020B0604020202020204" pitchFamily="34" charset="0"/>
                <a:ea typeface="+mn-ea"/>
                <a:cs typeface="Arial" panose="020B0604020202020204" pitchFamily="34" charset="0"/>
              </a:rPr>
              <a:t>enforcement process for local education</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 agencies. Enforcement applies to organic waste recycling and edible food requirements.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i="0" u="none" kern="1200" baseline="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u="none" dirty="0">
                <a:latin typeface="Arial" panose="020B0604020202020204" pitchFamily="34" charset="0"/>
                <a:cs typeface="Arial" panose="020B0604020202020204" pitchFamily="34" charset="0"/>
              </a:rPr>
              <a:t>J</a:t>
            </a:r>
            <a:r>
              <a:rPr lang="en-US" sz="1100" b="0" i="0" u="none" kern="1200" dirty="0">
                <a:solidFill>
                  <a:schemeClr val="tx1"/>
                </a:solidFill>
                <a:effectLst/>
                <a:latin typeface="Arial" panose="020B0604020202020204" pitchFamily="34" charset="0"/>
                <a:ea typeface="+mn-ea"/>
                <a:cs typeface="Arial" panose="020B0604020202020204" pitchFamily="34" charset="0"/>
              </a:rPr>
              <a:t>urisdictions are not required to enforce local education agencies. </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CalRecycle will conduct enforcement.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i="0" u="none" kern="1200" dirty="0">
              <a:solidFill>
                <a:schemeClr val="tx1"/>
              </a:solidFill>
              <a:effectLst/>
              <a:latin typeface="Arial" panose="020B0604020202020204" pitchFamily="34" charset="0"/>
              <a:ea typeface="+mn-ea"/>
              <a:cs typeface="Arial" panose="020B0604020202020204" pitchFamily="34" charset="0"/>
            </a:endParaRPr>
          </a:p>
          <a:p>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While the regulations become effective Jan. 1, 2022, the enforcement process is an escalating process and the timelines are not triggered until a Notice of Violation, or NOV, is issued.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kern="1200" dirty="0">
                <a:solidFill>
                  <a:schemeClr val="tx1"/>
                </a:solidFill>
                <a:effectLst/>
                <a:latin typeface="Arial" panose="020B0604020202020204" pitchFamily="34" charset="0"/>
                <a:ea typeface="+mn-ea"/>
                <a:cs typeface="Arial" panose="020B0604020202020204" pitchFamily="34" charset="0"/>
              </a:rPr>
              <a:t> </a:t>
            </a: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CalRecycle will consider the totality of circumstances surrounding a local education agency’s compliance prior to issuing an NOV. </a:t>
            </a:r>
          </a:p>
          <a:p>
            <a:pPr marL="171450" indent="-171450">
              <a:buFont typeface="Arial" panose="020B0604020202020204" pitchFamily="34" charset="0"/>
              <a:buChar char="•"/>
            </a:pPr>
            <a:r>
              <a:rPr lang="en-US" sz="1100" b="0" kern="1200" dirty="0">
                <a:solidFill>
                  <a:schemeClr val="tx1"/>
                </a:solidFill>
                <a:effectLst/>
                <a:latin typeface="Arial" panose="020B0604020202020204" pitchFamily="34" charset="0"/>
                <a:ea typeface="+mn-ea"/>
                <a:cs typeface="Arial" panose="020B0604020202020204" pitchFamily="34" charset="0"/>
              </a:rPr>
              <a:t>Once CalRecycle determines a Local Education Agency is violating Article 5 or Article 10 and enforcement action is necessary, CalRecycle will implement the process outlined in the SB 1383 regulations.</a:t>
            </a:r>
          </a:p>
          <a:p>
            <a:pPr marL="0" indent="0">
              <a:buFont typeface="Arial" panose="020B0604020202020204" pitchFamily="34" charset="0"/>
              <a:buNone/>
            </a:pPr>
            <a:endParaRPr lang="en-US" sz="1100" b="0" i="0" u="none" strike="noStrike" kern="1200" baseline="0" dirty="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If the Department finds that a local education agency has failed to meet the final deadline in an NOV issued, CalRecycle shall send a notice stating that it has placed the respondent on the Organic Waste Recovery Noncompliance Inventory listed on </a:t>
            </a:r>
            <a:r>
              <a:rPr lang="en-US" sz="1100" b="0" i="0" u="none" strike="noStrike" kern="1200" baseline="0" dirty="0" err="1">
                <a:solidFill>
                  <a:schemeClr val="tx1"/>
                </a:solidFill>
                <a:latin typeface="Arial" panose="020B0604020202020204" pitchFamily="34" charset="0"/>
                <a:ea typeface="+mn-ea"/>
                <a:cs typeface="Arial" panose="020B0604020202020204" pitchFamily="34" charset="0"/>
              </a:rPr>
              <a:t>CalRecycle’s</a:t>
            </a: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 website.</a:t>
            </a:r>
          </a:p>
          <a:p>
            <a:pPr marL="628650" lvl="1" indent="-171450">
              <a:buFont typeface="Arial" panose="020B0604020202020204" pitchFamily="34" charset="0"/>
              <a:buChar cha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CalRecycle may remove the respondent from the list upon a finding, based on available evidence, that the respondent is no longer in violation of this chapter.</a:t>
            </a:r>
            <a:r>
              <a:rPr lang="en-US" sz="1100" b="0" i="0" u="none" kern="1200" baseline="0" dirty="0">
                <a:solidFill>
                  <a:schemeClr val="tx1"/>
                </a:solidFill>
                <a:effectLst/>
                <a:latin typeface="Arial" panose="020B0604020202020204" pitchFamily="34" charset="0"/>
                <a:ea typeface="+mn-ea"/>
                <a:cs typeface="Arial" panose="020B0604020202020204" pitchFamily="34" charset="0"/>
              </a:rPr>
              <a:t> </a:t>
            </a:r>
          </a:p>
          <a:p>
            <a:pPr marL="628650" lvl="1" indent="-171450">
              <a:buFont typeface="Arial" panose="020B0604020202020204" pitchFamily="34" charset="0"/>
              <a:buChar char="•"/>
            </a:pPr>
            <a:r>
              <a:rPr lang="en-US" sz="1100" b="0" i="0" u="none" kern="1200" baseline="0" dirty="0">
                <a:solidFill>
                  <a:schemeClr val="tx1"/>
                </a:solidFill>
                <a:effectLst/>
                <a:latin typeface="Arial" panose="020B0604020202020204" pitchFamily="34" charset="0"/>
                <a:ea typeface="+mn-ea"/>
                <a:cs typeface="Arial" panose="020B0604020202020204" pitchFamily="34" charset="0"/>
              </a:rPr>
              <a:t>You can also refer to </a:t>
            </a: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Section 18997.4. Organic Waste Recovery Noncompliance Inventory.</a:t>
            </a:r>
            <a:endParaRPr lang="en-US" sz="1100" b="0" kern="1200" dirty="0">
              <a:solidFill>
                <a:schemeClr val="tx1"/>
              </a:solidFill>
              <a:effectLst/>
              <a:latin typeface="Arial" panose="020B0604020202020204" pitchFamily="34" charset="0"/>
              <a:ea typeface="+mn-ea"/>
              <a:cs typeface="Arial" panose="020B0604020202020204" pitchFamily="34" charset="0"/>
            </a:endParaRPr>
          </a:p>
          <a:p>
            <a:endParaRPr lang="en-US" sz="1100" b="0" i="0" u="none" strike="noStrike" kern="1200" baseline="0" dirty="0">
              <a:solidFill>
                <a:schemeClr val="tx1"/>
              </a:solidFill>
              <a:latin typeface="Arial" panose="020B0604020202020204" pitchFamily="34" charset="0"/>
              <a:ea typeface="+mn-ea"/>
              <a:cs typeface="Arial" panose="020B0604020202020204" pitchFamily="34" charset="0"/>
            </a:endParaRPr>
          </a:p>
          <a:p>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The SB 1383 enforcement structure allows CalRecycle to focus on compliance assistance first and dedicate enforcement efforts to serious offenders.  Regulations allow for flexibility and deadline extensions, in some instances, when there are extenuating circumstances causing compliance issues.</a:t>
            </a:r>
          </a:p>
          <a:p>
            <a:endParaRPr lang="en-US" sz="1200" b="0" i="0" u="none" strike="noStrike" kern="1200" baseline="0" dirty="0">
              <a:solidFill>
                <a:schemeClr val="tx1"/>
              </a:solidFill>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13</a:t>
            </a:fld>
            <a:endParaRPr lang="en-US" dirty="0"/>
          </a:p>
        </p:txBody>
      </p:sp>
    </p:spTree>
    <p:extLst>
      <p:ext uri="{BB962C8B-B14F-4D97-AF65-F5344CB8AC3E}">
        <p14:creationId xmlns:p14="http://schemas.microsoft.com/office/powerpoint/2010/main" val="24276038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Visit our SLCP webpages for updates and requirements on SB 1383. The webpage for local education agencies is not yet published but is coming soon.</a:t>
            </a:r>
          </a:p>
          <a:p>
            <a:pPr marL="0" indent="0" rtl="0">
              <a:buFont typeface="Arial" panose="020B0604020202020204" pitchFamily="34" charset="0"/>
              <a:buNone/>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CalRecycle developed and posted on our website SB 1383 compliant model labels, signage, and brochures for local education agencies to utilize. </a:t>
            </a:r>
          </a:p>
          <a:p>
            <a:pPr marL="628650" lvl="1" indent="-171450" rtl="0">
              <a:buFont typeface="Arial" panose="020B0604020202020204" pitchFamily="34" charset="0"/>
              <a:buChar cha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The signage is available for three-, two-, and single unsegregated collection services in English, Spanish, Mandarin, Punjabi, Russian, and Korean. </a:t>
            </a:r>
          </a:p>
          <a:p>
            <a:pPr marL="628650" lvl="1" indent="-171450" rtl="0">
              <a:buFont typeface="Arial" panose="020B0604020202020204" pitchFamily="34" charset="0"/>
              <a:buChar cha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The materials are designed to include the most widely acceptable and prohibited items. </a:t>
            </a:r>
          </a:p>
          <a:p>
            <a:pPr marL="628650" lvl="1" indent="-171450" rtl="0">
              <a:buFont typeface="Arial" panose="020B0604020202020204" pitchFamily="34" charset="0"/>
              <a:buChar char="•"/>
            </a:pP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Each sign is fully customizable using Adobe Acrobat Pro. Users can add and delete the material(s) they collect in their program. </a:t>
            </a:r>
          </a:p>
          <a:p>
            <a:endParaRPr lang="en-US" sz="11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We will continue to develop and share best management practices for local education agencies. </a:t>
            </a:r>
            <a:r>
              <a:rPr lang="en-US" sz="1100" b="0" i="0" u="none" strike="noStrike" kern="1200" baseline="0" dirty="0">
                <a:solidFill>
                  <a:schemeClr val="tx1"/>
                </a:solidFill>
                <a:latin typeface="Arial" panose="020B0604020202020204" pitchFamily="34" charset="0"/>
                <a:ea typeface="+mn-ea"/>
                <a:cs typeface="Arial" panose="020B0604020202020204" pitchFamily="34" charset="0"/>
              </a:rPr>
              <a:t>To stay up to date, you can sign up for the SLCP and Schools listserv</a:t>
            </a:r>
            <a:r>
              <a:rPr lang="en-US" sz="1100" b="0" i="0" dirty="0">
                <a:latin typeface="Arial" panose="020B0604020202020204" pitchFamily="34" charset="0"/>
                <a:cs typeface="Arial" panose="020B0604020202020204" pitchFamily="34" charset="0"/>
              </a:rPr>
              <a:t> or visit our Schools webpages for updated tools and resources</a:t>
            </a:r>
          </a:p>
          <a:p>
            <a:endParaRPr lang="en-US" sz="1100" b="0" i="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Before we turn to audience questions we wanted to share a brief update about </a:t>
            </a:r>
            <a:r>
              <a:rPr lang="en-US" sz="1200" kern="1200" dirty="0" err="1">
                <a:solidFill>
                  <a:schemeClr val="tx1"/>
                </a:solidFill>
                <a:effectLst/>
                <a:latin typeface="+mn-lt"/>
                <a:ea typeface="+mn-ea"/>
                <a:cs typeface="+mn-cs"/>
              </a:rPr>
              <a:t>CalRecycle’s</a:t>
            </a:r>
            <a:r>
              <a:rPr lang="en-US" sz="1200" kern="1200" dirty="0">
                <a:solidFill>
                  <a:schemeClr val="tx1"/>
                </a:solidFill>
                <a:effectLst/>
                <a:latin typeface="+mn-lt"/>
                <a:ea typeface="+mn-ea"/>
                <a:cs typeface="+mn-cs"/>
              </a:rPr>
              <a:t> Commercial Generator-Based Edible Food Waste Characterization Study. I will turn it over to the study project manager to give you some more information…</a:t>
            </a:r>
          </a:p>
          <a:p>
            <a:endParaRPr lang="en-US" sz="1100" b="0" i="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14</a:t>
            </a:fld>
            <a:endParaRPr lang="en-US"/>
          </a:p>
        </p:txBody>
      </p:sp>
    </p:spTree>
    <p:extLst>
      <p:ext uri="{BB962C8B-B14F-4D97-AF65-F5344CB8AC3E}">
        <p14:creationId xmlns:p14="http://schemas.microsoft.com/office/powerpoint/2010/main" val="5602074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b="0" i="0" u="none" strike="noStrike" dirty="0" err="1">
                <a:solidFill>
                  <a:srgbClr val="000000"/>
                </a:solidFill>
                <a:effectLst/>
                <a:latin typeface="Arial" panose="020B0604020202020204" pitchFamily="34" charset="0"/>
              </a:rPr>
              <a:t>CalRecycle’s</a:t>
            </a:r>
            <a:r>
              <a:rPr lang="en-US" b="0" i="0" u="none" strike="noStrike" dirty="0">
                <a:solidFill>
                  <a:srgbClr val="000000"/>
                </a:solidFill>
                <a:effectLst/>
                <a:latin typeface="Arial" panose="020B0604020202020204" pitchFamily="34" charset="0"/>
              </a:rPr>
              <a:t> Commercial Generator-Based Edible Food Waste Characterization Study is currently underway!</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u="none" strike="noStrike" dirty="0">
                <a:solidFill>
                  <a:srgbClr val="000000"/>
                </a:solidFill>
                <a:effectLst/>
                <a:latin typeface="Arial" panose="020B0604020202020204" pitchFamily="34" charset="0"/>
              </a:rPr>
              <a:t> The study will help track progress toward established targets set forth by SB 1383 (Lara, Chapter 395, Statutes of 2016), to achieve reductions in the level of the statewide disposal of organic waste, with special requirements for edible food waste reduction.</a:t>
            </a:r>
            <a:endParaRPr lang="en-US" baseline="0" dirty="0">
              <a:latin typeface="Arial" panose="020B0604020202020204" pitchFamily="34" charset="0"/>
              <a:cs typeface="Arial" panose="020B0604020202020204" pitchFamily="34" charset="0"/>
            </a:endParaRPr>
          </a:p>
          <a:p>
            <a:pPr marL="171450" indent="-171450">
              <a:buFontTx/>
              <a:buChar char="-"/>
            </a:pPr>
            <a:r>
              <a:rPr lang="en-US" b="0" i="0" u="none" strike="noStrike" dirty="0">
                <a:solidFill>
                  <a:srgbClr val="000000"/>
                </a:solidFill>
                <a:effectLst/>
                <a:latin typeface="Arial" panose="020B0604020202020204" pitchFamily="34" charset="0"/>
              </a:rPr>
              <a:t>Our contractor is beginning to recruit businesses in selected industry groups to participate in the study.</a:t>
            </a:r>
          </a:p>
          <a:p>
            <a:pPr marL="171450" indent="-171450">
              <a:buFontTx/>
              <a:buChar char="-"/>
            </a:pPr>
            <a:r>
              <a:rPr lang="en-US" b="0" i="0" u="none" strike="noStrike" dirty="0">
                <a:solidFill>
                  <a:srgbClr val="000000"/>
                </a:solidFill>
                <a:effectLst/>
                <a:latin typeface="Arial" panose="020B0604020202020204" pitchFamily="34" charset="0"/>
              </a:rPr>
              <a:t>Participation involves filling out a survey on their food waste management practices and allowing the sampling team to take a sample from their trash and organics bins, of at least 200lb, as well as a peek into the recycling bin to visually assess if there is any food waste</a:t>
            </a:r>
          </a:p>
          <a:p>
            <a:pPr marL="171450" indent="-171450">
              <a:buFontTx/>
              <a:buChar char="-"/>
            </a:pPr>
            <a:r>
              <a:rPr lang="en-US" b="0" i="0" u="none" strike="noStrike" dirty="0">
                <a:solidFill>
                  <a:srgbClr val="000000"/>
                </a:solidFill>
                <a:effectLst/>
                <a:latin typeface="Arial" panose="020B0604020202020204" pitchFamily="34" charset="0"/>
              </a:rPr>
              <a:t>The team will be sorting the samples into 11 categories: 8 food categories and 3 non-food categories. </a:t>
            </a:r>
          </a:p>
          <a:p>
            <a:pPr marL="171450" indent="-171450">
              <a:buFontTx/>
              <a:buChar char="-"/>
            </a:pPr>
            <a:r>
              <a:rPr lang="en-US" b="0" i="0" u="none" strike="noStrike" dirty="0">
                <a:solidFill>
                  <a:srgbClr val="000000"/>
                </a:solidFill>
                <a:effectLst/>
                <a:latin typeface="Arial" panose="020B0604020202020204" pitchFamily="34" charset="0"/>
              </a:rPr>
              <a:t>Participating businesses will receive a composition report card of what was in their trash and organics samples. </a:t>
            </a:r>
          </a:p>
          <a:p>
            <a:pPr marL="171450" indent="-171450">
              <a:buFontTx/>
              <a:buChar char="-"/>
            </a:pPr>
            <a:r>
              <a:rPr lang="en-US" b="0" i="0" u="none" strike="noStrike" dirty="0">
                <a:solidFill>
                  <a:srgbClr val="000000"/>
                </a:solidFill>
                <a:effectLst/>
                <a:latin typeface="Arial" panose="020B0604020202020204" pitchFamily="34" charset="0"/>
              </a:rPr>
              <a:t>Some of the industry groups we expect to me more difficult to recruit are (listed above). If you have any recommendations on businesses that fall within one of these groups and may be interested in participating and getting a composition report of their organics and trash bin, please let us know. </a:t>
            </a:r>
          </a:p>
          <a:p>
            <a:pPr marL="171450" indent="-171450">
              <a:buFontTx/>
              <a:buChar char="-"/>
            </a:pPr>
            <a:r>
              <a:rPr lang="en-US" b="0" i="0" u="none" strike="noStrike" dirty="0">
                <a:solidFill>
                  <a:srgbClr val="000000"/>
                </a:solidFill>
                <a:effectLst/>
                <a:latin typeface="Arial" panose="020B0604020202020204" pitchFamily="34" charset="0"/>
              </a:rPr>
              <a:t>Email us at wastechar@calrecycle.ca.gov with suggestions or any questions!</a:t>
            </a:r>
          </a:p>
        </p:txBody>
      </p:sp>
      <p:sp>
        <p:nvSpPr>
          <p:cNvPr id="4" name="Slide Number Placeholder 3"/>
          <p:cNvSpPr>
            <a:spLocks noGrp="1"/>
          </p:cNvSpPr>
          <p:nvPr>
            <p:ph type="sldNum" sz="quarter" idx="10"/>
          </p:nvPr>
        </p:nvSpPr>
        <p:spPr/>
        <p:txBody>
          <a:bodyPr/>
          <a:lstStyle/>
          <a:p>
            <a:fld id="{1DE51964-3566-4C49-BA1B-81C33D94F3B4}" type="slidenum">
              <a:rPr lang="en-US" smtClean="0"/>
              <a:t>15</a:t>
            </a:fld>
            <a:endParaRPr lang="en-US"/>
          </a:p>
        </p:txBody>
      </p:sp>
    </p:spTree>
    <p:extLst>
      <p:ext uri="{BB962C8B-B14F-4D97-AF65-F5344CB8AC3E}">
        <p14:creationId xmlns:p14="http://schemas.microsoft.com/office/powerpoint/2010/main" val="928751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13398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45294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41147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30919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4484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067996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dirty="0"/>
              <a:t>Edit Master text styles</a:t>
            </a:r>
          </a:p>
        </p:txBody>
      </p:sp>
    </p:spTree>
    <p:extLst>
      <p:ext uri="{BB962C8B-B14F-4D97-AF65-F5344CB8AC3E}">
        <p14:creationId xmlns:p14="http://schemas.microsoft.com/office/powerpoint/2010/main" val="1895148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dirty="0"/>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dirty="0"/>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dirty="0"/>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dirty="0"/>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dirty="0"/>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dirty="0"/>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dirty="0"/>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dirty="0"/>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dirty="0"/>
              <a:t>Edit text </a:t>
            </a:r>
          </a:p>
        </p:txBody>
      </p:sp>
    </p:spTree>
    <p:extLst>
      <p:ext uri="{BB962C8B-B14F-4D97-AF65-F5344CB8AC3E}">
        <p14:creationId xmlns:p14="http://schemas.microsoft.com/office/powerpoint/2010/main" val="3321598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dirty="0"/>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dirty="0"/>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9581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3177903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2488008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26245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dirty="0"/>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dirty="0"/>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dirty="0"/>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dirty="0"/>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dirty="0"/>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dirty="0"/>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dirty="0"/>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1450014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8242856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078086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dirty="0"/>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461643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7654326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1737505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1978589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r>
              <a:rPr lang="en-US" dirty="0"/>
              <a:t>a</a:t>
            </a:r>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1420339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22423991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383814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5710352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7585932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dirty="0"/>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dirty="0"/>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dirty="0"/>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dirty="0"/>
              <a:t>Edit text</a:t>
            </a:r>
          </a:p>
        </p:txBody>
      </p:sp>
    </p:spTree>
    <p:extLst>
      <p:ext uri="{BB962C8B-B14F-4D97-AF65-F5344CB8AC3E}">
        <p14:creationId xmlns:p14="http://schemas.microsoft.com/office/powerpoint/2010/main" val="22983961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39415171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609600" y="6356351"/>
            <a:ext cx="2844800" cy="365125"/>
          </a:xfrm>
        </p:spPr>
        <p:txBody>
          <a:bodyPr anchor="b"/>
          <a:lstStyle>
            <a:lvl1pPr algn="l">
              <a:defRPr sz="1100">
                <a:solidFill>
                  <a:schemeClr val="accent6">
                    <a:lumMod val="50000"/>
                  </a:schemeClr>
                </a:solidFill>
              </a:defRPr>
            </a:lvl1pPr>
          </a:lstStyle>
          <a:p>
            <a:fld id="{85ADE330-88B6-2449-A28C-C0C1292099B7}" type="datetimeFigureOut">
              <a:rPr lang="en-US" smtClean="0"/>
              <a:pPr/>
              <a:t>8/2/2021</a:t>
            </a:fld>
            <a:endParaRPr lang="en-US" dirty="0"/>
          </a:p>
        </p:txBody>
      </p:sp>
      <p:sp>
        <p:nvSpPr>
          <p:cNvPr id="7" name="Footer Placeholder 4"/>
          <p:cNvSpPr>
            <a:spLocks noGrp="1"/>
          </p:cNvSpPr>
          <p:nvPr>
            <p:ph type="ftr" sz="quarter" idx="11"/>
          </p:nvPr>
        </p:nvSpPr>
        <p:spPr>
          <a:xfrm>
            <a:off x="3457507" y="6356351"/>
            <a:ext cx="38608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7321413" y="6356351"/>
            <a:ext cx="1761011"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sp>
        <p:nvSpPr>
          <p:cNvPr id="12" name="Title 1"/>
          <p:cNvSpPr>
            <a:spLocks noGrp="1"/>
          </p:cNvSpPr>
          <p:nvPr>
            <p:ph type="ctrTitle"/>
          </p:nvPr>
        </p:nvSpPr>
        <p:spPr>
          <a:xfrm>
            <a:off x="621927" y="1843443"/>
            <a:ext cx="10363200" cy="1371600"/>
          </a:xfrm>
        </p:spPr>
        <p:txBody>
          <a:bodyPr anchor="b"/>
          <a:lstStyle>
            <a:lvl1pPr>
              <a:defRPr b="1">
                <a:solidFill>
                  <a:schemeClr val="accent6">
                    <a:lumMod val="50000"/>
                  </a:schemeClr>
                </a:solidFill>
              </a:defRPr>
            </a:lvl1pPr>
          </a:lstStyle>
          <a:p>
            <a:r>
              <a:rPr lang="en-US"/>
              <a:t>Click to edit Master title style</a:t>
            </a:r>
            <a:endParaRPr lang="en-US" dirty="0"/>
          </a:p>
        </p:txBody>
      </p:sp>
      <p:sp>
        <p:nvSpPr>
          <p:cNvPr id="13" name="Subtitle 2"/>
          <p:cNvSpPr>
            <a:spLocks noGrp="1"/>
          </p:cNvSpPr>
          <p:nvPr>
            <p:ph type="subTitle" idx="1"/>
          </p:nvPr>
        </p:nvSpPr>
        <p:spPr>
          <a:xfrm>
            <a:off x="621927" y="3216590"/>
            <a:ext cx="85344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485556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9"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148060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8" r:id="rId27"/>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hyperlink" Target="https://www2.calrecycle.ca.gov/Listservs" TargetMode="External"/><Relationship Id="rId3" Type="http://schemas.openxmlformats.org/officeDocument/2006/relationships/image" Target="../media/image27.png"/><Relationship Id="rId7" Type="http://schemas.openxmlformats.org/officeDocument/2006/relationships/hyperlink" Target="https://www.calrecycle.ca.gov/recycle/commercial/organics/prtoolkit"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hyperlink" Target="https://www.calrecycle.ca.gov/organics/slcp/" TargetMode="External"/><Relationship Id="rId11" Type="http://schemas.openxmlformats.org/officeDocument/2006/relationships/hyperlink" Target="https://www.calrecycle.ca.gov/recycle/schools" TargetMode="External"/><Relationship Id="rId5" Type="http://schemas.openxmlformats.org/officeDocument/2006/relationships/image" Target="../media/image29.png"/><Relationship Id="rId10" Type="http://schemas.openxmlformats.org/officeDocument/2006/relationships/hyperlink" Target="mailto:schools@calrecycle.ca.gov" TargetMode="External"/><Relationship Id="rId4" Type="http://schemas.openxmlformats.org/officeDocument/2006/relationships/image" Target="../media/image28.png"/><Relationship Id="rId9" Type="http://schemas.openxmlformats.org/officeDocument/2006/relationships/hyperlink" Target="mailto:slcp.organics@calrecycle.ca.gov"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wastechar@calrecycle.ca.gov"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descr="Reminder:   &#10;Instructions for Q&amp;A Session">
            <a:extLst>
              <a:ext uri="{FF2B5EF4-FFF2-40B4-BE49-F238E27FC236}">
                <a16:creationId xmlns:a16="http://schemas.microsoft.com/office/drawing/2014/main" id="{99DDB46C-FE06-4591-B58C-0359945B3E8F}"/>
              </a:ext>
            </a:extLst>
          </p:cNvPr>
          <p:cNvSpPr>
            <a:spLocks noGrp="1"/>
          </p:cNvSpPr>
          <p:nvPr>
            <p:ph type="title"/>
          </p:nvPr>
        </p:nvSpPr>
        <p:spPr>
          <a:xfrm>
            <a:off x="0" y="1"/>
            <a:ext cx="12192000" cy="1209367"/>
          </a:xfrm>
          <a:solidFill>
            <a:srgbClr val="65A050"/>
          </a:solidFill>
        </p:spPr>
        <p:txBody>
          <a:bodyPr>
            <a:normAutofit/>
          </a:bodyPr>
          <a:lstStyle/>
          <a:p>
            <a:pPr lvl="0"/>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   Disclaimer</a:t>
            </a:r>
            <a:endParaRPr kumimoji="0" lang="en-US"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endParaRPr>
          </a:p>
        </p:txBody>
      </p:sp>
      <p:sp>
        <p:nvSpPr>
          <p:cNvPr id="3" name="Content Placeholder 2" descr="Type your question or a summary of your question into the “Question” pane.&#10; Questions should focus on SB 1383 implementation and tools only.&#10; CalRecycle staff will go through the questions on a first come first served basis.&#10; We will aim to get to as many different people as possible.&#10; To ask a question over the webinar, you must unmute yourself on your end; please state your affiliation.&#10; If we are unable to answer your question during the webinar, CalRecycle staff will follow up with you.&#10; We will not use the “raise hand” function.&#10; Contact info: SLCP.Organics@calrecycle.ca.gov &#10;">
            <a:extLst>
              <a:ext uri="{FF2B5EF4-FFF2-40B4-BE49-F238E27FC236}">
                <a16:creationId xmlns:a16="http://schemas.microsoft.com/office/drawing/2014/main" id="{1A9B167B-301F-44EE-8206-124438C18894}"/>
              </a:ext>
            </a:extLst>
          </p:cNvPr>
          <p:cNvSpPr>
            <a:spLocks noGrp="1"/>
          </p:cNvSpPr>
          <p:nvPr>
            <p:ph idx="1"/>
          </p:nvPr>
        </p:nvSpPr>
        <p:spPr>
          <a:xfrm>
            <a:off x="331075" y="1351722"/>
            <a:ext cx="11635637" cy="4875658"/>
          </a:xfrm>
        </p:spPr>
        <p:txBody>
          <a:bodyPr>
            <a:normAutofit fontScale="92500" lnSpcReduction="20000"/>
          </a:bodyPr>
          <a:lstStyle/>
          <a:p>
            <a:pPr marL="0" indent="0">
              <a:buNone/>
            </a:pPr>
            <a:r>
              <a:rPr lang="en-US" dirty="0"/>
              <a:t>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a:t>
            </a:r>
          </a:p>
          <a:p>
            <a:pPr marL="0" indent="0">
              <a:buNone/>
            </a:pPr>
            <a:endParaRPr lang="en-US" sz="3200" dirty="0">
              <a:effectLs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3046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collection"/>
          <p:cNvPicPr>
            <a:picLocks noChangeAspect="1"/>
          </p:cNvPicPr>
          <p:nvPr/>
        </p:nvPicPr>
        <p:blipFill>
          <a:blip r:embed="rId3"/>
          <a:stretch>
            <a:fillRect/>
          </a:stretch>
        </p:blipFill>
        <p:spPr>
          <a:xfrm>
            <a:off x="0" y="0"/>
            <a:ext cx="12191999" cy="6857999"/>
          </a:xfrm>
          <a:prstGeom prst="rect">
            <a:avLst/>
          </a:prstGeom>
        </p:spPr>
      </p:pic>
      <p:sp>
        <p:nvSpPr>
          <p:cNvPr id="3" name="Subtitle 2">
            <a:extLst>
              <a:ext uri="{FF2B5EF4-FFF2-40B4-BE49-F238E27FC236}">
                <a16:creationId xmlns:a16="http://schemas.microsoft.com/office/drawing/2014/main" id="{E619532F-F1F0-EE4E-A9FF-B280C4B56731}"/>
              </a:ext>
            </a:extLst>
          </p:cNvPr>
          <p:cNvSpPr>
            <a:spLocks noGrp="1"/>
          </p:cNvSpPr>
          <p:nvPr>
            <p:ph type="subTitle" idx="1"/>
          </p:nvPr>
        </p:nvSpPr>
        <p:spPr>
          <a:xfrm>
            <a:off x="236375" y="5321300"/>
            <a:ext cx="4567854" cy="1079500"/>
          </a:xfrm>
        </p:spPr>
        <p:txBody>
          <a:bodyPr>
            <a:normAutofit/>
          </a:bodyPr>
          <a:lstStyle/>
          <a:p>
            <a:pPr algn="l">
              <a:lnSpc>
                <a:spcPct val="100000"/>
              </a:lnSpc>
              <a:spcBef>
                <a:spcPts val="0"/>
              </a:spcBef>
            </a:pPr>
            <a:r>
              <a:rPr lang="en-US" sz="2000" dirty="0">
                <a:solidFill>
                  <a:schemeClr val="bg1"/>
                </a:solidFill>
              </a:rPr>
              <a:t> Statewide Webinar</a:t>
            </a:r>
          </a:p>
          <a:p>
            <a:pPr algn="l">
              <a:lnSpc>
                <a:spcPct val="100000"/>
              </a:lnSpc>
              <a:spcBef>
                <a:spcPts val="0"/>
              </a:spcBef>
            </a:pPr>
            <a:r>
              <a:rPr lang="en-US" sz="2000" dirty="0">
                <a:solidFill>
                  <a:schemeClr val="bg1"/>
                </a:solidFill>
              </a:rPr>
              <a:t> April 28, 2021</a:t>
            </a:r>
          </a:p>
          <a:p>
            <a:pPr algn="l">
              <a:lnSpc>
                <a:spcPct val="100000"/>
              </a:lnSpc>
              <a:spcBef>
                <a:spcPts val="0"/>
              </a:spcBef>
            </a:pPr>
            <a:r>
              <a:rPr lang="en-US" sz="2000" dirty="0">
                <a:solidFill>
                  <a:schemeClr val="bg1"/>
                </a:solidFill>
              </a:rPr>
              <a:t> 10:30 – 11:30 AM PST</a:t>
            </a:r>
          </a:p>
        </p:txBody>
      </p:sp>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344556" y="381000"/>
            <a:ext cx="5332343" cy="4940300"/>
          </a:xfrm>
        </p:spPr>
        <p:txBody>
          <a:bodyPr>
            <a:noAutofit/>
          </a:bodyPr>
          <a:lstStyle/>
          <a:p>
            <a:pPr algn="l"/>
            <a:r>
              <a:rPr lang="en-US" dirty="0">
                <a:solidFill>
                  <a:schemeClr val="bg1"/>
                </a:solidFill>
              </a:rPr>
              <a:t>SB 1383</a:t>
            </a:r>
            <a:br>
              <a:rPr lang="en-US" dirty="0">
                <a:solidFill>
                  <a:schemeClr val="bg1"/>
                </a:solidFill>
              </a:rPr>
            </a:br>
            <a:r>
              <a:rPr lang="en-US" sz="4400" dirty="0">
                <a:solidFill>
                  <a:schemeClr val="bg1"/>
                </a:solidFill>
              </a:rPr>
              <a:t>for </a:t>
            </a:r>
            <a:br>
              <a:rPr lang="en-US" dirty="0">
                <a:solidFill>
                  <a:schemeClr val="bg1"/>
                </a:solidFill>
              </a:rPr>
            </a:br>
            <a:r>
              <a:rPr lang="en-US" dirty="0">
                <a:solidFill>
                  <a:schemeClr val="bg1"/>
                </a:solidFill>
              </a:rPr>
              <a:t>Local Education Agencies</a:t>
            </a:r>
            <a:br>
              <a:rPr lang="en-US" sz="4000" dirty="0">
                <a:solidFill>
                  <a:schemeClr val="bg1"/>
                </a:solidFill>
              </a:rPr>
            </a:br>
            <a:br>
              <a:rPr lang="en-US" sz="1050" dirty="0">
                <a:solidFill>
                  <a:schemeClr val="bg1"/>
                </a:solidFill>
              </a:rPr>
            </a:br>
            <a:endParaRPr lang="en-US" sz="4000" dirty="0">
              <a:solidFill>
                <a:schemeClr val="bg1"/>
              </a:solidFill>
            </a:endParaRPr>
          </a:p>
        </p:txBody>
      </p:sp>
    </p:spTree>
    <p:extLst>
      <p:ext uri="{BB962C8B-B14F-4D97-AF65-F5344CB8AC3E}">
        <p14:creationId xmlns:p14="http://schemas.microsoft.com/office/powerpoint/2010/main" val="3092190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Overview</a:t>
            </a:r>
          </a:p>
        </p:txBody>
      </p:sp>
      <p:sp>
        <p:nvSpPr>
          <p:cNvPr id="3" name="Content Placeholder 2"/>
          <p:cNvSpPr>
            <a:spLocks noGrp="1"/>
          </p:cNvSpPr>
          <p:nvPr>
            <p:ph type="subTitle" idx="1"/>
          </p:nvPr>
        </p:nvSpPr>
        <p:spPr>
          <a:xfrm>
            <a:off x="621927" y="3216590"/>
            <a:ext cx="8534400" cy="2912748"/>
          </a:xfrm>
        </p:spPr>
        <p:txBody>
          <a:bodyPr>
            <a:normAutofit lnSpcReduction="10000"/>
          </a:bodyPr>
          <a:lstStyle/>
          <a:p>
            <a:pPr marL="457200" indent="-457200">
              <a:buFont typeface="Arial" panose="020B0604020202020204" pitchFamily="34" charset="0"/>
              <a:buChar char="•"/>
            </a:pPr>
            <a:r>
              <a:rPr lang="en-US" dirty="0"/>
              <a:t>Review of Solid Waste Laws</a:t>
            </a:r>
          </a:p>
          <a:p>
            <a:pPr marL="457200" indent="-457200">
              <a:buFont typeface="Arial" panose="020B0604020202020204" pitchFamily="34" charset="0"/>
              <a:buChar char="•"/>
            </a:pPr>
            <a:r>
              <a:rPr lang="en-US" dirty="0"/>
              <a:t>Definitions</a:t>
            </a:r>
          </a:p>
          <a:p>
            <a:pPr marL="457200" indent="-457200">
              <a:buFont typeface="Arial" panose="020B0604020202020204" pitchFamily="34" charset="0"/>
              <a:buChar char="•"/>
            </a:pPr>
            <a:r>
              <a:rPr lang="en-US" dirty="0"/>
              <a:t>Requirements</a:t>
            </a:r>
          </a:p>
          <a:p>
            <a:pPr marL="457200" indent="-457200">
              <a:buFont typeface="Arial" panose="020B0604020202020204" pitchFamily="34" charset="0"/>
              <a:buChar char="•"/>
            </a:pPr>
            <a:r>
              <a:rPr lang="en-US" dirty="0"/>
              <a:t>Edible Food Recovery</a:t>
            </a:r>
          </a:p>
          <a:p>
            <a:pPr marL="457200" indent="-457200">
              <a:buFont typeface="Arial" panose="020B0604020202020204" pitchFamily="34" charset="0"/>
              <a:buChar char="•"/>
            </a:pPr>
            <a:r>
              <a:rPr lang="en-US" dirty="0"/>
              <a:t>Waivers</a:t>
            </a:r>
          </a:p>
          <a:p>
            <a:pPr marL="457200" indent="-457200">
              <a:buFont typeface="Arial" panose="020B0604020202020204" pitchFamily="34" charset="0"/>
              <a:buChar char="•"/>
            </a:pPr>
            <a:r>
              <a:rPr lang="en-US" dirty="0"/>
              <a:t>Enforcement</a:t>
            </a:r>
          </a:p>
        </p:txBody>
      </p:sp>
    </p:spTree>
    <p:extLst>
      <p:ext uri="{BB962C8B-B14F-4D97-AF65-F5344CB8AC3E}">
        <p14:creationId xmlns:p14="http://schemas.microsoft.com/office/powerpoint/2010/main" val="3464181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placing food scraps in a compost pail&#10;&#10;">
            <a:extLst>
              <a:ext uri="{FF2B5EF4-FFF2-40B4-BE49-F238E27FC236}">
                <a16:creationId xmlns:a16="http://schemas.microsoft.com/office/drawing/2014/main" id="{F25AB73B-7F76-4762-85C7-7B68BBF74217}"/>
              </a:ext>
            </a:extLst>
          </p:cNvPr>
          <p:cNvPicPr>
            <a:picLocks noChangeAspect="1"/>
          </p:cNvPicPr>
          <p:nvPr/>
        </p:nvPicPr>
        <p:blipFill>
          <a:blip r:embed="rId3"/>
          <a:stretch>
            <a:fillRect/>
          </a:stretch>
        </p:blipFill>
        <p:spPr>
          <a:xfrm>
            <a:off x="9726856" y="4191174"/>
            <a:ext cx="2445146" cy="1956117"/>
          </a:xfrm>
          <a:prstGeom prst="rect">
            <a:avLst/>
          </a:prstGeom>
        </p:spPr>
      </p:pic>
      <p:pic>
        <p:nvPicPr>
          <p:cNvPr id="5" name="Picture 4" descr="Common recyclabes">
            <a:extLst>
              <a:ext uri="{FF2B5EF4-FFF2-40B4-BE49-F238E27FC236}">
                <a16:creationId xmlns:a16="http://schemas.microsoft.com/office/drawing/2014/main" id="{9B24C41A-9D6A-47E9-876A-1E31304C8195}"/>
              </a:ext>
            </a:extLst>
          </p:cNvPr>
          <p:cNvPicPr>
            <a:picLocks noChangeAspect="1"/>
          </p:cNvPicPr>
          <p:nvPr/>
        </p:nvPicPr>
        <p:blipFill>
          <a:blip r:embed="rId4"/>
          <a:stretch>
            <a:fillRect/>
          </a:stretch>
        </p:blipFill>
        <p:spPr>
          <a:xfrm>
            <a:off x="9731911" y="2150801"/>
            <a:ext cx="2453730" cy="1956117"/>
          </a:xfrm>
          <a:prstGeom prst="rect">
            <a:avLst/>
          </a:prstGeom>
        </p:spPr>
      </p:pic>
      <p:sp>
        <p:nvSpPr>
          <p:cNvPr id="3" name="Content Placeholder 2"/>
          <p:cNvSpPr>
            <a:spLocks noGrp="1"/>
          </p:cNvSpPr>
          <p:nvPr>
            <p:ph sz="quarter" idx="10"/>
          </p:nvPr>
        </p:nvSpPr>
        <p:spPr>
          <a:xfrm>
            <a:off x="220717" y="1528146"/>
            <a:ext cx="9506139" cy="4904186"/>
          </a:xfrm>
        </p:spPr>
        <p:txBody>
          <a:bodyPr>
            <a:normAutofit/>
          </a:bodyPr>
          <a:lstStyle/>
          <a:p>
            <a:r>
              <a:rPr lang="en-US" sz="2400" b="1" dirty="0"/>
              <a:t>AB 32 California Global Warming Solutions Act (2006)</a:t>
            </a:r>
            <a:r>
              <a:rPr lang="en-US" sz="2400" dirty="0"/>
              <a:t>: The first comprehensive program of regulatory and market mechanisms to achieve real, quantifiable reductions of greenhouse gases (GHG).</a:t>
            </a:r>
          </a:p>
          <a:p>
            <a:endParaRPr lang="en-US" sz="1100" dirty="0"/>
          </a:p>
          <a:p>
            <a:r>
              <a:rPr lang="en-US" sz="2400" b="1" dirty="0"/>
              <a:t>AB 341 Mandatory Commercial Recycling (2012)</a:t>
            </a:r>
            <a:r>
              <a:rPr lang="en-US" sz="2400" dirty="0"/>
              <a:t>: Requires public entities that generate four cubic yards of solid waste per week to reuse, recycle, compost, or otherwise divert solid waste from disposal.</a:t>
            </a:r>
          </a:p>
          <a:p>
            <a:endParaRPr lang="en-US" sz="1200" b="1" dirty="0"/>
          </a:p>
          <a:p>
            <a:r>
              <a:rPr lang="en-US" sz="2400" b="1" dirty="0"/>
              <a:t>AB 1826 Mandatory Commercial Organics Recycling (2016)</a:t>
            </a:r>
            <a:r>
              <a:rPr lang="en-US" sz="2400" dirty="0"/>
              <a:t>: requires public entities that generate two cubic yards of solid waste (total of trash, recycling, and organics) per week to implement an organic waste recycling program.</a:t>
            </a:r>
          </a:p>
        </p:txBody>
      </p:sp>
      <p:sp>
        <p:nvSpPr>
          <p:cNvPr id="2" name="Title 1"/>
          <p:cNvSpPr>
            <a:spLocks noGrp="1"/>
          </p:cNvSpPr>
          <p:nvPr>
            <p:ph type="title"/>
          </p:nvPr>
        </p:nvSpPr>
        <p:spPr/>
        <p:txBody>
          <a:bodyPr/>
          <a:lstStyle/>
          <a:p>
            <a:r>
              <a:rPr lang="en-US" dirty="0"/>
              <a:t>Current Solid Waste Laws</a:t>
            </a:r>
          </a:p>
        </p:txBody>
      </p:sp>
    </p:spTree>
    <p:extLst>
      <p:ext uri="{BB962C8B-B14F-4D97-AF65-F5344CB8AC3E}">
        <p14:creationId xmlns:p14="http://schemas.microsoft.com/office/powerpoint/2010/main" val="2960683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mpost piles">
            <a:extLst>
              <a:ext uri="{FF2B5EF4-FFF2-40B4-BE49-F238E27FC236}">
                <a16:creationId xmlns:a16="http://schemas.microsoft.com/office/drawing/2014/main" id="{633F8C2D-ABD0-4A20-91A2-7086B75CF8BE}"/>
              </a:ext>
            </a:extLst>
          </p:cNvPr>
          <p:cNvPicPr>
            <a:picLocks noChangeAspect="1"/>
          </p:cNvPicPr>
          <p:nvPr/>
        </p:nvPicPr>
        <p:blipFill rotWithShape="1">
          <a:blip r:embed="rId3">
            <a:extLst>
              <a:ext uri="{28A0092B-C50C-407E-A947-70E740481C1C}">
                <a14:useLocalDpi xmlns:a14="http://schemas.microsoft.com/office/drawing/2010/main" val="0"/>
              </a:ext>
            </a:extLst>
          </a:blip>
          <a:srcRect r="75132"/>
          <a:stretch/>
        </p:blipFill>
        <p:spPr>
          <a:xfrm>
            <a:off x="9877257" y="539858"/>
            <a:ext cx="2322095" cy="5710320"/>
          </a:xfrm>
          <a:prstGeom prst="rect">
            <a:avLst/>
          </a:prstGeom>
        </p:spPr>
      </p:pic>
      <p:sp>
        <p:nvSpPr>
          <p:cNvPr id="3" name="Content Placeholder 2"/>
          <p:cNvSpPr>
            <a:spLocks noGrp="1"/>
          </p:cNvSpPr>
          <p:nvPr>
            <p:ph sz="quarter" idx="10"/>
          </p:nvPr>
        </p:nvSpPr>
        <p:spPr>
          <a:xfrm>
            <a:off x="464649" y="1519706"/>
            <a:ext cx="9262675" cy="4730471"/>
          </a:xfrm>
        </p:spPr>
        <p:txBody>
          <a:bodyPr>
            <a:normAutofit/>
          </a:bodyPr>
          <a:lstStyle/>
          <a:p>
            <a:r>
              <a:rPr lang="en-US" sz="2400" b="1" dirty="0"/>
              <a:t>AB 827 (2020)</a:t>
            </a:r>
            <a:r>
              <a:rPr lang="en-US" sz="2400" dirty="0"/>
              <a:t>: Builds off AB 341 and AB 1826.  Public entities must make recycling and organic recycling containers available. </a:t>
            </a:r>
            <a:r>
              <a:rPr lang="en-US" sz="2400" dirty="0">
                <a:solidFill>
                  <a:srgbClr val="333333"/>
                </a:solidFill>
              </a:rPr>
              <a:t>These containers must be placed adjacent to trash containers and be </a:t>
            </a:r>
            <a:r>
              <a:rPr lang="en-US" sz="2400" b="1" dirty="0">
                <a:solidFill>
                  <a:srgbClr val="333333"/>
                </a:solidFill>
              </a:rPr>
              <a:t>visible</a:t>
            </a:r>
            <a:r>
              <a:rPr lang="en-US" sz="2400" dirty="0">
                <a:solidFill>
                  <a:srgbClr val="333333"/>
                </a:solidFill>
              </a:rPr>
              <a:t>, </a:t>
            </a:r>
            <a:r>
              <a:rPr lang="en-US" sz="2400" b="1" dirty="0">
                <a:solidFill>
                  <a:srgbClr val="333333"/>
                </a:solidFill>
              </a:rPr>
              <a:t>easily accessible</a:t>
            </a:r>
            <a:r>
              <a:rPr lang="en-US" sz="2400" dirty="0">
                <a:solidFill>
                  <a:srgbClr val="333333"/>
                </a:solidFill>
              </a:rPr>
              <a:t>, and </a:t>
            </a:r>
            <a:r>
              <a:rPr lang="en-US" sz="2400" b="1" dirty="0">
                <a:solidFill>
                  <a:srgbClr val="333333"/>
                </a:solidFill>
              </a:rPr>
              <a:t>clearly marked</a:t>
            </a:r>
            <a:r>
              <a:rPr lang="en-US" sz="2400" dirty="0">
                <a:solidFill>
                  <a:srgbClr val="333333"/>
                </a:solidFill>
              </a:rPr>
              <a:t>. </a:t>
            </a:r>
            <a:r>
              <a:rPr lang="en-US" sz="2400" dirty="0">
                <a:solidFill>
                  <a:srgbClr val="000000"/>
                </a:solidFill>
              </a:rPr>
              <a:t> </a:t>
            </a:r>
          </a:p>
          <a:p>
            <a:endParaRPr lang="en-US" sz="2400" dirty="0"/>
          </a:p>
          <a:p>
            <a:r>
              <a:rPr lang="en-US" sz="2400" b="1" dirty="0"/>
              <a:t>SB 1383 Short-Lived Climate Pollutants: Organic Waste Methane Emissions Reduction (2022): </a:t>
            </a:r>
            <a:r>
              <a:rPr lang="en-US" sz="2400" dirty="0"/>
              <a:t>Schools and local education agencies will be required to prevent, reduce the generation of, and recycle organic waste. Additionally, in 2024, schools and local education agencies with an on-site food facility will be required to recover edible food.</a:t>
            </a:r>
          </a:p>
        </p:txBody>
      </p:sp>
      <p:sp>
        <p:nvSpPr>
          <p:cNvPr id="2" name="Title 1"/>
          <p:cNvSpPr>
            <a:spLocks noGrp="1"/>
          </p:cNvSpPr>
          <p:nvPr>
            <p:ph type="title"/>
          </p:nvPr>
        </p:nvSpPr>
        <p:spPr/>
        <p:txBody>
          <a:bodyPr/>
          <a:lstStyle/>
          <a:p>
            <a:r>
              <a:rPr lang="en-US" dirty="0"/>
              <a:t>Current Solid Waste Laws</a:t>
            </a:r>
          </a:p>
        </p:txBody>
      </p:sp>
    </p:spTree>
    <p:extLst>
      <p:ext uri="{BB962C8B-B14F-4D97-AF65-F5344CB8AC3E}">
        <p14:creationId xmlns:p14="http://schemas.microsoft.com/office/powerpoint/2010/main" val="3936757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Jurisdiction Requirements</a:t>
            </a:r>
          </a:p>
        </p:txBody>
      </p:sp>
      <p:sp>
        <p:nvSpPr>
          <p:cNvPr id="3" name="Content Placeholder 2"/>
          <p:cNvSpPr>
            <a:spLocks noGrp="1"/>
          </p:cNvSpPr>
          <p:nvPr>
            <p:ph sz="quarter" idx="10"/>
          </p:nvPr>
        </p:nvSpPr>
        <p:spPr>
          <a:xfrm>
            <a:off x="464650" y="1638884"/>
            <a:ext cx="10394475" cy="4483620"/>
          </a:xfrm>
        </p:spPr>
        <p:txBody>
          <a:bodyPr>
            <a:normAutofit/>
          </a:bodyPr>
          <a:lstStyle/>
          <a:p>
            <a:r>
              <a:rPr lang="en-US" dirty="0"/>
              <a:t>Provide education and outreach to all organic waste generators, including local education agencies</a:t>
            </a:r>
          </a:p>
          <a:p>
            <a:r>
              <a:rPr lang="en-US" dirty="0"/>
              <a:t>Determine if regulated businesses, including local education agencies, are subscribing to collection service or self-hauling </a:t>
            </a:r>
          </a:p>
          <a:p>
            <a:r>
              <a:rPr lang="en-US" dirty="0"/>
              <a:t>Include in their capacity planning efforts all organic waste and edible food tonnage generated by mandated food donors</a:t>
            </a:r>
          </a:p>
          <a:p>
            <a:r>
              <a:rPr lang="en-US" dirty="0"/>
              <a:t>Responsible for requiring haulers providing residential, commercial, or industrial organic waste collection services to generators </a:t>
            </a:r>
          </a:p>
          <a:p>
            <a:endParaRPr lang="en-US" dirty="0"/>
          </a:p>
        </p:txBody>
      </p:sp>
    </p:spTree>
    <p:extLst>
      <p:ext uri="{BB962C8B-B14F-4D97-AF65-F5344CB8AC3E}">
        <p14:creationId xmlns:p14="http://schemas.microsoft.com/office/powerpoint/2010/main" val="1554012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tudent placing fruit on a share table, picture of a share table, and picture of students collecting organic waste for recycling" title="Picture of school food recovery programs"/>
          <p:cNvPicPr>
            <a:picLocks noChangeAspect="1"/>
          </p:cNvPicPr>
          <p:nvPr/>
        </p:nvPicPr>
        <p:blipFill>
          <a:blip r:embed="rId3"/>
          <a:stretch>
            <a:fillRect/>
          </a:stretch>
        </p:blipFill>
        <p:spPr>
          <a:xfrm>
            <a:off x="9910704" y="1032999"/>
            <a:ext cx="2321052" cy="5247132"/>
          </a:xfrm>
          <a:prstGeom prst="rect">
            <a:avLst/>
          </a:prstGeom>
        </p:spPr>
      </p:pic>
      <p:sp>
        <p:nvSpPr>
          <p:cNvPr id="6" name="Content Placeholder 5"/>
          <p:cNvSpPr>
            <a:spLocks noGrp="1"/>
          </p:cNvSpPr>
          <p:nvPr>
            <p:ph sz="quarter" idx="10"/>
          </p:nvPr>
        </p:nvSpPr>
        <p:spPr>
          <a:xfrm>
            <a:off x="496958" y="1649896"/>
            <a:ext cx="9183756" cy="4630235"/>
          </a:xfrm>
        </p:spPr>
        <p:txBody>
          <a:bodyPr>
            <a:normAutofit fontScale="85000" lnSpcReduction="20000"/>
          </a:bodyPr>
          <a:lstStyle/>
          <a:p>
            <a:r>
              <a:rPr lang="en-US" sz="3600" b="1" dirty="0"/>
              <a:t>Local Education Agency</a:t>
            </a:r>
            <a:r>
              <a:rPr lang="en-US" sz="3600" dirty="0"/>
              <a:t>: a school district, charter school, or county office of education that is not subject to the control of city or county regulations related to solid waste.</a:t>
            </a:r>
          </a:p>
          <a:p>
            <a:endParaRPr lang="en-US" sz="3600" dirty="0"/>
          </a:p>
          <a:p>
            <a:r>
              <a:rPr lang="en-US" sz="3600" b="1" dirty="0"/>
              <a:t>Organic Waste</a:t>
            </a:r>
            <a:r>
              <a:rPr lang="en-US" sz="3600" dirty="0"/>
              <a:t>: Solid wastes containing material originated from living organisms and their metabolic waste products including, but not limited to, food, green material, landscape and pruning waste, organic textiles and carpets, lumber, wood, paper products, printing and writing paper, manure, </a:t>
            </a:r>
            <a:r>
              <a:rPr lang="en-US" sz="3600" dirty="0" err="1"/>
              <a:t>biosolids</a:t>
            </a:r>
            <a:r>
              <a:rPr lang="en-US" sz="3600" dirty="0"/>
              <a:t>, </a:t>
            </a:r>
            <a:r>
              <a:rPr lang="en-US" sz="3600" dirty="0" err="1"/>
              <a:t>digestate</a:t>
            </a:r>
            <a:r>
              <a:rPr lang="en-US" sz="3600" dirty="0"/>
              <a:t>, and </a:t>
            </a:r>
            <a:r>
              <a:rPr lang="en-US" sz="3600" dirty="0" err="1"/>
              <a:t>sludges</a:t>
            </a:r>
            <a:r>
              <a:rPr lang="en-US" sz="3600" dirty="0"/>
              <a:t>. </a:t>
            </a:r>
          </a:p>
        </p:txBody>
      </p:sp>
      <p:sp>
        <p:nvSpPr>
          <p:cNvPr id="2" name="Title 1"/>
          <p:cNvSpPr>
            <a:spLocks noGrp="1"/>
          </p:cNvSpPr>
          <p:nvPr>
            <p:ph type="title"/>
          </p:nvPr>
        </p:nvSpPr>
        <p:spPr/>
        <p:txBody>
          <a:bodyPr/>
          <a:lstStyle/>
          <a:p>
            <a:r>
              <a:rPr lang="en-US" dirty="0"/>
              <a:t>Definitions</a:t>
            </a:r>
          </a:p>
        </p:txBody>
      </p:sp>
    </p:spTree>
    <p:extLst>
      <p:ext uri="{BB962C8B-B14F-4D97-AF65-F5344CB8AC3E}">
        <p14:creationId xmlns:p14="http://schemas.microsoft.com/office/powerpoint/2010/main" val="3062135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r>
              <a:rPr lang="en-US" dirty="0"/>
              <a:t>SB 1383 Organic Waste Requirements</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188250" y="1500997"/>
            <a:ext cx="11560928" cy="4589252"/>
          </a:xfrm>
        </p:spPr>
        <p:txBody>
          <a:bodyPr>
            <a:noAutofit/>
          </a:bodyPr>
          <a:lstStyle/>
          <a:p>
            <a:pPr>
              <a:spcBef>
                <a:spcPts val="200"/>
              </a:spcBef>
              <a:spcAft>
                <a:spcPts val="600"/>
              </a:spcAft>
            </a:pPr>
            <a:r>
              <a:rPr lang="en-US" sz="2400" dirty="0"/>
              <a:t>Article 5. Generators of Organic Waste (Section 18986.1 &amp; 18986.2)</a:t>
            </a:r>
          </a:p>
          <a:p>
            <a:pPr lvl="1">
              <a:spcBef>
                <a:spcPts val="200"/>
              </a:spcBef>
              <a:spcAft>
                <a:spcPts val="600"/>
              </a:spcAft>
              <a:buFont typeface="Wingdings" panose="05000000000000000000" pitchFamily="2" charset="2"/>
              <a:buChar char="Ø"/>
            </a:pPr>
            <a:r>
              <a:rPr lang="en-US" dirty="0"/>
              <a:t>Subscribe to an organic waste collection service, or self-haul organic waste to a recovery facility</a:t>
            </a:r>
          </a:p>
          <a:p>
            <a:pPr lvl="1">
              <a:spcBef>
                <a:spcPts val="200"/>
              </a:spcBef>
              <a:spcAft>
                <a:spcPts val="600"/>
              </a:spcAft>
              <a:buFont typeface="Wingdings" panose="05000000000000000000" pitchFamily="2" charset="2"/>
              <a:buChar char="Ø"/>
            </a:pPr>
            <a:r>
              <a:rPr lang="en-US" dirty="0"/>
              <a:t>Need to provide containers for the collection of organic waste and non-organic recyclables in all areas where disposal containers are located, except restrooms</a:t>
            </a:r>
          </a:p>
          <a:p>
            <a:pPr lvl="1">
              <a:spcBef>
                <a:spcPts val="200"/>
              </a:spcBef>
              <a:spcAft>
                <a:spcPts val="600"/>
              </a:spcAft>
              <a:buFont typeface="Wingdings" panose="05000000000000000000" pitchFamily="2" charset="2"/>
              <a:buChar char="Ø"/>
            </a:pPr>
            <a:r>
              <a:rPr lang="en-US" dirty="0"/>
              <a:t>Prohibit employees from placing organic waste in a container not designated for organic waste</a:t>
            </a:r>
          </a:p>
          <a:p>
            <a:pPr lvl="1">
              <a:spcBef>
                <a:spcPts val="200"/>
              </a:spcBef>
              <a:spcAft>
                <a:spcPts val="600"/>
              </a:spcAft>
              <a:buFont typeface="Wingdings" panose="05000000000000000000" pitchFamily="2" charset="2"/>
              <a:buChar char="Ø"/>
            </a:pPr>
            <a:r>
              <a:rPr lang="en-US" dirty="0"/>
              <a:t>Periodic inspections of containers for contamination and inform employees if containers are contaminated </a:t>
            </a:r>
          </a:p>
          <a:p>
            <a:pPr lvl="1">
              <a:spcBef>
                <a:spcPts val="200"/>
              </a:spcBef>
              <a:spcAft>
                <a:spcPts val="600"/>
              </a:spcAft>
              <a:buFont typeface="Wingdings" panose="05000000000000000000" pitchFamily="2" charset="2"/>
              <a:buChar char="Ø"/>
            </a:pPr>
            <a:r>
              <a:rPr lang="en-US" dirty="0"/>
              <a:t>Provide information to employees and students on methods for prevention of organic waste generation </a:t>
            </a:r>
          </a:p>
        </p:txBody>
      </p:sp>
    </p:spTree>
    <p:extLst>
      <p:ext uri="{BB962C8B-B14F-4D97-AF65-F5344CB8AC3E}">
        <p14:creationId xmlns:p14="http://schemas.microsoft.com/office/powerpoint/2010/main" val="3261436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Waivers</a:t>
            </a:r>
          </a:p>
        </p:txBody>
      </p:sp>
      <p:sp>
        <p:nvSpPr>
          <p:cNvPr id="3" name="Content Placeholder 2"/>
          <p:cNvSpPr>
            <a:spLocks noGrp="1"/>
          </p:cNvSpPr>
          <p:nvPr>
            <p:ph sz="quarter" idx="10"/>
          </p:nvPr>
        </p:nvSpPr>
        <p:spPr>
          <a:xfrm>
            <a:off x="571500" y="1528764"/>
            <a:ext cx="11029950" cy="4729162"/>
          </a:xfrm>
        </p:spPr>
        <p:txBody>
          <a:bodyPr>
            <a:normAutofit lnSpcReduction="10000"/>
          </a:bodyPr>
          <a:lstStyle/>
          <a:p>
            <a:r>
              <a:rPr lang="en-US" dirty="0"/>
              <a:t>Article 5. Generators of Organic Waste (Section 18986.3)</a:t>
            </a:r>
            <a:br>
              <a:rPr lang="en-US" dirty="0"/>
            </a:br>
            <a:endParaRPr lang="en-US" sz="1200" dirty="0"/>
          </a:p>
          <a:p>
            <a:pPr lvl="1" indent="-457200">
              <a:spcAft>
                <a:spcPts val="600"/>
              </a:spcAft>
              <a:buFont typeface="Wingdings" panose="05000000000000000000" pitchFamily="2" charset="2"/>
              <a:buChar char="Ø"/>
            </a:pPr>
            <a:r>
              <a:rPr lang="en-US" sz="2800" dirty="0"/>
              <a:t>De Minimis:</a:t>
            </a:r>
          </a:p>
          <a:p>
            <a:pPr lvl="2" indent="-457200">
              <a:spcAft>
                <a:spcPts val="600"/>
              </a:spcAft>
              <a:buFont typeface="Wingdings" panose="05000000000000000000" pitchFamily="2" charset="2"/>
              <a:buChar char="§"/>
            </a:pPr>
            <a:r>
              <a:rPr lang="en-US" sz="2800" dirty="0"/>
              <a:t>Solid waste is </a:t>
            </a:r>
            <a:r>
              <a:rPr lang="en-US" sz="2800" b="1" dirty="0"/>
              <a:t>2 cu. yd or more</a:t>
            </a:r>
            <a:r>
              <a:rPr lang="en-US" sz="2800" dirty="0"/>
              <a:t> and organic waste is less than 20 gallons per week</a:t>
            </a:r>
          </a:p>
          <a:p>
            <a:pPr lvl="2" indent="-457200">
              <a:spcAft>
                <a:spcPts val="600"/>
              </a:spcAft>
              <a:buFont typeface="Wingdings" panose="05000000000000000000" pitchFamily="2" charset="2"/>
              <a:buChar char="§"/>
            </a:pPr>
            <a:r>
              <a:rPr lang="en-US" sz="2800" dirty="0"/>
              <a:t>Solid waste is </a:t>
            </a:r>
            <a:r>
              <a:rPr lang="en-US" sz="2800" b="1" dirty="0"/>
              <a:t>less than 2 cu. yd </a:t>
            </a:r>
            <a:r>
              <a:rPr lang="en-US" sz="2800" dirty="0"/>
              <a:t>and organic waste is less than 10 gallons per week</a:t>
            </a:r>
          </a:p>
          <a:p>
            <a:pPr lvl="1" indent="-457200">
              <a:spcAft>
                <a:spcPts val="600"/>
              </a:spcAft>
              <a:buFont typeface="Wingdings" panose="05000000000000000000" pitchFamily="2" charset="2"/>
              <a:buChar char="Ø"/>
            </a:pPr>
            <a:r>
              <a:rPr lang="en-US" sz="2800" dirty="0"/>
              <a:t>Space Constraints: no adequate space for organic containers must be determined by a hauler, licensed architect or engineer  </a:t>
            </a:r>
          </a:p>
          <a:p>
            <a:pPr lvl="1" indent="-457200">
              <a:spcAft>
                <a:spcPts val="600"/>
              </a:spcAft>
              <a:buFont typeface="Wingdings" panose="05000000000000000000" pitchFamily="2" charset="2"/>
              <a:buChar char="Ø"/>
            </a:pPr>
            <a:r>
              <a:rPr lang="en-US" sz="2800" dirty="0"/>
              <a:t>The entity is located within a jurisdiction or census tract that has been granted a waiver by the Department pursuant to Section 18984.12. </a:t>
            </a:r>
          </a:p>
        </p:txBody>
      </p:sp>
    </p:spTree>
    <p:extLst>
      <p:ext uri="{BB962C8B-B14F-4D97-AF65-F5344CB8AC3E}">
        <p14:creationId xmlns:p14="http://schemas.microsoft.com/office/powerpoint/2010/main" val="1744868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title="Blue Background"/>
          <p:cNvSpPr/>
          <p:nvPr/>
        </p:nvSpPr>
        <p:spPr>
          <a:xfrm>
            <a:off x="0" y="0"/>
            <a:ext cx="3200400" cy="6273165"/>
          </a:xfrm>
          <a:custGeom>
            <a:avLst/>
            <a:gdLst/>
            <a:ahLst/>
            <a:cxnLst/>
            <a:rect l="l" t="t" r="r" b="b"/>
            <a:pathLst>
              <a:path w="3200400" h="6273165">
                <a:moveTo>
                  <a:pt x="0" y="6272784"/>
                </a:moveTo>
                <a:lnTo>
                  <a:pt x="3200400" y="6272784"/>
                </a:lnTo>
                <a:lnTo>
                  <a:pt x="3200400" y="0"/>
                </a:lnTo>
                <a:lnTo>
                  <a:pt x="0" y="0"/>
                </a:lnTo>
                <a:lnTo>
                  <a:pt x="0" y="6272784"/>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4" name="Group 13" title="CalRecycle Slide Footer"/>
          <p:cNvGrpSpPr/>
          <p:nvPr/>
        </p:nvGrpSpPr>
        <p:grpSpPr>
          <a:xfrm>
            <a:off x="0" y="6262115"/>
            <a:ext cx="12192000" cy="596393"/>
            <a:chOff x="0" y="6262115"/>
            <a:chExt cx="12192000" cy="596393"/>
          </a:xfrm>
        </p:grpSpPr>
        <p:sp>
          <p:nvSpPr>
            <p:cNvPr id="2" name="object 2"/>
            <p:cNvSpPr/>
            <p:nvPr/>
          </p:nvSpPr>
          <p:spPr>
            <a:xfrm>
              <a:off x="0" y="6266688"/>
              <a:ext cx="4038600" cy="591820"/>
            </a:xfrm>
            <a:custGeom>
              <a:avLst/>
              <a:gdLst/>
              <a:ahLst/>
              <a:cxnLst/>
              <a:rect l="l" t="t" r="r" b="b"/>
              <a:pathLst>
                <a:path w="4038600" h="591820">
                  <a:moveTo>
                    <a:pt x="4038600" y="0"/>
                  </a:moveTo>
                  <a:lnTo>
                    <a:pt x="0" y="0"/>
                  </a:lnTo>
                  <a:lnTo>
                    <a:pt x="0" y="591310"/>
                  </a:lnTo>
                  <a:lnTo>
                    <a:pt x="3890772" y="591310"/>
                  </a:lnTo>
                  <a:lnTo>
                    <a:pt x="4038600" y="0"/>
                  </a:lnTo>
                  <a:close/>
                </a:path>
              </a:pathLst>
            </a:custGeom>
            <a:solidFill>
              <a:srgbClr val="AED37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p:nvPr/>
          </p:nvSpPr>
          <p:spPr>
            <a:xfrm>
              <a:off x="3870959" y="6262115"/>
              <a:ext cx="4346575" cy="596265"/>
            </a:xfrm>
            <a:custGeom>
              <a:avLst/>
              <a:gdLst/>
              <a:ahLst/>
              <a:cxnLst/>
              <a:rect l="l" t="t" r="r" b="b"/>
              <a:pathLst>
                <a:path w="4346575" h="596265">
                  <a:moveTo>
                    <a:pt x="4346447" y="0"/>
                  </a:moveTo>
                  <a:lnTo>
                    <a:pt x="148970" y="0"/>
                  </a:lnTo>
                  <a:lnTo>
                    <a:pt x="0" y="595884"/>
                  </a:lnTo>
                  <a:lnTo>
                    <a:pt x="4197476" y="595884"/>
                  </a:lnTo>
                  <a:lnTo>
                    <a:pt x="4346447" y="0"/>
                  </a:lnTo>
                  <a:close/>
                </a:path>
              </a:pathLst>
            </a:custGeom>
            <a:solidFill>
              <a:srgbClr val="649F5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8054340" y="6262115"/>
              <a:ext cx="4137660" cy="596265"/>
            </a:xfrm>
            <a:custGeom>
              <a:avLst/>
              <a:gdLst/>
              <a:ahLst/>
              <a:cxnLst/>
              <a:rect l="l" t="t" r="r" b="b"/>
              <a:pathLst>
                <a:path w="4137659" h="596265">
                  <a:moveTo>
                    <a:pt x="4137659" y="0"/>
                  </a:moveTo>
                  <a:lnTo>
                    <a:pt x="148970" y="0"/>
                  </a:lnTo>
                  <a:lnTo>
                    <a:pt x="0" y="595882"/>
                  </a:lnTo>
                  <a:lnTo>
                    <a:pt x="4137659" y="595882"/>
                  </a:lnTo>
                  <a:lnTo>
                    <a:pt x="4137659" y="0"/>
                  </a:lnTo>
                  <a:close/>
                </a:path>
              </a:pathLst>
            </a:custGeom>
            <a:solidFill>
              <a:srgbClr val="35523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title="CalRecycle Logo"/>
            <p:cNvSpPr/>
            <p:nvPr/>
          </p:nvSpPr>
          <p:spPr>
            <a:xfrm>
              <a:off x="10020300" y="6350506"/>
              <a:ext cx="1877568" cy="431291"/>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5" name="Group 14" title="Picture of open food buffet with a red X symbolizing that this is food that cannot be recovered for human consumption"/>
          <p:cNvGrpSpPr/>
          <p:nvPr/>
        </p:nvGrpSpPr>
        <p:grpSpPr>
          <a:xfrm>
            <a:off x="7628478" y="1773047"/>
            <a:ext cx="4352544" cy="3482975"/>
            <a:chOff x="7784592" y="1773047"/>
            <a:chExt cx="4352544" cy="3482975"/>
          </a:xfrm>
        </p:grpSpPr>
        <p:sp>
          <p:nvSpPr>
            <p:cNvPr id="9" name="object 9" title="Red X"/>
            <p:cNvSpPr/>
            <p:nvPr/>
          </p:nvSpPr>
          <p:spPr>
            <a:xfrm>
              <a:off x="7784592" y="1991867"/>
              <a:ext cx="4352544" cy="3139439"/>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10"/>
            <p:cNvSpPr/>
            <p:nvPr/>
          </p:nvSpPr>
          <p:spPr>
            <a:xfrm>
              <a:off x="8149463" y="1773047"/>
              <a:ext cx="3623310" cy="3482975"/>
            </a:xfrm>
            <a:custGeom>
              <a:avLst/>
              <a:gdLst/>
              <a:ahLst/>
              <a:cxnLst/>
              <a:rect l="l" t="t" r="r" b="b"/>
              <a:pathLst>
                <a:path w="3623309" h="3482975">
                  <a:moveTo>
                    <a:pt x="277621" y="0"/>
                  </a:moveTo>
                  <a:lnTo>
                    <a:pt x="0" y="290956"/>
                  </a:lnTo>
                  <a:lnTo>
                    <a:pt x="1520189" y="1741297"/>
                  </a:lnTo>
                  <a:lnTo>
                    <a:pt x="0" y="3191636"/>
                  </a:lnTo>
                  <a:lnTo>
                    <a:pt x="277621" y="3482593"/>
                  </a:lnTo>
                  <a:lnTo>
                    <a:pt x="1811401" y="2019172"/>
                  </a:lnTo>
                  <a:lnTo>
                    <a:pt x="2393870" y="2019172"/>
                  </a:lnTo>
                  <a:lnTo>
                    <a:pt x="2102611" y="1741297"/>
                  </a:lnTo>
                  <a:lnTo>
                    <a:pt x="2393870" y="1463420"/>
                  </a:lnTo>
                  <a:lnTo>
                    <a:pt x="1811401" y="1463420"/>
                  </a:lnTo>
                  <a:lnTo>
                    <a:pt x="277621" y="0"/>
                  </a:lnTo>
                  <a:close/>
                </a:path>
                <a:path w="3623309" h="3482975">
                  <a:moveTo>
                    <a:pt x="2393870" y="2019172"/>
                  </a:moveTo>
                  <a:lnTo>
                    <a:pt x="1811401" y="2019172"/>
                  </a:lnTo>
                  <a:lnTo>
                    <a:pt x="3345179" y="3482593"/>
                  </a:lnTo>
                  <a:lnTo>
                    <a:pt x="3622802" y="3191636"/>
                  </a:lnTo>
                  <a:lnTo>
                    <a:pt x="2393870" y="2019172"/>
                  </a:lnTo>
                  <a:close/>
                </a:path>
                <a:path w="3623309" h="3482975">
                  <a:moveTo>
                    <a:pt x="3345179" y="0"/>
                  </a:moveTo>
                  <a:lnTo>
                    <a:pt x="1811401" y="1463420"/>
                  </a:lnTo>
                  <a:lnTo>
                    <a:pt x="2393870" y="1463420"/>
                  </a:lnTo>
                  <a:lnTo>
                    <a:pt x="3622802" y="290956"/>
                  </a:lnTo>
                  <a:lnTo>
                    <a:pt x="3345179" y="0"/>
                  </a:lnTo>
                  <a:close/>
                </a:path>
              </a:pathLst>
            </a:custGeom>
            <a:solidFill>
              <a:srgbClr val="FF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object 12" descr="Image showing examples of recoverable food: e.g. individual wrapped chips and snack or oranges." title="Recoverable food"/>
          <p:cNvSpPr/>
          <p:nvPr/>
        </p:nvSpPr>
        <p:spPr>
          <a:xfrm>
            <a:off x="3396996" y="1783079"/>
            <a:ext cx="3924300" cy="3776472"/>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object 8"/>
          <p:cNvSpPr txBox="1"/>
          <p:nvPr/>
        </p:nvSpPr>
        <p:spPr>
          <a:xfrm>
            <a:off x="3435096" y="307847"/>
            <a:ext cx="8475345" cy="795655"/>
          </a:xfrm>
          <a:prstGeom prst="rect">
            <a:avLst/>
          </a:prstGeom>
          <a:solidFill>
            <a:srgbClr val="008080"/>
          </a:solidFill>
        </p:spPr>
        <p:txBody>
          <a:bodyPr vert="horz" wrap="square" lIns="0" tIns="76835" rIns="0" bIns="0" rtlCol="0">
            <a:spAutoFit/>
          </a:bodyPr>
          <a:lstStyle/>
          <a:p>
            <a:pPr marL="2342515" marR="681990" lvl="0" indent="-1654175" algn="l" defTabSz="914400" rtl="0" eaLnBrk="1" fontAlgn="auto" latinLnBrk="0" hangingPunct="1">
              <a:lnSpc>
                <a:spcPct val="100000"/>
              </a:lnSpc>
              <a:spcBef>
                <a:spcPts val="605"/>
              </a:spcBef>
              <a:spcAft>
                <a:spcPts val="0"/>
              </a:spcAft>
              <a:buClrTx/>
              <a:buSzTx/>
              <a:buFontTx/>
              <a:buNone/>
              <a:tabLst/>
              <a:defRPr/>
            </a:pPr>
            <a:r>
              <a:rPr kumimoji="0" sz="2000" b="1" i="0" u="none" strike="noStrike" kern="1200" cap="none" spc="0" normalizeH="0" baseline="0" noProof="0" dirty="0">
                <a:ln>
                  <a:noFill/>
                </a:ln>
                <a:solidFill>
                  <a:srgbClr val="FFFFFF"/>
                </a:solidFill>
                <a:effectLst/>
                <a:uLnTx/>
                <a:uFillTx/>
                <a:latin typeface="Arial Black"/>
                <a:ea typeface="+mn-ea"/>
                <a:cs typeface="Arial Black"/>
              </a:rPr>
              <a:t>All </a:t>
            </a:r>
            <a:r>
              <a:rPr kumimoji="0" sz="2000" b="1" i="0" u="none" strike="noStrike" kern="1200" cap="none" spc="-20" normalizeH="0" baseline="0" noProof="0" dirty="0">
                <a:ln>
                  <a:noFill/>
                </a:ln>
                <a:solidFill>
                  <a:srgbClr val="FFFFFF"/>
                </a:solidFill>
                <a:effectLst/>
                <a:uLnTx/>
                <a:uFillTx/>
                <a:latin typeface="Arial Black"/>
                <a:ea typeface="+mn-ea"/>
                <a:cs typeface="Arial Black"/>
              </a:rPr>
              <a:t>Food </a:t>
            </a:r>
            <a:r>
              <a:rPr kumimoji="0" sz="2000" b="1" i="0" u="none" strike="noStrike" kern="1200" cap="none" spc="-5" normalizeH="0" baseline="0" noProof="0" dirty="0">
                <a:ln>
                  <a:noFill/>
                </a:ln>
                <a:solidFill>
                  <a:srgbClr val="FFFFFF"/>
                </a:solidFill>
                <a:effectLst/>
                <a:uLnTx/>
                <a:uFillTx/>
                <a:latin typeface="Arial Black"/>
                <a:ea typeface="+mn-ea"/>
                <a:cs typeface="Arial Black"/>
              </a:rPr>
              <a:t>Donations </a:t>
            </a:r>
            <a:r>
              <a:rPr kumimoji="0" sz="2000" b="1" i="0" u="none" strike="noStrike" kern="1200" cap="none" spc="0" normalizeH="0" baseline="0" noProof="0" dirty="0">
                <a:ln>
                  <a:noFill/>
                </a:ln>
                <a:solidFill>
                  <a:srgbClr val="FFFFFF"/>
                </a:solidFill>
                <a:effectLst/>
                <a:uLnTx/>
                <a:uFillTx/>
                <a:latin typeface="Arial Black"/>
                <a:ea typeface="+mn-ea"/>
                <a:cs typeface="Arial Black"/>
              </a:rPr>
              <a:t>Must Be in Compliance with</a:t>
            </a:r>
            <a:r>
              <a:rPr kumimoji="0" sz="2000" b="1" i="0" u="none" strike="noStrike" kern="1200" cap="none" spc="-105" normalizeH="0" baseline="0" noProof="0" dirty="0">
                <a:ln>
                  <a:noFill/>
                </a:ln>
                <a:solidFill>
                  <a:srgbClr val="FFFFFF"/>
                </a:solidFill>
                <a:effectLst/>
                <a:uLnTx/>
                <a:uFillTx/>
                <a:latin typeface="Arial Black"/>
                <a:ea typeface="+mn-ea"/>
                <a:cs typeface="Arial Black"/>
              </a:rPr>
              <a:t> </a:t>
            </a:r>
            <a:r>
              <a:rPr kumimoji="0" sz="2000" b="1" i="0" u="none" strike="noStrike" kern="1200" cap="none" spc="-5" normalizeH="0" baseline="0" noProof="0" dirty="0">
                <a:ln>
                  <a:noFill/>
                </a:ln>
                <a:solidFill>
                  <a:srgbClr val="FFFFFF"/>
                </a:solidFill>
                <a:effectLst/>
                <a:uLnTx/>
                <a:uFillTx/>
                <a:latin typeface="Arial Black"/>
                <a:ea typeface="+mn-ea"/>
                <a:cs typeface="Arial Black"/>
              </a:rPr>
              <a:t>the  </a:t>
            </a:r>
            <a:r>
              <a:rPr kumimoji="0" sz="2000" b="1" i="0" u="none" strike="noStrike" kern="1200" cap="none" spc="5" normalizeH="0" baseline="0" noProof="0" dirty="0">
                <a:ln>
                  <a:noFill/>
                </a:ln>
                <a:solidFill>
                  <a:srgbClr val="FFFFFF"/>
                </a:solidFill>
                <a:effectLst/>
                <a:uLnTx/>
                <a:uFillTx/>
                <a:latin typeface="Arial Black"/>
                <a:ea typeface="+mn-ea"/>
                <a:cs typeface="Arial Black"/>
              </a:rPr>
              <a:t>California </a:t>
            </a:r>
            <a:r>
              <a:rPr kumimoji="0" sz="2000" b="1" i="0" u="none" strike="noStrike" kern="1200" cap="none" spc="-10" normalizeH="0" baseline="0" noProof="0" dirty="0">
                <a:ln>
                  <a:noFill/>
                </a:ln>
                <a:solidFill>
                  <a:srgbClr val="FFFFFF"/>
                </a:solidFill>
                <a:effectLst/>
                <a:uLnTx/>
                <a:uFillTx/>
                <a:latin typeface="Arial Black"/>
                <a:ea typeface="+mn-ea"/>
                <a:cs typeface="Arial Black"/>
              </a:rPr>
              <a:t>Retail </a:t>
            </a:r>
            <a:r>
              <a:rPr kumimoji="0" sz="2000" b="1" i="0" u="none" strike="noStrike" kern="1200" cap="none" spc="-20" normalizeH="0" baseline="0" noProof="0" dirty="0">
                <a:ln>
                  <a:noFill/>
                </a:ln>
                <a:solidFill>
                  <a:srgbClr val="FFFFFF"/>
                </a:solidFill>
                <a:effectLst/>
                <a:uLnTx/>
                <a:uFillTx/>
                <a:latin typeface="Arial Black"/>
                <a:ea typeface="+mn-ea"/>
                <a:cs typeface="Arial Black"/>
              </a:rPr>
              <a:t>Food</a:t>
            </a:r>
            <a:r>
              <a:rPr kumimoji="0" sz="2000" b="1" i="0" u="none" strike="noStrike" kern="1200" cap="none" spc="-95" normalizeH="0" baseline="0" noProof="0" dirty="0">
                <a:ln>
                  <a:noFill/>
                </a:ln>
                <a:solidFill>
                  <a:srgbClr val="FFFFFF"/>
                </a:solidFill>
                <a:effectLst/>
                <a:uLnTx/>
                <a:uFillTx/>
                <a:latin typeface="Arial Black"/>
                <a:ea typeface="+mn-ea"/>
                <a:cs typeface="Arial Black"/>
              </a:rPr>
              <a:t> </a:t>
            </a:r>
            <a:r>
              <a:rPr kumimoji="0" sz="2000" b="1" i="0" u="none" strike="noStrike" kern="1200" cap="none" spc="0" normalizeH="0" baseline="0" noProof="0" dirty="0">
                <a:ln>
                  <a:noFill/>
                </a:ln>
                <a:solidFill>
                  <a:srgbClr val="FFFFFF"/>
                </a:solidFill>
                <a:effectLst/>
                <a:uLnTx/>
                <a:uFillTx/>
                <a:latin typeface="Arial Black"/>
                <a:ea typeface="+mn-ea"/>
                <a:cs typeface="Arial Black"/>
              </a:rPr>
              <a:t>Code</a:t>
            </a:r>
            <a:endParaRPr kumimoji="0" sz="2000" b="0" i="0" u="none" strike="noStrike" kern="1200" cap="none" spc="0" normalizeH="0" baseline="0" noProof="0">
              <a:ln>
                <a:noFill/>
              </a:ln>
              <a:solidFill>
                <a:prstClr val="black"/>
              </a:solidFill>
              <a:effectLst/>
              <a:uLnTx/>
              <a:uFillTx/>
              <a:latin typeface="Arial Black"/>
              <a:ea typeface="+mn-ea"/>
              <a:cs typeface="Arial Black"/>
            </a:endParaRPr>
          </a:p>
        </p:txBody>
      </p:sp>
      <p:sp>
        <p:nvSpPr>
          <p:cNvPr id="11" name="object 11"/>
          <p:cNvSpPr txBox="1"/>
          <p:nvPr/>
        </p:nvSpPr>
        <p:spPr>
          <a:xfrm>
            <a:off x="232054" y="1662938"/>
            <a:ext cx="2729230" cy="4131310"/>
          </a:xfrm>
          <a:prstGeom prst="rect">
            <a:avLst/>
          </a:prstGeom>
        </p:spPr>
        <p:txBody>
          <a:bodyPr vert="horz" wrap="square" lIns="0" tIns="0" rIns="0" bIns="0" rtlCol="0">
            <a:spAutoFit/>
          </a:bodyPr>
          <a:lstStyle/>
          <a:p>
            <a:pPr marL="12700" marR="15875" lvl="0" indent="0" algn="l" defTabSz="914400" rtl="0" eaLnBrk="1" fontAlgn="auto" latinLnBrk="0" hangingPunct="1">
              <a:lnSpc>
                <a:spcPct val="100000"/>
              </a:lnSpc>
              <a:spcBef>
                <a:spcPts val="0"/>
              </a:spcBef>
              <a:spcAft>
                <a:spcPts val="0"/>
              </a:spcAft>
              <a:buClrTx/>
              <a:buSzTx/>
              <a:buFontTx/>
              <a:buNone/>
              <a:tabLst/>
              <a:defRPr/>
            </a:pPr>
            <a:r>
              <a:rPr kumimoji="0" sz="1800" b="0" i="0" u="heavy" strike="noStrike" kern="1200" cap="none" spc="0" normalizeH="0" baseline="0" noProof="0" dirty="0">
                <a:ln>
                  <a:noFill/>
                </a:ln>
                <a:solidFill>
                  <a:srgbClr val="FFFFFF"/>
                </a:solidFill>
                <a:effectLst/>
                <a:uLnTx/>
                <a:uFillTx/>
                <a:latin typeface="Arial"/>
                <a:ea typeface="+mn-ea"/>
                <a:cs typeface="Arial"/>
              </a:rPr>
              <a:t>“</a:t>
            </a:r>
            <a:r>
              <a:rPr kumimoji="0" sz="1800" b="1" i="0" u="heavy" strike="noStrike" kern="1200" cap="none" spc="0" normalizeH="0" baseline="0" noProof="0" dirty="0">
                <a:ln>
                  <a:noFill/>
                </a:ln>
                <a:solidFill>
                  <a:srgbClr val="FFFFFF"/>
                </a:solidFill>
                <a:effectLst/>
                <a:uLnTx/>
                <a:uFillTx/>
                <a:latin typeface="Arial"/>
                <a:ea typeface="+mn-ea"/>
                <a:cs typeface="Arial"/>
              </a:rPr>
              <a:t>Edible food” </a:t>
            </a:r>
            <a:r>
              <a:rPr kumimoji="0" sz="1800" b="0" i="0" u="heavy" strike="noStrike" kern="1200" cap="none" spc="-5" normalizeH="0" baseline="0" noProof="0" dirty="0">
                <a:ln>
                  <a:noFill/>
                </a:ln>
                <a:solidFill>
                  <a:srgbClr val="FFFFFF"/>
                </a:solidFill>
                <a:effectLst/>
                <a:uLnTx/>
                <a:uFillTx/>
                <a:latin typeface="Arial"/>
                <a:ea typeface="+mn-ea"/>
                <a:cs typeface="Arial"/>
              </a:rPr>
              <a:t>means</a:t>
            </a:r>
            <a:r>
              <a:rPr kumimoji="0" sz="1800" b="0" i="0" u="heavy" strike="noStrike" kern="1200" cap="none" spc="-95" normalizeH="0" baseline="0" noProof="0" dirty="0">
                <a:ln>
                  <a:noFill/>
                </a:ln>
                <a:solidFill>
                  <a:srgbClr val="FFFFFF"/>
                </a:solidFill>
                <a:effectLst/>
                <a:uLnTx/>
                <a:uFillTx/>
                <a:latin typeface="Arial"/>
                <a:ea typeface="+mn-ea"/>
                <a:cs typeface="Arial"/>
              </a:rPr>
              <a:t> </a:t>
            </a:r>
            <a:r>
              <a:rPr kumimoji="0" sz="1800" b="0" i="0" u="heavy" strike="noStrike" kern="1200" cap="none" spc="-5" normalizeH="0" baseline="0" noProof="0" dirty="0">
                <a:ln>
                  <a:noFill/>
                </a:ln>
                <a:solidFill>
                  <a:srgbClr val="FFFFFF"/>
                </a:solidFill>
                <a:effectLst/>
                <a:uLnTx/>
                <a:uFillTx/>
                <a:latin typeface="Arial"/>
                <a:ea typeface="+mn-ea"/>
                <a:cs typeface="Arial"/>
              </a:rPr>
              <a:t>food  intended </a:t>
            </a:r>
            <a:r>
              <a:rPr kumimoji="0" sz="1800" b="0" i="0" u="heavy" strike="noStrike" kern="1200" cap="none" spc="0" normalizeH="0" baseline="0" noProof="0" dirty="0">
                <a:ln>
                  <a:noFill/>
                </a:ln>
                <a:solidFill>
                  <a:srgbClr val="FFFFFF"/>
                </a:solidFill>
                <a:effectLst/>
                <a:uLnTx/>
                <a:uFillTx/>
                <a:latin typeface="Arial"/>
                <a:ea typeface="+mn-ea"/>
                <a:cs typeface="Arial"/>
              </a:rPr>
              <a:t>for </a:t>
            </a:r>
            <a:r>
              <a:rPr kumimoji="0" sz="1800" b="0" i="0" u="heavy" strike="noStrike" kern="1200" cap="none" spc="-5" normalizeH="0" baseline="0" noProof="0" dirty="0">
                <a:ln>
                  <a:noFill/>
                </a:ln>
                <a:solidFill>
                  <a:srgbClr val="FFFFFF"/>
                </a:solidFill>
                <a:effectLst/>
                <a:uLnTx/>
                <a:uFillTx/>
                <a:latin typeface="Arial"/>
                <a:ea typeface="+mn-ea"/>
                <a:cs typeface="Arial"/>
              </a:rPr>
              <a:t>human  consumption.</a:t>
            </a:r>
            <a:endParaRPr kumimoji="0" sz="1800" b="0" i="0" u="none" strike="noStrike" kern="1200" cap="none" spc="0" normalizeH="0" baseline="0" noProof="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30"/>
              </a:spcBef>
              <a:spcAft>
                <a:spcPts val="0"/>
              </a:spcAft>
              <a:buClrTx/>
              <a:buSzTx/>
              <a:buFontTx/>
              <a:buNone/>
              <a:tabLst/>
              <a:defRPr/>
            </a:pPr>
            <a:endParaRPr kumimoji="0" sz="1850" b="0" i="0" u="none" strike="noStrike" kern="1200" cap="none" spc="0" normalizeH="0" baseline="0" noProof="0">
              <a:ln>
                <a:noFill/>
              </a:ln>
              <a:solidFill>
                <a:prstClr val="black"/>
              </a:solidFill>
              <a:effectLst/>
              <a:uLnTx/>
              <a:uFillTx/>
              <a:latin typeface="Times New Roman"/>
              <a:ea typeface="+mn-ea"/>
              <a:cs typeface="Times New Roman"/>
            </a:endParaRPr>
          </a:p>
          <a:p>
            <a:pPr marL="12700" marR="5080"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1200" cap="none" spc="-5" normalizeH="0" baseline="0" noProof="0" dirty="0">
                <a:ln>
                  <a:noFill/>
                </a:ln>
                <a:solidFill>
                  <a:srgbClr val="FFFFFF"/>
                </a:solidFill>
                <a:effectLst/>
                <a:uLnTx/>
                <a:uFillTx/>
                <a:latin typeface="Arial"/>
                <a:ea typeface="+mn-ea"/>
                <a:cs typeface="Arial"/>
              </a:rPr>
              <a:t>“Edible food” is not solid  </a:t>
            </a:r>
            <a:r>
              <a:rPr kumimoji="0" sz="1800" b="0" i="0" u="none" strike="noStrike" kern="1200" cap="none" spc="-10" normalizeH="0" baseline="0" noProof="0" dirty="0">
                <a:ln>
                  <a:noFill/>
                </a:ln>
                <a:solidFill>
                  <a:srgbClr val="FFFFFF"/>
                </a:solidFill>
                <a:effectLst/>
                <a:uLnTx/>
                <a:uFillTx/>
                <a:latin typeface="Arial"/>
                <a:ea typeface="+mn-ea"/>
                <a:cs typeface="Arial"/>
              </a:rPr>
              <a:t>waste </a:t>
            </a:r>
            <a:r>
              <a:rPr kumimoji="0" sz="1800" b="0" i="0" u="none" strike="noStrike" kern="1200" cap="none" spc="0" normalizeH="0" baseline="0" noProof="0" dirty="0">
                <a:ln>
                  <a:noFill/>
                </a:ln>
                <a:solidFill>
                  <a:srgbClr val="FFFFFF"/>
                </a:solidFill>
                <a:effectLst/>
                <a:uLnTx/>
                <a:uFillTx/>
                <a:latin typeface="Arial"/>
                <a:ea typeface="+mn-ea"/>
                <a:cs typeface="Arial"/>
              </a:rPr>
              <a:t>if it </a:t>
            </a:r>
            <a:r>
              <a:rPr kumimoji="0" sz="1800" b="0" i="0" u="none" strike="noStrike" kern="1200" cap="none" spc="-5" normalizeH="0" baseline="0" noProof="0" dirty="0">
                <a:ln>
                  <a:noFill/>
                </a:ln>
                <a:solidFill>
                  <a:srgbClr val="FFFFFF"/>
                </a:solidFill>
                <a:effectLst/>
                <a:uLnTx/>
                <a:uFillTx/>
                <a:latin typeface="Arial"/>
                <a:ea typeface="+mn-ea"/>
                <a:cs typeface="Arial"/>
              </a:rPr>
              <a:t>is recovered and  </a:t>
            </a:r>
            <a:r>
              <a:rPr kumimoji="0" sz="1800" b="0" i="0" u="none" strike="noStrike" kern="1200" cap="none" spc="-10" normalizeH="0" baseline="0" noProof="0" dirty="0">
                <a:ln>
                  <a:noFill/>
                </a:ln>
                <a:solidFill>
                  <a:srgbClr val="FFFFFF"/>
                </a:solidFill>
                <a:effectLst/>
                <a:uLnTx/>
                <a:uFillTx/>
                <a:latin typeface="Arial"/>
                <a:ea typeface="+mn-ea"/>
                <a:cs typeface="Arial"/>
              </a:rPr>
              <a:t>not</a:t>
            </a:r>
            <a:r>
              <a:rPr kumimoji="0" sz="1800" b="0" i="0" u="none" strike="noStrike" kern="1200" cap="none" spc="-90" normalizeH="0" baseline="0" noProof="0" dirty="0">
                <a:ln>
                  <a:noFill/>
                </a:ln>
                <a:solidFill>
                  <a:srgbClr val="FFFFFF"/>
                </a:solidFill>
                <a:effectLst/>
                <a:uLnTx/>
                <a:uFillTx/>
                <a:latin typeface="Arial"/>
                <a:ea typeface="+mn-ea"/>
                <a:cs typeface="Arial"/>
              </a:rPr>
              <a:t> </a:t>
            </a:r>
            <a:r>
              <a:rPr kumimoji="0" sz="1800" b="0" i="0" u="none" strike="noStrike" kern="1200" cap="none" spc="-5" normalizeH="0" baseline="0" noProof="0" dirty="0">
                <a:ln>
                  <a:noFill/>
                </a:ln>
                <a:solidFill>
                  <a:srgbClr val="FFFFFF"/>
                </a:solidFill>
                <a:effectLst/>
                <a:uLnTx/>
                <a:uFillTx/>
                <a:latin typeface="Arial"/>
                <a:ea typeface="+mn-ea"/>
                <a:cs typeface="Arial"/>
              </a:rPr>
              <a:t>discarded.</a:t>
            </a:r>
            <a:endParaRPr kumimoji="0" sz="1800" b="0" i="0" u="none" strike="noStrike" kern="1200" cap="none" spc="0" normalizeH="0" baseline="0" noProof="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30"/>
              </a:spcBef>
              <a:spcAft>
                <a:spcPts val="0"/>
              </a:spcAft>
              <a:buClrTx/>
              <a:buSzTx/>
              <a:buFontTx/>
              <a:buNone/>
              <a:tabLst/>
              <a:defRPr/>
            </a:pPr>
            <a:endParaRPr kumimoji="0" sz="1850" b="0" i="0" u="none" strike="noStrike" kern="1200" cap="none" spc="0" normalizeH="0" baseline="0" noProof="0">
              <a:ln>
                <a:noFill/>
              </a:ln>
              <a:solidFill>
                <a:prstClr val="black"/>
              </a:solidFill>
              <a:effectLst/>
              <a:uLnTx/>
              <a:uFillTx/>
              <a:latin typeface="Times New Roman"/>
              <a:ea typeface="+mn-ea"/>
              <a:cs typeface="Times New Roman"/>
            </a:endParaRPr>
          </a:p>
          <a:p>
            <a:pPr marL="12700" marR="117475"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1200" cap="none" spc="-5" normalizeH="0" baseline="0" noProof="0" dirty="0">
                <a:ln>
                  <a:noFill/>
                </a:ln>
                <a:solidFill>
                  <a:srgbClr val="FFFFFF"/>
                </a:solidFill>
                <a:effectLst/>
                <a:uLnTx/>
                <a:uFillTx/>
                <a:latin typeface="Arial"/>
                <a:ea typeface="+mn-ea"/>
                <a:cs typeface="Arial"/>
              </a:rPr>
              <a:t>Nothing in </a:t>
            </a:r>
            <a:r>
              <a:rPr kumimoji="0" sz="1800" b="0" i="0" u="none" strike="noStrike" kern="1200" cap="none" spc="0" normalizeH="0" baseline="0" noProof="0" dirty="0">
                <a:ln>
                  <a:noFill/>
                </a:ln>
                <a:solidFill>
                  <a:srgbClr val="FFFFFF"/>
                </a:solidFill>
                <a:effectLst/>
                <a:uLnTx/>
                <a:uFillTx/>
                <a:latin typeface="Arial"/>
                <a:ea typeface="+mn-ea"/>
                <a:cs typeface="Arial"/>
              </a:rPr>
              <a:t>this </a:t>
            </a:r>
            <a:r>
              <a:rPr kumimoji="0" sz="1800" b="0" i="0" u="none" strike="noStrike" kern="1200" cap="none" spc="-5" normalizeH="0" baseline="0" noProof="0" dirty="0">
                <a:ln>
                  <a:noFill/>
                </a:ln>
                <a:solidFill>
                  <a:srgbClr val="FFFFFF"/>
                </a:solidFill>
                <a:effectLst/>
                <a:uLnTx/>
                <a:uFillTx/>
                <a:latin typeface="Arial"/>
                <a:ea typeface="+mn-ea"/>
                <a:cs typeface="Arial"/>
              </a:rPr>
              <a:t>chapter  requires or authorizes </a:t>
            </a:r>
            <a:r>
              <a:rPr kumimoji="0" sz="1800" b="0" i="0" u="none" strike="noStrike" kern="1200" cap="none" spc="0" normalizeH="0" baseline="0" noProof="0" dirty="0">
                <a:ln>
                  <a:noFill/>
                </a:ln>
                <a:solidFill>
                  <a:srgbClr val="FFFFFF"/>
                </a:solidFill>
                <a:effectLst/>
                <a:uLnTx/>
                <a:uFillTx/>
                <a:latin typeface="Arial"/>
                <a:ea typeface="+mn-ea"/>
                <a:cs typeface="Arial"/>
              </a:rPr>
              <a:t>the  </a:t>
            </a:r>
            <a:r>
              <a:rPr kumimoji="0" sz="1800" b="0" i="0" u="none" strike="noStrike" kern="1200" cap="none" spc="-5" normalizeH="0" baseline="0" noProof="0" dirty="0">
                <a:ln>
                  <a:noFill/>
                </a:ln>
                <a:solidFill>
                  <a:srgbClr val="FFFFFF"/>
                </a:solidFill>
                <a:effectLst/>
                <a:uLnTx/>
                <a:uFillTx/>
                <a:latin typeface="Arial"/>
                <a:ea typeface="+mn-ea"/>
                <a:cs typeface="Arial"/>
              </a:rPr>
              <a:t>recovery </a:t>
            </a:r>
            <a:r>
              <a:rPr kumimoji="0" sz="1800" b="0" i="0" u="none" strike="noStrike" kern="1200" cap="none" spc="0" normalizeH="0" baseline="0" noProof="0" dirty="0">
                <a:ln>
                  <a:noFill/>
                </a:ln>
                <a:solidFill>
                  <a:srgbClr val="FFFFFF"/>
                </a:solidFill>
                <a:effectLst/>
                <a:uLnTx/>
                <a:uFillTx/>
                <a:latin typeface="Arial"/>
                <a:ea typeface="+mn-ea"/>
                <a:cs typeface="Arial"/>
              </a:rPr>
              <a:t>of </a:t>
            </a:r>
            <a:r>
              <a:rPr kumimoji="0" sz="1800" b="0" i="0" u="none" strike="noStrike" kern="1200" cap="none" spc="-5" normalizeH="0" baseline="0" noProof="0" dirty="0">
                <a:ln>
                  <a:noFill/>
                </a:ln>
                <a:solidFill>
                  <a:srgbClr val="FFFFFF"/>
                </a:solidFill>
                <a:effectLst/>
                <a:uLnTx/>
                <a:uFillTx/>
                <a:latin typeface="Arial"/>
                <a:ea typeface="+mn-ea"/>
                <a:cs typeface="Arial"/>
              </a:rPr>
              <a:t>edible food  that does not meet </a:t>
            </a:r>
            <a:r>
              <a:rPr kumimoji="0" sz="1800" b="0" i="0" u="none" strike="noStrike" kern="1200" cap="none" spc="0" normalizeH="0" baseline="0" noProof="0" dirty="0">
                <a:ln>
                  <a:noFill/>
                </a:ln>
                <a:solidFill>
                  <a:srgbClr val="FFFFFF"/>
                </a:solidFill>
                <a:effectLst/>
                <a:uLnTx/>
                <a:uFillTx/>
                <a:latin typeface="Arial"/>
                <a:ea typeface="+mn-ea"/>
                <a:cs typeface="Arial"/>
              </a:rPr>
              <a:t>the  </a:t>
            </a:r>
            <a:r>
              <a:rPr kumimoji="0" sz="1800" b="0" i="0" u="none" strike="noStrike" kern="1200" cap="none" spc="-5" normalizeH="0" baseline="0" noProof="0" dirty="0">
                <a:ln>
                  <a:noFill/>
                </a:ln>
                <a:solidFill>
                  <a:srgbClr val="FFFFFF"/>
                </a:solidFill>
                <a:effectLst/>
                <a:uLnTx/>
                <a:uFillTx/>
                <a:latin typeface="Arial"/>
                <a:ea typeface="+mn-ea"/>
                <a:cs typeface="Arial"/>
              </a:rPr>
              <a:t>food safety requirements  </a:t>
            </a:r>
            <a:r>
              <a:rPr kumimoji="0" sz="1800" b="0" i="0" u="none" strike="noStrike" kern="1200" cap="none" spc="0" normalizeH="0" baseline="0" noProof="0" dirty="0">
                <a:ln>
                  <a:noFill/>
                </a:ln>
                <a:solidFill>
                  <a:srgbClr val="FFFFFF"/>
                </a:solidFill>
                <a:effectLst/>
                <a:uLnTx/>
                <a:uFillTx/>
                <a:latin typeface="Arial"/>
                <a:ea typeface="+mn-ea"/>
                <a:cs typeface="Arial"/>
              </a:rPr>
              <a:t>of the </a:t>
            </a:r>
            <a:r>
              <a:rPr kumimoji="0" sz="1800" b="0" i="0" u="none" strike="noStrike" kern="1200" cap="none" spc="-5" normalizeH="0" baseline="0" noProof="0" dirty="0">
                <a:ln>
                  <a:noFill/>
                </a:ln>
                <a:solidFill>
                  <a:srgbClr val="FFFFFF"/>
                </a:solidFill>
                <a:effectLst/>
                <a:uLnTx/>
                <a:uFillTx/>
                <a:latin typeface="Arial"/>
                <a:ea typeface="+mn-ea"/>
                <a:cs typeface="Arial"/>
              </a:rPr>
              <a:t>California Retail  Food</a:t>
            </a:r>
            <a:r>
              <a:rPr kumimoji="0" sz="1800" b="0" i="0" u="none" strike="noStrike" kern="1200" cap="none" spc="-90" normalizeH="0" baseline="0" noProof="0" dirty="0">
                <a:ln>
                  <a:noFill/>
                </a:ln>
                <a:solidFill>
                  <a:srgbClr val="FFFFFF"/>
                </a:solidFill>
                <a:effectLst/>
                <a:uLnTx/>
                <a:uFillTx/>
                <a:latin typeface="Arial"/>
                <a:ea typeface="+mn-ea"/>
                <a:cs typeface="Arial"/>
              </a:rPr>
              <a:t> </a:t>
            </a:r>
            <a:r>
              <a:rPr kumimoji="0" sz="1800" b="0" i="0" u="none" strike="noStrike" kern="1200" cap="none" spc="-5" normalizeH="0" baseline="0" noProof="0" dirty="0">
                <a:ln>
                  <a:noFill/>
                </a:ln>
                <a:solidFill>
                  <a:srgbClr val="FFFFFF"/>
                </a:solidFill>
                <a:effectLst/>
                <a:uLnTx/>
                <a:uFillTx/>
                <a:latin typeface="Arial"/>
                <a:ea typeface="+mn-ea"/>
                <a:cs typeface="Arial"/>
              </a:rPr>
              <a:t>Code.</a:t>
            </a:r>
            <a:endParaRPr kumimoji="0" sz="18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7"/>
          <p:cNvSpPr txBox="1">
            <a:spLocks noGrp="1"/>
          </p:cNvSpPr>
          <p:nvPr>
            <p:ph type="title"/>
          </p:nvPr>
        </p:nvSpPr>
        <p:spPr>
          <a:xfrm>
            <a:off x="211937" y="237489"/>
            <a:ext cx="2637155" cy="1151890"/>
          </a:xfrm>
          <a:prstGeom prst="rect">
            <a:avLst/>
          </a:prstGeom>
        </p:spPr>
        <p:txBody>
          <a:bodyPr vert="horz" wrap="square" lIns="0" tIns="0" rIns="0" bIns="0" rtlCol="0">
            <a:spAutoFit/>
          </a:bodyPr>
          <a:lstStyle/>
          <a:p>
            <a:pPr marL="12700" marR="5080">
              <a:lnSpc>
                <a:spcPts val="3020"/>
              </a:lnSpc>
            </a:pPr>
            <a:r>
              <a:rPr sz="2800" spc="-45" dirty="0">
                <a:solidFill>
                  <a:schemeClr val="bg1"/>
                </a:solidFill>
              </a:rPr>
              <a:t>W</a:t>
            </a:r>
            <a:r>
              <a:rPr sz="2250" spc="-45" dirty="0">
                <a:solidFill>
                  <a:schemeClr val="bg1"/>
                </a:solidFill>
              </a:rPr>
              <a:t>HAT </a:t>
            </a:r>
            <a:r>
              <a:rPr sz="2800" spc="-10" dirty="0">
                <a:solidFill>
                  <a:schemeClr val="bg1"/>
                </a:solidFill>
              </a:rPr>
              <a:t>D</a:t>
            </a:r>
            <a:r>
              <a:rPr sz="2250" spc="-10" dirty="0">
                <a:solidFill>
                  <a:schemeClr val="bg1"/>
                </a:solidFill>
              </a:rPr>
              <a:t>OES  </a:t>
            </a:r>
            <a:r>
              <a:rPr sz="2800" spc="-5" dirty="0">
                <a:solidFill>
                  <a:schemeClr val="bg1"/>
                </a:solidFill>
              </a:rPr>
              <a:t>“E</a:t>
            </a:r>
            <a:r>
              <a:rPr sz="2250" spc="-5" dirty="0">
                <a:solidFill>
                  <a:schemeClr val="bg1"/>
                </a:solidFill>
              </a:rPr>
              <a:t>DIBLE </a:t>
            </a:r>
            <a:r>
              <a:rPr sz="2800" spc="-5" dirty="0">
                <a:solidFill>
                  <a:schemeClr val="bg1"/>
                </a:solidFill>
              </a:rPr>
              <a:t>F</a:t>
            </a:r>
            <a:r>
              <a:rPr sz="2250" spc="-5" dirty="0">
                <a:solidFill>
                  <a:schemeClr val="bg1"/>
                </a:solidFill>
              </a:rPr>
              <a:t>OOD</a:t>
            </a:r>
            <a:r>
              <a:rPr sz="2800" spc="-5" dirty="0">
                <a:solidFill>
                  <a:schemeClr val="bg1"/>
                </a:solidFill>
              </a:rPr>
              <a:t>”  </a:t>
            </a:r>
            <a:r>
              <a:rPr sz="2800" spc="-10" dirty="0">
                <a:solidFill>
                  <a:schemeClr val="bg1"/>
                </a:solidFill>
              </a:rPr>
              <a:t>M</a:t>
            </a:r>
            <a:r>
              <a:rPr sz="2250" spc="-10" dirty="0">
                <a:solidFill>
                  <a:schemeClr val="bg1"/>
                </a:solidFill>
              </a:rPr>
              <a:t>EAN</a:t>
            </a:r>
            <a:r>
              <a:rPr sz="2800" spc="-10" dirty="0">
                <a:solidFill>
                  <a:schemeClr val="bg1"/>
                </a:solidFill>
              </a:rPr>
              <a:t>?</a:t>
            </a:r>
            <a:endParaRPr sz="2800" dirty="0">
              <a:solidFill>
                <a:schemeClr val="bg1"/>
              </a:solidFill>
            </a:endParaRPr>
          </a:p>
        </p:txBody>
      </p:sp>
    </p:spTree>
    <p:extLst>
      <p:ext uri="{BB962C8B-B14F-4D97-AF65-F5344CB8AC3E}">
        <p14:creationId xmlns:p14="http://schemas.microsoft.com/office/powerpoint/2010/main" val="3687737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Rounded Rectangle 6" descr="Listing of Tier 1 commercial edible food generators" title="Listing of Tier 1 commercial edible food generators"/>
          <p:cNvSpPr/>
          <p:nvPr/>
        </p:nvSpPr>
        <p:spPr>
          <a:xfrm>
            <a:off x="1466978" y="1868223"/>
            <a:ext cx="3050373" cy="3750995"/>
          </a:xfrm>
          <a:prstGeom prst="roundRect">
            <a:avLst>
              <a:gd name="adj" fmla="val 6047"/>
            </a:avLst>
          </a:prstGeom>
          <a:solidFill>
            <a:srgbClr val="0989B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grpSp>
        <p:nvGrpSpPr>
          <p:cNvPr id="4" name="Group 3" descr="Restaurants with facilities equal to or greater than 5000 square feet. &#10;Hotels with an on-site food facility and equal to or greater than 200 rooms&#10;Local Education Agencies with an on-site food facility. &#10;Large Venues and Events.&#10;State agencies with cafeterias.&#10;Health facilities with equal or greater than 100 beds and an on-site food facility" title="Tier 2 commercial edible food generators">
            <a:extLst>
              <a:ext uri="{FF2B5EF4-FFF2-40B4-BE49-F238E27FC236}">
                <a16:creationId xmlns:a16="http://schemas.microsoft.com/office/drawing/2014/main" id="{B9D12E7E-257D-054F-A545-921C2DA4205C}"/>
              </a:ext>
            </a:extLst>
          </p:cNvPr>
          <p:cNvGrpSpPr/>
          <p:nvPr/>
        </p:nvGrpSpPr>
        <p:grpSpPr>
          <a:xfrm>
            <a:off x="5032453" y="1854127"/>
            <a:ext cx="5704821" cy="3750021"/>
            <a:chOff x="5147649" y="862445"/>
            <a:chExt cx="7565647" cy="5278890"/>
          </a:xfrm>
        </p:grpSpPr>
        <p:grpSp>
          <p:nvGrpSpPr>
            <p:cNvPr id="5" name="Group 4">
              <a:extLst>
                <a:ext uri="{FF2B5EF4-FFF2-40B4-BE49-F238E27FC236}">
                  <a16:creationId xmlns:a16="http://schemas.microsoft.com/office/drawing/2014/main" id="{3D3B262C-FB50-C04B-83B0-7FE664FA0360}"/>
                </a:ext>
              </a:extLst>
            </p:cNvPr>
            <p:cNvGrpSpPr/>
            <p:nvPr/>
          </p:nvGrpSpPr>
          <p:grpSpPr>
            <a:xfrm>
              <a:off x="5147649" y="862445"/>
              <a:ext cx="7565647" cy="5278890"/>
              <a:chOff x="5147649" y="862445"/>
              <a:chExt cx="7565647" cy="5278890"/>
            </a:xfrm>
          </p:grpSpPr>
          <p:grpSp>
            <p:nvGrpSpPr>
              <p:cNvPr id="9" name="Group 8">
                <a:extLst>
                  <a:ext uri="{FF2B5EF4-FFF2-40B4-BE49-F238E27FC236}">
                    <a16:creationId xmlns:a16="http://schemas.microsoft.com/office/drawing/2014/main" id="{C65867E9-CAAF-8441-B08D-2430FC3C4829}"/>
                  </a:ext>
                </a:extLst>
              </p:cNvPr>
              <p:cNvGrpSpPr/>
              <p:nvPr/>
            </p:nvGrpSpPr>
            <p:grpSpPr>
              <a:xfrm>
                <a:off x="5147649" y="862445"/>
                <a:ext cx="6955329" cy="5278890"/>
                <a:chOff x="5147649" y="862445"/>
                <a:chExt cx="6955329" cy="5278890"/>
              </a:xfrm>
            </p:grpSpPr>
            <p:sp>
              <p:nvSpPr>
                <p:cNvPr id="13" name="Rounded Rectangle 6"/>
                <p:cNvSpPr/>
                <p:nvPr/>
              </p:nvSpPr>
              <p:spPr>
                <a:xfrm>
                  <a:off x="5147649" y="862445"/>
                  <a:ext cx="6955329" cy="5278890"/>
                </a:xfrm>
                <a:prstGeom prst="roundRect">
                  <a:avLst>
                    <a:gd name="adj" fmla="val 6047"/>
                  </a:avLst>
                </a:prstGeom>
                <a:solidFill>
                  <a:srgbClr val="0A436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C000">
                        <a:lumMod val="60000"/>
                        <a:lumOff val="40000"/>
                      </a:srgbClr>
                    </a:solidFill>
                    <a:latin typeface="Calibri"/>
                  </a:endParaRPr>
                </a:p>
              </p:txBody>
            </p:sp>
            <p:sp>
              <p:nvSpPr>
                <p:cNvPr id="14" name="TextBox 13"/>
                <p:cNvSpPr txBox="1"/>
                <p:nvPr/>
              </p:nvSpPr>
              <p:spPr>
                <a:xfrm>
                  <a:off x="5285625" y="908623"/>
                  <a:ext cx="2171700" cy="677108"/>
                </a:xfrm>
                <a:prstGeom prst="rect">
                  <a:avLst/>
                </a:prstGeom>
                <a:noFill/>
              </p:spPr>
              <p:txBody>
                <a:bodyPr wrap="square" rtlCol="0">
                  <a:spAutoFit/>
                </a:bodyPr>
                <a:lstStyle/>
                <a:p>
                  <a:pPr defTabSz="342900">
                    <a:defRPr/>
                  </a:pPr>
                  <a:r>
                    <a:rPr lang="en-US" sz="2700" dirty="0">
                      <a:solidFill>
                        <a:srgbClr val="FFC000">
                          <a:lumMod val="60000"/>
                          <a:lumOff val="40000"/>
                        </a:srgbClr>
                      </a:solidFill>
                      <a:latin typeface="Arial Black" panose="020B0A04020102020204" pitchFamily="34" charset="0"/>
                    </a:rPr>
                    <a:t>Tier 2</a:t>
                  </a:r>
                </a:p>
              </p:txBody>
            </p:sp>
            <p:cxnSp>
              <p:nvCxnSpPr>
                <p:cNvPr id="15" name="Straight Connector 14"/>
                <p:cNvCxnSpPr>
                  <a:cxnSpLocks/>
                </p:cNvCxnSpPr>
                <p:nvPr/>
              </p:nvCxnSpPr>
              <p:spPr>
                <a:xfrm>
                  <a:off x="6983750" y="1373670"/>
                  <a:ext cx="5030059"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29B4F6A8-871C-214E-B396-7C9103D04505}"/>
                    </a:ext>
                  </a:extLst>
                </p:cNvPr>
                <p:cNvGrpSpPr/>
                <p:nvPr/>
              </p:nvGrpSpPr>
              <p:grpSpPr>
                <a:xfrm>
                  <a:off x="5238639" y="4671245"/>
                  <a:ext cx="831272" cy="831272"/>
                  <a:chOff x="6988137" y="5175383"/>
                  <a:chExt cx="831272" cy="831272"/>
                </a:xfrm>
              </p:grpSpPr>
              <p:sp>
                <p:nvSpPr>
                  <p:cNvPr id="39" name="Oval 38"/>
                  <p:cNvSpPr/>
                  <p:nvPr/>
                </p:nvSpPr>
                <p:spPr>
                  <a:xfrm>
                    <a:off x="6988137" y="5175383"/>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40" name="Picture 39" descr="symbol for local education agencies is a handshake between two people." title="Local education agenci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4363" y="5454171"/>
                    <a:ext cx="538103" cy="359965"/>
                  </a:xfrm>
                  <a:prstGeom prst="rect">
                    <a:avLst/>
                  </a:prstGeom>
                </p:spPr>
              </p:pic>
            </p:grpSp>
            <p:grpSp>
              <p:nvGrpSpPr>
                <p:cNvPr id="17" name="Group 16">
                  <a:extLst>
                    <a:ext uri="{FF2B5EF4-FFF2-40B4-BE49-F238E27FC236}">
                      <a16:creationId xmlns:a16="http://schemas.microsoft.com/office/drawing/2014/main" id="{F5C461F7-269A-1F4A-A1C8-1B8BD2CF5219}"/>
                    </a:ext>
                  </a:extLst>
                </p:cNvPr>
                <p:cNvGrpSpPr/>
                <p:nvPr/>
              </p:nvGrpSpPr>
              <p:grpSpPr>
                <a:xfrm>
                  <a:off x="8858713" y="3297079"/>
                  <a:ext cx="831272" cy="831272"/>
                  <a:chOff x="6997779" y="4305747"/>
                  <a:chExt cx="831272" cy="831272"/>
                </a:xfrm>
              </p:grpSpPr>
              <p:sp>
                <p:nvSpPr>
                  <p:cNvPr id="37" name="Oval 36"/>
                  <p:cNvSpPr/>
                  <p:nvPr/>
                </p:nvSpPr>
                <p:spPr>
                  <a:xfrm>
                    <a:off x="6997779" y="4305747"/>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38" name="Picture 37" descr="State agencies are a tier two commercial edible food generator symbolized with a capitol building." title="State agencies with cafeterial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71126" y="4444173"/>
                    <a:ext cx="503862" cy="482949"/>
                  </a:xfrm>
                  <a:prstGeom prst="rect">
                    <a:avLst/>
                  </a:prstGeom>
                </p:spPr>
              </p:pic>
            </p:grpSp>
            <p:sp>
              <p:nvSpPr>
                <p:cNvPr id="18" name="TextBox 17"/>
                <p:cNvSpPr txBox="1"/>
                <p:nvPr/>
              </p:nvSpPr>
              <p:spPr>
                <a:xfrm>
                  <a:off x="6132496" y="1811422"/>
                  <a:ext cx="2943275" cy="430887"/>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Restaurants</a:t>
                  </a:r>
                </a:p>
              </p:txBody>
            </p:sp>
            <p:sp>
              <p:nvSpPr>
                <p:cNvPr id="19" name="TextBox 18"/>
                <p:cNvSpPr txBox="1"/>
                <p:nvPr/>
              </p:nvSpPr>
              <p:spPr>
                <a:xfrm>
                  <a:off x="6132109" y="2121678"/>
                  <a:ext cx="2745799" cy="1104802"/>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Facilities </a:t>
                  </a:r>
                  <a:r>
                    <a:rPr lang="en-US" sz="1500" kern="900" dirty="0">
                      <a:solidFill>
                        <a:srgbClr val="FFC000">
                          <a:lumMod val="60000"/>
                          <a:lumOff val="40000"/>
                        </a:srgbClr>
                      </a:solidFill>
                    </a:rPr>
                    <a:t>≥ with 250 or more seats or  </a:t>
                  </a:r>
                  <a:r>
                    <a:rPr lang="en-US" sz="1500" kern="900" dirty="0">
                      <a:solidFill>
                        <a:srgbClr val="FFC000">
                          <a:lumMod val="60000"/>
                          <a:lumOff val="40000"/>
                        </a:srgbClr>
                      </a:solidFill>
                      <a:latin typeface="Calibri"/>
                    </a:rPr>
                    <a:t>5,000 sq. ft.</a:t>
                  </a:r>
                </a:p>
              </p:txBody>
            </p:sp>
            <p:grpSp>
              <p:nvGrpSpPr>
                <p:cNvPr id="20" name="Group 19">
                  <a:extLst>
                    <a:ext uri="{FF2B5EF4-FFF2-40B4-BE49-F238E27FC236}">
                      <a16:creationId xmlns:a16="http://schemas.microsoft.com/office/drawing/2014/main" id="{30A5705E-ADB7-3442-A0E7-50861AE71068}"/>
                    </a:ext>
                  </a:extLst>
                </p:cNvPr>
                <p:cNvGrpSpPr/>
                <p:nvPr/>
              </p:nvGrpSpPr>
              <p:grpSpPr>
                <a:xfrm>
                  <a:off x="5225376" y="1926993"/>
                  <a:ext cx="831272" cy="831272"/>
                  <a:chOff x="7007421" y="1696836"/>
                  <a:chExt cx="831272" cy="831272"/>
                </a:xfrm>
              </p:grpSpPr>
              <p:sp>
                <p:nvSpPr>
                  <p:cNvPr id="35" name="Oval 34"/>
                  <p:cNvSpPr/>
                  <p:nvPr/>
                </p:nvSpPr>
                <p:spPr>
                  <a:xfrm>
                    <a:off x="7007421" y="1696836"/>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C000">
                          <a:lumMod val="60000"/>
                          <a:lumOff val="40000"/>
                        </a:srgbClr>
                      </a:solidFill>
                      <a:latin typeface="Calibri"/>
                    </a:endParaRPr>
                  </a:p>
                </p:txBody>
              </p:sp>
              <p:pic>
                <p:nvPicPr>
                  <p:cNvPr id="36" name="Picture 35" descr="Restaurants are a tier two commercial edible food generator symbolized with a fork, spoon, and knife." title="Restaurant facilities equal to or greater than 5000 square fee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9465" y="1830828"/>
                    <a:ext cx="543175" cy="563288"/>
                  </a:xfrm>
                  <a:prstGeom prst="rect">
                    <a:avLst/>
                  </a:prstGeom>
                </p:spPr>
              </p:pic>
            </p:grpSp>
            <p:grpSp>
              <p:nvGrpSpPr>
                <p:cNvPr id="21" name="Group 20">
                  <a:extLst>
                    <a:ext uri="{FF2B5EF4-FFF2-40B4-BE49-F238E27FC236}">
                      <a16:creationId xmlns:a16="http://schemas.microsoft.com/office/drawing/2014/main" id="{9125F1C6-2BA1-354C-B478-DAAEA9070556}"/>
                    </a:ext>
                  </a:extLst>
                </p:cNvPr>
                <p:cNvGrpSpPr/>
                <p:nvPr/>
              </p:nvGrpSpPr>
              <p:grpSpPr>
                <a:xfrm>
                  <a:off x="5212982" y="3218042"/>
                  <a:ext cx="3816801" cy="999653"/>
                  <a:chOff x="6378186" y="2384050"/>
                  <a:chExt cx="3816801" cy="999653"/>
                </a:xfrm>
              </p:grpSpPr>
              <p:sp>
                <p:nvSpPr>
                  <p:cNvPr id="30" name="TextBox 29"/>
                  <p:cNvSpPr txBox="1"/>
                  <p:nvPr/>
                </p:nvSpPr>
                <p:spPr>
                  <a:xfrm>
                    <a:off x="7251713" y="2384050"/>
                    <a:ext cx="2943274" cy="430887"/>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Hotels</a:t>
                    </a:r>
                  </a:p>
                </p:txBody>
              </p:sp>
              <p:sp>
                <p:nvSpPr>
                  <p:cNvPr id="31" name="TextBox 30"/>
                  <p:cNvSpPr txBox="1"/>
                  <p:nvPr/>
                </p:nvSpPr>
                <p:spPr>
                  <a:xfrm>
                    <a:off x="7248871" y="2645039"/>
                    <a:ext cx="2745798" cy="738664"/>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with on-site food </a:t>
                    </a:r>
                  </a:p>
                  <a:p>
                    <a:pPr defTabSz="342900">
                      <a:defRPr/>
                    </a:pPr>
                    <a:r>
                      <a:rPr lang="en-US" sz="1500" kern="900" dirty="0">
                        <a:solidFill>
                          <a:srgbClr val="FFC000">
                            <a:lumMod val="60000"/>
                            <a:lumOff val="40000"/>
                          </a:srgbClr>
                        </a:solidFill>
                        <a:latin typeface="Calibri"/>
                      </a:rPr>
                      <a:t>facility and ≥ 200 rooms</a:t>
                    </a:r>
                  </a:p>
                </p:txBody>
              </p:sp>
              <p:grpSp>
                <p:nvGrpSpPr>
                  <p:cNvPr id="32" name="Group 31">
                    <a:extLst>
                      <a:ext uri="{FF2B5EF4-FFF2-40B4-BE49-F238E27FC236}">
                        <a16:creationId xmlns:a16="http://schemas.microsoft.com/office/drawing/2014/main" id="{0936523D-B2E1-124D-8285-388238A45B7C}"/>
                      </a:ext>
                    </a:extLst>
                  </p:cNvPr>
                  <p:cNvGrpSpPr/>
                  <p:nvPr/>
                </p:nvGrpSpPr>
                <p:grpSpPr>
                  <a:xfrm>
                    <a:off x="6378186" y="2463087"/>
                    <a:ext cx="831272" cy="831272"/>
                    <a:chOff x="6992958" y="2566473"/>
                    <a:chExt cx="831272" cy="831272"/>
                  </a:xfrm>
                </p:grpSpPr>
                <p:sp>
                  <p:nvSpPr>
                    <p:cNvPr id="33" name="Oval 32"/>
                    <p:cNvSpPr/>
                    <p:nvPr/>
                  </p:nvSpPr>
                  <p:spPr>
                    <a:xfrm>
                      <a:off x="6992958" y="2566473"/>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34" name="Picture 33" descr="Hotels are a tier two commercial edible food generators symbolized with a high-rise building." title="Hotels with on-site food facility and 200 rooms or great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09023" y="2742060"/>
                      <a:ext cx="389499" cy="479938"/>
                    </a:xfrm>
                    <a:prstGeom prst="rect">
                      <a:avLst/>
                    </a:prstGeom>
                  </p:spPr>
                </p:pic>
              </p:grpSp>
            </p:grpSp>
            <p:sp>
              <p:nvSpPr>
                <p:cNvPr id="22" name="TextBox 21"/>
                <p:cNvSpPr txBox="1"/>
                <p:nvPr/>
              </p:nvSpPr>
              <p:spPr>
                <a:xfrm>
                  <a:off x="9861009" y="2005759"/>
                  <a:ext cx="2080812" cy="779861"/>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Large Venues and Events </a:t>
                  </a:r>
                </a:p>
              </p:txBody>
            </p:sp>
            <p:grpSp>
              <p:nvGrpSpPr>
                <p:cNvPr id="23" name="Group 22">
                  <a:extLst>
                    <a:ext uri="{FF2B5EF4-FFF2-40B4-BE49-F238E27FC236}">
                      <a16:creationId xmlns:a16="http://schemas.microsoft.com/office/drawing/2014/main" id="{B07B0159-24EE-A144-BEF3-75190A57F051}"/>
                    </a:ext>
                  </a:extLst>
                </p:cNvPr>
                <p:cNvGrpSpPr/>
                <p:nvPr/>
              </p:nvGrpSpPr>
              <p:grpSpPr>
                <a:xfrm>
                  <a:off x="8853162" y="1935437"/>
                  <a:ext cx="831272" cy="831272"/>
                  <a:chOff x="7002600" y="3436110"/>
                  <a:chExt cx="831272" cy="831272"/>
                </a:xfrm>
              </p:grpSpPr>
              <p:sp>
                <p:nvSpPr>
                  <p:cNvPr id="28" name="Oval 27"/>
                  <p:cNvSpPr/>
                  <p:nvPr/>
                </p:nvSpPr>
                <p:spPr>
                  <a:xfrm>
                    <a:off x="7002600" y="3436110"/>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29" name="Picture 28" descr="Large Venues and Events are a tier two commercial edible food generator symbolized with an admit one ticket." title="Large Venues and Events"/>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84000" y="3666074"/>
                    <a:ext cx="698841" cy="363397"/>
                  </a:xfrm>
                  <a:prstGeom prst="rect">
                    <a:avLst/>
                  </a:prstGeom>
                </p:spPr>
              </p:pic>
            </p:grpSp>
            <p:grpSp>
              <p:nvGrpSpPr>
                <p:cNvPr id="24" name="Group 23">
                  <a:extLst>
                    <a:ext uri="{FF2B5EF4-FFF2-40B4-BE49-F238E27FC236}">
                      <a16:creationId xmlns:a16="http://schemas.microsoft.com/office/drawing/2014/main" id="{B735EC7F-122B-6344-AD68-362CFF55ADBE}"/>
                    </a:ext>
                  </a:extLst>
                </p:cNvPr>
                <p:cNvGrpSpPr/>
                <p:nvPr/>
              </p:nvGrpSpPr>
              <p:grpSpPr>
                <a:xfrm>
                  <a:off x="6190407" y="4621667"/>
                  <a:ext cx="2946117" cy="1000345"/>
                  <a:chOff x="6398561" y="3729193"/>
                  <a:chExt cx="2946117" cy="1000345"/>
                </a:xfrm>
              </p:grpSpPr>
              <p:sp>
                <p:nvSpPr>
                  <p:cNvPr id="26" name="TextBox 25"/>
                  <p:cNvSpPr txBox="1"/>
                  <p:nvPr/>
                </p:nvSpPr>
                <p:spPr>
                  <a:xfrm>
                    <a:off x="6399984" y="3729193"/>
                    <a:ext cx="2943274" cy="738664"/>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Local Education </a:t>
                    </a:r>
                  </a:p>
                  <a:p>
                    <a:pPr defTabSz="342900">
                      <a:defRPr/>
                    </a:pPr>
                    <a:r>
                      <a:rPr lang="en-US" sz="1500" b="1" dirty="0">
                        <a:solidFill>
                          <a:srgbClr val="FFC000">
                            <a:lumMod val="60000"/>
                            <a:lumOff val="40000"/>
                          </a:srgbClr>
                        </a:solidFill>
                        <a:latin typeface="Calibri"/>
                      </a:rPr>
                      <a:t>Agencies</a:t>
                    </a:r>
                  </a:p>
                </p:txBody>
              </p:sp>
              <p:sp>
                <p:nvSpPr>
                  <p:cNvPr id="27" name="TextBox 26">
                    <a:extLst>
                      <a:ext uri="{FF2B5EF4-FFF2-40B4-BE49-F238E27FC236}">
                        <a16:creationId xmlns:a16="http://schemas.microsoft.com/office/drawing/2014/main" id="{9802CC24-4C6C-1D40-8C86-11E78CC27B49}"/>
                      </a:ext>
                    </a:extLst>
                  </p:cNvPr>
                  <p:cNvSpPr txBox="1"/>
                  <p:nvPr/>
                </p:nvSpPr>
                <p:spPr>
                  <a:xfrm>
                    <a:off x="6398561" y="4298651"/>
                    <a:ext cx="2946117" cy="430887"/>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with on-site food facility</a:t>
                    </a:r>
                  </a:p>
                </p:txBody>
              </p:sp>
            </p:grpSp>
            <p:sp>
              <p:nvSpPr>
                <p:cNvPr id="25" name="Oval 24">
                  <a:extLst>
                    <a:ext uri="{FF2B5EF4-FFF2-40B4-BE49-F238E27FC236}">
                      <a16:creationId xmlns:a16="http://schemas.microsoft.com/office/drawing/2014/main" id="{4D8D4A83-AF9B-204D-A0E2-CDE22F785D74}"/>
                    </a:ext>
                  </a:extLst>
                </p:cNvPr>
                <p:cNvSpPr/>
                <p:nvPr/>
              </p:nvSpPr>
              <p:spPr>
                <a:xfrm>
                  <a:off x="8844275" y="4678385"/>
                  <a:ext cx="831273" cy="831273"/>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grpSp>
          <p:grpSp>
            <p:nvGrpSpPr>
              <p:cNvPr id="10" name="Group 9">
                <a:extLst>
                  <a:ext uri="{FF2B5EF4-FFF2-40B4-BE49-F238E27FC236}">
                    <a16:creationId xmlns:a16="http://schemas.microsoft.com/office/drawing/2014/main" id="{A05BAC20-728B-C645-B93D-1F50BEC8834F}"/>
                  </a:ext>
                </a:extLst>
              </p:cNvPr>
              <p:cNvGrpSpPr/>
              <p:nvPr/>
            </p:nvGrpSpPr>
            <p:grpSpPr>
              <a:xfrm>
                <a:off x="9767179" y="4606826"/>
                <a:ext cx="2946117" cy="1029739"/>
                <a:chOff x="6265673" y="3737370"/>
                <a:chExt cx="2946117" cy="1029739"/>
              </a:xfrm>
            </p:grpSpPr>
            <p:sp>
              <p:nvSpPr>
                <p:cNvPr id="11" name="TextBox 10">
                  <a:extLst>
                    <a:ext uri="{FF2B5EF4-FFF2-40B4-BE49-F238E27FC236}">
                      <a16:creationId xmlns:a16="http://schemas.microsoft.com/office/drawing/2014/main" id="{69FFBE2C-B9E1-6042-8C65-A3ADEC108921}"/>
                    </a:ext>
                  </a:extLst>
                </p:cNvPr>
                <p:cNvSpPr txBox="1"/>
                <p:nvPr/>
              </p:nvSpPr>
              <p:spPr>
                <a:xfrm>
                  <a:off x="6267096" y="3737370"/>
                  <a:ext cx="2943274" cy="430886"/>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Health Facilities</a:t>
                  </a:r>
                </a:p>
              </p:txBody>
            </p:sp>
            <p:sp>
              <p:nvSpPr>
                <p:cNvPr id="12" name="TextBox 11">
                  <a:extLst>
                    <a:ext uri="{FF2B5EF4-FFF2-40B4-BE49-F238E27FC236}">
                      <a16:creationId xmlns:a16="http://schemas.microsoft.com/office/drawing/2014/main" id="{FA189A0B-42B8-2A43-BA14-A073F6CE7A93}"/>
                    </a:ext>
                  </a:extLst>
                </p:cNvPr>
                <p:cNvSpPr txBox="1"/>
                <p:nvPr/>
              </p:nvSpPr>
              <p:spPr>
                <a:xfrm>
                  <a:off x="6265673" y="4028445"/>
                  <a:ext cx="2946117" cy="738664"/>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with ≥ 100 beds and </a:t>
                  </a:r>
                  <a:br>
                    <a:rPr lang="en-US" sz="1500" kern="900" dirty="0">
                      <a:solidFill>
                        <a:srgbClr val="FFC000">
                          <a:lumMod val="60000"/>
                          <a:lumOff val="40000"/>
                        </a:srgbClr>
                      </a:solidFill>
                      <a:latin typeface="Calibri"/>
                    </a:rPr>
                  </a:br>
                  <a:r>
                    <a:rPr lang="en-US" sz="1500" kern="900" dirty="0">
                      <a:solidFill>
                        <a:srgbClr val="FFC000">
                          <a:lumMod val="60000"/>
                          <a:lumOff val="40000"/>
                        </a:srgbClr>
                      </a:solidFill>
                      <a:latin typeface="Calibri"/>
                    </a:rPr>
                    <a:t>on-site food facility</a:t>
                  </a:r>
                </a:p>
              </p:txBody>
            </p:sp>
          </p:grpSp>
        </p:grpSp>
        <p:sp>
          <p:nvSpPr>
            <p:cNvPr id="6" name="TextBox 5"/>
            <p:cNvSpPr txBox="1"/>
            <p:nvPr/>
          </p:nvSpPr>
          <p:spPr>
            <a:xfrm>
              <a:off x="10562050" y="1445638"/>
              <a:ext cx="1546874" cy="454918"/>
            </a:xfrm>
            <a:prstGeom prst="rect">
              <a:avLst/>
            </a:prstGeom>
            <a:noFill/>
          </p:spPr>
          <p:txBody>
            <a:bodyPr wrap="square" rtlCol="0">
              <a:spAutoFit/>
            </a:bodyPr>
            <a:lstStyle/>
            <a:p>
              <a:pPr algn="r" defTabSz="342900">
                <a:defRPr/>
              </a:pPr>
              <a:r>
                <a:rPr lang="en-US" sz="1500" b="1" kern="900" dirty="0">
                  <a:solidFill>
                    <a:srgbClr val="FFC000">
                      <a:lumMod val="60000"/>
                      <a:lumOff val="40000"/>
                    </a:srgbClr>
                  </a:solidFill>
                  <a:latin typeface="Calibri"/>
                </a:rPr>
                <a:t>Starts 2024</a:t>
              </a:r>
            </a:p>
          </p:txBody>
        </p:sp>
        <p:sp>
          <p:nvSpPr>
            <p:cNvPr id="7" name="TextBox 6"/>
            <p:cNvSpPr txBox="1"/>
            <p:nvPr/>
          </p:nvSpPr>
          <p:spPr>
            <a:xfrm>
              <a:off x="9762019" y="3095310"/>
              <a:ext cx="2943275" cy="430887"/>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State Agencies</a:t>
              </a:r>
            </a:p>
          </p:txBody>
        </p:sp>
        <p:sp>
          <p:nvSpPr>
            <p:cNvPr id="8" name="TextBox 7"/>
            <p:cNvSpPr txBox="1"/>
            <p:nvPr/>
          </p:nvSpPr>
          <p:spPr>
            <a:xfrm>
              <a:off x="9776539" y="3351640"/>
              <a:ext cx="2596661" cy="1429745"/>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with cafeterias </a:t>
              </a:r>
              <a:r>
                <a:rPr lang="en-US" sz="1500" kern="900" dirty="0">
                  <a:solidFill>
                    <a:srgbClr val="FFC000">
                      <a:lumMod val="60000"/>
                      <a:lumOff val="40000"/>
                    </a:srgbClr>
                  </a:solidFill>
                </a:rPr>
                <a:t>≥ with 250 or more seats or  5,000 sq. ft.</a:t>
              </a:r>
            </a:p>
            <a:p>
              <a:pPr defTabSz="342900">
                <a:defRPr/>
              </a:pPr>
              <a:endParaRPr lang="en-US" sz="1500" kern="900" dirty="0">
                <a:solidFill>
                  <a:srgbClr val="FFC000">
                    <a:lumMod val="60000"/>
                    <a:lumOff val="40000"/>
                  </a:srgbClr>
                </a:solidFill>
                <a:latin typeface="Calibri"/>
              </a:endParaRPr>
            </a:p>
          </p:txBody>
        </p:sp>
      </p:grpSp>
      <p:grpSp>
        <p:nvGrpSpPr>
          <p:cNvPr id="45" name="Group 44" descr="Wholesale food ventors,&#10;food service providers &amp; food distributors,&#10;grocery stores with facilities equal to or greater than 10000 square feet, and&#10;supermarkets" title="Listing of Tier 1 commercial edible food generators"/>
          <p:cNvGrpSpPr/>
          <p:nvPr/>
        </p:nvGrpSpPr>
        <p:grpSpPr>
          <a:xfrm>
            <a:off x="1607863" y="1874328"/>
            <a:ext cx="2909488" cy="3406528"/>
            <a:chOff x="1607863" y="1874328"/>
            <a:chExt cx="2909488" cy="3406528"/>
          </a:xfrm>
        </p:grpSpPr>
        <p:sp>
          <p:nvSpPr>
            <p:cNvPr id="46" name="TextBox 45"/>
            <p:cNvSpPr txBox="1"/>
            <p:nvPr/>
          </p:nvSpPr>
          <p:spPr>
            <a:xfrm>
              <a:off x="1607863" y="1874328"/>
              <a:ext cx="1448927" cy="481129"/>
            </a:xfrm>
            <a:prstGeom prst="rect">
              <a:avLst/>
            </a:prstGeom>
            <a:noFill/>
          </p:spPr>
          <p:txBody>
            <a:bodyPr wrap="square" rtlCol="0">
              <a:spAutoFit/>
            </a:bodyPr>
            <a:lstStyle/>
            <a:p>
              <a:pPr defTabSz="342900">
                <a:defRPr/>
              </a:pPr>
              <a:r>
                <a:rPr lang="en-US" sz="2700" dirty="0">
                  <a:solidFill>
                    <a:srgbClr val="FFC000">
                      <a:lumMod val="60000"/>
                      <a:lumOff val="40000"/>
                    </a:srgbClr>
                  </a:solidFill>
                  <a:latin typeface="Arial Black" panose="020B0A04020102020204" pitchFamily="34" charset="0"/>
                </a:rPr>
                <a:t>Tier 1</a:t>
              </a:r>
            </a:p>
          </p:txBody>
        </p:sp>
        <p:cxnSp>
          <p:nvCxnSpPr>
            <p:cNvPr id="47" name="Straight Connector 46"/>
            <p:cNvCxnSpPr/>
            <p:nvPr/>
          </p:nvCxnSpPr>
          <p:spPr>
            <a:xfrm flipV="1">
              <a:off x="2798284" y="2202717"/>
              <a:ext cx="1719067" cy="1457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400054" y="2634805"/>
              <a:ext cx="1963711" cy="306173"/>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Wholesale Food Vendors</a:t>
              </a:r>
            </a:p>
          </p:txBody>
        </p:sp>
        <p:sp>
          <p:nvSpPr>
            <p:cNvPr id="49" name="Oval 48"/>
            <p:cNvSpPr/>
            <p:nvPr/>
          </p:nvSpPr>
          <p:spPr>
            <a:xfrm>
              <a:off x="1762062" y="2495077"/>
              <a:ext cx="554613" cy="590673"/>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50" name="Picture 49" descr="wholesale food vendors are a tier one commercial edible food generator symbolized by two people in the process of a transaction." title="Wholesale food vendor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82086" y="2607788"/>
              <a:ext cx="329093" cy="337235"/>
            </a:xfrm>
            <a:prstGeom prst="rect">
              <a:avLst/>
            </a:prstGeom>
            <a:noFill/>
          </p:spPr>
        </p:pic>
        <p:sp>
          <p:nvSpPr>
            <p:cNvPr id="51" name="TextBox 50"/>
            <p:cNvSpPr txBox="1"/>
            <p:nvPr/>
          </p:nvSpPr>
          <p:spPr>
            <a:xfrm>
              <a:off x="2378216" y="3191049"/>
              <a:ext cx="1878935" cy="743564"/>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Food Service Providers &amp; </a:t>
              </a:r>
            </a:p>
            <a:p>
              <a:pPr defTabSz="342900">
                <a:defRPr/>
              </a:pPr>
              <a:r>
                <a:rPr lang="en-US" sz="1500" b="1" dirty="0">
                  <a:solidFill>
                    <a:srgbClr val="FFC000">
                      <a:lumMod val="60000"/>
                      <a:lumOff val="40000"/>
                    </a:srgbClr>
                  </a:solidFill>
                  <a:latin typeface="Calibri"/>
                </a:rPr>
                <a:t>Food Distributors</a:t>
              </a:r>
            </a:p>
          </p:txBody>
        </p:sp>
        <p:sp>
          <p:nvSpPr>
            <p:cNvPr id="52" name="Oval 51"/>
            <p:cNvSpPr/>
            <p:nvPr/>
          </p:nvSpPr>
          <p:spPr>
            <a:xfrm>
              <a:off x="1749196" y="3226780"/>
              <a:ext cx="554613" cy="590673"/>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53" name="Picture 52" descr="Food service providers &amp; food distributors are a tier one commercial edible food generator symbolized by a moving truck." title="Food service providers &amp; food distributors"/>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03728" y="3371688"/>
              <a:ext cx="436928" cy="288597"/>
            </a:xfrm>
            <a:prstGeom prst="rect">
              <a:avLst/>
            </a:prstGeom>
          </p:spPr>
        </p:pic>
        <p:sp>
          <p:nvSpPr>
            <p:cNvPr id="54" name="TextBox 53"/>
            <p:cNvSpPr txBox="1"/>
            <p:nvPr/>
          </p:nvSpPr>
          <p:spPr>
            <a:xfrm>
              <a:off x="2401904" y="4068739"/>
              <a:ext cx="1422745" cy="306173"/>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Grocery Stores</a:t>
              </a:r>
            </a:p>
          </p:txBody>
        </p:sp>
        <p:sp>
          <p:nvSpPr>
            <p:cNvPr id="55" name="TextBox 54"/>
            <p:cNvSpPr txBox="1"/>
            <p:nvPr/>
          </p:nvSpPr>
          <p:spPr>
            <a:xfrm>
              <a:off x="2400055" y="4253818"/>
              <a:ext cx="1889837" cy="306173"/>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Facilities ≥ 10,000 sq. ft.</a:t>
              </a:r>
            </a:p>
          </p:txBody>
        </p:sp>
        <p:sp>
          <p:nvSpPr>
            <p:cNvPr id="56" name="Oval 55"/>
            <p:cNvSpPr/>
            <p:nvPr/>
          </p:nvSpPr>
          <p:spPr>
            <a:xfrm>
              <a:off x="1757774" y="3958482"/>
              <a:ext cx="554613" cy="590673"/>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57" name="Picture 56" descr="Grocery stores are a tier one commercial edible food generator symbolized by a picnic basket." title="Grocery stores with facility sizes equal to or greater than 10000 square feet"/>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861747" y="4068739"/>
              <a:ext cx="338090" cy="370158"/>
            </a:xfrm>
            <a:prstGeom prst="rect">
              <a:avLst/>
            </a:prstGeom>
          </p:spPr>
        </p:pic>
        <p:sp>
          <p:nvSpPr>
            <p:cNvPr id="58" name="TextBox 57"/>
            <p:cNvSpPr txBox="1"/>
            <p:nvPr/>
          </p:nvSpPr>
          <p:spPr>
            <a:xfrm>
              <a:off x="2405929" y="4843367"/>
              <a:ext cx="1422744" cy="306173"/>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Supermarkets</a:t>
              </a:r>
            </a:p>
          </p:txBody>
        </p:sp>
        <p:sp>
          <p:nvSpPr>
            <p:cNvPr id="59" name="Oval 58"/>
            <p:cNvSpPr/>
            <p:nvPr/>
          </p:nvSpPr>
          <p:spPr>
            <a:xfrm>
              <a:off x="1753485" y="4690183"/>
              <a:ext cx="554613" cy="590673"/>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60" name="Picture 59" descr="Supermarkets are a tier one commercial edible food generator symbolized by a shopping cart." title="Supermarkets"/>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867693" y="4810789"/>
              <a:ext cx="307765" cy="349461"/>
            </a:xfrm>
            <a:prstGeom prst="rect">
              <a:avLst/>
            </a:prstGeom>
            <a:noFill/>
          </p:spPr>
        </p:pic>
        <p:sp>
          <p:nvSpPr>
            <p:cNvPr id="61" name="TextBox 60"/>
            <p:cNvSpPr txBox="1"/>
            <p:nvPr/>
          </p:nvSpPr>
          <p:spPr>
            <a:xfrm>
              <a:off x="3424112" y="2247584"/>
              <a:ext cx="1093239" cy="323165"/>
            </a:xfrm>
            <a:prstGeom prst="rect">
              <a:avLst/>
            </a:prstGeom>
            <a:noFill/>
          </p:spPr>
          <p:txBody>
            <a:bodyPr wrap="square" rtlCol="0">
              <a:spAutoFit/>
            </a:bodyPr>
            <a:lstStyle/>
            <a:p>
              <a:pPr algn="r" defTabSz="342900">
                <a:defRPr/>
              </a:pPr>
              <a:r>
                <a:rPr lang="en-US" sz="1500" b="1" kern="900" dirty="0">
                  <a:solidFill>
                    <a:srgbClr val="FFC000">
                      <a:lumMod val="60000"/>
                      <a:lumOff val="40000"/>
                    </a:srgbClr>
                  </a:solidFill>
                  <a:latin typeface="Calibri"/>
                </a:rPr>
                <a:t>Starts 2022</a:t>
              </a:r>
            </a:p>
          </p:txBody>
        </p:sp>
      </p:grpSp>
      <p:sp>
        <p:nvSpPr>
          <p:cNvPr id="64" name="TextBox 63"/>
          <p:cNvSpPr txBox="1"/>
          <p:nvPr/>
        </p:nvSpPr>
        <p:spPr>
          <a:xfrm>
            <a:off x="7891920" y="4548406"/>
            <a:ext cx="600296" cy="600164"/>
          </a:xfrm>
          <a:prstGeom prst="rect">
            <a:avLst/>
          </a:prstGeom>
          <a:noFill/>
        </p:spPr>
        <p:txBody>
          <a:bodyPr wrap="square" rtlCol="0">
            <a:spAutoFit/>
          </a:bodyPr>
          <a:lstStyle/>
          <a:p>
            <a:pPr defTabSz="342900">
              <a:defRPr/>
            </a:pPr>
            <a:r>
              <a:rPr lang="en-US" sz="3300" b="1" dirty="0">
                <a:solidFill>
                  <a:prstClr val="white"/>
                </a:solidFill>
                <a:latin typeface="Arial" panose="020B0604020202020204" pitchFamily="34" charset="0"/>
                <a:cs typeface="Arial" panose="020B0604020202020204" pitchFamily="34" charset="0"/>
              </a:rPr>
              <a:t>H</a:t>
            </a:r>
          </a:p>
        </p:txBody>
      </p:sp>
      <p:sp>
        <p:nvSpPr>
          <p:cNvPr id="65" name="Rounded Rectangle 64" descr="Health facilities are a tier two commercial edible food generators symbolized with an enclosed H." title="Health facilities with 100 beds or more and on-site food facility"/>
          <p:cNvSpPr/>
          <p:nvPr/>
        </p:nvSpPr>
        <p:spPr>
          <a:xfrm>
            <a:off x="7937315" y="4651889"/>
            <a:ext cx="407936" cy="398523"/>
          </a:xfrm>
          <a:prstGeom prst="round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sp>
        <p:nvSpPr>
          <p:cNvPr id="2" name="Title 1"/>
          <p:cNvSpPr>
            <a:spLocks noGrp="1"/>
          </p:cNvSpPr>
          <p:nvPr>
            <p:ph type="title"/>
          </p:nvPr>
        </p:nvSpPr>
        <p:spPr/>
        <p:txBody>
          <a:bodyPr>
            <a:normAutofit/>
          </a:bodyPr>
          <a:lstStyle/>
          <a:p>
            <a:pPr algn="ctr"/>
            <a:r>
              <a:rPr lang="en-US" sz="3600" dirty="0"/>
              <a:t>Mandated Food Donors (Article 10)</a:t>
            </a:r>
            <a:br>
              <a:rPr lang="en-US" sz="3600" dirty="0"/>
            </a:br>
            <a:r>
              <a:rPr lang="en-US" sz="3200" dirty="0"/>
              <a:t>(Sections 18991.3 – 18991.5)</a:t>
            </a:r>
            <a:endParaRPr lang="en-US" sz="4000" dirty="0"/>
          </a:p>
        </p:txBody>
      </p:sp>
    </p:spTree>
    <p:extLst>
      <p:ext uri="{BB962C8B-B14F-4D97-AF65-F5344CB8AC3E}">
        <p14:creationId xmlns:p14="http://schemas.microsoft.com/office/powerpoint/2010/main" val="3306617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descr="Slide design showing CalRecycle logo&#10;" title="CalRecycle Footer"/>
          <p:cNvGrpSpPr/>
          <p:nvPr/>
        </p:nvGrpSpPr>
        <p:grpSpPr>
          <a:xfrm>
            <a:off x="0" y="6262115"/>
            <a:ext cx="12192000" cy="596265"/>
            <a:chOff x="0" y="6262115"/>
            <a:chExt cx="12192000" cy="596265"/>
          </a:xfrm>
        </p:grpSpPr>
        <p:sp>
          <p:nvSpPr>
            <p:cNvPr id="2" name="object 2"/>
            <p:cNvSpPr/>
            <p:nvPr/>
          </p:nvSpPr>
          <p:spPr>
            <a:xfrm>
              <a:off x="0" y="6262115"/>
              <a:ext cx="4038600" cy="596265"/>
            </a:xfrm>
            <a:custGeom>
              <a:avLst/>
              <a:gdLst/>
              <a:ahLst/>
              <a:cxnLst/>
              <a:rect l="l" t="t" r="r" b="b"/>
              <a:pathLst>
                <a:path w="4038600" h="596265">
                  <a:moveTo>
                    <a:pt x="4038600" y="0"/>
                  </a:moveTo>
                  <a:lnTo>
                    <a:pt x="0" y="0"/>
                  </a:lnTo>
                  <a:lnTo>
                    <a:pt x="0" y="595882"/>
                  </a:lnTo>
                  <a:lnTo>
                    <a:pt x="3889629" y="595882"/>
                  </a:lnTo>
                  <a:lnTo>
                    <a:pt x="4038600" y="0"/>
                  </a:lnTo>
                  <a:close/>
                </a:path>
              </a:pathLst>
            </a:custGeom>
            <a:solidFill>
              <a:srgbClr val="AED37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p:nvPr/>
          </p:nvSpPr>
          <p:spPr>
            <a:xfrm>
              <a:off x="3870959" y="6262115"/>
              <a:ext cx="4346575" cy="596265"/>
            </a:xfrm>
            <a:custGeom>
              <a:avLst/>
              <a:gdLst/>
              <a:ahLst/>
              <a:cxnLst/>
              <a:rect l="l" t="t" r="r" b="b"/>
              <a:pathLst>
                <a:path w="4346575" h="596265">
                  <a:moveTo>
                    <a:pt x="4346447" y="0"/>
                  </a:moveTo>
                  <a:lnTo>
                    <a:pt x="148970" y="0"/>
                  </a:lnTo>
                  <a:lnTo>
                    <a:pt x="0" y="595884"/>
                  </a:lnTo>
                  <a:lnTo>
                    <a:pt x="4197476" y="595884"/>
                  </a:lnTo>
                  <a:lnTo>
                    <a:pt x="4346447" y="0"/>
                  </a:lnTo>
                  <a:close/>
                </a:path>
              </a:pathLst>
            </a:custGeom>
            <a:solidFill>
              <a:srgbClr val="649F5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8054340" y="6262115"/>
              <a:ext cx="4137660" cy="596265"/>
            </a:xfrm>
            <a:custGeom>
              <a:avLst/>
              <a:gdLst/>
              <a:ahLst/>
              <a:cxnLst/>
              <a:rect l="l" t="t" r="r" b="b"/>
              <a:pathLst>
                <a:path w="4137659" h="596265">
                  <a:moveTo>
                    <a:pt x="4137659" y="0"/>
                  </a:moveTo>
                  <a:lnTo>
                    <a:pt x="148970" y="0"/>
                  </a:lnTo>
                  <a:lnTo>
                    <a:pt x="0" y="595882"/>
                  </a:lnTo>
                  <a:lnTo>
                    <a:pt x="4137659" y="595882"/>
                  </a:lnTo>
                  <a:lnTo>
                    <a:pt x="4137659" y="0"/>
                  </a:lnTo>
                  <a:close/>
                </a:path>
              </a:pathLst>
            </a:custGeom>
            <a:solidFill>
              <a:srgbClr val="35523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title="CalRecycle Logo"/>
            <p:cNvSpPr/>
            <p:nvPr/>
          </p:nvSpPr>
          <p:spPr>
            <a:xfrm>
              <a:off x="10020300" y="6350506"/>
              <a:ext cx="1877568" cy="431291"/>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5" name="Group 24" descr="SB 1383 in action for mandated food donors" title="Mandated Food Donors"/>
          <p:cNvGrpSpPr/>
          <p:nvPr/>
        </p:nvGrpSpPr>
        <p:grpSpPr>
          <a:xfrm>
            <a:off x="0" y="0"/>
            <a:ext cx="3625850" cy="6266815"/>
            <a:chOff x="0" y="0"/>
            <a:chExt cx="3625850" cy="6266815"/>
          </a:xfrm>
        </p:grpSpPr>
        <p:sp>
          <p:nvSpPr>
            <p:cNvPr id="7" name="object 7"/>
            <p:cNvSpPr/>
            <p:nvPr/>
          </p:nvSpPr>
          <p:spPr>
            <a:xfrm>
              <a:off x="0" y="0"/>
              <a:ext cx="3625850" cy="6266815"/>
            </a:xfrm>
            <a:custGeom>
              <a:avLst/>
              <a:gdLst/>
              <a:ahLst/>
              <a:cxnLst/>
              <a:rect l="l" t="t" r="r" b="b"/>
              <a:pathLst>
                <a:path w="3625850" h="6266815">
                  <a:moveTo>
                    <a:pt x="0" y="6266688"/>
                  </a:moveTo>
                  <a:lnTo>
                    <a:pt x="3625596" y="6266688"/>
                  </a:lnTo>
                  <a:lnTo>
                    <a:pt x="3625596" y="0"/>
                  </a:lnTo>
                  <a:lnTo>
                    <a:pt x="0" y="0"/>
                  </a:lnTo>
                  <a:lnTo>
                    <a:pt x="0" y="6266688"/>
                  </a:lnTo>
                  <a:close/>
                </a:path>
              </a:pathLst>
            </a:custGeom>
            <a:solidFill>
              <a:srgbClr val="F0EBE2"/>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10"/>
            <p:cNvSpPr/>
            <p:nvPr/>
          </p:nvSpPr>
          <p:spPr>
            <a:xfrm>
              <a:off x="957072" y="3150107"/>
              <a:ext cx="1312545" cy="1327785"/>
            </a:xfrm>
            <a:custGeom>
              <a:avLst/>
              <a:gdLst/>
              <a:ahLst/>
              <a:cxnLst/>
              <a:rect l="l" t="t" r="r" b="b"/>
              <a:pathLst>
                <a:path w="1312545" h="1327785">
                  <a:moveTo>
                    <a:pt x="656082" y="0"/>
                  </a:moveTo>
                  <a:lnTo>
                    <a:pt x="609227" y="1666"/>
                  </a:lnTo>
                  <a:lnTo>
                    <a:pt x="563261" y="6591"/>
                  </a:lnTo>
                  <a:lnTo>
                    <a:pt x="518296" y="14662"/>
                  </a:lnTo>
                  <a:lnTo>
                    <a:pt x="474442" y="25766"/>
                  </a:lnTo>
                  <a:lnTo>
                    <a:pt x="431810" y="39792"/>
                  </a:lnTo>
                  <a:lnTo>
                    <a:pt x="390511" y="56627"/>
                  </a:lnTo>
                  <a:lnTo>
                    <a:pt x="350657" y="76158"/>
                  </a:lnTo>
                  <a:lnTo>
                    <a:pt x="312358" y="98273"/>
                  </a:lnTo>
                  <a:lnTo>
                    <a:pt x="275725" y="122860"/>
                  </a:lnTo>
                  <a:lnTo>
                    <a:pt x="240870" y="149807"/>
                  </a:lnTo>
                  <a:lnTo>
                    <a:pt x="207902" y="179000"/>
                  </a:lnTo>
                  <a:lnTo>
                    <a:pt x="176935" y="210329"/>
                  </a:lnTo>
                  <a:lnTo>
                    <a:pt x="148077" y="243680"/>
                  </a:lnTo>
                  <a:lnTo>
                    <a:pt x="121441" y="278940"/>
                  </a:lnTo>
                  <a:lnTo>
                    <a:pt x="97138" y="315999"/>
                  </a:lnTo>
                  <a:lnTo>
                    <a:pt x="75278" y="354743"/>
                  </a:lnTo>
                  <a:lnTo>
                    <a:pt x="55972" y="395060"/>
                  </a:lnTo>
                  <a:lnTo>
                    <a:pt x="39332" y="436837"/>
                  </a:lnTo>
                  <a:lnTo>
                    <a:pt x="25468" y="479963"/>
                  </a:lnTo>
                  <a:lnTo>
                    <a:pt x="14492" y="524325"/>
                  </a:lnTo>
                  <a:lnTo>
                    <a:pt x="6515" y="569810"/>
                  </a:lnTo>
                  <a:lnTo>
                    <a:pt x="1647" y="616306"/>
                  </a:lnTo>
                  <a:lnTo>
                    <a:pt x="0" y="663701"/>
                  </a:lnTo>
                  <a:lnTo>
                    <a:pt x="1647" y="711097"/>
                  </a:lnTo>
                  <a:lnTo>
                    <a:pt x="6515" y="757593"/>
                  </a:lnTo>
                  <a:lnTo>
                    <a:pt x="14492" y="803078"/>
                  </a:lnTo>
                  <a:lnTo>
                    <a:pt x="25468" y="847440"/>
                  </a:lnTo>
                  <a:lnTo>
                    <a:pt x="39332" y="890566"/>
                  </a:lnTo>
                  <a:lnTo>
                    <a:pt x="55972" y="932343"/>
                  </a:lnTo>
                  <a:lnTo>
                    <a:pt x="75278" y="972660"/>
                  </a:lnTo>
                  <a:lnTo>
                    <a:pt x="97138" y="1011404"/>
                  </a:lnTo>
                  <a:lnTo>
                    <a:pt x="121441" y="1048463"/>
                  </a:lnTo>
                  <a:lnTo>
                    <a:pt x="148077" y="1083723"/>
                  </a:lnTo>
                  <a:lnTo>
                    <a:pt x="176935" y="1117074"/>
                  </a:lnTo>
                  <a:lnTo>
                    <a:pt x="207902" y="1148403"/>
                  </a:lnTo>
                  <a:lnTo>
                    <a:pt x="240870" y="1177596"/>
                  </a:lnTo>
                  <a:lnTo>
                    <a:pt x="275725" y="1204543"/>
                  </a:lnTo>
                  <a:lnTo>
                    <a:pt x="312358" y="1229130"/>
                  </a:lnTo>
                  <a:lnTo>
                    <a:pt x="350657" y="1251245"/>
                  </a:lnTo>
                  <a:lnTo>
                    <a:pt x="390511" y="1270776"/>
                  </a:lnTo>
                  <a:lnTo>
                    <a:pt x="431810" y="1287611"/>
                  </a:lnTo>
                  <a:lnTo>
                    <a:pt x="474442" y="1301637"/>
                  </a:lnTo>
                  <a:lnTo>
                    <a:pt x="518296" y="1312741"/>
                  </a:lnTo>
                  <a:lnTo>
                    <a:pt x="563261" y="1320812"/>
                  </a:lnTo>
                  <a:lnTo>
                    <a:pt x="609227" y="1325737"/>
                  </a:lnTo>
                  <a:lnTo>
                    <a:pt x="656082" y="1327403"/>
                  </a:lnTo>
                  <a:lnTo>
                    <a:pt x="702935" y="1325737"/>
                  </a:lnTo>
                  <a:lnTo>
                    <a:pt x="748899" y="1320812"/>
                  </a:lnTo>
                  <a:lnTo>
                    <a:pt x="793863" y="1312741"/>
                  </a:lnTo>
                  <a:lnTo>
                    <a:pt x="837717" y="1301637"/>
                  </a:lnTo>
                  <a:lnTo>
                    <a:pt x="880348" y="1287611"/>
                  </a:lnTo>
                  <a:lnTo>
                    <a:pt x="921646" y="1270776"/>
                  </a:lnTo>
                  <a:lnTo>
                    <a:pt x="961500" y="1251245"/>
                  </a:lnTo>
                  <a:lnTo>
                    <a:pt x="999800" y="1229130"/>
                  </a:lnTo>
                  <a:lnTo>
                    <a:pt x="1036432" y="1204543"/>
                  </a:lnTo>
                  <a:lnTo>
                    <a:pt x="1071288" y="1177596"/>
                  </a:lnTo>
                  <a:lnTo>
                    <a:pt x="1104256" y="1148403"/>
                  </a:lnTo>
                  <a:lnTo>
                    <a:pt x="1135224" y="1117074"/>
                  </a:lnTo>
                  <a:lnTo>
                    <a:pt x="1164082" y="1083723"/>
                  </a:lnTo>
                  <a:lnTo>
                    <a:pt x="1190718" y="1048463"/>
                  </a:lnTo>
                  <a:lnTo>
                    <a:pt x="1215022" y="1011404"/>
                  </a:lnTo>
                  <a:lnTo>
                    <a:pt x="1236883" y="972660"/>
                  </a:lnTo>
                  <a:lnTo>
                    <a:pt x="1256189" y="932343"/>
                  </a:lnTo>
                  <a:lnTo>
                    <a:pt x="1272830" y="890566"/>
                  </a:lnTo>
                  <a:lnTo>
                    <a:pt x="1286694" y="847440"/>
                  </a:lnTo>
                  <a:lnTo>
                    <a:pt x="1297670" y="803078"/>
                  </a:lnTo>
                  <a:lnTo>
                    <a:pt x="1305648" y="757593"/>
                  </a:lnTo>
                  <a:lnTo>
                    <a:pt x="1310516" y="711097"/>
                  </a:lnTo>
                  <a:lnTo>
                    <a:pt x="1312164" y="663701"/>
                  </a:lnTo>
                  <a:lnTo>
                    <a:pt x="1310516" y="616306"/>
                  </a:lnTo>
                  <a:lnTo>
                    <a:pt x="1305648" y="569810"/>
                  </a:lnTo>
                  <a:lnTo>
                    <a:pt x="1297670" y="524325"/>
                  </a:lnTo>
                  <a:lnTo>
                    <a:pt x="1286694" y="479963"/>
                  </a:lnTo>
                  <a:lnTo>
                    <a:pt x="1272830" y="436837"/>
                  </a:lnTo>
                  <a:lnTo>
                    <a:pt x="1256189" y="395060"/>
                  </a:lnTo>
                  <a:lnTo>
                    <a:pt x="1236883" y="354743"/>
                  </a:lnTo>
                  <a:lnTo>
                    <a:pt x="1215022" y="315999"/>
                  </a:lnTo>
                  <a:lnTo>
                    <a:pt x="1190718" y="278940"/>
                  </a:lnTo>
                  <a:lnTo>
                    <a:pt x="1164082" y="243680"/>
                  </a:lnTo>
                  <a:lnTo>
                    <a:pt x="1135224" y="210329"/>
                  </a:lnTo>
                  <a:lnTo>
                    <a:pt x="1104256" y="179000"/>
                  </a:lnTo>
                  <a:lnTo>
                    <a:pt x="1071288" y="149807"/>
                  </a:lnTo>
                  <a:lnTo>
                    <a:pt x="1036432" y="122860"/>
                  </a:lnTo>
                  <a:lnTo>
                    <a:pt x="999800" y="98273"/>
                  </a:lnTo>
                  <a:lnTo>
                    <a:pt x="961500" y="76158"/>
                  </a:lnTo>
                  <a:lnTo>
                    <a:pt x="921646" y="56627"/>
                  </a:lnTo>
                  <a:lnTo>
                    <a:pt x="880348" y="39792"/>
                  </a:lnTo>
                  <a:lnTo>
                    <a:pt x="837717" y="25766"/>
                  </a:lnTo>
                  <a:lnTo>
                    <a:pt x="793863" y="14662"/>
                  </a:lnTo>
                  <a:lnTo>
                    <a:pt x="748899" y="6591"/>
                  </a:lnTo>
                  <a:lnTo>
                    <a:pt x="702935" y="1666"/>
                  </a:lnTo>
                  <a:lnTo>
                    <a:pt x="656082"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11" title="Symbol of fork, knife, and spoon"/>
            <p:cNvSpPr/>
            <p:nvPr/>
          </p:nvSpPr>
          <p:spPr>
            <a:xfrm>
              <a:off x="1194816" y="3406140"/>
              <a:ext cx="809244" cy="839724"/>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object 6" title="Image to Recover edible food"/>
          <p:cNvSpPr/>
          <p:nvPr/>
        </p:nvSpPr>
        <p:spPr>
          <a:xfrm>
            <a:off x="3586784" y="-1"/>
            <a:ext cx="8605216" cy="6266815"/>
          </a:xfrm>
          <a:custGeom>
            <a:avLst/>
            <a:gdLst/>
            <a:ahLst/>
            <a:cxnLst/>
            <a:rect l="l" t="t" r="r" b="b"/>
            <a:pathLst>
              <a:path w="8566785" h="6266815">
                <a:moveTo>
                  <a:pt x="0" y="6266688"/>
                </a:moveTo>
                <a:lnTo>
                  <a:pt x="8566404" y="6266688"/>
                </a:lnTo>
                <a:lnTo>
                  <a:pt x="8566404" y="0"/>
                </a:lnTo>
                <a:lnTo>
                  <a:pt x="0" y="0"/>
                </a:lnTo>
                <a:lnTo>
                  <a:pt x="0" y="6266688"/>
                </a:lnTo>
                <a:close/>
              </a:path>
            </a:pathLst>
          </a:custGeom>
          <a:solidFill>
            <a:srgbClr val="055D78"/>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26" name="Group 25" title="Image to Recover the Maximum amount of edible food"/>
          <p:cNvGrpSpPr/>
          <p:nvPr/>
        </p:nvGrpSpPr>
        <p:grpSpPr>
          <a:xfrm>
            <a:off x="3798393" y="183126"/>
            <a:ext cx="8028940" cy="5845690"/>
            <a:chOff x="3798393" y="183126"/>
            <a:chExt cx="8028940" cy="5845690"/>
          </a:xfrm>
        </p:grpSpPr>
        <p:sp>
          <p:nvSpPr>
            <p:cNvPr id="12" name="object 12"/>
            <p:cNvSpPr/>
            <p:nvPr/>
          </p:nvSpPr>
          <p:spPr>
            <a:xfrm>
              <a:off x="3798393" y="2459481"/>
              <a:ext cx="8028940" cy="3569335"/>
            </a:xfrm>
            <a:custGeom>
              <a:avLst/>
              <a:gdLst/>
              <a:ahLst/>
              <a:cxnLst/>
              <a:rect l="l" t="t" r="r" b="b"/>
              <a:pathLst>
                <a:path w="8028940" h="3569335">
                  <a:moveTo>
                    <a:pt x="0" y="594867"/>
                  </a:moveTo>
                  <a:lnTo>
                    <a:pt x="1971" y="546077"/>
                  </a:lnTo>
                  <a:lnTo>
                    <a:pt x="7785" y="498374"/>
                  </a:lnTo>
                  <a:lnTo>
                    <a:pt x="17287" y="451910"/>
                  </a:lnTo>
                  <a:lnTo>
                    <a:pt x="30325" y="406838"/>
                  </a:lnTo>
                  <a:lnTo>
                    <a:pt x="46745" y="363313"/>
                  </a:lnTo>
                  <a:lnTo>
                    <a:pt x="66395" y="321486"/>
                  </a:lnTo>
                  <a:lnTo>
                    <a:pt x="89121" y="281511"/>
                  </a:lnTo>
                  <a:lnTo>
                    <a:pt x="114771" y="243541"/>
                  </a:lnTo>
                  <a:lnTo>
                    <a:pt x="143191" y="207729"/>
                  </a:lnTo>
                  <a:lnTo>
                    <a:pt x="174228" y="174228"/>
                  </a:lnTo>
                  <a:lnTo>
                    <a:pt x="207729" y="143191"/>
                  </a:lnTo>
                  <a:lnTo>
                    <a:pt x="243541" y="114771"/>
                  </a:lnTo>
                  <a:lnTo>
                    <a:pt x="281511" y="89121"/>
                  </a:lnTo>
                  <a:lnTo>
                    <a:pt x="321486" y="66395"/>
                  </a:lnTo>
                  <a:lnTo>
                    <a:pt x="363313" y="46745"/>
                  </a:lnTo>
                  <a:lnTo>
                    <a:pt x="406838" y="30325"/>
                  </a:lnTo>
                  <a:lnTo>
                    <a:pt x="451910" y="17287"/>
                  </a:lnTo>
                  <a:lnTo>
                    <a:pt x="498374" y="7785"/>
                  </a:lnTo>
                  <a:lnTo>
                    <a:pt x="546077" y="1971"/>
                  </a:lnTo>
                  <a:lnTo>
                    <a:pt x="594867" y="0"/>
                  </a:lnTo>
                  <a:lnTo>
                    <a:pt x="7433563" y="0"/>
                  </a:lnTo>
                  <a:lnTo>
                    <a:pt x="7482354" y="1971"/>
                  </a:lnTo>
                  <a:lnTo>
                    <a:pt x="7530057" y="7785"/>
                  </a:lnTo>
                  <a:lnTo>
                    <a:pt x="7576521" y="17287"/>
                  </a:lnTo>
                  <a:lnTo>
                    <a:pt x="7621593" y="30325"/>
                  </a:lnTo>
                  <a:lnTo>
                    <a:pt x="7665118" y="46745"/>
                  </a:lnTo>
                  <a:lnTo>
                    <a:pt x="7706945" y="66395"/>
                  </a:lnTo>
                  <a:lnTo>
                    <a:pt x="7746920" y="89121"/>
                  </a:lnTo>
                  <a:lnTo>
                    <a:pt x="7784890" y="114771"/>
                  </a:lnTo>
                  <a:lnTo>
                    <a:pt x="7820702" y="143191"/>
                  </a:lnTo>
                  <a:lnTo>
                    <a:pt x="7854203" y="174228"/>
                  </a:lnTo>
                  <a:lnTo>
                    <a:pt x="7885240" y="207729"/>
                  </a:lnTo>
                  <a:lnTo>
                    <a:pt x="7913660" y="243541"/>
                  </a:lnTo>
                  <a:lnTo>
                    <a:pt x="7939310" y="281511"/>
                  </a:lnTo>
                  <a:lnTo>
                    <a:pt x="7962036" y="321486"/>
                  </a:lnTo>
                  <a:lnTo>
                    <a:pt x="7981686" y="363313"/>
                  </a:lnTo>
                  <a:lnTo>
                    <a:pt x="7998106" y="406838"/>
                  </a:lnTo>
                  <a:lnTo>
                    <a:pt x="8011144" y="451910"/>
                  </a:lnTo>
                  <a:lnTo>
                    <a:pt x="8020646" y="498374"/>
                  </a:lnTo>
                  <a:lnTo>
                    <a:pt x="8026460" y="546077"/>
                  </a:lnTo>
                  <a:lnTo>
                    <a:pt x="8028432" y="594867"/>
                  </a:lnTo>
                  <a:lnTo>
                    <a:pt x="8028432" y="2974340"/>
                  </a:lnTo>
                  <a:lnTo>
                    <a:pt x="8026460" y="3023128"/>
                  </a:lnTo>
                  <a:lnTo>
                    <a:pt x="8020646" y="3070830"/>
                  </a:lnTo>
                  <a:lnTo>
                    <a:pt x="8011144" y="3117293"/>
                  </a:lnTo>
                  <a:lnTo>
                    <a:pt x="7998106" y="3162364"/>
                  </a:lnTo>
                  <a:lnTo>
                    <a:pt x="7981686" y="3205889"/>
                  </a:lnTo>
                  <a:lnTo>
                    <a:pt x="7962036" y="3247715"/>
                  </a:lnTo>
                  <a:lnTo>
                    <a:pt x="7939310" y="3287690"/>
                  </a:lnTo>
                  <a:lnTo>
                    <a:pt x="7913660" y="3325661"/>
                  </a:lnTo>
                  <a:lnTo>
                    <a:pt x="7885240" y="3361473"/>
                  </a:lnTo>
                  <a:lnTo>
                    <a:pt x="7854203" y="3394975"/>
                  </a:lnTo>
                  <a:lnTo>
                    <a:pt x="7820702" y="3426012"/>
                  </a:lnTo>
                  <a:lnTo>
                    <a:pt x="7784890" y="3454432"/>
                  </a:lnTo>
                  <a:lnTo>
                    <a:pt x="7746920" y="3480083"/>
                  </a:lnTo>
                  <a:lnTo>
                    <a:pt x="7706945" y="3502809"/>
                  </a:lnTo>
                  <a:lnTo>
                    <a:pt x="7665118" y="3522460"/>
                  </a:lnTo>
                  <a:lnTo>
                    <a:pt x="7621593" y="3538881"/>
                  </a:lnTo>
                  <a:lnTo>
                    <a:pt x="7576521" y="3551919"/>
                  </a:lnTo>
                  <a:lnTo>
                    <a:pt x="7530057" y="3561422"/>
                  </a:lnTo>
                  <a:lnTo>
                    <a:pt x="7482354" y="3567236"/>
                  </a:lnTo>
                  <a:lnTo>
                    <a:pt x="7433563" y="3569207"/>
                  </a:lnTo>
                  <a:lnTo>
                    <a:pt x="594867" y="3569207"/>
                  </a:lnTo>
                  <a:lnTo>
                    <a:pt x="546077" y="3567236"/>
                  </a:lnTo>
                  <a:lnTo>
                    <a:pt x="498374" y="3561422"/>
                  </a:lnTo>
                  <a:lnTo>
                    <a:pt x="451910" y="3551919"/>
                  </a:lnTo>
                  <a:lnTo>
                    <a:pt x="406838" y="3538881"/>
                  </a:lnTo>
                  <a:lnTo>
                    <a:pt x="363313" y="3522460"/>
                  </a:lnTo>
                  <a:lnTo>
                    <a:pt x="321486" y="3502809"/>
                  </a:lnTo>
                  <a:lnTo>
                    <a:pt x="281511" y="3480083"/>
                  </a:lnTo>
                  <a:lnTo>
                    <a:pt x="243541" y="3454432"/>
                  </a:lnTo>
                  <a:lnTo>
                    <a:pt x="207729" y="3426012"/>
                  </a:lnTo>
                  <a:lnTo>
                    <a:pt x="174228" y="3394975"/>
                  </a:lnTo>
                  <a:lnTo>
                    <a:pt x="143191" y="3361473"/>
                  </a:lnTo>
                  <a:lnTo>
                    <a:pt x="114771" y="3325661"/>
                  </a:lnTo>
                  <a:lnTo>
                    <a:pt x="89121" y="3287690"/>
                  </a:lnTo>
                  <a:lnTo>
                    <a:pt x="66395" y="3247715"/>
                  </a:lnTo>
                  <a:lnTo>
                    <a:pt x="46745" y="3205889"/>
                  </a:lnTo>
                  <a:lnTo>
                    <a:pt x="30325" y="3162364"/>
                  </a:lnTo>
                  <a:lnTo>
                    <a:pt x="17287" y="3117293"/>
                  </a:lnTo>
                  <a:lnTo>
                    <a:pt x="7785" y="3070830"/>
                  </a:lnTo>
                  <a:lnTo>
                    <a:pt x="1971" y="3023128"/>
                  </a:lnTo>
                  <a:lnTo>
                    <a:pt x="0" y="2974340"/>
                  </a:lnTo>
                  <a:lnTo>
                    <a:pt x="0" y="594867"/>
                  </a:lnTo>
                  <a:close/>
                </a:path>
              </a:pathLst>
            </a:custGeom>
            <a:ln w="57912">
              <a:solidFill>
                <a:srgbClr val="FFD96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object 14"/>
            <p:cNvSpPr/>
            <p:nvPr/>
          </p:nvSpPr>
          <p:spPr>
            <a:xfrm>
              <a:off x="3904488" y="2608191"/>
              <a:ext cx="881380" cy="891540"/>
            </a:xfrm>
            <a:custGeom>
              <a:avLst/>
              <a:gdLst/>
              <a:ahLst/>
              <a:cxnLst/>
              <a:rect l="l" t="t" r="r" b="b"/>
              <a:pathLst>
                <a:path w="881379" h="891539">
                  <a:moveTo>
                    <a:pt x="440436" y="0"/>
                  </a:moveTo>
                  <a:lnTo>
                    <a:pt x="392452" y="2614"/>
                  </a:lnTo>
                  <a:lnTo>
                    <a:pt x="345964" y="10278"/>
                  </a:lnTo>
                  <a:lnTo>
                    <a:pt x="301239" y="22719"/>
                  </a:lnTo>
                  <a:lnTo>
                    <a:pt x="258548" y="39666"/>
                  </a:lnTo>
                  <a:lnTo>
                    <a:pt x="218157" y="60847"/>
                  </a:lnTo>
                  <a:lnTo>
                    <a:pt x="180337" y="85990"/>
                  </a:lnTo>
                  <a:lnTo>
                    <a:pt x="145357" y="114824"/>
                  </a:lnTo>
                  <a:lnTo>
                    <a:pt x="113485" y="147077"/>
                  </a:lnTo>
                  <a:lnTo>
                    <a:pt x="84990" y="182477"/>
                  </a:lnTo>
                  <a:lnTo>
                    <a:pt x="60141" y="220754"/>
                  </a:lnTo>
                  <a:lnTo>
                    <a:pt x="39207" y="261635"/>
                  </a:lnTo>
                  <a:lnTo>
                    <a:pt x="22457" y="304848"/>
                  </a:lnTo>
                  <a:lnTo>
                    <a:pt x="10160" y="350123"/>
                  </a:lnTo>
                  <a:lnTo>
                    <a:pt x="2584" y="397187"/>
                  </a:lnTo>
                  <a:lnTo>
                    <a:pt x="0" y="445770"/>
                  </a:lnTo>
                  <a:lnTo>
                    <a:pt x="2584" y="494352"/>
                  </a:lnTo>
                  <a:lnTo>
                    <a:pt x="10160" y="541416"/>
                  </a:lnTo>
                  <a:lnTo>
                    <a:pt x="22457" y="586691"/>
                  </a:lnTo>
                  <a:lnTo>
                    <a:pt x="39207" y="629904"/>
                  </a:lnTo>
                  <a:lnTo>
                    <a:pt x="60141" y="670785"/>
                  </a:lnTo>
                  <a:lnTo>
                    <a:pt x="84990" y="709062"/>
                  </a:lnTo>
                  <a:lnTo>
                    <a:pt x="113485" y="744462"/>
                  </a:lnTo>
                  <a:lnTo>
                    <a:pt x="145357" y="776715"/>
                  </a:lnTo>
                  <a:lnTo>
                    <a:pt x="180337" y="805549"/>
                  </a:lnTo>
                  <a:lnTo>
                    <a:pt x="218157" y="830692"/>
                  </a:lnTo>
                  <a:lnTo>
                    <a:pt x="258548" y="851873"/>
                  </a:lnTo>
                  <a:lnTo>
                    <a:pt x="301239" y="868820"/>
                  </a:lnTo>
                  <a:lnTo>
                    <a:pt x="345964" y="881261"/>
                  </a:lnTo>
                  <a:lnTo>
                    <a:pt x="392452" y="888925"/>
                  </a:lnTo>
                  <a:lnTo>
                    <a:pt x="440436" y="891540"/>
                  </a:lnTo>
                  <a:lnTo>
                    <a:pt x="488419" y="888925"/>
                  </a:lnTo>
                  <a:lnTo>
                    <a:pt x="534907" y="881261"/>
                  </a:lnTo>
                  <a:lnTo>
                    <a:pt x="579632" y="868820"/>
                  </a:lnTo>
                  <a:lnTo>
                    <a:pt x="622323" y="851873"/>
                  </a:lnTo>
                  <a:lnTo>
                    <a:pt x="662714" y="830692"/>
                  </a:lnTo>
                  <a:lnTo>
                    <a:pt x="700534" y="805549"/>
                  </a:lnTo>
                  <a:lnTo>
                    <a:pt x="735514" y="776715"/>
                  </a:lnTo>
                  <a:lnTo>
                    <a:pt x="767386" y="744462"/>
                  </a:lnTo>
                  <a:lnTo>
                    <a:pt x="795881" y="709062"/>
                  </a:lnTo>
                  <a:lnTo>
                    <a:pt x="820730" y="670785"/>
                  </a:lnTo>
                  <a:lnTo>
                    <a:pt x="841664" y="629904"/>
                  </a:lnTo>
                  <a:lnTo>
                    <a:pt x="858414" y="586691"/>
                  </a:lnTo>
                  <a:lnTo>
                    <a:pt x="870711" y="541416"/>
                  </a:lnTo>
                  <a:lnTo>
                    <a:pt x="878287" y="494352"/>
                  </a:lnTo>
                  <a:lnTo>
                    <a:pt x="880872" y="445770"/>
                  </a:lnTo>
                  <a:lnTo>
                    <a:pt x="878287" y="397187"/>
                  </a:lnTo>
                  <a:lnTo>
                    <a:pt x="870711" y="350123"/>
                  </a:lnTo>
                  <a:lnTo>
                    <a:pt x="858414" y="304848"/>
                  </a:lnTo>
                  <a:lnTo>
                    <a:pt x="841664" y="261635"/>
                  </a:lnTo>
                  <a:lnTo>
                    <a:pt x="820730" y="220754"/>
                  </a:lnTo>
                  <a:lnTo>
                    <a:pt x="795881" y="182477"/>
                  </a:lnTo>
                  <a:lnTo>
                    <a:pt x="767386" y="147077"/>
                  </a:lnTo>
                  <a:lnTo>
                    <a:pt x="735514" y="114824"/>
                  </a:lnTo>
                  <a:lnTo>
                    <a:pt x="700534" y="85990"/>
                  </a:lnTo>
                  <a:lnTo>
                    <a:pt x="662714" y="60847"/>
                  </a:lnTo>
                  <a:lnTo>
                    <a:pt x="622323" y="39666"/>
                  </a:lnTo>
                  <a:lnTo>
                    <a:pt x="579632" y="22719"/>
                  </a:lnTo>
                  <a:lnTo>
                    <a:pt x="534907" y="10278"/>
                  </a:lnTo>
                  <a:lnTo>
                    <a:pt x="488419" y="2614"/>
                  </a:lnTo>
                  <a:lnTo>
                    <a:pt x="440436"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object 15" title="Image of a contract or written agreement"/>
            <p:cNvSpPr/>
            <p:nvPr/>
          </p:nvSpPr>
          <p:spPr>
            <a:xfrm>
              <a:off x="4125467" y="2812407"/>
              <a:ext cx="499872" cy="484632"/>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16"/>
            <p:cNvSpPr/>
            <p:nvPr/>
          </p:nvSpPr>
          <p:spPr>
            <a:xfrm>
              <a:off x="4835652" y="3763383"/>
              <a:ext cx="509270" cy="533400"/>
            </a:xfrm>
            <a:custGeom>
              <a:avLst/>
              <a:gdLst/>
              <a:ahLst/>
              <a:cxnLst/>
              <a:rect l="l" t="t" r="r" b="b"/>
              <a:pathLst>
                <a:path w="509270" h="533400">
                  <a:moveTo>
                    <a:pt x="254508" y="0"/>
                  </a:moveTo>
                  <a:lnTo>
                    <a:pt x="208752" y="4296"/>
                  </a:lnTo>
                  <a:lnTo>
                    <a:pt x="165690" y="16682"/>
                  </a:lnTo>
                  <a:lnTo>
                    <a:pt x="126040" y="36406"/>
                  </a:lnTo>
                  <a:lnTo>
                    <a:pt x="90520" y="62716"/>
                  </a:lnTo>
                  <a:lnTo>
                    <a:pt x="59847" y="94858"/>
                  </a:lnTo>
                  <a:lnTo>
                    <a:pt x="34741" y="132080"/>
                  </a:lnTo>
                  <a:lnTo>
                    <a:pt x="15919" y="173629"/>
                  </a:lnTo>
                  <a:lnTo>
                    <a:pt x="4099" y="218753"/>
                  </a:lnTo>
                  <a:lnTo>
                    <a:pt x="0" y="266700"/>
                  </a:lnTo>
                  <a:lnTo>
                    <a:pt x="4099" y="314646"/>
                  </a:lnTo>
                  <a:lnTo>
                    <a:pt x="15919" y="359770"/>
                  </a:lnTo>
                  <a:lnTo>
                    <a:pt x="34741" y="401319"/>
                  </a:lnTo>
                  <a:lnTo>
                    <a:pt x="59847" y="438541"/>
                  </a:lnTo>
                  <a:lnTo>
                    <a:pt x="90520" y="470683"/>
                  </a:lnTo>
                  <a:lnTo>
                    <a:pt x="126040" y="496993"/>
                  </a:lnTo>
                  <a:lnTo>
                    <a:pt x="165690" y="516717"/>
                  </a:lnTo>
                  <a:lnTo>
                    <a:pt x="208752" y="529103"/>
                  </a:lnTo>
                  <a:lnTo>
                    <a:pt x="254508" y="533400"/>
                  </a:lnTo>
                  <a:lnTo>
                    <a:pt x="300263" y="529103"/>
                  </a:lnTo>
                  <a:lnTo>
                    <a:pt x="343325" y="516717"/>
                  </a:lnTo>
                  <a:lnTo>
                    <a:pt x="382975" y="496993"/>
                  </a:lnTo>
                  <a:lnTo>
                    <a:pt x="418495" y="470683"/>
                  </a:lnTo>
                  <a:lnTo>
                    <a:pt x="449168" y="438541"/>
                  </a:lnTo>
                  <a:lnTo>
                    <a:pt x="474274" y="401319"/>
                  </a:lnTo>
                  <a:lnTo>
                    <a:pt x="493096" y="359770"/>
                  </a:lnTo>
                  <a:lnTo>
                    <a:pt x="504916" y="314646"/>
                  </a:lnTo>
                  <a:lnTo>
                    <a:pt x="509015" y="266700"/>
                  </a:lnTo>
                  <a:lnTo>
                    <a:pt x="504916" y="218753"/>
                  </a:lnTo>
                  <a:lnTo>
                    <a:pt x="493096" y="173629"/>
                  </a:lnTo>
                  <a:lnTo>
                    <a:pt x="474274" y="132079"/>
                  </a:lnTo>
                  <a:lnTo>
                    <a:pt x="449168" y="94858"/>
                  </a:lnTo>
                  <a:lnTo>
                    <a:pt x="418495" y="62716"/>
                  </a:lnTo>
                  <a:lnTo>
                    <a:pt x="382975" y="36406"/>
                  </a:lnTo>
                  <a:lnTo>
                    <a:pt x="343325" y="16682"/>
                  </a:lnTo>
                  <a:lnTo>
                    <a:pt x="300263" y="4296"/>
                  </a:lnTo>
                  <a:lnTo>
                    <a:pt x="254508"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object 17" title="Image of a truck to symbolize recovery service"/>
            <p:cNvSpPr/>
            <p:nvPr/>
          </p:nvSpPr>
          <p:spPr>
            <a:xfrm>
              <a:off x="4896611" y="3931024"/>
              <a:ext cx="362712" cy="233172"/>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9" name="object 19"/>
            <p:cNvSpPr/>
            <p:nvPr/>
          </p:nvSpPr>
          <p:spPr>
            <a:xfrm>
              <a:off x="4837176" y="4718932"/>
              <a:ext cx="508000" cy="533400"/>
            </a:xfrm>
            <a:custGeom>
              <a:avLst/>
              <a:gdLst/>
              <a:ahLst/>
              <a:cxnLst/>
              <a:rect l="l" t="t" r="r" b="b"/>
              <a:pathLst>
                <a:path w="508000" h="533400">
                  <a:moveTo>
                    <a:pt x="253746" y="0"/>
                  </a:moveTo>
                  <a:lnTo>
                    <a:pt x="208150" y="4296"/>
                  </a:lnTo>
                  <a:lnTo>
                    <a:pt x="165229" y="16682"/>
                  </a:lnTo>
                  <a:lnTo>
                    <a:pt x="125701" y="36406"/>
                  </a:lnTo>
                  <a:lnTo>
                    <a:pt x="90284" y="62716"/>
                  </a:lnTo>
                  <a:lnTo>
                    <a:pt x="59697" y="94858"/>
                  </a:lnTo>
                  <a:lnTo>
                    <a:pt x="34656" y="132080"/>
                  </a:lnTo>
                  <a:lnTo>
                    <a:pt x="15881" y="173629"/>
                  </a:lnTo>
                  <a:lnTo>
                    <a:pt x="4090" y="218753"/>
                  </a:lnTo>
                  <a:lnTo>
                    <a:pt x="0" y="266700"/>
                  </a:lnTo>
                  <a:lnTo>
                    <a:pt x="4090" y="314646"/>
                  </a:lnTo>
                  <a:lnTo>
                    <a:pt x="15881" y="359770"/>
                  </a:lnTo>
                  <a:lnTo>
                    <a:pt x="34656" y="401320"/>
                  </a:lnTo>
                  <a:lnTo>
                    <a:pt x="59697" y="438541"/>
                  </a:lnTo>
                  <a:lnTo>
                    <a:pt x="90284" y="470683"/>
                  </a:lnTo>
                  <a:lnTo>
                    <a:pt x="125701" y="496993"/>
                  </a:lnTo>
                  <a:lnTo>
                    <a:pt x="165229" y="516717"/>
                  </a:lnTo>
                  <a:lnTo>
                    <a:pt x="208150" y="529103"/>
                  </a:lnTo>
                  <a:lnTo>
                    <a:pt x="253746" y="533400"/>
                  </a:lnTo>
                  <a:lnTo>
                    <a:pt x="299341" y="529103"/>
                  </a:lnTo>
                  <a:lnTo>
                    <a:pt x="342262" y="516717"/>
                  </a:lnTo>
                  <a:lnTo>
                    <a:pt x="381790" y="496993"/>
                  </a:lnTo>
                  <a:lnTo>
                    <a:pt x="417207" y="470683"/>
                  </a:lnTo>
                  <a:lnTo>
                    <a:pt x="447794" y="438541"/>
                  </a:lnTo>
                  <a:lnTo>
                    <a:pt x="472835" y="401320"/>
                  </a:lnTo>
                  <a:lnTo>
                    <a:pt x="491610" y="359770"/>
                  </a:lnTo>
                  <a:lnTo>
                    <a:pt x="503401" y="314646"/>
                  </a:lnTo>
                  <a:lnTo>
                    <a:pt x="507491" y="266700"/>
                  </a:lnTo>
                  <a:lnTo>
                    <a:pt x="503401" y="218753"/>
                  </a:lnTo>
                  <a:lnTo>
                    <a:pt x="491610" y="173629"/>
                  </a:lnTo>
                  <a:lnTo>
                    <a:pt x="472835" y="132080"/>
                  </a:lnTo>
                  <a:lnTo>
                    <a:pt x="447794" y="94858"/>
                  </a:lnTo>
                  <a:lnTo>
                    <a:pt x="417207" y="62716"/>
                  </a:lnTo>
                  <a:lnTo>
                    <a:pt x="381790" y="36406"/>
                  </a:lnTo>
                  <a:lnTo>
                    <a:pt x="342262" y="16682"/>
                  </a:lnTo>
                  <a:lnTo>
                    <a:pt x="299341" y="4296"/>
                  </a:lnTo>
                  <a:lnTo>
                    <a:pt x="253746"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object 20" title="Image of a truck to symbolize self-haul"/>
            <p:cNvSpPr/>
            <p:nvPr/>
          </p:nvSpPr>
          <p:spPr>
            <a:xfrm>
              <a:off x="4898135" y="4886571"/>
              <a:ext cx="362712" cy="233171"/>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object 21"/>
            <p:cNvSpPr/>
            <p:nvPr/>
          </p:nvSpPr>
          <p:spPr>
            <a:xfrm>
              <a:off x="3880039" y="183126"/>
              <a:ext cx="925194" cy="935990"/>
            </a:xfrm>
            <a:custGeom>
              <a:avLst/>
              <a:gdLst/>
              <a:ahLst/>
              <a:cxnLst/>
              <a:rect l="l" t="t" r="r" b="b"/>
              <a:pathLst>
                <a:path w="925195" h="935989">
                  <a:moveTo>
                    <a:pt x="462534" y="0"/>
                  </a:moveTo>
                  <a:lnTo>
                    <a:pt x="415251" y="2415"/>
                  </a:lnTo>
                  <a:lnTo>
                    <a:pt x="369332" y="9503"/>
                  </a:lnTo>
                  <a:lnTo>
                    <a:pt x="325010" y="21030"/>
                  </a:lnTo>
                  <a:lnTo>
                    <a:pt x="282517" y="36760"/>
                  </a:lnTo>
                  <a:lnTo>
                    <a:pt x="242086" y="56459"/>
                  </a:lnTo>
                  <a:lnTo>
                    <a:pt x="203950" y="79891"/>
                  </a:lnTo>
                  <a:lnTo>
                    <a:pt x="168341" y="106822"/>
                  </a:lnTo>
                  <a:lnTo>
                    <a:pt x="135493" y="137017"/>
                  </a:lnTo>
                  <a:lnTo>
                    <a:pt x="105637" y="170240"/>
                  </a:lnTo>
                  <a:lnTo>
                    <a:pt x="79007" y="206257"/>
                  </a:lnTo>
                  <a:lnTo>
                    <a:pt x="55836" y="244832"/>
                  </a:lnTo>
                  <a:lnTo>
                    <a:pt x="36355" y="285732"/>
                  </a:lnTo>
                  <a:lnTo>
                    <a:pt x="20799" y="328720"/>
                  </a:lnTo>
                  <a:lnTo>
                    <a:pt x="9399" y="373562"/>
                  </a:lnTo>
                  <a:lnTo>
                    <a:pt x="2388" y="420023"/>
                  </a:lnTo>
                  <a:lnTo>
                    <a:pt x="0" y="467867"/>
                  </a:lnTo>
                  <a:lnTo>
                    <a:pt x="2388" y="515712"/>
                  </a:lnTo>
                  <a:lnTo>
                    <a:pt x="9399" y="562173"/>
                  </a:lnTo>
                  <a:lnTo>
                    <a:pt x="20799" y="607015"/>
                  </a:lnTo>
                  <a:lnTo>
                    <a:pt x="36355" y="650003"/>
                  </a:lnTo>
                  <a:lnTo>
                    <a:pt x="55836" y="690903"/>
                  </a:lnTo>
                  <a:lnTo>
                    <a:pt x="79007" y="729478"/>
                  </a:lnTo>
                  <a:lnTo>
                    <a:pt x="105637" y="765495"/>
                  </a:lnTo>
                  <a:lnTo>
                    <a:pt x="135493" y="798718"/>
                  </a:lnTo>
                  <a:lnTo>
                    <a:pt x="168341" y="828913"/>
                  </a:lnTo>
                  <a:lnTo>
                    <a:pt x="203950" y="855844"/>
                  </a:lnTo>
                  <a:lnTo>
                    <a:pt x="242086" y="879276"/>
                  </a:lnTo>
                  <a:lnTo>
                    <a:pt x="282517" y="898975"/>
                  </a:lnTo>
                  <a:lnTo>
                    <a:pt x="325010" y="914705"/>
                  </a:lnTo>
                  <a:lnTo>
                    <a:pt x="369332" y="926232"/>
                  </a:lnTo>
                  <a:lnTo>
                    <a:pt x="415251" y="933320"/>
                  </a:lnTo>
                  <a:lnTo>
                    <a:pt x="462534" y="935736"/>
                  </a:lnTo>
                  <a:lnTo>
                    <a:pt x="509816" y="933320"/>
                  </a:lnTo>
                  <a:lnTo>
                    <a:pt x="555735" y="926232"/>
                  </a:lnTo>
                  <a:lnTo>
                    <a:pt x="600057" y="914705"/>
                  </a:lnTo>
                  <a:lnTo>
                    <a:pt x="642550" y="898975"/>
                  </a:lnTo>
                  <a:lnTo>
                    <a:pt x="682981" y="879276"/>
                  </a:lnTo>
                  <a:lnTo>
                    <a:pt x="721117" y="855844"/>
                  </a:lnTo>
                  <a:lnTo>
                    <a:pt x="756726" y="828913"/>
                  </a:lnTo>
                  <a:lnTo>
                    <a:pt x="789574" y="798718"/>
                  </a:lnTo>
                  <a:lnTo>
                    <a:pt x="819430" y="765495"/>
                  </a:lnTo>
                  <a:lnTo>
                    <a:pt x="846060" y="729478"/>
                  </a:lnTo>
                  <a:lnTo>
                    <a:pt x="869231" y="690903"/>
                  </a:lnTo>
                  <a:lnTo>
                    <a:pt x="888712" y="650003"/>
                  </a:lnTo>
                  <a:lnTo>
                    <a:pt x="904268" y="607015"/>
                  </a:lnTo>
                  <a:lnTo>
                    <a:pt x="915668" y="562173"/>
                  </a:lnTo>
                  <a:lnTo>
                    <a:pt x="922679" y="515712"/>
                  </a:lnTo>
                  <a:lnTo>
                    <a:pt x="925068" y="467867"/>
                  </a:lnTo>
                  <a:lnTo>
                    <a:pt x="922679" y="420023"/>
                  </a:lnTo>
                  <a:lnTo>
                    <a:pt x="915668" y="373562"/>
                  </a:lnTo>
                  <a:lnTo>
                    <a:pt x="904268" y="328720"/>
                  </a:lnTo>
                  <a:lnTo>
                    <a:pt x="888712" y="285732"/>
                  </a:lnTo>
                  <a:lnTo>
                    <a:pt x="869231" y="244832"/>
                  </a:lnTo>
                  <a:lnTo>
                    <a:pt x="846060" y="206257"/>
                  </a:lnTo>
                  <a:lnTo>
                    <a:pt x="819430" y="170240"/>
                  </a:lnTo>
                  <a:lnTo>
                    <a:pt x="789574" y="137017"/>
                  </a:lnTo>
                  <a:lnTo>
                    <a:pt x="756726" y="106822"/>
                  </a:lnTo>
                  <a:lnTo>
                    <a:pt x="721117" y="79891"/>
                  </a:lnTo>
                  <a:lnTo>
                    <a:pt x="682981" y="56459"/>
                  </a:lnTo>
                  <a:lnTo>
                    <a:pt x="642550" y="36760"/>
                  </a:lnTo>
                  <a:lnTo>
                    <a:pt x="600057" y="21030"/>
                  </a:lnTo>
                  <a:lnTo>
                    <a:pt x="555735" y="9503"/>
                  </a:lnTo>
                  <a:lnTo>
                    <a:pt x="509816" y="2415"/>
                  </a:lnTo>
                  <a:lnTo>
                    <a:pt x="462534"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object 22" title="Image of a fork, knife and spoon"/>
            <p:cNvSpPr/>
            <p:nvPr/>
          </p:nvSpPr>
          <p:spPr>
            <a:xfrm>
              <a:off x="4055363" y="342850"/>
              <a:ext cx="569976" cy="591312"/>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8"/>
          <p:cNvSpPr txBox="1"/>
          <p:nvPr/>
        </p:nvSpPr>
        <p:spPr>
          <a:xfrm>
            <a:off x="5013452" y="2657094"/>
            <a:ext cx="6587490" cy="3236784"/>
          </a:xfrm>
          <a:prstGeom prst="rect">
            <a:avLst/>
          </a:prstGeom>
        </p:spPr>
        <p:txBody>
          <a:bodyPr vert="horz" wrap="square" lIns="0" tIns="0" rIns="0" bIns="0" rtlCol="0">
            <a:spAutoFit/>
          </a:bodyPr>
          <a:lstStyle/>
          <a:p>
            <a:pPr marL="12700" marR="2169160" lvl="0" indent="0" algn="l" defTabSz="914400" rtl="0" eaLnBrk="1" fontAlgn="auto" latinLnBrk="0" hangingPunct="1">
              <a:lnSpc>
                <a:spcPts val="2590"/>
              </a:lnSpc>
              <a:spcBef>
                <a:spcPts val="0"/>
              </a:spcBef>
              <a:spcAft>
                <a:spcPts val="0"/>
              </a:spcAft>
              <a:buClrTx/>
              <a:buSzTx/>
              <a:buFontTx/>
              <a:buNone/>
              <a:tabLst/>
              <a:defRPr/>
            </a:pPr>
            <a:r>
              <a:rPr kumimoji="0" sz="2400" b="0" i="0" u="none" strike="noStrike" kern="1200" cap="none" spc="0" normalizeH="0" baseline="0" noProof="0" dirty="0">
                <a:ln>
                  <a:noFill/>
                </a:ln>
                <a:solidFill>
                  <a:srgbClr val="FFFFFF"/>
                </a:solidFill>
                <a:effectLst/>
                <a:uLnTx/>
                <a:uFillTx/>
                <a:latin typeface="Arial"/>
                <a:ea typeface="+mn-ea"/>
                <a:cs typeface="Arial"/>
              </a:rPr>
              <a:t>Arrange </a:t>
            </a:r>
            <a:r>
              <a:rPr kumimoji="0" sz="2400" b="0" i="0" u="none" strike="noStrike" kern="1200" cap="none" spc="-5" normalizeH="0" baseline="0" noProof="0" dirty="0">
                <a:ln>
                  <a:noFill/>
                </a:ln>
                <a:solidFill>
                  <a:srgbClr val="FFFFFF"/>
                </a:solidFill>
                <a:effectLst/>
                <a:uLnTx/>
                <a:uFillTx/>
                <a:latin typeface="Arial"/>
                <a:ea typeface="+mn-ea"/>
                <a:cs typeface="Arial"/>
              </a:rPr>
              <a:t>food </a:t>
            </a:r>
            <a:r>
              <a:rPr kumimoji="0" sz="2400" b="0" i="0" u="none" strike="noStrike" kern="1200" cap="none" spc="0" normalizeH="0" baseline="0" noProof="0" dirty="0">
                <a:ln>
                  <a:noFill/>
                </a:ln>
                <a:solidFill>
                  <a:srgbClr val="FFFFFF"/>
                </a:solidFill>
                <a:effectLst/>
                <a:uLnTx/>
                <a:uFillTx/>
                <a:latin typeface="Arial"/>
                <a:ea typeface="+mn-ea"/>
                <a:cs typeface="Arial"/>
              </a:rPr>
              <a:t>recovery through </a:t>
            </a:r>
            <a:r>
              <a:rPr kumimoji="0" sz="2400" b="0" i="0" u="none" strike="noStrike" kern="1200" cap="none" spc="-5" normalizeH="0" baseline="0" noProof="0" dirty="0">
                <a:ln>
                  <a:noFill/>
                </a:ln>
                <a:solidFill>
                  <a:srgbClr val="FFFFFF"/>
                </a:solidFill>
                <a:effectLst/>
                <a:uLnTx/>
                <a:uFillTx/>
                <a:latin typeface="Arial"/>
                <a:ea typeface="+mn-ea"/>
                <a:cs typeface="Arial"/>
              </a:rPr>
              <a:t>a  </a:t>
            </a:r>
            <a:r>
              <a:rPr kumimoji="0" sz="2400" b="1" i="0" u="none" strike="noStrike" kern="1200" cap="none" spc="-5" normalizeH="0" baseline="0" noProof="0" dirty="0">
                <a:ln>
                  <a:noFill/>
                </a:ln>
                <a:solidFill>
                  <a:srgbClr val="FCD766"/>
                </a:solidFill>
                <a:effectLst/>
                <a:uLnTx/>
                <a:uFillTx/>
                <a:latin typeface="Arial"/>
                <a:ea typeface="+mn-ea"/>
                <a:cs typeface="Arial"/>
              </a:rPr>
              <a:t>contract </a:t>
            </a:r>
            <a:r>
              <a:rPr kumimoji="0" sz="2400" b="1" i="0" u="none" strike="noStrike" kern="1200" cap="none" spc="0" normalizeH="0" baseline="0" noProof="0" dirty="0">
                <a:ln>
                  <a:noFill/>
                </a:ln>
                <a:solidFill>
                  <a:srgbClr val="FCD766"/>
                </a:solidFill>
                <a:effectLst/>
                <a:uLnTx/>
                <a:uFillTx/>
                <a:latin typeface="Arial"/>
                <a:ea typeface="+mn-ea"/>
                <a:cs typeface="Arial"/>
              </a:rPr>
              <a:t>or written agreement  </a:t>
            </a:r>
            <a:r>
              <a:rPr kumimoji="0" sz="2400" b="0" i="0" u="none" strike="noStrike" kern="1200" cap="none" spc="-5" normalizeH="0" baseline="0" noProof="0" dirty="0">
                <a:ln>
                  <a:noFill/>
                </a:ln>
                <a:solidFill>
                  <a:srgbClr val="FFFFFF"/>
                </a:solidFill>
                <a:effectLst/>
                <a:uLnTx/>
                <a:uFillTx/>
                <a:latin typeface="Arial"/>
                <a:ea typeface="+mn-ea"/>
                <a:cs typeface="Arial"/>
              </a:rPr>
              <a:t>with:</a:t>
            </a:r>
            <a:endParaRPr kumimoji="0" sz="2400" b="0" i="0" u="none" strike="noStrike" kern="1200" cap="none" spc="0" normalizeH="0" baseline="0" noProof="0" dirty="0">
              <a:ln>
                <a:noFill/>
              </a:ln>
              <a:solidFill>
                <a:prstClr val="black"/>
              </a:solidFill>
              <a:effectLst/>
              <a:uLnTx/>
              <a:uFillTx/>
              <a:latin typeface="Arial"/>
              <a:ea typeface="+mn-ea"/>
              <a:cs typeface="Arial"/>
            </a:endParaRPr>
          </a:p>
          <a:p>
            <a:pPr marL="514984" marR="563880" lvl="0" indent="0" algn="l" defTabSz="914400" rtl="0" eaLnBrk="1" fontAlgn="auto" latinLnBrk="0" hangingPunct="1">
              <a:lnSpc>
                <a:spcPct val="100000"/>
              </a:lnSpc>
              <a:spcBef>
                <a:spcPts val="1570"/>
              </a:spcBef>
              <a:spcAft>
                <a:spcPts val="0"/>
              </a:spcAft>
              <a:buClrTx/>
              <a:buSzTx/>
              <a:buFontTx/>
              <a:buNone/>
              <a:tabLst/>
              <a:defRPr/>
            </a:pPr>
            <a:r>
              <a:rPr kumimoji="0" sz="2200" b="0" i="0" u="none" strike="noStrike" kern="1200" cap="none" spc="-5" normalizeH="0" baseline="0" noProof="0" dirty="0">
                <a:ln>
                  <a:noFill/>
                </a:ln>
                <a:solidFill>
                  <a:srgbClr val="FFFFFF"/>
                </a:solidFill>
                <a:effectLst/>
                <a:uLnTx/>
                <a:uFillTx/>
                <a:latin typeface="Arial"/>
                <a:ea typeface="+mn-ea"/>
                <a:cs typeface="Arial"/>
              </a:rPr>
              <a:t>Food recovery organizations or services that  will </a:t>
            </a:r>
            <a:r>
              <a:rPr kumimoji="0" sz="2200" b="1" i="0" u="none" strike="noStrike" kern="1200" cap="none" spc="-5" normalizeH="0" baseline="0" noProof="0" dirty="0">
                <a:ln>
                  <a:noFill/>
                </a:ln>
                <a:solidFill>
                  <a:srgbClr val="FCD766"/>
                </a:solidFill>
                <a:effectLst/>
                <a:uLnTx/>
                <a:uFillTx/>
                <a:latin typeface="Arial"/>
                <a:ea typeface="+mn-ea"/>
                <a:cs typeface="Arial"/>
              </a:rPr>
              <a:t>collect </a:t>
            </a:r>
            <a:r>
              <a:rPr kumimoji="0" sz="2200" b="0" i="0" u="none" strike="noStrike" kern="1200" cap="none" spc="-5" normalizeH="0" baseline="0" noProof="0" dirty="0">
                <a:ln>
                  <a:noFill/>
                </a:ln>
                <a:solidFill>
                  <a:srgbClr val="FFFFFF"/>
                </a:solidFill>
                <a:effectLst/>
                <a:uLnTx/>
                <a:uFillTx/>
                <a:latin typeface="Arial"/>
                <a:ea typeface="+mn-ea"/>
                <a:cs typeface="Arial"/>
              </a:rPr>
              <a:t>edible food for food</a:t>
            </a:r>
            <a:r>
              <a:rPr kumimoji="0" sz="2200" b="0" i="0" u="none" strike="noStrike" kern="1200" cap="none" spc="65" normalizeH="0" baseline="0" noProof="0" dirty="0">
                <a:ln>
                  <a:noFill/>
                </a:ln>
                <a:solidFill>
                  <a:srgbClr val="FFFFFF"/>
                </a:solidFill>
                <a:effectLst/>
                <a:uLnTx/>
                <a:uFillTx/>
                <a:latin typeface="Arial"/>
                <a:ea typeface="+mn-ea"/>
                <a:cs typeface="Arial"/>
              </a:rPr>
              <a:t> </a:t>
            </a:r>
            <a:r>
              <a:rPr kumimoji="0" sz="2200" b="0" i="0" u="none" strike="noStrike" kern="1200" cap="none" spc="-5" normalizeH="0" baseline="0" noProof="0" dirty="0">
                <a:ln>
                  <a:noFill/>
                </a:ln>
                <a:solidFill>
                  <a:srgbClr val="FFFFFF"/>
                </a:solidFill>
                <a:effectLst/>
                <a:uLnTx/>
                <a:uFillTx/>
                <a:latin typeface="Arial"/>
                <a:ea typeface="+mn-ea"/>
                <a:cs typeface="Arial"/>
              </a:rPr>
              <a:t>recovery</a:t>
            </a:r>
            <a:endParaRPr kumimoji="0" sz="22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2200" b="0" i="0" u="none" strike="noStrike" kern="1200" cap="none" spc="0" normalizeH="0" baseline="0" noProof="0" dirty="0">
              <a:ln>
                <a:noFill/>
              </a:ln>
              <a:solidFill>
                <a:prstClr val="black"/>
              </a:solidFill>
              <a:effectLst/>
              <a:uLnTx/>
              <a:uFillTx/>
              <a:latin typeface="Times New Roman"/>
              <a:ea typeface="+mn-ea"/>
              <a:cs typeface="Times New Roman"/>
            </a:endParaRPr>
          </a:p>
          <a:p>
            <a:pPr marL="514984" marR="5080" lvl="0" indent="0" algn="l" defTabSz="914400" rtl="0" eaLnBrk="1" fontAlgn="auto" latinLnBrk="0" hangingPunct="1">
              <a:lnSpc>
                <a:spcPct val="100000"/>
              </a:lnSpc>
              <a:spcBef>
                <a:spcPts val="0"/>
              </a:spcBef>
              <a:spcAft>
                <a:spcPts val="0"/>
              </a:spcAft>
              <a:buClrTx/>
              <a:buSzTx/>
              <a:buFontTx/>
              <a:buNone/>
              <a:tabLst/>
              <a:defRPr/>
            </a:pPr>
            <a:r>
              <a:rPr kumimoji="0" sz="2200" b="0" i="0" u="none" strike="noStrike" kern="1200" cap="none" spc="-5" normalizeH="0" baseline="0" noProof="0" dirty="0">
                <a:ln>
                  <a:noFill/>
                </a:ln>
                <a:solidFill>
                  <a:srgbClr val="FFFFFF"/>
                </a:solidFill>
                <a:effectLst/>
                <a:uLnTx/>
                <a:uFillTx/>
                <a:latin typeface="Arial"/>
                <a:ea typeface="+mn-ea"/>
                <a:cs typeface="Arial"/>
              </a:rPr>
              <a:t>Food recovery organizations that will accept food  that the generator </a:t>
            </a:r>
            <a:r>
              <a:rPr kumimoji="0" sz="2200" b="1" i="0" u="none" strike="noStrike" kern="1200" cap="none" spc="-5" normalizeH="0" baseline="0" noProof="0" dirty="0">
                <a:ln>
                  <a:noFill/>
                </a:ln>
                <a:solidFill>
                  <a:srgbClr val="FCD766"/>
                </a:solidFill>
                <a:effectLst/>
                <a:uLnTx/>
                <a:uFillTx/>
                <a:latin typeface="Arial"/>
                <a:ea typeface="+mn-ea"/>
                <a:cs typeface="Arial"/>
              </a:rPr>
              <a:t>self</a:t>
            </a:r>
            <a:r>
              <a:rPr kumimoji="0" sz="2200" b="1" i="0" u="none" strike="noStrike" kern="1200" cap="none" spc="40" normalizeH="0" baseline="0" noProof="0" dirty="0">
                <a:ln>
                  <a:noFill/>
                </a:ln>
                <a:solidFill>
                  <a:srgbClr val="FCD766"/>
                </a:solidFill>
                <a:effectLst/>
                <a:uLnTx/>
                <a:uFillTx/>
                <a:latin typeface="Arial"/>
                <a:ea typeface="+mn-ea"/>
                <a:cs typeface="Arial"/>
              </a:rPr>
              <a:t> </a:t>
            </a:r>
            <a:r>
              <a:rPr kumimoji="0" sz="2200" b="1" i="0" u="none" strike="noStrike" kern="1200" cap="none" spc="-5" normalizeH="0" baseline="0" noProof="0" dirty="0">
                <a:ln>
                  <a:noFill/>
                </a:ln>
                <a:solidFill>
                  <a:srgbClr val="FCD766"/>
                </a:solidFill>
                <a:effectLst/>
                <a:uLnTx/>
                <a:uFillTx/>
                <a:latin typeface="Arial"/>
                <a:ea typeface="+mn-ea"/>
                <a:cs typeface="Arial"/>
              </a:rPr>
              <a:t>hauls</a:t>
            </a:r>
            <a:endParaRPr kumimoji="0" lang="en-US" sz="2200" b="1" i="0" u="none" strike="noStrike" kern="1200" cap="none" spc="-5" normalizeH="0" baseline="0" noProof="0" dirty="0">
              <a:ln>
                <a:noFill/>
              </a:ln>
              <a:solidFill>
                <a:srgbClr val="FCD766"/>
              </a:solidFill>
              <a:effectLst/>
              <a:uLnTx/>
              <a:uFillTx/>
              <a:latin typeface="Arial"/>
              <a:ea typeface="+mn-ea"/>
              <a:cs typeface="Arial"/>
            </a:endParaRPr>
          </a:p>
          <a:p>
            <a:pPr marL="514984" marR="5080" lvl="0" indent="0" algn="l" defTabSz="914400" rtl="0" eaLnBrk="1" fontAlgn="auto" latinLnBrk="0" hangingPunct="1">
              <a:lnSpc>
                <a:spcPct val="100000"/>
              </a:lnSpc>
              <a:spcBef>
                <a:spcPts val="0"/>
              </a:spcBef>
              <a:spcAft>
                <a:spcPts val="0"/>
              </a:spcAft>
              <a:buClrTx/>
              <a:buSzTx/>
              <a:buFontTx/>
              <a:buNone/>
              <a:tabLst/>
              <a:defRPr/>
            </a:pPr>
            <a:endParaRPr kumimoji="0" sz="2200" b="0" i="0" u="none" strike="noStrike" kern="1200" cap="none" spc="0" normalizeH="0" baseline="0" noProof="0" dirty="0">
              <a:ln>
                <a:noFill/>
              </a:ln>
              <a:solidFill>
                <a:prstClr val="black"/>
              </a:solidFill>
              <a:effectLst/>
              <a:uLnTx/>
              <a:uFillTx/>
              <a:latin typeface="Arial"/>
              <a:ea typeface="+mn-ea"/>
              <a:cs typeface="Arial"/>
            </a:endParaRPr>
          </a:p>
        </p:txBody>
      </p:sp>
      <p:sp>
        <p:nvSpPr>
          <p:cNvPr id="13" name="object 13"/>
          <p:cNvSpPr txBox="1"/>
          <p:nvPr/>
        </p:nvSpPr>
        <p:spPr>
          <a:xfrm>
            <a:off x="4977776" y="431927"/>
            <a:ext cx="5210810" cy="2072362"/>
          </a:xfrm>
          <a:prstGeom prst="rect">
            <a:avLst/>
          </a:prstGeom>
        </p:spPr>
        <p:txBody>
          <a:bodyPr vert="horz" wrap="square" lIns="0" tIns="0" rIns="0" bIns="0" rtlCol="0">
            <a:spAutoFit/>
          </a:bodyPr>
          <a:lstStyle/>
          <a:p>
            <a:pPr marL="12700" marR="5080" lvl="0" indent="0" algn="l" defTabSz="914400" rtl="0" eaLnBrk="1" fontAlgn="auto" latinLnBrk="0" hangingPunct="1">
              <a:lnSpc>
                <a:spcPts val="2590"/>
              </a:lnSpc>
              <a:spcBef>
                <a:spcPts val="0"/>
              </a:spcBef>
              <a:spcAft>
                <a:spcPts val="0"/>
              </a:spcAft>
              <a:buClrTx/>
              <a:buSzTx/>
              <a:buFontTx/>
              <a:buNone/>
              <a:tabLst/>
              <a:defRPr/>
            </a:pPr>
            <a:r>
              <a:rPr kumimoji="0" sz="2400" b="1" i="0" u="none" strike="noStrike" kern="1200" cap="none" spc="-5" normalizeH="0" baseline="0" noProof="0" dirty="0">
                <a:ln>
                  <a:noFill/>
                </a:ln>
                <a:solidFill>
                  <a:srgbClr val="FCD766"/>
                </a:solidFill>
                <a:effectLst/>
                <a:uLnTx/>
                <a:uFillTx/>
                <a:latin typeface="Arial"/>
                <a:ea typeface="+mn-ea"/>
                <a:cs typeface="Arial"/>
              </a:rPr>
              <a:t>Recover </a:t>
            </a:r>
            <a:r>
              <a:rPr kumimoji="0" sz="2400" b="0" i="0" u="none" strike="noStrike" kern="1200" cap="none" spc="-5" normalizeH="0" baseline="0" noProof="0" dirty="0">
                <a:ln>
                  <a:noFill/>
                </a:ln>
                <a:solidFill>
                  <a:srgbClr val="FFFFFF"/>
                </a:solidFill>
                <a:effectLst/>
                <a:uLnTx/>
                <a:uFillTx/>
                <a:latin typeface="Arial"/>
                <a:ea typeface="+mn-ea"/>
                <a:cs typeface="Arial"/>
              </a:rPr>
              <a:t>maximum amount </a:t>
            </a:r>
            <a:r>
              <a:rPr kumimoji="0" sz="2400" b="0" i="0" u="none" strike="noStrike" kern="1200" cap="none" spc="0" normalizeH="0" baseline="0" noProof="0" dirty="0">
                <a:ln>
                  <a:noFill/>
                </a:ln>
                <a:solidFill>
                  <a:srgbClr val="FFFFFF"/>
                </a:solidFill>
                <a:effectLst/>
                <a:uLnTx/>
                <a:uFillTx/>
                <a:latin typeface="Arial"/>
                <a:ea typeface="+mn-ea"/>
                <a:cs typeface="Arial"/>
              </a:rPr>
              <a:t>of </a:t>
            </a:r>
            <a:r>
              <a:rPr kumimoji="0" sz="2400" b="0" i="0" u="none" strike="noStrike" kern="1200" cap="none" spc="-10" normalizeH="0" baseline="0" noProof="0" dirty="0">
                <a:ln>
                  <a:noFill/>
                </a:ln>
                <a:solidFill>
                  <a:srgbClr val="FFFFFF"/>
                </a:solidFill>
                <a:effectLst/>
                <a:uLnTx/>
                <a:uFillTx/>
                <a:latin typeface="Arial"/>
                <a:ea typeface="+mn-ea"/>
                <a:cs typeface="Arial"/>
              </a:rPr>
              <a:t>edible  </a:t>
            </a:r>
            <a:r>
              <a:rPr kumimoji="0" sz="2400" b="0" i="0" u="none" strike="noStrike" kern="1200" cap="none" spc="-5" normalizeH="0" baseline="0" noProof="0" dirty="0">
                <a:ln>
                  <a:noFill/>
                </a:ln>
                <a:solidFill>
                  <a:srgbClr val="FFFFFF"/>
                </a:solidFill>
                <a:effectLst/>
                <a:uLnTx/>
                <a:uFillTx/>
                <a:latin typeface="Arial"/>
                <a:ea typeface="+mn-ea"/>
                <a:cs typeface="Arial"/>
              </a:rPr>
              <a:t>food </a:t>
            </a:r>
            <a:r>
              <a:rPr kumimoji="0" sz="2400" b="0" i="0" u="none" strike="noStrike" kern="1200" cap="none" spc="0" normalizeH="0" baseline="0" noProof="0" dirty="0">
                <a:ln>
                  <a:noFill/>
                </a:ln>
                <a:solidFill>
                  <a:srgbClr val="FFFFFF"/>
                </a:solidFill>
                <a:effectLst/>
                <a:uLnTx/>
                <a:uFillTx/>
                <a:latin typeface="Arial"/>
                <a:ea typeface="+mn-ea"/>
                <a:cs typeface="Arial"/>
              </a:rPr>
              <a:t>that </a:t>
            </a:r>
            <a:r>
              <a:rPr kumimoji="0" sz="2400" b="0" i="0" u="none" strike="noStrike" kern="1200" cap="none" spc="-5" normalizeH="0" baseline="0" noProof="0" dirty="0">
                <a:ln>
                  <a:noFill/>
                </a:ln>
                <a:solidFill>
                  <a:srgbClr val="FFFFFF"/>
                </a:solidFill>
                <a:effectLst/>
                <a:uLnTx/>
                <a:uFillTx/>
                <a:latin typeface="Arial"/>
                <a:ea typeface="+mn-ea"/>
                <a:cs typeface="Arial"/>
              </a:rPr>
              <a:t>would otherwise be</a:t>
            </a:r>
            <a:r>
              <a:rPr kumimoji="0" sz="2400" b="0" i="0" u="none" strike="noStrike" kern="1200" cap="none" spc="35" normalizeH="0" baseline="0" noProof="0" dirty="0">
                <a:ln>
                  <a:noFill/>
                </a:ln>
                <a:solidFill>
                  <a:srgbClr val="FFFFFF"/>
                </a:solidFill>
                <a:effectLst/>
                <a:uLnTx/>
                <a:uFillTx/>
                <a:latin typeface="Arial"/>
                <a:ea typeface="+mn-ea"/>
                <a:cs typeface="Arial"/>
              </a:rPr>
              <a:t> </a:t>
            </a:r>
            <a:r>
              <a:rPr kumimoji="0" sz="2400" b="0" i="0" u="none" strike="noStrike" kern="1200" cap="none" spc="-5" normalizeH="0" baseline="0" noProof="0" dirty="0">
                <a:ln>
                  <a:noFill/>
                </a:ln>
                <a:solidFill>
                  <a:srgbClr val="FFFFFF"/>
                </a:solidFill>
                <a:effectLst/>
                <a:uLnTx/>
                <a:uFillTx/>
                <a:latin typeface="Arial"/>
                <a:ea typeface="+mn-ea"/>
                <a:cs typeface="Arial"/>
              </a:rPr>
              <a:t>disposed</a:t>
            </a:r>
            <a:endParaRPr kumimoji="0" lang="en-US" sz="2400" b="0" i="0" u="none" strike="noStrike" kern="1200" cap="none" spc="-5" normalizeH="0" baseline="0" noProof="0" dirty="0">
              <a:ln>
                <a:noFill/>
              </a:ln>
              <a:solidFill>
                <a:srgbClr val="FFFFFF"/>
              </a:solidFill>
              <a:effectLst/>
              <a:uLnTx/>
              <a:uFillTx/>
              <a:latin typeface="Arial"/>
              <a:ea typeface="+mn-ea"/>
              <a:cs typeface="Arial"/>
            </a:endParaRPr>
          </a:p>
          <a:p>
            <a:pPr marL="12700" marR="5080" lvl="0" indent="0" algn="l" defTabSz="914400" rtl="0" eaLnBrk="1" fontAlgn="auto" latinLnBrk="0" hangingPunct="1">
              <a:lnSpc>
                <a:spcPts val="2590"/>
              </a:lnSpc>
              <a:spcBef>
                <a:spcPts val="0"/>
              </a:spcBef>
              <a:spcAft>
                <a:spcPts val="0"/>
              </a:spcAft>
              <a:buClrTx/>
              <a:buSzTx/>
              <a:buFontTx/>
              <a:buNone/>
              <a:tabLst/>
              <a:defRPr/>
            </a:pPr>
            <a:endParaRPr lang="en-US" sz="2400" spc="-5" dirty="0">
              <a:solidFill>
                <a:srgbClr val="FFFFFF"/>
              </a:solidFill>
              <a:latin typeface="Arial"/>
              <a:cs typeface="Arial"/>
            </a:endParaRPr>
          </a:p>
          <a:p>
            <a:pPr marL="12700" marR="5080">
              <a:lnSpc>
                <a:spcPts val="2590"/>
              </a:lnSpc>
              <a:defRPr/>
            </a:pPr>
            <a:r>
              <a:rPr lang="en-US" sz="2400" dirty="0">
                <a:solidFill>
                  <a:schemeClr val="bg1"/>
                </a:solidFill>
                <a:latin typeface="Arial" panose="020B0604020202020204" pitchFamily="34" charset="0"/>
                <a:cs typeface="Arial" panose="020B0604020202020204" pitchFamily="34" charset="0"/>
              </a:rPr>
              <a:t>Required to keep records, no reporting requirements  </a:t>
            </a:r>
          </a:p>
          <a:p>
            <a:pPr marL="12700" marR="5080" lvl="0" indent="0" algn="l" defTabSz="914400" rtl="0" eaLnBrk="1" fontAlgn="auto" latinLnBrk="0" hangingPunct="1">
              <a:lnSpc>
                <a:spcPts val="2590"/>
              </a:lnSpc>
              <a:spcBef>
                <a:spcPts val="0"/>
              </a:spcBef>
              <a:spcAft>
                <a:spcPts val="0"/>
              </a:spcAft>
              <a:buClrTx/>
              <a:buSzTx/>
              <a:buFontTx/>
              <a:buNone/>
              <a:tabLst/>
              <a:defRPr/>
            </a:pPr>
            <a:endParaRPr kumimoji="0" sz="2400" b="0" i="0" u="none" strike="noStrike" kern="1200" cap="none" spc="0" normalizeH="0" baseline="0" noProof="0" dirty="0">
              <a:ln>
                <a:noFill/>
              </a:ln>
              <a:solidFill>
                <a:prstClr val="black"/>
              </a:solidFill>
              <a:effectLst/>
              <a:uLnTx/>
              <a:uFillTx/>
              <a:latin typeface="Arial"/>
              <a:ea typeface="+mn-ea"/>
              <a:cs typeface="Arial"/>
            </a:endParaRPr>
          </a:p>
        </p:txBody>
      </p:sp>
      <p:sp>
        <p:nvSpPr>
          <p:cNvPr id="9" name="object 9"/>
          <p:cNvSpPr txBox="1"/>
          <p:nvPr/>
        </p:nvSpPr>
        <p:spPr>
          <a:xfrm>
            <a:off x="118668" y="1601596"/>
            <a:ext cx="3334385" cy="846386"/>
          </a:xfrm>
          <a:prstGeom prst="rect">
            <a:avLst/>
          </a:prstGeom>
        </p:spPr>
        <p:txBody>
          <a:bodyPr vert="horz" wrap="square" lIns="0" tIns="0" rIns="0" bIns="0" rtlCol="0">
            <a:spAutoFit/>
          </a:bodyPr>
          <a:lstStyle/>
          <a:p>
            <a:pPr marL="0" marR="0" lvl="0" indent="0" algn="ctr" defTabSz="914400" rtl="0" eaLnBrk="1" fontAlgn="auto" latinLnBrk="0" hangingPunct="1">
              <a:lnSpc>
                <a:spcPts val="3310"/>
              </a:lnSpc>
              <a:spcBef>
                <a:spcPts val="0"/>
              </a:spcBef>
              <a:spcAft>
                <a:spcPts val="0"/>
              </a:spcAft>
              <a:buClrTx/>
              <a:buSzTx/>
              <a:buFontTx/>
              <a:buNone/>
              <a:tabLst/>
              <a:defRPr/>
            </a:pPr>
            <a:r>
              <a:rPr kumimoji="0" lang="en-US" sz="2800" b="1" i="0" u="none" strike="noStrike" kern="1200" cap="none" spc="10" normalizeH="0" baseline="0" noProof="0" dirty="0">
                <a:ln>
                  <a:noFill/>
                </a:ln>
                <a:solidFill>
                  <a:srgbClr val="00426A"/>
                </a:solidFill>
                <a:effectLst/>
                <a:uLnTx/>
                <a:uFillTx/>
                <a:latin typeface="Arial"/>
                <a:ea typeface="+mn-ea"/>
                <a:cs typeface="Arial"/>
              </a:rPr>
              <a:t>MANDATED</a:t>
            </a:r>
            <a:endParaRPr kumimoji="0" sz="28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ctr" defTabSz="914400" rtl="0" eaLnBrk="1" fontAlgn="auto" latinLnBrk="0" hangingPunct="1">
              <a:lnSpc>
                <a:spcPts val="3310"/>
              </a:lnSpc>
              <a:spcBef>
                <a:spcPts val="0"/>
              </a:spcBef>
              <a:spcAft>
                <a:spcPts val="0"/>
              </a:spcAft>
              <a:buClrTx/>
              <a:buSzTx/>
              <a:buFontTx/>
              <a:buNone/>
              <a:tabLst/>
              <a:defRPr/>
            </a:pPr>
            <a:r>
              <a:rPr kumimoji="0" sz="2800" b="1" i="0" u="none" strike="noStrike" kern="1200" cap="none" spc="5" normalizeH="0" baseline="0" noProof="0" dirty="0">
                <a:ln>
                  <a:noFill/>
                </a:ln>
                <a:solidFill>
                  <a:srgbClr val="00426A"/>
                </a:solidFill>
                <a:effectLst/>
                <a:uLnTx/>
                <a:uFillTx/>
                <a:latin typeface="Arial"/>
                <a:ea typeface="+mn-ea"/>
                <a:cs typeface="Arial"/>
              </a:rPr>
              <a:t>FOOD</a:t>
            </a:r>
            <a:r>
              <a:rPr kumimoji="0" sz="2800" b="1" i="0" u="none" strike="noStrike" kern="1200" cap="none" spc="110" normalizeH="0" baseline="0" noProof="0" dirty="0">
                <a:ln>
                  <a:noFill/>
                </a:ln>
                <a:solidFill>
                  <a:srgbClr val="00426A"/>
                </a:solidFill>
                <a:effectLst/>
                <a:uLnTx/>
                <a:uFillTx/>
                <a:latin typeface="Arial"/>
                <a:ea typeface="+mn-ea"/>
                <a:cs typeface="Arial"/>
              </a:rPr>
              <a:t> </a:t>
            </a:r>
            <a:r>
              <a:rPr kumimoji="0" lang="en-US" sz="2800" b="1" i="0" u="none" strike="noStrike" kern="1200" cap="none" spc="110" normalizeH="0" baseline="0" noProof="0" dirty="0">
                <a:ln>
                  <a:noFill/>
                </a:ln>
                <a:solidFill>
                  <a:srgbClr val="00426A"/>
                </a:solidFill>
                <a:effectLst/>
                <a:uLnTx/>
                <a:uFillTx/>
                <a:latin typeface="Arial"/>
                <a:ea typeface="+mn-ea"/>
                <a:cs typeface="Arial"/>
              </a:rPr>
              <a:t>DONORS</a:t>
            </a:r>
            <a:endParaRPr kumimoji="0" sz="2800" b="0" i="0" u="none" strike="noStrike" kern="1200" cap="none" spc="0" normalizeH="0" baseline="0" noProof="0" dirty="0">
              <a:ln>
                <a:noFill/>
              </a:ln>
              <a:solidFill>
                <a:prstClr val="black"/>
              </a:solidFill>
              <a:effectLst/>
              <a:uLnTx/>
              <a:uFillTx/>
              <a:latin typeface="Arial"/>
              <a:ea typeface="+mn-ea"/>
              <a:cs typeface="Arial"/>
            </a:endParaRPr>
          </a:p>
        </p:txBody>
      </p:sp>
      <p:sp>
        <p:nvSpPr>
          <p:cNvPr id="8" name="object 8"/>
          <p:cNvSpPr txBox="1">
            <a:spLocks noGrp="1"/>
          </p:cNvSpPr>
          <p:nvPr>
            <p:ph type="title"/>
          </p:nvPr>
        </p:nvSpPr>
        <p:spPr>
          <a:xfrm>
            <a:off x="222300" y="806069"/>
            <a:ext cx="3126740" cy="459740"/>
          </a:xfrm>
          <a:prstGeom prst="rect">
            <a:avLst/>
          </a:prstGeom>
        </p:spPr>
        <p:txBody>
          <a:bodyPr vert="horz" wrap="square" lIns="0" tIns="0" rIns="0" bIns="0" rtlCol="0">
            <a:spAutoFit/>
          </a:bodyPr>
          <a:lstStyle/>
          <a:p>
            <a:pPr marL="12700">
              <a:lnSpc>
                <a:spcPct val="100000"/>
              </a:lnSpc>
            </a:pPr>
            <a:r>
              <a:rPr sz="2900" b="1" dirty="0">
                <a:solidFill>
                  <a:srgbClr val="00426A"/>
                </a:solidFill>
                <a:latin typeface="Arial"/>
                <a:cs typeface="Arial"/>
              </a:rPr>
              <a:t>SB 1383 </a:t>
            </a:r>
            <a:r>
              <a:rPr sz="2300" b="1" spc="5" dirty="0">
                <a:solidFill>
                  <a:srgbClr val="00426A"/>
                </a:solidFill>
                <a:latin typeface="Arial"/>
                <a:cs typeface="Arial"/>
              </a:rPr>
              <a:t>IN</a:t>
            </a:r>
            <a:r>
              <a:rPr sz="2300" b="1" spc="-25" dirty="0">
                <a:solidFill>
                  <a:srgbClr val="00426A"/>
                </a:solidFill>
                <a:latin typeface="Arial"/>
                <a:cs typeface="Arial"/>
              </a:rPr>
              <a:t> </a:t>
            </a:r>
            <a:r>
              <a:rPr sz="2900" b="1" spc="5" dirty="0">
                <a:solidFill>
                  <a:srgbClr val="00426A"/>
                </a:solidFill>
                <a:latin typeface="Arial"/>
                <a:cs typeface="Arial"/>
              </a:rPr>
              <a:t>A</a:t>
            </a:r>
            <a:r>
              <a:rPr sz="2300" b="1" spc="5" dirty="0">
                <a:solidFill>
                  <a:srgbClr val="00426A"/>
                </a:solidFill>
                <a:latin typeface="Arial"/>
                <a:cs typeface="Arial"/>
              </a:rPr>
              <a:t>CTION</a:t>
            </a:r>
            <a:endParaRPr sz="2300">
              <a:latin typeface="Arial"/>
              <a:cs typeface="Arial"/>
            </a:endParaRPr>
          </a:p>
        </p:txBody>
      </p:sp>
    </p:spTree>
    <p:extLst>
      <p:ext uri="{BB962C8B-B14F-4D97-AF65-F5344CB8AC3E}">
        <p14:creationId xmlns:p14="http://schemas.microsoft.com/office/powerpoint/2010/main" val="2673149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Enforcement </a:t>
            </a:r>
          </a:p>
        </p:txBody>
      </p:sp>
      <p:sp>
        <p:nvSpPr>
          <p:cNvPr id="3" name="Content Placeholder 2"/>
          <p:cNvSpPr>
            <a:spLocks noGrp="1"/>
          </p:cNvSpPr>
          <p:nvPr>
            <p:ph sz="quarter" idx="10"/>
          </p:nvPr>
        </p:nvSpPr>
        <p:spPr>
          <a:xfrm>
            <a:off x="464649" y="1591734"/>
            <a:ext cx="11465414" cy="4182534"/>
          </a:xfrm>
        </p:spPr>
        <p:txBody>
          <a:bodyPr>
            <a:normAutofit/>
          </a:bodyPr>
          <a:lstStyle/>
          <a:p>
            <a:pPr marL="0" indent="0">
              <a:buNone/>
            </a:pPr>
            <a:r>
              <a:rPr lang="en-US" sz="2400" dirty="0"/>
              <a:t>Enforcement process for Local Education Agencies (Section 18996.7)</a:t>
            </a:r>
          </a:p>
          <a:p>
            <a:pPr marL="0" indent="0">
              <a:buNone/>
            </a:pPr>
            <a:endParaRPr lang="en-US" sz="2400" dirty="0"/>
          </a:p>
          <a:p>
            <a:pPr marL="285750" indent="-285750">
              <a:spcBef>
                <a:spcPts val="600"/>
              </a:spcBef>
            </a:pPr>
            <a:r>
              <a:rPr lang="en-US" sz="2400" dirty="0"/>
              <a:t>Issue a Notice of Violation (NOV) requiring compliance within 90 days</a:t>
            </a:r>
          </a:p>
          <a:p>
            <a:pPr marL="285750" indent="-285750"/>
            <a:r>
              <a:rPr lang="en-US" sz="2400" dirty="0"/>
              <a:t>Can grant up to an additional 90 days extension</a:t>
            </a:r>
          </a:p>
          <a:p>
            <a:pPr marL="285750" indent="-285750"/>
            <a:r>
              <a:rPr lang="en-US" sz="2400" dirty="0"/>
              <a:t>Shall be listed on the Organic Waste Recovery Noncompliance Inventory on </a:t>
            </a:r>
            <a:r>
              <a:rPr lang="en-US" sz="2400" dirty="0" err="1"/>
              <a:t>CalRecycle’s</a:t>
            </a:r>
            <a:r>
              <a:rPr lang="en-US" sz="2400" dirty="0"/>
              <a:t> website</a:t>
            </a:r>
          </a:p>
          <a:p>
            <a:pPr marL="0" indent="0">
              <a:buNone/>
            </a:pPr>
            <a:endParaRPr lang="en-US" sz="2400" dirty="0"/>
          </a:p>
        </p:txBody>
      </p:sp>
    </p:spTree>
    <p:extLst>
      <p:ext uri="{BB962C8B-B14F-4D97-AF65-F5344CB8AC3E}">
        <p14:creationId xmlns:p14="http://schemas.microsoft.com/office/powerpoint/2010/main" val="3592356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icture of Sample Compost Bin Signage" title="Compost Bin Signage "/>
          <p:cNvPicPr>
            <a:picLocks noChangeAspect="1"/>
          </p:cNvPicPr>
          <p:nvPr/>
        </p:nvPicPr>
        <p:blipFill>
          <a:blip r:embed="rId3"/>
          <a:stretch>
            <a:fillRect/>
          </a:stretch>
        </p:blipFill>
        <p:spPr>
          <a:xfrm rot="461748">
            <a:off x="11002687" y="2776571"/>
            <a:ext cx="1100614" cy="1398755"/>
          </a:xfrm>
          <a:prstGeom prst="rect">
            <a:avLst/>
          </a:prstGeom>
        </p:spPr>
      </p:pic>
      <p:pic>
        <p:nvPicPr>
          <p:cNvPr id="5" name="Picture 4" descr="Picture of Sample Recycle Bin Signage" title="Recycle Bin Signage"/>
          <p:cNvPicPr>
            <a:picLocks noChangeAspect="1"/>
          </p:cNvPicPr>
          <p:nvPr/>
        </p:nvPicPr>
        <p:blipFill>
          <a:blip r:embed="rId4"/>
          <a:stretch>
            <a:fillRect/>
          </a:stretch>
        </p:blipFill>
        <p:spPr>
          <a:xfrm rot="21208227">
            <a:off x="10698890" y="1404432"/>
            <a:ext cx="1080120" cy="1486366"/>
          </a:xfrm>
          <a:prstGeom prst="rect">
            <a:avLst/>
          </a:prstGeom>
        </p:spPr>
      </p:pic>
      <p:pic>
        <p:nvPicPr>
          <p:cNvPr id="4" name="Picture 3" descr="Picture of Sample Landfill Bin Signage" title="Landfill Bin Signage"/>
          <p:cNvPicPr>
            <a:picLocks noChangeAspect="1"/>
          </p:cNvPicPr>
          <p:nvPr/>
        </p:nvPicPr>
        <p:blipFill>
          <a:blip r:embed="rId5"/>
          <a:stretch>
            <a:fillRect/>
          </a:stretch>
        </p:blipFill>
        <p:spPr>
          <a:xfrm rot="1242471">
            <a:off x="9682508" y="722553"/>
            <a:ext cx="1176352" cy="1471918"/>
          </a:xfrm>
          <a:prstGeom prst="rect">
            <a:avLst/>
          </a:prstGeom>
        </p:spPr>
      </p:pic>
      <p:sp>
        <p:nvSpPr>
          <p:cNvPr id="3" name="Content Placeholder 2">
            <a:extLst>
              <a:ext uri="{FF2B5EF4-FFF2-40B4-BE49-F238E27FC236}">
                <a16:creationId xmlns:a16="http://schemas.microsoft.com/office/drawing/2014/main" id="{2539D427-0BC1-40C9-A286-9B8F9872D443}"/>
              </a:ext>
            </a:extLst>
          </p:cNvPr>
          <p:cNvSpPr>
            <a:spLocks noGrp="1"/>
          </p:cNvSpPr>
          <p:nvPr>
            <p:ph sz="quarter" idx="10"/>
          </p:nvPr>
        </p:nvSpPr>
        <p:spPr>
          <a:xfrm>
            <a:off x="379160" y="1325563"/>
            <a:ext cx="11368892" cy="4975846"/>
          </a:xfrm>
        </p:spPr>
        <p:txBody>
          <a:bodyPr>
            <a:noAutofit/>
          </a:bodyPr>
          <a:lstStyle/>
          <a:p>
            <a:pPr marL="0" lvl="0" indent="0">
              <a:lnSpc>
                <a:spcPct val="100000"/>
              </a:lnSpc>
              <a:spcBef>
                <a:spcPts val="0"/>
              </a:spcBef>
              <a:buNone/>
              <a:defRPr/>
            </a:pPr>
            <a:r>
              <a:rPr lang="en-US" sz="2400" dirty="0">
                <a:solidFill>
                  <a:prstClr val="black"/>
                </a:solidFill>
                <a:hlinkClick r:id="rId6"/>
              </a:rPr>
              <a:t>SB 1383 Home Page</a:t>
            </a:r>
            <a:r>
              <a:rPr lang="en-US" sz="2400" dirty="0">
                <a:solidFill>
                  <a:prstClr val="black"/>
                </a:solidFill>
              </a:rPr>
              <a:t>: https://www.calrecycle.ca.gov/organics/slcp</a:t>
            </a:r>
          </a:p>
          <a:p>
            <a:pPr marL="0" indent="0">
              <a:lnSpc>
                <a:spcPct val="100000"/>
              </a:lnSpc>
              <a:spcBef>
                <a:spcPts val="0"/>
              </a:spcBef>
              <a:buNone/>
            </a:pPr>
            <a:endParaRPr lang="en-US" sz="1600" dirty="0"/>
          </a:p>
          <a:p>
            <a:pPr marL="0" indent="0">
              <a:lnSpc>
                <a:spcPct val="100000"/>
              </a:lnSpc>
              <a:spcBef>
                <a:spcPts val="0"/>
              </a:spcBef>
              <a:buNone/>
            </a:pPr>
            <a:r>
              <a:rPr lang="en-US" sz="2400" dirty="0">
                <a:hlinkClick r:id="rId7"/>
              </a:rPr>
              <a:t>Outreach, Education and Signage</a:t>
            </a:r>
            <a:r>
              <a:rPr lang="en-US" sz="2400" dirty="0"/>
              <a:t>: https://www.calrecycle.ca.gov/recycle/commercial/organics/prtoolkit</a:t>
            </a:r>
          </a:p>
          <a:p>
            <a:pPr marL="0" indent="0">
              <a:lnSpc>
                <a:spcPct val="100000"/>
              </a:lnSpc>
              <a:spcBef>
                <a:spcPts val="0"/>
              </a:spcBef>
              <a:buNone/>
            </a:pPr>
            <a:endParaRPr lang="en-US" sz="1600" dirty="0"/>
          </a:p>
          <a:p>
            <a:pPr marL="0" lvl="0" indent="0">
              <a:lnSpc>
                <a:spcPct val="100000"/>
              </a:lnSpc>
              <a:spcBef>
                <a:spcPts val="0"/>
              </a:spcBef>
              <a:buNone/>
              <a:defRPr/>
            </a:pPr>
            <a:r>
              <a:rPr lang="en-US" sz="2400" dirty="0">
                <a:solidFill>
                  <a:prstClr val="black"/>
                </a:solidFill>
              </a:rPr>
              <a:t>To stay up to date, sign up for </a:t>
            </a:r>
            <a:r>
              <a:rPr lang="en-US" sz="2400" dirty="0" err="1">
                <a:solidFill>
                  <a:prstClr val="black"/>
                </a:solidFill>
              </a:rPr>
              <a:t>CalRecycle’s</a:t>
            </a:r>
            <a:r>
              <a:rPr lang="en-US" sz="2400" dirty="0">
                <a:solidFill>
                  <a:prstClr val="black"/>
                </a:solidFill>
              </a:rPr>
              <a:t> Schools and Short-Lived Climate Pollutants (SLCP) </a:t>
            </a:r>
            <a:r>
              <a:rPr lang="en-US" sz="2400" dirty="0" err="1">
                <a:solidFill>
                  <a:prstClr val="black"/>
                </a:solidFill>
                <a:hlinkClick r:id="rId8"/>
              </a:rPr>
              <a:t>listservs</a:t>
            </a:r>
            <a:r>
              <a:rPr lang="en-US" sz="2400" dirty="0">
                <a:solidFill>
                  <a:prstClr val="black"/>
                </a:solidFill>
              </a:rPr>
              <a:t>:  https://www2.calrecycle.ca.gov/Listservs/</a:t>
            </a:r>
          </a:p>
          <a:p>
            <a:pPr marL="0" indent="0">
              <a:lnSpc>
                <a:spcPct val="100000"/>
              </a:lnSpc>
              <a:spcBef>
                <a:spcPts val="0"/>
              </a:spcBef>
              <a:buNone/>
            </a:pPr>
            <a:endParaRPr lang="en-US" sz="1600" dirty="0"/>
          </a:p>
          <a:p>
            <a:pPr marL="0" indent="0">
              <a:lnSpc>
                <a:spcPct val="100000"/>
              </a:lnSpc>
              <a:spcBef>
                <a:spcPts val="0"/>
              </a:spcBef>
              <a:buNone/>
            </a:pPr>
            <a:r>
              <a:rPr lang="en-US" sz="2400" dirty="0">
                <a:hlinkClick r:id="rId9"/>
              </a:rPr>
              <a:t>SLCP In-Box</a:t>
            </a:r>
            <a:r>
              <a:rPr lang="en-US" sz="2400" dirty="0"/>
              <a:t>: slcp.organics@calrecycle.ca.gov</a:t>
            </a:r>
          </a:p>
          <a:p>
            <a:pPr marL="0" indent="0">
              <a:lnSpc>
                <a:spcPct val="100000"/>
              </a:lnSpc>
              <a:spcBef>
                <a:spcPts val="0"/>
              </a:spcBef>
              <a:buNone/>
            </a:pPr>
            <a:endParaRPr lang="en-US" sz="1600" dirty="0"/>
          </a:p>
          <a:p>
            <a:pPr marL="0" indent="0">
              <a:lnSpc>
                <a:spcPct val="100000"/>
              </a:lnSpc>
              <a:spcBef>
                <a:spcPts val="0"/>
              </a:spcBef>
              <a:buNone/>
            </a:pPr>
            <a:r>
              <a:rPr lang="en-US" sz="2400" dirty="0">
                <a:hlinkClick r:id="rId10"/>
              </a:rPr>
              <a:t>School In-Box</a:t>
            </a:r>
            <a:r>
              <a:rPr lang="en-US" sz="2400" dirty="0"/>
              <a:t>: schools@calrecycle.ca.gov</a:t>
            </a:r>
          </a:p>
          <a:p>
            <a:pPr marL="0" indent="0">
              <a:lnSpc>
                <a:spcPct val="100000"/>
              </a:lnSpc>
              <a:spcBef>
                <a:spcPts val="0"/>
              </a:spcBef>
              <a:buNone/>
            </a:pPr>
            <a:endParaRPr lang="en-US" sz="1600" dirty="0"/>
          </a:p>
          <a:p>
            <a:pPr marL="0" indent="0">
              <a:lnSpc>
                <a:spcPct val="100000"/>
              </a:lnSpc>
              <a:spcBef>
                <a:spcPts val="0"/>
              </a:spcBef>
              <a:buNone/>
            </a:pPr>
            <a:r>
              <a:rPr lang="en-US" sz="2400" dirty="0">
                <a:hlinkClick r:id="rId11"/>
              </a:rPr>
              <a:t>School Waste Reduction Programs</a:t>
            </a:r>
            <a:r>
              <a:rPr lang="en-US" sz="2400" dirty="0"/>
              <a:t>: https://www.calrecycle.ca.gov/recycle/schools</a:t>
            </a:r>
          </a:p>
          <a:p>
            <a:pPr marL="0" indent="0">
              <a:lnSpc>
                <a:spcPct val="100000"/>
              </a:lnSpc>
              <a:spcBef>
                <a:spcPts val="0"/>
              </a:spcBef>
              <a:buNone/>
            </a:pPr>
            <a:endParaRPr lang="en-US" sz="1800" dirty="0"/>
          </a:p>
          <a:p>
            <a:pPr marL="0" indent="0" algn="ctr">
              <a:lnSpc>
                <a:spcPct val="100000"/>
              </a:lnSpc>
              <a:spcBef>
                <a:spcPts val="0"/>
              </a:spcBef>
              <a:buNone/>
            </a:pPr>
            <a:r>
              <a:rPr lang="en-US" sz="2400" i="1" dirty="0"/>
              <a:t>SB 1383 Local Education Agency webpage is coming soon!</a:t>
            </a:r>
          </a:p>
        </p:txBody>
      </p:sp>
      <p:sp>
        <p:nvSpPr>
          <p:cNvPr id="2" name="Title 1">
            <a:extLst>
              <a:ext uri="{FF2B5EF4-FFF2-40B4-BE49-F238E27FC236}">
                <a16:creationId xmlns:a16="http://schemas.microsoft.com/office/drawing/2014/main" id="{A523D8C4-A047-4296-B6DB-54619111FD00}"/>
              </a:ext>
            </a:extLst>
          </p:cNvPr>
          <p:cNvSpPr>
            <a:spLocks noGrp="1"/>
          </p:cNvSpPr>
          <p:nvPr>
            <p:ph type="title"/>
          </p:nvPr>
        </p:nvSpPr>
        <p:spPr/>
        <p:txBody>
          <a:bodyPr/>
          <a:lstStyle/>
          <a:p>
            <a:r>
              <a:rPr lang="en-US" dirty="0"/>
              <a:t>Resources</a:t>
            </a:r>
          </a:p>
        </p:txBody>
      </p:sp>
    </p:spTree>
    <p:extLst>
      <p:ext uri="{BB962C8B-B14F-4D97-AF65-F5344CB8AC3E}">
        <p14:creationId xmlns:p14="http://schemas.microsoft.com/office/powerpoint/2010/main" val="186994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title="Green Background">
            <a:extLst>
              <a:ext uri="{C183D7F6-B498-43B3-948B-1728B52AA6E4}">
                <adec:decorative xmlns:adec="http://schemas.microsoft.com/office/drawing/2017/decorative" val="1"/>
              </a:ext>
            </a:extLst>
          </p:cNvPr>
          <p:cNvSpPr/>
          <p:nvPr/>
        </p:nvSpPr>
        <p:spPr>
          <a:xfrm>
            <a:off x="0" y="-16042"/>
            <a:ext cx="12192000" cy="145353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7BE23C3-3CBA-445B-B923-6049C91B49BF}"/>
              </a:ext>
            </a:extLst>
          </p:cNvPr>
          <p:cNvSpPr>
            <a:spLocks noGrp="1"/>
          </p:cNvSpPr>
          <p:nvPr>
            <p:ph sz="half" idx="2"/>
          </p:nvPr>
        </p:nvSpPr>
        <p:spPr>
          <a:xfrm>
            <a:off x="6463949" y="1999750"/>
            <a:ext cx="5181600" cy="4348223"/>
          </a:xfrm>
        </p:spPr>
        <p:txBody>
          <a:bodyPr vert="horz" lIns="91440" tIns="45720" rIns="91440" bIns="45720" rtlCol="0" anchor="t">
            <a:normAutofit lnSpcReduction="10000"/>
          </a:bodyPr>
          <a:lstStyle/>
          <a:p>
            <a:pPr marL="0" indent="0">
              <a:spcBef>
                <a:spcPts val="0"/>
              </a:spcBef>
              <a:spcAft>
                <a:spcPts val="600"/>
              </a:spcAft>
              <a:buNone/>
            </a:pPr>
            <a:r>
              <a:rPr lang="en-US" sz="2200" b="1" dirty="0">
                <a:latin typeface="Arial"/>
                <a:cs typeface="Arial"/>
              </a:rPr>
              <a:t>Recommendations desired for: </a:t>
            </a:r>
            <a:endParaRPr lang="en-US" sz="2200" b="1" dirty="0">
              <a:latin typeface="Arial" panose="020B0604020202020204" pitchFamily="34" charset="0"/>
              <a:cs typeface="Arial" panose="020B0604020202020204" pitchFamily="34" charset="0"/>
            </a:endParaRPr>
          </a:p>
          <a:p>
            <a:pPr fontAlgn="base">
              <a:spcBef>
                <a:spcPts val="600"/>
              </a:spcBef>
              <a:spcAft>
                <a:spcPts val="600"/>
              </a:spcAft>
            </a:pPr>
            <a:r>
              <a:rPr lang="en-US" sz="2200" dirty="0">
                <a:solidFill>
                  <a:srgbClr val="000000"/>
                </a:solidFill>
                <a:latin typeface="Arial"/>
                <a:cs typeface="Arial"/>
              </a:rPr>
              <a:t>K-12 schools</a:t>
            </a:r>
          </a:p>
          <a:p>
            <a:pPr algn="l" rtl="0" fontAlgn="base">
              <a:spcBef>
                <a:spcPts val="600"/>
              </a:spcBef>
              <a:spcAft>
                <a:spcPts val="600"/>
              </a:spcAft>
              <a:buFont typeface="Arial" panose="020B0604020202020204" pitchFamily="34" charset="0"/>
              <a:buChar char="•"/>
            </a:pPr>
            <a:r>
              <a:rPr lang="en-US" sz="2200" b="0" i="0" u="none" strike="noStrike" dirty="0">
                <a:solidFill>
                  <a:srgbClr val="000000"/>
                </a:solidFill>
                <a:effectLst/>
                <a:latin typeface="Arial"/>
                <a:cs typeface="Arial"/>
              </a:rPr>
              <a:t>Full-Service restaurants</a:t>
            </a:r>
          </a:p>
          <a:p>
            <a:pPr fontAlgn="base">
              <a:spcBef>
                <a:spcPts val="600"/>
              </a:spcBef>
              <a:spcAft>
                <a:spcPts val="600"/>
              </a:spcAft>
            </a:pPr>
            <a:r>
              <a:rPr lang="en-US" sz="2200" dirty="0">
                <a:solidFill>
                  <a:srgbClr val="000000"/>
                </a:solidFill>
                <a:latin typeface="Arial"/>
                <a:cs typeface="Arial"/>
              </a:rPr>
              <a:t>Limited-Service restaurants </a:t>
            </a:r>
            <a:endParaRPr lang="en-US" sz="2200" b="0" i="0" u="none" strike="noStrike" dirty="0">
              <a:solidFill>
                <a:srgbClr val="000000"/>
              </a:solidFill>
              <a:effectLst/>
              <a:latin typeface="Arial" panose="020B0604020202020204" pitchFamily="34" charset="0"/>
              <a:cs typeface="Arial" panose="020B0604020202020204" pitchFamily="34" charset="0"/>
            </a:endParaRPr>
          </a:p>
          <a:p>
            <a:pPr algn="l" rtl="0" fontAlgn="base">
              <a:spcBef>
                <a:spcPts val="600"/>
              </a:spcBef>
              <a:spcAft>
                <a:spcPts val="600"/>
              </a:spcAft>
              <a:buFont typeface="Arial" panose="020B0604020202020204" pitchFamily="34" charset="0"/>
              <a:buChar char="•"/>
            </a:pPr>
            <a:r>
              <a:rPr lang="en-US" sz="2200" b="0" i="0" u="none" strike="noStrike" dirty="0">
                <a:solidFill>
                  <a:srgbClr val="000000"/>
                </a:solidFill>
                <a:effectLst/>
                <a:latin typeface="Arial"/>
                <a:cs typeface="Arial"/>
              </a:rPr>
              <a:t>Hotels (except casino hotels) and motels</a:t>
            </a:r>
            <a:endParaRPr lang="en-US" sz="2200" b="0" i="0" dirty="0">
              <a:solidFill>
                <a:srgbClr val="000000"/>
              </a:solidFill>
              <a:effectLst/>
              <a:latin typeface="Arial"/>
              <a:cs typeface="Arial"/>
            </a:endParaRPr>
          </a:p>
          <a:p>
            <a:pPr>
              <a:spcBef>
                <a:spcPts val="600"/>
              </a:spcBef>
              <a:spcAft>
                <a:spcPts val="600"/>
              </a:spcAft>
            </a:pPr>
            <a:r>
              <a:rPr lang="en-US" sz="2200" b="0" i="0" dirty="0">
                <a:solidFill>
                  <a:srgbClr val="000000"/>
                </a:solidFill>
                <a:effectLst/>
                <a:latin typeface="Arial"/>
                <a:cs typeface="Arial"/>
              </a:rPr>
              <a:t>Caterers/ Food Production Facility</a:t>
            </a:r>
            <a:endParaRPr lang="en-US" sz="2200" dirty="0">
              <a:solidFill>
                <a:srgbClr val="000000"/>
              </a:solidFill>
              <a:latin typeface="Arial"/>
              <a:cs typeface="Arial"/>
            </a:endParaRPr>
          </a:p>
          <a:p>
            <a:pPr>
              <a:spcBef>
                <a:spcPts val="600"/>
              </a:spcBef>
              <a:spcAft>
                <a:spcPts val="600"/>
              </a:spcAft>
            </a:pPr>
            <a:r>
              <a:rPr lang="en-US" sz="2200" b="0" i="0" dirty="0">
                <a:solidFill>
                  <a:srgbClr val="000000"/>
                </a:solidFill>
                <a:effectLst/>
                <a:latin typeface="Arial"/>
                <a:cs typeface="Arial"/>
              </a:rPr>
              <a:t>Cafeterias, Grill </a:t>
            </a:r>
            <a:r>
              <a:rPr lang="en-US" sz="2200" dirty="0">
                <a:solidFill>
                  <a:srgbClr val="000000"/>
                </a:solidFill>
                <a:latin typeface="Arial"/>
                <a:cs typeface="Arial"/>
              </a:rPr>
              <a:t>B</a:t>
            </a:r>
            <a:r>
              <a:rPr lang="en-US" sz="2200" b="0" i="0" dirty="0">
                <a:solidFill>
                  <a:srgbClr val="000000"/>
                </a:solidFill>
                <a:effectLst/>
                <a:latin typeface="Arial"/>
                <a:cs typeface="Arial"/>
              </a:rPr>
              <a:t>uffets and Buffets</a:t>
            </a:r>
            <a:endParaRPr lang="en-US" sz="2200" dirty="0">
              <a:latin typeface="Arial"/>
              <a:cs typeface="Arial"/>
            </a:endParaRPr>
          </a:p>
          <a:p>
            <a:endParaRPr lang="en-US" sz="2200" b="1" dirty="0">
              <a:cs typeface="Calibri"/>
            </a:endParaRPr>
          </a:p>
          <a:p>
            <a:pPr marL="0" indent="0" algn="ctr">
              <a:buNone/>
            </a:pPr>
            <a:r>
              <a:rPr lang="en-US" sz="2200" b="1" dirty="0">
                <a:latin typeface="Arial"/>
                <a:cs typeface="Arial"/>
                <a:hlinkClick r:id="rId3"/>
              </a:rPr>
              <a:t>wastechar@calrecycle.ca.gov</a:t>
            </a:r>
            <a:endParaRPr lang="en-US" sz="2200" b="1" dirty="0">
              <a:latin typeface="Arial"/>
              <a:cs typeface="Arial"/>
            </a:endParaRPr>
          </a:p>
          <a:p>
            <a:pPr marL="0" indent="0">
              <a:buNone/>
            </a:pPr>
            <a:endParaRPr lang="en-US" dirty="0"/>
          </a:p>
        </p:txBody>
      </p:sp>
      <p:sp>
        <p:nvSpPr>
          <p:cNvPr id="2" name="Content Placeholder 1">
            <a:extLst>
              <a:ext uri="{FF2B5EF4-FFF2-40B4-BE49-F238E27FC236}">
                <a16:creationId xmlns:a16="http://schemas.microsoft.com/office/drawing/2014/main" id="{B296887D-8145-614E-9776-72C46278220D}"/>
              </a:ext>
            </a:extLst>
          </p:cNvPr>
          <p:cNvSpPr>
            <a:spLocks noGrp="1"/>
          </p:cNvSpPr>
          <p:nvPr>
            <p:ph sz="half" idx="1"/>
          </p:nvPr>
        </p:nvSpPr>
        <p:spPr>
          <a:xfrm>
            <a:off x="358737" y="1743682"/>
            <a:ext cx="5900790" cy="4351338"/>
          </a:xfrm>
        </p:spPr>
        <p:txBody>
          <a:bodyPr vert="horz" lIns="91440" tIns="45720" rIns="91440" bIns="45720" rtlCol="0" anchor="t">
            <a:noAutofit/>
          </a:bodyPr>
          <a:lstStyle/>
          <a:p>
            <a:pPr fontAlgn="base">
              <a:lnSpc>
                <a:spcPct val="120000"/>
              </a:lnSpc>
            </a:pPr>
            <a:r>
              <a:rPr lang="en-US" sz="2000" dirty="0">
                <a:solidFill>
                  <a:srgbClr val="000000"/>
                </a:solidFill>
                <a:latin typeface="Arial"/>
                <a:cs typeface="Arial"/>
              </a:rPr>
              <a:t>A statewide study to gather accurate, representative data to measure edible food discarded in California</a:t>
            </a:r>
          </a:p>
          <a:p>
            <a:pPr fontAlgn="base">
              <a:lnSpc>
                <a:spcPct val="120000"/>
              </a:lnSpc>
            </a:pPr>
            <a:r>
              <a:rPr lang="en-US" sz="2000" dirty="0">
                <a:solidFill>
                  <a:srgbClr val="000000"/>
                </a:solidFill>
                <a:latin typeface="Arial"/>
                <a:cs typeface="Arial"/>
              </a:rPr>
              <a:t>Collecting samples directly from generators in industry groups known to discard food</a:t>
            </a:r>
          </a:p>
          <a:p>
            <a:pPr fontAlgn="base">
              <a:lnSpc>
                <a:spcPct val="120000"/>
              </a:lnSpc>
            </a:pPr>
            <a:r>
              <a:rPr lang="en-US" sz="2000" dirty="0">
                <a:solidFill>
                  <a:srgbClr val="000000"/>
                </a:solidFill>
                <a:latin typeface="Arial"/>
                <a:cs typeface="Arial"/>
              </a:rPr>
              <a:t>Participating generators will receive their composition summary upon study completion</a:t>
            </a:r>
          </a:p>
          <a:p>
            <a:pPr>
              <a:lnSpc>
                <a:spcPct val="120000"/>
              </a:lnSpc>
            </a:pPr>
            <a:r>
              <a:rPr lang="en-US" sz="2000" dirty="0">
                <a:solidFill>
                  <a:srgbClr val="000000"/>
                </a:solidFill>
                <a:latin typeface="Arial"/>
                <a:cs typeface="Arial"/>
              </a:rPr>
              <a:t>Sampling will begin in late 2021 (tentative)</a:t>
            </a:r>
            <a:endParaRPr lang="en-US" sz="2000" b="1" dirty="0">
              <a:solidFill>
                <a:srgbClr val="000000"/>
              </a:solidFill>
              <a:latin typeface="Arial"/>
              <a:cs typeface="Arial"/>
            </a:endParaRPr>
          </a:p>
          <a:p>
            <a:pPr>
              <a:lnSpc>
                <a:spcPct val="120000"/>
              </a:lnSpc>
            </a:pPr>
            <a:r>
              <a:rPr lang="en-US" sz="2000" b="1" dirty="0">
                <a:solidFill>
                  <a:srgbClr val="000000"/>
                </a:solidFill>
                <a:latin typeface="Arial"/>
                <a:cs typeface="Arial"/>
              </a:rPr>
              <a:t>Data will </a:t>
            </a:r>
            <a:r>
              <a:rPr lang="en-US" sz="2000" b="1" u="sng" dirty="0">
                <a:solidFill>
                  <a:srgbClr val="000000"/>
                </a:solidFill>
                <a:latin typeface="Arial"/>
                <a:cs typeface="Arial"/>
              </a:rPr>
              <a:t>only</a:t>
            </a:r>
            <a:r>
              <a:rPr lang="en-US" sz="2000" b="1" dirty="0">
                <a:solidFill>
                  <a:srgbClr val="000000"/>
                </a:solidFill>
                <a:latin typeface="Arial"/>
                <a:cs typeface="Arial"/>
              </a:rPr>
              <a:t> be used for study, and participant data will remain confidential</a:t>
            </a:r>
            <a:endParaRPr lang="en-US" sz="2000" dirty="0">
              <a:cs typeface="Calibri"/>
            </a:endParaRPr>
          </a:p>
          <a:p>
            <a:endParaRPr lang="en-US" sz="2000" dirty="0">
              <a:latin typeface="Arial"/>
              <a:cs typeface="Arial"/>
            </a:endParaRPr>
          </a:p>
        </p:txBody>
      </p:sp>
      <p:sp>
        <p:nvSpPr>
          <p:cNvPr id="4" name="Title 3"/>
          <p:cNvSpPr txBox="1">
            <a:spLocks noGrp="1"/>
          </p:cNvSpPr>
          <p:nvPr>
            <p:ph type="title"/>
          </p:nvPr>
        </p:nvSpPr>
        <p:spPr>
          <a:xfrm>
            <a:off x="542390" y="160997"/>
            <a:ext cx="11107220" cy="120032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457200">
              <a:lnSpc>
                <a:spcPct val="100000"/>
              </a:lnSpc>
              <a:spcBef>
                <a:spcPts val="0"/>
              </a:spcBef>
              <a:defRPr/>
            </a:pPr>
            <a:r>
              <a:rPr lang="en-US" sz="3600" b="1" i="0" u="sng" strike="noStrike">
                <a:solidFill>
                  <a:schemeClr val="bg1"/>
                </a:solidFill>
                <a:effectLst/>
                <a:latin typeface="Arial" panose="020B0604020202020204" pitchFamily="34" charset="0"/>
                <a:cs typeface="Arial" panose="020B0604020202020204" pitchFamily="34" charset="0"/>
              </a:rPr>
              <a:t>Participants </a:t>
            </a:r>
            <a:r>
              <a:rPr lang="en-US" sz="3600" b="1" u="sng">
                <a:solidFill>
                  <a:schemeClr val="bg1"/>
                </a:solidFill>
                <a:latin typeface="Arial" panose="020B0604020202020204" pitchFamily="34" charset="0"/>
                <a:cs typeface="Arial" panose="020B0604020202020204" pitchFamily="34" charset="0"/>
              </a:rPr>
              <a:t>Wanted</a:t>
            </a:r>
            <a:r>
              <a:rPr lang="en-US" sz="3600" b="1">
                <a:solidFill>
                  <a:schemeClr val="bg1"/>
                </a:solidFill>
                <a:latin typeface="Arial" panose="020B0604020202020204" pitchFamily="34" charset="0"/>
                <a:cs typeface="Arial" panose="020B0604020202020204" pitchFamily="34" charset="0"/>
              </a:rPr>
              <a:t>! </a:t>
            </a:r>
            <a:r>
              <a:rPr lang="en-US" sz="3600" i="0" u="none" strike="noStrike">
                <a:solidFill>
                  <a:schemeClr val="bg1"/>
                </a:solidFill>
                <a:effectLst/>
                <a:latin typeface="Arial" panose="020B0604020202020204" pitchFamily="34" charset="0"/>
                <a:cs typeface="Arial" panose="020B0604020202020204" pitchFamily="34" charset="0"/>
              </a:rPr>
              <a:t>Commercial Generator-Based Edible Food Waste Characterization Study</a:t>
            </a:r>
            <a:endParaRPr kumimoji="0" lang="en-US" sz="3600" i="0" u="none" strike="noStrike" kern="1200" cap="small" spc="0" normalizeH="0" baseline="0" noProof="0">
              <a:ln>
                <a:noFill/>
              </a:ln>
              <a:solidFill>
                <a:schemeClr val="bg1"/>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4763705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11780</TotalTime>
  <Words>5788</Words>
  <Application>Microsoft Office PowerPoint</Application>
  <PresentationFormat>Widescreen</PresentationFormat>
  <Paragraphs>366</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Arial Black</vt:lpstr>
      <vt:lpstr>Calibri</vt:lpstr>
      <vt:lpstr>Times New Roman</vt:lpstr>
      <vt:lpstr>Wingdings</vt:lpstr>
      <vt:lpstr>1_Office Theme</vt:lpstr>
      <vt:lpstr>   Disclaimer</vt:lpstr>
      <vt:lpstr>SB 1383 for  Local Education Agencies  </vt:lpstr>
      <vt:lpstr>Overview</vt:lpstr>
      <vt:lpstr>Current Solid Waste Laws</vt:lpstr>
      <vt:lpstr>Current Solid Waste Laws</vt:lpstr>
      <vt:lpstr>Jurisdiction Requirements</vt:lpstr>
      <vt:lpstr>Definitions</vt:lpstr>
      <vt:lpstr>SB 1383 Organic Waste Requirements</vt:lpstr>
      <vt:lpstr>Waivers</vt:lpstr>
      <vt:lpstr>WHAT DOES  “EDIBLE FOOD”  MEAN?</vt:lpstr>
      <vt:lpstr>Mandated Food Donors (Article 10) (Sections 18991.3 – 18991.5)</vt:lpstr>
      <vt:lpstr>SB 1383 IN ACTION</vt:lpstr>
      <vt:lpstr>Enforcement </vt:lpstr>
      <vt:lpstr>Resources</vt:lpstr>
      <vt:lpstr>Participants Wanted! Commercial Generator-Based Edible Food Waste Characterization Study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Goldenpenny, Roberta@CalRecycle</dc:creator>
  <cp:lastModifiedBy>Ma, Dungaamaa@CalRecycle</cp:lastModifiedBy>
  <cp:revision>701</cp:revision>
  <cp:lastPrinted>2021-04-28T21:33:01Z</cp:lastPrinted>
  <dcterms:created xsi:type="dcterms:W3CDTF">2019-08-05T20:51:01Z</dcterms:created>
  <dcterms:modified xsi:type="dcterms:W3CDTF">2021-08-02T16:20:36Z</dcterms:modified>
</cp:coreProperties>
</file>