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364" r:id="rId5"/>
    <p:sldId id="377" r:id="rId6"/>
    <p:sldId id="379" r:id="rId7"/>
    <p:sldId id="380" r:id="rId8"/>
    <p:sldId id="381" r:id="rId9"/>
    <p:sldId id="382" r:id="rId10"/>
    <p:sldId id="383" r:id="rId11"/>
    <p:sldId id="384" r:id="rId12"/>
    <p:sldId id="385" r:id="rId13"/>
    <p:sldId id="388" r:id="rId14"/>
    <p:sldId id="38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lloff, Julia@CalRecycle" initials="DJ" lastIdx="1" clrIdx="0">
    <p:extLst>
      <p:ext uri="{19B8F6BF-5375-455C-9EA6-DF929625EA0E}">
        <p15:presenceInfo xmlns:p15="http://schemas.microsoft.com/office/powerpoint/2012/main" userId="S-1-5-21-2804241617-4047951476-2148352352-117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9E"/>
    <a:srgbClr val="16846B"/>
    <a:srgbClr val="007BB3"/>
    <a:srgbClr val="00426A"/>
    <a:srgbClr val="820029"/>
    <a:srgbClr val="DF0018"/>
    <a:srgbClr val="B81A02"/>
    <a:srgbClr val="946914"/>
    <a:srgbClr val="BE5318"/>
    <a:srgbClr val="065D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76" autoAdjust="0"/>
    <p:restoredTop sz="46600" autoAdjust="0"/>
  </p:normalViewPr>
  <p:slideViewPr>
    <p:cSldViewPr snapToGrid="0" snapToObjects="1">
      <p:cViewPr varScale="1">
        <p:scale>
          <a:sx n="53" d="100"/>
          <a:sy n="53" d="100"/>
        </p:scale>
        <p:origin x="2724"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CDC8F-E605-440F-9432-955754B4C6F1}" type="datetimeFigureOut">
              <a:rPr lang="en-US" smtClean="0"/>
              <a:t>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7463FA-088F-42C7-9900-C71C52E1246E}" type="slidenum">
              <a:rPr lang="en-US" smtClean="0"/>
              <a:t>‹#›</a:t>
            </a:fld>
            <a:endParaRPr lang="en-US"/>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Today I am going to go</a:t>
            </a:r>
            <a:r>
              <a:rPr lang="en-US" baseline="0" dirty="0" smtClean="0"/>
              <a:t> over the Organic Waste Recycling Capacity Planning requirements and tie-in how cities and counties might use our Organics Capacity Planning Calculator to meet some of those requirements. Then Chris Brea will walk us through a tutorial of the calculator. We will then follow-up with Q&amp;A. Feel free to submit questions into the comment box so that we can address them after the presentations.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a:p>
        </p:txBody>
      </p:sp>
    </p:spTree>
    <p:extLst>
      <p:ext uri="{BB962C8B-B14F-4D97-AF65-F5344CB8AC3E}">
        <p14:creationId xmlns:p14="http://schemas.microsoft.com/office/powerpoint/2010/main" val="4271322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0" u="none" strike="noStrike" kern="1200" baseline="0" dirty="0" smtClean="0">
                <a:solidFill>
                  <a:srgbClr val="000000"/>
                </a:solidFill>
                <a:effectLst/>
                <a:ea typeface="+mn-ea"/>
              </a:rPr>
              <a:t>Each</a:t>
            </a:r>
            <a:r>
              <a:rPr lang="en-US" b="0" u="none" kern="1200" dirty="0" smtClean="0">
                <a:solidFill>
                  <a:srgbClr val="000000"/>
                </a:solidFill>
                <a:effectLst/>
                <a:ea typeface="+mn-ea"/>
              </a:rPr>
              <a:t> jurisdiction, meaning each county, </a:t>
            </a:r>
            <a:r>
              <a:rPr lang="en-US" b="0" u="none" dirty="0" smtClean="0">
                <a:solidFill>
                  <a:srgbClr val="000000"/>
                </a:solidFill>
              </a:rPr>
              <a:t>city, Regional Agency, and special district that provides solid waste collection services</a:t>
            </a:r>
            <a:r>
              <a:rPr lang="en-US" b="0" u="none" kern="1200" dirty="0" smtClean="0">
                <a:solidFill>
                  <a:srgbClr val="000000"/>
                </a:solidFill>
                <a:effectLst/>
                <a:ea typeface="+mn-ea"/>
              </a:rPr>
              <a:t> within</a:t>
            </a:r>
            <a:r>
              <a:rPr lang="en-US" b="0" u="none" kern="1200" baseline="0" dirty="0" smtClean="0">
                <a:solidFill>
                  <a:srgbClr val="000000"/>
                </a:solidFill>
                <a:effectLst/>
                <a:ea typeface="+mn-ea"/>
              </a:rPr>
              <a:t> the county, </a:t>
            </a:r>
            <a:r>
              <a:rPr lang="en-US" b="0" u="none" kern="1200" dirty="0" smtClean="0">
                <a:solidFill>
                  <a:srgbClr val="000000"/>
                </a:solidFill>
                <a:effectLst/>
                <a:ea typeface="+mn-ea"/>
              </a:rPr>
              <a:t>must plan for adequate capacity for recycling organic waste.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rtl="0"/>
            <a:r>
              <a:rPr lang="en-US" dirty="0" smtClean="0">
                <a:effectLst/>
              </a:rPr>
              <a:t>•Each </a:t>
            </a:r>
            <a:r>
              <a:rPr lang="en-US" b="1" dirty="0" smtClean="0">
                <a:effectLst/>
              </a:rPr>
              <a:t>county will lead this effort </a:t>
            </a:r>
            <a:r>
              <a:rPr lang="en-US" dirty="0" smtClean="0">
                <a:effectLst/>
              </a:rPr>
              <a:t>by coordinating with the jurisdictions located within the county.</a:t>
            </a:r>
          </a:p>
          <a:p>
            <a:pPr marL="628650" lvl="1" indent="-171450" rtl="0">
              <a:buFont typeface="Wingdings" panose="05000000000000000000" pitchFamily="2" charset="2"/>
              <a:buChar char="Ø"/>
            </a:pPr>
            <a:r>
              <a:rPr lang="en-US" dirty="0" smtClean="0">
                <a:effectLst/>
              </a:rPr>
              <a:t>It is important to note that when there is a CalRecycle approved Regional Agency that has all of the jurisdictions as members, that the Regional Agency/JPA can perform the main coordinating role instead of the county. However, the Joint Powers Authority (JPA) for the regional agency can be revised to incorporate 1383 responsibilities or a designation can be made through "agreements" such as MOU's. (Section 18981.2[b])</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endParaRPr lang="en-US" sz="1200" u="none" kern="1200" dirty="0" smtClean="0">
              <a:solidFill>
                <a:schemeClr val="tx1"/>
              </a:solidFill>
              <a:effectLst/>
              <a:latin typeface="+mn-lt"/>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u="none" kern="1200" dirty="0" smtClean="0">
                <a:solidFill>
                  <a:schemeClr val="tx1"/>
                </a:solidFill>
                <a:effectLst/>
                <a:latin typeface="+mn-lt"/>
                <a:ea typeface="+mn-ea"/>
                <a:cs typeface="+mn-cs"/>
              </a:rPr>
              <a:t>Each </a:t>
            </a:r>
            <a:r>
              <a:rPr lang="en-US" sz="1200" u="none" kern="1200" dirty="0" smtClean="0">
                <a:solidFill>
                  <a:schemeClr val="tx1"/>
                </a:solidFill>
                <a:effectLst/>
                <a:latin typeface="+mn-lt"/>
                <a:ea typeface="+mn-ea"/>
                <a:cs typeface="+mn-cs"/>
              </a:rPr>
              <a:t>County </a:t>
            </a:r>
            <a:r>
              <a:rPr lang="en-US" sz="1200" b="1" u="none" kern="1200" dirty="0" smtClean="0">
                <a:solidFill>
                  <a:schemeClr val="tx1"/>
                </a:solidFill>
                <a:effectLst/>
                <a:latin typeface="+mn-lt"/>
                <a:ea typeface="+mn-ea"/>
                <a:cs typeface="+mn-cs"/>
              </a:rPr>
              <a:t>is responsible for</a:t>
            </a:r>
            <a:r>
              <a:rPr lang="en-US" sz="1200" u="none" kern="1200" dirty="0" smtClean="0">
                <a:solidFill>
                  <a:schemeClr val="tx1"/>
                </a:solidFill>
                <a:effectLst/>
                <a:latin typeface="+mn-lt"/>
                <a:ea typeface="+mn-ea"/>
                <a:cs typeface="+mn-cs"/>
              </a:rPr>
              <a:t>:</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b="1" kern="1200" baseline="0" dirty="0" smtClean="0">
                <a:solidFill>
                  <a:schemeClr val="tx1"/>
                </a:solidFill>
                <a:effectLst/>
                <a:latin typeface="+mn-lt"/>
                <a:ea typeface="+mn-ea"/>
                <a:cs typeface="+mn-cs"/>
              </a:rPr>
              <a:t>Establishing a collaborative approach to this planning</a:t>
            </a:r>
            <a:r>
              <a:rPr lang="en-US" sz="1200" kern="1200" baseline="0" dirty="0" smtClean="0">
                <a:solidFill>
                  <a:schemeClr val="tx1"/>
                </a:solidFill>
                <a:effectLst/>
                <a:latin typeface="+mn-lt"/>
                <a:ea typeface="+mn-ea"/>
                <a:cs typeface="+mn-cs"/>
              </a:rPr>
              <a:t>, including setting a timeline, identifying tasks, and determining what each jurisdiction tasks are;</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b="1" u="none" kern="1200" dirty="0" smtClean="0">
                <a:solidFill>
                  <a:schemeClr val="tx1"/>
                </a:solidFill>
                <a:effectLst/>
                <a:latin typeface="+mn-lt"/>
                <a:ea typeface="+mn-ea"/>
                <a:cs typeface="+mn-cs"/>
              </a:rPr>
              <a:t>Collecting the organic waste recycling capacity planning information from each jurisdiction;</a:t>
            </a:r>
            <a:endParaRPr lang="en-US" sz="1200" u="none" kern="1200" baseline="0" dirty="0" smtClean="0">
              <a:solidFill>
                <a:schemeClr val="tx1"/>
              </a:solidFill>
              <a:effectLst/>
              <a:latin typeface="+mn-lt"/>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b="1" u="none" kern="1200" baseline="0" dirty="0" smtClean="0">
                <a:solidFill>
                  <a:schemeClr val="tx1"/>
                </a:solidFill>
                <a:effectLst/>
                <a:latin typeface="+mn-lt"/>
                <a:ea typeface="+mn-ea"/>
                <a:cs typeface="+mn-cs"/>
              </a:rPr>
              <a:t>Submitting </a:t>
            </a:r>
            <a:r>
              <a:rPr lang="en-US" sz="1200" u="none" kern="1200" baseline="0" dirty="0" smtClean="0">
                <a:solidFill>
                  <a:schemeClr val="tx1"/>
                </a:solidFill>
                <a:effectLst/>
                <a:latin typeface="+mn-lt"/>
                <a:ea typeface="+mn-ea"/>
                <a:cs typeface="+mn-cs"/>
              </a:rPr>
              <a:t>the organic waste recycling capacity </a:t>
            </a:r>
            <a:r>
              <a:rPr lang="en-US" sz="1200" b="1" u="none" kern="1200" baseline="0" dirty="0" smtClean="0">
                <a:solidFill>
                  <a:schemeClr val="tx1"/>
                </a:solidFill>
                <a:effectLst/>
                <a:latin typeface="+mn-lt"/>
                <a:ea typeface="+mn-ea"/>
                <a:cs typeface="+mn-cs"/>
              </a:rPr>
              <a:t>report to CalRecycle;</a:t>
            </a:r>
            <a:endParaRPr lang="en-US" sz="1200" u="none" kern="1200" baseline="0" dirty="0" smtClean="0">
              <a:solidFill>
                <a:schemeClr val="tx1"/>
              </a:solidFill>
              <a:effectLst/>
              <a:latin typeface="+mn-lt"/>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b="1" u="none" kern="1200" baseline="0" dirty="0" smtClean="0">
                <a:solidFill>
                  <a:schemeClr val="tx1"/>
                </a:solidFill>
                <a:effectLst/>
                <a:latin typeface="+mn-lt"/>
                <a:ea typeface="+mn-ea"/>
                <a:cs typeface="+mn-cs"/>
              </a:rPr>
              <a:t>Identifying </a:t>
            </a:r>
            <a:r>
              <a:rPr lang="en-US" sz="1200" u="none" kern="1200" baseline="0" dirty="0" smtClean="0">
                <a:solidFill>
                  <a:schemeClr val="tx1"/>
                </a:solidFill>
                <a:effectLst/>
                <a:latin typeface="+mn-lt"/>
                <a:ea typeface="+mn-ea"/>
                <a:cs typeface="+mn-cs"/>
              </a:rPr>
              <a:t>any jurisdiction, including itself, that </a:t>
            </a:r>
            <a:r>
              <a:rPr lang="en-US" sz="1200" b="1" u="none" kern="1200" baseline="0" dirty="0" smtClean="0">
                <a:solidFill>
                  <a:schemeClr val="tx1"/>
                </a:solidFill>
                <a:effectLst/>
                <a:latin typeface="+mn-lt"/>
                <a:ea typeface="+mn-ea"/>
                <a:cs typeface="+mn-cs"/>
              </a:rPr>
              <a:t>does not have enough organic waste recycling capacity</a:t>
            </a:r>
            <a:r>
              <a:rPr lang="en-US" sz="1200" b="0" u="none" kern="1200" baseline="0" dirty="0" smtClean="0">
                <a:solidFill>
                  <a:schemeClr val="tx1"/>
                </a:solidFill>
                <a:effectLst/>
                <a:latin typeface="+mn-lt"/>
                <a:ea typeface="+mn-ea"/>
                <a:cs typeface="+mn-cs"/>
              </a:rPr>
              <a:t>; and</a:t>
            </a:r>
            <a:endParaRPr lang="en-US" sz="1200" u="none" kern="1200" baseline="0" dirty="0" smtClean="0">
              <a:solidFill>
                <a:schemeClr val="tx1"/>
              </a:solidFill>
              <a:effectLst/>
              <a:latin typeface="+mn-lt"/>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b="1" u="none" kern="1200" baseline="0" dirty="0" smtClean="0">
                <a:solidFill>
                  <a:schemeClr val="tx1"/>
                </a:solidFill>
                <a:effectLst/>
                <a:latin typeface="+mn-lt"/>
                <a:ea typeface="+mn-ea"/>
                <a:cs typeface="+mn-cs"/>
              </a:rPr>
              <a:t>Informing that applicable individual jurisdiction </a:t>
            </a:r>
            <a:r>
              <a:rPr lang="en-US" b="1" kern="1200" baseline="0" dirty="0" smtClean="0">
                <a:solidFill>
                  <a:srgbClr val="000000"/>
                </a:solidFill>
                <a:effectLst/>
                <a:ea typeface="+mn-ea"/>
              </a:rPr>
              <a:t>that does not have capacity </a:t>
            </a:r>
            <a:r>
              <a:rPr lang="en-US" sz="1200" b="1" u="none" kern="1200" baseline="0" dirty="0" smtClean="0">
                <a:solidFill>
                  <a:schemeClr val="tx1"/>
                </a:solidFill>
                <a:effectLst/>
                <a:latin typeface="+mn-lt"/>
                <a:ea typeface="+mn-ea"/>
                <a:cs typeface="+mn-cs"/>
              </a:rPr>
              <a:t>about the timeline for submitting the implementation schedule </a:t>
            </a:r>
            <a:r>
              <a:rPr lang="en-US" sz="1200" u="none" kern="1200" baseline="0" dirty="0" smtClean="0">
                <a:solidFill>
                  <a:schemeClr val="tx1"/>
                </a:solidFill>
                <a:effectLst/>
                <a:latin typeface="+mn-lt"/>
                <a:ea typeface="+mn-ea"/>
                <a:cs typeface="+mn-cs"/>
              </a:rPr>
              <a:t>which is within 120 days from when the County submits the report to CalRecycle.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457200" algn="l"/>
              </a:tabLst>
              <a:defRPr/>
            </a:pPr>
            <a:endParaRPr lang="en-US" sz="1200" u="none"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457200" algn="l"/>
              </a:tabLst>
              <a:defRPr/>
            </a:pPr>
            <a:r>
              <a:rPr lang="en-US" sz="1200" u="none" kern="1200" baseline="0" dirty="0" smtClean="0">
                <a:solidFill>
                  <a:schemeClr val="tx1"/>
                </a:solidFill>
                <a:effectLst/>
                <a:latin typeface="+mn-lt"/>
                <a:ea typeface="+mn-ea"/>
                <a:cs typeface="+mn-cs"/>
              </a:rPr>
              <a:t>Counties are</a:t>
            </a:r>
            <a:r>
              <a:rPr lang="en-US" sz="1200" b="1" u="none" kern="1200" baseline="0" dirty="0" smtClean="0">
                <a:solidFill>
                  <a:schemeClr val="tx1"/>
                </a:solidFill>
                <a:effectLst/>
                <a:latin typeface="+mn-lt"/>
                <a:ea typeface="+mn-ea"/>
                <a:cs typeface="+mn-cs"/>
              </a:rPr>
              <a:t> not responsible for</a:t>
            </a:r>
            <a:r>
              <a:rPr lang="en-US" sz="1200" b="0" u="none" kern="1200" baseline="0" dirty="0" smtClean="0">
                <a:solidFill>
                  <a:schemeClr val="tx1"/>
                </a:solidFill>
                <a:effectLst/>
                <a:latin typeface="+mn-lt"/>
                <a:ea typeface="+mn-ea"/>
                <a:cs typeface="+mn-cs"/>
              </a:rPr>
              <a:t> </a:t>
            </a:r>
            <a:r>
              <a:rPr lang="en-US" sz="1200" b="1" u="none" kern="1200" baseline="0" dirty="0" smtClean="0">
                <a:solidFill>
                  <a:schemeClr val="tx1"/>
                </a:solidFill>
                <a:effectLst/>
                <a:latin typeface="+mn-lt"/>
                <a:ea typeface="+mn-ea"/>
                <a:cs typeface="+mn-cs"/>
              </a:rPr>
              <a:t>e</a:t>
            </a:r>
            <a:r>
              <a:rPr lang="en-US" sz="1200" b="1" u="none" kern="1200" baseline="0" dirty="0" smtClean="0">
                <a:solidFill>
                  <a:srgbClr val="FF0000"/>
                </a:solidFill>
                <a:effectLst/>
                <a:latin typeface="+mn-lt"/>
                <a:ea typeface="+mn-ea"/>
                <a:cs typeface="+mn-cs"/>
              </a:rPr>
              <a:t>nsuring and enforcing each of the cities located within the county conduct </a:t>
            </a:r>
            <a:r>
              <a:rPr lang="en-US" sz="1200" u="none" kern="1200" baseline="0" dirty="0" smtClean="0">
                <a:solidFill>
                  <a:srgbClr val="FF0000"/>
                </a:solidFill>
                <a:effectLst/>
                <a:latin typeface="+mn-lt"/>
                <a:ea typeface="+mn-ea"/>
                <a:cs typeface="+mn-cs"/>
              </a:rPr>
              <a:t>the organic waste recycling capacity planning that is required.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457200" algn="l"/>
              </a:tabLst>
              <a:defRPr/>
            </a:pPr>
            <a:endParaRPr lang="en-US" sz="1200" i="1" u="sng" kern="1200" baseline="0" dirty="0" smtClean="0">
              <a:solidFill>
                <a:srgbClr val="FF0000"/>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457200" algn="l"/>
              </a:tabLst>
              <a:defRPr/>
            </a:pPr>
            <a:r>
              <a:rPr lang="en-US" sz="1200" b="1" u="none" kern="1200" dirty="0" smtClean="0">
                <a:solidFill>
                  <a:schemeClr val="tx1"/>
                </a:solidFill>
                <a:effectLst/>
                <a:latin typeface="+mn-lt"/>
                <a:ea typeface="+mn-ea"/>
                <a:cs typeface="+mn-cs"/>
              </a:rPr>
              <a:t>This coordination might be done in different</a:t>
            </a:r>
            <a:r>
              <a:rPr lang="en-US" sz="1200" b="1" u="none" kern="1200" baseline="0" dirty="0" smtClean="0">
                <a:solidFill>
                  <a:schemeClr val="tx1"/>
                </a:solidFill>
                <a:effectLst/>
                <a:latin typeface="+mn-lt"/>
                <a:ea typeface="+mn-ea"/>
                <a:cs typeface="+mn-cs"/>
              </a:rPr>
              <a:t> ways </a:t>
            </a:r>
            <a:r>
              <a:rPr lang="en-US" sz="1200" u="none" kern="1200" baseline="0" dirty="0" smtClean="0">
                <a:solidFill>
                  <a:schemeClr val="tx1"/>
                </a:solidFill>
                <a:effectLst/>
                <a:latin typeface="+mn-lt"/>
                <a:ea typeface="+mn-ea"/>
                <a:cs typeface="+mn-cs"/>
              </a:rPr>
              <a:t>depending on what the needs are, and what the availability for resources are.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sz="1200" u="none" kern="1200" baseline="0" dirty="0" smtClean="0">
                <a:solidFill>
                  <a:schemeClr val="tx1"/>
                </a:solidFill>
                <a:effectLst/>
                <a:latin typeface="+mn-lt"/>
                <a:ea typeface="+mn-ea"/>
                <a:cs typeface="+mn-cs"/>
              </a:rPr>
              <a:t>For example: </a:t>
            </a:r>
            <a:endParaRPr lang="en-US" sz="1200" u="none" kern="1200" dirty="0" smtClean="0">
              <a:solidFill>
                <a:schemeClr val="tx1"/>
              </a:solidFill>
              <a:effectLst/>
              <a:latin typeface="+mn-lt"/>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tab pos="457200" algn="l"/>
              </a:tabLst>
              <a:defRPr/>
            </a:pPr>
            <a:r>
              <a:rPr lang="en-US" sz="1200" u="none" kern="1200" dirty="0" smtClean="0">
                <a:solidFill>
                  <a:schemeClr val="tx1"/>
                </a:solidFill>
                <a:effectLst/>
                <a:latin typeface="+mn-lt"/>
                <a:ea typeface="+mn-ea"/>
                <a:cs typeface="+mn-cs"/>
              </a:rPr>
              <a:t>The </a:t>
            </a:r>
            <a:r>
              <a:rPr lang="en-US" sz="1200" b="1" u="none" kern="1200" dirty="0" smtClean="0">
                <a:solidFill>
                  <a:schemeClr val="tx1"/>
                </a:solidFill>
                <a:effectLst/>
                <a:latin typeface="+mn-lt"/>
                <a:ea typeface="+mn-ea"/>
                <a:cs typeface="+mn-cs"/>
              </a:rPr>
              <a:t>County might lay out each of the tasks that need to be accomplished</a:t>
            </a:r>
            <a:r>
              <a:rPr lang="en-US" sz="1200" b="1" u="none" kern="1200" baseline="0" dirty="0" smtClean="0">
                <a:solidFill>
                  <a:schemeClr val="tx1"/>
                </a:solidFill>
                <a:effectLst/>
                <a:latin typeface="+mn-lt"/>
                <a:ea typeface="+mn-ea"/>
                <a:cs typeface="+mn-cs"/>
              </a:rPr>
              <a:t> by each jurisdiction and the timelines.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tab pos="457200" algn="l"/>
              </a:tabLst>
              <a:defRPr/>
            </a:pPr>
            <a:r>
              <a:rPr lang="en-US" sz="1200" u="none" kern="1200" baseline="0" dirty="0" smtClean="0">
                <a:solidFill>
                  <a:schemeClr val="tx1"/>
                </a:solidFill>
                <a:effectLst/>
                <a:latin typeface="+mn-lt"/>
                <a:ea typeface="+mn-ea"/>
                <a:cs typeface="+mn-cs"/>
              </a:rPr>
              <a:t>The </a:t>
            </a:r>
            <a:r>
              <a:rPr lang="en-US" sz="1200" b="1" u="none" kern="1200" baseline="0" dirty="0" smtClean="0">
                <a:solidFill>
                  <a:schemeClr val="tx1"/>
                </a:solidFill>
                <a:effectLst/>
                <a:latin typeface="+mn-lt"/>
                <a:ea typeface="+mn-ea"/>
                <a:cs typeface="+mn-cs"/>
              </a:rPr>
              <a:t>County might check in with each of the jurisdictions to check on the status </a:t>
            </a:r>
            <a:r>
              <a:rPr lang="en-US" sz="1200" u="none" kern="1200" baseline="0" dirty="0" smtClean="0">
                <a:solidFill>
                  <a:schemeClr val="tx1"/>
                </a:solidFill>
                <a:effectLst/>
                <a:latin typeface="+mn-lt"/>
                <a:ea typeface="+mn-ea"/>
                <a:cs typeface="+mn-cs"/>
              </a:rPr>
              <a:t>so they know what will be submitted in time for the County to complete the report to CalRecycle.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tab pos="457200" algn="l"/>
              </a:tabLst>
              <a:defRPr/>
            </a:pPr>
            <a:r>
              <a:rPr lang="en-US" sz="1200" u="none" kern="1200" baseline="0" dirty="0" smtClean="0">
                <a:solidFill>
                  <a:schemeClr val="tx1"/>
                </a:solidFill>
                <a:effectLst/>
                <a:latin typeface="+mn-lt"/>
                <a:ea typeface="+mn-ea"/>
                <a:cs typeface="+mn-cs"/>
              </a:rPr>
              <a:t>The </a:t>
            </a:r>
            <a:r>
              <a:rPr lang="en-US" sz="1200" b="1" u="none" kern="1200" baseline="0" dirty="0" smtClean="0">
                <a:solidFill>
                  <a:schemeClr val="tx1"/>
                </a:solidFill>
                <a:effectLst/>
                <a:latin typeface="+mn-lt"/>
                <a:ea typeface="+mn-ea"/>
                <a:cs typeface="+mn-cs"/>
              </a:rPr>
              <a:t>County might set up a process so that each jurisdiction can submit the data to the County</a:t>
            </a:r>
            <a:r>
              <a:rPr lang="en-US" sz="1200" u="none" kern="1200" baseline="0" dirty="0" smtClean="0">
                <a:solidFill>
                  <a:schemeClr val="tx1"/>
                </a:solidFill>
                <a:effectLst/>
                <a:latin typeface="+mn-lt"/>
                <a:ea typeface="+mn-ea"/>
                <a:cs typeface="+mn-cs"/>
              </a:rPr>
              <a:t>, e.g., using Google Docs or some other system to submit the needed information.</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tab pos="457200" algn="l"/>
              </a:tabLst>
              <a:defRPr/>
            </a:pPr>
            <a:r>
              <a:rPr lang="en-US" sz="1200" u="none" kern="1200" baseline="0" dirty="0" smtClean="0">
                <a:solidFill>
                  <a:schemeClr val="tx1"/>
                </a:solidFill>
                <a:effectLst/>
                <a:latin typeface="+mn-lt"/>
                <a:ea typeface="+mn-ea"/>
                <a:cs typeface="+mn-cs"/>
              </a:rPr>
              <a:t>The </a:t>
            </a:r>
            <a:r>
              <a:rPr lang="en-US" sz="1200" b="1" u="none" kern="1200" baseline="0" dirty="0" smtClean="0">
                <a:solidFill>
                  <a:schemeClr val="tx1"/>
                </a:solidFill>
                <a:effectLst/>
                <a:latin typeface="+mn-lt"/>
                <a:ea typeface="+mn-ea"/>
                <a:cs typeface="+mn-cs"/>
              </a:rPr>
              <a:t>County might identify some tasks that it will complete for each jurisdiction:  </a:t>
            </a:r>
          </a:p>
          <a:p>
            <a:pPr marL="1257300" marR="0" lvl="2" indent="-342900" algn="l" defTabSz="914400" rtl="0" eaLnBrk="1" fontAlgn="auto" latinLnBrk="0" hangingPunct="1">
              <a:lnSpc>
                <a:spcPct val="100000"/>
              </a:lnSpc>
              <a:spcBef>
                <a:spcPts val="0"/>
              </a:spcBef>
              <a:spcAft>
                <a:spcPts val="0"/>
              </a:spcAft>
              <a:buClrTx/>
              <a:buSzTx/>
              <a:buFont typeface="+mj-lt"/>
              <a:buAutoNum type="alphaLcPeriod"/>
              <a:tabLst>
                <a:tab pos="457200" algn="l"/>
              </a:tabLst>
              <a:defRPr/>
            </a:pPr>
            <a:r>
              <a:rPr lang="en-US" sz="1200" u="none" kern="1200" baseline="0" dirty="0" smtClean="0">
                <a:solidFill>
                  <a:schemeClr val="tx1"/>
                </a:solidFill>
                <a:effectLst/>
                <a:latin typeface="+mn-lt"/>
                <a:ea typeface="+mn-ea"/>
                <a:cs typeface="+mn-cs"/>
              </a:rPr>
              <a:t>For example, the </a:t>
            </a:r>
            <a:r>
              <a:rPr lang="en-US" sz="1200" b="1" u="none" kern="1200" baseline="0" dirty="0" smtClean="0">
                <a:solidFill>
                  <a:schemeClr val="tx1"/>
                </a:solidFill>
                <a:effectLst/>
                <a:latin typeface="+mn-lt"/>
                <a:ea typeface="+mn-ea"/>
                <a:cs typeface="+mn-cs"/>
              </a:rPr>
              <a:t>County might take the lead on coordinating with some of the required entities</a:t>
            </a:r>
            <a:r>
              <a:rPr lang="en-US" sz="1200" u="none" kern="1200" baseline="0" dirty="0" smtClean="0">
                <a:solidFill>
                  <a:schemeClr val="tx1"/>
                </a:solidFill>
                <a:effectLst/>
                <a:latin typeface="+mn-lt"/>
                <a:ea typeface="+mn-ea"/>
                <a:cs typeface="+mn-cs"/>
              </a:rPr>
              <a:t>, e.g., the County might reach out to the local enforcement agency (LEA) for information about all proposed projects that the LEA is aware of in the jurisdictions.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a:t>
            </a:fld>
            <a:endParaRPr lang="en-US"/>
          </a:p>
        </p:txBody>
      </p:sp>
    </p:spTree>
    <p:extLst>
      <p:ext uri="{BB962C8B-B14F-4D97-AF65-F5344CB8AC3E}">
        <p14:creationId xmlns:p14="http://schemas.microsoft.com/office/powerpoint/2010/main" val="2095785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Each jurisdiction is responsible for conducting the requirements shown on this slide and the next slide.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The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purpose of this planning is for each jurisdiction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to determine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how much organic waste will be disposed and how much existing, planned, or new organic waste recycling capacity is needed for the organic waste material that is collected from the collection program</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CalRecycle developed an extensive online calculator to assist you in this part of the process.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As this information is collected the online calculator tool can be utilized to record and calculate disposal and projected disposal by material type, as well as, existing capacity by facility type, new or expanded capacity by facility type, and any shortfall in capacity.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The capacity planning requirements do not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require estimates to be exact or absent of any error or uncertainty</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Rather it requires that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each estimate is conducted in compliance with the requirements of this section</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The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County is the coordinating entity for all of the capacity planning tasks because the County is responsible for submitting a report on capacity planning to CalRecycle</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smtClean="0">
                <a:ln>
                  <a:noFill/>
                </a:ln>
                <a:solidFill>
                  <a:prstClr val="black"/>
                </a:solidFill>
                <a:effectLst/>
                <a:uLnTx/>
                <a:uFillTx/>
                <a:latin typeface="+mn-lt"/>
                <a:ea typeface="+mn-ea"/>
                <a:cs typeface="+mn-cs"/>
              </a:rPr>
              <a:t>However, each of these tasks is expected to be done by each individual jurisdiction.</a:t>
            </a: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Capacity planning efforts will be crucial to the state achieving SB 1383’s targets and the capacity planning requirements were intended to be a cooperative and communicative effort throughout the entities in the county.</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1. Each jurisdiction must estimate the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amount of all organic waste in tons that will be disposed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by each of the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jurisdictions within the county.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2. Each jurisdiction must identify the amount in tons of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existing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organic waste recycling infrastructure capacity, located in the county and outside of the county, that is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verifiably available to each of the jurisdictions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located in the county: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tab pos="457200" algn="l"/>
              </a:tabLst>
              <a:defRPr/>
            </a:pPr>
            <a:r>
              <a:rPr kumimoji="0" lang="en-US" sz="1200" b="1" i="0" u="none" strike="noStrike" kern="1200" cap="none" spc="0" normalizeH="0" baseline="0" noProof="0" dirty="0" smtClean="0">
                <a:ln>
                  <a:noFill/>
                </a:ln>
                <a:solidFill>
                  <a:prstClr val="black"/>
                </a:solidFill>
                <a:effectLst/>
                <a:uLnTx/>
                <a:uFillTx/>
                <a:latin typeface="+mn-lt"/>
                <a:ea typeface="+mn-ea"/>
                <a:cs typeface="+mn-cs"/>
              </a:rPr>
              <a:t>Each</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a:t>
            </a:r>
            <a:r>
              <a:rPr kumimoji="0" lang="en-US" sz="1200" b="1" i="0" u="none" strike="noStrike" kern="1200" cap="none" spc="0" normalizeH="0" baseline="0" noProof="0" dirty="0" smtClean="0">
                <a:ln>
                  <a:noFill/>
                </a:ln>
                <a:solidFill>
                  <a:prstClr val="black"/>
                </a:solidFill>
                <a:effectLst/>
                <a:uLnTx/>
                <a:uFillTx/>
                <a:latin typeface="+mn-lt"/>
                <a:ea typeface="+mn-ea"/>
                <a:cs typeface="+mn-cs"/>
              </a:rPr>
              <a:t>jurisdiction can demonstrate the capacity is verifiably available through a contract, franchise, or other documentation of existing, new, or expanded capacity at a facility, activity, operation or property </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that recovers organic waste that will be available to the county or its jurisdiction prior to the end of the reporting period.</a:t>
            </a:r>
            <a:endParaRPr kumimoji="0" lang="en-US" sz="1200" b="1"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a:p>
        </p:txBody>
      </p:sp>
    </p:spTree>
    <p:extLst>
      <p:ext uri="{BB962C8B-B14F-4D97-AF65-F5344CB8AC3E}">
        <p14:creationId xmlns:p14="http://schemas.microsoft.com/office/powerpoint/2010/main" val="418481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defRPr/>
            </a:pPr>
            <a:r>
              <a:rPr lang="en-US" b="1" dirty="0" smtClean="0"/>
              <a:t>Each jurisdiction must estimate the amount of new or expanded </a:t>
            </a:r>
            <a:r>
              <a:rPr lang="en-US" dirty="0" smtClean="0"/>
              <a:t>organic waste recycling facility capacity that will be needed to process the organic waste estimated to be disposed.</a:t>
            </a:r>
          </a:p>
          <a:p>
            <a:pPr marL="171450" lvl="0" indent="-171450">
              <a:buFont typeface="Arial" panose="020B0604020202020204" pitchFamily="34" charset="0"/>
              <a:buChar char="•"/>
              <a:defRPr/>
            </a:pPr>
            <a:r>
              <a:rPr lang="en-US" dirty="0" smtClean="0"/>
              <a:t>This requirement provides jurisdictions with the ability to identify </a:t>
            </a:r>
            <a:r>
              <a:rPr lang="en-US" b="1" dirty="0" smtClean="0"/>
              <a:t>how much additional capacity they will need at new or existing facilities that are inside or outside of its boundaries</a:t>
            </a:r>
            <a:r>
              <a:rPr lang="en-US" dirty="0" smtClean="0"/>
              <a:t>, and </a:t>
            </a:r>
            <a:r>
              <a:rPr lang="en-US" b="1" dirty="0" smtClean="0"/>
              <a:t>assist in identifying capacity at facilities that may become oversubscribed if other jurisdictions identify the same facilities</a:t>
            </a:r>
            <a:r>
              <a:rPr lang="en-US" dirty="0" smtClean="0"/>
              <a:t>. </a:t>
            </a:r>
          </a:p>
          <a:p>
            <a:pPr marL="171450" lvl="0" indent="-171450">
              <a:buFont typeface="Courier New" panose="02070309020205020404" pitchFamily="49" charset="0"/>
              <a:buChar char="o"/>
              <a:defRPr/>
            </a:pPr>
            <a:endParaRPr lang="en-US" dirty="0" smtClean="0"/>
          </a:p>
          <a:p>
            <a:pPr lvl="0">
              <a:defRPr/>
            </a:pPr>
            <a:r>
              <a:rPr lang="en-US" dirty="0" smtClean="0"/>
              <a:t>Because this </a:t>
            </a:r>
            <a:r>
              <a:rPr lang="en-US" b="1" dirty="0" smtClean="0"/>
              <a:t>effort requires regional coordination</a:t>
            </a:r>
            <a:r>
              <a:rPr lang="en-US" b="0" dirty="0" smtClean="0"/>
              <a:t>,</a:t>
            </a:r>
            <a:r>
              <a:rPr lang="en-US" b="0" baseline="0" dirty="0" smtClean="0"/>
              <a:t> e</a:t>
            </a:r>
            <a:r>
              <a:rPr lang="en-US" dirty="0" smtClean="0"/>
              <a:t>ach of the cities that are </a:t>
            </a:r>
            <a:r>
              <a:rPr lang="en-US" b="1" dirty="0" smtClean="0"/>
              <a:t>contacted by County staff must respond to the request for information within 120 days</a:t>
            </a:r>
            <a:r>
              <a:rPr lang="en-US" dirty="0" smtClean="0"/>
              <a:t>. </a:t>
            </a:r>
          </a:p>
          <a:p>
            <a:pPr marL="171450" lvl="0" indent="-171450">
              <a:buFont typeface="Arial" panose="020B0604020202020204" pitchFamily="34" charset="0"/>
              <a:buChar char="•"/>
            </a:pPr>
            <a:r>
              <a:rPr lang="en-US" b="0" dirty="0" smtClean="0"/>
              <a:t>If this timeline is not met, the county does not need to include estimates for that </a:t>
            </a:r>
            <a:r>
              <a:rPr lang="en-US" b="0" u="none" dirty="0" smtClean="0"/>
              <a:t>jurisdiction</a:t>
            </a:r>
            <a:r>
              <a:rPr lang="en-US" b="0" u="sng" dirty="0" smtClean="0"/>
              <a:t> </a:t>
            </a:r>
            <a:r>
              <a:rPr lang="en-US" b="0" dirty="0" smtClean="0"/>
              <a:t>that provides solid waste collection services in its report to CalRecycle. </a:t>
            </a:r>
          </a:p>
          <a:p>
            <a:pPr marL="171450" lvl="0" indent="-171450">
              <a:buFont typeface="Arial" panose="020B0604020202020204" pitchFamily="34" charset="0"/>
              <a:buChar char="•"/>
            </a:pPr>
            <a:r>
              <a:rPr lang="en-US" b="0" dirty="0" smtClean="0"/>
              <a:t>However, the county must include in its report any jurisdictions that did not provide the necessary information to comply with the requirements. </a:t>
            </a:r>
          </a:p>
          <a:p>
            <a:pPr marL="171450" lvl="0" indent="-171450">
              <a:buFont typeface="Arial" panose="020B0604020202020204" pitchFamily="34" charset="0"/>
              <a:buChar char="•"/>
            </a:pPr>
            <a:r>
              <a:rPr lang="en-US" dirty="0" smtClean="0"/>
              <a:t>This is needed because </a:t>
            </a:r>
            <a:r>
              <a:rPr lang="en-US" b="0" dirty="0" smtClean="0"/>
              <a:t>the county can be penalized financially </a:t>
            </a:r>
            <a:r>
              <a:rPr lang="en-US" dirty="0" smtClean="0"/>
              <a:t>for failing to estimate organic waste capacity, and this clarifies that the County is not liable if the cities located in the county fail to respond within the given time frame.</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a:p>
        </p:txBody>
      </p:sp>
    </p:spTree>
    <p:extLst>
      <p:ext uri="{BB962C8B-B14F-4D97-AF65-F5344CB8AC3E}">
        <p14:creationId xmlns:p14="http://schemas.microsoft.com/office/powerpoint/2010/main" val="4108106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 complying with this section the, County in coordination with each jurisdiction is required to engage with important entities that play a role in organic waste recycling capacity planning efforts.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Such engagement will provide more accuracy in determining the organic waste capacity needed to meet the reduction in organic waste disposal goals required by statute.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Each jurisdiction should determine who will contact the following important entities: the local enforcement agency (LEA), local task force, haulers, facility owners, and community composting operations.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Jurisdictions that host facilities that generate </a:t>
            </a:r>
            <a:r>
              <a:rPr kumimoji="0" lang="en-US" sz="1200" b="0" i="0" u="none" strike="noStrike" kern="1200" cap="none" spc="0" normalizeH="0" baseline="0" noProof="0" dirty="0" err="1" smtClean="0">
                <a:ln>
                  <a:noFill/>
                </a:ln>
                <a:solidFill>
                  <a:prstClr val="black"/>
                </a:solidFill>
                <a:effectLst/>
                <a:uLnTx/>
                <a:uFillTx/>
                <a:latin typeface="+mn-lt"/>
                <a:ea typeface="+mn-ea"/>
                <a:cs typeface="+mn-cs"/>
              </a:rPr>
              <a:t>digestate</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(e.g., in-vessel digester) and </a:t>
            </a:r>
            <a:r>
              <a:rPr kumimoji="0" lang="en-US" sz="1200" b="0" i="0" u="none" strike="noStrike" kern="1200" cap="none" spc="0" normalizeH="0" baseline="0" noProof="0" dirty="0" err="1" smtClean="0">
                <a:ln>
                  <a:noFill/>
                </a:ln>
                <a:solidFill>
                  <a:prstClr val="black"/>
                </a:solidFill>
                <a:effectLst/>
                <a:uLnTx/>
                <a:uFillTx/>
                <a:latin typeface="+mn-lt"/>
                <a:ea typeface="+mn-ea"/>
                <a:cs typeface="+mn-cs"/>
              </a:rPr>
              <a:t>biosolids</a:t>
            </a:r>
            <a:r>
              <a:rPr kumimoji="0" lang="en-US" sz="1200" b="0" i="0" u="none" strike="noStrike" kern="1200" cap="none" spc="0" normalizeH="0" baseline="0" noProof="0" dirty="0" smtClean="0">
                <a:ln>
                  <a:noFill/>
                </a:ln>
                <a:solidFill>
                  <a:prstClr val="black"/>
                </a:solidFill>
                <a:effectLst/>
                <a:uLnTx/>
                <a:uFillTx/>
                <a:latin typeface="+mn-lt"/>
                <a:ea typeface="+mn-ea"/>
                <a:cs typeface="+mn-cs"/>
              </a:rPr>
              <a:t> (waste water treatment plants) are required to plan for the recycling capacity for these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Any of the entities contacted by a jurisdiction must respond within 60 days and include information about throughput and permitted capacity necessary for planning purposes to ensure the capacity planning requirements can be met in a timely manner.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Consult with community composting operations is required to provide an opportunity to consult with small-scale community composting operators that may be able to recycle additional organic waste outside of conventional organic waste processing infrastructure that may be available.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This collaboration will provide CalRecycle with the ability to ensure that jurisdictions are involving local communities in their capacity planning efforts. </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US" b="0"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a:p>
        </p:txBody>
      </p:sp>
    </p:spTree>
    <p:extLst>
      <p:ext uri="{BB962C8B-B14F-4D97-AF65-F5344CB8AC3E}">
        <p14:creationId xmlns:p14="http://schemas.microsoft.com/office/powerpoint/2010/main" val="2840435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u="none" dirty="0" smtClean="0"/>
              <a:t>Each</a:t>
            </a:r>
            <a:r>
              <a:rPr lang="en-US" b="0" u="none" baseline="0" dirty="0" smtClean="0"/>
              <a:t> jurisdiction is </a:t>
            </a:r>
            <a:r>
              <a:rPr lang="en-US" b="0" u="none" dirty="0" smtClean="0"/>
              <a:t>required to c</a:t>
            </a:r>
            <a:r>
              <a:rPr lang="en-US" sz="1200" b="0" i="0" u="none" strike="noStrike" kern="1200" baseline="0" dirty="0" smtClean="0">
                <a:solidFill>
                  <a:schemeClr val="tx1"/>
                </a:solidFill>
              </a:rPr>
              <a:t>onduct community outreach </a:t>
            </a:r>
            <a:r>
              <a:rPr lang="en-US" sz="1200" b="0" i="0" u="none" strike="noStrike" kern="1200" baseline="0" dirty="0" smtClean="0">
                <a:solidFill>
                  <a:schemeClr val="tx1"/>
                </a:solidFill>
                <a:latin typeface="+mn-lt"/>
                <a:ea typeface="+mn-ea"/>
                <a:cs typeface="+mn-cs"/>
              </a:rPr>
              <a:t>regarding locations being considered for new or  expanded facilities, operations, or activities to seek feedback on the benefits and impacts that may be associated with new or expanded facilities, operations, or activities.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smtClean="0">
                <a:solidFill>
                  <a:schemeClr val="tx1"/>
                </a:solidFill>
                <a:latin typeface="+mn-lt"/>
                <a:ea typeface="+mn-ea"/>
                <a:cs typeface="+mn-cs"/>
              </a:rPr>
              <a:t>The intent for the community outreach is that it would be conducted by the jurisdiction in which the expanded or new facility, operation, and activity is located.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smtClean="0">
                <a:solidFill>
                  <a:schemeClr val="tx1"/>
                </a:solidFill>
                <a:latin typeface="+mn-lt"/>
                <a:ea typeface="+mn-ea"/>
                <a:cs typeface="+mn-cs"/>
              </a:rPr>
              <a:t>With that said, as with the other consultations, the County and the jurisdictions should decide how and by whom community outreach will be handled if there is a new or expanded facility, operation, or activity.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smtClean="0">
                <a:solidFill>
                  <a:schemeClr val="tx1"/>
                </a:solidFill>
                <a:latin typeface="+mn-lt"/>
                <a:ea typeface="+mn-ea"/>
                <a:cs typeface="+mn-cs"/>
              </a:rPr>
              <a:t>However, nothing precludes jurisdictions from providing outreach on their own. </a:t>
            </a:r>
          </a:p>
          <a:p>
            <a:pPr marL="171450" lvl="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This outreach requirement was included in the regulations to facilitate feedback from the community during the planning process.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smtClean="0">
                <a:solidFill>
                  <a:schemeClr val="tx1"/>
                </a:solidFill>
                <a:latin typeface="+mn-lt"/>
                <a:ea typeface="+mn-ea"/>
                <a:cs typeface="+mn-cs"/>
              </a:rPr>
              <a:t>The community outreach must meet certain specifications to ensure thorough and authentic engagement on this requirement.</a:t>
            </a:r>
          </a:p>
          <a:p>
            <a:pPr marL="457200" lvl="1" indent="0">
              <a:buFont typeface="Courier New" panose="02070309020205020404" pitchFamily="49" charset="0"/>
              <a:buNone/>
            </a:pPr>
            <a:endParaRPr lang="en-US" sz="1200" b="0" i="0" u="none" strike="noStrike" kern="1200" baseline="0" dirty="0" smtClean="0">
              <a:solidFill>
                <a:schemeClr val="tx1"/>
              </a:solidFill>
              <a:latin typeface="+mn-lt"/>
              <a:ea typeface="+mn-ea"/>
              <a:cs typeface="+mn-cs"/>
            </a:endParaRPr>
          </a:p>
          <a:p>
            <a:pPr marL="171450" indent="-171450">
              <a:buFont typeface="Arial" panose="020B0604020202020204" pitchFamily="34" charset="0"/>
              <a:buChar char="•"/>
            </a:pPr>
            <a:endParaRPr lang="en-US" b="0" u="none" dirty="0" smtClean="0"/>
          </a:p>
          <a:p>
            <a:endParaRPr lang="en-US" b="0" u="none" dirty="0" smtClean="0"/>
          </a:p>
          <a:p>
            <a:endParaRPr lang="en-US" b="0"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a:p>
        </p:txBody>
      </p:sp>
    </p:spTree>
    <p:extLst>
      <p:ext uri="{BB962C8B-B14F-4D97-AF65-F5344CB8AC3E}">
        <p14:creationId xmlns:p14="http://schemas.microsoft.com/office/powerpoint/2010/main" val="3100385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u="none" dirty="0" smtClean="0"/>
              <a:t>If a jurisdiction’s data determines that organic recycling capacity is needed, the County is required to notify each jurisdiction that lacks sufficient capacity that </a:t>
            </a:r>
            <a:r>
              <a:rPr lang="en-US" b="0" u="none" dirty="0" smtClean="0"/>
              <a:t>the jurisdiction </a:t>
            </a:r>
            <a:r>
              <a:rPr lang="en-US" sz="1200" b="0" u="none" baseline="0" dirty="0" smtClean="0"/>
              <a:t>is</a:t>
            </a:r>
            <a:r>
              <a:rPr lang="en-US" sz="1200" b="0" u="none" dirty="0" smtClean="0"/>
              <a:t> required to: </a:t>
            </a:r>
          </a:p>
          <a:p>
            <a:pPr marL="628650" lvl="1" indent="-171450">
              <a:buFont typeface="Wingdings" panose="05000000000000000000" pitchFamily="2" charset="2"/>
              <a:buChar char="Ø"/>
            </a:pPr>
            <a:r>
              <a:rPr lang="en-US" sz="1200" b="0" i="0" u="none" strike="noStrike" kern="1200" baseline="0" dirty="0" smtClean="0">
                <a:solidFill>
                  <a:schemeClr val="tx1"/>
                </a:solidFill>
                <a:latin typeface="+mn-lt"/>
                <a:ea typeface="+mn-ea"/>
                <a:cs typeface="+mn-cs"/>
              </a:rPr>
              <a:t>Submit an implementation schedule to CalRecycle that demonstrates how the jurisdiction will ensure available capacity to recover the organic waste disposed by generators within their jurisdiction by the end of the report period.  </a:t>
            </a:r>
          </a:p>
          <a:p>
            <a:pPr marL="628650" lvl="1" indent="-171450">
              <a:buFont typeface="Wingdings" panose="05000000000000000000" pitchFamily="2" charset="2"/>
              <a:buChar char="Ø"/>
            </a:pPr>
            <a:r>
              <a:rPr lang="en-US" sz="1200" b="0" i="0" u="none" strike="noStrike" kern="1200" baseline="0" dirty="0" smtClean="0">
                <a:solidFill>
                  <a:schemeClr val="tx1"/>
                </a:solidFill>
                <a:latin typeface="+mn-lt"/>
                <a:ea typeface="+mn-ea"/>
                <a:cs typeface="+mn-cs"/>
              </a:rPr>
              <a:t>The implementation schedule must include timelines and milestones for planning efforts to access capacity, including: </a:t>
            </a:r>
          </a:p>
          <a:p>
            <a:pPr lvl="2"/>
            <a:r>
              <a:rPr lang="en-US" sz="1200" b="0" i="0" u="none" strike="noStrike" kern="1200" baseline="0" dirty="0" smtClean="0">
                <a:solidFill>
                  <a:schemeClr val="tx1"/>
                </a:solidFill>
                <a:latin typeface="+mn-lt"/>
                <a:ea typeface="+mn-ea"/>
                <a:cs typeface="+mn-cs"/>
              </a:rPr>
              <a:t>1. Obtaining funding for infrastructure through modifying franchise agreements or other means of financially supporting the expansion of organic waste recycling</a:t>
            </a:r>
          </a:p>
          <a:p>
            <a:pPr lvl="2"/>
            <a:r>
              <a:rPr lang="en-US" sz="1200" b="0" i="0" u="none" strike="noStrike" kern="1200" baseline="0" dirty="0" smtClean="0">
                <a:solidFill>
                  <a:schemeClr val="tx1"/>
                </a:solidFill>
                <a:latin typeface="+mn-lt"/>
                <a:ea typeface="+mn-ea"/>
                <a:cs typeface="+mn-cs"/>
              </a:rPr>
              <a:t>2. </a:t>
            </a:r>
            <a:r>
              <a:rPr lang="en-US" sz="1200" b="0" i="0" u="none" strike="noStrike" kern="1200" baseline="0" dirty="0" smtClean="0">
                <a:solidFill>
                  <a:schemeClr val="tx1"/>
                </a:solidFill>
                <a:effectLst/>
                <a:latin typeface="+mn-lt"/>
                <a:ea typeface="+mn-ea"/>
                <a:cs typeface="+mn-cs"/>
              </a:rPr>
              <a:t>I</a:t>
            </a:r>
            <a:r>
              <a:rPr lang="en-US" sz="1200" b="0" u="none" kern="1200" dirty="0" smtClean="0">
                <a:solidFill>
                  <a:schemeClr val="tx1"/>
                </a:solidFill>
                <a:effectLst/>
                <a:latin typeface="+mn-lt"/>
                <a:ea typeface="+mn-ea"/>
                <a:cs typeface="+mn-cs"/>
              </a:rPr>
              <a:t>dentifying existing locations that could be used for additional capacity, and identifying locations for proposed new or expanded organic waste recycling facilities that will be used to recycle organic waste. </a:t>
            </a:r>
          </a:p>
          <a:p>
            <a:pPr marL="628650" lvl="1" indent="-171450">
              <a:buFont typeface="Wingdings" panose="05000000000000000000" pitchFamily="2" charset="2"/>
              <a:buChar char="Ø"/>
            </a:pPr>
            <a:r>
              <a:rPr lang="en-US" sz="1200" b="0" u="none" kern="1200" dirty="0" smtClean="0">
                <a:solidFill>
                  <a:schemeClr val="tx1"/>
                </a:solidFill>
                <a:effectLst/>
                <a:latin typeface="+mn-lt"/>
                <a:ea typeface="+mn-ea"/>
                <a:cs typeface="+mn-cs"/>
              </a:rPr>
              <a:t>The County is required to notify each jurisdiction that lacks sufficient capacity that the county has reported a list of these jurisdictions to CalRecycle. </a:t>
            </a:r>
          </a:p>
          <a:p>
            <a:pPr marL="628650" lvl="1" indent="-171450">
              <a:buFont typeface="Wingdings" panose="05000000000000000000" pitchFamily="2" charset="2"/>
              <a:buChar char="Ø"/>
            </a:pPr>
            <a:endParaRPr lang="en-US" sz="1200" b="1" u="none" kern="1200" dirty="0" smtClean="0">
              <a:solidFill>
                <a:schemeClr val="tx1"/>
              </a:solidFill>
              <a:effectLst/>
              <a:latin typeface="+mn-lt"/>
              <a:ea typeface="+mn-ea"/>
              <a:cs typeface="+mn-cs"/>
            </a:endParaRPr>
          </a:p>
          <a:p>
            <a:endParaRPr lang="en-US" b="1"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a:p>
        </p:txBody>
      </p:sp>
    </p:spTree>
    <p:extLst>
      <p:ext uri="{BB962C8B-B14F-4D97-AF65-F5344CB8AC3E}">
        <p14:creationId xmlns:p14="http://schemas.microsoft.com/office/powerpoint/2010/main" val="323934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For capacity planning, organic waste shall only include the following types of materials:  </a:t>
            </a:r>
            <a:r>
              <a:rPr lang="en-US" b="1" dirty="0" smtClean="0"/>
              <a:t>food, green waste, landscape and pruning waste, wood, paper products, printing and writing paper, </a:t>
            </a:r>
            <a:r>
              <a:rPr lang="en-US" b="1" dirty="0" err="1" smtClean="0"/>
              <a:t>digestate</a:t>
            </a:r>
            <a:r>
              <a:rPr lang="en-US" b="1" dirty="0" smtClean="0"/>
              <a:t>, and </a:t>
            </a:r>
            <a:r>
              <a:rPr lang="en-US" b="1" dirty="0" err="1" smtClean="0"/>
              <a:t>biosolids</a:t>
            </a:r>
            <a:r>
              <a:rPr lang="en-US" dirty="0" smtClean="0"/>
              <a:t>. </a:t>
            </a:r>
          </a:p>
          <a:p>
            <a:pPr marL="171450" lvl="0" indent="-171450">
              <a:buFont typeface="Arial" panose="020B0604020202020204" pitchFamily="34" charset="0"/>
              <a:buChar char="•"/>
            </a:pPr>
            <a:r>
              <a:rPr lang="en-US" dirty="0" smtClean="0"/>
              <a:t>When jurisdictions are engaged in organic waste recycling capacity planning outlined within this section, the </a:t>
            </a:r>
            <a:r>
              <a:rPr lang="en-US" b="1" dirty="0" smtClean="0"/>
              <a:t>focus is on these particular organic waste types rather than the larger group </a:t>
            </a:r>
            <a:r>
              <a:rPr lang="en-US" dirty="0" smtClean="0"/>
              <a:t>of materials that comprise “organic waste.”</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a:p>
        </p:txBody>
      </p:sp>
    </p:spTree>
    <p:extLst>
      <p:ext uri="{BB962C8B-B14F-4D97-AF65-F5344CB8AC3E}">
        <p14:creationId xmlns:p14="http://schemas.microsoft.com/office/powerpoint/2010/main" val="2982285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A </a:t>
            </a:r>
            <a:r>
              <a:rPr lang="en-US" b="1" dirty="0" smtClean="0"/>
              <a:t>jurisdiction that receives</a:t>
            </a:r>
            <a:r>
              <a:rPr lang="en-US" b="1" baseline="0" dirty="0" smtClean="0"/>
              <a:t> a </a:t>
            </a:r>
            <a:r>
              <a:rPr lang="en-US" b="1" dirty="0" smtClean="0"/>
              <a:t>waiver from the department does not have to plan for organic waste capacity for the area that is waived</a:t>
            </a:r>
            <a:r>
              <a:rPr lang="en-US" dirty="0" smtClean="0"/>
              <a:t>. </a:t>
            </a:r>
          </a:p>
          <a:p>
            <a:pPr marL="171450" indent="-171450">
              <a:buFont typeface="Arial" panose="020B0604020202020204" pitchFamily="34" charset="0"/>
              <a:buChar char="•"/>
            </a:pPr>
            <a:r>
              <a:rPr lang="en-US" dirty="0" smtClean="0"/>
              <a:t>A </a:t>
            </a:r>
            <a:r>
              <a:rPr lang="en-US" b="1" dirty="0" smtClean="0"/>
              <a:t>county is not required to obtain information from a jurisdiction that is waived from all of the organic waste collection requirements.</a:t>
            </a:r>
          </a:p>
          <a:p>
            <a:pPr marL="171450" lvl="0" indent="-171450">
              <a:buFont typeface="Arial" panose="020B0604020202020204" pitchFamily="34" charset="0"/>
              <a:buChar char="•"/>
            </a:pPr>
            <a:r>
              <a:rPr lang="en-US" dirty="0" smtClean="0"/>
              <a:t>Capacity planning for locations that are exempted from providing required collection services, are not required to be included in the county’s capacity planning estimates </a:t>
            </a:r>
            <a:r>
              <a:rPr lang="en-US" b="1" dirty="0" smtClean="0"/>
              <a:t>as those locations will not be contributing to the county’s organics waste totals.</a:t>
            </a:r>
          </a:p>
          <a:p>
            <a:pPr marL="171450" indent="-171450">
              <a:buFont typeface="Arial" panose="020B0604020202020204" pitchFamily="34" charset="0"/>
              <a:buChar char="•"/>
            </a:pP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a:p>
        </p:txBody>
      </p:sp>
    </p:spTree>
    <p:extLst>
      <p:ext uri="{BB962C8B-B14F-4D97-AF65-F5344CB8AC3E}">
        <p14:creationId xmlns:p14="http://schemas.microsoft.com/office/powerpoint/2010/main" val="449782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That concludes</a:t>
            </a:r>
            <a:r>
              <a:rPr lang="en-US" baseline="0" dirty="0" smtClean="0"/>
              <a:t> the Organic Waste Capacity Planning presentation.</a:t>
            </a:r>
          </a:p>
          <a:p>
            <a:endParaRPr lang="en-US" baseline="0" dirty="0" smtClean="0"/>
          </a:p>
          <a:p>
            <a:r>
              <a:rPr lang="en-US" baseline="0" dirty="0" smtClean="0"/>
              <a:t>If you have questions, concerns or require clarity regarding the information presented here today, please leave your questions and comments in the comment box, or email the SLCP contact shown on this slide. We will do our best to address all questions after Chris Brea gives us a guided tour of the calculator.</a:t>
            </a:r>
          </a:p>
          <a:p>
            <a:endParaRPr lang="en-US" baseline="0" dirty="0" smtClean="0"/>
          </a:p>
          <a:p>
            <a:r>
              <a:rPr lang="en-US" baseline="0" dirty="0" smtClean="0"/>
              <a:t>Thank you.</a:t>
            </a:r>
          </a:p>
          <a:p>
            <a:endParaRPr lang="en-US" baseline="0" dirty="0" smtClean="0"/>
          </a:p>
          <a:p>
            <a:r>
              <a:rPr lang="en-US" baseline="0" dirty="0" smtClean="0"/>
              <a:t>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a:p>
        </p:txBody>
      </p:sp>
    </p:spTree>
    <p:extLst>
      <p:ext uri="{BB962C8B-B14F-4D97-AF65-F5344CB8AC3E}">
        <p14:creationId xmlns:p14="http://schemas.microsoft.com/office/powerpoint/2010/main" val="294234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3"/>
          <a:stretch>
            <a:fillRect/>
          </a:stretch>
        </p:blipFill>
        <p:spPr>
          <a:xfrm>
            <a:off x="0" y="0"/>
            <a:ext cx="12191998" cy="6857999"/>
          </a:xfrm>
          <a:prstGeom prst="rect">
            <a:avLst/>
          </a:prstGeom>
        </p:spPr>
      </p:pic>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488301" y="5412176"/>
            <a:ext cx="3505200" cy="1655762"/>
          </a:xfrm>
        </p:spPr>
        <p:txBody>
          <a:bodyPr>
            <a:normAutofit/>
          </a:bodyPr>
          <a:lstStyle/>
          <a:p>
            <a:pPr algn="l"/>
            <a:r>
              <a:rPr lang="en-US" sz="2000" dirty="0" smtClean="0">
                <a:solidFill>
                  <a:schemeClr val="bg1"/>
                </a:solidFill>
              </a:rPr>
              <a:t>SB 1383 Requirements Overview </a:t>
            </a:r>
            <a:endParaRPr lang="en-US" sz="2000" dirty="0">
              <a:solidFill>
                <a:schemeClr val="bg1"/>
              </a:solidFill>
            </a:endParaRPr>
          </a:p>
        </p:txBody>
      </p:sp>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236375" y="318488"/>
            <a:ext cx="4852460" cy="2771554"/>
          </a:xfrm>
        </p:spPr>
        <p:txBody>
          <a:bodyPr>
            <a:normAutofit/>
          </a:bodyPr>
          <a:lstStyle/>
          <a:p>
            <a:pPr algn="l"/>
            <a:r>
              <a:rPr lang="en-US" sz="4800" dirty="0" smtClean="0">
                <a:solidFill>
                  <a:schemeClr val="bg1"/>
                </a:solidFill>
              </a:rPr>
              <a:t>Organic Waste Recycling Capacity Planning</a:t>
            </a:r>
            <a:endParaRPr lang="en-US" sz="2400" dirty="0">
              <a:solidFill>
                <a:schemeClr val="bg1"/>
              </a:solidFill>
            </a:endParaRPr>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0" dirty="0" smtClean="0">
                <a:solidFill>
                  <a:schemeClr val="accent6">
                    <a:lumMod val="50000"/>
                  </a:schemeClr>
                </a:solidFill>
              </a:rPr>
              <a:t>Organic </a:t>
            </a:r>
            <a:r>
              <a:rPr lang="en-US" b="0" dirty="0">
                <a:solidFill>
                  <a:schemeClr val="accent6">
                    <a:lumMod val="50000"/>
                  </a:schemeClr>
                </a:solidFill>
              </a:rPr>
              <a:t>Waste Recycling Capacity Planning </a:t>
            </a:r>
            <a:r>
              <a:rPr lang="en-US" b="0" dirty="0" smtClean="0">
                <a:solidFill>
                  <a:schemeClr val="accent6">
                    <a:lumMod val="50000"/>
                  </a:schemeClr>
                </a:solidFill>
              </a:rPr>
              <a:t>Requirements Overview (</a:t>
            </a:r>
            <a:r>
              <a:rPr lang="en-US" b="0" dirty="0">
                <a:solidFill>
                  <a:schemeClr val="accent6">
                    <a:lumMod val="50000"/>
                  </a:schemeClr>
                </a:solidFill>
              </a:rPr>
              <a:t>Section </a:t>
            </a:r>
            <a:r>
              <a:rPr lang="en-US" b="0" dirty="0" smtClean="0">
                <a:solidFill>
                  <a:schemeClr val="accent6">
                    <a:lumMod val="50000"/>
                  </a:schemeClr>
                </a:solidFill>
              </a:rPr>
              <a:t>18992.1)</a:t>
            </a:r>
            <a:endParaRPr lang="en-US" b="0" dirty="0">
              <a:solidFill>
                <a:schemeClr val="accent6">
                  <a:lumMod val="50000"/>
                </a:schemeClr>
              </a:solidFill>
            </a:endParaRPr>
          </a:p>
        </p:txBody>
      </p:sp>
      <p:pic>
        <p:nvPicPr>
          <p:cNvPr id="5" name="Content Placeholder 4" descr="A large truck&#10;&#10;Description automatically generated">
            <a:extLst>
              <a:ext uri="{FF2B5EF4-FFF2-40B4-BE49-F238E27FC236}">
                <a16:creationId xmlns:a16="http://schemas.microsoft.com/office/drawing/2014/main" id="{77F7D26E-5391-4C79-BC80-E6E086F2796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694043" y="2114319"/>
            <a:ext cx="6803913" cy="3829281"/>
          </a:xfrm>
          <a:prstGeom prst="rect">
            <a:avLst/>
          </a:prstGeom>
        </p:spPr>
      </p:pic>
    </p:spTree>
    <p:extLst>
      <p:ext uri="{BB962C8B-B14F-4D97-AF65-F5344CB8AC3E}">
        <p14:creationId xmlns:p14="http://schemas.microsoft.com/office/powerpoint/2010/main" val="30793997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20700"/>
            <a:ext cx="10515600" cy="1555750"/>
          </a:xfrm>
        </p:spPr>
        <p:txBody>
          <a:bodyPr>
            <a:noAutofit/>
          </a:bodyPr>
          <a:lstStyle/>
          <a:p>
            <a:r>
              <a:rPr lang="en-US" sz="3200" b="0" dirty="0">
                <a:solidFill>
                  <a:schemeClr val="accent6">
                    <a:lumMod val="50000"/>
                  </a:schemeClr>
                </a:solidFill>
              </a:rPr>
              <a:t>Counties, in coordination with cities, special districts that provide solid waste collection services, and regional agencies located within the county, are required to:</a:t>
            </a:r>
          </a:p>
        </p:txBody>
      </p:sp>
      <p:sp>
        <p:nvSpPr>
          <p:cNvPr id="3" name="Content Placeholder 2"/>
          <p:cNvSpPr>
            <a:spLocks noGrp="1"/>
          </p:cNvSpPr>
          <p:nvPr>
            <p:ph sz="half" idx="1"/>
          </p:nvPr>
        </p:nvSpPr>
        <p:spPr>
          <a:xfrm>
            <a:off x="838200" y="2315788"/>
            <a:ext cx="5181600" cy="4143375"/>
          </a:xfrm>
        </p:spPr>
        <p:txBody>
          <a:bodyPr/>
          <a:lstStyle/>
          <a:p>
            <a:r>
              <a:rPr lang="en-US" sz="3200" dirty="0"/>
              <a:t>Estimate the amount of organic waste that will be disposed</a:t>
            </a:r>
          </a:p>
          <a:p>
            <a:r>
              <a:rPr lang="en-US" sz="3200" dirty="0"/>
              <a:t>Identify available verifiable existing organic waste recycling infrastructure capacity (inside and outside of the county)</a:t>
            </a:r>
          </a:p>
          <a:p>
            <a:endParaRPr lang="en-US" dirty="0"/>
          </a:p>
        </p:txBody>
      </p:sp>
      <p:pic>
        <p:nvPicPr>
          <p:cNvPr id="5" name="Content Placeholder 4" descr="Compost rows" title="Compost Rows">
            <a:extLst>
              <a:ext uri="{FF2B5EF4-FFF2-40B4-BE49-F238E27FC236}">
                <a16:creationId xmlns:a16="http://schemas.microsoft.com/office/drawing/2014/main" id="{681E5721-4398-4A00-B835-A2621CC16272}"/>
              </a:ext>
            </a:extLst>
          </p:cNvPr>
          <p:cNvPicPr>
            <a:picLocks noGrp="1" noChangeAspect="1"/>
          </p:cNvPicPr>
          <p:nvPr>
            <p:ph sz="half" idx="2"/>
          </p:nvPr>
        </p:nvPicPr>
        <p:blipFill rotWithShape="1">
          <a:blip r:embed="rId3"/>
          <a:srcRect l="9651" r="5016" b="1"/>
          <a:stretch/>
        </p:blipFill>
        <p:spPr>
          <a:xfrm>
            <a:off x="6172200" y="2773969"/>
            <a:ext cx="5181600" cy="2911849"/>
          </a:xfrm>
          <a:prstGeom prst="rect">
            <a:avLst/>
          </a:prstGeom>
        </p:spPr>
      </p:pic>
    </p:spTree>
    <p:extLst>
      <p:ext uri="{BB962C8B-B14F-4D97-AF65-F5344CB8AC3E}">
        <p14:creationId xmlns:p14="http://schemas.microsoft.com/office/powerpoint/2010/main" val="32143549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174875"/>
          </a:xfrm>
        </p:spPr>
        <p:txBody>
          <a:bodyPr>
            <a:noAutofit/>
          </a:bodyPr>
          <a:lstStyle/>
          <a:p>
            <a:r>
              <a:rPr lang="en-US" sz="3600" b="0" dirty="0">
                <a:solidFill>
                  <a:schemeClr val="accent6">
                    <a:lumMod val="50000"/>
                  </a:schemeClr>
                </a:solidFill>
              </a:rPr>
              <a:t>Counties, in coordination with cities, special districts that provide solid waste collection services, and regional agencies located within the county, are required to:</a:t>
            </a:r>
          </a:p>
        </p:txBody>
      </p:sp>
      <p:sp>
        <p:nvSpPr>
          <p:cNvPr id="3" name="Content Placeholder 2"/>
          <p:cNvSpPr>
            <a:spLocks noGrp="1"/>
          </p:cNvSpPr>
          <p:nvPr>
            <p:ph sz="half" idx="1"/>
          </p:nvPr>
        </p:nvSpPr>
        <p:spPr>
          <a:xfrm>
            <a:off x="838200" y="2813031"/>
            <a:ext cx="5181600" cy="3363931"/>
          </a:xfrm>
        </p:spPr>
        <p:txBody>
          <a:bodyPr/>
          <a:lstStyle/>
          <a:p>
            <a:r>
              <a:rPr lang="en-US" sz="3200" dirty="0"/>
              <a:t>Estimate the amount of new or expanded organic waste recycling facility capacity needed</a:t>
            </a:r>
          </a:p>
          <a:p>
            <a:endParaRPr lang="en-US" dirty="0"/>
          </a:p>
        </p:txBody>
      </p:sp>
      <p:pic>
        <p:nvPicPr>
          <p:cNvPr id="5" name="Content Placeholder 4" descr="Anaerobic digestin facility" title="AD Facility">
            <a:extLst>
              <a:ext uri="{FF2B5EF4-FFF2-40B4-BE49-F238E27FC236}">
                <a16:creationId xmlns:a16="http://schemas.microsoft.com/office/drawing/2014/main" id="{41162431-19B2-4835-843C-9E9117A64F75}"/>
              </a:ext>
            </a:extLst>
          </p:cNvPr>
          <p:cNvPicPr>
            <a:picLocks noGrp="1" noChangeAspect="1"/>
          </p:cNvPicPr>
          <p:nvPr>
            <p:ph sz="half" idx="2"/>
          </p:nvPr>
        </p:nvPicPr>
        <p:blipFill>
          <a:blip r:embed="rId3"/>
          <a:stretch>
            <a:fillRect/>
          </a:stretch>
        </p:blipFill>
        <p:spPr>
          <a:xfrm>
            <a:off x="6172200" y="2813031"/>
            <a:ext cx="5181600" cy="2782926"/>
          </a:xfrm>
          <a:prstGeom prst="rect">
            <a:avLst/>
          </a:prstGeom>
        </p:spPr>
      </p:pic>
    </p:spTree>
    <p:extLst>
      <p:ext uri="{BB962C8B-B14F-4D97-AF65-F5344CB8AC3E}">
        <p14:creationId xmlns:p14="http://schemas.microsoft.com/office/powerpoint/2010/main" val="11973833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a:solidFill>
                  <a:schemeClr val="accent6">
                    <a:lumMod val="50000"/>
                  </a:schemeClr>
                </a:solidFill>
              </a:rPr>
              <a:t>Planning includes consultation with the following:</a:t>
            </a:r>
          </a:p>
        </p:txBody>
      </p:sp>
      <p:sp>
        <p:nvSpPr>
          <p:cNvPr id="3" name="Content Placeholder 2"/>
          <p:cNvSpPr>
            <a:spLocks noGrp="1"/>
          </p:cNvSpPr>
          <p:nvPr>
            <p:ph sz="half" idx="1"/>
          </p:nvPr>
        </p:nvSpPr>
        <p:spPr/>
        <p:txBody>
          <a:bodyPr/>
          <a:lstStyle/>
          <a:p>
            <a:pPr>
              <a:buFont typeface="Wingdings" panose="05000000000000000000" pitchFamily="2" charset="2"/>
              <a:buChar char="ü"/>
            </a:pPr>
            <a:r>
              <a:rPr lang="en-US" sz="3200" dirty="0"/>
              <a:t>The Enforcement Agency and the local task force </a:t>
            </a:r>
          </a:p>
          <a:p>
            <a:pPr>
              <a:buFont typeface="Wingdings" panose="05000000000000000000" pitchFamily="2" charset="2"/>
              <a:buChar char="ü"/>
            </a:pPr>
            <a:r>
              <a:rPr lang="en-US" sz="3200" dirty="0"/>
              <a:t>Haulers and owners of facilities, operations, and activities that recover organic waste</a:t>
            </a:r>
          </a:p>
          <a:p>
            <a:pPr>
              <a:buFont typeface="Wingdings" panose="05000000000000000000" pitchFamily="2" charset="2"/>
              <a:buChar char="ü"/>
            </a:pPr>
            <a:r>
              <a:rPr lang="en-US" sz="3200" dirty="0"/>
              <a:t>Community composting operators </a:t>
            </a:r>
          </a:p>
          <a:p>
            <a:endParaRPr lang="en-US" dirty="0"/>
          </a:p>
        </p:txBody>
      </p:sp>
      <p:pic>
        <p:nvPicPr>
          <p:cNvPr id="7" name="Content Placeholder 6" descr="anaerobic digestion facility">
            <a:extLst>
              <a:ext uri="{FF2B5EF4-FFF2-40B4-BE49-F238E27FC236}">
                <a16:creationId xmlns:a16="http://schemas.microsoft.com/office/drawing/2014/main" id="{D07744AD-C421-45F3-9F9D-20FFBE8FB0FD}"/>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2498" r="18850" b="-1"/>
          <a:stretch/>
        </p:blipFill>
        <p:spPr>
          <a:xfrm>
            <a:off x="6172200" y="2539574"/>
            <a:ext cx="5181600" cy="2923439"/>
          </a:xfrm>
          <a:prstGeom prst="rect">
            <a:avLst/>
          </a:prstGeom>
        </p:spPr>
      </p:pic>
    </p:spTree>
    <p:extLst>
      <p:ext uri="{BB962C8B-B14F-4D97-AF65-F5344CB8AC3E}">
        <p14:creationId xmlns:p14="http://schemas.microsoft.com/office/powerpoint/2010/main" val="28441113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0" dirty="0">
                <a:solidFill>
                  <a:schemeClr val="accent6">
                    <a:lumMod val="50000"/>
                  </a:schemeClr>
                </a:solidFill>
              </a:rPr>
              <a:t>Planning also includes community outreach for planned new or expanding </a:t>
            </a:r>
            <a:r>
              <a:rPr lang="en-US" b="0" dirty="0" smtClean="0">
                <a:solidFill>
                  <a:schemeClr val="accent6">
                    <a:lumMod val="50000"/>
                  </a:schemeClr>
                </a:solidFill>
              </a:rPr>
              <a:t>facilities</a:t>
            </a:r>
            <a:endParaRPr lang="en-US" b="0" dirty="0">
              <a:solidFill>
                <a:schemeClr val="accent6">
                  <a:lumMod val="50000"/>
                </a:schemeClr>
              </a:solidFill>
            </a:endParaRPr>
          </a:p>
        </p:txBody>
      </p:sp>
      <p:pic>
        <p:nvPicPr>
          <p:cNvPr id="6" name="Content Placeholder 5" descr="People at a community meeting"/>
          <p:cNvPicPr>
            <a:picLocks noGrp="1" noChangeAspect="1"/>
          </p:cNvPicPr>
          <p:nvPr>
            <p:ph sz="half" idx="1"/>
          </p:nvPr>
        </p:nvPicPr>
        <p:blipFill>
          <a:blip r:embed="rId3"/>
          <a:stretch>
            <a:fillRect/>
          </a:stretch>
        </p:blipFill>
        <p:spPr>
          <a:xfrm>
            <a:off x="838200" y="2704620"/>
            <a:ext cx="5181600" cy="2593347"/>
          </a:xfrm>
          <a:prstGeom prst="rect">
            <a:avLst/>
          </a:prstGeom>
        </p:spPr>
      </p:pic>
      <p:pic>
        <p:nvPicPr>
          <p:cNvPr id="7" name="Content Placeholder 6" descr="people at a community meeting"/>
          <p:cNvPicPr>
            <a:picLocks noGrp="1" noChangeAspect="1"/>
          </p:cNvPicPr>
          <p:nvPr>
            <p:ph sz="half" idx="2"/>
          </p:nvPr>
        </p:nvPicPr>
        <p:blipFill>
          <a:blip r:embed="rId4"/>
          <a:stretch>
            <a:fillRect/>
          </a:stretch>
        </p:blipFill>
        <p:spPr>
          <a:xfrm>
            <a:off x="6633861" y="2321476"/>
            <a:ext cx="4719939" cy="3215723"/>
          </a:xfrm>
          <a:prstGeom prst="rect">
            <a:avLst/>
          </a:prstGeom>
        </p:spPr>
      </p:pic>
    </p:spTree>
    <p:extLst>
      <p:ext uri="{BB962C8B-B14F-4D97-AF65-F5344CB8AC3E}">
        <p14:creationId xmlns:p14="http://schemas.microsoft.com/office/powerpoint/2010/main" val="33850560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6925"/>
            <a:ext cx="10515600" cy="1325563"/>
          </a:xfrm>
        </p:spPr>
        <p:txBody>
          <a:bodyPr>
            <a:noAutofit/>
          </a:bodyPr>
          <a:lstStyle/>
          <a:p>
            <a:r>
              <a:rPr lang="en-US" sz="3600" b="0" dirty="0">
                <a:solidFill>
                  <a:schemeClr val="accent6">
                    <a:lumMod val="50000"/>
                  </a:schemeClr>
                </a:solidFill>
              </a:rPr>
              <a:t>If the county determines that organic waste recycling capacity is needed, the county must notify any jurisdiction that lacks capacity that it is required to: </a:t>
            </a:r>
            <a:r>
              <a:rPr lang="en-US" sz="3200" b="0" dirty="0">
                <a:solidFill>
                  <a:schemeClr val="accent6">
                    <a:lumMod val="50000"/>
                  </a:schemeClr>
                </a:solidFill>
              </a:rPr>
              <a:t/>
            </a:r>
            <a:br>
              <a:rPr lang="en-US" sz="3200" b="0" dirty="0">
                <a:solidFill>
                  <a:schemeClr val="accent6">
                    <a:lumMod val="50000"/>
                  </a:schemeClr>
                </a:solidFill>
              </a:rPr>
            </a:br>
            <a:endParaRPr lang="en-US" sz="3200" b="0" dirty="0">
              <a:solidFill>
                <a:schemeClr val="accent6">
                  <a:lumMod val="50000"/>
                </a:schemeClr>
              </a:solidFill>
            </a:endParaRPr>
          </a:p>
        </p:txBody>
      </p:sp>
      <p:sp>
        <p:nvSpPr>
          <p:cNvPr id="3" name="Content Placeholder 2"/>
          <p:cNvSpPr>
            <a:spLocks noGrp="1"/>
          </p:cNvSpPr>
          <p:nvPr>
            <p:ph sz="half" idx="1"/>
          </p:nvPr>
        </p:nvSpPr>
        <p:spPr>
          <a:xfrm>
            <a:off x="838200" y="2429824"/>
            <a:ext cx="5181600" cy="3747138"/>
          </a:xfrm>
        </p:spPr>
        <p:txBody>
          <a:bodyPr/>
          <a:lstStyle/>
          <a:p>
            <a:r>
              <a:rPr lang="en-US" sz="3200" dirty="0"/>
              <a:t>Submit an implementation schedule to CalRecycle</a:t>
            </a:r>
          </a:p>
          <a:p>
            <a:r>
              <a:rPr lang="en-US" sz="3200" dirty="0"/>
              <a:t>Identify proposed new or expanded organic waste recycling facilities that will be used to process the organic waste</a:t>
            </a:r>
          </a:p>
          <a:p>
            <a:endParaRPr lang="en-US" dirty="0"/>
          </a:p>
        </p:txBody>
      </p:sp>
      <p:pic>
        <p:nvPicPr>
          <p:cNvPr id="5" name="Content Placeholder 4" descr="anerobic digestion facility">
            <a:extLst>
              <a:ext uri="{FF2B5EF4-FFF2-40B4-BE49-F238E27FC236}">
                <a16:creationId xmlns:a16="http://schemas.microsoft.com/office/drawing/2014/main" id="{FC0F8724-B0BA-49F6-AB9F-BF089B7BF744}"/>
              </a:ext>
            </a:extLst>
          </p:cNvPr>
          <p:cNvPicPr>
            <a:picLocks noGrp="1" noChangeAspect="1"/>
          </p:cNvPicPr>
          <p:nvPr>
            <p:ph sz="half" idx="2"/>
          </p:nvPr>
        </p:nvPicPr>
        <p:blipFill rotWithShape="1">
          <a:blip r:embed="rId3"/>
          <a:srcRect l="33447" r="16259" b="-1"/>
          <a:stretch/>
        </p:blipFill>
        <p:spPr>
          <a:xfrm>
            <a:off x="6527800" y="2429824"/>
            <a:ext cx="4826000" cy="3392945"/>
          </a:xfrm>
          <a:prstGeom prst="rect">
            <a:avLst/>
          </a:prstGeom>
        </p:spPr>
      </p:pic>
    </p:spTree>
    <p:extLst>
      <p:ext uri="{BB962C8B-B14F-4D97-AF65-F5344CB8AC3E}">
        <p14:creationId xmlns:p14="http://schemas.microsoft.com/office/powerpoint/2010/main" val="3580292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0" dirty="0">
                <a:solidFill>
                  <a:schemeClr val="accent6">
                    <a:lumMod val="50000"/>
                  </a:schemeClr>
                </a:solidFill>
              </a:rPr>
              <a:t>Material Types </a:t>
            </a:r>
          </a:p>
        </p:txBody>
      </p:sp>
      <p:sp>
        <p:nvSpPr>
          <p:cNvPr id="3" name="Content Placeholder 2"/>
          <p:cNvSpPr>
            <a:spLocks noGrp="1"/>
          </p:cNvSpPr>
          <p:nvPr>
            <p:ph sz="half" idx="1"/>
          </p:nvPr>
        </p:nvSpPr>
        <p:spPr>
          <a:xfrm>
            <a:off x="838200" y="2006601"/>
            <a:ext cx="5664200" cy="3632200"/>
          </a:xfrm>
        </p:spPr>
        <p:txBody>
          <a:bodyPr>
            <a:normAutofit lnSpcReduction="10000"/>
          </a:bodyPr>
          <a:lstStyle/>
          <a:p>
            <a:pPr marL="0" indent="0">
              <a:buNone/>
            </a:pPr>
            <a:r>
              <a:rPr lang="en-US" sz="3600" dirty="0"/>
              <a:t>Capacity planning includes the following </a:t>
            </a:r>
            <a:r>
              <a:rPr lang="en-US" sz="3600" dirty="0" smtClean="0"/>
              <a:t>materials: food</a:t>
            </a:r>
            <a:r>
              <a:rPr lang="en-US" sz="3600" dirty="0"/>
              <a:t>, green waste, landscape and pruning waste, wood, paper products, printing and writing paper, </a:t>
            </a:r>
            <a:r>
              <a:rPr lang="en-US" sz="3600" dirty="0" err="1"/>
              <a:t>digestate</a:t>
            </a:r>
            <a:r>
              <a:rPr lang="en-US" sz="3600" dirty="0"/>
              <a:t>, and </a:t>
            </a:r>
            <a:r>
              <a:rPr lang="en-US" sz="3600" dirty="0" err="1"/>
              <a:t>biosolids</a:t>
            </a:r>
            <a:r>
              <a:rPr lang="en-US" sz="3600" dirty="0"/>
              <a:t>. </a:t>
            </a:r>
          </a:p>
          <a:p>
            <a:endParaRPr lang="en-US" dirty="0"/>
          </a:p>
        </p:txBody>
      </p:sp>
      <p:pic>
        <p:nvPicPr>
          <p:cNvPr id="6" name="Content Placeholder 5" descr="food scraps in a kitchen pale"/>
          <p:cNvPicPr>
            <a:picLocks noGrp="1" noChangeAspect="1"/>
          </p:cNvPicPr>
          <p:nvPr>
            <p:ph sz="half" idx="2"/>
          </p:nvPr>
        </p:nvPicPr>
        <p:blipFill>
          <a:blip r:embed="rId3"/>
          <a:stretch>
            <a:fillRect/>
          </a:stretch>
        </p:blipFill>
        <p:spPr>
          <a:xfrm>
            <a:off x="6950964" y="2006601"/>
            <a:ext cx="4402836" cy="3271577"/>
          </a:xfrm>
          <a:prstGeom prst="rect">
            <a:avLst/>
          </a:prstGeom>
        </p:spPr>
      </p:pic>
    </p:spTree>
    <p:extLst>
      <p:ext uri="{BB962C8B-B14F-4D97-AF65-F5344CB8AC3E}">
        <p14:creationId xmlns:p14="http://schemas.microsoft.com/office/powerpoint/2010/main" val="1514797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4448"/>
            <a:ext cx="10515600" cy="1325563"/>
          </a:xfrm>
        </p:spPr>
        <p:txBody>
          <a:bodyPr/>
          <a:lstStyle/>
          <a:p>
            <a:pPr algn="ctr"/>
            <a:r>
              <a:rPr lang="en-US" b="0" dirty="0" smtClean="0">
                <a:solidFill>
                  <a:schemeClr val="accent6">
                    <a:lumMod val="50000"/>
                  </a:schemeClr>
                </a:solidFill>
              </a:rPr>
              <a:t>Waived Jurisdictions </a:t>
            </a:r>
            <a:endParaRPr lang="en-US" b="0" dirty="0">
              <a:solidFill>
                <a:schemeClr val="accent6">
                  <a:lumMod val="50000"/>
                </a:schemeClr>
              </a:solidFill>
            </a:endParaRPr>
          </a:p>
        </p:txBody>
      </p:sp>
      <p:sp>
        <p:nvSpPr>
          <p:cNvPr id="3" name="Content Placeholder 2"/>
          <p:cNvSpPr>
            <a:spLocks noGrp="1"/>
          </p:cNvSpPr>
          <p:nvPr>
            <p:ph sz="half" idx="1"/>
          </p:nvPr>
        </p:nvSpPr>
        <p:spPr>
          <a:xfrm>
            <a:off x="838200" y="1482237"/>
            <a:ext cx="5181600" cy="4486275"/>
          </a:xfrm>
        </p:spPr>
        <p:txBody>
          <a:bodyPr>
            <a:normAutofit fontScale="92500"/>
          </a:bodyPr>
          <a:lstStyle/>
          <a:p>
            <a:r>
              <a:rPr lang="en-US" sz="3200" dirty="0" smtClean="0"/>
              <a:t>A </a:t>
            </a:r>
            <a:r>
              <a:rPr lang="en-US" sz="3200" dirty="0"/>
              <a:t>jurisdiction that has a waiver does not have to plan for organic waste capacity for the area that is waived.</a:t>
            </a:r>
          </a:p>
          <a:p>
            <a:r>
              <a:rPr lang="en-US" sz="3200" dirty="0"/>
              <a:t>A county is not required to obtain information from a jurisdiction that is waived from all of the organic waste collection </a:t>
            </a:r>
            <a:r>
              <a:rPr lang="en-US" sz="3200" dirty="0" smtClean="0"/>
              <a:t>requirements.</a:t>
            </a:r>
            <a:endParaRPr lang="en-US" sz="3200" dirty="0"/>
          </a:p>
          <a:p>
            <a:endParaRPr lang="en-US" dirty="0"/>
          </a:p>
        </p:txBody>
      </p:sp>
      <p:pic>
        <p:nvPicPr>
          <p:cNvPr id="5" name="Content Placeholder 4" descr="bear on a trash can"/>
          <p:cNvPicPr>
            <a:picLocks noGrp="1" noChangeAspect="1"/>
          </p:cNvPicPr>
          <p:nvPr>
            <p:ph sz="half" idx="2"/>
          </p:nvPr>
        </p:nvPicPr>
        <p:blipFill rotWithShape="1">
          <a:blip r:embed="rId3"/>
          <a:srcRect l="15956" t="-1242" r="13349" b="1242"/>
          <a:stretch/>
        </p:blipFill>
        <p:spPr>
          <a:xfrm>
            <a:off x="6426201" y="1868409"/>
            <a:ext cx="4400228" cy="3211272"/>
          </a:xfrm>
          <a:prstGeom prst="rect">
            <a:avLst/>
          </a:prstGeom>
        </p:spPr>
      </p:pic>
    </p:spTree>
    <p:extLst>
      <p:ext uri="{BB962C8B-B14F-4D97-AF65-F5344CB8AC3E}">
        <p14:creationId xmlns:p14="http://schemas.microsoft.com/office/powerpoint/2010/main" val="33790636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0" dirty="0">
                <a:solidFill>
                  <a:schemeClr val="accent6">
                    <a:lumMod val="50000"/>
                  </a:schemeClr>
                </a:solidFill>
              </a:rPr>
              <a:t>Stay Engaged</a:t>
            </a:r>
            <a:endParaRPr lang="en-US" sz="5400" dirty="0"/>
          </a:p>
        </p:txBody>
      </p:sp>
      <p:sp>
        <p:nvSpPr>
          <p:cNvPr id="3" name="Content Placeholder 2"/>
          <p:cNvSpPr>
            <a:spLocks noGrp="1"/>
          </p:cNvSpPr>
          <p:nvPr>
            <p:ph idx="1"/>
          </p:nvPr>
        </p:nvSpPr>
        <p:spPr/>
        <p:txBody>
          <a:bodyPr>
            <a:normAutofit lnSpcReduction="10000"/>
          </a:bodyPr>
          <a:lstStyle/>
          <a:p>
            <a:r>
              <a:rPr lang="en-US" b="1" dirty="0"/>
              <a:t>SB 1383 Organics Capacity Calculator: </a:t>
            </a:r>
            <a:r>
              <a:rPr lang="en-US" dirty="0"/>
              <a:t>https://www2.calrecycle.ca.gov/LGCentral/organics/slcp/capacityplanning/recycling/calculator</a:t>
            </a:r>
            <a:endParaRPr lang="en-US" dirty="0" smtClean="0"/>
          </a:p>
          <a:p>
            <a:endParaRPr lang="en-US" b="1" dirty="0"/>
          </a:p>
          <a:p>
            <a:r>
              <a:rPr lang="en-US" b="1" dirty="0" smtClean="0"/>
              <a:t>Subscribe </a:t>
            </a:r>
            <a:r>
              <a:rPr lang="en-US" b="1" dirty="0"/>
              <a:t>to the SLCP listserv here: </a:t>
            </a:r>
            <a:r>
              <a:rPr lang="en-US" dirty="0"/>
              <a:t>h</a:t>
            </a:r>
            <a:r>
              <a:rPr lang="en-US" dirty="0">
                <a:solidFill>
                  <a:prstClr val="black"/>
                </a:solidFill>
              </a:rPr>
              <a:t>ttps://www2.calrecycle.ca.gov/Listservs/</a:t>
            </a:r>
            <a:br>
              <a:rPr lang="en-US" dirty="0">
                <a:solidFill>
                  <a:prstClr val="black"/>
                </a:solidFill>
              </a:rPr>
            </a:br>
            <a:r>
              <a:rPr lang="en-US" dirty="0">
                <a:solidFill>
                  <a:prstClr val="black"/>
                </a:solidFill>
              </a:rPr>
              <a:t>Subscribe/152 </a:t>
            </a:r>
          </a:p>
          <a:p>
            <a:endParaRPr lang="en-US" dirty="0" smtClean="0"/>
          </a:p>
          <a:p>
            <a:r>
              <a:rPr lang="en-US" b="1" dirty="0" smtClean="0"/>
              <a:t>Questions</a:t>
            </a:r>
            <a:r>
              <a:rPr lang="en-US" b="1" dirty="0"/>
              <a:t>? </a:t>
            </a:r>
            <a:endParaRPr lang="en-US" b="1" dirty="0" smtClean="0"/>
          </a:p>
          <a:p>
            <a:pPr marL="0" indent="0">
              <a:buNone/>
            </a:pPr>
            <a:r>
              <a:rPr lang="en-US" b="1" dirty="0"/>
              <a:t> </a:t>
            </a:r>
            <a:r>
              <a:rPr lang="en-US" b="1" dirty="0" smtClean="0"/>
              <a:t> </a:t>
            </a:r>
            <a:r>
              <a:rPr lang="en-US" dirty="0" smtClean="0"/>
              <a:t>Contact </a:t>
            </a:r>
            <a:r>
              <a:rPr lang="en-US" dirty="0"/>
              <a:t>SLCP.Organics@calrecycle.ca.gov</a:t>
            </a:r>
          </a:p>
          <a:p>
            <a:endParaRPr lang="en-US" dirty="0"/>
          </a:p>
        </p:txBody>
      </p:sp>
    </p:spTree>
    <p:extLst>
      <p:ext uri="{BB962C8B-B14F-4D97-AF65-F5344CB8AC3E}">
        <p14:creationId xmlns:p14="http://schemas.microsoft.com/office/powerpoint/2010/main" val="35960351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0" dirty="0" smtClean="0">
                <a:solidFill>
                  <a:schemeClr val="accent6">
                    <a:lumMod val="50000"/>
                  </a:schemeClr>
                </a:solidFill>
              </a:rPr>
              <a:t>Disclaimer</a:t>
            </a:r>
            <a:endParaRPr lang="en-US" b="0" dirty="0">
              <a:solidFill>
                <a:schemeClr val="accent6">
                  <a:lumMod val="50000"/>
                </a:schemeClr>
              </a:solidFill>
            </a:endParaRPr>
          </a:p>
        </p:txBody>
      </p:sp>
      <p:sp>
        <p:nvSpPr>
          <p:cNvPr id="3" name="Content Placeholder 2"/>
          <p:cNvSpPr>
            <a:spLocks noGrp="1"/>
          </p:cNvSpPr>
          <p:nvPr>
            <p:ph idx="1"/>
          </p:nvPr>
        </p:nvSpPr>
        <p:spPr/>
        <p:txBody>
          <a:bodyPr>
            <a:normAutofit fontScale="77500" lnSpcReduction="20000"/>
          </a:bodyPr>
          <a:lstStyle/>
          <a:p>
            <a:pPr marL="0" indent="0">
              <a:buNone/>
            </a:pPr>
            <a:r>
              <a:rPr lang="en-US" i="1" dirty="0"/>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 </a:t>
            </a:r>
          </a:p>
          <a:p>
            <a:endParaRPr lang="en-US" dirty="0"/>
          </a:p>
        </p:txBody>
      </p:sp>
    </p:spTree>
    <p:extLst>
      <p:ext uri="{BB962C8B-B14F-4D97-AF65-F5344CB8AC3E}">
        <p14:creationId xmlns:p14="http://schemas.microsoft.com/office/powerpoint/2010/main" val="3631000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0B81F47389B234BB6CACAAE0E125954" ma:contentTypeVersion="10" ma:contentTypeDescription="Create a new document." ma:contentTypeScope="" ma:versionID="d3670070abf6ac2958c1fed327707f80">
  <xsd:schema xmlns:xsd="http://www.w3.org/2001/XMLSchema" xmlns:xs="http://www.w3.org/2001/XMLSchema" xmlns:p="http://schemas.microsoft.com/office/2006/metadata/properties" xmlns:ns3="089944fb-8db0-4d3c-ae46-f1775b4aa386" xmlns:ns4="2c5322ab-4b0f-4074-9b16-081178f12955" targetNamespace="http://schemas.microsoft.com/office/2006/metadata/properties" ma:root="true" ma:fieldsID="600fe196d7f17f992f7c98fc45d01419" ns3:_="" ns4:_="">
    <xsd:import namespace="089944fb-8db0-4d3c-ae46-f1775b4aa386"/>
    <xsd:import namespace="2c5322ab-4b0f-4074-9b16-081178f1295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9944fb-8db0-4d3c-ae46-f1775b4aa3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5322ab-4b0f-4074-9b16-081178f1295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09122D-48BD-4719-B773-953C13F4C97D}">
  <ds:schemaRefs>
    <ds:schemaRef ds:uri="089944fb-8db0-4d3c-ae46-f1775b4aa386"/>
    <ds:schemaRef ds:uri="http://schemas.microsoft.com/office/2006/metadata/properties"/>
    <ds:schemaRef ds:uri="http://schemas.openxmlformats.org/package/2006/metadata/core-properties"/>
    <ds:schemaRef ds:uri="http://purl.org/dc/elements/1.1/"/>
    <ds:schemaRef ds:uri="http://purl.org/dc/dcmitype/"/>
    <ds:schemaRef ds:uri="http://schemas.microsoft.com/office/2006/documentManagement/types"/>
    <ds:schemaRef ds:uri="http://schemas.microsoft.com/office/infopath/2007/PartnerControls"/>
    <ds:schemaRef ds:uri="http://purl.org/dc/terms/"/>
    <ds:schemaRef ds:uri="2c5322ab-4b0f-4074-9b16-081178f12955"/>
    <ds:schemaRef ds:uri="http://www.w3.org/XML/1998/namespace"/>
  </ds:schemaRefs>
</ds:datastoreItem>
</file>

<file path=customXml/itemProps2.xml><?xml version="1.0" encoding="utf-8"?>
<ds:datastoreItem xmlns:ds="http://schemas.openxmlformats.org/officeDocument/2006/customXml" ds:itemID="{071B71E9-C129-4FC6-A68A-8A6DED4995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9944fb-8db0-4d3c-ae46-f1775b4aa386"/>
    <ds:schemaRef ds:uri="2c5322ab-4b0f-4074-9b16-081178f1295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CF4961-132E-4019-B14F-0442F0D255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3927</TotalTime>
  <Words>2413</Words>
  <Application>Microsoft Office PowerPoint</Application>
  <PresentationFormat>Widescreen</PresentationFormat>
  <Paragraphs>117</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Courier New</vt:lpstr>
      <vt:lpstr>Wingdings</vt:lpstr>
      <vt:lpstr>Office Theme</vt:lpstr>
      <vt:lpstr>Organic Waste Recycling Capacity Planning</vt:lpstr>
      <vt:lpstr>Organic Waste Recycling Capacity Planning Requirements Overview (Section 18992.1)</vt:lpstr>
      <vt:lpstr>Counties, in coordination with cities, special districts that provide solid waste collection services, and regional agencies located within the county, are required to:</vt:lpstr>
      <vt:lpstr>Counties, in coordination with cities, special districts that provide solid waste collection services, and regional agencies located within the county, are required to:</vt:lpstr>
      <vt:lpstr>Planning includes consultation with the following:</vt:lpstr>
      <vt:lpstr>Planning also includes community outreach for planned new or expanding facilities</vt:lpstr>
      <vt:lpstr>If the county determines that organic waste recycling capacity is needed, the county must notify any jurisdiction that lacks capacity that it is required to:  </vt:lpstr>
      <vt:lpstr>Material Types </vt:lpstr>
      <vt:lpstr>Waived Jurisdictions </vt:lpstr>
      <vt:lpstr>Stay Engaged</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Files</dc:creator>
  <cp:lastModifiedBy>Suarez-Arguelles, Diana@CalRecycle</cp:lastModifiedBy>
  <cp:revision>263</cp:revision>
  <dcterms:created xsi:type="dcterms:W3CDTF">2019-06-24T00:29:55Z</dcterms:created>
  <dcterms:modified xsi:type="dcterms:W3CDTF">2024-02-14T02:28:43Z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0x01010050B81F47389B234BB6CACAAE0E125954</vt:lpwstr>
  </property>
</Properties>
</file>