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2.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02" r:id="rId4"/>
    <p:sldMasterId id="2147483729" r:id="rId5"/>
    <p:sldMasterId id="2147483756" r:id="rId6"/>
  </p:sldMasterIdLst>
  <p:notesMasterIdLst>
    <p:notesMasterId r:id="rId58"/>
  </p:notesMasterIdLst>
  <p:sldIdLst>
    <p:sldId id="364" r:id="rId7"/>
    <p:sldId id="541" r:id="rId8"/>
    <p:sldId id="376" r:id="rId9"/>
    <p:sldId id="374" r:id="rId10"/>
    <p:sldId id="538" r:id="rId11"/>
    <p:sldId id="511" r:id="rId12"/>
    <p:sldId id="512" r:id="rId13"/>
    <p:sldId id="377" r:id="rId14"/>
    <p:sldId id="413" r:id="rId15"/>
    <p:sldId id="533" r:id="rId16"/>
    <p:sldId id="378" r:id="rId17"/>
    <p:sldId id="534" r:id="rId18"/>
    <p:sldId id="379" r:id="rId19"/>
    <p:sldId id="542" r:id="rId20"/>
    <p:sldId id="524" r:id="rId21"/>
    <p:sldId id="525" r:id="rId22"/>
    <p:sldId id="526" r:id="rId23"/>
    <p:sldId id="527" r:id="rId24"/>
    <p:sldId id="528" r:id="rId25"/>
    <p:sldId id="529" r:id="rId26"/>
    <p:sldId id="530" r:id="rId27"/>
    <p:sldId id="539" r:id="rId28"/>
    <p:sldId id="519" r:id="rId29"/>
    <p:sldId id="537" r:id="rId30"/>
    <p:sldId id="531" r:id="rId31"/>
    <p:sldId id="516" r:id="rId32"/>
    <p:sldId id="390" r:id="rId33"/>
    <p:sldId id="401" r:id="rId34"/>
    <p:sldId id="399" r:id="rId35"/>
    <p:sldId id="520" r:id="rId36"/>
    <p:sldId id="402" r:id="rId37"/>
    <p:sldId id="397" r:id="rId38"/>
    <p:sldId id="398" r:id="rId39"/>
    <p:sldId id="381" r:id="rId40"/>
    <p:sldId id="515" r:id="rId41"/>
    <p:sldId id="518" r:id="rId42"/>
    <p:sldId id="289" r:id="rId43"/>
    <p:sldId id="532" r:id="rId44"/>
    <p:sldId id="392" r:id="rId45"/>
    <p:sldId id="521" r:id="rId46"/>
    <p:sldId id="522" r:id="rId47"/>
    <p:sldId id="400" r:id="rId48"/>
    <p:sldId id="406" r:id="rId49"/>
    <p:sldId id="405" r:id="rId50"/>
    <p:sldId id="408" r:id="rId51"/>
    <p:sldId id="536" r:id="rId52"/>
    <p:sldId id="517" r:id="rId53"/>
    <p:sldId id="535" r:id="rId54"/>
    <p:sldId id="481" r:id="rId55"/>
    <p:sldId id="482" r:id="rId56"/>
    <p:sldId id="510"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Mallory Burden" initials="MB" lastIdx="6" clrIdx="6">
    <p:extLst>
      <p:ext uri="{19B8F6BF-5375-455C-9EA6-DF929625EA0E}">
        <p15:presenceInfo xmlns:p15="http://schemas.microsoft.com/office/powerpoint/2012/main" userId="S-1-5-21-2804241617-4047951476-2148352352-5939" providerId="AD"/>
      </p:ext>
    </p:extLst>
  </p:cmAuthor>
  <p:cmAuthor id="1" name="Moreno, Laura@CalRecycle" initials="ML" lastIdx="39" clrIdx="0">
    <p:extLst>
      <p:ext uri="{19B8F6BF-5375-455C-9EA6-DF929625EA0E}">
        <p15:presenceInfo xmlns:p15="http://schemas.microsoft.com/office/powerpoint/2012/main" userId="S::Laura.Moreno@CalRecycle.ca.gov::3de584af-f97b-42a3-b113-7219886610b0" providerId="AD"/>
      </p:ext>
    </p:extLst>
  </p:cmAuthor>
  <p:cmAuthor id="8" name="Alexis Arenz" initials="AA" lastIdx="1" clrIdx="7">
    <p:extLst>
      <p:ext uri="{19B8F6BF-5375-455C-9EA6-DF929625EA0E}">
        <p15:presenceInfo xmlns:p15="http://schemas.microsoft.com/office/powerpoint/2012/main" userId="S-1-5-21-2804241617-4047951476-2148352352-264305" providerId="AD"/>
      </p:ext>
    </p:extLst>
  </p:cmAuthor>
  <p:cmAuthor id="2" name="Morgan, Cara@CalRecycle" initials="MC" lastIdx="10" clrIdx="1">
    <p:extLst>
      <p:ext uri="{19B8F6BF-5375-455C-9EA6-DF929625EA0E}">
        <p15:presenceInfo xmlns:p15="http://schemas.microsoft.com/office/powerpoint/2012/main" userId="S::cara.morgan@calrecycle.ca.gov::61215e1c-4805-4c36-90c8-befc3cfafc8b" providerId="AD"/>
      </p:ext>
    </p:extLst>
  </p:cmAuthor>
  <p:cmAuthor id="9" name="Bria, Christopher@CalRecycle" initials="BC" lastIdx="2" clrIdx="8">
    <p:extLst>
      <p:ext uri="{19B8F6BF-5375-455C-9EA6-DF929625EA0E}">
        <p15:presenceInfo xmlns:p15="http://schemas.microsoft.com/office/powerpoint/2012/main" userId="S::christopher.bria@calrecycle.ca.gov::384a95b2-6ca0-4b5a-ae92-5952cab2d5bf" providerId="AD"/>
      </p:ext>
    </p:extLst>
  </p:cmAuthor>
  <p:cmAuthor id="3" name="Cara Morgan" initials="CM" lastIdx="7" clrIdx="2">
    <p:extLst>
      <p:ext uri="{19B8F6BF-5375-455C-9EA6-DF929625EA0E}">
        <p15:presenceInfo xmlns:p15="http://schemas.microsoft.com/office/powerpoint/2012/main" userId="S-1-5-21-2804241617-4047951476-2148352352-2684" providerId="AD"/>
      </p:ext>
    </p:extLst>
  </p:cmAuthor>
  <p:cmAuthor id="10" name="Dolloff, Julia@CalRecycle" initials="DJ" lastIdx="2" clrIdx="9">
    <p:extLst>
      <p:ext uri="{19B8F6BF-5375-455C-9EA6-DF929625EA0E}">
        <p15:presenceInfo xmlns:p15="http://schemas.microsoft.com/office/powerpoint/2012/main" userId="S::Julia.Dolloff@CalRecycle.ca.gov::d362d394-e5c9-417a-8a2c-c3517288cb97" providerId="AD"/>
      </p:ext>
    </p:extLst>
  </p:cmAuthor>
  <p:cmAuthor id="4" name="Kyle Pogue" initials="KP" lastIdx="23" clrIdx="3">
    <p:extLst>
      <p:ext uri="{19B8F6BF-5375-455C-9EA6-DF929625EA0E}">
        <p15:presenceInfo xmlns:p15="http://schemas.microsoft.com/office/powerpoint/2012/main" userId="S-1-5-21-2804241617-4047951476-2148352352-2691" providerId="AD"/>
      </p:ext>
    </p:extLst>
  </p:cmAuthor>
  <p:cmAuthor id="5" name="King, Kenneth@CalRecycle" initials="KK" lastIdx="1" clrIdx="4">
    <p:extLst>
      <p:ext uri="{19B8F6BF-5375-455C-9EA6-DF929625EA0E}">
        <p15:presenceInfo xmlns:p15="http://schemas.microsoft.com/office/powerpoint/2012/main" userId="S::kenneth.king@calrecycle.ca.gov::113c8cbf-41b8-4aab-92c9-b4c35eb3d5be" providerId="AD"/>
      </p:ext>
    </p:extLst>
  </p:cmAuthor>
  <p:cmAuthor id="6" name="Martine Boswell" initials="MB" lastIdx="19" clrIdx="5">
    <p:extLst>
      <p:ext uri="{19B8F6BF-5375-455C-9EA6-DF929625EA0E}">
        <p15:presenceInfo xmlns:p15="http://schemas.microsoft.com/office/powerpoint/2012/main" userId="S-1-5-21-2804241617-4047951476-2148352352-1498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B81A02"/>
    <a:srgbClr val="D9D9D9"/>
    <a:srgbClr val="000000"/>
    <a:srgbClr val="007BB3"/>
    <a:srgbClr val="16846B"/>
    <a:srgbClr val="DF0018"/>
    <a:srgbClr val="00859E"/>
    <a:srgbClr val="00426A"/>
    <a:srgbClr val="8200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7450" autoAdjust="0"/>
  </p:normalViewPr>
  <p:slideViewPr>
    <p:cSldViewPr snapToGrid="0">
      <p:cViewPr varScale="1">
        <p:scale>
          <a:sx n="71" d="100"/>
          <a:sy n="71" d="100"/>
        </p:scale>
        <p:origin x="2076" y="66"/>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commentAuthors" Target="commentAuthor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D357A8-1A7D-490E-A76A-892F396B6417}"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7D7D2BE1-8406-4361-9C77-599BD2D4B713}">
      <dgm:prSet phldrT="[Text]"/>
      <dgm:spPr/>
      <dgm:t>
        <a:bodyPr/>
        <a:lstStyle/>
        <a:p>
          <a:r>
            <a:rPr lang="en-US"/>
            <a:t>Using 2018 WCS Data</a:t>
          </a:r>
        </a:p>
      </dgm:t>
    </dgm:pt>
    <dgm:pt modelId="{41E908A2-9F8A-4DBE-B984-107C01CAEE2F}" type="parTrans" cxnId="{FF0161D0-BD89-449F-BB31-4D5CCC203222}">
      <dgm:prSet/>
      <dgm:spPr/>
      <dgm:t>
        <a:bodyPr/>
        <a:lstStyle/>
        <a:p>
          <a:endParaRPr lang="en-US"/>
        </a:p>
      </dgm:t>
    </dgm:pt>
    <dgm:pt modelId="{022E0193-7395-4300-B391-4481A6894958}" type="sibTrans" cxnId="{FF0161D0-BD89-449F-BB31-4D5CCC203222}">
      <dgm:prSet/>
      <dgm:spPr/>
      <dgm:t>
        <a:bodyPr/>
        <a:lstStyle/>
        <a:p>
          <a:endParaRPr lang="en-US"/>
        </a:p>
      </dgm:t>
    </dgm:pt>
    <dgm:pt modelId="{2B7BC8DB-1D25-425F-92D3-A9DD12FB1A36}">
      <dgm:prSet phldrT="[Text]"/>
      <dgm:spPr/>
      <dgm:t>
        <a:bodyPr/>
        <a:lstStyle/>
        <a:p>
          <a:r>
            <a:rPr lang="en-US" b="1" u="none"/>
            <a:t>9,300</a:t>
          </a:r>
          <a:r>
            <a:rPr lang="en-US"/>
            <a:t> pounds of edible food disposed per supermarket per year</a:t>
          </a:r>
        </a:p>
      </dgm:t>
    </dgm:pt>
    <dgm:pt modelId="{54D22BF7-B0B6-4EB8-9667-1B6D2099EE4B}" type="parTrans" cxnId="{F04A408C-D299-49A5-8E01-82BF00B86F5A}">
      <dgm:prSet/>
      <dgm:spPr/>
      <dgm:t>
        <a:bodyPr/>
        <a:lstStyle/>
        <a:p>
          <a:endParaRPr lang="en-US"/>
        </a:p>
      </dgm:t>
    </dgm:pt>
    <dgm:pt modelId="{C5E6D13B-7BC7-4F97-9FFC-7E5FD1EB4E21}" type="sibTrans" cxnId="{F04A408C-D299-49A5-8E01-82BF00B86F5A}">
      <dgm:prSet/>
      <dgm:spPr/>
      <dgm:t>
        <a:bodyPr/>
        <a:lstStyle/>
        <a:p>
          <a:endParaRPr lang="en-US"/>
        </a:p>
      </dgm:t>
    </dgm:pt>
    <dgm:pt modelId="{87805C88-AC82-4116-A231-3AD6E9095E0E}">
      <dgm:prSet phldrT="[Text]"/>
      <dgm:spPr/>
      <dgm:t>
        <a:bodyPr/>
        <a:lstStyle/>
        <a:p>
          <a:r>
            <a:rPr lang="en-US"/>
            <a:t>Using NRDC Data</a:t>
          </a:r>
        </a:p>
      </dgm:t>
      <dgm:extLst>
        <a:ext uri="{E40237B7-FDA0-4F09-8148-C483321AD2D9}">
          <dgm14:cNvPr xmlns:dgm14="http://schemas.microsoft.com/office/drawing/2010/diagram" id="0" name="" descr="Comparison of estimates using waste characterization data from CalRecycle (9,300 pounds) or using Natural Resources Defense Council data combined with other assumptions (12,870 pounds)."/>
        </a:ext>
      </dgm:extLst>
    </dgm:pt>
    <dgm:pt modelId="{1EB82DAC-EF0F-447D-9E25-F9A52F40EFBD}" type="parTrans" cxnId="{BD5B1041-C338-4C40-9AF2-7094A34394DB}">
      <dgm:prSet/>
      <dgm:spPr/>
      <dgm:t>
        <a:bodyPr/>
        <a:lstStyle/>
        <a:p>
          <a:endParaRPr lang="en-US"/>
        </a:p>
      </dgm:t>
    </dgm:pt>
    <dgm:pt modelId="{5326B566-7882-4E20-B535-C0F5DCBA4E15}" type="sibTrans" cxnId="{BD5B1041-C338-4C40-9AF2-7094A34394DB}">
      <dgm:prSet/>
      <dgm:spPr/>
      <dgm:t>
        <a:bodyPr/>
        <a:lstStyle/>
        <a:p>
          <a:endParaRPr lang="en-US"/>
        </a:p>
      </dgm:t>
    </dgm:pt>
    <dgm:pt modelId="{C8DB85CD-0552-4263-8ACD-88E3CD3E58B4}">
      <dgm:prSet phldrT="[Text]"/>
      <dgm:spPr/>
      <dgm:t>
        <a:bodyPr/>
        <a:lstStyle/>
        <a:p>
          <a:r>
            <a:rPr lang="en-US" b="1"/>
            <a:t>12,870</a:t>
          </a:r>
          <a:r>
            <a:rPr lang="en-US"/>
            <a:t> pounds of edible food disposed per supermarket per year</a:t>
          </a:r>
        </a:p>
      </dgm:t>
    </dgm:pt>
    <dgm:pt modelId="{56F74AAB-BFF6-445D-A9F2-2740B9F9A583}" type="parTrans" cxnId="{1D279EDE-EC1A-4DCC-87BD-1585120535E3}">
      <dgm:prSet/>
      <dgm:spPr/>
      <dgm:t>
        <a:bodyPr/>
        <a:lstStyle/>
        <a:p>
          <a:endParaRPr lang="en-US"/>
        </a:p>
      </dgm:t>
    </dgm:pt>
    <dgm:pt modelId="{58F37DB6-1805-4017-B83E-D3FBE415885B}" type="sibTrans" cxnId="{1D279EDE-EC1A-4DCC-87BD-1585120535E3}">
      <dgm:prSet/>
      <dgm:spPr/>
      <dgm:t>
        <a:bodyPr/>
        <a:lstStyle/>
        <a:p>
          <a:endParaRPr lang="en-US"/>
        </a:p>
      </dgm:t>
    </dgm:pt>
    <dgm:pt modelId="{F6B5AB3C-9537-4709-AF52-E14922F86D9C}" type="pres">
      <dgm:prSet presAssocID="{21D357A8-1A7D-490E-A76A-892F396B6417}" presName="Name0" presStyleCnt="0">
        <dgm:presLayoutVars>
          <dgm:dir/>
          <dgm:animLvl val="lvl"/>
          <dgm:resizeHandles/>
        </dgm:presLayoutVars>
      </dgm:prSet>
      <dgm:spPr/>
    </dgm:pt>
    <dgm:pt modelId="{E661F489-8327-4812-9FC6-7A4731120A8E}" type="pres">
      <dgm:prSet presAssocID="{7D7D2BE1-8406-4361-9C77-599BD2D4B713}" presName="linNode" presStyleCnt="0"/>
      <dgm:spPr/>
    </dgm:pt>
    <dgm:pt modelId="{DCB3012D-EC80-4D47-97EC-5D8FEECBE349}" type="pres">
      <dgm:prSet presAssocID="{7D7D2BE1-8406-4361-9C77-599BD2D4B713}" presName="parentShp" presStyleLbl="node1" presStyleIdx="0" presStyleCnt="2">
        <dgm:presLayoutVars>
          <dgm:bulletEnabled val="1"/>
        </dgm:presLayoutVars>
      </dgm:prSet>
      <dgm:spPr/>
    </dgm:pt>
    <dgm:pt modelId="{FF852905-6584-48F5-B491-4A3DD57B9C3C}" type="pres">
      <dgm:prSet presAssocID="{7D7D2BE1-8406-4361-9C77-599BD2D4B713}" presName="childShp" presStyleLbl="bgAccFollowNode1" presStyleIdx="0" presStyleCnt="2">
        <dgm:presLayoutVars>
          <dgm:bulletEnabled val="1"/>
        </dgm:presLayoutVars>
      </dgm:prSet>
      <dgm:spPr/>
    </dgm:pt>
    <dgm:pt modelId="{83333898-2AA3-464F-AA61-C654DE4E308D}" type="pres">
      <dgm:prSet presAssocID="{022E0193-7395-4300-B391-4481A6894958}" presName="spacing" presStyleCnt="0"/>
      <dgm:spPr/>
    </dgm:pt>
    <dgm:pt modelId="{051A1164-A964-42CE-A7FA-71B0EFA556ED}" type="pres">
      <dgm:prSet presAssocID="{87805C88-AC82-4116-A231-3AD6E9095E0E}" presName="linNode" presStyleCnt="0"/>
      <dgm:spPr/>
    </dgm:pt>
    <dgm:pt modelId="{775FC8CC-9A2D-42A5-8303-FB4F15D8F350}" type="pres">
      <dgm:prSet presAssocID="{87805C88-AC82-4116-A231-3AD6E9095E0E}" presName="parentShp" presStyleLbl="node1" presStyleIdx="1" presStyleCnt="2">
        <dgm:presLayoutVars>
          <dgm:bulletEnabled val="1"/>
        </dgm:presLayoutVars>
      </dgm:prSet>
      <dgm:spPr/>
    </dgm:pt>
    <dgm:pt modelId="{D79E86A1-5ABB-46D9-B1BE-3ED78999ED12}" type="pres">
      <dgm:prSet presAssocID="{87805C88-AC82-4116-A231-3AD6E9095E0E}" presName="childShp" presStyleLbl="bgAccFollowNode1" presStyleIdx="1" presStyleCnt="2">
        <dgm:presLayoutVars>
          <dgm:bulletEnabled val="1"/>
        </dgm:presLayoutVars>
      </dgm:prSet>
      <dgm:spPr/>
    </dgm:pt>
  </dgm:ptLst>
  <dgm:cxnLst>
    <dgm:cxn modelId="{2F4E741E-3C7A-490E-B5B1-6EBFD6955F67}" type="presOf" srcId="{21D357A8-1A7D-490E-A76A-892F396B6417}" destId="{F6B5AB3C-9537-4709-AF52-E14922F86D9C}" srcOrd="0" destOrd="0" presId="urn:microsoft.com/office/officeart/2005/8/layout/vList6"/>
    <dgm:cxn modelId="{BD5B1041-C338-4C40-9AF2-7094A34394DB}" srcId="{21D357A8-1A7D-490E-A76A-892F396B6417}" destId="{87805C88-AC82-4116-A231-3AD6E9095E0E}" srcOrd="1" destOrd="0" parTransId="{1EB82DAC-EF0F-447D-9E25-F9A52F40EFBD}" sibTransId="{5326B566-7882-4E20-B535-C0F5DCBA4E15}"/>
    <dgm:cxn modelId="{C073DC4B-846E-4849-BF78-751A989C986C}" type="presOf" srcId="{2B7BC8DB-1D25-425F-92D3-A9DD12FB1A36}" destId="{FF852905-6584-48F5-B491-4A3DD57B9C3C}" srcOrd="0" destOrd="0" presId="urn:microsoft.com/office/officeart/2005/8/layout/vList6"/>
    <dgm:cxn modelId="{F04A408C-D299-49A5-8E01-82BF00B86F5A}" srcId="{7D7D2BE1-8406-4361-9C77-599BD2D4B713}" destId="{2B7BC8DB-1D25-425F-92D3-A9DD12FB1A36}" srcOrd="0" destOrd="0" parTransId="{54D22BF7-B0B6-4EB8-9667-1B6D2099EE4B}" sibTransId="{C5E6D13B-7BC7-4F97-9FFC-7E5FD1EB4E21}"/>
    <dgm:cxn modelId="{561D01BA-7D7C-42C5-A790-34C54FCAD7C4}" type="presOf" srcId="{87805C88-AC82-4116-A231-3AD6E9095E0E}" destId="{775FC8CC-9A2D-42A5-8303-FB4F15D8F350}" srcOrd="0" destOrd="0" presId="urn:microsoft.com/office/officeart/2005/8/layout/vList6"/>
    <dgm:cxn modelId="{FF0161D0-BD89-449F-BB31-4D5CCC203222}" srcId="{21D357A8-1A7D-490E-A76A-892F396B6417}" destId="{7D7D2BE1-8406-4361-9C77-599BD2D4B713}" srcOrd="0" destOrd="0" parTransId="{41E908A2-9F8A-4DBE-B984-107C01CAEE2F}" sibTransId="{022E0193-7395-4300-B391-4481A6894958}"/>
    <dgm:cxn modelId="{1D279EDE-EC1A-4DCC-87BD-1585120535E3}" srcId="{87805C88-AC82-4116-A231-3AD6E9095E0E}" destId="{C8DB85CD-0552-4263-8ACD-88E3CD3E58B4}" srcOrd="0" destOrd="0" parTransId="{56F74AAB-BFF6-445D-A9F2-2740B9F9A583}" sibTransId="{58F37DB6-1805-4017-B83E-D3FBE415885B}"/>
    <dgm:cxn modelId="{3C2142EA-B86A-4972-BE8F-563D0E5D565C}" type="presOf" srcId="{C8DB85CD-0552-4263-8ACD-88E3CD3E58B4}" destId="{D79E86A1-5ABB-46D9-B1BE-3ED78999ED12}" srcOrd="0" destOrd="0" presId="urn:microsoft.com/office/officeart/2005/8/layout/vList6"/>
    <dgm:cxn modelId="{4836DCEE-0A0C-491B-BE22-67CFFC8A7B6E}" type="presOf" srcId="{7D7D2BE1-8406-4361-9C77-599BD2D4B713}" destId="{DCB3012D-EC80-4D47-97EC-5D8FEECBE349}" srcOrd="0" destOrd="0" presId="urn:microsoft.com/office/officeart/2005/8/layout/vList6"/>
    <dgm:cxn modelId="{85742A99-7A43-478F-A2C8-D34695E865EC}" type="presParOf" srcId="{F6B5AB3C-9537-4709-AF52-E14922F86D9C}" destId="{E661F489-8327-4812-9FC6-7A4731120A8E}" srcOrd="0" destOrd="0" presId="urn:microsoft.com/office/officeart/2005/8/layout/vList6"/>
    <dgm:cxn modelId="{271C5A3C-3D81-4C91-972F-ECA25558E76B}" type="presParOf" srcId="{E661F489-8327-4812-9FC6-7A4731120A8E}" destId="{DCB3012D-EC80-4D47-97EC-5D8FEECBE349}" srcOrd="0" destOrd="0" presId="urn:microsoft.com/office/officeart/2005/8/layout/vList6"/>
    <dgm:cxn modelId="{D6023BA7-29AA-4403-914F-E5933ED8BFE9}" type="presParOf" srcId="{E661F489-8327-4812-9FC6-7A4731120A8E}" destId="{FF852905-6584-48F5-B491-4A3DD57B9C3C}" srcOrd="1" destOrd="0" presId="urn:microsoft.com/office/officeart/2005/8/layout/vList6"/>
    <dgm:cxn modelId="{27BEFACD-1422-443F-BEBB-52FFF880D4CC}" type="presParOf" srcId="{F6B5AB3C-9537-4709-AF52-E14922F86D9C}" destId="{83333898-2AA3-464F-AA61-C654DE4E308D}" srcOrd="1" destOrd="0" presId="urn:microsoft.com/office/officeart/2005/8/layout/vList6"/>
    <dgm:cxn modelId="{B9F2C0E0-216B-4C45-B0C6-ED8E2885000A}" type="presParOf" srcId="{F6B5AB3C-9537-4709-AF52-E14922F86D9C}" destId="{051A1164-A964-42CE-A7FA-71B0EFA556ED}" srcOrd="2" destOrd="0" presId="urn:microsoft.com/office/officeart/2005/8/layout/vList6"/>
    <dgm:cxn modelId="{2F1FF5D8-B647-4B01-90B8-461617BA902E}" type="presParOf" srcId="{051A1164-A964-42CE-A7FA-71B0EFA556ED}" destId="{775FC8CC-9A2D-42A5-8303-FB4F15D8F350}" srcOrd="0" destOrd="0" presId="urn:microsoft.com/office/officeart/2005/8/layout/vList6"/>
    <dgm:cxn modelId="{1A5031A0-C041-479B-9F62-72B8B37E0DB5}" type="presParOf" srcId="{051A1164-A964-42CE-A7FA-71B0EFA556ED}" destId="{D79E86A1-5ABB-46D9-B1BE-3ED78999ED12}"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852905-6584-48F5-B491-4A3DD57B9C3C}">
      <dsp:nvSpPr>
        <dsp:cNvPr id="0" name=""/>
        <dsp:cNvSpPr/>
      </dsp:nvSpPr>
      <dsp:spPr>
        <a:xfrm>
          <a:off x="3251199" y="404"/>
          <a:ext cx="4876800" cy="15780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 tIns="17145" rIns="17145" bIns="17145" numCol="1" spcCol="1270" anchor="t" anchorCtr="0">
          <a:noAutofit/>
        </a:bodyPr>
        <a:lstStyle/>
        <a:p>
          <a:pPr marL="228600" lvl="1" indent="-228600" algn="l" defTabSz="1200150">
            <a:lnSpc>
              <a:spcPct val="90000"/>
            </a:lnSpc>
            <a:spcBef>
              <a:spcPct val="0"/>
            </a:spcBef>
            <a:spcAft>
              <a:spcPct val="15000"/>
            </a:spcAft>
            <a:buChar char="•"/>
          </a:pPr>
          <a:r>
            <a:rPr lang="en-US" sz="2700" b="1" u="none" kern="1200"/>
            <a:t>9,300</a:t>
          </a:r>
          <a:r>
            <a:rPr lang="en-US" sz="2700" kern="1200"/>
            <a:t> pounds of edible food disposed per supermarket per year</a:t>
          </a:r>
        </a:p>
      </dsp:txBody>
      <dsp:txXfrm>
        <a:off x="3251199" y="197662"/>
        <a:ext cx="4285026" cy="1183549"/>
      </dsp:txXfrm>
    </dsp:sp>
    <dsp:sp modelId="{DCB3012D-EC80-4D47-97EC-5D8FEECBE349}">
      <dsp:nvSpPr>
        <dsp:cNvPr id="0" name=""/>
        <dsp:cNvSpPr/>
      </dsp:nvSpPr>
      <dsp:spPr>
        <a:xfrm>
          <a:off x="0" y="404"/>
          <a:ext cx="3251200" cy="15780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83820" rIns="167640" bIns="83820" numCol="1" spcCol="1270" anchor="ctr" anchorCtr="0">
          <a:noAutofit/>
        </a:bodyPr>
        <a:lstStyle/>
        <a:p>
          <a:pPr marL="0" lvl="0" indent="0" algn="ctr" defTabSz="1955800">
            <a:lnSpc>
              <a:spcPct val="90000"/>
            </a:lnSpc>
            <a:spcBef>
              <a:spcPct val="0"/>
            </a:spcBef>
            <a:spcAft>
              <a:spcPct val="35000"/>
            </a:spcAft>
            <a:buNone/>
          </a:pPr>
          <a:r>
            <a:rPr lang="en-US" sz="4400" kern="1200"/>
            <a:t>Using 2018 WCS Data</a:t>
          </a:r>
        </a:p>
      </dsp:txBody>
      <dsp:txXfrm>
        <a:off x="77035" y="77439"/>
        <a:ext cx="3097130" cy="1423995"/>
      </dsp:txXfrm>
    </dsp:sp>
    <dsp:sp modelId="{D79E86A1-5ABB-46D9-B1BE-3ED78999ED12}">
      <dsp:nvSpPr>
        <dsp:cNvPr id="0" name=""/>
        <dsp:cNvSpPr/>
      </dsp:nvSpPr>
      <dsp:spPr>
        <a:xfrm>
          <a:off x="3251199" y="1736276"/>
          <a:ext cx="4876800" cy="15780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 tIns="17145" rIns="17145" bIns="17145" numCol="1" spcCol="1270" anchor="t" anchorCtr="0">
          <a:noAutofit/>
        </a:bodyPr>
        <a:lstStyle/>
        <a:p>
          <a:pPr marL="228600" lvl="1" indent="-228600" algn="l" defTabSz="1200150">
            <a:lnSpc>
              <a:spcPct val="90000"/>
            </a:lnSpc>
            <a:spcBef>
              <a:spcPct val="0"/>
            </a:spcBef>
            <a:spcAft>
              <a:spcPct val="15000"/>
            </a:spcAft>
            <a:buChar char="•"/>
          </a:pPr>
          <a:r>
            <a:rPr lang="en-US" sz="2700" b="1" kern="1200"/>
            <a:t>12,870</a:t>
          </a:r>
          <a:r>
            <a:rPr lang="en-US" sz="2700" kern="1200"/>
            <a:t> pounds of edible food disposed per supermarket per year</a:t>
          </a:r>
        </a:p>
      </dsp:txBody>
      <dsp:txXfrm>
        <a:off x="3251199" y="1933534"/>
        <a:ext cx="4285026" cy="1183549"/>
      </dsp:txXfrm>
    </dsp:sp>
    <dsp:sp modelId="{775FC8CC-9A2D-42A5-8303-FB4F15D8F350}">
      <dsp:nvSpPr>
        <dsp:cNvPr id="0" name=""/>
        <dsp:cNvSpPr/>
      </dsp:nvSpPr>
      <dsp:spPr>
        <a:xfrm>
          <a:off x="0" y="1736276"/>
          <a:ext cx="3251200" cy="15780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83820" rIns="167640" bIns="83820" numCol="1" spcCol="1270" anchor="ctr" anchorCtr="0">
          <a:noAutofit/>
        </a:bodyPr>
        <a:lstStyle/>
        <a:p>
          <a:pPr marL="0" lvl="0" indent="0" algn="ctr" defTabSz="1955800">
            <a:lnSpc>
              <a:spcPct val="90000"/>
            </a:lnSpc>
            <a:spcBef>
              <a:spcPct val="0"/>
            </a:spcBef>
            <a:spcAft>
              <a:spcPct val="35000"/>
            </a:spcAft>
            <a:buNone/>
          </a:pPr>
          <a:r>
            <a:rPr lang="en-US" sz="4400" kern="1200"/>
            <a:t>Using NRDC Data</a:t>
          </a:r>
        </a:p>
      </dsp:txBody>
      <dsp:txXfrm>
        <a:off x="77035" y="1813311"/>
        <a:ext cx="3097130" cy="1423995"/>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5CDC8F-E605-440F-9432-955754B4C6F1}" type="datetimeFigureOut">
              <a:rPr lang="en-US" smtClean="0"/>
              <a:t>10/14/2021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7463FA-088F-42C7-9900-C71C52E1246E}" type="slidenum">
              <a:rPr lang="en-US" smtClean="0"/>
              <a:t>‹#›</a:t>
            </a:fld>
            <a:endParaRPr lang="en-US"/>
          </a:p>
        </p:txBody>
      </p:sp>
    </p:spTree>
    <p:extLst>
      <p:ext uri="{BB962C8B-B14F-4D97-AF65-F5344CB8AC3E}">
        <p14:creationId xmlns:p14="http://schemas.microsoft.com/office/powerpoint/2010/main" val="112201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2.calrecycle.ca.gov/Docs/Web/118917"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sandiegocounty.gov/content/sdc/dpw/recycling/factsfigures.html" TargetMode="External"/><Relationship Id="rId2" Type="http://schemas.openxmlformats.org/officeDocument/2006/relationships/slide" Target="../slides/slide34.xml"/><Relationship Id="rId1" Type="http://schemas.openxmlformats.org/officeDocument/2006/relationships/notesMaster" Target="../notesMasters/notesMaster1.xml"/><Relationship Id="rId4" Type="http://schemas.openxmlformats.org/officeDocument/2006/relationships/hyperlink" Target="https://www.nrdc.org/resources/food-waste-generation-and-food-rescue-potential-baseline-Calculator-guide" TargetMode="Externa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mailto:wastechar@calrecycle.ca.gov"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effectLst/>
                <a:latin typeface="Arial" panose="020B0604020202020204" pitchFamily="34" charset="0"/>
                <a:ea typeface="Calibri" panose="020F0502020204030204" pitchFamily="34" charset="0"/>
                <a:cs typeface="Times New Roman" panose="02020603050405020304" pitchFamily="18" charset="0"/>
              </a:rPr>
              <a:t>This presentation will provide an overview of the SB 1383 edible food recovery capacity planning tools and guidance document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a:t>
            </a:fld>
            <a:endParaRPr lang="en-US"/>
          </a:p>
        </p:txBody>
      </p:sp>
    </p:spTree>
    <p:extLst>
      <p:ext uri="{BB962C8B-B14F-4D97-AF65-F5344CB8AC3E}">
        <p14:creationId xmlns:p14="http://schemas.microsoft.com/office/powerpoint/2010/main" val="33786196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As a reminder, please use the instructions shown on the slide for the Q&amp;A session.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If you are using the </a:t>
            </a:r>
            <a:r>
              <a:rPr lang="en-US" sz="1200" b="0" i="0" u="none" strike="noStrike" kern="1200" baseline="0" dirty="0" err="1">
                <a:solidFill>
                  <a:schemeClr val="tx1"/>
                </a:solidFill>
                <a:latin typeface="+mn-lt"/>
                <a:ea typeface="+mn-ea"/>
                <a:cs typeface="+mn-cs"/>
              </a:rPr>
              <a:t>GoToWebinar</a:t>
            </a:r>
            <a:r>
              <a:rPr lang="en-US" sz="1200" b="0" i="0" u="none" strike="noStrike" kern="1200" baseline="0" dirty="0">
                <a:solidFill>
                  <a:schemeClr val="tx1"/>
                </a:solidFill>
                <a:latin typeface="+mn-lt"/>
                <a:ea typeface="+mn-ea"/>
                <a:cs typeface="+mn-cs"/>
              </a:rPr>
              <a:t> platform and would like to ask a question, please type your question into the “question” pane.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If you are watching the webinar via the </a:t>
            </a:r>
            <a:r>
              <a:rPr lang="en-US" sz="1200" b="0" i="0" u="none" strike="noStrike" kern="1200" baseline="0" dirty="0" err="1">
                <a:solidFill>
                  <a:schemeClr val="tx1"/>
                </a:solidFill>
                <a:latin typeface="+mn-lt"/>
                <a:ea typeface="+mn-ea"/>
                <a:cs typeface="+mn-cs"/>
              </a:rPr>
              <a:t>CalEPA</a:t>
            </a:r>
            <a:r>
              <a:rPr lang="en-US" sz="1200" b="0" i="0" u="none" strike="noStrike" kern="1200" baseline="0" dirty="0">
                <a:solidFill>
                  <a:schemeClr val="tx1"/>
                </a:solidFill>
                <a:latin typeface="+mn-lt"/>
                <a:ea typeface="+mn-ea"/>
                <a:cs typeface="+mn-cs"/>
              </a:rPr>
              <a:t> broadcast, please email your questions to the SLCP inbox.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Staff will unmute participants in the order that questions come in.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You will need to unmute yourself on your end when asked to by CalRecycle staff.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Please state your affiliation before asking your question.</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CalRecycle staff may respond to some questions in writing through </a:t>
            </a:r>
            <a:r>
              <a:rPr lang="en-US" sz="1200" b="0" i="0" u="none" strike="noStrike" kern="1200" baseline="0" dirty="0" err="1">
                <a:solidFill>
                  <a:schemeClr val="tx1"/>
                </a:solidFill>
                <a:latin typeface="+mn-lt"/>
                <a:ea typeface="+mn-ea"/>
                <a:cs typeface="+mn-cs"/>
              </a:rPr>
              <a:t>GoToWebinar</a:t>
            </a:r>
            <a:r>
              <a:rPr lang="en-US" sz="1200" b="0" i="0" u="none" strike="noStrike" kern="1200" baseline="0" dirty="0">
                <a:solidFill>
                  <a:schemeClr val="tx1"/>
                </a:solidFill>
                <a:latin typeface="+mn-lt"/>
                <a:ea typeface="+mn-ea"/>
                <a:cs typeface="+mn-cs"/>
              </a:rPr>
              <a:t>.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We will verbalize these written responses for everyone to hear.</a:t>
            </a:r>
          </a:p>
          <a:p>
            <a:pPr marL="171450" indent="-171450" rtl="0">
              <a:buFont typeface="Arial" panose="020B0604020202020204" pitchFamily="34" charset="0"/>
              <a:buChar char="•"/>
            </a:pPr>
            <a:r>
              <a:rPr lang="en-US" sz="1800">
                <a:effectLst/>
                <a:latin typeface="Segoe UI" panose="020B0502040204020203" pitchFamily="34" charset="0"/>
                <a:ea typeface="Calibri" panose="020F0502020204030204" pitchFamily="34" charset="0"/>
              </a:rPr>
              <a:t>Now I will hand it over to our moderators, Rae and Esmeralda</a:t>
            </a:r>
            <a:endParaRPr lang="en-US" sz="1200" b="0" i="0" u="none" strike="noStrike" kern="1200" baseline="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C75177-0E99-4E42-8A98-F1DF7FA922E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9054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slide shows each item that will be covered in today’s webinar.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CalRecycle’s disclaimer about the use of the edible food recovery capacity planning tools.</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We’re going to set the context to help explain why edible food recovery capacity planning is critical.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We will cover each of the tools starting with the Edible Food Recovery Capacity Planning Survey (Survey) first, the Calculator tool second, and the guidance document last.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We will host a brief question and answer session to answer questions specific to that tool.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Please be aware that we will also have more time to answer questions at the end of the webinar. </a:t>
            </a:r>
          </a:p>
          <a:p>
            <a:endParaRPr lang="en-US" dirty="0">
              <a:cs typeface="Calibri"/>
            </a:endParaRPr>
          </a:p>
        </p:txBody>
      </p:sp>
      <p:sp>
        <p:nvSpPr>
          <p:cNvPr id="4" name="Slide Number Placeholder 3"/>
          <p:cNvSpPr>
            <a:spLocks noGrp="1"/>
          </p:cNvSpPr>
          <p:nvPr>
            <p:ph type="sldNum" sz="quarter" idx="5"/>
          </p:nvPr>
        </p:nvSpPr>
        <p:spPr/>
        <p:txBody>
          <a:bodyPr/>
          <a:lstStyle/>
          <a:p>
            <a:fld id="{FB7463FA-088F-42C7-9900-C71C52E1246E}" type="slidenum">
              <a:rPr lang="en-US" smtClean="0"/>
              <a:t>3</a:t>
            </a:fld>
            <a:endParaRPr lang="en-US"/>
          </a:p>
        </p:txBody>
      </p:sp>
    </p:spTree>
    <p:extLst>
      <p:ext uri="{BB962C8B-B14F-4D97-AF65-F5344CB8AC3E}">
        <p14:creationId xmlns:p14="http://schemas.microsoft.com/office/powerpoint/2010/main" val="3076194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disclaimer is included in each document and specifies that the use of these documents is optional and not an enforceable regulatory requirement and do not ensure regulatory compliance if they are used.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Please read the disclaimer in its entirety before using any of the documents discussed in this webinar. </a:t>
            </a:r>
          </a:p>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4</a:t>
            </a:fld>
            <a:endParaRPr lang="en-US"/>
          </a:p>
        </p:txBody>
      </p:sp>
    </p:spTree>
    <p:extLst>
      <p:ext uri="{BB962C8B-B14F-4D97-AF65-F5344CB8AC3E}">
        <p14:creationId xmlns:p14="http://schemas.microsoft.com/office/powerpoint/2010/main" val="1852788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Context to help explain why edible food recovery capacity planning is critical.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In 2018, CalRecycle conducted a Disposal-Facility-Based Characterization of Solid Waste in California Study that separated disposed food materials into 8 categories based on edibility, recoverability, and food type.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figure on the left gives a high-level overview of the food material categories used in this study.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figure on the right shows some of the key results from the study. Specifically, that over 1 million</a:t>
            </a:r>
            <a:r>
              <a:rPr lang="en-US" sz="1200" b="1" u="sng" dirty="0">
                <a:effectLst/>
                <a:latin typeface="Arial" panose="020B0604020202020204" pitchFamily="34" charset="0"/>
                <a:ea typeface="Calibri" panose="020F0502020204030204" pitchFamily="34" charset="0"/>
                <a:cs typeface="Times New Roman" panose="02020603050405020304" pitchFamily="18" charset="0"/>
              </a:rPr>
              <a:t> tons </a:t>
            </a:r>
            <a:r>
              <a:rPr lang="en-US" sz="1200" dirty="0">
                <a:effectLst/>
                <a:latin typeface="Arial" panose="020B0604020202020204" pitchFamily="34" charset="0"/>
                <a:ea typeface="Calibri" panose="020F0502020204030204" pitchFamily="34" charset="0"/>
                <a:cs typeface="Times New Roman" panose="02020603050405020304" pitchFamily="18" charset="0"/>
              </a:rPr>
              <a:t>of potentially donatable food were disposed in landfills in 2018.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Approximately 1.8 </a:t>
            </a:r>
            <a:r>
              <a:rPr lang="en-US" sz="1200" b="1" u="sng" dirty="0">
                <a:effectLst/>
                <a:latin typeface="Arial" panose="020B0604020202020204" pitchFamily="34" charset="0"/>
                <a:ea typeface="Calibri" panose="020F0502020204030204" pitchFamily="34" charset="0"/>
                <a:cs typeface="Times New Roman" panose="02020603050405020304" pitchFamily="18" charset="0"/>
              </a:rPr>
              <a:t>billion</a:t>
            </a:r>
            <a:r>
              <a:rPr lang="en-US" sz="1200" dirty="0">
                <a:effectLst/>
                <a:latin typeface="Arial" panose="020B0604020202020204" pitchFamily="34" charset="0"/>
                <a:ea typeface="Calibri" panose="020F0502020204030204" pitchFamily="34" charset="0"/>
                <a:cs typeface="Times New Roman" panose="02020603050405020304" pitchFamily="18" charset="0"/>
              </a:rPr>
              <a:t> meals per year that could have potentially been recovered, but instead were disposed.</a:t>
            </a:r>
          </a:p>
          <a:p>
            <a:endParaRPr lang="en-US" baseline="0" dirty="0"/>
          </a:p>
        </p:txBody>
      </p:sp>
      <p:sp>
        <p:nvSpPr>
          <p:cNvPr id="4" name="Slide Number Placeholder 3"/>
          <p:cNvSpPr>
            <a:spLocks noGrp="1"/>
          </p:cNvSpPr>
          <p:nvPr>
            <p:ph type="sldNum" sz="quarter" idx="5"/>
          </p:nvPr>
        </p:nvSpPr>
        <p:spPr/>
        <p:txBody>
          <a:bodyPr/>
          <a:lstStyle/>
          <a:p>
            <a:fld id="{FB7463FA-088F-42C7-9900-C71C52E1246E}" type="slidenum">
              <a:rPr lang="en-US" smtClean="0"/>
              <a:t>5</a:t>
            </a:fld>
            <a:endParaRPr lang="en-US"/>
          </a:p>
        </p:txBody>
      </p:sp>
    </p:spTree>
    <p:extLst>
      <p:ext uri="{BB962C8B-B14F-4D97-AF65-F5344CB8AC3E}">
        <p14:creationId xmlns:p14="http://schemas.microsoft.com/office/powerpoint/2010/main" val="4271449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Calibri" panose="020F0502020204030204" pitchFamily="34" charset="0"/>
                <a:cs typeface="Times New Roman" panose="02020603050405020304" pitchFamily="18" charset="0"/>
              </a:rPr>
              <a:t>Everything in this photo of a dumpster in Los Angeles was going to be sent to a landfill and the dumpster needed to be emptied multiple times each and every day.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Calibri" panose="020F0502020204030204" pitchFamily="34" charset="0"/>
                <a:cs typeface="Times New Roman" panose="02020603050405020304" pitchFamily="18" charset="0"/>
              </a:rPr>
              <a:t>Food vendors at this facility tried to donate as much of this as possible, but the food recovery organization that they work with (which also happens to be one of the largest produce recovery organizations in California) was at full capacity.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Calibri" panose="020F0502020204030204" pitchFamily="34" charset="0"/>
                <a:cs typeface="Times New Roman" panose="02020603050405020304" pitchFamily="18" charset="0"/>
              </a:rPr>
              <a:t>This situation highlights a critical issue that we have in California where often there are significant amounts of edible food available for food recovery, but capacity to recover the food and distribute it to the community is lacking.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Calibri" panose="020F0502020204030204" pitchFamily="34" charset="0"/>
                <a:cs typeface="Times New Roman" panose="02020603050405020304" pitchFamily="18" charset="0"/>
              </a:rPr>
              <a:t>Without adequate and proper capacity planning, California will continue to send over one million tons of potentially donatable food to landfills annually. </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Arial" panose="020B0604020202020204" pitchFamily="34" charset="0"/>
                <a:ea typeface="Calibri" panose="020F0502020204030204" pitchFamily="34" charset="0"/>
                <a:cs typeface="Times New Roman" panose="02020603050405020304" pitchFamily="18" charset="0"/>
              </a:rPr>
              <a:t>SB 1383’s regulations include critical capacity planning requirements for edible food recovery. </a:t>
            </a:r>
          </a:p>
          <a:p>
            <a:endParaRPr lang="en-US" b="0" dirty="0"/>
          </a:p>
        </p:txBody>
      </p:sp>
      <p:sp>
        <p:nvSpPr>
          <p:cNvPr id="4" name="Slide Number Placeholder 3"/>
          <p:cNvSpPr>
            <a:spLocks noGrp="1"/>
          </p:cNvSpPr>
          <p:nvPr>
            <p:ph type="sldNum" sz="quarter" idx="10"/>
          </p:nvPr>
        </p:nvSpPr>
        <p:spPr/>
        <p:txBody>
          <a:bodyPr/>
          <a:lstStyle/>
          <a:p>
            <a:fld id="{FB7463FA-088F-42C7-9900-C71C52E1246E}" type="slidenum">
              <a:rPr lang="en-US" smtClean="0"/>
              <a:t>6</a:t>
            </a:fld>
            <a:endParaRPr lang="en-US"/>
          </a:p>
        </p:txBody>
      </p:sp>
    </p:spTree>
    <p:extLst>
      <p:ext uri="{BB962C8B-B14F-4D97-AF65-F5344CB8AC3E}">
        <p14:creationId xmlns:p14="http://schemas.microsoft.com/office/powerpoint/2010/main" val="5225087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Calibri" panose="020F0502020204030204" pitchFamily="34" charset="0"/>
                <a:cs typeface="Times New Roman" panose="02020603050405020304" pitchFamily="18" charset="0"/>
              </a:rPr>
              <a:t>While millions of pounds of recoverable food are being disposed every day, hunger has doubled in California, and even tripled in some areas, in the aftermath of the COVID pandemic. </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Arial" panose="020B0604020202020204" pitchFamily="34" charset="0"/>
                <a:ea typeface="Calibri" panose="020F0502020204030204" pitchFamily="34" charset="0"/>
                <a:cs typeface="Times New Roman" panose="02020603050405020304" pitchFamily="18" charset="0"/>
              </a:rPr>
              <a:t>This is an aerial photo of a line of cars in Los Angeles waiting to receive food from a food distribution site last year.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66E4B-AC1A-4EFD-AD8D-8581F0817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0246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Calibri" panose="020F0502020204030204" pitchFamily="34" charset="0"/>
                <a:cs typeface="Times New Roman" panose="02020603050405020304" pitchFamily="18" charset="0"/>
              </a:rPr>
              <a:t>SB 1383’s statute includes the goal that not less than 20% of edible food that would otherwise be disposed must be recovered for human consumption by 2025.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Calibri" panose="020F0502020204030204" pitchFamily="34" charset="0"/>
                <a:cs typeface="Times New Roman" panose="02020603050405020304" pitchFamily="18" charset="0"/>
              </a:rPr>
              <a:t>The law also required CalRecycle to adopt regulations intended to help achieve this 20% edible food recovery goal.</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Arial" panose="020B0604020202020204" pitchFamily="34" charset="0"/>
                <a:ea typeface="Calibri" panose="020F0502020204030204" pitchFamily="34" charset="0"/>
                <a:cs typeface="Times New Roman" panose="02020603050405020304" pitchFamily="18" charset="0"/>
              </a:rPr>
              <a:t>This is a statewide goal that California must collectively achieve, not a goal for each individual jurisdiction. </a:t>
            </a:r>
          </a:p>
        </p:txBody>
      </p:sp>
      <p:sp>
        <p:nvSpPr>
          <p:cNvPr id="4" name="Slide Number Placeholder 3"/>
          <p:cNvSpPr>
            <a:spLocks noGrp="1"/>
          </p:cNvSpPr>
          <p:nvPr>
            <p:ph type="sldNum" sz="quarter" idx="10"/>
          </p:nvPr>
        </p:nvSpPr>
        <p:spPr/>
        <p:txBody>
          <a:bodyPr/>
          <a:lstStyle/>
          <a:p>
            <a:fld id="{FB7463FA-088F-42C7-9900-C71C52E1246E}" type="slidenum">
              <a:rPr lang="en-US" smtClean="0"/>
              <a:t>8</a:t>
            </a:fld>
            <a:endParaRPr lang="en-US"/>
          </a:p>
        </p:txBody>
      </p:sp>
    </p:spTree>
    <p:extLst>
      <p:ext uri="{BB962C8B-B14F-4D97-AF65-F5344CB8AC3E}">
        <p14:creationId xmlns:p14="http://schemas.microsoft.com/office/powerpoint/2010/main" val="433946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In the SB 1383 regulations, edible food is defined as “food intended for human consumption.”</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Nothing in the regulations requires or authorizes the recovery of edible food that does not meet the food safety requirements of the California Retail Food Code.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For food to be considered “edible” under SB 1383, the food must be intended for human consumption and also meet all of the food safety requirements of the California Retail Food Code. </a:t>
            </a:r>
          </a:p>
          <a:p>
            <a:pPr lvl="1"/>
            <a:endParaRPr lang="en-US" sz="1200" b="0" dirty="0">
              <a:effectLst/>
              <a:latin typeface="Arial" panose="020B0604020202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B7463FA-088F-42C7-9900-C71C52E1246E}" type="slidenum">
              <a:rPr lang="en-US" smtClean="0"/>
              <a:t>9</a:t>
            </a:fld>
            <a:endParaRPr lang="en-US"/>
          </a:p>
        </p:txBody>
      </p:sp>
    </p:spTree>
    <p:extLst>
      <p:ext uri="{BB962C8B-B14F-4D97-AF65-F5344CB8AC3E}">
        <p14:creationId xmlns:p14="http://schemas.microsoft.com/office/powerpoint/2010/main" val="24941607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SB 1383 regulations require counties, and each jurisdiction located within the county, meaning cities, regional agencies, and special districts that provide solid waste collection services, to plan for adequate edible food recovery capacity.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regulations specify that each jurisdiction is required to do the following to complete their capacity planning analysis. </a:t>
            </a:r>
          </a:p>
          <a:p>
            <a:pPr marL="742950" marR="0" lvl="1" indent="-2857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Jurisdictions must estimate the amount of edible food that will be disposed by Tier 1 and Tier 2 Commercial Edible Food Generators (CEFG’s) located in the jurisdiction. </a:t>
            </a:r>
          </a:p>
          <a:p>
            <a:pPr marL="742950" marR="0" lvl="1" indent="-2857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To calculate this, jurisdictions will first need to identify the Tier 1 and Tier 2 Commercial Edible Food Generators that are in the jurisdiction. </a:t>
            </a:r>
          </a:p>
          <a:p>
            <a:pPr marL="742950" marR="0" lvl="1" indent="-2857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CalRecycle developed a guidance document on approaches that jurisdictions can use to help them identify their Tier 1 and Tier 2 Commercial Edible Food Generators. </a:t>
            </a:r>
          </a:p>
          <a:p>
            <a:pPr marL="742950" marR="0" lvl="1" indent="-2857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link to the webpage: https://www.calrecycle.ca.gov/organics/slcp/foodrecovery/capacityplanning  </a:t>
            </a:r>
          </a:p>
          <a:p>
            <a:pPr marL="742950" marR="0" lvl="1" indent="-2857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link to the document: </a:t>
            </a:r>
            <a:r>
              <a:rPr lang="en-US" sz="12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https://www2.calrecycle.ca.gov/Docs/Web/118917</a:t>
            </a:r>
            <a:endParaRPr lang="en-US" sz="1200" dirty="0">
              <a:effectLst/>
              <a:latin typeface="Arial" panose="020B060402020202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CalRecycle also developed the Calculator tool to assist jurisdictions with estimating the amount of edible food that will be disposed by Tier 1 and 2 Commercial Edible Food Generators.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second part of the capacity planning analysis involves identifying existing capacity of food recovery organizations and food recovery services that is available to Commercial Edible Food Generators located in the jurisdictions with in the county.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CalRecycle published an Edible Food Recovery Capacity Planning Survey that provides jurisdictions with guidance on how to collect information from food recovery organizations and food recovery services and also includes a customizable Survey that can be used to help gather information on edible food recovery capacity. </a:t>
            </a:r>
          </a:p>
          <a:p>
            <a:pPr marL="0" indent="0">
              <a:buFont typeface="Arial" panose="020B0604020202020204" pitchFamily="34" charset="0"/>
              <a:buNone/>
              <a:defRPr/>
            </a:pPr>
            <a:endParaRPr lang="en-US" sz="1200" b="0" u="none" kern="1200" dirty="0">
              <a:solidFill>
                <a:schemeClr val="tx1"/>
              </a:solidFill>
              <a:effectLst/>
              <a:latin typeface="+mn-lt"/>
              <a:ea typeface="+mn-ea"/>
              <a:cs typeface="+mn-cs"/>
            </a:endParaRPr>
          </a:p>
          <a:p>
            <a:endParaRPr lang="en-US" b="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7463FA-088F-42C7-9900-C71C52E1246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32400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To comply with these requirements, the county, in coordination with each jurisdiction, is required to consult with food recovery organizations and services about their current capacity and new or expanded capacity needs.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With this collaboration, these organizations can inform the jurisdictions about their current capacity and what would be needed most to expand or create new capacity.</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Food recovery organizations and services contacted by a jurisdiction must respond to the jurisdiction within 60 days regarding available and potential new or expanded capacity. </a:t>
            </a:r>
          </a:p>
          <a:p>
            <a:pPr marL="0" indent="0">
              <a:buNone/>
            </a:pPr>
            <a:endParaRPr lang="en-US" sz="1200" b="0" i="0" u="none" strike="noStrike" kern="1200" baseline="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7463FA-088F-42C7-9900-C71C52E1246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90299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regulations require jurisdictions to identify </a:t>
            </a:r>
            <a:r>
              <a:rPr lang="en-US" sz="1200" b="1" dirty="0">
                <a:effectLst/>
                <a:latin typeface="Arial" panose="020B0604020202020204" pitchFamily="34" charset="0"/>
                <a:ea typeface="Calibri" panose="020F0502020204030204" pitchFamily="34" charset="0"/>
                <a:cs typeface="Times New Roman" panose="02020603050405020304" pitchFamily="18" charset="0"/>
              </a:rPr>
              <a:t>proposed new or expanded </a:t>
            </a:r>
            <a:r>
              <a:rPr lang="en-US" sz="1200" dirty="0">
                <a:effectLst/>
                <a:latin typeface="Arial" panose="020B0604020202020204" pitchFamily="34" charset="0"/>
                <a:ea typeface="Calibri" panose="020F0502020204030204" pitchFamily="34" charset="0"/>
                <a:cs typeface="Times New Roman" panose="02020603050405020304" pitchFamily="18" charset="0"/>
              </a:rPr>
              <a:t>food recovery organizations and services that will be used to recover the edible food that is estimated to be disposed.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Approaches to complying with this requirement include communicating with existing food recovery organizations and food recovery services to find out if they plan to expand their capacity.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Survey document that CalRecycle developed, provides questions that will help jurisdictions gather data on this.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final SB 1383 requirement for capacity planning is to identify the amount, if any, of additional existing, new or expanded edible food recovery capacity that is needed to recover the amount of edible food that is estimated to be disposed by Tier 1 and Tier 2 Commercial Edible Food Generators located in the jurisdiction.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Please note that because this effort requires the County to submit a report to CalRecycle, each jurisdiction that is contacted by County staff must respond to the request for information within 120 days.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timeline ensures that the county staff can submit all the capacity planning information to CalRecycle in the time required by the regulation.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If this timeline is not met by a jurisdiction, the county does not need to include edible food recovery estimates for that </a:t>
            </a:r>
            <a:r>
              <a:rPr lang="en-US" sz="1200" u="sng" dirty="0">
                <a:effectLst/>
                <a:latin typeface="Arial" panose="020B0604020202020204" pitchFamily="34" charset="0"/>
                <a:ea typeface="Calibri" panose="020F0502020204030204" pitchFamily="34" charset="0"/>
                <a:cs typeface="Times New Roman" panose="02020603050405020304" pitchFamily="18" charset="0"/>
              </a:rPr>
              <a:t>jurisdiction </a:t>
            </a:r>
            <a:r>
              <a:rPr lang="en-US" sz="1200" dirty="0">
                <a:effectLst/>
                <a:latin typeface="Arial" panose="020B0604020202020204" pitchFamily="34" charset="0"/>
                <a:ea typeface="Calibri" panose="020F0502020204030204" pitchFamily="34" charset="0"/>
                <a:cs typeface="Times New Roman" panose="02020603050405020304" pitchFamily="18" charset="0"/>
              </a:rPr>
              <a:t>in its report to CalRecycle.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county must include in its report </a:t>
            </a:r>
            <a:r>
              <a:rPr lang="en-US" sz="1200" u="sng" dirty="0">
                <a:effectLst/>
                <a:latin typeface="Arial" panose="020B0604020202020204" pitchFamily="34" charset="0"/>
                <a:ea typeface="Calibri" panose="020F0502020204030204" pitchFamily="34" charset="0"/>
                <a:cs typeface="Times New Roman" panose="02020603050405020304" pitchFamily="18" charset="0"/>
              </a:rPr>
              <a:t>any jurisdictions </a:t>
            </a:r>
            <a:r>
              <a:rPr lang="en-US" sz="1200" dirty="0">
                <a:effectLst/>
                <a:latin typeface="Arial" panose="020B0604020202020204" pitchFamily="34" charset="0"/>
                <a:ea typeface="Calibri" panose="020F0502020204030204" pitchFamily="34" charset="0"/>
                <a:cs typeface="Times New Roman" panose="02020603050405020304" pitchFamily="18" charset="0"/>
              </a:rPr>
              <a:t>that did not provide the necessary information to comply with the requirements. This is necessary because the jurisdiction can be penalized financially for failing to estimate edible food recovery capacity.</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7463FA-088F-42C7-9900-C71C52E1246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4215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800" dirty="0">
                <a:effectLst/>
                <a:latin typeface="Arial" panose="020B0604020202020204" pitchFamily="34" charset="0"/>
                <a:ea typeface="Calibri" panose="020F0502020204030204" pitchFamily="34" charset="0"/>
                <a:cs typeface="Times New Roman" panose="02020603050405020304" pitchFamily="18" charset="0"/>
              </a:rPr>
              <a:t>If a jurisdiction’s capacity planning analysis shows that they do not have sufficient capacity to recover the amount of edible food that is estimated to be disposed, that jurisdiction is required to submit an implementation schedule to CalRecycle that demonstrates how it will ensure there will be enough existing, new, or expanded capacity to recover the edible food disposed by Commercial Edible Food Generators within its jurisdiction by the end of the reporting period.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implementation schedule must include timelines and milestones for these planning efforts.</a:t>
            </a:r>
          </a:p>
          <a:p>
            <a:pPr marL="742950" marR="0" lvl="1" indent="-2857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includes timelines and milestones for obtaining funding for edible food recovery infrastructure. </a:t>
            </a:r>
          </a:p>
          <a:p>
            <a:pPr marL="742950" marR="0" lvl="1" indent="-2857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can potentially be done through modifying franchise agreements or demonstrating other means of financially supporting the expansion of edible food recovery capacity. </a:t>
            </a:r>
          </a:p>
          <a:p>
            <a:pPr marL="742950" marR="0" lvl="1" indent="-2857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also includes timelines and milestones for the identification of facilities, operations, or activities that could be used for additional capacity.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Each jurisdiction is required to consult with food recovery organizations and services regarding existing, new, or expanded capacity that could be accessed by the jurisdiction’s Commercial Edible Food Generators.</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Jurisdictions can decide how to coordinate this activity with the other jurisdictions located in the county.</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Please be aware that there are no waivers for edible food recovery, so all jurisdictions must plan and submit the required data.</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7463FA-088F-42C7-9900-C71C52E1246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54714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FB7463FA-088F-42C7-9900-C71C52E1246E}" type="slidenum">
              <a:rPr lang="en-US" smtClean="0"/>
              <a:t>14</a:t>
            </a:fld>
            <a:endParaRPr lang="en-US"/>
          </a:p>
        </p:txBody>
      </p:sp>
    </p:spTree>
    <p:extLst>
      <p:ext uri="{BB962C8B-B14F-4D97-AF65-F5344CB8AC3E}">
        <p14:creationId xmlns:p14="http://schemas.microsoft.com/office/powerpoint/2010/main" val="17643205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One way to complete this analysis is through distributing an electronic Survey that is specifically focused on gathering information about food recovery organizations’ and food recovery services’ current food recovery capacity, and what they would need most to increase their capacity.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Survey is a tool that was designed specifically to assist counties and jurisdictions in their efforts to achieve this critical task. </a:t>
            </a:r>
          </a:p>
          <a:p>
            <a:pPr rtl="0"/>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15</a:t>
            </a:fld>
            <a:endParaRPr lang="en-US"/>
          </a:p>
        </p:txBody>
      </p:sp>
    </p:spTree>
    <p:extLst>
      <p:ext uri="{BB962C8B-B14F-4D97-AF65-F5344CB8AC3E}">
        <p14:creationId xmlns:p14="http://schemas.microsoft.com/office/powerpoint/2010/main" val="12001565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slide starts shows some examples of what is meant by the term “capacity” in the context of edible food recovery.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Each photo provides an example of something that was funded in total or in part using CalRecycle grant funds specifically so that the organization could increase their capacity to rescue more food.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Things that can help a food recovery organization increase their capacity to rescue more food include, but are not limited to: </a:t>
            </a:r>
          </a:p>
          <a:p>
            <a:pPr marL="742950" marR="0" lvl="1" indent="-28575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Refrigerated trucks, refrigerated vans, cold storage, increased warehouse space, paid staff, volunteers, kitchen equipment, bins and crates, food donation matching software, and much more.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16</a:t>
            </a:fld>
            <a:endParaRPr lang="en-US"/>
          </a:p>
        </p:txBody>
      </p:sp>
    </p:spTree>
    <p:extLst>
      <p:ext uri="{BB962C8B-B14F-4D97-AF65-F5344CB8AC3E}">
        <p14:creationId xmlns:p14="http://schemas.microsoft.com/office/powerpoint/2010/main" val="14020785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first few pages of the Survey document contain information about the purpose of the Survey, an overview of the SB 1383 edible food recovery capacity planning requirements, information about Survey distribution, Survey confidentiality, and a disclaimer for the use of the tool.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Survey is a companion piece to the Edible Food Recovery Calculator tool.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Edible Food Recovery Calculator will help jurisdictions estimate the amount of edible food disposed by Commercial Edible Food Generators in the jurisdiction.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Survey can then be used to help jurisdictions determine if they have sufficient capacity to recover the amount of edible food that is estimated to be disposed. </a:t>
            </a:r>
          </a:p>
          <a:p>
            <a:pPr rtl="0"/>
            <a:endParaRPr lang="en-US" sz="1200" b="0" i="0" u="none" strike="noStrike" kern="1200" baseline="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17</a:t>
            </a:fld>
            <a:endParaRPr lang="en-US"/>
          </a:p>
        </p:txBody>
      </p:sp>
    </p:spTree>
    <p:extLst>
      <p:ext uri="{BB962C8B-B14F-4D97-AF65-F5344CB8AC3E}">
        <p14:creationId xmlns:p14="http://schemas.microsoft.com/office/powerpoint/2010/main" val="28346871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survey document states that those responsible for administering the Survey may need to evaluate the need for confidentiality of Survey responses.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reason for this is because Survey respondents may have concerns regarding the confidentiality of the information they provide and may seek assurances that information will not be shared with other food recovery organizations and services.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Jurisdictions may consider exploring methods to ensure confidentiality as a method to increase Survey responsiveness.</a:t>
            </a:r>
          </a:p>
          <a:p>
            <a:pPr rtl="0"/>
            <a:endParaRPr lang="en-US" sz="1200" b="0" i="0" u="none" strike="noStrike" kern="1200" baseline="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18</a:t>
            </a:fld>
            <a:endParaRPr lang="en-US"/>
          </a:p>
        </p:txBody>
      </p:sp>
    </p:spTree>
    <p:extLst>
      <p:ext uri="{BB962C8B-B14F-4D97-AF65-F5344CB8AC3E}">
        <p14:creationId xmlns:p14="http://schemas.microsoft.com/office/powerpoint/2010/main" val="25222695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Arial" panose="020B0604020202020204" pitchFamily="34" charset="0"/>
                <a:ea typeface="Calibri" panose="020F0502020204030204" pitchFamily="34" charset="0"/>
                <a:cs typeface="Times New Roman" panose="02020603050405020304" pitchFamily="18" charset="0"/>
              </a:rPr>
              <a:t>Jurisdictions can customize the Survey by adding, removing, or editing questions and then sending it out to local food recovery organizations and services to collect information about current food recovery capacity within the jurisdiction.</a:t>
            </a:r>
          </a:p>
          <a:p>
            <a:pPr rtl="0"/>
            <a:endParaRPr lang="en-US" sz="1200" b="0" i="0" u="none" strike="noStrike" kern="1200" baseline="0" dirty="0">
              <a:solidFill>
                <a:schemeClr val="tx1"/>
              </a:solidFill>
              <a:latin typeface="+mn-lt"/>
              <a:ea typeface="+mn-ea"/>
              <a:cs typeface="+mn-cs"/>
            </a:endParaRPr>
          </a:p>
          <a:p>
            <a:pPr rtl="0"/>
            <a:endParaRPr lang="en-US" sz="1200" b="0" i="0" u="none" strike="noStrike" kern="1200" baseline="0" dirty="0">
              <a:solidFill>
                <a:schemeClr val="tx1"/>
              </a:solidFill>
              <a:latin typeface="+mn-lt"/>
              <a:ea typeface="+mn-ea"/>
              <a:cs typeface="+mn-cs"/>
            </a:endParaRPr>
          </a:p>
          <a:p>
            <a:pPr rtl="0"/>
            <a:endParaRPr lang="en-US" sz="1200" b="0" i="0" u="none" strike="noStrike" kern="1200" baseline="0" dirty="0">
              <a:solidFill>
                <a:schemeClr val="tx1"/>
              </a:solidFill>
              <a:latin typeface="+mn-lt"/>
              <a:ea typeface="+mn-ea"/>
              <a:cs typeface="+mn-cs"/>
            </a:endParaRPr>
          </a:p>
          <a:p>
            <a:pPr rtl="0"/>
            <a:endParaRPr lang="en-US" sz="1200" b="0" i="0" u="none" strike="noStrike" kern="1200" baseline="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19</a:t>
            </a:fld>
            <a:endParaRPr lang="en-US"/>
          </a:p>
        </p:txBody>
      </p:sp>
    </p:spTree>
    <p:extLst>
      <p:ext uri="{BB962C8B-B14F-4D97-AF65-F5344CB8AC3E}">
        <p14:creationId xmlns:p14="http://schemas.microsoft.com/office/powerpoint/2010/main" val="19558287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Survey includes tips and guidance for how to write and program questions in electronic Surveys such as Google Forms.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These important notes for the Survey host are all highlighted in yellow.</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highlighted note to the Survey host could say, “If you are using an electronic Survey (for example, Google Forms), the response options should be in "checkboxes" form where multiple boxes can be selected.”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Please consider using an electronic Survey that best suits your specific needs including data needs.</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Options for electronic Surveys that can be used are Google Forms, Qualtrics, and Survey Monkey.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20</a:t>
            </a:fld>
            <a:endParaRPr lang="en-US"/>
          </a:p>
        </p:txBody>
      </p:sp>
    </p:spTree>
    <p:extLst>
      <p:ext uri="{BB962C8B-B14F-4D97-AF65-F5344CB8AC3E}">
        <p14:creationId xmlns:p14="http://schemas.microsoft.com/office/powerpoint/2010/main" val="5722111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If counties choose to use this optional Survey, they should consider coordinating with all jurisdictions within the county regarding how best to distribute the Survey, collect responses, and report information back to the county.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Consider providing these Surveys in such a manner as to promote participation from food recovery organizations and services and ensure their collaboration with jurisdictions.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21</a:t>
            </a:fld>
            <a:endParaRPr lang="en-US"/>
          </a:p>
        </p:txBody>
      </p:sp>
    </p:spTree>
    <p:extLst>
      <p:ext uri="{BB962C8B-B14F-4D97-AF65-F5344CB8AC3E}">
        <p14:creationId xmlns:p14="http://schemas.microsoft.com/office/powerpoint/2010/main" val="42337942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Some of the questions included in the Survey can also be used to assist jurisdictions with gathering information that will help them comply with the edible food recovery education and outreach requirements.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For example, Section 18985.2 in the regulations requires jurisdictions to develop a list of food recovery organizations and services operating in the jurisdiction.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list must include specific information about each food recovery organization and service that is included such as the name and address, contact information, food recovery collection service area, and an indication of the types of food accepted for food recovery.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CalRecycle’s Edible Food Recovery Capacity Planning Survey includes questions that address each of these points and can serve to help you collect information to include on your list of food recovery organizations and services.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22</a:t>
            </a:fld>
            <a:endParaRPr lang="en-US"/>
          </a:p>
        </p:txBody>
      </p:sp>
    </p:spTree>
    <p:extLst>
      <p:ext uri="{BB962C8B-B14F-4D97-AF65-F5344CB8AC3E}">
        <p14:creationId xmlns:p14="http://schemas.microsoft.com/office/powerpoint/2010/main" val="2908013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Arial" panose="020B0604020202020204" pitchFamily="34" charset="0"/>
                <a:ea typeface="Calibri" panose="020F0502020204030204" pitchFamily="34" charset="0"/>
                <a:cs typeface="Times New Roman" panose="02020603050405020304" pitchFamily="18" charset="0"/>
              </a:rPr>
              <a:t>That concludes overview of the edible food recovery capacity planning Survey.</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23</a:t>
            </a:fld>
            <a:endParaRPr lang="en-US"/>
          </a:p>
        </p:txBody>
      </p:sp>
    </p:spTree>
    <p:extLst>
      <p:ext uri="{BB962C8B-B14F-4D97-AF65-F5344CB8AC3E}">
        <p14:creationId xmlns:p14="http://schemas.microsoft.com/office/powerpoint/2010/main" val="28364792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tabLst>
                <a:tab pos="228600" algn="l"/>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As a reminder, please use the instructions shown on the slide for the Q&amp;A session. </a:t>
            </a:r>
          </a:p>
          <a:p>
            <a:pPr marL="342900" marR="0" lvl="0" indent="-342900">
              <a:lnSpc>
                <a:spcPct val="107000"/>
              </a:lnSpc>
              <a:spcBef>
                <a:spcPts val="0"/>
              </a:spcBef>
              <a:spcAft>
                <a:spcPts val="0"/>
              </a:spcAft>
              <a:buFont typeface="Arial" panose="020B0604020202020204" pitchFamily="34" charset="0"/>
              <a:buChar char="•"/>
              <a:tabLst>
                <a:tab pos="228600" algn="l"/>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If you are using the </a:t>
            </a:r>
            <a:r>
              <a:rPr lang="en-US" sz="1200" dirty="0" err="1">
                <a:effectLst/>
                <a:latin typeface="Arial" panose="020B0604020202020204" pitchFamily="34" charset="0"/>
                <a:ea typeface="Calibri" panose="020F0502020204030204" pitchFamily="34" charset="0"/>
                <a:cs typeface="Times New Roman" panose="02020603050405020304" pitchFamily="18" charset="0"/>
              </a:rPr>
              <a:t>GoToWebinar</a:t>
            </a:r>
            <a:r>
              <a:rPr lang="en-US" sz="1200" dirty="0">
                <a:effectLst/>
                <a:latin typeface="Arial" panose="020B0604020202020204" pitchFamily="34" charset="0"/>
                <a:ea typeface="Calibri" panose="020F0502020204030204" pitchFamily="34" charset="0"/>
                <a:cs typeface="Times New Roman" panose="02020603050405020304" pitchFamily="18" charset="0"/>
              </a:rPr>
              <a:t> platform and would like to ask a question, please type your question into the “question” pane.</a:t>
            </a:r>
          </a:p>
          <a:p>
            <a:pPr marL="342900" marR="0" lvl="0" indent="-342900">
              <a:lnSpc>
                <a:spcPct val="107000"/>
              </a:lnSpc>
              <a:spcBef>
                <a:spcPts val="0"/>
              </a:spcBef>
              <a:spcAft>
                <a:spcPts val="0"/>
              </a:spcAft>
              <a:buFont typeface="Arial" panose="020B0604020202020204" pitchFamily="34" charset="0"/>
              <a:buChar char="•"/>
              <a:tabLst>
                <a:tab pos="228600" algn="l"/>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If you are watching the webinar via the CalEPA broadcast, please email your questions to the SLCP inbox. </a:t>
            </a:r>
          </a:p>
          <a:p>
            <a:pPr marL="342900" marR="0" lvl="0" indent="-342900">
              <a:lnSpc>
                <a:spcPct val="107000"/>
              </a:lnSpc>
              <a:spcBef>
                <a:spcPts val="0"/>
              </a:spcBef>
              <a:spcAft>
                <a:spcPts val="0"/>
              </a:spcAft>
              <a:buFont typeface="Arial" panose="020B0604020202020204" pitchFamily="34" charset="0"/>
              <a:buChar char="•"/>
              <a:tabLst>
                <a:tab pos="228600" algn="l"/>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Staff will unmute participants in the order that questions come in. </a:t>
            </a:r>
          </a:p>
          <a:p>
            <a:pPr marL="342900" marR="0" lvl="0" indent="-342900">
              <a:lnSpc>
                <a:spcPct val="107000"/>
              </a:lnSpc>
              <a:spcBef>
                <a:spcPts val="0"/>
              </a:spcBef>
              <a:spcAft>
                <a:spcPts val="0"/>
              </a:spcAft>
              <a:buFont typeface="Arial" panose="020B0604020202020204" pitchFamily="34" charset="0"/>
              <a:buChar char="•"/>
              <a:tabLst>
                <a:tab pos="228600" algn="l"/>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You will need to unmute yourself on your end when asked to by CalRecycle staff. </a:t>
            </a:r>
          </a:p>
          <a:p>
            <a:pPr marL="342900" marR="0" lvl="0" indent="-342900">
              <a:lnSpc>
                <a:spcPct val="107000"/>
              </a:lnSpc>
              <a:spcBef>
                <a:spcPts val="0"/>
              </a:spcBef>
              <a:spcAft>
                <a:spcPts val="0"/>
              </a:spcAft>
              <a:buFont typeface="Arial" panose="020B0604020202020204" pitchFamily="34" charset="0"/>
              <a:buChar char="•"/>
              <a:tabLst>
                <a:tab pos="228600" algn="l"/>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Please state your affiliation before asking your question.</a:t>
            </a:r>
          </a:p>
          <a:p>
            <a:pPr marL="342900" marR="0" lvl="0" indent="-342900">
              <a:lnSpc>
                <a:spcPct val="107000"/>
              </a:lnSpc>
              <a:spcBef>
                <a:spcPts val="0"/>
              </a:spcBef>
              <a:spcAft>
                <a:spcPts val="0"/>
              </a:spcAft>
              <a:buFont typeface="Arial" panose="020B0604020202020204" pitchFamily="34" charset="0"/>
              <a:buChar char="•"/>
              <a:tabLst>
                <a:tab pos="228600" algn="l"/>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CalRecycle staff may respond to some questions in writing through </a:t>
            </a:r>
            <a:r>
              <a:rPr lang="en-US" sz="1200" dirty="0" err="1">
                <a:effectLst/>
                <a:latin typeface="Arial" panose="020B0604020202020204" pitchFamily="34" charset="0"/>
                <a:ea typeface="Calibri" panose="020F0502020204030204" pitchFamily="34" charset="0"/>
                <a:cs typeface="Times New Roman" panose="02020603050405020304" pitchFamily="18" charset="0"/>
              </a:rPr>
              <a:t>GoToWebinar</a:t>
            </a:r>
            <a:r>
              <a:rPr lang="en-US" sz="1200" dirty="0">
                <a:effectLst/>
                <a:latin typeface="Arial" panose="020B060402020202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0"/>
              </a:spcAft>
              <a:buFont typeface="Arial" panose="020B0604020202020204" pitchFamily="34" charset="0"/>
              <a:buChar char="•"/>
              <a:tabLst>
                <a:tab pos="228600" algn="l"/>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We will verbalize these written responses for everyone to hear.</a:t>
            </a:r>
          </a:p>
          <a:p>
            <a:pPr marL="0" indent="0" rtl="0">
              <a:buFont typeface="Arial" panose="020B0604020202020204" pitchFamily="34" charset="0"/>
              <a:buNone/>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C75177-0E99-4E42-8A98-F1DF7FA922E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22915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800"/>
              </a:spcAft>
              <a:buFont typeface="Arial" panose="020B0604020202020204" pitchFamily="34" charset="0"/>
              <a:buChar char="•"/>
            </a:pPr>
            <a:endParaRPr lang="en-US" sz="1200" dirty="0">
              <a:effectLst/>
              <a:latin typeface="Arial" panose="020B060402020202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US" sz="1800" dirty="0">
                <a:effectLst/>
                <a:latin typeface="Arial" panose="020B0604020202020204" pitchFamily="34" charset="0"/>
                <a:ea typeface="Calibri" panose="020F0502020204030204" pitchFamily="34" charset="0"/>
                <a:cs typeface="Times New Roman" panose="02020603050405020304" pitchFamily="18" charset="0"/>
              </a:rPr>
              <a:t>This is a brief overview of the Excel Calculator and associated guidance document that was developed by CalRecycle to assist jurisdictions and counties in estimating edible food disposed by Commercial Edible Food Generators and comparing to their existing capacity.</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Calculator can be found at:</a:t>
            </a:r>
            <a:r>
              <a:rPr lang="en-US" sz="1200" dirty="0">
                <a:solidFill>
                  <a:srgbClr val="1F497D"/>
                </a:solidFill>
                <a:effectLst/>
                <a:latin typeface="Calibri" panose="020F0502020204030204" pitchFamily="34" charset="0"/>
                <a:ea typeface="Calibri" panose="020F0502020204030204" pitchFamily="34" charset="0"/>
                <a:cs typeface="Times New Roman" panose="02020603050405020304" pitchFamily="18" charset="0"/>
              </a:rPr>
              <a:t> </a:t>
            </a:r>
            <a:r>
              <a:rPr lang="en-US" sz="1200" dirty="0">
                <a:effectLst/>
                <a:latin typeface="Arial" panose="020B0604020202020204" pitchFamily="34" charset="0"/>
                <a:ea typeface="Calibri" panose="020F0502020204030204" pitchFamily="34" charset="0"/>
                <a:cs typeface="Times New Roman" panose="02020603050405020304" pitchFamily="18" charset="0"/>
              </a:rPr>
              <a:t> https://www2.calrecycle.ca.gov/Docs/Web/118914</a:t>
            </a:r>
          </a:p>
          <a:p>
            <a:pPr marL="0" indent="0">
              <a:buNone/>
            </a:pPr>
            <a:endParaRPr lang="en-US" b="1" dirty="0">
              <a:latin typeface="Arial"/>
              <a:cs typeface="Arial"/>
            </a:endParaRPr>
          </a:p>
          <a:p>
            <a:pPr rtl="0"/>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25</a:t>
            </a:fld>
            <a:endParaRPr lang="en-US"/>
          </a:p>
        </p:txBody>
      </p:sp>
    </p:spTree>
    <p:extLst>
      <p:ext uri="{BB962C8B-B14F-4D97-AF65-F5344CB8AC3E}">
        <p14:creationId xmlns:p14="http://schemas.microsoft.com/office/powerpoint/2010/main" val="24736942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Edible Food Recovery Capacity Planning Calculator has two primary functions: </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Estimating edible food disposed by each Tier 1 and Tier 2 Commercial Edible Food Waste Generator type.</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Recording existing, new, or expanded capacity to estimate if additional capacity is needed to recover edible food disposed by Commercial Edible Food Generators.</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Calculator can be used for one or both functions. </a:t>
            </a:r>
          </a:p>
          <a:p>
            <a:pPr marL="742950" marR="0" lvl="1" indent="-28575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If both functions are used, the Calculator estimates the difference between edible food estimated to be disposed and existing capacity for food recovery to estimate the needed capacity to recover all edible food disposed by Commercial Edible Food Generators.</a:t>
            </a:r>
          </a:p>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26</a:t>
            </a:fld>
            <a:endParaRPr lang="en-US"/>
          </a:p>
        </p:txBody>
      </p:sp>
    </p:spTree>
    <p:extLst>
      <p:ext uri="{BB962C8B-B14F-4D97-AF65-F5344CB8AC3E}">
        <p14:creationId xmlns:p14="http://schemas.microsoft.com/office/powerpoint/2010/main" val="40782149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tools can be used together as they provide complementary functions.</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Calculator is designed to help jurisdictions estimate the amount of edible food disposed by Commercial Edible Food Generators in the jurisdiction.</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Survey is designed to help jurisdictions determine if they have sufficient edible food recovery capacity to recover the amount of edible food that is estimated to be disposed.</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27</a:t>
            </a:fld>
            <a:endParaRPr lang="en-US"/>
          </a:p>
        </p:txBody>
      </p:sp>
    </p:spTree>
    <p:extLst>
      <p:ext uri="{BB962C8B-B14F-4D97-AF65-F5344CB8AC3E}">
        <p14:creationId xmlns:p14="http://schemas.microsoft.com/office/powerpoint/2010/main" val="5338831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tabLst>
                <a:tab pos="28575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In the 2018 Disposal-Facility-Based Characterization of Solid Waste in California Study (WCS), CalRecycle began separating the category of “food waste” into eight categories based on edibility, recoverability, and type. </a:t>
            </a:r>
          </a:p>
          <a:p>
            <a:pPr marL="742950" marR="0" lvl="1" indent="-285750">
              <a:lnSpc>
                <a:spcPct val="107000"/>
              </a:lnSpc>
              <a:spcBef>
                <a:spcPts val="0"/>
              </a:spcBef>
              <a:spcAft>
                <a:spcPts val="0"/>
              </a:spcAft>
              <a:buFont typeface="Arial" panose="020B0604020202020204" pitchFamily="34" charset="0"/>
              <a:buChar char="•"/>
              <a:tabLst>
                <a:tab pos="51435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Food waste was delineated between edible food and inedible parts (e.g., banana peels or eggshells). </a:t>
            </a:r>
          </a:p>
          <a:p>
            <a:pPr marL="1143000" marR="0" lvl="2" indent="-228600">
              <a:lnSpc>
                <a:spcPct val="107000"/>
              </a:lnSpc>
              <a:spcBef>
                <a:spcPts val="0"/>
              </a:spcBef>
              <a:spcAft>
                <a:spcPts val="0"/>
              </a:spcAft>
              <a:buFont typeface="Arial" panose="020B0604020202020204" pitchFamily="34" charset="0"/>
              <a:buChar char="•"/>
              <a:tabLst>
                <a:tab pos="8001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Within edible food, discarded food was characterized as being “potentially donatable” or “non-donatable” based on whether it was likely that the food could have been safely recovered for human consumption prior to discard. </a:t>
            </a:r>
          </a:p>
          <a:p>
            <a:pPr marL="1143000" marR="0" lvl="2" indent="-228600">
              <a:lnSpc>
                <a:spcPct val="107000"/>
              </a:lnSpc>
              <a:spcBef>
                <a:spcPts val="0"/>
              </a:spcBef>
              <a:spcAft>
                <a:spcPts val="0"/>
              </a:spcAft>
              <a:buFont typeface="Arial" panose="020B0604020202020204" pitchFamily="34" charset="0"/>
              <a:buChar char="•"/>
              <a:tabLst>
                <a:tab pos="8001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Potentially donatable categories include items discarded whole or in a manner that would have made it potentially recoverable (e.g., discarded in unopened original packaging). </a:t>
            </a:r>
          </a:p>
          <a:p>
            <a:pPr marL="1143000" marR="0" lvl="2" indent="-228600">
              <a:lnSpc>
                <a:spcPct val="107000"/>
              </a:lnSpc>
              <a:spcBef>
                <a:spcPts val="0"/>
              </a:spcBef>
              <a:spcAft>
                <a:spcPts val="0"/>
              </a:spcAft>
              <a:buFont typeface="Arial" panose="020B0604020202020204" pitchFamily="34" charset="0"/>
              <a:buChar char="•"/>
              <a:tabLst>
                <a:tab pos="8001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Non-donatable categories include items that were partially eaten or discarded in open packages. </a:t>
            </a:r>
          </a:p>
          <a:p>
            <a:pPr marL="742950" marR="0" lvl="1" indent="-285750">
              <a:lnSpc>
                <a:spcPct val="107000"/>
              </a:lnSpc>
              <a:spcBef>
                <a:spcPts val="0"/>
              </a:spcBef>
              <a:spcAft>
                <a:spcPts val="0"/>
              </a:spcAft>
              <a:buFont typeface="Arial" panose="020B0604020202020204" pitchFamily="34" charset="0"/>
              <a:buChar char="•"/>
              <a:tabLst>
                <a:tab pos="51435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“Edible food” is considered food intended for human consumption that could be safely recovered. </a:t>
            </a:r>
          </a:p>
          <a:p>
            <a:pPr marL="0" marR="0">
              <a:lnSpc>
                <a:spcPct val="107000"/>
              </a:lnSpc>
              <a:spcBef>
                <a:spcPts val="0"/>
              </a:spcBef>
              <a:spcAft>
                <a:spcPts val="800"/>
              </a:spcAft>
            </a:pPr>
            <a:endParaRPr lang="en-US" sz="1800" dirty="0">
              <a:effectLst/>
              <a:latin typeface="Arial" panose="020B0604020202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B7463FA-088F-42C7-9900-C71C52E1246E}" type="slidenum">
              <a:rPr lang="en-US" smtClean="0"/>
              <a:t>28</a:t>
            </a:fld>
            <a:endParaRPr lang="en-US"/>
          </a:p>
        </p:txBody>
      </p:sp>
    </p:spTree>
    <p:extLst>
      <p:ext uri="{BB962C8B-B14F-4D97-AF65-F5344CB8AC3E}">
        <p14:creationId xmlns:p14="http://schemas.microsoft.com/office/powerpoint/2010/main" val="30667591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800"/>
              </a:spcAft>
              <a:buFont typeface="Arial" panose="020B0604020202020204" pitchFamily="34" charset="0"/>
              <a:buChar char="•"/>
            </a:pPr>
            <a:r>
              <a:rPr lang="en-US" sz="1800" dirty="0">
                <a:effectLst/>
                <a:latin typeface="Arial" panose="020B0604020202020204" pitchFamily="34" charset="0"/>
                <a:ea typeface="Calibri" panose="020F0502020204030204" pitchFamily="34" charset="0"/>
                <a:cs typeface="Times New Roman" panose="02020603050405020304" pitchFamily="18" charset="0"/>
              </a:rPr>
              <a:t>To use the Calculator, the user would input the number of Tier 1 or Tier 2 CEFGs in their city ; for example, supermarkets. This calculator is not just for supermarkets though, correct? If so, then my edits will help clarify for anyone referring to these slides.</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To convert the number of supermarkets to an estimate of the amount of edible food disposed by those supermarkets in their city, the number of supermarkets is multiplied by an estimated factor for average pounds of edible food disposed per supermarket per year.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Regulations require users to estimate edible food disposed at the end of the reporting period, in this example 2024.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To estimate this, the Calculator requires users to input current and projected population numbers.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projection for edible food disposed in the future is estimated by using the population projection. </a:t>
            </a:r>
          </a:p>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29</a:t>
            </a:fld>
            <a:endParaRPr lang="en-US"/>
          </a:p>
        </p:txBody>
      </p:sp>
    </p:spTree>
    <p:extLst>
      <p:ext uri="{BB962C8B-B14F-4D97-AF65-F5344CB8AC3E}">
        <p14:creationId xmlns:p14="http://schemas.microsoft.com/office/powerpoint/2010/main" val="24031541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number of Commercial Edible Food Generators is multiplied by a factor of pounds of edible food disposed per generator per year.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Currently users must provide these estimates.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In the future, statewide factors will be provided.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upcoming Waste Characterization Studies will be the data source for statewide factors.</a:t>
            </a:r>
          </a:p>
          <a:p>
            <a:pPr marL="342900" marR="0" lvl="0" indent="-342900">
              <a:lnSpc>
                <a:spcPct val="107000"/>
              </a:lnSpc>
              <a:spcBef>
                <a:spcPts val="0"/>
              </a:spcBef>
              <a:spcAft>
                <a:spcPts val="0"/>
              </a:spcAft>
              <a:buFont typeface="Arial" panose="020B0604020202020204" pitchFamily="34" charset="0"/>
              <a:buChar char="•"/>
              <a:tabLst>
                <a:tab pos="228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When that data is available, CalRecycle will update the Calculator to provide statewide factors. </a:t>
            </a:r>
          </a:p>
          <a:p>
            <a:pPr marL="342900" marR="0" lvl="0" indent="-342900">
              <a:lnSpc>
                <a:spcPct val="107000"/>
              </a:lnSpc>
              <a:spcBef>
                <a:spcPts val="0"/>
              </a:spcBef>
              <a:spcAft>
                <a:spcPts val="0"/>
              </a:spcAft>
              <a:buFont typeface="Arial" panose="020B0604020202020204" pitchFamily="34" charset="0"/>
              <a:buChar char="•"/>
              <a:tabLst>
                <a:tab pos="228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In the interim, CalRecycle has provided a guidance document to help users of the Calculator estimate their own factors.</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30</a:t>
            </a:fld>
            <a:endParaRPr lang="en-US"/>
          </a:p>
        </p:txBody>
      </p:sp>
    </p:spTree>
    <p:extLst>
      <p:ext uri="{BB962C8B-B14F-4D97-AF65-F5344CB8AC3E}">
        <p14:creationId xmlns:p14="http://schemas.microsoft.com/office/powerpoint/2010/main" val="29893410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Splitting total edible food disposed into food types may help jurisdictions plan for supplemental food recovery infrastructure and capacity.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could include refrigerated vehicles, additional cold storage, kitchen space, or staffing.</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To estimate total edible food disposed by food type, the Calculator requires the user to provide information on the percentage of each food type within the total edible food disposed.</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These percentages should sum to 100% for each type of Commercial Edible Food Generator.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food types included in the Calculator are defined in CalRecycle’s 2018 Disposal-Facility-Based Characterization of Solid Waste in California Study, and are as follows:</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Vegetative</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Meat</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Eggs, Dairy, and Dairy Alternatives</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Cooked/Baked/Prepared Perishable Items</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Packaged Non-Perishable</a:t>
            </a:r>
          </a:p>
          <a:p>
            <a:pPr marL="400050" marR="0" indent="-1714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More information on estimations by food type can also be found in the associated guidance document. </a:t>
            </a:r>
          </a:p>
          <a:p>
            <a:pPr marL="0" marR="0">
              <a:lnSpc>
                <a:spcPct val="107000"/>
              </a:lnSpc>
              <a:spcBef>
                <a:spcPts val="0"/>
              </a:spcBef>
              <a:spcAft>
                <a:spcPts val="800"/>
              </a:spcAft>
            </a:pPr>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31</a:t>
            </a:fld>
            <a:endParaRPr lang="en-US"/>
          </a:p>
        </p:txBody>
      </p:sp>
    </p:spTree>
    <p:extLst>
      <p:ext uri="{BB962C8B-B14F-4D97-AF65-F5344CB8AC3E}">
        <p14:creationId xmlns:p14="http://schemas.microsoft.com/office/powerpoint/2010/main" val="10152119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Calculator can also be used to record the details of existing, proposed new, and expanded food recovery capacity.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data can be collected through the Survey or through some other mechanism. The type of data includes:</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Tracking food recovery capacity at the jurisdiction level.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Existing capacity recorded as </a:t>
            </a:r>
            <a:r>
              <a:rPr lang="en-US" sz="1200" b="1" dirty="0">
                <a:effectLst/>
                <a:latin typeface="Arial" panose="020B0604020202020204" pitchFamily="34" charset="0"/>
                <a:ea typeface="Calibri" panose="020F0502020204030204" pitchFamily="34" charset="0"/>
                <a:cs typeface="Times New Roman" panose="02020603050405020304" pitchFamily="18" charset="0"/>
              </a:rPr>
              <a:t>pounds per month </a:t>
            </a:r>
            <a:r>
              <a:rPr lang="en-US" sz="1200" dirty="0">
                <a:effectLst/>
                <a:latin typeface="Arial" panose="020B0604020202020204" pitchFamily="34" charset="0"/>
                <a:ea typeface="Calibri" panose="020F0502020204030204" pitchFamily="34" charset="0"/>
                <a:cs typeface="Times New Roman" panose="02020603050405020304" pitchFamily="18" charset="0"/>
              </a:rPr>
              <a:t>for each food recovery organization or service.</a:t>
            </a:r>
          </a:p>
          <a:p>
            <a:pPr marL="742950" marR="0" lvl="1" indent="-2857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Extrapolation of monthly amounts to provide an annual estimate of existing capacity.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Users can track capacity by food type, using the same food types from the edible food disposal tab.</a:t>
            </a:r>
          </a:p>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32</a:t>
            </a:fld>
            <a:endParaRPr lang="en-US"/>
          </a:p>
        </p:txBody>
      </p:sp>
    </p:spTree>
    <p:extLst>
      <p:ext uri="{BB962C8B-B14F-4D97-AF65-F5344CB8AC3E}">
        <p14:creationId xmlns:p14="http://schemas.microsoft.com/office/powerpoint/2010/main" val="29443413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Calculator can also estimate additional food recovery capacity that is needed by comparing the estimated amount of edible food disposed by Commercial Edible Food Generators with the existing, new, or expanded capacity.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Using this information, the Calculator will estimate if there is sufficient capacity or not to capture the total amount of edible food estimated to be disposed by Tier 1 and Tier 2 Commercial Edible Food Generators.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33</a:t>
            </a:fld>
            <a:endParaRPr lang="en-US"/>
          </a:p>
        </p:txBody>
      </p:sp>
    </p:spTree>
    <p:extLst>
      <p:ext uri="{BB962C8B-B14F-4D97-AF65-F5344CB8AC3E}">
        <p14:creationId xmlns:p14="http://schemas.microsoft.com/office/powerpoint/2010/main" val="29363928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Other stakeholders have created similar tools for this purpose that could potentially be used. For example, the County of San Diego developed and Edible Food Estimator that can be found at the following link: </a:t>
            </a:r>
            <a:r>
              <a:rPr lang="en-US" sz="12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https://www.sandiegocounty.gov/content/sdc/dpw/recycling/factsfigures.html </a:t>
            </a:r>
            <a:endParaRPr lang="en-US" sz="12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Natural Resources Defense Council has a Calculator used to estimate a baseline for food waste generation and food rescue potential. </a:t>
            </a:r>
            <a:r>
              <a:rPr lang="en-US" sz="12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4"/>
              </a:rPr>
              <a:t>https://www.nrdc.org/resources/food-waste-generation-and-food-rescue-potential-baseline-Calculator-guide</a:t>
            </a:r>
            <a:r>
              <a:rPr lang="en-US" sz="1200" dirty="0">
                <a:effectLst/>
                <a:latin typeface="Arial" panose="020B0604020202020204" pitchFamily="34" charset="0"/>
                <a:ea typeface="Calibri" panose="020F0502020204030204" pitchFamily="34" charset="0"/>
                <a:cs typeface="Times New Roman" panose="02020603050405020304" pitchFamily="18" charset="0"/>
              </a:rPr>
              <a:t>  </a:t>
            </a:r>
          </a:p>
          <a:p>
            <a:endParaRPr lang="en-US" b="0" dirty="0"/>
          </a:p>
        </p:txBody>
      </p:sp>
      <p:sp>
        <p:nvSpPr>
          <p:cNvPr id="4" name="Slide Number Placeholder 3"/>
          <p:cNvSpPr>
            <a:spLocks noGrp="1"/>
          </p:cNvSpPr>
          <p:nvPr>
            <p:ph type="sldNum" sz="quarter" idx="5"/>
          </p:nvPr>
        </p:nvSpPr>
        <p:spPr/>
        <p:txBody>
          <a:bodyPr/>
          <a:lstStyle/>
          <a:p>
            <a:fld id="{FB7463FA-088F-42C7-9900-C71C52E1246E}" type="slidenum">
              <a:rPr lang="en-US" smtClean="0"/>
              <a:t>34</a:t>
            </a:fld>
            <a:endParaRPr lang="en-US"/>
          </a:p>
        </p:txBody>
      </p:sp>
    </p:spTree>
    <p:extLst>
      <p:ext uri="{BB962C8B-B14F-4D97-AF65-F5344CB8AC3E}">
        <p14:creationId xmlns:p14="http://schemas.microsoft.com/office/powerpoint/2010/main" val="30521130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35</a:t>
            </a:fld>
            <a:endParaRPr lang="en-US"/>
          </a:p>
        </p:txBody>
      </p:sp>
    </p:spTree>
    <p:extLst>
      <p:ext uri="{BB962C8B-B14F-4D97-AF65-F5344CB8AC3E}">
        <p14:creationId xmlns:p14="http://schemas.microsoft.com/office/powerpoint/2010/main" val="2145071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36</a:t>
            </a:fld>
            <a:endParaRPr lang="en-US"/>
          </a:p>
        </p:txBody>
      </p:sp>
    </p:spTree>
    <p:extLst>
      <p:ext uri="{BB962C8B-B14F-4D97-AF65-F5344CB8AC3E}">
        <p14:creationId xmlns:p14="http://schemas.microsoft.com/office/powerpoint/2010/main" val="5580967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Please use the instructions shown on the slide for the Q&amp;A session.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If you are using the </a:t>
            </a:r>
            <a:r>
              <a:rPr lang="en-US" sz="1200" b="0" i="0" u="none" strike="noStrike" kern="1200" baseline="0" dirty="0" err="1">
                <a:solidFill>
                  <a:schemeClr val="tx1"/>
                </a:solidFill>
                <a:latin typeface="+mn-lt"/>
                <a:ea typeface="+mn-ea"/>
                <a:cs typeface="+mn-cs"/>
              </a:rPr>
              <a:t>GoToWebinar</a:t>
            </a:r>
            <a:r>
              <a:rPr lang="en-US" sz="1200" b="0" i="0" u="none" strike="noStrike" kern="1200" baseline="0" dirty="0">
                <a:solidFill>
                  <a:schemeClr val="tx1"/>
                </a:solidFill>
                <a:latin typeface="+mn-lt"/>
                <a:ea typeface="+mn-ea"/>
                <a:cs typeface="+mn-cs"/>
              </a:rPr>
              <a:t> platform and would like to ask a question, please type your question into the “question” pane.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If you are watching the webinar via the CalEPA broadcast, please email your questions to the SLCP inbox.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Staff will unmute participants in the order that questions come in.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You will need to unmute yourself on your end when asked to by CalRecycle staff.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Please state your affiliation before asking your question.</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CalRecycle staff may respond to some questions in writing through </a:t>
            </a:r>
            <a:r>
              <a:rPr lang="en-US" sz="1200" b="0" i="0" u="none" strike="noStrike" kern="1200" baseline="0" dirty="0" err="1">
                <a:solidFill>
                  <a:schemeClr val="tx1"/>
                </a:solidFill>
                <a:latin typeface="+mn-lt"/>
                <a:ea typeface="+mn-ea"/>
                <a:cs typeface="+mn-cs"/>
              </a:rPr>
              <a:t>GoToWebinar</a:t>
            </a:r>
            <a:r>
              <a:rPr lang="en-US" sz="1200" b="0" i="0" u="none" strike="noStrike" kern="1200" baseline="0" dirty="0">
                <a:solidFill>
                  <a:schemeClr val="tx1"/>
                </a:solidFill>
                <a:latin typeface="+mn-lt"/>
                <a:ea typeface="+mn-ea"/>
                <a:cs typeface="+mn-cs"/>
              </a:rPr>
              <a:t>.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We will verbalize these written responses for everyone to hear.</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Questions and comments regarding the merit of the regulations were responded to during the rulemaking period.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Therefore, today we will focus on questions or clarifications regarding implementation and tools.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Segoe UI" panose="020B0502040204020203" pitchFamily="34" charset="0"/>
                <a:ea typeface="Calibri" panose="020F0502020204030204" pitchFamily="34" charset="0"/>
              </a:rPr>
              <a:t>Now I will hand it over to our moderators, Rae Carranza and Esmeralda Alvarado</a:t>
            </a:r>
            <a:endParaRPr lang="en-US" sz="1000" b="0" i="0" u="none" strike="noStrike" kern="1200" baseline="0" dirty="0">
              <a:solidFill>
                <a:schemeClr val="tx1"/>
              </a:solidFill>
              <a:latin typeface="+mn-lt"/>
              <a:ea typeface="+mn-ea"/>
              <a:cs typeface="+mn-cs"/>
            </a:endParaRPr>
          </a:p>
          <a:p>
            <a:pPr marL="171450" indent="-171450" rtl="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C75177-0E99-4E42-8A98-F1DF7FA922E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08432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nSpc>
                <a:spcPct val="107000"/>
              </a:lnSpc>
              <a:spcBef>
                <a:spcPts val="0"/>
              </a:spcBef>
              <a:spcAft>
                <a:spcPts val="0"/>
              </a:spcAft>
              <a:buFont typeface="Arial" panose="020B0604020202020204" pitchFamily="34" charset="0"/>
              <a:buChar char="•"/>
              <a:tabLst>
                <a:tab pos="228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The Calculator’s associated guidance document is designed to help users identify estimates for the amount of edible food disposed, by Commercial Edible Food Generators, by type. </a:t>
            </a:r>
          </a:p>
          <a:p>
            <a:pPr marL="285750" marR="0" lvl="0" indent="-285750">
              <a:lnSpc>
                <a:spcPct val="107000"/>
              </a:lnSpc>
              <a:spcBef>
                <a:spcPts val="0"/>
              </a:spcBef>
              <a:spcAft>
                <a:spcPts val="800"/>
              </a:spcAft>
              <a:buFont typeface="Arial" panose="020B0604020202020204" pitchFamily="34" charset="0"/>
              <a:buChar char="•"/>
              <a:tabLst>
                <a:tab pos="228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This input is required for the use of the Calculator as part of step 3. </a:t>
            </a:r>
          </a:p>
          <a:p>
            <a:pPr rtl="0"/>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38</a:t>
            </a:fld>
            <a:endParaRPr lang="en-US"/>
          </a:p>
        </p:txBody>
      </p:sp>
    </p:spTree>
    <p:extLst>
      <p:ext uri="{BB962C8B-B14F-4D97-AF65-F5344CB8AC3E}">
        <p14:creationId xmlns:p14="http://schemas.microsoft.com/office/powerpoint/2010/main" val="218363099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purpose of this guidance document is to help users of the Calculator select and alter factors to use in the Calculator.</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users of the Calculator will enter a factor of “average pounds of edible food disposed per facility per year” for each Tier 1 and Tier 2 Commercial Edible Food Generator Type, except for Large Events which require an input of “average pounds of edible food disposed per event”.</a:t>
            </a:r>
          </a:p>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39</a:t>
            </a:fld>
            <a:endParaRPr lang="en-US"/>
          </a:p>
        </p:txBody>
      </p:sp>
    </p:spTree>
    <p:extLst>
      <p:ext uri="{BB962C8B-B14F-4D97-AF65-F5344CB8AC3E}">
        <p14:creationId xmlns:p14="http://schemas.microsoft.com/office/powerpoint/2010/main" val="14313845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guidance document is split into four main sections: </a:t>
            </a:r>
          </a:p>
          <a:p>
            <a:pPr marL="342900" marR="0" lvl="0" indent="-342900">
              <a:lnSpc>
                <a:spcPct val="107000"/>
              </a:lnSpc>
              <a:spcBef>
                <a:spcPts val="0"/>
              </a:spcBef>
              <a:spcAft>
                <a:spcPts val="0"/>
              </a:spcAft>
              <a:buFont typeface="+mj-lt"/>
              <a:buAutoNum type="arabicPeriod"/>
            </a:pPr>
            <a:r>
              <a:rPr lang="en-US" sz="1200" dirty="0">
                <a:effectLst/>
                <a:latin typeface="Arial" panose="020B0604020202020204" pitchFamily="34" charset="0"/>
                <a:ea typeface="Calibri" panose="020F0502020204030204" pitchFamily="34" charset="0"/>
                <a:cs typeface="Times New Roman" panose="02020603050405020304" pitchFamily="18" charset="0"/>
              </a:rPr>
              <a:t>Data requirements of the Calculator. </a:t>
            </a:r>
          </a:p>
          <a:p>
            <a:pPr marL="342900" marR="0" lvl="0" indent="-342900">
              <a:lnSpc>
                <a:spcPct val="107000"/>
              </a:lnSpc>
              <a:spcBef>
                <a:spcPts val="0"/>
              </a:spcBef>
              <a:spcAft>
                <a:spcPts val="0"/>
              </a:spcAft>
              <a:buFont typeface="+mj-lt"/>
              <a:buAutoNum type="arabicPeriod"/>
            </a:pPr>
            <a:r>
              <a:rPr lang="en-US" sz="1200" dirty="0">
                <a:effectLst/>
                <a:latin typeface="Arial" panose="020B0604020202020204" pitchFamily="34" charset="0"/>
                <a:ea typeface="Calibri" panose="020F0502020204030204" pitchFamily="34" charset="0"/>
                <a:cs typeface="Times New Roman" panose="02020603050405020304" pitchFamily="18" charset="0"/>
              </a:rPr>
              <a:t>Selecting edible food disposal conversion factors from existing sources, including how to convert external sources of data to the units required for the Calculator. </a:t>
            </a:r>
          </a:p>
          <a:p>
            <a:pPr marL="342900" marR="0" lvl="0" indent="-342900">
              <a:lnSpc>
                <a:spcPct val="107000"/>
              </a:lnSpc>
              <a:spcBef>
                <a:spcPts val="0"/>
              </a:spcBef>
              <a:spcAft>
                <a:spcPts val="0"/>
              </a:spcAft>
              <a:buFont typeface="+mj-lt"/>
              <a:buAutoNum type="arabicPeriod"/>
            </a:pPr>
            <a:r>
              <a:rPr lang="en-US" sz="1200" dirty="0">
                <a:effectLst/>
                <a:latin typeface="Arial" panose="020B0604020202020204" pitchFamily="34" charset="0"/>
                <a:ea typeface="Calibri" panose="020F0502020204030204" pitchFamily="34" charset="0"/>
                <a:cs typeface="Times New Roman" panose="02020603050405020304" pitchFamily="18" charset="0"/>
              </a:rPr>
              <a:t>Additional information and data related to delineating estimates for total edible food disposed by food type. </a:t>
            </a:r>
          </a:p>
          <a:p>
            <a:pPr marL="342900" marR="0" lvl="0" indent="-342900">
              <a:lnSpc>
                <a:spcPct val="107000"/>
              </a:lnSpc>
              <a:spcBef>
                <a:spcPts val="0"/>
              </a:spcBef>
              <a:spcAft>
                <a:spcPts val="800"/>
              </a:spcAft>
              <a:buFont typeface="+mj-lt"/>
              <a:buAutoNum type="arabicPeriod"/>
            </a:pPr>
            <a:r>
              <a:rPr lang="en-US" sz="1200" dirty="0">
                <a:effectLst/>
                <a:latin typeface="Arial" panose="020B0604020202020204" pitchFamily="34" charset="0"/>
                <a:ea typeface="Calibri" panose="020F0502020204030204" pitchFamily="34" charset="0"/>
                <a:cs typeface="Times New Roman" panose="02020603050405020304" pitchFamily="18" charset="0"/>
              </a:rPr>
              <a:t>Additional data tables and limitations of that data.</a:t>
            </a:r>
          </a:p>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40</a:t>
            </a:fld>
            <a:endParaRPr lang="en-US"/>
          </a:p>
        </p:txBody>
      </p:sp>
    </p:spTree>
    <p:extLst>
      <p:ext uri="{BB962C8B-B14F-4D97-AF65-F5344CB8AC3E}">
        <p14:creationId xmlns:p14="http://schemas.microsoft.com/office/powerpoint/2010/main" val="18480557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two main sources of data included in the document are:</a:t>
            </a:r>
          </a:p>
          <a:p>
            <a:pPr marL="342900" marR="0" lvl="0" indent="-342900">
              <a:lnSpc>
                <a:spcPct val="107000"/>
              </a:lnSpc>
              <a:spcBef>
                <a:spcPts val="0"/>
              </a:spcBef>
              <a:spcAft>
                <a:spcPts val="0"/>
              </a:spcAft>
              <a:buFont typeface="+mj-lt"/>
              <a:buAutoNum type="arabicPeriod"/>
            </a:pPr>
            <a:r>
              <a:rPr lang="en-US" sz="1200" dirty="0">
                <a:effectLst/>
                <a:latin typeface="Arial" panose="020B0604020202020204" pitchFamily="34" charset="0"/>
                <a:ea typeface="Calibri" panose="020F0502020204030204" pitchFamily="34" charset="0"/>
                <a:cs typeface="Times New Roman" panose="02020603050405020304" pitchFamily="18" charset="0"/>
              </a:rPr>
              <a:t>2018 CalRecycle Waste Characterization Studies</a:t>
            </a:r>
          </a:p>
          <a:p>
            <a:pPr marL="742950" marR="0" lvl="1" indent="-285750">
              <a:lnSpc>
                <a:spcPct val="107000"/>
              </a:lnSpc>
              <a:spcBef>
                <a:spcPts val="0"/>
              </a:spcBef>
              <a:spcAft>
                <a:spcPts val="0"/>
              </a:spcAft>
              <a:buFont typeface="+mj-lt"/>
              <a:buAutoNum type="alphaLcPeriod"/>
            </a:pPr>
            <a:r>
              <a:rPr lang="en-US" sz="1200" dirty="0">
                <a:effectLst/>
                <a:latin typeface="Arial" panose="020B0604020202020204" pitchFamily="34" charset="0"/>
                <a:ea typeface="Calibri" panose="020F0502020204030204" pitchFamily="34" charset="0"/>
                <a:cs typeface="Times New Roman" panose="02020603050405020304" pitchFamily="18" charset="0"/>
              </a:rPr>
              <a:t>Generator-based data for a small number of industry groups</a:t>
            </a:r>
          </a:p>
          <a:p>
            <a:pPr marL="742950" marR="0" lvl="1" indent="-285750">
              <a:lnSpc>
                <a:spcPct val="107000"/>
              </a:lnSpc>
              <a:spcBef>
                <a:spcPts val="0"/>
              </a:spcBef>
              <a:spcAft>
                <a:spcPts val="0"/>
              </a:spcAft>
              <a:buFont typeface="+mj-lt"/>
              <a:buAutoNum type="alphaLcPeriod"/>
            </a:pPr>
            <a:r>
              <a:rPr lang="en-US" sz="1200" dirty="0">
                <a:effectLst/>
                <a:latin typeface="Arial" panose="020B0604020202020204" pitchFamily="34" charset="0"/>
                <a:ea typeface="Calibri" panose="020F0502020204030204" pitchFamily="34" charset="0"/>
                <a:cs typeface="Times New Roman" panose="02020603050405020304" pitchFamily="18" charset="0"/>
              </a:rPr>
              <a:t>Disposal-based data for the commercial sector</a:t>
            </a:r>
          </a:p>
          <a:p>
            <a:pPr marL="342900" marR="0" lvl="0" indent="-342900">
              <a:lnSpc>
                <a:spcPct val="107000"/>
              </a:lnSpc>
              <a:spcBef>
                <a:spcPts val="0"/>
              </a:spcBef>
              <a:spcAft>
                <a:spcPts val="800"/>
              </a:spcAft>
              <a:buFont typeface="+mj-lt"/>
              <a:buAutoNum type="arabicPeriod"/>
            </a:pPr>
            <a:r>
              <a:rPr lang="en-US" sz="1200" dirty="0">
                <a:effectLst/>
                <a:latin typeface="Arial" panose="020B0604020202020204" pitchFamily="34" charset="0"/>
                <a:ea typeface="Calibri" panose="020F0502020204030204" pitchFamily="34" charset="0"/>
                <a:cs typeface="Times New Roman" panose="02020603050405020304" pitchFamily="18" charset="0"/>
              </a:rPr>
              <a:t>Reports from Natural Resources Defense Council (NRDC)</a:t>
            </a:r>
          </a:p>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41</a:t>
            </a:fld>
            <a:endParaRPr lang="en-US"/>
          </a:p>
        </p:txBody>
      </p:sp>
    </p:spTree>
    <p:extLst>
      <p:ext uri="{BB962C8B-B14F-4D97-AF65-F5344CB8AC3E}">
        <p14:creationId xmlns:p14="http://schemas.microsoft.com/office/powerpoint/2010/main" val="39153080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Currently there is not a comprehensive list of statewide factors estimating edible food disposed by Commercial Edible Food Generator types.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There are other data sets that can help estimate those factors.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main limitation of the 2018 Generator-based data set is the small sample size for the limited number of industry groups sampled.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main challenge of using external data, is that such estimates may include materials or generators that are not specified by SB 1383 regulations.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second challenge is that the estimates are generally not provided in the appropriate units for the Calculator.</a:t>
            </a:r>
          </a:p>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42</a:t>
            </a:fld>
            <a:endParaRPr lang="en-US"/>
          </a:p>
        </p:txBody>
      </p:sp>
    </p:spTree>
    <p:extLst>
      <p:ext uri="{BB962C8B-B14F-4D97-AF65-F5344CB8AC3E}">
        <p14:creationId xmlns:p14="http://schemas.microsoft.com/office/powerpoint/2010/main" val="245820251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example will demonstrate how to estimate a factor for pounds of edible food disposed per average supermarket per year.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first option is to use 2018 CalRecycle Waste Characterization data for supermarkets and grocery stores.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dataset is in the appropriate units and estimate that 9,300 pounds of potentially donatable food are disposed per facility per year.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limitations of this data-set is the small sample size and that supermarkets and grocery stores are considered a single industry group.</a:t>
            </a:r>
          </a:p>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43</a:t>
            </a:fld>
            <a:endParaRPr lang="en-US"/>
          </a:p>
        </p:txBody>
      </p:sp>
    </p:spTree>
    <p:extLst>
      <p:ext uri="{BB962C8B-B14F-4D97-AF65-F5344CB8AC3E}">
        <p14:creationId xmlns:p14="http://schemas.microsoft.com/office/powerpoint/2010/main" val="8890320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Estimating a factor for supermarkets using NRDC’s estimates.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NRDC’s report estimates that 3,000 pounds of food waste is generated per supermarket employee per year.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This data will need to be converted into the appropriate units for the Calculator.</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Major limitations of this option are that these estimates also include supermarkets and grocery stores as one industry group despite being separated as different Tier 1 Commercial Edible Food Generators.</a:t>
            </a:r>
          </a:p>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44</a:t>
            </a:fld>
            <a:endParaRPr lang="en-US"/>
          </a:p>
        </p:txBody>
      </p:sp>
    </p:spTree>
    <p:extLst>
      <p:ext uri="{BB962C8B-B14F-4D97-AF65-F5344CB8AC3E}">
        <p14:creationId xmlns:p14="http://schemas.microsoft.com/office/powerpoint/2010/main" val="221488187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Arial" panose="020B0604020202020204" pitchFamily="34" charset="0"/>
                <a:ea typeface="Calibri" panose="020F0502020204030204" pitchFamily="34" charset="0"/>
                <a:cs typeface="Times New Roman" panose="02020603050405020304" pitchFamily="18" charset="0"/>
              </a:rPr>
              <a:t>In summary, factors were estimated two ways (though there may be additional variation to the calculations) and are relatively close. It is up to the user to determine which is most appropriate for their purposes. For example, in the NRDC dataset mock calculations, it was assumed that 50% of edible food waste generated was sent to landfills. If a user has a more accurate estimate, they should use those for their calculations.</a:t>
            </a:r>
          </a:p>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45</a:t>
            </a:fld>
            <a:endParaRPr lang="en-US"/>
          </a:p>
        </p:txBody>
      </p:sp>
    </p:spTree>
    <p:extLst>
      <p:ext uri="{BB962C8B-B14F-4D97-AF65-F5344CB8AC3E}">
        <p14:creationId xmlns:p14="http://schemas.microsoft.com/office/powerpoint/2010/main" val="97209061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CalRecycle is conducting a waste characterization study to collect data to establish statewide factors that can be used for the Calculator.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Contractor, Tetra Tech, is beginning to recruit businesses and organizations in selected industry groups to participate in the study. If you know of any Commercial Edible Food Generators that might be interested in participating, please email the Waste Characterization Team at </a:t>
            </a:r>
            <a:r>
              <a:rPr lang="en-US" sz="12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wastechar@calrecycle.ca.gov</a:t>
            </a:r>
            <a:r>
              <a:rPr lang="en-US" sz="1200" dirty="0">
                <a:effectLst/>
                <a:latin typeface="Arial" panose="020B0604020202020204" pitchFamily="34" charset="0"/>
                <a:ea typeface="Calibri" panose="020F0502020204030204" pitchFamily="34" charset="0"/>
                <a:cs typeface="Times New Roman" panose="02020603050405020304" pitchFamily="18" charset="0"/>
              </a:rPr>
              <a:t>.</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What is required of businesses and organizations participating in the study?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Fill out a Survey on their food waste management practices. </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Allow the field team to take a minimum 200lb sample from both the trash and organics bins.</a:t>
            </a:r>
          </a:p>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A visual assessment of the recycling bin to determine if any food waste is discarded in the recycling bin.</a:t>
            </a:r>
          </a:p>
          <a:p>
            <a:pPr marL="342900" marR="0" lvl="0" indent="-342900">
              <a:lnSpc>
                <a:spcPct val="107000"/>
              </a:lnSpc>
              <a:spcBef>
                <a:spcPts val="0"/>
              </a:spcBef>
              <a:spcAft>
                <a:spcPts val="0"/>
              </a:spcAft>
              <a:buFont typeface="Arial" panose="020B0604020202020204" pitchFamily="34" charset="0"/>
              <a:buChar char="•"/>
              <a:tabLst>
                <a:tab pos="228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The team will sort the samples into 11 material categories: 8 food categories and 3 non-food categories. </a:t>
            </a:r>
          </a:p>
          <a:p>
            <a:pPr marL="342900" marR="0" lvl="0" indent="-342900">
              <a:lnSpc>
                <a:spcPct val="107000"/>
              </a:lnSpc>
              <a:spcBef>
                <a:spcPts val="0"/>
              </a:spcBef>
              <a:spcAft>
                <a:spcPts val="0"/>
              </a:spcAft>
              <a:buFont typeface="Arial" panose="020B0604020202020204" pitchFamily="34" charset="0"/>
              <a:buChar char="•"/>
              <a:tabLst>
                <a:tab pos="228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Participating sites will receive a composition report of what was in their trash and organics samples. </a:t>
            </a:r>
          </a:p>
          <a:p>
            <a:pPr marL="342900" marR="0" lvl="0" indent="-342900">
              <a:lnSpc>
                <a:spcPct val="107000"/>
              </a:lnSpc>
              <a:spcBef>
                <a:spcPts val="0"/>
              </a:spcBef>
              <a:spcAft>
                <a:spcPts val="0"/>
              </a:spcAft>
              <a:buFont typeface="Arial" panose="020B0604020202020204" pitchFamily="34" charset="0"/>
              <a:buChar char="•"/>
              <a:tabLst>
                <a:tab pos="228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We anticipate that some industry groups (listed above) will be more difficult to recruit than others. If you have any recommendations on businesses/organizations in these groups that may be interested in participating and getting a composition report of their organics and trash bins, please let us know. </a:t>
            </a:r>
          </a:p>
          <a:p>
            <a:pPr marL="171450" marR="0" indent="-17145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     Email us at wastechar@calrecycle.ca.gov with suggestions or any questions.</a:t>
            </a:r>
          </a:p>
          <a:p>
            <a:pPr marL="0" indent="0">
              <a:buFontTx/>
              <a:buNone/>
            </a:pPr>
            <a:endParaRPr lang="en-US" dirty="0">
              <a:solidFill>
                <a:srgbClr val="000000"/>
              </a:solidFill>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DE51964-3566-4C49-BA1B-81C33D94F3B4}" type="slidenum">
              <a:rPr lang="en-US" smtClean="0"/>
              <a:t>46</a:t>
            </a:fld>
            <a:endParaRPr lang="en-US"/>
          </a:p>
        </p:txBody>
      </p:sp>
    </p:spTree>
    <p:extLst>
      <p:ext uri="{BB962C8B-B14F-4D97-AF65-F5344CB8AC3E}">
        <p14:creationId xmlns:p14="http://schemas.microsoft.com/office/powerpoint/2010/main" val="257309644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47</a:t>
            </a:fld>
            <a:endParaRPr lang="en-US"/>
          </a:p>
        </p:txBody>
      </p:sp>
    </p:spTree>
    <p:extLst>
      <p:ext uri="{BB962C8B-B14F-4D97-AF65-F5344CB8AC3E}">
        <p14:creationId xmlns:p14="http://schemas.microsoft.com/office/powerpoint/2010/main" val="276016680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As a reminder, please use the instructions shown on the slide for the Q&amp;A session.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If you are using the </a:t>
            </a:r>
            <a:r>
              <a:rPr lang="en-US" sz="1200" b="0" i="0" u="none" strike="noStrike" kern="1200" baseline="0" dirty="0" err="1">
                <a:solidFill>
                  <a:schemeClr val="tx1"/>
                </a:solidFill>
                <a:latin typeface="+mn-lt"/>
                <a:ea typeface="+mn-ea"/>
                <a:cs typeface="+mn-cs"/>
              </a:rPr>
              <a:t>GoToWebinar</a:t>
            </a:r>
            <a:r>
              <a:rPr lang="en-US" sz="1200" b="0" i="0" u="none" strike="noStrike" kern="1200" baseline="0" dirty="0">
                <a:solidFill>
                  <a:schemeClr val="tx1"/>
                </a:solidFill>
                <a:latin typeface="+mn-lt"/>
                <a:ea typeface="+mn-ea"/>
                <a:cs typeface="+mn-cs"/>
              </a:rPr>
              <a:t> platform and would like to ask a question, please type your question into the “question” pane.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If you are watching the webinar via the CalEPA broadcast, please email your questions to the SLCP inbox.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Staff will unmute participants in the order that questions come in.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You will need to unmute yourself on your end when asked to by CalRecycle staff.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Please state your affiliation before asking your question.</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CalRecycle staff may respond to some questions in writing through </a:t>
            </a:r>
            <a:r>
              <a:rPr lang="en-US" sz="1200" b="0" i="0" u="none" strike="noStrike" kern="1200" baseline="0" dirty="0" err="1">
                <a:solidFill>
                  <a:schemeClr val="tx1"/>
                </a:solidFill>
                <a:latin typeface="+mn-lt"/>
                <a:ea typeface="+mn-ea"/>
                <a:cs typeface="+mn-cs"/>
              </a:rPr>
              <a:t>GoToWebinar</a:t>
            </a:r>
            <a:r>
              <a:rPr lang="en-US" sz="1200" b="0" i="0" u="none" strike="noStrike" kern="1200" baseline="0" dirty="0">
                <a:solidFill>
                  <a:schemeClr val="tx1"/>
                </a:solidFill>
                <a:latin typeface="+mn-lt"/>
                <a:ea typeface="+mn-ea"/>
                <a:cs typeface="+mn-cs"/>
              </a:rPr>
              <a:t>.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We will verbalize these written responses for everyone to hear.</a:t>
            </a:r>
          </a:p>
          <a:p>
            <a:pPr marL="171450" indent="-171450" rtl="0">
              <a:buFont typeface="Arial" panose="020B0604020202020204" pitchFamily="34" charset="0"/>
              <a:buChar char="•"/>
            </a:pPr>
            <a:r>
              <a:rPr lang="en-US" sz="1800" dirty="0">
                <a:effectLst/>
                <a:latin typeface="Segoe UI" panose="020B0502040204020203" pitchFamily="34" charset="0"/>
                <a:ea typeface="Calibri" panose="020F0502020204030204" pitchFamily="34" charset="0"/>
              </a:rPr>
              <a:t>Now I will hand it over to our moderators, Rae and Esmeralda</a:t>
            </a: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C75177-0E99-4E42-8A98-F1DF7FA922E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242989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fld id="{FB7463FA-088F-42C7-9900-C71C52E1246E}" type="slidenum">
              <a:rPr lang="en-US" smtClean="0"/>
              <a:t>49</a:t>
            </a:fld>
            <a:endParaRPr lang="en-US"/>
          </a:p>
        </p:txBody>
      </p:sp>
    </p:spTree>
    <p:extLst>
      <p:ext uri="{BB962C8B-B14F-4D97-AF65-F5344CB8AC3E}">
        <p14:creationId xmlns:p14="http://schemas.microsoft.com/office/powerpoint/2010/main" val="412745181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30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u="none" dirty="0">
                <a:latin typeface="Arial" panose="020B0604020202020204" pitchFamily="34" charset="0"/>
                <a:ea typeface="Calibri" panose="020F0502020204030204" pitchFamily="34" charset="0"/>
              </a:rPr>
              <a:t>If you have questions</a:t>
            </a:r>
            <a:r>
              <a:rPr lang="en-US" b="0" u="none" baseline="0" dirty="0">
                <a:latin typeface="Arial" panose="020B0604020202020204" pitchFamily="34" charset="0"/>
                <a:ea typeface="Calibri" panose="020F0502020204030204" pitchFamily="34" charset="0"/>
              </a:rPr>
              <a:t> after this webinar you can contact us using the following information or send your questions to the SLCP mailbox at slcp.organics@calrecycle.ca.gov. </a:t>
            </a:r>
            <a:endParaRPr lang="en-US" b="0" u="none" dirty="0">
              <a:latin typeface="Arial" panose="020B0604020202020204" pitchFamily="34" charset="0"/>
              <a:ea typeface="Calibri" panose="020F0502020204030204" pitchFamily="34" charset="0"/>
            </a:endParaRP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28939886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51</a:t>
            </a:fld>
            <a:endParaRPr lang="en-US"/>
          </a:p>
        </p:txBody>
      </p:sp>
    </p:spTree>
    <p:extLst>
      <p:ext uri="{BB962C8B-B14F-4D97-AF65-F5344CB8AC3E}">
        <p14:creationId xmlns:p14="http://schemas.microsoft.com/office/powerpoint/2010/main" val="6756630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970903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816820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915830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1040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37119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a:t>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846197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a:t>Edit Master text styles</a:t>
            </a:r>
          </a:p>
        </p:txBody>
      </p:sp>
    </p:spTree>
    <p:extLst>
      <p:ext uri="{BB962C8B-B14F-4D97-AF65-F5344CB8AC3E}">
        <p14:creationId xmlns:p14="http://schemas.microsoft.com/office/powerpoint/2010/main" val="2172289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a:t>Edit text </a:t>
            </a:r>
          </a:p>
        </p:txBody>
      </p:sp>
    </p:spTree>
    <p:extLst>
      <p:ext uri="{BB962C8B-B14F-4D97-AF65-F5344CB8AC3E}">
        <p14:creationId xmlns:p14="http://schemas.microsoft.com/office/powerpoint/2010/main" val="799339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2718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650271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37565740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5630678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19185687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37906115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0553268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a:t>Click to edit Master title style</a:t>
            </a:r>
          </a:p>
        </p:txBody>
      </p:sp>
    </p:spTree>
    <p:extLst>
      <p:ext uri="{BB962C8B-B14F-4D97-AF65-F5344CB8AC3E}">
        <p14:creationId xmlns:p14="http://schemas.microsoft.com/office/powerpoint/2010/main" val="26073598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42041359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31226190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6573661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r>
              <a:rPr lang="en-US"/>
              <a:t>a</a:t>
            </a:r>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6682517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16135032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42789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a:t>Click to edit Master title style</a:t>
            </a:r>
          </a:p>
        </p:txBody>
      </p:sp>
    </p:spTree>
    <p:extLst>
      <p:ext uri="{BB962C8B-B14F-4D97-AF65-F5344CB8AC3E}">
        <p14:creationId xmlns:p14="http://schemas.microsoft.com/office/powerpoint/2010/main" val="2829669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42710268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a:t>Edit text</a:t>
            </a:r>
          </a:p>
        </p:txBody>
      </p:sp>
    </p:spTree>
    <p:extLst>
      <p:ext uri="{BB962C8B-B14F-4D97-AF65-F5344CB8AC3E}">
        <p14:creationId xmlns:p14="http://schemas.microsoft.com/office/powerpoint/2010/main" val="33684875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2028772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7810169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357464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8440570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7917946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567265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a:t>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0276111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a:t>Edit Master text styles</a:t>
            </a:r>
          </a:p>
        </p:txBody>
      </p:sp>
    </p:spTree>
    <p:extLst>
      <p:ext uri="{BB962C8B-B14F-4D97-AF65-F5344CB8AC3E}">
        <p14:creationId xmlns:p14="http://schemas.microsoft.com/office/powerpoint/2010/main" val="65705946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a:t>Edit text </a:t>
            </a:r>
          </a:p>
        </p:txBody>
      </p:sp>
    </p:spTree>
    <p:extLst>
      <p:ext uri="{BB962C8B-B14F-4D97-AF65-F5344CB8AC3E}">
        <p14:creationId xmlns:p14="http://schemas.microsoft.com/office/powerpoint/2010/main" val="31099843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125916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87468668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0156699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3887964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222266843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26875314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21047236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a:t>Click to edit Master title style</a:t>
            </a:r>
          </a:p>
        </p:txBody>
      </p:sp>
    </p:spTree>
    <p:extLst>
      <p:ext uri="{BB962C8B-B14F-4D97-AF65-F5344CB8AC3E}">
        <p14:creationId xmlns:p14="http://schemas.microsoft.com/office/powerpoint/2010/main" val="335502428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395363199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190589712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252228487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r>
              <a:rPr lang="en-US"/>
              <a:t>a</a:t>
            </a:r>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92373862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169624990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7675519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a:t>Click to edit Master title style</a:t>
            </a:r>
          </a:p>
        </p:txBody>
      </p:sp>
    </p:spTree>
    <p:extLst>
      <p:ext uri="{BB962C8B-B14F-4D97-AF65-F5344CB8AC3E}">
        <p14:creationId xmlns:p14="http://schemas.microsoft.com/office/powerpoint/2010/main" val="121619206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197930490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a:t>Edit text</a:t>
            </a:r>
          </a:p>
        </p:txBody>
      </p:sp>
    </p:spTree>
    <p:extLst>
      <p:ext uri="{BB962C8B-B14F-4D97-AF65-F5344CB8AC3E}">
        <p14:creationId xmlns:p14="http://schemas.microsoft.com/office/powerpoint/2010/main" val="414068959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327898415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p>
        </p:txBody>
      </p:sp>
      <p:sp>
        <p:nvSpPr>
          <p:cNvPr id="4" name="Date Placeholder 3"/>
          <p:cNvSpPr>
            <a:spLocks noGrp="1"/>
          </p:cNvSpPr>
          <p:nvPr>
            <p:ph type="dt" sz="half" idx="10"/>
          </p:nvPr>
        </p:nvSpPr>
        <p:spPr/>
        <p:txBody>
          <a:bodyPr/>
          <a:lstStyle>
            <a:lvl1pPr algn="l">
              <a:defRPr/>
            </a:lvl1pPr>
          </a:lstStyle>
          <a:p>
            <a:fld id="{D3CC770A-86E6-48D2-92A5-92CD44339828}" type="datetimeFigureOut">
              <a:rPr lang="en-US" smtClean="0"/>
              <a:t>10/14/2021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C29160-B891-4AB7-8618-1331FBD51096}"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098861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3CC770A-86E6-48D2-92A5-92CD44339828}" type="datetimeFigureOut">
              <a:rPr lang="en-US" smtClean="0"/>
              <a:t>10/14/2021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50766068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CC770A-86E6-48D2-92A5-92CD44339828}" type="datetimeFigureOut">
              <a:rPr lang="en-US" smtClean="0"/>
              <a:t>10/14/2021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C29160-B891-4AB7-8618-1331FBD51096}"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97991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3CC770A-86E6-48D2-92A5-92CD44339828}" type="datetimeFigureOut">
              <a:rPr lang="en-US" smtClean="0"/>
              <a:t>10/14/2021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2772158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3CC770A-86E6-48D2-92A5-92CD44339828}" type="datetimeFigureOut">
              <a:rPr lang="en-US" smtClean="0"/>
              <a:t>10/14/2021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118990010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3CC770A-86E6-48D2-92A5-92CD44339828}" type="datetimeFigureOut">
              <a:rPr lang="en-US" smtClean="0"/>
              <a:t>10/14/2021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294274858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CC770A-86E6-48D2-92A5-92CD44339828}" type="datetimeFigureOut">
              <a:rPr lang="en-US" smtClean="0"/>
              <a:t>10/14/2021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428205884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CC770A-86E6-48D2-92A5-92CD44339828}" type="datetimeFigureOut">
              <a:rPr lang="en-US" smtClean="0"/>
              <a:t>10/14/2021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333135460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3CC770A-86E6-48D2-92A5-92CD44339828}" type="datetimeFigureOut">
              <a:rPr lang="en-US" smtClean="0"/>
              <a:t>10/14/2021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C29160-B891-4AB7-8618-1331FBD51096}" type="slidenum">
              <a:rPr lang="en-US" smtClean="0"/>
              <a:t>‹#›</a:t>
            </a:fld>
            <a:endParaRPr lang="en-US"/>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407657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3CC770A-86E6-48D2-92A5-92CD44339828}" type="datetimeFigureOut">
              <a:rPr lang="en-US" smtClean="0"/>
              <a:t>10/14/2021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C29160-B891-4AB7-8618-1331FBD51096}" type="slidenum">
              <a:rPr lang="en-US" smtClean="0"/>
              <a:t>‹#›</a:t>
            </a:fld>
            <a:endParaRPr lang="en-US"/>
          </a:p>
        </p:txBody>
      </p:sp>
    </p:spTree>
    <p:extLst>
      <p:ext uri="{BB962C8B-B14F-4D97-AF65-F5344CB8AC3E}">
        <p14:creationId xmlns:p14="http://schemas.microsoft.com/office/powerpoint/2010/main" val="379520834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3CC770A-86E6-48D2-92A5-92CD44339828}" type="datetimeFigureOut">
              <a:rPr lang="en-US" smtClean="0"/>
              <a:t>10/14/2021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C29160-B891-4AB7-8618-1331FBD51096}"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9203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18" Type="http://schemas.openxmlformats.org/officeDocument/2006/relationships/slideLayout" Target="../slideLayouts/slideLayout44.xml"/><Relationship Id="rId26" Type="http://schemas.openxmlformats.org/officeDocument/2006/relationships/slideLayout" Target="../slideLayouts/slideLayout52.xml"/><Relationship Id="rId3" Type="http://schemas.openxmlformats.org/officeDocument/2006/relationships/slideLayout" Target="../slideLayouts/slideLayout29.xml"/><Relationship Id="rId21" Type="http://schemas.openxmlformats.org/officeDocument/2006/relationships/slideLayout" Target="../slideLayouts/slideLayout47.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slideLayout" Target="../slideLayouts/slideLayout43.xml"/><Relationship Id="rId25" Type="http://schemas.openxmlformats.org/officeDocument/2006/relationships/slideLayout" Target="../slideLayouts/slideLayout51.xml"/><Relationship Id="rId2" Type="http://schemas.openxmlformats.org/officeDocument/2006/relationships/slideLayout" Target="../slideLayouts/slideLayout28.xml"/><Relationship Id="rId16" Type="http://schemas.openxmlformats.org/officeDocument/2006/relationships/slideLayout" Target="../slideLayouts/slideLayout42.xml"/><Relationship Id="rId20" Type="http://schemas.openxmlformats.org/officeDocument/2006/relationships/slideLayout" Target="../slideLayouts/slideLayout46.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24" Type="http://schemas.openxmlformats.org/officeDocument/2006/relationships/slideLayout" Target="../slideLayouts/slideLayout50.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23" Type="http://schemas.openxmlformats.org/officeDocument/2006/relationships/slideLayout" Target="../slideLayouts/slideLayout49.xml"/><Relationship Id="rId28" Type="http://schemas.openxmlformats.org/officeDocument/2006/relationships/image" Target="../media/image1.png"/><Relationship Id="rId10" Type="http://schemas.openxmlformats.org/officeDocument/2006/relationships/slideLayout" Target="../slideLayouts/slideLayout36.xml"/><Relationship Id="rId19" Type="http://schemas.openxmlformats.org/officeDocument/2006/relationships/slideLayout" Target="../slideLayouts/slideLayout45.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 Id="rId22" Type="http://schemas.openxmlformats.org/officeDocument/2006/relationships/slideLayout" Target="../slideLayouts/slideLayout48.xml"/><Relationship Id="rId27"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60.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theme" Target="../theme/theme3.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1507458037"/>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 id="2147483720" r:id="rId18"/>
    <p:sldLayoutId id="2147483721" r:id="rId19"/>
    <p:sldLayoutId id="2147483722" r:id="rId20"/>
    <p:sldLayoutId id="2147483723" r:id="rId21"/>
    <p:sldLayoutId id="2147483724" r:id="rId22"/>
    <p:sldLayoutId id="2147483725" r:id="rId23"/>
    <p:sldLayoutId id="2147483726" r:id="rId24"/>
    <p:sldLayoutId id="2147483727" r:id="rId25"/>
    <p:sldLayoutId id="2147483728" r:id="rId26"/>
  </p:sldLayoutIdLst>
  <p:hf hdr="0" dt="0"/>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3073105843"/>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 id="2147483743" r:id="rId14"/>
    <p:sldLayoutId id="2147483744" r:id="rId15"/>
    <p:sldLayoutId id="2147483745" r:id="rId16"/>
    <p:sldLayoutId id="2147483746" r:id="rId17"/>
    <p:sldLayoutId id="2147483747" r:id="rId18"/>
    <p:sldLayoutId id="2147483748" r:id="rId19"/>
    <p:sldLayoutId id="2147483749" r:id="rId20"/>
    <p:sldLayoutId id="2147483750" r:id="rId21"/>
    <p:sldLayoutId id="2147483751" r:id="rId22"/>
    <p:sldLayoutId id="2147483752" r:id="rId23"/>
    <p:sldLayoutId id="2147483753" r:id="rId24"/>
    <p:sldLayoutId id="2147483754" r:id="rId25"/>
    <p:sldLayoutId id="2147483755" r:id="rId26"/>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D3CC770A-86E6-48D2-92A5-92CD44339828}" type="datetimeFigureOut">
              <a:rPr lang="en-US" smtClean="0"/>
              <a:t>10/14/2021</a:t>
            </a:fld>
            <a:endParaRPr lang="en-US"/>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31C29160-B891-4AB7-8618-1331FBD51096}"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8122753"/>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3" Type="http://schemas.openxmlformats.org/officeDocument/2006/relationships/hyperlink" Target="mailto:SLCP.Organics@calrecycle.ca.gov" TargetMode="External"/><Relationship Id="rId2" Type="http://schemas.openxmlformats.org/officeDocument/2006/relationships/notesSlide" Target="../notesSlides/notesSlide2.xml"/><Relationship Id="rId1" Type="http://schemas.openxmlformats.org/officeDocument/2006/relationships/slideLayout" Target="../slideLayouts/slideLayout5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4.emf"/><Relationship Id="rId4" Type="http://schemas.openxmlformats.org/officeDocument/2006/relationships/image" Target="../media/image23.emf"/></Relationships>
</file>

<file path=ppt/slides/_rels/slide17.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mailto:SLCP.Organics@calrecycle.ca.gov" TargetMode="External"/><Relationship Id="rId2" Type="http://schemas.openxmlformats.org/officeDocument/2006/relationships/notesSlide" Target="../notesSlides/notesSlide24.xml"/><Relationship Id="rId1" Type="http://schemas.openxmlformats.org/officeDocument/2006/relationships/slideLayout" Target="../slideLayouts/slideLayout5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sandiegocounty.gov/content/sdc/dpw/recycling/factsfigures.html"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hyperlink" Target="https://www.nrdc.org/resources/food-waste-generation-and-food-rescue-potential-baseline-calculator-guide" TargetMode="Externa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hyperlink" Target="mailto:SLCP.Organics@calrecycle.ca.gov" TargetMode="External"/><Relationship Id="rId2" Type="http://schemas.openxmlformats.org/officeDocument/2006/relationships/notesSlide" Target="../notesSlides/notesSlide37.xml"/><Relationship Id="rId1" Type="http://schemas.openxmlformats.org/officeDocument/2006/relationships/slideLayout" Target="../slideLayouts/slideLayout5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6.xml.rels><?xml version="1.0" encoding="UTF-8" standalone="yes"?>
<Relationships xmlns="http://schemas.openxmlformats.org/package/2006/relationships"><Relationship Id="rId3" Type="http://schemas.openxmlformats.org/officeDocument/2006/relationships/hyperlink" Target="mailto:wastechar@calrecycle.ca.gov" TargetMode="External"/><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hyperlink" Target="mailto:SLCP.Organics@calrecycle.ca.gov" TargetMode="External"/><Relationship Id="rId2" Type="http://schemas.openxmlformats.org/officeDocument/2006/relationships/notesSlide" Target="../notesSlides/notesSlide48.xml"/><Relationship Id="rId1" Type="http://schemas.openxmlformats.org/officeDocument/2006/relationships/slideLayout" Target="../slideLayouts/slideLayout5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hyperlink" Target="https://www2.calrecycle.ca.gov/Docs/Web/118911" TargetMode="External"/><Relationship Id="rId7" Type="http://schemas.openxmlformats.org/officeDocument/2006/relationships/image" Target="../media/image41.png"/><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hyperlink" Target="https://www2.calrecycle.ca.gov/Docs/Web/118917" TargetMode="External"/><Relationship Id="rId5" Type="http://schemas.openxmlformats.org/officeDocument/2006/relationships/hyperlink" Target="https://www2.calrecycle.ca.gov/Docs/Web/118920" TargetMode="External"/><Relationship Id="rId4" Type="http://schemas.openxmlformats.org/officeDocument/2006/relationships/hyperlink" Target="https://www2.calrecycle.ca.gov/Docs/Web/118914" TargetMode="Externa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rganic waste poured into compost bin, edible food collected in truck, compost facility, anaerobic digestion facility"/>
          <p:cNvPicPr>
            <a:picLocks noChangeAspect="1"/>
          </p:cNvPicPr>
          <p:nvPr/>
        </p:nvPicPr>
        <p:blipFill>
          <a:blip r:embed="rId3"/>
          <a:stretch>
            <a:fillRect/>
          </a:stretch>
        </p:blipFill>
        <p:spPr>
          <a:xfrm>
            <a:off x="0" y="0"/>
            <a:ext cx="12191998" cy="6857999"/>
          </a:xfrm>
          <a:prstGeom prst="rect">
            <a:avLst/>
          </a:prstGeom>
        </p:spPr>
      </p:pic>
      <p:sp>
        <p:nvSpPr>
          <p:cNvPr id="2" name="Title 1">
            <a:extLst>
              <a:ext uri="{FF2B5EF4-FFF2-40B4-BE49-F238E27FC236}">
                <a16:creationId xmlns:a16="http://schemas.microsoft.com/office/drawing/2014/main" id="{81395BCF-3174-374A-AA0B-2C72B35CB6A3}"/>
              </a:ext>
            </a:extLst>
          </p:cNvPr>
          <p:cNvSpPr>
            <a:spLocks noGrp="1"/>
          </p:cNvSpPr>
          <p:nvPr>
            <p:ph type="ctrTitle"/>
          </p:nvPr>
        </p:nvSpPr>
        <p:spPr>
          <a:xfrm>
            <a:off x="236375" y="2969535"/>
            <a:ext cx="4852460" cy="2387600"/>
          </a:xfrm>
        </p:spPr>
        <p:txBody>
          <a:bodyPr>
            <a:normAutofit fontScale="90000"/>
          </a:bodyPr>
          <a:lstStyle/>
          <a:p>
            <a:pPr algn="l"/>
            <a:r>
              <a:rPr lang="en-US">
                <a:solidFill>
                  <a:schemeClr val="bg1"/>
                </a:solidFill>
              </a:rPr>
              <a:t>SB 1383 Edible Food Recovery Capacity Planning Tools &amp; Guidance</a:t>
            </a:r>
            <a:endParaRPr lang="en-US" sz="3100">
              <a:solidFill>
                <a:schemeClr val="bg1"/>
              </a:solidFill>
            </a:endParaRPr>
          </a:p>
        </p:txBody>
      </p:sp>
      <p:sp>
        <p:nvSpPr>
          <p:cNvPr id="3" name="Subtitle 2">
            <a:extLst>
              <a:ext uri="{FF2B5EF4-FFF2-40B4-BE49-F238E27FC236}">
                <a16:creationId xmlns:a16="http://schemas.microsoft.com/office/drawing/2014/main" id="{E619532F-F1F0-EE4E-A9FF-B280C4B56731}"/>
              </a:ext>
            </a:extLst>
          </p:cNvPr>
          <p:cNvSpPr>
            <a:spLocks noGrp="1"/>
          </p:cNvSpPr>
          <p:nvPr>
            <p:ph type="subTitle" idx="1"/>
          </p:nvPr>
        </p:nvSpPr>
        <p:spPr>
          <a:xfrm>
            <a:off x="488301" y="5412176"/>
            <a:ext cx="3505200" cy="1655762"/>
          </a:xfrm>
        </p:spPr>
        <p:txBody>
          <a:bodyPr>
            <a:normAutofit/>
          </a:bodyPr>
          <a:lstStyle/>
          <a:p>
            <a:pPr algn="l"/>
            <a:r>
              <a:rPr lang="en-US" sz="2000">
                <a:solidFill>
                  <a:schemeClr val="bg1"/>
                </a:solidFill>
              </a:rPr>
              <a:t>Training Webinar</a:t>
            </a:r>
          </a:p>
          <a:p>
            <a:pPr algn="l"/>
            <a:r>
              <a:rPr lang="en-US" sz="2000">
                <a:solidFill>
                  <a:schemeClr val="bg1"/>
                </a:solidFill>
              </a:rPr>
              <a:t>June 3, 2021</a:t>
            </a:r>
          </a:p>
        </p:txBody>
      </p:sp>
      <p:sp>
        <p:nvSpPr>
          <p:cNvPr id="4" name="Rectangle 3">
            <a:extLst>
              <a:ext uri="{C183D7F6-B498-43B3-948B-1728B52AA6E4}">
                <adec:decorative xmlns:adec="http://schemas.microsoft.com/office/drawing/2017/decorative" val="1"/>
              </a:ext>
            </a:extLst>
          </p:cNvPr>
          <p:cNvSpPr/>
          <p:nvPr/>
        </p:nvSpPr>
        <p:spPr>
          <a:xfrm>
            <a:off x="5088836" y="0"/>
            <a:ext cx="7090222" cy="68579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6E9C27F0-6313-4DB3-9CE1-0EC086E080C1}"/>
              </a:ext>
              <a:ext uri="{C183D7F6-B498-43B3-948B-1728B52AA6E4}">
                <adec:decorative xmlns:adec="http://schemas.microsoft.com/office/drawing/2017/decorative" val="1"/>
              </a:ext>
            </a:extLst>
          </p:cNvPr>
          <p:cNvPicPr/>
          <p:nvPr/>
        </p:nvPicPr>
        <p:blipFill rotWithShape="1">
          <a:blip r:embed="rId4" cstate="screen">
            <a:extLst>
              <a:ext uri="{28A0092B-C50C-407E-A947-70E740481C1C}">
                <a14:useLocalDpi xmlns:a14="http://schemas.microsoft.com/office/drawing/2010/main"/>
              </a:ext>
            </a:extLst>
          </a:blip>
          <a:srcRect/>
          <a:stretch/>
        </p:blipFill>
        <p:spPr>
          <a:xfrm>
            <a:off x="5269890" y="3073442"/>
            <a:ext cx="3343162" cy="3540693"/>
          </a:xfrm>
          <a:prstGeom prst="rect">
            <a:avLst/>
          </a:prstGeom>
          <a:effectLst>
            <a:outerShdw blurRad="50800" dist="38100" dir="2700000" algn="tl" rotWithShape="0">
              <a:prstClr val="black">
                <a:alpha val="40000"/>
              </a:prstClr>
            </a:outerShdw>
          </a:effectLst>
        </p:spPr>
      </p:pic>
      <p:pic>
        <p:nvPicPr>
          <p:cNvPr id="15" name="Picture 14" descr="volunteers working at food bank"/>
          <p:cNvPicPr>
            <a:picLocks noChangeAspect="1"/>
          </p:cNvPicPr>
          <p:nvPr/>
        </p:nvPicPr>
        <p:blipFill rotWithShape="1">
          <a:blip r:embed="rId5" cstate="print">
            <a:extLst>
              <a:ext uri="{28A0092B-C50C-407E-A947-70E740481C1C}">
                <a14:useLocalDpi xmlns:a14="http://schemas.microsoft.com/office/drawing/2010/main" val="0"/>
              </a:ext>
            </a:extLst>
          </a:blip>
          <a:srcRect l="386" t="381" r="16222" b="13729"/>
          <a:stretch/>
        </p:blipFill>
        <p:spPr>
          <a:xfrm>
            <a:off x="5269890" y="174948"/>
            <a:ext cx="3777727" cy="2898492"/>
          </a:xfrm>
          <a:prstGeom prst="rect">
            <a:avLst/>
          </a:prstGeom>
        </p:spPr>
      </p:pic>
      <p:pic>
        <p:nvPicPr>
          <p:cNvPr id="14" name="36312142-FB4A-4EDA-8F44-C2514BF82721" descr="worker dumping potato's "/>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3799" t="138" r="12467" b="-52"/>
          <a:stretch/>
        </p:blipFill>
        <p:spPr bwMode="auto">
          <a:xfrm>
            <a:off x="8672322" y="3073444"/>
            <a:ext cx="3288497" cy="354069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16" name="5BB3873A-6D36-4FC6-951C-8A7D0D95E09D" descr="food Truck "/>
          <p:cNvPicPr>
            <a:picLocks noChangeAspect="1" noChangeArrowheads="1"/>
          </p:cNvPicPr>
          <p:nvPr/>
        </p:nvPicPr>
        <p:blipFill rotWithShape="1">
          <a:blip r:embed="rId7">
            <a:extLst>
              <a:ext uri="{28A0092B-C50C-407E-A947-70E740481C1C}">
                <a14:useLocalDpi xmlns:a14="http://schemas.microsoft.com/office/drawing/2010/main" val="0"/>
              </a:ext>
            </a:extLst>
          </a:blip>
          <a:srcRect l="3666" t="-428" r="7355" b="7291"/>
          <a:stretch/>
        </p:blipFill>
        <p:spPr bwMode="auto">
          <a:xfrm>
            <a:off x="8377473" y="174950"/>
            <a:ext cx="3602599" cy="289849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90455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C1A0-3A89-48B3-A9B1-CCC63E7CC91F}"/>
              </a:ext>
            </a:extLst>
          </p:cNvPr>
          <p:cNvSpPr>
            <a:spLocks noGrp="1"/>
          </p:cNvSpPr>
          <p:nvPr>
            <p:ph type="title"/>
          </p:nvPr>
        </p:nvSpPr>
        <p:spPr/>
        <p:txBody>
          <a:bodyPr>
            <a:normAutofit/>
          </a:bodyPr>
          <a:lstStyle/>
          <a:p>
            <a:pPr marL="342900" marR="0" lvl="0" indent="-342900" algn="ctr">
              <a:lnSpc>
                <a:spcPct val="107000"/>
              </a:lnSpc>
              <a:spcBef>
                <a:spcPts val="0"/>
              </a:spcBef>
              <a:spcAft>
                <a:spcPts val="0"/>
              </a:spcAft>
            </a:pPr>
            <a:r>
              <a:rPr lang="en-US" sz="4000" dirty="0">
                <a:latin typeface="Arial" panose="020B0604020202020204" pitchFamily="34" charset="0"/>
                <a:ea typeface="Calibri" panose="020F0502020204030204" pitchFamily="34" charset="0"/>
                <a:cs typeface="Arial" panose="020B0604020202020204" pitchFamily="34" charset="0"/>
              </a:rPr>
              <a:t>Instructions for Q&amp;A Session</a:t>
            </a:r>
            <a:r>
              <a:rPr lang="en-US" sz="4000" dirty="0">
                <a:solidFill>
                  <a:schemeClr val="bg1"/>
                </a:solidFill>
                <a:latin typeface="Arial" panose="020B0604020202020204" pitchFamily="34" charset="0"/>
                <a:ea typeface="Calibri" panose="020F0502020204030204" pitchFamily="34" charset="0"/>
                <a:cs typeface="Arial" panose="020B0604020202020204" pitchFamily="34" charset="0"/>
              </a:rPr>
              <a:t>(a)</a:t>
            </a:r>
            <a:endParaRPr lang="en-US" sz="11500" dirty="0">
              <a:solidFill>
                <a:schemeClr val="bg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A9B167B-301F-44EE-8206-124438C18894}"/>
              </a:ext>
            </a:extLst>
          </p:cNvPr>
          <p:cNvSpPr>
            <a:spLocks noGrp="1"/>
          </p:cNvSpPr>
          <p:nvPr>
            <p:ph idx="1"/>
          </p:nvPr>
        </p:nvSpPr>
        <p:spPr/>
        <p:txBody>
          <a:bodyPr>
            <a:normAutofit fontScale="85000" lnSpcReduction="20000"/>
          </a:bodyPr>
          <a:lstStyle/>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If using </a:t>
            </a:r>
            <a:r>
              <a:rPr lang="en-US" sz="2400" err="1">
                <a:latin typeface="Arial" panose="020B0604020202020204" pitchFamily="34" charset="0"/>
                <a:ea typeface="Calibri" panose="020F0502020204030204" pitchFamily="34" charset="0"/>
                <a:cs typeface="Arial" panose="020B0604020202020204" pitchFamily="34" charset="0"/>
              </a:rPr>
              <a:t>GoToWebinar</a:t>
            </a:r>
            <a:r>
              <a:rPr lang="en-US" sz="2400">
                <a:latin typeface="Arial" panose="020B0604020202020204" pitchFamily="34" charset="0"/>
                <a:ea typeface="Calibri" panose="020F0502020204030204" pitchFamily="34" charset="0"/>
                <a:cs typeface="Arial" panose="020B0604020202020204" pitchFamily="34" charset="0"/>
              </a:rPr>
              <a:t>, t</a:t>
            </a:r>
            <a:r>
              <a:rPr lang="en-US" sz="2400">
                <a:effectLst/>
                <a:latin typeface="Arial" panose="020B0604020202020204" pitchFamily="34" charset="0"/>
                <a:ea typeface="Calibri" panose="020F0502020204030204" pitchFamily="34" charset="0"/>
                <a:cs typeface="Arial" panose="020B0604020202020204" pitchFamily="34" charset="0"/>
              </a:rPr>
              <a:t>ype your question or a summary of your question into the “Questio</a:t>
            </a:r>
            <a:r>
              <a:rPr lang="en-US" sz="2400">
                <a:latin typeface="Arial" panose="020B0604020202020204" pitchFamily="34" charset="0"/>
                <a:ea typeface="Calibri" panose="020F0502020204030204" pitchFamily="34" charset="0"/>
                <a:cs typeface="Arial" panose="020B0604020202020204" pitchFamily="34" charset="0"/>
              </a:rPr>
              <a:t>n” pane</a:t>
            </a:r>
            <a:r>
              <a:rPr lang="en-US" sz="2400">
                <a:effectLst/>
                <a:latin typeface="Arial" panose="020B0604020202020204" pitchFamily="34" charset="0"/>
                <a:ea typeface="Calibri" panose="020F0502020204030204" pitchFamily="34" charset="0"/>
                <a:cs typeface="Arial" panose="020B0604020202020204" pitchFamily="34" charset="0"/>
              </a:rPr>
              <a:t>.</a:t>
            </a:r>
          </a:p>
          <a:p>
            <a:pPr>
              <a:buFont typeface="Wingdings" panose="05000000000000000000" pitchFamily="2" charset="2"/>
              <a:buChar char="v"/>
            </a:pPr>
            <a:r>
              <a:rPr lang="en-US" sz="2400">
                <a:effectLst/>
                <a:latin typeface="Arial" panose="020B0604020202020204" pitchFamily="34" charset="0"/>
                <a:ea typeface="Calibri" panose="020F0502020204030204" pitchFamily="34" charset="0"/>
                <a:cs typeface="Arial" panose="020B0604020202020204" pitchFamily="34" charset="0"/>
              </a:rPr>
              <a:t> Questions should </a:t>
            </a:r>
            <a:r>
              <a:rPr lang="en-US" sz="2400">
                <a:latin typeface="Arial" panose="020B0604020202020204" pitchFamily="34" charset="0"/>
                <a:ea typeface="Calibri" panose="020F0502020204030204" pitchFamily="34" charset="0"/>
                <a:cs typeface="Arial" panose="020B0604020202020204" pitchFamily="34" charset="0"/>
              </a:rPr>
              <a:t>focus on </a:t>
            </a:r>
            <a:r>
              <a:rPr lang="en-US" sz="2400">
                <a:effectLst/>
                <a:latin typeface="Arial" panose="020B0604020202020204" pitchFamily="34" charset="0"/>
                <a:ea typeface="Calibri" panose="020F0502020204030204" pitchFamily="34" charset="0"/>
                <a:cs typeface="Arial" panose="020B0604020202020204" pitchFamily="34" charset="0"/>
              </a:rPr>
              <a:t>SB 1383 implementation and tools only.</a:t>
            </a:r>
          </a:p>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 CalRecycle staff will go through the questions on a first come first served basis.</a:t>
            </a:r>
          </a:p>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 </a:t>
            </a:r>
            <a:r>
              <a:rPr lang="en-US" sz="2400">
                <a:effectLst/>
                <a:latin typeface="Arial" panose="020B0604020202020204" pitchFamily="34" charset="0"/>
                <a:ea typeface="Calibri" panose="020F0502020204030204" pitchFamily="34" charset="0"/>
                <a:cs typeface="Arial" panose="020B0604020202020204" pitchFamily="34" charset="0"/>
              </a:rPr>
              <a:t>We </a:t>
            </a:r>
            <a:r>
              <a:rPr lang="en-US" sz="2400">
                <a:latin typeface="Arial" panose="020B0604020202020204" pitchFamily="34" charset="0"/>
                <a:ea typeface="Calibri" panose="020F0502020204030204" pitchFamily="34" charset="0"/>
                <a:cs typeface="Arial" panose="020B0604020202020204" pitchFamily="34" charset="0"/>
              </a:rPr>
              <a:t>will aim </a:t>
            </a:r>
            <a:r>
              <a:rPr lang="en-US" sz="2400">
                <a:effectLst/>
                <a:latin typeface="Arial" panose="020B0604020202020204" pitchFamily="34" charset="0"/>
                <a:ea typeface="Calibri" panose="020F0502020204030204" pitchFamily="34" charset="0"/>
                <a:cs typeface="Arial" panose="020B0604020202020204" pitchFamily="34" charset="0"/>
              </a:rPr>
              <a:t>to get to as many different people as possible.</a:t>
            </a:r>
          </a:p>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 To ask a question over the webinar, you must unmute yourself on your end; please state your affiliation.</a:t>
            </a:r>
            <a:endParaRPr lang="en-US" sz="2400">
              <a:effectLst/>
              <a:latin typeface="Arial" panose="020B0604020202020204" pitchFamily="34" charset="0"/>
              <a:ea typeface="Calibri" panose="020F0502020204030204" pitchFamily="34" charset="0"/>
              <a:cs typeface="Arial" panose="020B0604020202020204" pitchFamily="34" charset="0"/>
            </a:endParaRPr>
          </a:p>
          <a:p>
            <a:pPr>
              <a:buFont typeface="Wingdings" panose="05000000000000000000" pitchFamily="2" charset="2"/>
              <a:buChar char="v"/>
            </a:pPr>
            <a:r>
              <a:rPr lang="en-US" sz="2400">
                <a:effectLst/>
                <a:latin typeface="Arial" panose="020B0604020202020204" pitchFamily="34" charset="0"/>
                <a:ea typeface="Calibri" panose="020F0502020204030204" pitchFamily="34" charset="0"/>
                <a:cs typeface="Arial" panose="020B0604020202020204" pitchFamily="34" charset="0"/>
              </a:rPr>
              <a:t> If we are unable to answer your question during the webinar, CalRecycle staff will follow up with you.</a:t>
            </a:r>
          </a:p>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 We will not use the “raise hand” function.</a:t>
            </a:r>
          </a:p>
          <a:p>
            <a:pPr>
              <a:buFont typeface="Wingdings" panose="05000000000000000000" pitchFamily="2" charset="2"/>
              <a:buChar char="v"/>
            </a:pPr>
            <a:r>
              <a:rPr lang="en-US" sz="2400">
                <a:effectLst/>
                <a:latin typeface="Arial" panose="020B0604020202020204" pitchFamily="34" charset="0"/>
                <a:ea typeface="Calibri" panose="020F0502020204030204" pitchFamily="34" charset="0"/>
                <a:cs typeface="Arial" panose="020B0604020202020204" pitchFamily="34" charset="0"/>
              </a:rPr>
              <a:t> If </a:t>
            </a:r>
            <a:r>
              <a:rPr lang="en-US" sz="2400">
                <a:latin typeface="Arial" panose="020B0604020202020204" pitchFamily="34" charset="0"/>
                <a:ea typeface="Calibri" panose="020F0502020204030204" pitchFamily="34" charset="0"/>
                <a:cs typeface="Arial" panose="020B0604020202020204" pitchFamily="34" charset="0"/>
              </a:rPr>
              <a:t>watching via the CalEPA Broadcast, email your questions to</a:t>
            </a:r>
            <a:r>
              <a:rPr lang="en-US" sz="2400">
                <a:effectLst/>
                <a:latin typeface="Arial" panose="020B0604020202020204" pitchFamily="34" charset="0"/>
                <a:ea typeface="Calibri" panose="020F0502020204030204" pitchFamily="34" charset="0"/>
                <a:cs typeface="Arial" panose="020B0604020202020204" pitchFamily="34" charset="0"/>
              </a:rPr>
              <a:t>: </a:t>
            </a:r>
            <a:r>
              <a:rPr lang="en-US" sz="2400">
                <a:effectLst/>
                <a:latin typeface="Arial" panose="020B0604020202020204" pitchFamily="34" charset="0"/>
                <a:ea typeface="Calibri" panose="020F0502020204030204" pitchFamily="34" charset="0"/>
                <a:cs typeface="Arial" panose="020B0604020202020204" pitchFamily="34" charset="0"/>
                <a:hlinkClick r:id="rId3"/>
              </a:rPr>
              <a:t>SLCP.Organics@calrecycle.ca.go</a:t>
            </a:r>
            <a:r>
              <a:rPr lang="en-US" sz="2400">
                <a:latin typeface="Arial" panose="020B0604020202020204" pitchFamily="34" charset="0"/>
                <a:ea typeface="Calibri" panose="020F0502020204030204" pitchFamily="34" charset="0"/>
                <a:cs typeface="Arial" panose="020B0604020202020204" pitchFamily="34" charset="0"/>
                <a:hlinkClick r:id="rId3"/>
              </a:rPr>
              <a:t>v</a:t>
            </a:r>
            <a:r>
              <a:rPr lang="en-US" sz="2400">
                <a:latin typeface="Arial" panose="020B0604020202020204" pitchFamily="34" charset="0"/>
                <a:ea typeface="Calibri" panose="020F0502020204030204" pitchFamily="34" charset="0"/>
                <a:cs typeface="Arial" panose="020B0604020202020204" pitchFamily="34" charset="0"/>
              </a:rPr>
              <a:t> </a:t>
            </a:r>
            <a:endParaRPr lang="en-US" sz="2400">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C957BB6C-0E52-4560-A0E4-CD97CB562FD3}"/>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w Cen MT" panose="020B0602020104020603"/>
                <a:ea typeface="+mn-ea"/>
                <a:cs typeface="Calibri"/>
              </a:rPr>
              <a:t>1</a:t>
            </a:r>
            <a:endParaRPr kumimoji="0" lang="en-US" sz="1800" b="0" i="0" u="none" strike="noStrike" kern="1200" cap="none" spc="0" normalizeH="0" baseline="0" noProof="0" dirty="0">
              <a:ln>
                <a:noFill/>
              </a:ln>
              <a:solidFill>
                <a:prstClr val="black"/>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5058952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2B7E6-8D05-44D4-897D-0E2DB0C5A2C6}"/>
              </a:ext>
            </a:extLst>
          </p:cNvPr>
          <p:cNvSpPr>
            <a:spLocks noGrp="1"/>
          </p:cNvSpPr>
          <p:nvPr>
            <p:ph type="title"/>
          </p:nvPr>
        </p:nvSpPr>
        <p:spPr/>
        <p:txBody>
          <a:bodyPr/>
          <a:lstStyle/>
          <a:p>
            <a:r>
              <a:rPr lang="en-US"/>
              <a:t>Today’s Webinar</a:t>
            </a:r>
          </a:p>
        </p:txBody>
      </p:sp>
      <p:sp>
        <p:nvSpPr>
          <p:cNvPr id="3" name="Content Placeholder 2">
            <a:extLst>
              <a:ext uri="{FF2B5EF4-FFF2-40B4-BE49-F238E27FC236}">
                <a16:creationId xmlns:a16="http://schemas.microsoft.com/office/drawing/2014/main" id="{8773DFA5-684C-4059-8963-74E3997CA8DC}"/>
              </a:ext>
            </a:extLst>
          </p:cNvPr>
          <p:cNvSpPr>
            <a:spLocks noGrp="1"/>
          </p:cNvSpPr>
          <p:nvPr>
            <p:ph idx="1"/>
          </p:nvPr>
        </p:nvSpPr>
        <p:spPr>
          <a:xfrm>
            <a:off x="838200" y="1527046"/>
            <a:ext cx="10515600" cy="4351338"/>
          </a:xfrm>
        </p:spPr>
        <p:txBody>
          <a:bodyPr vert="horz" lIns="91440" tIns="45720" rIns="91440" bIns="45720" rtlCol="0" anchor="t">
            <a:normAutofit fontScale="92500" lnSpcReduction="20000"/>
          </a:bodyPr>
          <a:lstStyle/>
          <a:p>
            <a:pPr marL="514350" indent="-514350">
              <a:buAutoNum type="arabicPeriod"/>
            </a:pPr>
            <a:endParaRPr lang="en-US">
              <a:latin typeface="Arial"/>
              <a:cs typeface="Arial"/>
            </a:endParaRPr>
          </a:p>
          <a:p>
            <a:pPr marL="514350" indent="-514350">
              <a:buAutoNum type="arabicPeriod"/>
            </a:pPr>
            <a:r>
              <a:rPr lang="en-US">
                <a:latin typeface="Arial"/>
                <a:cs typeface="Arial"/>
              </a:rPr>
              <a:t>Disclaimer</a:t>
            </a:r>
          </a:p>
          <a:p>
            <a:pPr marL="514350" indent="-514350">
              <a:buAutoNum type="arabicPeriod"/>
            </a:pPr>
            <a:r>
              <a:rPr lang="en-US">
                <a:latin typeface="Arial"/>
                <a:cs typeface="Arial"/>
              </a:rPr>
              <a:t>Context</a:t>
            </a:r>
          </a:p>
          <a:p>
            <a:pPr marL="514350" indent="-514350">
              <a:buAutoNum type="arabicPeriod"/>
            </a:pPr>
            <a:r>
              <a:rPr lang="en-US">
                <a:latin typeface="Arial"/>
                <a:cs typeface="Arial"/>
              </a:rPr>
              <a:t>Edible Food Recovery Capacity Planning Requirements Overview</a:t>
            </a:r>
          </a:p>
          <a:p>
            <a:pPr marL="514350" indent="-514350">
              <a:buAutoNum type="arabicPeriod"/>
            </a:pPr>
            <a:r>
              <a:rPr lang="en-US">
                <a:latin typeface="Arial"/>
                <a:cs typeface="Arial"/>
              </a:rPr>
              <a:t>Survey (plus Q&amp;A)</a:t>
            </a:r>
          </a:p>
          <a:p>
            <a:pPr marL="514350" indent="-514350">
              <a:buAutoNum type="arabicPeriod"/>
            </a:pPr>
            <a:r>
              <a:rPr lang="en-US">
                <a:latin typeface="Arial"/>
                <a:cs typeface="Arial"/>
              </a:rPr>
              <a:t>Edible Food Recovery Capacity Planning Calculator &amp; Associated Guidance Document</a:t>
            </a:r>
          </a:p>
          <a:p>
            <a:pPr marL="971550" lvl="1" indent="-514350">
              <a:buAutoNum type="arabicPeriod"/>
            </a:pPr>
            <a:r>
              <a:rPr lang="en-US">
                <a:latin typeface="Arial"/>
                <a:cs typeface="Arial"/>
              </a:rPr>
              <a:t>Background</a:t>
            </a:r>
          </a:p>
          <a:p>
            <a:pPr marL="971550" lvl="1" indent="-514350">
              <a:buAutoNum type="arabicPeriod"/>
            </a:pPr>
            <a:r>
              <a:rPr lang="en-US">
                <a:latin typeface="Arial"/>
                <a:cs typeface="Arial"/>
              </a:rPr>
              <a:t>Calculator (plus Q&amp;A)</a:t>
            </a:r>
          </a:p>
          <a:p>
            <a:pPr marL="971550" lvl="1" indent="-514350">
              <a:buAutoNum type="arabicPeriod"/>
            </a:pPr>
            <a:r>
              <a:rPr lang="en-US">
                <a:latin typeface="Arial"/>
                <a:cs typeface="Arial"/>
              </a:rPr>
              <a:t>Guidance Document (plus Q&amp;A)</a:t>
            </a:r>
          </a:p>
          <a:p>
            <a:pPr marL="514350" indent="-514350">
              <a:buAutoNum type="arabicPeriod"/>
            </a:pPr>
            <a:r>
              <a:rPr lang="en-US">
                <a:latin typeface="Arial"/>
                <a:cs typeface="Arial"/>
              </a:rPr>
              <a:t>Final Q&amp;A and Wrap-Up</a:t>
            </a:r>
          </a:p>
        </p:txBody>
      </p:sp>
      <p:sp>
        <p:nvSpPr>
          <p:cNvPr id="5" name="TextBox 4">
            <a:extLst>
              <a:ext uri="{FF2B5EF4-FFF2-40B4-BE49-F238E27FC236}">
                <a16:creationId xmlns:a16="http://schemas.microsoft.com/office/drawing/2014/main" id="{24E5302E-8DCF-412A-B428-C9AE7D0535B4}"/>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2</a:t>
            </a:r>
          </a:p>
        </p:txBody>
      </p:sp>
    </p:spTree>
    <p:extLst>
      <p:ext uri="{BB962C8B-B14F-4D97-AF65-F5344CB8AC3E}">
        <p14:creationId xmlns:p14="http://schemas.microsoft.com/office/powerpoint/2010/main" val="3821547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D9ABE60-316E-4288-839C-6BA6E332C14C}"/>
              </a:ext>
            </a:extLst>
          </p:cNvPr>
          <p:cNvSpPr>
            <a:spLocks noGrp="1"/>
          </p:cNvSpPr>
          <p:nvPr>
            <p:ph type="title"/>
          </p:nvPr>
        </p:nvSpPr>
        <p:spPr/>
        <p:txBody>
          <a:bodyPr/>
          <a:lstStyle/>
          <a:p>
            <a:r>
              <a:rPr lang="en-US"/>
              <a:t>Disclaimer</a:t>
            </a:r>
          </a:p>
        </p:txBody>
      </p:sp>
      <p:sp>
        <p:nvSpPr>
          <p:cNvPr id="4" name="Content Placeholder 3">
            <a:extLst>
              <a:ext uri="{FF2B5EF4-FFF2-40B4-BE49-F238E27FC236}">
                <a16:creationId xmlns:a16="http://schemas.microsoft.com/office/drawing/2014/main" id="{9EE6EA46-ECDE-437F-8EE4-BE69EDA7F9C0}"/>
              </a:ext>
            </a:extLst>
          </p:cNvPr>
          <p:cNvSpPr>
            <a:spLocks noGrp="1"/>
          </p:cNvSpPr>
          <p:nvPr>
            <p:ph idx="1"/>
          </p:nvPr>
        </p:nvSpPr>
        <p:spPr/>
        <p:txBody>
          <a:bodyPr>
            <a:normAutofit fontScale="77500" lnSpcReduction="20000"/>
          </a:bodyPr>
          <a:lstStyle/>
          <a:p>
            <a:pPr marL="0" indent="0">
              <a:buNone/>
            </a:pPr>
            <a:r>
              <a:rPr lang="en-US" i="1"/>
              <a:t>This guidance tool was developed by CalRecycle as a courtesy for informational and example purposes only. Use of this tool is optional and is not a regulatory requirement. In the event of any conflict with this guidance tool or information herein, applicable statutory and regulatory provisions shall control. This tool and information herein are based on known facts and legal authority as understood by CalRecycle at the time of release. Any analysis, guidance, or other information herein may be subject to change based on changed facts or legal authority, actual or understood, subsequent to the time of this communication. The provision of this guidance tool and any analysis, guidance, or other information herein shall not be construed as a waiver of any rights or remedies available to CalRecycle. Recipients of this communication are encouraged to seek the assistance of legal counsel to comply with applicable state law based on their pertinent facts and circumstances.  CalRecycle makes no representation that use of this tool will ensure compliance with regulatory requirements. The user assumes all risk and CalRecycle accepts no responsibility or liability to any person because of the use of, or reliance upon, this tool or the information herein.</a:t>
            </a:r>
          </a:p>
          <a:p>
            <a:endParaRPr lang="en-US"/>
          </a:p>
        </p:txBody>
      </p:sp>
      <p:sp>
        <p:nvSpPr>
          <p:cNvPr id="3" name="TextBox 2">
            <a:extLs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3</a:t>
            </a:r>
          </a:p>
        </p:txBody>
      </p:sp>
    </p:spTree>
    <p:extLst>
      <p:ext uri="{BB962C8B-B14F-4D97-AF65-F5344CB8AC3E}">
        <p14:creationId xmlns:p14="http://schemas.microsoft.com/office/powerpoint/2010/main" val="14574770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1BE2C-605B-4ABC-833E-A701C057C388}"/>
              </a:ext>
            </a:extLst>
          </p:cNvPr>
          <p:cNvSpPr>
            <a:spLocks noGrp="1"/>
          </p:cNvSpPr>
          <p:nvPr>
            <p:ph type="title"/>
          </p:nvPr>
        </p:nvSpPr>
        <p:spPr/>
        <p:txBody>
          <a:bodyPr/>
          <a:lstStyle/>
          <a:p>
            <a:r>
              <a:rPr lang="en-US"/>
              <a:t>Food Disposed to Landfill in California (tons)</a:t>
            </a:r>
          </a:p>
        </p:txBody>
      </p:sp>
      <p:pic>
        <p:nvPicPr>
          <p:cNvPr id="18" name="Picture 17" descr="Figure showing how food waste is sorted into 8 categories. 5 categories include potentially donatable food, 2 categories include not donatable food, and 1 category is for inedible parts. ">
            <a:extLst>
              <a:ext uri="{FF2B5EF4-FFF2-40B4-BE49-F238E27FC236}">
                <a16:creationId xmlns:a16="http://schemas.microsoft.com/office/drawing/2014/main" id="{39A9C8C5-68DC-44F2-BC56-AAC4A1F33780}"/>
              </a:ext>
            </a:extLst>
          </p:cNvPr>
          <p:cNvPicPr>
            <a:picLocks noChangeAspect="1"/>
          </p:cNvPicPr>
          <p:nvPr/>
        </p:nvPicPr>
        <p:blipFill>
          <a:blip r:embed="rId3"/>
          <a:stretch>
            <a:fillRect/>
          </a:stretch>
        </p:blipFill>
        <p:spPr>
          <a:xfrm>
            <a:off x="263717" y="1690688"/>
            <a:ext cx="5241357" cy="4609420"/>
          </a:xfrm>
          <a:prstGeom prst="rect">
            <a:avLst/>
          </a:prstGeom>
        </p:spPr>
      </p:pic>
      <p:pic>
        <p:nvPicPr>
          <p:cNvPr id="17" name="Picture 16" descr="Figure showing the amount of food disposed to landfill in California in tons with the 1,079,461 tons of &quot;potentially donatable food&quot; circled for emphasis. ">
            <a:extLst>
              <a:ext uri="{FF2B5EF4-FFF2-40B4-BE49-F238E27FC236}">
                <a16:creationId xmlns:a16="http://schemas.microsoft.com/office/drawing/2014/main" id="{ED74E087-F6F6-4DB0-9FE0-5E0924364F43}"/>
              </a:ext>
            </a:extLst>
          </p:cNvPr>
          <p:cNvPicPr>
            <a:picLocks noChangeAspect="1"/>
          </p:cNvPicPr>
          <p:nvPr/>
        </p:nvPicPr>
        <p:blipFill rotWithShape="1">
          <a:blip r:embed="rId4"/>
          <a:srcRect t="36164"/>
          <a:stretch/>
        </p:blipFill>
        <p:spPr>
          <a:xfrm>
            <a:off x="5584586" y="1804877"/>
            <a:ext cx="6201427" cy="2422748"/>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A9B3A207-F2BC-4C29-AFB3-8475722D622A}"/>
              </a:ext>
            </a:extLst>
          </p:cNvPr>
          <p:cNvSpPr txBox="1"/>
          <p:nvPr/>
        </p:nvSpPr>
        <p:spPr>
          <a:xfrm>
            <a:off x="568743" y="6400800"/>
            <a:ext cx="987266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effectLst/>
                <a:uLnTx/>
                <a:uFillTx/>
                <a:latin typeface="Calibri" panose="020F0502020204030204"/>
                <a:ea typeface="+mn-ea"/>
                <a:cs typeface="+mn-cs"/>
              </a:rPr>
              <a:t>Source: 2018 Disposal Facility-Based Characterization of Solid Waste in California </a:t>
            </a:r>
          </a:p>
        </p:txBody>
      </p:sp>
      <p:sp>
        <p:nvSpPr>
          <p:cNvPr id="3" name="TextBox 2">
            <a:extLst>
              <a:ext uri="{FF2B5EF4-FFF2-40B4-BE49-F238E27FC236}">
                <a16:creationId xmlns:a16="http://schemas.microsoft.com/office/drawing/2014/main" id="{906F8CF0-5B08-4D82-8C46-8691F0C07BE7}"/>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4</a:t>
            </a:r>
          </a:p>
        </p:txBody>
      </p:sp>
      <p:sp>
        <p:nvSpPr>
          <p:cNvPr id="4" name="Oval 3">
            <a:extLst>
              <a:ext uri="{C183D7F6-B498-43B3-948B-1728B52AA6E4}">
                <adec:decorative xmlns:adec="http://schemas.microsoft.com/office/drawing/2017/decorative" val="1"/>
              </a:ext>
            </a:extLst>
          </p:cNvPr>
          <p:cNvSpPr/>
          <p:nvPr/>
        </p:nvSpPr>
        <p:spPr>
          <a:xfrm>
            <a:off x="5505074" y="2529233"/>
            <a:ext cx="5848726" cy="97403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15964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Photo showing a dumpster full of whole and some squished tomatoes that could have potentially been recovered prior to disposal. "/>
          <p:cNvPicPr>
            <a:picLocks noChangeAspect="1"/>
          </p:cNvPicPr>
          <p:nvPr/>
        </p:nvPicPr>
        <p:blipFill>
          <a:blip r:embed="rId3"/>
          <a:stretch>
            <a:fillRect/>
          </a:stretch>
        </p:blipFill>
        <p:spPr>
          <a:xfrm>
            <a:off x="-762" y="-19596"/>
            <a:ext cx="12193524" cy="6243484"/>
          </a:xfrm>
          <a:prstGeom prst="rect">
            <a:avLst/>
          </a:prstGeom>
        </p:spPr>
      </p:pic>
      <p:sp>
        <p:nvSpPr>
          <p:cNvPr id="5" name="Title 4">
            <a:extLst>
              <a:ext uri="{FF2B5EF4-FFF2-40B4-BE49-F238E27FC236}">
                <a16:creationId xmlns:a16="http://schemas.microsoft.com/office/drawing/2014/main" id="{C6D5DD93-C525-4B8D-BBCF-6C7392FAFD99}"/>
              </a:ext>
            </a:extLst>
          </p:cNvPr>
          <p:cNvSpPr>
            <a:spLocks noGrp="1"/>
          </p:cNvSpPr>
          <p:nvPr>
            <p:ph type="title"/>
          </p:nvPr>
        </p:nvSpPr>
        <p:spPr>
          <a:xfrm>
            <a:off x="698500" y="149225"/>
            <a:ext cx="10515600" cy="1325563"/>
          </a:xfrm>
          <a:solidFill>
            <a:srgbClr val="D9D9D9">
              <a:alpha val="83137"/>
            </a:srgbClr>
          </a:solidFill>
        </p:spPr>
        <p:txBody>
          <a:bodyPr/>
          <a:lstStyle/>
          <a:p>
            <a:pPr algn="ctr"/>
            <a:r>
              <a:rPr lang="en-US"/>
              <a:t>Why is Capacity Planning Needed?</a:t>
            </a:r>
          </a:p>
        </p:txBody>
      </p:sp>
      <p:sp>
        <p:nvSpPr>
          <p:cNvPr id="6" name="Content Placeholder 5">
            <a:extLst>
              <a:ext uri="{FF2B5EF4-FFF2-40B4-BE49-F238E27FC236}">
                <a16:creationId xmlns:a16="http://schemas.microsoft.com/office/drawing/2014/main" id="{39AFECAE-4819-413E-9D67-61D765323529}"/>
              </a:ext>
            </a:extLst>
          </p:cNvPr>
          <p:cNvSpPr>
            <a:spLocks noGrp="1"/>
          </p:cNvSpPr>
          <p:nvPr>
            <p:ph idx="1"/>
          </p:nvPr>
        </p:nvSpPr>
        <p:spPr>
          <a:xfrm>
            <a:off x="7569200" y="2044350"/>
            <a:ext cx="4051300" cy="3254375"/>
          </a:xfrm>
          <a:solidFill>
            <a:srgbClr val="D9D9D9">
              <a:alpha val="83137"/>
            </a:srgbClr>
          </a:solidFill>
          <a:ln>
            <a:solidFill>
              <a:srgbClr val="000000">
                <a:alpha val="83137"/>
              </a:srgbClr>
            </a:solidFill>
          </a:ln>
        </p:spPr>
        <p:txBody>
          <a:bodyPr/>
          <a:lstStyle/>
          <a:p>
            <a:pPr marL="0" indent="0">
              <a:buNone/>
            </a:pPr>
            <a:r>
              <a:rPr lang="en-US" b="1">
                <a:solidFill>
                  <a:srgbClr val="000000"/>
                </a:solidFill>
                <a:latin typeface="Arial Black" panose="020B0A04020102020204" pitchFamily="34" charset="0"/>
              </a:rPr>
              <a:t>Commercial Food Waste</a:t>
            </a:r>
          </a:p>
          <a:p>
            <a:pPr marL="0" indent="0">
              <a:buNone/>
            </a:pPr>
            <a:r>
              <a:rPr lang="en-US" b="1">
                <a:solidFill>
                  <a:srgbClr val="000000"/>
                </a:solidFill>
                <a:latin typeface="Arial Black" panose="020B0A04020102020204" pitchFamily="34" charset="0"/>
              </a:rPr>
              <a:t>Los Angeles, CA</a:t>
            </a:r>
            <a:endParaRPr lang="en-US" b="1">
              <a:solidFill>
                <a:srgbClr val="000000"/>
              </a:solidFill>
              <a:latin typeface="Calibri" panose="020F0502020204030204" pitchFamily="34" charset="0"/>
            </a:endParaRPr>
          </a:p>
          <a:p>
            <a:pPr>
              <a:buSzPts val="1800"/>
              <a:buFont typeface="Wingdings" panose="05000000000000000000" pitchFamily="2" charset="2"/>
              <a:buChar char="Ø"/>
            </a:pPr>
            <a:r>
              <a:rPr lang="en-US" b="1">
                <a:solidFill>
                  <a:srgbClr val="000000"/>
                </a:solidFill>
                <a:latin typeface="Calibri" panose="020F0502020204030204" pitchFamily="34" charset="0"/>
              </a:rPr>
              <a:t>Dumpster is emptied multiple times each day</a:t>
            </a:r>
          </a:p>
          <a:p>
            <a:pPr>
              <a:buSzPts val="1800"/>
              <a:buFont typeface="Wingdings" panose="05000000000000000000" pitchFamily="2" charset="2"/>
              <a:buChar char="Ø"/>
            </a:pPr>
            <a:r>
              <a:rPr lang="en-US" b="1">
                <a:solidFill>
                  <a:srgbClr val="000000"/>
                </a:solidFill>
                <a:latin typeface="Calibri" panose="020F0502020204030204" pitchFamily="34" charset="0"/>
              </a:rPr>
              <a:t>Everything in it is sent to a landfill</a:t>
            </a:r>
          </a:p>
          <a:p>
            <a:endParaRPr lang="en-US"/>
          </a:p>
        </p:txBody>
      </p:sp>
      <p:sp>
        <p:nvSpPr>
          <p:cNvPr id="2" name="TextBox 1">
            <a:extLst>
              <a:ext uri="{FF2B5EF4-FFF2-40B4-BE49-F238E27FC236}">
                <a16:creationId xmlns:a16="http://schemas.microsoft.com/office/drawing/2014/main" id="{F3DDF6A3-E76C-4454-8BB7-B38D1FDF1EE7}"/>
              </a:ext>
              <a:ext uri="{C183D7F6-B498-43B3-948B-1728B52AA6E4}">
                <adec:decorative xmlns:adec="http://schemas.microsoft.com/office/drawing/2017/decorative" val="1"/>
              </a:ext>
            </a:extLst>
          </p:cNvPr>
          <p:cNvSpPr txBox="1"/>
          <p:nvPr/>
        </p:nvSpPr>
        <p:spPr>
          <a:xfrm>
            <a:off x="-49481" y="6400800"/>
            <a:ext cx="914400" cy="369332"/>
          </a:xfrm>
          <a:prstGeom prst="rect">
            <a:avLst/>
          </a:prstGeom>
          <a:noFill/>
        </p:spPr>
        <p:txBody>
          <a:bodyPr wrap="square" lIns="91440" tIns="45720" rIns="91440" bIns="45720" rtlCol="0" anchor="t">
            <a:spAutoFit/>
          </a:bodyPr>
          <a:lstStyle/>
          <a:p>
            <a:r>
              <a:rPr lang="en-US">
                <a:cs typeface="Calibri"/>
              </a:rPr>
              <a:t>5</a:t>
            </a:r>
          </a:p>
        </p:txBody>
      </p:sp>
    </p:spTree>
    <p:extLst>
      <p:ext uri="{BB962C8B-B14F-4D97-AF65-F5344CB8AC3E}">
        <p14:creationId xmlns:p14="http://schemas.microsoft.com/office/powerpoint/2010/main" val="3554964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hoto showing a long line of cars waiting to get food from a food recovery organization."/>
          <p:cNvPicPr>
            <a:picLocks noChangeAspect="1"/>
          </p:cNvPicPr>
          <p:nvPr/>
        </p:nvPicPr>
        <p:blipFill rotWithShape="1">
          <a:blip r:embed="rId3"/>
          <a:srcRect b="8611"/>
          <a:stretch/>
        </p:blipFill>
        <p:spPr>
          <a:xfrm>
            <a:off x="0" y="0"/>
            <a:ext cx="12192000" cy="6267450"/>
          </a:xfrm>
          <a:prstGeom prst="rect">
            <a:avLst/>
          </a:prstGeom>
        </p:spPr>
      </p:pic>
      <p:cxnSp>
        <p:nvCxnSpPr>
          <p:cNvPr id="6" name="Straight Connector 5">
            <a:extLst>
              <a:ext uri="{C183D7F6-B498-43B3-948B-1728B52AA6E4}">
                <adec:decorative xmlns:adec="http://schemas.microsoft.com/office/drawing/2017/decorative" val="1"/>
              </a:ext>
            </a:extLst>
          </p:cNvPr>
          <p:cNvCxnSpPr/>
          <p:nvPr/>
        </p:nvCxnSpPr>
        <p:spPr>
          <a:xfrm flipV="1">
            <a:off x="4972692" y="121986"/>
            <a:ext cx="6105418" cy="6052784"/>
          </a:xfrm>
          <a:prstGeom prst="line">
            <a:avLst/>
          </a:prstGeom>
          <a:ln w="76200">
            <a:solidFill>
              <a:srgbClr val="FF0000">
                <a:alpha val="40000"/>
              </a:srgb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C183D7F6-B498-43B3-948B-1728B52AA6E4}">
                <adec:decorative xmlns:adec="http://schemas.microsoft.com/office/drawing/2017/decorative" val="1"/>
              </a:ext>
            </a:extLst>
          </p:cNvPr>
          <p:cNvCxnSpPr/>
          <p:nvPr/>
        </p:nvCxnSpPr>
        <p:spPr>
          <a:xfrm>
            <a:off x="0" y="5979560"/>
            <a:ext cx="4972692" cy="195209"/>
          </a:xfrm>
          <a:prstGeom prst="line">
            <a:avLst/>
          </a:prstGeom>
          <a:ln w="76200">
            <a:solidFill>
              <a:srgbClr val="FF0000">
                <a:alpha val="40000"/>
              </a:srgbClr>
            </a:solidFill>
          </a:ln>
        </p:spPr>
        <p:style>
          <a:lnRef idx="1">
            <a:schemeClr val="accent1"/>
          </a:lnRef>
          <a:fillRef idx="0">
            <a:schemeClr val="accent1"/>
          </a:fillRef>
          <a:effectRef idx="0">
            <a:schemeClr val="accent1"/>
          </a:effectRef>
          <a:fontRef idx="minor">
            <a:schemeClr val="tx1"/>
          </a:fontRef>
        </p:style>
      </p:cxnSp>
      <p:sp>
        <p:nvSpPr>
          <p:cNvPr id="3" name="Title 2">
            <a:extLst>
              <a:ext uri="{FF2B5EF4-FFF2-40B4-BE49-F238E27FC236}">
                <a16:creationId xmlns:a16="http://schemas.microsoft.com/office/drawing/2014/main" id="{47E88084-6BB9-4C32-BF5A-7CF848D95E65}"/>
              </a:ext>
            </a:extLst>
          </p:cNvPr>
          <p:cNvSpPr>
            <a:spLocks noGrp="1"/>
          </p:cNvSpPr>
          <p:nvPr>
            <p:ph type="title"/>
          </p:nvPr>
        </p:nvSpPr>
        <p:spPr>
          <a:xfrm>
            <a:off x="423672" y="231013"/>
            <a:ext cx="5404104" cy="1325563"/>
          </a:xfrm>
          <a:solidFill>
            <a:srgbClr val="D9D9D9">
              <a:alpha val="83137"/>
            </a:srgbClr>
          </a:solidFill>
        </p:spPr>
        <p:txBody>
          <a:bodyPr>
            <a:normAutofit fontScale="90000"/>
          </a:bodyPr>
          <a:lstStyle/>
          <a:p>
            <a:r>
              <a:rPr lang="en-US"/>
              <a:t>Hunger in California has doubled</a:t>
            </a:r>
          </a:p>
        </p:txBody>
      </p:sp>
      <p:sp>
        <p:nvSpPr>
          <p:cNvPr id="4" name="TextBox 3">
            <a:extLst>
              <a:ext uri="{FF2B5EF4-FFF2-40B4-BE49-F238E27FC236}">
                <a16:creationId xmlns:a16="http://schemas.microsoft.com/office/drawing/2014/main" id="{97E67A63-86BF-46AE-B58F-3E386AB60D4F}"/>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6</a:t>
            </a:r>
          </a:p>
        </p:txBody>
      </p:sp>
    </p:spTree>
    <p:extLst>
      <p:ext uri="{BB962C8B-B14F-4D97-AF65-F5344CB8AC3E}">
        <p14:creationId xmlns:p14="http://schemas.microsoft.com/office/powerpoint/2010/main" val="3000327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108BF-51B1-4B2B-A76D-1F7A7E9F735C}"/>
              </a:ext>
            </a:extLst>
          </p:cNvPr>
          <p:cNvSpPr>
            <a:spLocks noGrp="1"/>
          </p:cNvSpPr>
          <p:nvPr>
            <p:ph type="title"/>
          </p:nvPr>
        </p:nvSpPr>
        <p:spPr/>
        <p:txBody>
          <a:bodyPr/>
          <a:lstStyle/>
          <a:p>
            <a:r>
              <a:rPr lang="en-US"/>
              <a:t>SB1383 Edible Food Recovery Goal</a:t>
            </a:r>
          </a:p>
        </p:txBody>
      </p:sp>
      <p:graphicFrame>
        <p:nvGraphicFramePr>
          <p:cNvPr id="4" name="object 2">
            <a:extLst>
              <a:ext uri="{FF2B5EF4-FFF2-40B4-BE49-F238E27FC236}">
                <a16:creationId xmlns:a16="http://schemas.microsoft.com/office/drawing/2014/main" id="{023ECDD3-6B49-47C1-8DB6-2560DB1E89EE}"/>
              </a:ext>
            </a:extLst>
          </p:cNvPr>
          <p:cNvGraphicFramePr>
            <a:graphicFrameLocks noGrp="1"/>
          </p:cNvGraphicFramePr>
          <p:nvPr>
            <p:extLst>
              <p:ext uri="{D42A27DB-BD31-4B8C-83A1-F6EECF244321}">
                <p14:modId xmlns:p14="http://schemas.microsoft.com/office/powerpoint/2010/main" val="3612394585"/>
              </p:ext>
            </p:extLst>
          </p:nvPr>
        </p:nvGraphicFramePr>
        <p:xfrm>
          <a:off x="1519153" y="1737569"/>
          <a:ext cx="9314437" cy="4133850"/>
        </p:xfrm>
        <a:graphic>
          <a:graphicData uri="http://schemas.openxmlformats.org/drawingml/2006/table">
            <a:tbl>
              <a:tblPr firstRow="1" bandRow="1">
                <a:tableStyleId>{2D5ABB26-0587-4C30-8999-92F81FD0307C}</a:tableStyleId>
              </a:tblPr>
              <a:tblGrid>
                <a:gridCol w="3075446">
                  <a:extLst>
                    <a:ext uri="{9D8B030D-6E8A-4147-A177-3AD203B41FA5}">
                      <a16:colId xmlns:a16="http://schemas.microsoft.com/office/drawing/2014/main" val="20000"/>
                    </a:ext>
                  </a:extLst>
                </a:gridCol>
                <a:gridCol w="6238991">
                  <a:extLst>
                    <a:ext uri="{9D8B030D-6E8A-4147-A177-3AD203B41FA5}">
                      <a16:colId xmlns:a16="http://schemas.microsoft.com/office/drawing/2014/main" val="20001"/>
                    </a:ext>
                  </a:extLst>
                </a:gridCol>
              </a:tblGrid>
              <a:tr h="1341693">
                <a:tc>
                  <a:txBody>
                    <a:bodyPr/>
                    <a:lstStyle/>
                    <a:p>
                      <a:pPr marR="211454" algn="ctr">
                        <a:lnSpc>
                          <a:spcPct val="100000"/>
                        </a:lnSpc>
                        <a:spcBef>
                          <a:spcPts val="2930"/>
                        </a:spcBef>
                      </a:pPr>
                      <a:r>
                        <a:rPr sz="6600" b="1" spc="-5">
                          <a:solidFill>
                            <a:srgbClr val="FFFFFF"/>
                          </a:solidFill>
                          <a:latin typeface="Arial" panose="020B0604020202020204" pitchFamily="34" charset="0"/>
                          <a:cs typeface="Arial" panose="020B0604020202020204" pitchFamily="34" charset="0"/>
                        </a:rPr>
                        <a:t>50%</a:t>
                      </a:r>
                      <a:endParaRPr sz="6600">
                        <a:latin typeface="Arial" panose="020B0604020202020204" pitchFamily="34" charset="0"/>
                        <a:cs typeface="Arial" panose="020B0604020202020204" pitchFamily="34" charset="0"/>
                      </a:endParaRPr>
                    </a:p>
                  </a:txBody>
                  <a:tcPr marL="0" marR="0" marT="372110" marB="0">
                    <a:solidFill>
                      <a:srgbClr val="252525"/>
                    </a:solidFill>
                  </a:tcPr>
                </a:tc>
                <a:tc>
                  <a:txBody>
                    <a:bodyPr/>
                    <a:lstStyle/>
                    <a:p>
                      <a:pPr>
                        <a:lnSpc>
                          <a:spcPct val="100000"/>
                        </a:lnSpc>
                        <a:spcBef>
                          <a:spcPts val="50"/>
                        </a:spcBef>
                      </a:pPr>
                      <a:endParaRPr sz="2750">
                        <a:latin typeface="Arial" panose="020B0604020202020204" pitchFamily="34" charset="0"/>
                        <a:cs typeface="Arial" panose="020B0604020202020204" pitchFamily="34" charset="0"/>
                      </a:endParaRPr>
                    </a:p>
                    <a:p>
                      <a:pPr marL="233045" marR="629920">
                        <a:lnSpc>
                          <a:spcPct val="100000"/>
                        </a:lnSpc>
                      </a:pPr>
                      <a:r>
                        <a:rPr sz="2000">
                          <a:solidFill>
                            <a:srgbClr val="FFFFFF"/>
                          </a:solidFill>
                          <a:latin typeface="Arial" panose="020B0604020202020204" pitchFamily="34" charset="0"/>
                          <a:cs typeface="Arial" panose="020B0604020202020204" pitchFamily="34" charset="0"/>
                        </a:rPr>
                        <a:t>Reduction </a:t>
                      </a:r>
                      <a:r>
                        <a:rPr sz="2000" spc="-5">
                          <a:solidFill>
                            <a:srgbClr val="FFFFFF"/>
                          </a:solidFill>
                          <a:latin typeface="Arial" panose="020B0604020202020204" pitchFamily="34" charset="0"/>
                          <a:cs typeface="Arial" panose="020B0604020202020204" pitchFamily="34" charset="0"/>
                        </a:rPr>
                        <a:t>in </a:t>
                      </a:r>
                      <a:r>
                        <a:rPr sz="2000" spc="5">
                          <a:solidFill>
                            <a:srgbClr val="FFFFFF"/>
                          </a:solidFill>
                          <a:latin typeface="Arial" panose="020B0604020202020204" pitchFamily="34" charset="0"/>
                          <a:cs typeface="Arial" panose="020B0604020202020204" pitchFamily="34" charset="0"/>
                        </a:rPr>
                        <a:t>the </a:t>
                      </a:r>
                      <a:r>
                        <a:rPr sz="2000" spc="-5">
                          <a:solidFill>
                            <a:srgbClr val="FFFFFF"/>
                          </a:solidFill>
                          <a:latin typeface="Arial" panose="020B0604020202020204" pitchFamily="34" charset="0"/>
                          <a:cs typeface="Arial" panose="020B0604020202020204" pitchFamily="34" charset="0"/>
                        </a:rPr>
                        <a:t>statewide  disposal </a:t>
                      </a:r>
                      <a:r>
                        <a:rPr sz="2000">
                          <a:solidFill>
                            <a:srgbClr val="FFFFFF"/>
                          </a:solidFill>
                          <a:latin typeface="Arial" panose="020B0604020202020204" pitchFamily="34" charset="0"/>
                          <a:cs typeface="Arial" panose="020B0604020202020204" pitchFamily="34" charset="0"/>
                        </a:rPr>
                        <a:t>of </a:t>
                      </a:r>
                      <a:r>
                        <a:rPr sz="2000" spc="-5">
                          <a:solidFill>
                            <a:srgbClr val="FFFFFF"/>
                          </a:solidFill>
                          <a:latin typeface="Arial" panose="020B0604020202020204" pitchFamily="34" charset="0"/>
                          <a:cs typeface="Arial" panose="020B0604020202020204" pitchFamily="34" charset="0"/>
                        </a:rPr>
                        <a:t>organic </a:t>
                      </a:r>
                      <a:r>
                        <a:rPr sz="2000">
                          <a:solidFill>
                            <a:srgbClr val="FFFFFF"/>
                          </a:solidFill>
                          <a:latin typeface="Arial" panose="020B0604020202020204" pitchFamily="34" charset="0"/>
                          <a:cs typeface="Arial" panose="020B0604020202020204" pitchFamily="34" charset="0"/>
                        </a:rPr>
                        <a:t>waste  </a:t>
                      </a:r>
                      <a:r>
                        <a:rPr sz="2000" spc="-10">
                          <a:solidFill>
                            <a:srgbClr val="FFFFFF"/>
                          </a:solidFill>
                          <a:latin typeface="Arial" panose="020B0604020202020204" pitchFamily="34" charset="0"/>
                          <a:cs typeface="Arial" panose="020B0604020202020204" pitchFamily="34" charset="0"/>
                        </a:rPr>
                        <a:t>(from </a:t>
                      </a:r>
                      <a:r>
                        <a:rPr sz="2000" spc="5">
                          <a:solidFill>
                            <a:srgbClr val="FFFFFF"/>
                          </a:solidFill>
                          <a:latin typeface="Arial" panose="020B0604020202020204" pitchFamily="34" charset="0"/>
                          <a:cs typeface="Arial" panose="020B0604020202020204" pitchFamily="34" charset="0"/>
                        </a:rPr>
                        <a:t>the </a:t>
                      </a:r>
                      <a:r>
                        <a:rPr sz="2000">
                          <a:solidFill>
                            <a:srgbClr val="FFFFFF"/>
                          </a:solidFill>
                          <a:latin typeface="Arial" panose="020B0604020202020204" pitchFamily="34" charset="0"/>
                          <a:cs typeface="Arial" panose="020B0604020202020204" pitchFamily="34" charset="0"/>
                        </a:rPr>
                        <a:t>2014 </a:t>
                      </a:r>
                      <a:r>
                        <a:rPr sz="2000" spc="5">
                          <a:solidFill>
                            <a:srgbClr val="FFFFFF"/>
                          </a:solidFill>
                          <a:latin typeface="Arial" panose="020B0604020202020204" pitchFamily="34" charset="0"/>
                          <a:cs typeface="Arial" panose="020B0604020202020204" pitchFamily="34" charset="0"/>
                        </a:rPr>
                        <a:t>level) </a:t>
                      </a:r>
                      <a:r>
                        <a:rPr sz="2000" b="1" u="sng">
                          <a:solidFill>
                            <a:srgbClr val="FFFFFF"/>
                          </a:solidFill>
                          <a:latin typeface="Arial" panose="020B0604020202020204" pitchFamily="34" charset="0"/>
                          <a:cs typeface="Arial" panose="020B0604020202020204" pitchFamily="34" charset="0"/>
                        </a:rPr>
                        <a:t>by</a:t>
                      </a:r>
                      <a:r>
                        <a:rPr sz="2000" b="1" u="sng" spc="-95">
                          <a:solidFill>
                            <a:srgbClr val="FFFFFF"/>
                          </a:solidFill>
                          <a:latin typeface="Arial" panose="020B0604020202020204" pitchFamily="34" charset="0"/>
                          <a:cs typeface="Arial" panose="020B0604020202020204" pitchFamily="34" charset="0"/>
                        </a:rPr>
                        <a:t> </a:t>
                      </a:r>
                      <a:r>
                        <a:rPr sz="2000" b="1" u="sng">
                          <a:solidFill>
                            <a:srgbClr val="FFFFFF"/>
                          </a:solidFill>
                          <a:latin typeface="Arial" panose="020B0604020202020204" pitchFamily="34" charset="0"/>
                          <a:cs typeface="Arial" panose="020B0604020202020204" pitchFamily="34" charset="0"/>
                        </a:rPr>
                        <a:t>2020</a:t>
                      </a:r>
                      <a:endParaRPr sz="2000" u="sng">
                        <a:latin typeface="Arial" panose="020B0604020202020204" pitchFamily="34" charset="0"/>
                        <a:cs typeface="Arial" panose="020B0604020202020204" pitchFamily="34" charset="0"/>
                      </a:endParaRPr>
                    </a:p>
                  </a:txBody>
                  <a:tcPr marL="0" marR="0" marT="6350" marB="0">
                    <a:solidFill>
                      <a:srgbClr val="252525"/>
                    </a:solidFill>
                  </a:tcPr>
                </a:tc>
                <a:extLst>
                  <a:ext uri="{0D108BD9-81ED-4DB2-BD59-A6C34878D82A}">
                    <a16:rowId xmlns:a16="http://schemas.microsoft.com/office/drawing/2014/main" val="10000"/>
                  </a:ext>
                </a:extLst>
              </a:tr>
              <a:tr h="1340473">
                <a:tc>
                  <a:txBody>
                    <a:bodyPr/>
                    <a:lstStyle/>
                    <a:p>
                      <a:pPr marR="211454" algn="ctr">
                        <a:lnSpc>
                          <a:spcPct val="100000"/>
                        </a:lnSpc>
                        <a:spcBef>
                          <a:spcPts val="2925"/>
                        </a:spcBef>
                      </a:pPr>
                      <a:r>
                        <a:rPr sz="6600" b="1" spc="-5">
                          <a:solidFill>
                            <a:srgbClr val="FFFFFF"/>
                          </a:solidFill>
                          <a:latin typeface="Arial" panose="020B0604020202020204" pitchFamily="34" charset="0"/>
                          <a:cs typeface="Arial" panose="020B0604020202020204" pitchFamily="34" charset="0"/>
                        </a:rPr>
                        <a:t>75%</a:t>
                      </a:r>
                      <a:endParaRPr sz="6600">
                        <a:latin typeface="Arial" panose="020B0604020202020204" pitchFamily="34" charset="0"/>
                        <a:cs typeface="Arial" panose="020B0604020202020204" pitchFamily="34" charset="0"/>
                      </a:endParaRPr>
                    </a:p>
                  </a:txBody>
                  <a:tcPr marL="0" marR="0" marT="371475" marB="0">
                    <a:solidFill>
                      <a:srgbClr val="0D0D0D"/>
                    </a:solidFill>
                  </a:tcPr>
                </a:tc>
                <a:tc>
                  <a:txBody>
                    <a:bodyPr/>
                    <a:lstStyle/>
                    <a:p>
                      <a:pPr>
                        <a:lnSpc>
                          <a:spcPct val="100000"/>
                        </a:lnSpc>
                        <a:spcBef>
                          <a:spcPts val="50"/>
                        </a:spcBef>
                      </a:pPr>
                      <a:endParaRPr sz="2750">
                        <a:latin typeface="Arial" panose="020B0604020202020204" pitchFamily="34" charset="0"/>
                        <a:cs typeface="Arial" panose="020B0604020202020204" pitchFamily="34" charset="0"/>
                      </a:endParaRPr>
                    </a:p>
                    <a:p>
                      <a:pPr marL="218440" marR="645160">
                        <a:lnSpc>
                          <a:spcPct val="100000"/>
                        </a:lnSpc>
                      </a:pPr>
                      <a:r>
                        <a:rPr sz="2000">
                          <a:solidFill>
                            <a:srgbClr val="FFFFFF"/>
                          </a:solidFill>
                          <a:latin typeface="Arial" panose="020B0604020202020204" pitchFamily="34" charset="0"/>
                          <a:cs typeface="Arial" panose="020B0604020202020204" pitchFamily="34" charset="0"/>
                        </a:rPr>
                        <a:t>Reduction </a:t>
                      </a:r>
                      <a:r>
                        <a:rPr sz="2000" spc="-5">
                          <a:solidFill>
                            <a:srgbClr val="FFFFFF"/>
                          </a:solidFill>
                          <a:latin typeface="Arial" panose="020B0604020202020204" pitchFamily="34" charset="0"/>
                          <a:cs typeface="Arial" panose="020B0604020202020204" pitchFamily="34" charset="0"/>
                        </a:rPr>
                        <a:t>in </a:t>
                      </a:r>
                      <a:r>
                        <a:rPr sz="2000" spc="5">
                          <a:solidFill>
                            <a:srgbClr val="FFFFFF"/>
                          </a:solidFill>
                          <a:latin typeface="Arial" panose="020B0604020202020204" pitchFamily="34" charset="0"/>
                          <a:cs typeface="Arial" panose="020B0604020202020204" pitchFamily="34" charset="0"/>
                        </a:rPr>
                        <a:t>the </a:t>
                      </a:r>
                      <a:r>
                        <a:rPr sz="2000" spc="-5">
                          <a:solidFill>
                            <a:srgbClr val="FFFFFF"/>
                          </a:solidFill>
                          <a:latin typeface="Arial" panose="020B0604020202020204" pitchFamily="34" charset="0"/>
                          <a:cs typeface="Arial" panose="020B0604020202020204" pitchFamily="34" charset="0"/>
                        </a:rPr>
                        <a:t>statewide  disposal </a:t>
                      </a:r>
                      <a:r>
                        <a:rPr sz="2000">
                          <a:solidFill>
                            <a:srgbClr val="FFFFFF"/>
                          </a:solidFill>
                          <a:latin typeface="Arial" panose="020B0604020202020204" pitchFamily="34" charset="0"/>
                          <a:cs typeface="Arial" panose="020B0604020202020204" pitchFamily="34" charset="0"/>
                        </a:rPr>
                        <a:t>of </a:t>
                      </a:r>
                      <a:r>
                        <a:rPr sz="2000" spc="-5">
                          <a:solidFill>
                            <a:srgbClr val="FFFFFF"/>
                          </a:solidFill>
                          <a:latin typeface="Arial" panose="020B0604020202020204" pitchFamily="34" charset="0"/>
                          <a:cs typeface="Arial" panose="020B0604020202020204" pitchFamily="34" charset="0"/>
                        </a:rPr>
                        <a:t>organic </a:t>
                      </a:r>
                      <a:r>
                        <a:rPr sz="2000">
                          <a:solidFill>
                            <a:srgbClr val="FFFFFF"/>
                          </a:solidFill>
                          <a:latin typeface="Arial" panose="020B0604020202020204" pitchFamily="34" charset="0"/>
                          <a:cs typeface="Arial" panose="020B0604020202020204" pitchFamily="34" charset="0"/>
                        </a:rPr>
                        <a:t>waste  </a:t>
                      </a:r>
                      <a:r>
                        <a:rPr sz="2000" spc="-10">
                          <a:solidFill>
                            <a:srgbClr val="FFFFFF"/>
                          </a:solidFill>
                          <a:latin typeface="Arial" panose="020B0604020202020204" pitchFamily="34" charset="0"/>
                          <a:cs typeface="Arial" panose="020B0604020202020204" pitchFamily="34" charset="0"/>
                        </a:rPr>
                        <a:t>(from </a:t>
                      </a:r>
                      <a:r>
                        <a:rPr sz="2000" spc="5">
                          <a:solidFill>
                            <a:srgbClr val="FFFFFF"/>
                          </a:solidFill>
                          <a:latin typeface="Arial" panose="020B0604020202020204" pitchFamily="34" charset="0"/>
                          <a:cs typeface="Arial" panose="020B0604020202020204" pitchFamily="34" charset="0"/>
                        </a:rPr>
                        <a:t>the </a:t>
                      </a:r>
                      <a:r>
                        <a:rPr sz="2000">
                          <a:solidFill>
                            <a:srgbClr val="FFFFFF"/>
                          </a:solidFill>
                          <a:latin typeface="Arial" panose="020B0604020202020204" pitchFamily="34" charset="0"/>
                          <a:cs typeface="Arial" panose="020B0604020202020204" pitchFamily="34" charset="0"/>
                        </a:rPr>
                        <a:t>2014 </a:t>
                      </a:r>
                      <a:r>
                        <a:rPr sz="2000" spc="5">
                          <a:solidFill>
                            <a:srgbClr val="FFFFFF"/>
                          </a:solidFill>
                          <a:latin typeface="Arial" panose="020B0604020202020204" pitchFamily="34" charset="0"/>
                          <a:cs typeface="Arial" panose="020B0604020202020204" pitchFamily="34" charset="0"/>
                        </a:rPr>
                        <a:t>level) </a:t>
                      </a:r>
                      <a:r>
                        <a:rPr sz="2000" b="1" u="sng">
                          <a:solidFill>
                            <a:srgbClr val="FFFFFF"/>
                          </a:solidFill>
                          <a:latin typeface="Arial" panose="020B0604020202020204" pitchFamily="34" charset="0"/>
                          <a:cs typeface="Arial" panose="020B0604020202020204" pitchFamily="34" charset="0"/>
                        </a:rPr>
                        <a:t>by</a:t>
                      </a:r>
                      <a:r>
                        <a:rPr sz="2000" b="1" u="sng" spc="-100">
                          <a:solidFill>
                            <a:srgbClr val="FFFFFF"/>
                          </a:solidFill>
                          <a:latin typeface="Arial" panose="020B0604020202020204" pitchFamily="34" charset="0"/>
                          <a:cs typeface="Arial" panose="020B0604020202020204" pitchFamily="34" charset="0"/>
                        </a:rPr>
                        <a:t> </a:t>
                      </a:r>
                      <a:r>
                        <a:rPr sz="2000" b="1" u="sng">
                          <a:solidFill>
                            <a:srgbClr val="FFFFFF"/>
                          </a:solidFill>
                          <a:latin typeface="Arial" panose="020B0604020202020204" pitchFamily="34" charset="0"/>
                          <a:cs typeface="Arial" panose="020B0604020202020204" pitchFamily="34" charset="0"/>
                        </a:rPr>
                        <a:t>2025</a:t>
                      </a:r>
                      <a:endParaRPr sz="2000" u="sng">
                        <a:latin typeface="Arial" panose="020B0604020202020204" pitchFamily="34" charset="0"/>
                        <a:cs typeface="Arial" panose="020B0604020202020204" pitchFamily="34" charset="0"/>
                      </a:endParaRPr>
                    </a:p>
                  </a:txBody>
                  <a:tcPr marL="0" marR="0" marT="6350" marB="0">
                    <a:solidFill>
                      <a:srgbClr val="0D0D0D"/>
                    </a:solidFill>
                  </a:tcPr>
                </a:tc>
                <a:extLst>
                  <a:ext uri="{0D108BD9-81ED-4DB2-BD59-A6C34878D82A}">
                    <a16:rowId xmlns:a16="http://schemas.microsoft.com/office/drawing/2014/main" val="10001"/>
                  </a:ext>
                </a:extLst>
              </a:tr>
              <a:tr h="1341692">
                <a:tc>
                  <a:txBody>
                    <a:bodyPr/>
                    <a:lstStyle/>
                    <a:p>
                      <a:pPr marR="211454" algn="ctr">
                        <a:lnSpc>
                          <a:spcPct val="100000"/>
                        </a:lnSpc>
                        <a:spcBef>
                          <a:spcPts val="2935"/>
                        </a:spcBef>
                      </a:pPr>
                      <a:r>
                        <a:rPr sz="6600" b="1" spc="-5">
                          <a:solidFill>
                            <a:srgbClr val="FFFFFF"/>
                          </a:solidFill>
                          <a:latin typeface="Arial" panose="020B0604020202020204" pitchFamily="34" charset="0"/>
                          <a:cs typeface="Arial" panose="020B0604020202020204" pitchFamily="34" charset="0"/>
                        </a:rPr>
                        <a:t>20%</a:t>
                      </a:r>
                      <a:endParaRPr sz="6600">
                        <a:latin typeface="Arial" panose="020B0604020202020204" pitchFamily="34" charset="0"/>
                        <a:cs typeface="Arial" panose="020B0604020202020204" pitchFamily="34" charset="0"/>
                      </a:endParaRPr>
                    </a:p>
                  </a:txBody>
                  <a:tcPr marL="0" marR="0" marT="372745" marB="0">
                    <a:solidFill>
                      <a:srgbClr val="008000"/>
                    </a:solidFill>
                  </a:tcPr>
                </a:tc>
                <a:tc>
                  <a:txBody>
                    <a:bodyPr/>
                    <a:lstStyle/>
                    <a:p>
                      <a:pPr>
                        <a:lnSpc>
                          <a:spcPct val="100000"/>
                        </a:lnSpc>
                      </a:pPr>
                      <a:endParaRPr sz="2800">
                        <a:latin typeface="Arial" panose="020B0604020202020204" pitchFamily="34" charset="0"/>
                        <a:cs typeface="Arial" panose="020B0604020202020204" pitchFamily="34" charset="0"/>
                      </a:endParaRPr>
                    </a:p>
                    <a:p>
                      <a:pPr marL="233045" marR="577215">
                        <a:lnSpc>
                          <a:spcPct val="100000"/>
                        </a:lnSpc>
                      </a:pPr>
                      <a:r>
                        <a:rPr sz="2000" spc="-5">
                          <a:solidFill>
                            <a:srgbClr val="FFFFFF"/>
                          </a:solidFill>
                          <a:latin typeface="Arial" panose="020B0604020202020204" pitchFamily="34" charset="0"/>
                          <a:cs typeface="Arial" panose="020B0604020202020204" pitchFamily="34" charset="0"/>
                        </a:rPr>
                        <a:t>Of </a:t>
                      </a:r>
                      <a:r>
                        <a:rPr sz="2000">
                          <a:solidFill>
                            <a:srgbClr val="FFFFFF"/>
                          </a:solidFill>
                          <a:latin typeface="Arial" panose="020B0604020202020204" pitchFamily="34" charset="0"/>
                          <a:cs typeface="Arial" panose="020B0604020202020204" pitchFamily="34" charset="0"/>
                        </a:rPr>
                        <a:t>currently </a:t>
                      </a:r>
                      <a:r>
                        <a:rPr sz="2000" spc="-5">
                          <a:solidFill>
                            <a:srgbClr val="FFFFFF"/>
                          </a:solidFill>
                          <a:latin typeface="Arial" panose="020B0604020202020204" pitchFamily="34" charset="0"/>
                          <a:cs typeface="Arial" panose="020B0604020202020204" pitchFamily="34" charset="0"/>
                        </a:rPr>
                        <a:t>disposed </a:t>
                      </a:r>
                      <a:r>
                        <a:rPr sz="2000">
                          <a:solidFill>
                            <a:srgbClr val="FFFFFF"/>
                          </a:solidFill>
                          <a:latin typeface="Arial" panose="020B0604020202020204" pitchFamily="34" charset="0"/>
                          <a:cs typeface="Arial" panose="020B0604020202020204" pitchFamily="34" charset="0"/>
                        </a:rPr>
                        <a:t>edible </a:t>
                      </a:r>
                      <a:r>
                        <a:rPr sz="2000" spc="-5">
                          <a:solidFill>
                            <a:srgbClr val="FFFFFF"/>
                          </a:solidFill>
                          <a:latin typeface="Arial" panose="020B0604020202020204" pitchFamily="34" charset="0"/>
                          <a:cs typeface="Arial" panose="020B0604020202020204" pitchFamily="34" charset="0"/>
                        </a:rPr>
                        <a:t>food </a:t>
                      </a:r>
                      <a:r>
                        <a:rPr sz="2000">
                          <a:solidFill>
                            <a:srgbClr val="FFFFFF"/>
                          </a:solidFill>
                          <a:latin typeface="Arial" panose="020B0604020202020204" pitchFamily="34" charset="0"/>
                          <a:cs typeface="Arial" panose="020B0604020202020204" pitchFamily="34" charset="0"/>
                        </a:rPr>
                        <a:t>must be recovered </a:t>
                      </a:r>
                      <a:r>
                        <a:rPr sz="2000" spc="-5">
                          <a:solidFill>
                            <a:srgbClr val="FFFFFF"/>
                          </a:solidFill>
                          <a:latin typeface="Arial" panose="020B0604020202020204" pitchFamily="34" charset="0"/>
                          <a:cs typeface="Arial" panose="020B0604020202020204" pitchFamily="34" charset="0"/>
                        </a:rPr>
                        <a:t>for </a:t>
                      </a:r>
                      <a:r>
                        <a:rPr sz="2000">
                          <a:solidFill>
                            <a:srgbClr val="FFFFFF"/>
                          </a:solidFill>
                          <a:latin typeface="Arial" panose="020B0604020202020204" pitchFamily="34" charset="0"/>
                          <a:cs typeface="Arial" panose="020B0604020202020204" pitchFamily="34" charset="0"/>
                        </a:rPr>
                        <a:t>human consumption </a:t>
                      </a:r>
                      <a:r>
                        <a:rPr sz="2000" b="1" u="sng">
                          <a:solidFill>
                            <a:srgbClr val="FFFFFF"/>
                          </a:solidFill>
                          <a:latin typeface="Arial" panose="020B0604020202020204" pitchFamily="34" charset="0"/>
                          <a:cs typeface="Arial" panose="020B0604020202020204" pitchFamily="34" charset="0"/>
                        </a:rPr>
                        <a:t>by</a:t>
                      </a:r>
                      <a:r>
                        <a:rPr sz="2000" b="1" u="sng" spc="-105">
                          <a:solidFill>
                            <a:srgbClr val="FFFFFF"/>
                          </a:solidFill>
                          <a:latin typeface="Arial" panose="020B0604020202020204" pitchFamily="34" charset="0"/>
                          <a:cs typeface="Arial" panose="020B0604020202020204" pitchFamily="34" charset="0"/>
                        </a:rPr>
                        <a:t> </a:t>
                      </a:r>
                      <a:r>
                        <a:rPr sz="2000" b="1" u="sng">
                          <a:solidFill>
                            <a:srgbClr val="FFFFFF"/>
                          </a:solidFill>
                          <a:latin typeface="Arial" panose="020B0604020202020204" pitchFamily="34" charset="0"/>
                          <a:cs typeface="Arial" panose="020B0604020202020204" pitchFamily="34" charset="0"/>
                        </a:rPr>
                        <a:t>2025</a:t>
                      </a:r>
                      <a:endParaRPr sz="2000" u="sng">
                        <a:latin typeface="Arial" panose="020B0604020202020204" pitchFamily="34" charset="0"/>
                        <a:cs typeface="Arial" panose="020B0604020202020204" pitchFamily="34" charset="0"/>
                      </a:endParaRPr>
                    </a:p>
                  </a:txBody>
                  <a:tcPr marL="0" marR="0" marT="0" marB="0">
                    <a:solidFill>
                      <a:srgbClr val="008000"/>
                    </a:solidFill>
                  </a:tcPr>
                </a:tc>
                <a:extLst>
                  <a:ext uri="{0D108BD9-81ED-4DB2-BD59-A6C34878D82A}">
                    <a16:rowId xmlns:a16="http://schemas.microsoft.com/office/drawing/2014/main" val="10002"/>
                  </a:ext>
                </a:extLst>
              </a:tr>
            </a:tbl>
          </a:graphicData>
        </a:graphic>
      </p:graphicFrame>
      <p:sp>
        <p:nvSpPr>
          <p:cNvPr id="5" name="object 6">
            <a:extLst>
              <a:ext uri="{FF2B5EF4-FFF2-40B4-BE49-F238E27FC236}">
                <a16:creationId xmlns:a16="http://schemas.microsoft.com/office/drawing/2014/main" id="{8F72F276-E0DA-4358-B382-89276B1B104D}"/>
              </a:ext>
              <a:ext uri="{C183D7F6-B498-43B3-948B-1728B52AA6E4}">
                <adec:decorative xmlns:adec="http://schemas.microsoft.com/office/drawing/2017/decorative" val="1"/>
              </a:ext>
            </a:extLst>
          </p:cNvPr>
          <p:cNvSpPr/>
          <p:nvPr/>
        </p:nvSpPr>
        <p:spPr>
          <a:xfrm>
            <a:off x="351115" y="4669494"/>
            <a:ext cx="1058430" cy="1059954"/>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object 7">
            <a:extLst>
              <a:ext uri="{FF2B5EF4-FFF2-40B4-BE49-F238E27FC236}">
                <a16:creationId xmlns:a16="http://schemas.microsoft.com/office/drawing/2014/main" id="{0375FF24-FBA6-4549-B7E6-19974A9699F2}"/>
              </a:ext>
              <a:ext uri="{C183D7F6-B498-43B3-948B-1728B52AA6E4}">
                <adec:decorative xmlns:adec="http://schemas.microsoft.com/office/drawing/2017/decorative" val="1"/>
              </a:ext>
            </a:extLst>
          </p:cNvPr>
          <p:cNvSpPr/>
          <p:nvPr/>
        </p:nvSpPr>
        <p:spPr>
          <a:xfrm>
            <a:off x="1446070" y="4430392"/>
            <a:ext cx="9475459" cy="1538143"/>
          </a:xfrm>
          <a:custGeom>
            <a:avLst/>
            <a:gdLst/>
            <a:ahLst/>
            <a:cxnLst/>
            <a:rect l="l" t="t" r="r" b="b"/>
            <a:pathLst>
              <a:path w="6864350" h="1879600">
                <a:moveTo>
                  <a:pt x="0" y="1879092"/>
                </a:moveTo>
                <a:lnTo>
                  <a:pt x="6864096" y="1879092"/>
                </a:lnTo>
                <a:lnTo>
                  <a:pt x="6864096" y="0"/>
                </a:lnTo>
                <a:lnTo>
                  <a:pt x="0" y="0"/>
                </a:lnTo>
                <a:lnTo>
                  <a:pt x="0" y="1879092"/>
                </a:lnTo>
                <a:close/>
              </a:path>
            </a:pathLst>
          </a:custGeom>
          <a:ln w="60960">
            <a:solidFill>
              <a:srgbClr val="33CC33"/>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54AF05A3-EE62-488C-9E61-0DB8D79BC620}"/>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7</a:t>
            </a:r>
          </a:p>
        </p:txBody>
      </p:sp>
    </p:spTree>
    <p:extLst>
      <p:ext uri="{BB962C8B-B14F-4D97-AF65-F5344CB8AC3E}">
        <p14:creationId xmlns:p14="http://schemas.microsoft.com/office/powerpoint/2010/main" val="2091955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26093-71F7-4A84-B9FF-0F5E679F6921}"/>
              </a:ext>
            </a:extLst>
          </p:cNvPr>
          <p:cNvSpPr>
            <a:spLocks noGrp="1"/>
          </p:cNvSpPr>
          <p:nvPr>
            <p:ph type="title"/>
          </p:nvPr>
        </p:nvSpPr>
        <p:spPr/>
        <p:txBody>
          <a:bodyPr/>
          <a:lstStyle/>
          <a:p>
            <a:r>
              <a:rPr lang="en-US"/>
              <a:t>Defining “Edible Food”</a:t>
            </a:r>
          </a:p>
        </p:txBody>
      </p:sp>
      <p:sp>
        <p:nvSpPr>
          <p:cNvPr id="3" name="Content Placeholder 2">
            <a:extLst>
              <a:ext uri="{FF2B5EF4-FFF2-40B4-BE49-F238E27FC236}">
                <a16:creationId xmlns:a16="http://schemas.microsoft.com/office/drawing/2014/main" id="{F1AA43CD-8D22-478B-BFAB-F71E4AF26013}"/>
              </a:ext>
            </a:extLst>
          </p:cNvPr>
          <p:cNvSpPr>
            <a:spLocks noGrp="1"/>
          </p:cNvSpPr>
          <p:nvPr>
            <p:ph idx="1"/>
          </p:nvPr>
        </p:nvSpPr>
        <p:spPr>
          <a:xfrm>
            <a:off x="914400" y="2069465"/>
            <a:ext cx="10515600" cy="2685415"/>
          </a:xfrm>
        </p:spPr>
        <p:txBody>
          <a:bodyPr>
            <a:normAutofit/>
          </a:bodyPr>
          <a:lstStyle/>
          <a:p>
            <a:r>
              <a:rPr lang="en-US" sz="3200">
                <a:effectLst/>
                <a:latin typeface="Arial" panose="020B0604020202020204" pitchFamily="34" charset="0"/>
                <a:ea typeface="Calibri" panose="020F0502020204030204" pitchFamily="34" charset="0"/>
                <a:cs typeface="Times New Roman" panose="02020603050405020304" pitchFamily="18" charset="0"/>
              </a:rPr>
              <a:t>In the regulations, “edible food” is defined as food intended for human consumption. </a:t>
            </a:r>
          </a:p>
          <a:p>
            <a:pPr lvl="1"/>
            <a:r>
              <a:rPr lang="en-US" sz="2800">
                <a:effectLst/>
                <a:latin typeface="Arial" panose="020B0604020202020204" pitchFamily="34" charset="0"/>
                <a:ea typeface="Calibri" panose="020F0502020204030204" pitchFamily="34" charset="0"/>
                <a:cs typeface="Times New Roman" panose="02020603050405020304" pitchFamily="18" charset="0"/>
              </a:rPr>
              <a:t>The regulatory definition also specifies however, that nothing in the regulations requires or authorizes the recovery of edible food that does not meet the food safety requirements of the California Retail Food Code.</a:t>
            </a:r>
          </a:p>
          <a:p>
            <a:pPr marL="457200" lvl="1" indent="0">
              <a:buNone/>
            </a:pPr>
            <a:endParaRPr lang="en-US">
              <a:effectLst/>
              <a:latin typeface="Arial" panose="020B060402020202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47EF34E0-342C-43A9-B714-437437CF973D}"/>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8</a:t>
            </a:r>
          </a:p>
        </p:txBody>
      </p:sp>
    </p:spTree>
    <p:extLst>
      <p:ext uri="{BB962C8B-B14F-4D97-AF65-F5344CB8AC3E}">
        <p14:creationId xmlns:p14="http://schemas.microsoft.com/office/powerpoint/2010/main" val="2983931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22294"/>
            <a:ext cx="10515600" cy="1969672"/>
          </a:xfrm>
        </p:spPr>
        <p:txBody>
          <a:bodyPr>
            <a:noAutofit/>
          </a:bodyPr>
          <a:lstStyle/>
          <a:p>
            <a:r>
              <a:rPr lang="en-US" sz="3200">
                <a:solidFill>
                  <a:schemeClr val="accent6">
                    <a:lumMod val="50000"/>
                  </a:schemeClr>
                </a:solidFill>
              </a:rPr>
              <a:t>Counties, in collaboration with cities, special districts that provide solid waste collection services, and regional agencies located in the county, are required to:</a:t>
            </a:r>
            <a:br>
              <a:rPr lang="en-US" sz="3200">
                <a:solidFill>
                  <a:schemeClr val="accent6">
                    <a:lumMod val="50000"/>
                  </a:schemeClr>
                </a:solidFill>
              </a:rPr>
            </a:br>
            <a:endParaRPr lang="en-US" sz="3200">
              <a:solidFill>
                <a:schemeClr val="accent6">
                  <a:lumMod val="50000"/>
                </a:schemeClr>
              </a:solidFill>
            </a:endParaRPr>
          </a:p>
        </p:txBody>
      </p:sp>
      <p:sp>
        <p:nvSpPr>
          <p:cNvPr id="3" name="Content Placeholder 2"/>
          <p:cNvSpPr>
            <a:spLocks noGrp="1"/>
          </p:cNvSpPr>
          <p:nvPr>
            <p:ph sz="half" idx="1"/>
          </p:nvPr>
        </p:nvSpPr>
        <p:spPr>
          <a:xfrm>
            <a:off x="838200" y="2388637"/>
            <a:ext cx="5181600" cy="3652974"/>
          </a:xfrm>
        </p:spPr>
        <p:txBody>
          <a:bodyPr>
            <a:normAutofit fontScale="92500"/>
          </a:bodyPr>
          <a:lstStyle/>
          <a:p>
            <a:r>
              <a:rPr lang="en-US" sz="3200"/>
              <a:t>Estimate the amount of edible food that will be disposed by Tier 1 and 2 commercial edible food generators </a:t>
            </a:r>
          </a:p>
          <a:p>
            <a:r>
              <a:rPr lang="en-US" sz="3200"/>
              <a:t>Identify existing capacity at food recovery organizations and services</a:t>
            </a:r>
          </a:p>
          <a:p>
            <a:endParaRPr lang="en-US" sz="3200"/>
          </a:p>
          <a:p>
            <a:endParaRPr lang="en-US"/>
          </a:p>
        </p:txBody>
      </p:sp>
      <p:pic>
        <p:nvPicPr>
          <p:cNvPr id="5" name="Content Placeholder 4">
            <a:extLst>
              <a:ext uri="{FF2B5EF4-FFF2-40B4-BE49-F238E27FC236}">
                <a16:creationId xmlns:a16="http://schemas.microsoft.com/office/drawing/2014/main" id="{EA67CE58-4791-4308-9D8B-2B7D0DD12B96}"/>
              </a:ext>
              <a:ext uri="{C183D7F6-B498-43B3-948B-1728B52AA6E4}">
                <adec:decorative xmlns:adec="http://schemas.microsoft.com/office/drawing/2017/decorative" val="1"/>
              </a:ext>
            </a:extLst>
          </p:cNvPr>
          <p:cNvPicPr>
            <a:picLocks noGrp="1" noChangeAspect="1"/>
          </p:cNvPicPr>
          <p:nvPr>
            <p:ph sz="half" idx="2"/>
          </p:nvPr>
        </p:nvPicPr>
        <p:blipFill rotWithShape="1">
          <a:blip r:embed="rId3"/>
          <a:srcRect t="11213" r="1" b="5150"/>
          <a:stretch/>
        </p:blipFill>
        <p:spPr>
          <a:xfrm>
            <a:off x="6619978" y="2789902"/>
            <a:ext cx="5066064" cy="2850444"/>
          </a:xfrm>
          <a:prstGeom prst="rect">
            <a:avLst/>
          </a:prstGeom>
        </p:spPr>
      </p:pic>
      <p:sp>
        <p:nvSpPr>
          <p:cNvPr id="4" name="TextBox 3">
            <a:extLst>
              <a:ext uri="{FF2B5EF4-FFF2-40B4-BE49-F238E27FC236}">
                <a16:creationId xmlns:a16="http://schemas.microsoft.com/office/drawing/2014/main" id="{F5159EF8-502D-47FF-B5D0-02AE4513AE21}"/>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9</a:t>
            </a:r>
          </a:p>
        </p:txBody>
      </p:sp>
    </p:spTree>
    <p:extLst>
      <p:ext uri="{BB962C8B-B14F-4D97-AF65-F5344CB8AC3E}">
        <p14:creationId xmlns:p14="http://schemas.microsoft.com/office/powerpoint/2010/main" val="9822212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692660"/>
            <a:ext cx="7225145" cy="1593340"/>
          </a:xfrm>
        </p:spPr>
        <p:txBody>
          <a:bodyPr>
            <a:normAutofit fontScale="90000"/>
          </a:bodyPr>
          <a:lstStyle/>
          <a:p>
            <a:r>
              <a:rPr lang="en-US" sz="4000">
                <a:solidFill>
                  <a:schemeClr val="accent6">
                    <a:lumMod val="50000"/>
                  </a:schemeClr>
                </a:solidFill>
              </a:rPr>
              <a:t>Planning includes consultation with the following:</a:t>
            </a:r>
            <a:br>
              <a:rPr lang="en-US">
                <a:solidFill>
                  <a:schemeClr val="accent6">
                    <a:lumMod val="50000"/>
                  </a:schemeClr>
                </a:solidFill>
              </a:rPr>
            </a:br>
            <a:endParaRPr lang="en-US">
              <a:solidFill>
                <a:schemeClr val="accent6">
                  <a:lumMod val="50000"/>
                </a:schemeClr>
              </a:solidFill>
            </a:endParaRPr>
          </a:p>
        </p:txBody>
      </p:sp>
      <p:sp>
        <p:nvSpPr>
          <p:cNvPr id="3" name="Content Placeholder 2"/>
          <p:cNvSpPr>
            <a:spLocks noGrp="1"/>
          </p:cNvSpPr>
          <p:nvPr>
            <p:ph sz="half" idx="1"/>
          </p:nvPr>
        </p:nvSpPr>
        <p:spPr>
          <a:xfrm>
            <a:off x="838200" y="2279862"/>
            <a:ext cx="5940288" cy="3231042"/>
          </a:xfrm>
        </p:spPr>
        <p:txBody>
          <a:bodyPr/>
          <a:lstStyle/>
          <a:p>
            <a:pPr>
              <a:buFont typeface="Wingdings" panose="05000000000000000000" pitchFamily="2" charset="2"/>
              <a:buChar char="ü"/>
            </a:pPr>
            <a:r>
              <a:rPr lang="en-US" sz="3200"/>
              <a:t>Food recovery organizations</a:t>
            </a:r>
          </a:p>
          <a:p>
            <a:pPr>
              <a:buFont typeface="Wingdings" panose="05000000000000000000" pitchFamily="2" charset="2"/>
              <a:buChar char="ü"/>
            </a:pPr>
            <a:r>
              <a:rPr lang="en-US" sz="3200"/>
              <a:t>Food recovery services</a:t>
            </a:r>
          </a:p>
          <a:p>
            <a:pPr>
              <a:buFont typeface="Wingdings" panose="05000000000000000000" pitchFamily="2" charset="2"/>
              <a:buChar char="ü"/>
            </a:pPr>
            <a:r>
              <a:rPr lang="en-US" sz="3200"/>
              <a:t>Entities must respond within 60 days</a:t>
            </a:r>
          </a:p>
          <a:p>
            <a:endParaRPr lang="en-US"/>
          </a:p>
        </p:txBody>
      </p:sp>
      <p:pic>
        <p:nvPicPr>
          <p:cNvPr id="7" name="Picture 6">
            <a:extLst>
              <a:ext uri="{FF2B5EF4-FFF2-40B4-BE49-F238E27FC236}">
                <a16:creationId xmlns:a16="http://schemas.microsoft.com/office/drawing/2014/main" id="{8FE178F6-7E41-B045-97C1-8825E63EE2FF}"/>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8488" y="1582885"/>
            <a:ext cx="5049077" cy="3367094"/>
          </a:xfrm>
          <a:prstGeom prst="rect">
            <a:avLst/>
          </a:prstGeom>
        </p:spPr>
      </p:pic>
      <p:sp>
        <p:nvSpPr>
          <p:cNvPr id="4" name="TextBox 3">
            <a:extLst>
              <a:ext uri="{FF2B5EF4-FFF2-40B4-BE49-F238E27FC236}">
                <a16:creationId xmlns:a16="http://schemas.microsoft.com/office/drawing/2014/main" id="{2F742056-EBE1-4367-A907-013DE9877218}"/>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dirty="0"/>
              <a:t>10</a:t>
            </a:r>
            <a:endParaRPr lang="en-US"/>
          </a:p>
        </p:txBody>
      </p:sp>
    </p:spTree>
    <p:extLst>
      <p:ext uri="{BB962C8B-B14F-4D97-AF65-F5344CB8AC3E}">
        <p14:creationId xmlns:p14="http://schemas.microsoft.com/office/powerpoint/2010/main" val="897683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662458"/>
          </a:xfrm>
        </p:spPr>
        <p:txBody>
          <a:bodyPr>
            <a:noAutofit/>
          </a:bodyPr>
          <a:lstStyle/>
          <a:p>
            <a:r>
              <a:rPr lang="en-US" sz="3200">
                <a:solidFill>
                  <a:schemeClr val="accent6">
                    <a:lumMod val="50000"/>
                  </a:schemeClr>
                </a:solidFill>
              </a:rPr>
              <a:t>Counties, in collaboration with cities, special districts that provide solid waste collection services, and regional agencies located in the county, are required to identify within each jurisdiction:</a:t>
            </a:r>
          </a:p>
        </p:txBody>
      </p:sp>
      <p:sp>
        <p:nvSpPr>
          <p:cNvPr id="3" name="Content Placeholder 2"/>
          <p:cNvSpPr>
            <a:spLocks noGrp="1"/>
          </p:cNvSpPr>
          <p:nvPr>
            <p:ph sz="half" idx="1"/>
          </p:nvPr>
        </p:nvSpPr>
        <p:spPr>
          <a:xfrm>
            <a:off x="838200" y="2456779"/>
            <a:ext cx="5181600" cy="3720184"/>
          </a:xfrm>
        </p:spPr>
        <p:txBody>
          <a:bodyPr/>
          <a:lstStyle/>
          <a:p>
            <a:pPr>
              <a:buFont typeface="Wingdings" panose="05000000000000000000" pitchFamily="2" charset="2"/>
              <a:buChar char="ü"/>
            </a:pPr>
            <a:r>
              <a:rPr lang="en-US"/>
              <a:t>Identify proposed new or expanded food recovery organizations and services that will be used </a:t>
            </a:r>
          </a:p>
          <a:p>
            <a:pPr>
              <a:buFont typeface="Wingdings" panose="05000000000000000000" pitchFamily="2" charset="2"/>
              <a:buChar char="ü"/>
            </a:pPr>
            <a:r>
              <a:rPr lang="en-US"/>
              <a:t>Identify, if any, the amount of new or expanded capacity needed </a:t>
            </a:r>
          </a:p>
          <a:p>
            <a:endParaRPr lang="en-US"/>
          </a:p>
        </p:txBody>
      </p:sp>
      <p:pic>
        <p:nvPicPr>
          <p:cNvPr id="5" name="Content Placeholder 4">
            <a:extLst>
              <a:ext uri="{C183D7F6-B498-43B3-948B-1728B52AA6E4}">
                <adec:decorative xmlns:adec="http://schemas.microsoft.com/office/drawing/2017/decorative" val="1"/>
              </a:ext>
            </a:extLst>
          </p:cNvPr>
          <p:cNvPicPr>
            <a:picLocks noGrp="1" noChangeAspect="1"/>
          </p:cNvPicPr>
          <p:nvPr>
            <p:ph sz="half" idx="2"/>
          </p:nvPr>
        </p:nvPicPr>
        <p:blipFill>
          <a:blip r:embed="rId3"/>
          <a:stretch>
            <a:fillRect/>
          </a:stretch>
        </p:blipFill>
        <p:spPr>
          <a:xfrm>
            <a:off x="6172200" y="2456779"/>
            <a:ext cx="5181600" cy="3089030"/>
          </a:xfrm>
          <a:prstGeom prst="rect">
            <a:avLst/>
          </a:prstGeom>
        </p:spPr>
      </p:pic>
      <p:sp>
        <p:nvSpPr>
          <p:cNvPr id="4" name="TextBox 3">
            <a:extLst>
              <a:ext uri="{FF2B5EF4-FFF2-40B4-BE49-F238E27FC236}">
                <a16:creationId xmlns:a16="http://schemas.microsoft.com/office/drawing/2014/main" id="{CE11E77F-8362-41E4-A30B-3A7EFAD0C4C3}"/>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dirty="0">
                <a:cs typeface="Calibri"/>
              </a:rPr>
              <a:t>11</a:t>
            </a:r>
            <a:endParaRPr lang="en-US">
              <a:cs typeface="Calibri"/>
            </a:endParaRPr>
          </a:p>
        </p:txBody>
      </p:sp>
    </p:spTree>
    <p:extLst>
      <p:ext uri="{BB962C8B-B14F-4D97-AF65-F5344CB8AC3E}">
        <p14:creationId xmlns:p14="http://schemas.microsoft.com/office/powerpoint/2010/main" val="5831134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2191039"/>
          </a:xfrm>
        </p:spPr>
        <p:txBody>
          <a:bodyPr>
            <a:normAutofit fontScale="90000"/>
          </a:bodyPr>
          <a:lstStyle/>
          <a:p>
            <a:r>
              <a:rPr lang="en-US" sz="3600" dirty="0">
                <a:solidFill>
                  <a:schemeClr val="accent6">
                    <a:lumMod val="50000"/>
                  </a:schemeClr>
                </a:solidFill>
              </a:rPr>
              <a:t>If the county determines that edible food recovery capacity is needed, the county must notify any jurisdiction that lacks capacity that it is required to: </a:t>
            </a:r>
            <a:br>
              <a:rPr lang="en-US" dirty="0"/>
            </a:br>
            <a:endParaRPr lang="en-US" dirty="0"/>
          </a:p>
        </p:txBody>
      </p:sp>
      <p:sp>
        <p:nvSpPr>
          <p:cNvPr id="3" name="Content Placeholder 2"/>
          <p:cNvSpPr>
            <a:spLocks noGrp="1"/>
          </p:cNvSpPr>
          <p:nvPr>
            <p:ph sz="half" idx="1"/>
          </p:nvPr>
        </p:nvSpPr>
        <p:spPr>
          <a:xfrm>
            <a:off x="838200" y="2327345"/>
            <a:ext cx="5181600" cy="3849618"/>
          </a:xfrm>
        </p:spPr>
        <p:txBody>
          <a:bodyPr/>
          <a:lstStyle/>
          <a:p>
            <a:pPr>
              <a:buFont typeface="Wingdings" panose="05000000000000000000" pitchFamily="2" charset="2"/>
              <a:buChar char="ü"/>
            </a:pPr>
            <a:r>
              <a:rPr lang="en-US" sz="3200"/>
              <a:t>Submit an implementation schedule to the Department </a:t>
            </a:r>
          </a:p>
          <a:p>
            <a:pPr>
              <a:buFont typeface="Wingdings" panose="05000000000000000000" pitchFamily="2" charset="2"/>
              <a:buChar char="ü"/>
            </a:pPr>
            <a:r>
              <a:rPr lang="en-US" sz="3200"/>
              <a:t>Consult with food recovery organizations and food recovery services </a:t>
            </a:r>
          </a:p>
          <a:p>
            <a:endParaRPr lang="en-US"/>
          </a:p>
        </p:txBody>
      </p:sp>
      <p:pic>
        <p:nvPicPr>
          <p:cNvPr id="5" name="Content Placeholder 4">
            <a:extLst>
              <a:ext uri="{C183D7F6-B498-43B3-948B-1728B52AA6E4}">
                <adec:decorative xmlns:adec="http://schemas.microsoft.com/office/drawing/2017/decorative" val="1"/>
              </a:ext>
            </a:extLst>
          </p:cNvPr>
          <p:cNvPicPr>
            <a:picLocks noGrp="1" noChangeAspect="1"/>
          </p:cNvPicPr>
          <p:nvPr>
            <p:ph sz="half" idx="2"/>
          </p:nvPr>
        </p:nvPicPr>
        <p:blipFill>
          <a:blip r:embed="rId3"/>
          <a:stretch>
            <a:fillRect/>
          </a:stretch>
        </p:blipFill>
        <p:spPr>
          <a:xfrm>
            <a:off x="6172200" y="2327345"/>
            <a:ext cx="5181600" cy="3347897"/>
          </a:xfrm>
          <a:prstGeom prst="rect">
            <a:avLst/>
          </a:prstGeom>
        </p:spPr>
      </p:pic>
      <p:sp>
        <p:nvSpPr>
          <p:cNvPr id="4" name="TextBox 3">
            <a:extLst>
              <a:ext uri="{FF2B5EF4-FFF2-40B4-BE49-F238E27FC236}">
                <a16:creationId xmlns:a16="http://schemas.microsoft.com/office/drawing/2014/main" id="{59E363D7-630F-41E7-9123-5A644BB40668}"/>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t>12</a:t>
            </a:r>
          </a:p>
        </p:txBody>
      </p:sp>
    </p:spTree>
    <p:extLst>
      <p:ext uri="{BB962C8B-B14F-4D97-AF65-F5344CB8AC3E}">
        <p14:creationId xmlns:p14="http://schemas.microsoft.com/office/powerpoint/2010/main" val="956370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73DFA5-684C-4059-8963-74E3997CA8DC}"/>
              </a:ext>
            </a:extLst>
          </p:cNvPr>
          <p:cNvSpPr>
            <a:spLocks noGrp="1"/>
          </p:cNvSpPr>
          <p:nvPr>
            <p:ph idx="1"/>
          </p:nvPr>
        </p:nvSpPr>
        <p:spPr>
          <a:xfrm>
            <a:off x="749709" y="494659"/>
            <a:ext cx="10515600" cy="4351338"/>
          </a:xfrm>
        </p:spPr>
        <p:txBody>
          <a:bodyPr vert="horz" lIns="91440" tIns="45720" rIns="91440" bIns="45720" rtlCol="0" anchor="t">
            <a:normAutofit fontScale="92500" lnSpcReduction="20000"/>
          </a:bodyPr>
          <a:lstStyle/>
          <a:p>
            <a:pPr marL="514350" indent="-514350">
              <a:buAutoNum type="arabicPeriod"/>
            </a:pPr>
            <a:endParaRPr lang="en-US" dirty="0">
              <a:latin typeface="Arial"/>
              <a:cs typeface="Arial"/>
            </a:endParaRPr>
          </a:p>
          <a:p>
            <a:pPr marL="514350" indent="-514350">
              <a:buAutoNum type="arabicPeriod"/>
            </a:pPr>
            <a:r>
              <a:rPr lang="en-US" dirty="0">
                <a:solidFill>
                  <a:schemeClr val="bg1"/>
                </a:solidFill>
                <a:latin typeface="Arial"/>
                <a:cs typeface="Arial"/>
              </a:rPr>
              <a:t>Disclaimer</a:t>
            </a:r>
          </a:p>
          <a:p>
            <a:pPr marL="514350" indent="-514350">
              <a:buAutoNum type="arabicPeriod"/>
            </a:pPr>
            <a:r>
              <a:rPr lang="en-US" dirty="0">
                <a:solidFill>
                  <a:schemeClr val="bg1"/>
                </a:solidFill>
                <a:latin typeface="Arial"/>
                <a:cs typeface="Arial"/>
              </a:rPr>
              <a:t>Context</a:t>
            </a:r>
          </a:p>
          <a:p>
            <a:pPr marL="514350" indent="-514350">
              <a:buAutoNum type="arabicPeriod"/>
            </a:pPr>
            <a:r>
              <a:rPr lang="en-US" dirty="0">
                <a:solidFill>
                  <a:schemeClr val="bg1"/>
                </a:solidFill>
                <a:latin typeface="Arial"/>
                <a:cs typeface="Arial"/>
              </a:rPr>
              <a:t>Edible Food Recovery Capacity Planning Requirements Overview</a:t>
            </a:r>
          </a:p>
          <a:p>
            <a:pPr marL="514350" indent="-514350">
              <a:buAutoNum type="arabicPeriod"/>
            </a:pPr>
            <a:r>
              <a:rPr lang="en-US" dirty="0">
                <a:latin typeface="Arial"/>
                <a:cs typeface="Arial"/>
              </a:rPr>
              <a:t>Survey (plus Q&amp;A)</a:t>
            </a:r>
          </a:p>
          <a:p>
            <a:pPr marL="514350" indent="-514350">
              <a:buAutoNum type="arabicPeriod"/>
            </a:pPr>
            <a:r>
              <a:rPr lang="en-US" dirty="0">
                <a:latin typeface="Arial"/>
                <a:cs typeface="Arial"/>
              </a:rPr>
              <a:t>Edible Food Recovery Capacity Planning Calculator &amp; Associated Guidance Document</a:t>
            </a:r>
          </a:p>
          <a:p>
            <a:pPr marL="971550" lvl="1" indent="-514350">
              <a:buAutoNum type="arabicPeriod"/>
            </a:pPr>
            <a:r>
              <a:rPr lang="en-US" dirty="0">
                <a:latin typeface="Arial"/>
                <a:cs typeface="Arial"/>
              </a:rPr>
              <a:t>Background</a:t>
            </a:r>
          </a:p>
          <a:p>
            <a:pPr marL="971550" lvl="1" indent="-514350">
              <a:buAutoNum type="arabicPeriod"/>
            </a:pPr>
            <a:r>
              <a:rPr lang="en-US" dirty="0">
                <a:latin typeface="Arial"/>
                <a:cs typeface="Arial"/>
              </a:rPr>
              <a:t>Calculator (plus Q&amp;A)</a:t>
            </a:r>
          </a:p>
          <a:p>
            <a:pPr marL="971550" lvl="1" indent="-514350">
              <a:buAutoNum type="arabicPeriod"/>
            </a:pPr>
            <a:r>
              <a:rPr lang="en-US" dirty="0">
                <a:latin typeface="Arial"/>
                <a:cs typeface="Arial"/>
              </a:rPr>
              <a:t>Guidance Document (plus Q&amp;A)</a:t>
            </a:r>
          </a:p>
          <a:p>
            <a:pPr marL="514350" indent="-514350">
              <a:buAutoNum type="arabicPeriod"/>
            </a:pPr>
            <a:r>
              <a:rPr lang="en-US" dirty="0">
                <a:latin typeface="Arial"/>
                <a:cs typeface="Arial"/>
              </a:rPr>
              <a:t>Final Q&amp;A and Wrap-Up</a:t>
            </a:r>
          </a:p>
        </p:txBody>
      </p:sp>
      <p:sp>
        <p:nvSpPr>
          <p:cNvPr id="2" name="Title 1">
            <a:extLst>
              <a:ext uri="{FF2B5EF4-FFF2-40B4-BE49-F238E27FC236}">
                <a16:creationId xmlns:a16="http://schemas.microsoft.com/office/drawing/2014/main" id="{1ED2B7E6-8D05-44D4-897D-0E2DB0C5A2C6}"/>
              </a:ext>
            </a:extLst>
          </p:cNvPr>
          <p:cNvSpPr>
            <a:spLocks noGrp="1"/>
          </p:cNvSpPr>
          <p:nvPr>
            <p:ph type="title"/>
          </p:nvPr>
        </p:nvSpPr>
        <p:spPr/>
        <p:txBody>
          <a:bodyPr/>
          <a:lstStyle/>
          <a:p>
            <a:r>
              <a:rPr lang="en-US" dirty="0"/>
              <a:t>Remainder of Today’s Webinar</a:t>
            </a:r>
            <a:endParaRPr lang="en-US" dirty="0">
              <a:solidFill>
                <a:schemeClr val="bg1"/>
              </a:solidFill>
            </a:endParaRPr>
          </a:p>
        </p:txBody>
      </p:sp>
      <p:sp>
        <p:nvSpPr>
          <p:cNvPr id="5" name="TextBox 4">
            <a:extLst>
              <a:ext uri="{FF2B5EF4-FFF2-40B4-BE49-F238E27FC236}">
                <a16:creationId xmlns:a16="http://schemas.microsoft.com/office/drawing/2014/main" id="{24E5302E-8DCF-412A-B428-C9AE7D0535B4}"/>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dirty="0">
                <a:cs typeface="Calibri"/>
              </a:rPr>
              <a:t>13</a:t>
            </a:r>
          </a:p>
        </p:txBody>
      </p:sp>
    </p:spTree>
    <p:extLst>
      <p:ext uri="{BB962C8B-B14F-4D97-AF65-F5344CB8AC3E}">
        <p14:creationId xmlns:p14="http://schemas.microsoft.com/office/powerpoint/2010/main" val="1430015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a:solidFill>
                  <a:srgbClr val="002060"/>
                </a:solidFill>
              </a:rPr>
              <a:t>How Can We Assess Edible Food Recovery Capacity?</a:t>
            </a:r>
          </a:p>
        </p:txBody>
      </p:sp>
      <p:sp>
        <p:nvSpPr>
          <p:cNvPr id="4" name="Subtitle 3"/>
          <p:cNvSpPr>
            <a:spLocks noGrp="1"/>
          </p:cNvSpPr>
          <p:nvPr>
            <p:ph type="subTitle" idx="1"/>
          </p:nvPr>
        </p:nvSpPr>
        <p:spPr>
          <a:xfrm>
            <a:off x="1524000" y="3854286"/>
            <a:ext cx="9144000" cy="1655762"/>
          </a:xfrm>
        </p:spPr>
        <p:txBody>
          <a:bodyPr>
            <a:noAutofit/>
          </a:bodyPr>
          <a:lstStyle/>
          <a:p>
            <a:pPr>
              <a:spcBef>
                <a:spcPct val="0"/>
              </a:spcBef>
            </a:pPr>
            <a:r>
              <a:rPr lang="en-US" sz="3600" b="1">
                <a:solidFill>
                  <a:srgbClr val="007BB3"/>
                </a:solidFill>
                <a:ea typeface="+mj-ea"/>
              </a:rPr>
              <a:t>Distribute an edible food recovery capacity planning survey </a:t>
            </a:r>
          </a:p>
        </p:txBody>
      </p:sp>
      <p:sp>
        <p:nvSpPr>
          <p:cNvPr id="3" name="TextBox 2">
            <a:extLst>
              <a:ext uri="{FF2B5EF4-FFF2-40B4-BE49-F238E27FC236}">
                <a16:creationId xmlns:a16="http://schemas.microsoft.com/office/drawing/2014/main" id="{3E93C040-23F1-4ADE-9D47-F738BE077E25}"/>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t>14</a:t>
            </a:r>
          </a:p>
        </p:txBody>
      </p:sp>
    </p:spTree>
    <p:extLst>
      <p:ext uri="{BB962C8B-B14F-4D97-AF65-F5344CB8AC3E}">
        <p14:creationId xmlns:p14="http://schemas.microsoft.com/office/powerpoint/2010/main" val="20029471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88691-DC66-4333-9717-7BC0E639453D}"/>
              </a:ext>
            </a:extLst>
          </p:cNvPr>
          <p:cNvSpPr>
            <a:spLocks noGrp="1"/>
          </p:cNvSpPr>
          <p:nvPr>
            <p:ph type="title"/>
          </p:nvPr>
        </p:nvSpPr>
        <p:spPr/>
        <p:txBody>
          <a:bodyPr/>
          <a:lstStyle/>
          <a:p>
            <a:r>
              <a:rPr lang="en-US">
                <a:solidFill>
                  <a:schemeClr val="bg1"/>
                </a:solidFill>
              </a:rPr>
              <a:t>Pictures of Food Recovery Organizations and Services</a:t>
            </a:r>
          </a:p>
        </p:txBody>
      </p:sp>
      <p:pic>
        <p:nvPicPr>
          <p:cNvPr id="6" name="Picture 5" descr="This slide shows photos provided by several CalRecycle food waste prevention and rescue grant recipients. Each photo provides an example of something that was funded in total or in part using CalRecycle grant funds specifically so that the organization could increase their capacity to rescue more food. &#10;&#10;Things that can help a food recovery organization increase their capacity to rescue more food include but are not limited to: large refrigerated trucks, refrigerated vans, cold storage, increased warehouse space, paid staff, volunteers, kitchen equipment, bins and crates, food donation matching software, and much more. &#10;"/>
          <p:cNvPicPr>
            <a:picLocks noChangeAspect="1"/>
          </p:cNvPicPr>
          <p:nvPr/>
        </p:nvPicPr>
        <p:blipFill>
          <a:blip r:embed="rId3"/>
          <a:stretch>
            <a:fillRect/>
          </a:stretch>
        </p:blipFill>
        <p:spPr>
          <a:xfrm>
            <a:off x="211074" y="140208"/>
            <a:ext cx="3448812" cy="2493264"/>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3870960" y="140208"/>
            <a:ext cx="8046720" cy="3172968"/>
          </a:xfrm>
          <a:prstGeom prst="rect">
            <a:avLst/>
          </a:prstGeom>
        </p:spPr>
      </p:pic>
      <p:pic>
        <p:nvPicPr>
          <p:cNvPr id="8" name="Picture 7">
            <a:extLs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11074" y="2839212"/>
            <a:ext cx="11739372" cy="3892296"/>
          </a:xfrm>
          <a:prstGeom prst="rect">
            <a:avLst/>
          </a:prstGeom>
        </p:spPr>
      </p:pic>
      <p:sp>
        <p:nvSpPr>
          <p:cNvPr id="3" name="TextBox 2">
            <a:extLst>
              <a:ext uri="{FF2B5EF4-FFF2-40B4-BE49-F238E27FC236}">
                <a16:creationId xmlns:a16="http://schemas.microsoft.com/office/drawing/2014/main" id="{28E5075D-9EC2-43A2-9A71-43378FF4366D}"/>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t>15</a:t>
            </a:r>
          </a:p>
        </p:txBody>
      </p:sp>
    </p:spTree>
    <p:extLst>
      <p:ext uri="{BB962C8B-B14F-4D97-AF65-F5344CB8AC3E}">
        <p14:creationId xmlns:p14="http://schemas.microsoft.com/office/powerpoint/2010/main" val="11780992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C3B3E-6B69-493D-A7CE-26F47B670ABC}"/>
              </a:ext>
            </a:extLst>
          </p:cNvPr>
          <p:cNvSpPr>
            <a:spLocks noGrp="1"/>
          </p:cNvSpPr>
          <p:nvPr>
            <p:ph type="title"/>
          </p:nvPr>
        </p:nvSpPr>
        <p:spPr/>
        <p:txBody>
          <a:bodyPr/>
          <a:lstStyle/>
          <a:p>
            <a:r>
              <a:rPr lang="en-US">
                <a:solidFill>
                  <a:schemeClr val="bg1"/>
                </a:solidFill>
              </a:rPr>
              <a:t>SB 1383 Edible Food Recovery Capacity Planning Survey</a:t>
            </a:r>
          </a:p>
        </p:txBody>
      </p:sp>
      <p:pic>
        <p:nvPicPr>
          <p:cNvPr id="4" name="Picture 3" descr="Screenshot of document entitled &quot;SB 1383 Edible Food Recovery Capacity Planning Survey&quot; created by CalRecycle."/>
          <p:cNvPicPr>
            <a:picLocks noChangeAspect="1"/>
          </p:cNvPicPr>
          <p:nvPr/>
        </p:nvPicPr>
        <p:blipFill>
          <a:blip r:embed="rId3"/>
          <a:stretch>
            <a:fillRect/>
          </a:stretch>
        </p:blipFill>
        <p:spPr>
          <a:xfrm>
            <a:off x="3042666" y="-57912"/>
            <a:ext cx="6106668" cy="6973824"/>
          </a:xfrm>
          <a:prstGeom prst="rect">
            <a:avLst/>
          </a:prstGeom>
        </p:spPr>
      </p:pic>
      <p:sp>
        <p:nvSpPr>
          <p:cNvPr id="3" name="TextBox 2">
            <a:extLst>
              <a:ext uri="{FF2B5EF4-FFF2-40B4-BE49-F238E27FC236}">
                <a16:creationId xmlns:a16="http://schemas.microsoft.com/office/drawing/2014/main" id="{551770AC-20DA-406A-B457-7BE395D38E7A}"/>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t>16</a:t>
            </a:r>
          </a:p>
        </p:txBody>
      </p:sp>
    </p:spTree>
    <p:extLst>
      <p:ext uri="{BB962C8B-B14F-4D97-AF65-F5344CB8AC3E}">
        <p14:creationId xmlns:p14="http://schemas.microsoft.com/office/powerpoint/2010/main" val="30004100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Survey Confidentiality</a:t>
            </a:r>
            <a:br>
              <a:rPr lang="en-US" b="0"/>
            </a:br>
            <a:endParaRPr lang="en-US"/>
          </a:p>
        </p:txBody>
      </p:sp>
      <p:sp>
        <p:nvSpPr>
          <p:cNvPr id="3" name="Content Placeholder 2"/>
          <p:cNvSpPr>
            <a:spLocks noGrp="1"/>
          </p:cNvSpPr>
          <p:nvPr>
            <p:ph idx="1"/>
          </p:nvPr>
        </p:nvSpPr>
        <p:spPr/>
        <p:txBody>
          <a:bodyPr/>
          <a:lstStyle/>
          <a:p>
            <a:r>
              <a:rPr lang="en-US"/>
              <a:t>Those responsible for administering the survey may need to evaluate the need for confidentiality of survey responses. </a:t>
            </a:r>
          </a:p>
          <a:p>
            <a:endParaRPr lang="en-US"/>
          </a:p>
          <a:p>
            <a:r>
              <a:rPr lang="en-US"/>
              <a:t>Jurisdictions may consider exploring methods to ensure confidentiality as a method to increase survey responsiveness.</a:t>
            </a:r>
          </a:p>
          <a:p>
            <a:endParaRPr lang="en-US"/>
          </a:p>
        </p:txBody>
      </p:sp>
      <p:sp>
        <p:nvSpPr>
          <p:cNvPr id="5" name="TextBox 4">
            <a:extLst>
              <a:ext uri="{FF2B5EF4-FFF2-40B4-BE49-F238E27FC236}">
                <a16:creationId xmlns:a16="http://schemas.microsoft.com/office/drawing/2014/main" id="{06ED01C9-49C0-4EE0-9D2B-872B4EDDCD6D}"/>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t>17</a:t>
            </a:r>
          </a:p>
        </p:txBody>
      </p:sp>
    </p:spTree>
    <p:extLst>
      <p:ext uri="{BB962C8B-B14F-4D97-AF65-F5344CB8AC3E}">
        <p14:creationId xmlns:p14="http://schemas.microsoft.com/office/powerpoint/2010/main" val="16919184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B195F-7399-4C1F-89FB-31E86AC90EDF}"/>
              </a:ext>
            </a:extLst>
          </p:cNvPr>
          <p:cNvSpPr>
            <a:spLocks noGrp="1"/>
          </p:cNvSpPr>
          <p:nvPr>
            <p:ph type="title"/>
          </p:nvPr>
        </p:nvSpPr>
        <p:spPr/>
        <p:txBody>
          <a:bodyPr/>
          <a:lstStyle/>
          <a:p>
            <a:r>
              <a:rPr lang="en-US">
                <a:solidFill>
                  <a:schemeClr val="bg1"/>
                </a:solidFill>
              </a:rPr>
              <a:t>Sample Survey Questions</a:t>
            </a:r>
          </a:p>
        </p:txBody>
      </p:sp>
      <p:pic>
        <p:nvPicPr>
          <p:cNvPr id="4" name="Picture 3" descr="Sample survey questions from the SB 1383 Edible Food Recovery Capacity Planning Survey which can be found at https://www2.calrecycle.ca.gov/Docs/Web/118911"/>
          <p:cNvPicPr>
            <a:picLocks noChangeAspect="1"/>
          </p:cNvPicPr>
          <p:nvPr/>
        </p:nvPicPr>
        <p:blipFill>
          <a:blip r:embed="rId3"/>
          <a:stretch>
            <a:fillRect/>
          </a:stretch>
        </p:blipFill>
        <p:spPr>
          <a:xfrm>
            <a:off x="2945130" y="49530"/>
            <a:ext cx="6301740" cy="6758940"/>
          </a:xfrm>
          <a:prstGeom prst="rect">
            <a:avLst/>
          </a:prstGeom>
        </p:spPr>
      </p:pic>
      <p:sp>
        <p:nvSpPr>
          <p:cNvPr id="6" name="TextBox 5">
            <a:extLst>
              <a:ext uri="{FF2B5EF4-FFF2-40B4-BE49-F238E27FC236}">
                <a16:creationId xmlns:a16="http://schemas.microsoft.com/office/drawing/2014/main" id="{F372D38D-1409-47A8-876E-353CF98260FC}"/>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t>18</a:t>
            </a:r>
          </a:p>
        </p:txBody>
      </p:sp>
    </p:spTree>
    <p:extLst>
      <p:ext uri="{BB962C8B-B14F-4D97-AF65-F5344CB8AC3E}">
        <p14:creationId xmlns:p14="http://schemas.microsoft.com/office/powerpoint/2010/main" val="2936191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64DEA-3947-4635-91CA-6738D27A95D3}"/>
              </a:ext>
            </a:extLst>
          </p:cNvPr>
          <p:cNvSpPr>
            <a:spLocks noGrp="1"/>
          </p:cNvSpPr>
          <p:nvPr>
            <p:ph type="title"/>
          </p:nvPr>
        </p:nvSpPr>
        <p:spPr/>
        <p:txBody>
          <a:bodyPr/>
          <a:lstStyle/>
          <a:p>
            <a:r>
              <a:rPr lang="en-US">
                <a:solidFill>
                  <a:schemeClr val="bg1"/>
                </a:solidFill>
              </a:rPr>
              <a:t>More Sample Survey Questions</a:t>
            </a:r>
          </a:p>
        </p:txBody>
      </p:sp>
      <p:pic>
        <p:nvPicPr>
          <p:cNvPr id="4" name="Picture 3">
            <a:extLst>
              <a:ext uri="{C183D7F6-B498-43B3-948B-1728B52AA6E4}">
                <adec:decorative xmlns:adec="http://schemas.microsoft.com/office/drawing/2017/decorative" val="1"/>
              </a:ext>
            </a:extLst>
          </p:cNvPr>
          <p:cNvPicPr>
            <a:picLocks noChangeAspect="1"/>
          </p:cNvPicPr>
          <p:nvPr/>
        </p:nvPicPr>
        <p:blipFill rotWithShape="1">
          <a:blip r:embed="rId3"/>
          <a:srcRect b="51918"/>
          <a:stretch/>
        </p:blipFill>
        <p:spPr>
          <a:xfrm>
            <a:off x="381001" y="33576"/>
            <a:ext cx="9601200" cy="3157495"/>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583899" y="3191071"/>
            <a:ext cx="8143875" cy="2914650"/>
          </a:xfrm>
          <a:prstGeom prst="rect">
            <a:avLst/>
          </a:prstGeom>
          <a:ln>
            <a:noFill/>
          </a:ln>
          <a:effectLst>
            <a:outerShdw blurRad="292100" dist="139700" dir="2700000" algn="tl" rotWithShape="0">
              <a:srgbClr val="333333">
                <a:alpha val="65000"/>
              </a:srgbClr>
            </a:outerShdw>
          </a:effectLst>
        </p:spPr>
      </p:pic>
      <p:sp>
        <p:nvSpPr>
          <p:cNvPr id="3" name="TextBox 2">
            <a:extLst>
              <a:ext uri="{FF2B5EF4-FFF2-40B4-BE49-F238E27FC236}">
                <a16:creationId xmlns:a16="http://schemas.microsoft.com/office/drawing/2014/main" id="{BDAB77CD-FE44-4B4D-A659-A24DAD5A746E}"/>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t>19</a:t>
            </a:r>
          </a:p>
        </p:txBody>
      </p:sp>
    </p:spTree>
    <p:extLst>
      <p:ext uri="{BB962C8B-B14F-4D97-AF65-F5344CB8AC3E}">
        <p14:creationId xmlns:p14="http://schemas.microsoft.com/office/powerpoint/2010/main" val="2094761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atin typeface="Arial"/>
                <a:cs typeface="Arial"/>
              </a:rPr>
              <a:t>Survey Distribution</a:t>
            </a:r>
          </a:p>
        </p:txBody>
      </p:sp>
      <p:sp>
        <p:nvSpPr>
          <p:cNvPr id="3" name="Content Placeholder 2"/>
          <p:cNvSpPr>
            <a:spLocks noGrp="1"/>
          </p:cNvSpPr>
          <p:nvPr>
            <p:ph idx="1"/>
          </p:nvPr>
        </p:nvSpPr>
        <p:spPr/>
        <p:txBody>
          <a:bodyPr>
            <a:normAutofit fontScale="92500"/>
          </a:bodyPr>
          <a:lstStyle/>
          <a:p>
            <a:r>
              <a:rPr lang="en-US"/>
              <a:t>Those responsible for distributing the survey may want to consider preventing food recovery organizations and food recovery services from receiving the same survey multiple times. </a:t>
            </a:r>
          </a:p>
          <a:p>
            <a:pPr marL="0" indent="0">
              <a:buNone/>
            </a:pPr>
            <a:endParaRPr lang="en-US"/>
          </a:p>
          <a:p>
            <a:r>
              <a:rPr lang="en-US"/>
              <a:t>Counties should consider coordinating with all jurisdictions within the county regarding how best to distribute the survey, collect responses, and report information back to the county. </a:t>
            </a:r>
          </a:p>
          <a:p>
            <a:pPr marL="0" indent="0">
              <a:buNone/>
            </a:pPr>
            <a:endParaRPr lang="en-US"/>
          </a:p>
          <a:p>
            <a:r>
              <a:rPr lang="en-US"/>
              <a:t>Consider providing these surveys in such a manner as to promote participation.</a:t>
            </a:r>
          </a:p>
          <a:p>
            <a:endParaRPr lang="en-US"/>
          </a:p>
        </p:txBody>
      </p:sp>
      <p:sp>
        <p:nvSpPr>
          <p:cNvPr id="5" name="TextBox 4">
            <a:extLst>
              <a:ext uri="{FF2B5EF4-FFF2-40B4-BE49-F238E27FC236}">
                <a16:creationId xmlns:a16="http://schemas.microsoft.com/office/drawing/2014/main" id="{420FC443-ABC3-46E0-BDFB-EAEC5AF08033}"/>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20</a:t>
            </a:r>
            <a:endParaRPr lang="en-US"/>
          </a:p>
        </p:txBody>
      </p:sp>
    </p:spTree>
    <p:extLst>
      <p:ext uri="{BB962C8B-B14F-4D97-AF65-F5344CB8AC3E}">
        <p14:creationId xmlns:p14="http://schemas.microsoft.com/office/powerpoint/2010/main" val="15072194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fontScale="90000"/>
          </a:bodyPr>
          <a:lstStyle/>
          <a:p>
            <a:r>
              <a:rPr lang="en-US"/>
              <a:t>Section 18985.2. Edible Food Recovery Education and Outreach</a:t>
            </a:r>
            <a:br>
              <a:rPr lang="en-US"/>
            </a:br>
            <a:endParaRPr lang="en-US"/>
          </a:p>
        </p:txBody>
      </p:sp>
      <p:sp>
        <p:nvSpPr>
          <p:cNvPr id="3" name="Content Placeholder 2"/>
          <p:cNvSpPr>
            <a:spLocks noGrp="1"/>
          </p:cNvSpPr>
          <p:nvPr>
            <p:ph idx="1"/>
          </p:nvPr>
        </p:nvSpPr>
        <p:spPr/>
        <p:txBody>
          <a:bodyPr/>
          <a:lstStyle/>
          <a:p>
            <a:pPr marL="0" indent="0">
              <a:buNone/>
            </a:pPr>
            <a:r>
              <a:rPr lang="en-US"/>
              <a:t>On or before February 1, 2022 a jurisdiction shall:</a:t>
            </a:r>
          </a:p>
          <a:p>
            <a:pPr marL="0" indent="0">
              <a:buNone/>
            </a:pPr>
            <a:endParaRPr lang="en-US"/>
          </a:p>
        </p:txBody>
      </p:sp>
      <p:pic>
        <p:nvPicPr>
          <p:cNvPr id="4" name="Picture 3" descr="Screenshot of regulations - Section 18985.2. "/>
          <p:cNvPicPr>
            <a:picLocks noChangeAspect="1"/>
          </p:cNvPicPr>
          <p:nvPr/>
        </p:nvPicPr>
        <p:blipFill>
          <a:blip r:embed="rId3"/>
          <a:stretch>
            <a:fillRect/>
          </a:stretch>
        </p:blipFill>
        <p:spPr>
          <a:xfrm>
            <a:off x="1019175" y="2362826"/>
            <a:ext cx="10248900" cy="3276936"/>
          </a:xfrm>
          <a:prstGeom prst="rect">
            <a:avLst/>
          </a:prstGeom>
        </p:spPr>
      </p:pic>
      <p:sp>
        <p:nvSpPr>
          <p:cNvPr id="5" name="Rectangle 4">
            <a:extLst>
              <a:ext uri="{C183D7F6-B498-43B3-948B-1728B52AA6E4}">
                <adec:decorative xmlns:adec="http://schemas.microsoft.com/office/drawing/2017/decorative" val="1"/>
              </a:ext>
            </a:extLst>
          </p:cNvPr>
          <p:cNvSpPr/>
          <p:nvPr/>
        </p:nvSpPr>
        <p:spPr>
          <a:xfrm>
            <a:off x="571500" y="4042257"/>
            <a:ext cx="11144250" cy="1885156"/>
          </a:xfrm>
          <a:prstGeom prst="rect">
            <a:avLst/>
          </a:prstGeom>
          <a:noFill/>
          <a:ln w="381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0A76EA7-C515-460B-B843-4A2DFECC9D75}"/>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21</a:t>
            </a:r>
            <a:endParaRPr lang="en-US"/>
          </a:p>
        </p:txBody>
      </p:sp>
    </p:spTree>
    <p:extLst>
      <p:ext uri="{BB962C8B-B14F-4D97-AF65-F5344CB8AC3E}">
        <p14:creationId xmlns:p14="http://schemas.microsoft.com/office/powerpoint/2010/main" val="42846880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descr="Questions">
            <a:extLst>
              <a:ext uri="{FF2B5EF4-FFF2-40B4-BE49-F238E27FC236}">
                <a16:creationId xmlns:a16="http://schemas.microsoft.com/office/drawing/2014/main" id="{D8AEA160-150C-4AE0-8020-7D0C8D2B3600}"/>
              </a:ext>
            </a:extLst>
          </p:cNvPr>
          <p:cNvSpPr>
            <a:spLocks noGrp="1"/>
          </p:cNvSpPr>
          <p:nvPr>
            <p:ph type="ctrTitle"/>
          </p:nvPr>
        </p:nvSpPr>
        <p:spPr/>
        <p:txBody>
          <a:bodyPr/>
          <a:lstStyle/>
          <a:p>
            <a:r>
              <a:rPr lang="en-US">
                <a:solidFill>
                  <a:srgbClr val="002060"/>
                </a:solidFill>
              </a:rPr>
              <a:t>Survey Questions</a:t>
            </a:r>
          </a:p>
        </p:txBody>
      </p:sp>
      <p:sp>
        <p:nvSpPr>
          <p:cNvPr id="2" name="TextBox 1">
            <a:extLst>
              <a:ext uri="{FF2B5EF4-FFF2-40B4-BE49-F238E27FC236}">
                <a16:creationId xmlns:a16="http://schemas.microsoft.com/office/drawing/2014/main" id="{E6D0C421-E1D4-4AEA-8F90-E309705E1FF7}"/>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22</a:t>
            </a:r>
            <a:endParaRPr lang="en-US"/>
          </a:p>
        </p:txBody>
      </p:sp>
    </p:spTree>
    <p:extLst>
      <p:ext uri="{BB962C8B-B14F-4D97-AF65-F5344CB8AC3E}">
        <p14:creationId xmlns:p14="http://schemas.microsoft.com/office/powerpoint/2010/main" val="26329412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C1A0-3A89-48B3-A9B1-CCC63E7CC91F}"/>
              </a:ext>
            </a:extLst>
          </p:cNvPr>
          <p:cNvSpPr>
            <a:spLocks noGrp="1"/>
          </p:cNvSpPr>
          <p:nvPr>
            <p:ph type="title"/>
          </p:nvPr>
        </p:nvSpPr>
        <p:spPr/>
        <p:txBody>
          <a:bodyPr>
            <a:normAutofit/>
          </a:bodyPr>
          <a:lstStyle/>
          <a:p>
            <a:pPr marL="342900" marR="0" lvl="0" indent="-342900" algn="ctr">
              <a:lnSpc>
                <a:spcPct val="107000"/>
              </a:lnSpc>
              <a:spcBef>
                <a:spcPts val="0"/>
              </a:spcBef>
              <a:spcAft>
                <a:spcPts val="0"/>
              </a:spcAft>
            </a:pPr>
            <a:r>
              <a:rPr lang="en-US" sz="4000">
                <a:latin typeface="Arial" panose="020B0604020202020204" pitchFamily="34" charset="0"/>
                <a:ea typeface="Calibri" panose="020F0502020204030204" pitchFamily="34" charset="0"/>
                <a:cs typeface="Arial" panose="020B0604020202020204" pitchFamily="34" charset="0"/>
              </a:rPr>
              <a:t>Instructions for Q&amp;A Session</a:t>
            </a:r>
            <a:endParaRPr lang="en-US" sz="1150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A9B167B-301F-44EE-8206-124438C18894}"/>
              </a:ext>
            </a:extLst>
          </p:cNvPr>
          <p:cNvSpPr>
            <a:spLocks noGrp="1"/>
          </p:cNvSpPr>
          <p:nvPr>
            <p:ph idx="1"/>
          </p:nvPr>
        </p:nvSpPr>
        <p:spPr/>
        <p:txBody>
          <a:bodyPr>
            <a:normAutofit fontScale="85000" lnSpcReduction="20000"/>
          </a:bodyPr>
          <a:lstStyle/>
          <a:p>
            <a:pPr>
              <a:buFont typeface="Wingdings" panose="05000000000000000000" pitchFamily="2" charset="2"/>
              <a:buChar char="v"/>
            </a:pPr>
            <a:r>
              <a:rPr lang="en-US" sz="2400" dirty="0">
                <a:latin typeface="Arial" panose="020B0604020202020204" pitchFamily="34" charset="0"/>
                <a:ea typeface="Calibri" panose="020F0502020204030204" pitchFamily="34" charset="0"/>
                <a:cs typeface="Arial" panose="020B0604020202020204" pitchFamily="34" charset="0"/>
              </a:rPr>
              <a:t>If using </a:t>
            </a:r>
            <a:r>
              <a:rPr lang="en-US" sz="2400" dirty="0" err="1">
                <a:latin typeface="Arial" panose="020B0604020202020204" pitchFamily="34" charset="0"/>
                <a:ea typeface="Calibri" panose="020F0502020204030204" pitchFamily="34" charset="0"/>
                <a:cs typeface="Arial" panose="020B0604020202020204" pitchFamily="34" charset="0"/>
              </a:rPr>
              <a:t>GoToWebinar</a:t>
            </a:r>
            <a:r>
              <a:rPr lang="en-US" sz="2400" dirty="0">
                <a:latin typeface="Arial" panose="020B0604020202020204" pitchFamily="34" charset="0"/>
                <a:ea typeface="Calibri" panose="020F0502020204030204" pitchFamily="34" charset="0"/>
                <a:cs typeface="Arial" panose="020B0604020202020204" pitchFamily="34" charset="0"/>
              </a:rPr>
              <a:t>, t</a:t>
            </a:r>
            <a:r>
              <a:rPr lang="en-US" sz="2400" dirty="0">
                <a:effectLst/>
                <a:latin typeface="Arial" panose="020B0604020202020204" pitchFamily="34" charset="0"/>
                <a:ea typeface="Calibri" panose="020F0502020204030204" pitchFamily="34" charset="0"/>
                <a:cs typeface="Arial" panose="020B0604020202020204" pitchFamily="34" charset="0"/>
              </a:rPr>
              <a:t>ype your question or a summary of your question into the “Questio</a:t>
            </a:r>
            <a:r>
              <a:rPr lang="en-US" sz="2400" dirty="0">
                <a:latin typeface="Arial" panose="020B0604020202020204" pitchFamily="34" charset="0"/>
                <a:ea typeface="Calibri" panose="020F0502020204030204" pitchFamily="34" charset="0"/>
                <a:cs typeface="Arial" panose="020B0604020202020204" pitchFamily="34" charset="0"/>
              </a:rPr>
              <a:t>n” pane</a:t>
            </a:r>
            <a:r>
              <a:rPr lang="en-US" sz="2400" dirty="0">
                <a:effectLst/>
                <a:latin typeface="Arial" panose="020B0604020202020204" pitchFamily="34" charset="0"/>
                <a:ea typeface="Calibri" panose="020F0502020204030204" pitchFamily="34" charset="0"/>
                <a:cs typeface="Arial" panose="020B0604020202020204" pitchFamily="34" charset="0"/>
              </a:rPr>
              <a:t>.</a:t>
            </a:r>
          </a:p>
          <a:p>
            <a:pPr>
              <a:buFont typeface="Wingdings" panose="05000000000000000000" pitchFamily="2" charset="2"/>
              <a:buChar char="v"/>
            </a:pPr>
            <a:r>
              <a:rPr lang="en-US" sz="2400" dirty="0">
                <a:effectLst/>
                <a:latin typeface="Arial" panose="020B0604020202020204" pitchFamily="34" charset="0"/>
                <a:ea typeface="Calibri" panose="020F0502020204030204" pitchFamily="34" charset="0"/>
                <a:cs typeface="Arial" panose="020B0604020202020204" pitchFamily="34" charset="0"/>
              </a:rPr>
              <a:t> Questions should </a:t>
            </a:r>
            <a:r>
              <a:rPr lang="en-US" sz="2400" dirty="0">
                <a:latin typeface="Arial" panose="020B0604020202020204" pitchFamily="34" charset="0"/>
                <a:ea typeface="Calibri" panose="020F0502020204030204" pitchFamily="34" charset="0"/>
                <a:cs typeface="Arial" panose="020B0604020202020204" pitchFamily="34" charset="0"/>
              </a:rPr>
              <a:t>focus on </a:t>
            </a:r>
            <a:r>
              <a:rPr lang="en-US" sz="2400" dirty="0">
                <a:effectLst/>
                <a:latin typeface="Arial" panose="020B0604020202020204" pitchFamily="34" charset="0"/>
                <a:ea typeface="Calibri" panose="020F0502020204030204" pitchFamily="34" charset="0"/>
                <a:cs typeface="Arial" panose="020B0604020202020204" pitchFamily="34" charset="0"/>
              </a:rPr>
              <a:t>SB 1383 implementation and tools only.</a:t>
            </a:r>
          </a:p>
          <a:p>
            <a:pPr>
              <a:buFont typeface="Wingdings" panose="05000000000000000000" pitchFamily="2" charset="2"/>
              <a:buChar char="v"/>
            </a:pPr>
            <a:r>
              <a:rPr lang="en-US" sz="2400" dirty="0">
                <a:latin typeface="Arial" panose="020B0604020202020204" pitchFamily="34" charset="0"/>
                <a:ea typeface="Calibri" panose="020F0502020204030204" pitchFamily="34" charset="0"/>
                <a:cs typeface="Arial" panose="020B0604020202020204" pitchFamily="34" charset="0"/>
              </a:rPr>
              <a:t> CalRecycle staff will go through the questions on a first come first served basis.</a:t>
            </a:r>
          </a:p>
          <a:p>
            <a:pPr>
              <a:buFont typeface="Wingdings" panose="05000000000000000000" pitchFamily="2" charset="2"/>
              <a:buChar char="v"/>
            </a:pPr>
            <a:r>
              <a:rPr lang="en-US" sz="2400" dirty="0">
                <a:latin typeface="Arial" panose="020B0604020202020204" pitchFamily="34" charset="0"/>
                <a:ea typeface="Calibri" panose="020F0502020204030204" pitchFamily="34" charset="0"/>
                <a:cs typeface="Arial" panose="020B0604020202020204" pitchFamily="34" charset="0"/>
              </a:rPr>
              <a:t> </a:t>
            </a:r>
            <a:r>
              <a:rPr lang="en-US" sz="2400" dirty="0">
                <a:effectLst/>
                <a:latin typeface="Arial" panose="020B0604020202020204" pitchFamily="34" charset="0"/>
                <a:ea typeface="Calibri" panose="020F0502020204030204" pitchFamily="34" charset="0"/>
                <a:cs typeface="Arial" panose="020B0604020202020204" pitchFamily="34" charset="0"/>
              </a:rPr>
              <a:t>We </a:t>
            </a:r>
            <a:r>
              <a:rPr lang="en-US" sz="2400" dirty="0">
                <a:latin typeface="Arial" panose="020B0604020202020204" pitchFamily="34" charset="0"/>
                <a:ea typeface="Calibri" panose="020F0502020204030204" pitchFamily="34" charset="0"/>
                <a:cs typeface="Arial" panose="020B0604020202020204" pitchFamily="34" charset="0"/>
              </a:rPr>
              <a:t>will aim </a:t>
            </a:r>
            <a:r>
              <a:rPr lang="en-US" sz="2400" dirty="0">
                <a:effectLst/>
                <a:latin typeface="Arial" panose="020B0604020202020204" pitchFamily="34" charset="0"/>
                <a:ea typeface="Calibri" panose="020F0502020204030204" pitchFamily="34" charset="0"/>
                <a:cs typeface="Arial" panose="020B0604020202020204" pitchFamily="34" charset="0"/>
              </a:rPr>
              <a:t>to get to as many different people as possible.</a:t>
            </a:r>
          </a:p>
          <a:p>
            <a:pPr>
              <a:buFont typeface="Wingdings" panose="05000000000000000000" pitchFamily="2" charset="2"/>
              <a:buChar char="v"/>
            </a:pPr>
            <a:r>
              <a:rPr lang="en-US" sz="2400" dirty="0">
                <a:latin typeface="Arial" panose="020B0604020202020204" pitchFamily="34" charset="0"/>
                <a:ea typeface="Calibri" panose="020F0502020204030204" pitchFamily="34" charset="0"/>
                <a:cs typeface="Arial" panose="020B0604020202020204" pitchFamily="34" charset="0"/>
              </a:rPr>
              <a:t> To ask a question over the webinar, you must unmute yourself on your end; please state your affiliation.</a:t>
            </a:r>
            <a:endParaRPr lang="en-US" sz="2400" dirty="0">
              <a:effectLst/>
              <a:latin typeface="Arial" panose="020B0604020202020204" pitchFamily="34" charset="0"/>
              <a:ea typeface="Calibri" panose="020F0502020204030204" pitchFamily="34" charset="0"/>
              <a:cs typeface="Arial" panose="020B0604020202020204" pitchFamily="34" charset="0"/>
            </a:endParaRPr>
          </a:p>
          <a:p>
            <a:pPr>
              <a:buFont typeface="Wingdings" panose="05000000000000000000" pitchFamily="2" charset="2"/>
              <a:buChar char="v"/>
            </a:pPr>
            <a:r>
              <a:rPr lang="en-US" sz="2400" dirty="0">
                <a:effectLst/>
                <a:latin typeface="Arial" panose="020B0604020202020204" pitchFamily="34" charset="0"/>
                <a:ea typeface="Calibri" panose="020F0502020204030204" pitchFamily="34" charset="0"/>
                <a:cs typeface="Arial" panose="020B0604020202020204" pitchFamily="34" charset="0"/>
              </a:rPr>
              <a:t> If we are unable to answer your question during the webinar, CalRecycle staff will follow up with you.</a:t>
            </a:r>
          </a:p>
          <a:p>
            <a:pPr>
              <a:buFont typeface="Wingdings" panose="05000000000000000000" pitchFamily="2" charset="2"/>
              <a:buChar char="v"/>
            </a:pPr>
            <a:r>
              <a:rPr lang="en-US" sz="2400" dirty="0">
                <a:latin typeface="Arial" panose="020B0604020202020204" pitchFamily="34" charset="0"/>
                <a:ea typeface="Calibri" panose="020F0502020204030204" pitchFamily="34" charset="0"/>
                <a:cs typeface="Arial" panose="020B0604020202020204" pitchFamily="34" charset="0"/>
              </a:rPr>
              <a:t> We will not use the “raise hand” function.</a:t>
            </a:r>
          </a:p>
          <a:p>
            <a:pPr>
              <a:buFont typeface="Wingdings" panose="05000000000000000000" pitchFamily="2" charset="2"/>
              <a:buChar char="v"/>
            </a:pPr>
            <a:r>
              <a:rPr lang="en-US" sz="2400" dirty="0">
                <a:effectLst/>
                <a:latin typeface="Arial" panose="020B0604020202020204" pitchFamily="34" charset="0"/>
                <a:ea typeface="Calibri" panose="020F0502020204030204" pitchFamily="34" charset="0"/>
                <a:cs typeface="Arial" panose="020B0604020202020204" pitchFamily="34" charset="0"/>
              </a:rPr>
              <a:t> If </a:t>
            </a:r>
            <a:r>
              <a:rPr lang="en-US" sz="2400" dirty="0">
                <a:latin typeface="Arial" panose="020B0604020202020204" pitchFamily="34" charset="0"/>
                <a:ea typeface="Calibri" panose="020F0502020204030204" pitchFamily="34" charset="0"/>
                <a:cs typeface="Arial" panose="020B0604020202020204" pitchFamily="34" charset="0"/>
              </a:rPr>
              <a:t>watching via the CalEPA Broadcast, email your questions to</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a:effectLst/>
                <a:latin typeface="Arial" panose="020B0604020202020204" pitchFamily="34" charset="0"/>
                <a:ea typeface="Calibri" panose="020F0502020204030204" pitchFamily="34" charset="0"/>
                <a:cs typeface="Arial" panose="020B0604020202020204" pitchFamily="34" charset="0"/>
                <a:hlinkClick r:id="rId3"/>
              </a:rPr>
              <a:t>SLCP.Organics@calrecycle.ca.go</a:t>
            </a:r>
            <a:r>
              <a:rPr lang="en-US" sz="2400" dirty="0">
                <a:latin typeface="Arial" panose="020B0604020202020204" pitchFamily="34" charset="0"/>
                <a:ea typeface="Calibri" panose="020F0502020204030204" pitchFamily="34" charset="0"/>
                <a:cs typeface="Arial" panose="020B0604020202020204" pitchFamily="34" charset="0"/>
                <a:hlinkClick r:id="rId3"/>
              </a:rPr>
              <a:t>v</a:t>
            </a:r>
            <a:r>
              <a:rPr lang="en-US" sz="2400" dirty="0">
                <a:latin typeface="Arial" panose="020B0604020202020204" pitchFamily="34" charset="0"/>
                <a:ea typeface="Calibri" panose="020F0502020204030204" pitchFamily="34" charset="0"/>
                <a:cs typeface="Arial" panose="020B0604020202020204" pitchFamily="34" charset="0"/>
              </a:rPr>
              <a:t> </a:t>
            </a:r>
            <a:endParaRPr lang="en-US" sz="2400" dirty="0">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C957BB6C-0E52-4560-A0E4-CD97CB562FD3}"/>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23</a:t>
            </a:r>
            <a:endParaRPr lang="en-US"/>
          </a:p>
        </p:txBody>
      </p:sp>
    </p:spTree>
    <p:extLst>
      <p:ext uri="{BB962C8B-B14F-4D97-AF65-F5344CB8AC3E}">
        <p14:creationId xmlns:p14="http://schemas.microsoft.com/office/powerpoint/2010/main" val="32762294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a:solidFill>
                  <a:srgbClr val="002060"/>
                </a:solidFill>
              </a:rPr>
              <a:t>How Can We Determine Needed Edible Food Recovery Capacity?</a:t>
            </a:r>
          </a:p>
        </p:txBody>
      </p:sp>
      <p:sp>
        <p:nvSpPr>
          <p:cNvPr id="4" name="Subtitle 3"/>
          <p:cNvSpPr>
            <a:spLocks noGrp="1"/>
          </p:cNvSpPr>
          <p:nvPr>
            <p:ph type="subTitle" idx="1"/>
          </p:nvPr>
        </p:nvSpPr>
        <p:spPr>
          <a:xfrm>
            <a:off x="1524000" y="3854286"/>
            <a:ext cx="9144000" cy="1655762"/>
          </a:xfrm>
        </p:spPr>
        <p:txBody>
          <a:bodyPr>
            <a:noAutofit/>
          </a:bodyPr>
          <a:lstStyle/>
          <a:p>
            <a:pPr>
              <a:spcBef>
                <a:spcPct val="0"/>
              </a:spcBef>
            </a:pPr>
            <a:r>
              <a:rPr lang="en-US" sz="3600" b="1">
                <a:solidFill>
                  <a:srgbClr val="007BB3"/>
                </a:solidFill>
                <a:ea typeface="+mj-ea"/>
              </a:rPr>
              <a:t>Estimate edible food disposed by commercial edible food generators and compare to existing capacity</a:t>
            </a:r>
          </a:p>
        </p:txBody>
      </p:sp>
      <p:sp>
        <p:nvSpPr>
          <p:cNvPr id="3" name="TextBox 2">
            <a:extLst>
              <a:ext uri="{FF2B5EF4-FFF2-40B4-BE49-F238E27FC236}">
                <a16:creationId xmlns:a16="http://schemas.microsoft.com/office/drawing/2014/main" id="{F46C2FE1-7ADE-4799-9D50-44E86150CF44}"/>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24</a:t>
            </a:r>
            <a:endParaRPr lang="en-US"/>
          </a:p>
        </p:txBody>
      </p:sp>
    </p:spTree>
    <p:extLst>
      <p:ext uri="{BB962C8B-B14F-4D97-AF65-F5344CB8AC3E}">
        <p14:creationId xmlns:p14="http://schemas.microsoft.com/office/powerpoint/2010/main" val="18823024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954CD-19DB-420C-824F-4C99DAA61EE2}"/>
              </a:ext>
            </a:extLst>
          </p:cNvPr>
          <p:cNvSpPr>
            <a:spLocks noGrp="1"/>
          </p:cNvSpPr>
          <p:nvPr>
            <p:ph type="title"/>
          </p:nvPr>
        </p:nvSpPr>
        <p:spPr/>
        <p:txBody>
          <a:bodyPr/>
          <a:lstStyle/>
          <a:p>
            <a:r>
              <a:rPr lang="en-US">
                <a:latin typeface="Arial"/>
                <a:cs typeface="Arial"/>
              </a:rPr>
              <a:t>Edible Food Recovery Capacity Planning Calculator</a:t>
            </a:r>
            <a:endParaRPr lang="en-US"/>
          </a:p>
        </p:txBody>
      </p:sp>
      <p:sp>
        <p:nvSpPr>
          <p:cNvPr id="3" name="Content Placeholder 2">
            <a:extLst>
              <a:ext uri="{FF2B5EF4-FFF2-40B4-BE49-F238E27FC236}">
                <a16:creationId xmlns:a16="http://schemas.microsoft.com/office/drawing/2014/main" id="{7AE09CE7-533E-4F4C-9753-58BC7DEF3A0B}"/>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US">
                <a:latin typeface="Arial"/>
                <a:cs typeface="Arial"/>
              </a:rPr>
              <a:t>The Excel-based Calculator has two primary functions related to edible food recovery capacity planning:</a:t>
            </a:r>
            <a:endParaRPr lang="en-US"/>
          </a:p>
          <a:p>
            <a:pPr marL="514350" indent="-514350">
              <a:buAutoNum type="arabicPeriod"/>
            </a:pPr>
            <a:r>
              <a:rPr lang="en-US">
                <a:latin typeface="Arial"/>
                <a:cs typeface="Arial"/>
              </a:rPr>
              <a:t>Estimating edible food disposed by Generator type</a:t>
            </a:r>
          </a:p>
          <a:p>
            <a:pPr marL="514350" indent="-514350">
              <a:buAutoNum type="arabicPeriod"/>
            </a:pPr>
            <a:r>
              <a:rPr lang="en-US">
                <a:latin typeface="Arial"/>
                <a:cs typeface="Arial"/>
              </a:rPr>
              <a:t>Recording existing, new, or expanded capacity to estimate if additional capacity needed to recover edible food disposed by Generators</a:t>
            </a:r>
            <a:endParaRPr lang="en-US"/>
          </a:p>
          <a:p>
            <a:pPr marL="0" indent="0">
              <a:buNone/>
            </a:pPr>
            <a:r>
              <a:rPr lang="en-US">
                <a:latin typeface="Arial"/>
                <a:cs typeface="Arial"/>
              </a:rPr>
              <a:t>User can use one or both functions of the tool. </a:t>
            </a:r>
          </a:p>
          <a:p>
            <a:pPr marL="0" indent="0">
              <a:buNone/>
            </a:pPr>
            <a:endParaRPr lang="en-US">
              <a:latin typeface="Arial"/>
              <a:cs typeface="Arial"/>
            </a:endParaRPr>
          </a:p>
          <a:p>
            <a:pPr marL="0" indent="0">
              <a:buNone/>
            </a:pPr>
            <a:r>
              <a:rPr lang="en-US">
                <a:latin typeface="Arial"/>
                <a:cs typeface="Arial"/>
              </a:rPr>
              <a:t>If both functions are used, the Calculator also estimates the difference between the two – needed capacity to recover all edible food disposed by Generators. </a:t>
            </a:r>
          </a:p>
        </p:txBody>
      </p:sp>
      <p:sp>
        <p:nvSpPr>
          <p:cNvPr id="5" name="TextBox 4">
            <a:extLst>
              <a:ext uri="{FF2B5EF4-FFF2-40B4-BE49-F238E27FC236}">
                <a16:creationId xmlns:a16="http://schemas.microsoft.com/office/drawing/2014/main" id="{82826105-2803-489B-96AB-B2C0599352CD}"/>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25</a:t>
            </a:r>
            <a:endParaRPr lang="en-US"/>
          </a:p>
        </p:txBody>
      </p:sp>
    </p:spTree>
    <p:extLst>
      <p:ext uri="{BB962C8B-B14F-4D97-AF65-F5344CB8AC3E}">
        <p14:creationId xmlns:p14="http://schemas.microsoft.com/office/powerpoint/2010/main" val="908046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E0812-EBD4-4563-A2A0-F68BA9E97114}"/>
              </a:ext>
            </a:extLst>
          </p:cNvPr>
          <p:cNvSpPr>
            <a:spLocks noGrp="1"/>
          </p:cNvSpPr>
          <p:nvPr>
            <p:ph type="title"/>
          </p:nvPr>
        </p:nvSpPr>
        <p:spPr/>
        <p:txBody>
          <a:bodyPr/>
          <a:lstStyle/>
          <a:p>
            <a:r>
              <a:rPr lang="en-US"/>
              <a:t>How Calculator + Survey Work Together</a:t>
            </a:r>
          </a:p>
        </p:txBody>
      </p:sp>
      <p:sp>
        <p:nvSpPr>
          <p:cNvPr id="3" name="Content Placeholder 2">
            <a:extLst>
              <a:ext uri="{FF2B5EF4-FFF2-40B4-BE49-F238E27FC236}">
                <a16:creationId xmlns:a16="http://schemas.microsoft.com/office/drawing/2014/main" id="{055AC6F3-1E68-4041-B4D9-1733302BFF4B}"/>
              </a:ext>
            </a:extLst>
          </p:cNvPr>
          <p:cNvSpPr>
            <a:spLocks noGrp="1"/>
          </p:cNvSpPr>
          <p:nvPr>
            <p:ph idx="1"/>
          </p:nvPr>
        </p:nvSpPr>
        <p:spPr/>
        <p:txBody>
          <a:bodyPr vert="horz" lIns="91440" tIns="45720" rIns="91440" bIns="45720" rtlCol="0" anchor="t">
            <a:normAutofit/>
          </a:bodyPr>
          <a:lstStyle/>
          <a:p>
            <a:r>
              <a:rPr lang="en-US">
                <a:latin typeface="Arial"/>
                <a:cs typeface="Arial"/>
              </a:rPr>
              <a:t>Both the Calculator and Survey have functions to help estimate capacity for edible food recovery by organization or service</a:t>
            </a:r>
          </a:p>
          <a:p>
            <a:pPr lvl="1"/>
            <a:r>
              <a:rPr lang="en-US">
                <a:latin typeface="Arial"/>
                <a:cs typeface="Arial"/>
              </a:rPr>
              <a:t>The Calculator is designed to help jurisdictions estimate the amount of edible food disposed by Generators in the jurisdiction. </a:t>
            </a:r>
          </a:p>
          <a:p>
            <a:pPr lvl="1"/>
            <a:endParaRPr lang="en-US">
              <a:latin typeface="Arial"/>
              <a:cs typeface="Arial"/>
            </a:endParaRPr>
          </a:p>
          <a:p>
            <a:pPr lvl="1"/>
            <a:r>
              <a:rPr lang="en-US">
                <a:latin typeface="Arial"/>
                <a:cs typeface="Arial"/>
              </a:rPr>
              <a:t>The Survey is designed to help jurisdictions determine if they have sufficient edible food recovery capacity to recover the amount of edible food that is estimated to be disposed. </a:t>
            </a:r>
          </a:p>
          <a:p>
            <a:pPr lvl="1"/>
            <a:endParaRPr lang="en-US">
              <a:latin typeface="Arial"/>
              <a:cs typeface="Arial"/>
            </a:endParaRPr>
          </a:p>
          <a:p>
            <a:pPr lvl="1"/>
            <a:r>
              <a:rPr lang="en-US">
                <a:latin typeface="Arial"/>
                <a:cs typeface="Arial"/>
              </a:rPr>
              <a:t>Data collected as part of the Survey can be used to help populate the Calculator to record estimated capacity for jurisdictions within a county</a:t>
            </a:r>
          </a:p>
          <a:p>
            <a:pPr lvl="1"/>
            <a:endParaRPr lang="en-US"/>
          </a:p>
        </p:txBody>
      </p:sp>
      <p:sp>
        <p:nvSpPr>
          <p:cNvPr id="5" name="TextBox 4">
            <a:extLst>
              <a:ext uri="{FF2B5EF4-FFF2-40B4-BE49-F238E27FC236}">
                <a16:creationId xmlns:a16="http://schemas.microsoft.com/office/drawing/2014/main" id="{F7EC9FAD-2B98-4558-A77C-86C7DAFB812F}"/>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26</a:t>
            </a:r>
            <a:endParaRPr lang="en-US"/>
          </a:p>
        </p:txBody>
      </p:sp>
    </p:spTree>
    <p:extLst>
      <p:ext uri="{BB962C8B-B14F-4D97-AF65-F5344CB8AC3E}">
        <p14:creationId xmlns:p14="http://schemas.microsoft.com/office/powerpoint/2010/main" val="15914335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49338-958D-49AA-969B-2CEDC56D9A9C}"/>
              </a:ext>
            </a:extLst>
          </p:cNvPr>
          <p:cNvSpPr>
            <a:spLocks noGrp="1"/>
          </p:cNvSpPr>
          <p:nvPr>
            <p:ph type="title"/>
          </p:nvPr>
        </p:nvSpPr>
        <p:spPr/>
        <p:txBody>
          <a:bodyPr/>
          <a:lstStyle/>
          <a:p>
            <a:r>
              <a:rPr lang="en-US">
                <a:cs typeface="Times New Roman" panose="02020603050405020304" pitchFamily="18" charset="0"/>
              </a:rPr>
              <a:t>Estimating</a:t>
            </a:r>
            <a:r>
              <a:rPr lang="en-US" sz="4400">
                <a:cs typeface="Times New Roman" panose="02020603050405020304" pitchFamily="18" charset="0"/>
              </a:rPr>
              <a:t> “Edible Food” – Concept of “Potentially Donatable”</a:t>
            </a:r>
          </a:p>
        </p:txBody>
      </p:sp>
      <p:sp>
        <p:nvSpPr>
          <p:cNvPr id="3" name="Content Placeholder 2">
            <a:extLst>
              <a:ext uri="{FF2B5EF4-FFF2-40B4-BE49-F238E27FC236}">
                <a16:creationId xmlns:a16="http://schemas.microsoft.com/office/drawing/2014/main" id="{F6AD42BC-0E72-4664-8965-79EA890B0DFB}"/>
              </a:ext>
            </a:extLst>
          </p:cNvPr>
          <p:cNvSpPr>
            <a:spLocks noGrp="1"/>
          </p:cNvSpPr>
          <p:nvPr>
            <p:ph idx="1"/>
          </p:nvPr>
        </p:nvSpPr>
        <p:spPr>
          <a:xfrm>
            <a:off x="838200" y="1825625"/>
            <a:ext cx="5854002" cy="4351338"/>
          </a:xfrm>
        </p:spPr>
        <p:txBody>
          <a:bodyPr/>
          <a:lstStyle/>
          <a:p>
            <a:r>
              <a:rPr lang="en-US" sz="2400">
                <a:cs typeface="Times New Roman" panose="02020603050405020304" pitchFamily="18" charset="0"/>
              </a:rPr>
              <a:t>In 2018, </a:t>
            </a:r>
            <a:r>
              <a:rPr lang="en-US" sz="2400" err="1">
                <a:cs typeface="Times New Roman" panose="02020603050405020304" pitchFamily="18" charset="0"/>
              </a:rPr>
              <a:t>CalRecycle’s</a:t>
            </a:r>
            <a:r>
              <a:rPr lang="en-US" sz="2400">
                <a:cs typeface="Times New Roman" panose="02020603050405020304" pitchFamily="18" charset="0"/>
              </a:rPr>
              <a:t> Waste Characterization Studies (WCS) started sorting food waste into 8 categories based on edibility and type</a:t>
            </a:r>
          </a:p>
          <a:p>
            <a:r>
              <a:rPr lang="en-US" sz="2400">
                <a:effectLst/>
                <a:latin typeface="Arial" panose="020B0604020202020204" pitchFamily="34" charset="0"/>
                <a:ea typeface="Calibri" panose="020F0502020204030204" pitchFamily="34" charset="0"/>
                <a:cs typeface="Times New Roman" panose="02020603050405020304" pitchFamily="18" charset="0"/>
              </a:rPr>
              <a:t>For the purposes of the Calculator, “edible food” is considered food intended for human consumption that could be safely recovered, similar to potentially donatable food as defined in the WCS.</a:t>
            </a:r>
            <a:endParaRPr lang="en-US" sz="2400">
              <a:cs typeface="Times New Roman" panose="02020603050405020304" pitchFamily="18" charset="0"/>
            </a:endParaRPr>
          </a:p>
          <a:p>
            <a:endParaRPr lang="en-US"/>
          </a:p>
        </p:txBody>
      </p:sp>
      <p:pic>
        <p:nvPicPr>
          <p:cNvPr id="6" name="Picture 5" descr="Figure showing how food waste is sorted into 8 categories. 5 categories include potentially donatable food, 2 categories include not donatable food, and 1 category is for inedible parts. ">
            <a:extLst>
              <a:ext uri="{FF2B5EF4-FFF2-40B4-BE49-F238E27FC236}">
                <a16:creationId xmlns:a16="http://schemas.microsoft.com/office/drawing/2014/main" id="{B69D2770-41B4-402A-9BDF-228A6D3862EA}"/>
              </a:ext>
            </a:extLst>
          </p:cNvPr>
          <p:cNvPicPr>
            <a:picLocks noChangeAspect="1"/>
          </p:cNvPicPr>
          <p:nvPr/>
        </p:nvPicPr>
        <p:blipFill>
          <a:blip r:embed="rId3"/>
          <a:stretch>
            <a:fillRect/>
          </a:stretch>
        </p:blipFill>
        <p:spPr>
          <a:xfrm>
            <a:off x="6795404" y="1567543"/>
            <a:ext cx="5241357" cy="4609420"/>
          </a:xfrm>
          <a:prstGeom prst="rect">
            <a:avLst/>
          </a:prstGeom>
        </p:spPr>
      </p:pic>
      <p:sp>
        <p:nvSpPr>
          <p:cNvPr id="4" name="TextBox 3">
            <a:extLst>
              <a:ext uri="{FF2B5EF4-FFF2-40B4-BE49-F238E27FC236}">
                <a16:creationId xmlns:a16="http://schemas.microsoft.com/office/drawing/2014/main" id="{2B699007-71BF-4B70-AD6F-FC3F04242502}"/>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27</a:t>
            </a:r>
            <a:endParaRPr lang="en-US"/>
          </a:p>
        </p:txBody>
      </p:sp>
    </p:spTree>
    <p:extLst>
      <p:ext uri="{BB962C8B-B14F-4D97-AF65-F5344CB8AC3E}">
        <p14:creationId xmlns:p14="http://schemas.microsoft.com/office/powerpoint/2010/main" val="29314003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64EF8-6A75-4121-AA4D-B48383DBF5B1}"/>
              </a:ext>
            </a:extLst>
          </p:cNvPr>
          <p:cNvSpPr>
            <a:spLocks noGrp="1"/>
          </p:cNvSpPr>
          <p:nvPr>
            <p:ph type="title"/>
          </p:nvPr>
        </p:nvSpPr>
        <p:spPr/>
        <p:txBody>
          <a:bodyPr/>
          <a:lstStyle/>
          <a:p>
            <a:r>
              <a:rPr lang="en-US">
                <a:latin typeface="Arial"/>
                <a:cs typeface="Arial"/>
              </a:rPr>
              <a:t>Using Calculator to Estimate Edible Food Disposed by Generators</a:t>
            </a:r>
            <a:endParaRPr lang="en-US"/>
          </a:p>
        </p:txBody>
      </p:sp>
      <p:pic>
        <p:nvPicPr>
          <p:cNvPr id="4" name="Content Placeholder 3" descr="Figure showing user inputs and outputs of Calculator, using supermarkets as an example. In step 4a, user inputs the number of supermarkets in their city. This is multiplied by pounds per year of edible food disposed per supermarket, which is a user input in Step 3. This results in an estimate of edible food disposed in supermarkets for the reporting year. To estimate the amount of edible food disposed from supermarkets in the target year, the Calculator uses the population projection for the target year that was input by the user in Step 2. ">
            <a:extLst>
              <a:ext uri="{FF2B5EF4-FFF2-40B4-BE49-F238E27FC236}">
                <a16:creationId xmlns:a16="http://schemas.microsoft.com/office/drawing/2014/main" id="{CD458A21-5450-4CF9-BD74-F00970D7555B}"/>
              </a:ext>
            </a:extLst>
          </p:cNvPr>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838200" y="1997744"/>
            <a:ext cx="10515600" cy="4007099"/>
          </a:xfrm>
          <a:prstGeom prst="rect">
            <a:avLst/>
          </a:prstGeom>
        </p:spPr>
      </p:pic>
      <p:pic>
        <p:nvPicPr>
          <p:cNvPr id="5" name="Picture 4" descr="picture of a supermarket ">
            <a:extLst>
              <a:ext uri="{FF2B5EF4-FFF2-40B4-BE49-F238E27FC236}">
                <a16:creationId xmlns:a16="http://schemas.microsoft.com/office/drawing/2014/main" id="{C8A1EDE9-6B56-4A16-9DF5-46FB65A81A02}"/>
              </a:ext>
            </a:extLst>
          </p:cNvPr>
          <p:cNvPicPr/>
          <p:nvPr/>
        </p:nvPicPr>
        <p:blipFill>
          <a:blip r:embed="rId4">
            <a:extLst>
              <a:ext uri="{C183D7F6-B498-43B3-948B-1728B52AA6E4}">
                <adec:decorative xmlns:lc="http://schemas.openxmlformats.org/drawingml/2006/lockedCanvas"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aink="http://schemas.microsoft.com/office/drawing/2016/ink" xmlns:am3d="http://schemas.microsoft.com/office/drawing/2017/model3d" xmlns:w16cex="http://schemas.microsoft.com/office/word/2018/wordml/cex" xmlns:w16cid="http://schemas.microsoft.com/office/word/2016/wordml/cid" xmlns:w16="http://schemas.microsoft.com/office/word/2018/wordml" xmlns:o="urn:schemas-microsoft-com:office:office" xmlns:v="urn:schemas-microsoft-com:vml" xmlns:w10="urn:schemas-microsoft-com:office:word" xmlns:w="http://schemas.openxmlformats.org/wordprocessingml/2006/main" xmlns:a14="http://schemas.microsoft.com/office/drawing/2010/main" xmlns:adec="http://schemas.microsoft.com/office/drawing/2017/decorative" xmlns:arto="http://schemas.microsoft.com/office/word/2006/arto"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cx1="http://schemas.microsoft.com/office/drawing/2015/9/8/chartex" xmlns:cx="http://schemas.microsoft.com/office/drawing/2014/chartex" xmlns:wpc="http://schemas.microsoft.com/office/word/2010/wordprocessingCanvas" xmlns="" val="1"/>
              </a:ext>
            </a:extLst>
          </a:blip>
          <a:srcRect t="10475" b="9739"/>
          <a:stretch>
            <a:fillRect/>
          </a:stretch>
        </p:blipFill>
        <p:spPr>
          <a:xfrm>
            <a:off x="286603" y="3429000"/>
            <a:ext cx="3425588" cy="1325563"/>
          </a:xfrm>
          <a:prstGeom prst="rect">
            <a:avLst/>
          </a:prstGeom>
        </p:spPr>
      </p:pic>
      <p:pic>
        <p:nvPicPr>
          <p:cNvPr id="6" name="Picture 5" descr="box of food ">
            <a:extLst>
              <a:ext uri="{FF2B5EF4-FFF2-40B4-BE49-F238E27FC236}">
                <a16:creationId xmlns:a16="http://schemas.microsoft.com/office/drawing/2014/main" id="{88863DE6-4903-4414-B14A-81F196290914}"/>
              </a:ext>
            </a:extLst>
          </p:cNvPr>
          <p:cNvPicPr>
            <a:picLocks noChangeAspect="1"/>
          </p:cNvPicPr>
          <p:nvPr/>
        </p:nvPicPr>
        <p:blipFill>
          <a:blip r:embed="rId5"/>
          <a:stretch>
            <a:fillRect/>
          </a:stretch>
        </p:blipFill>
        <p:spPr>
          <a:xfrm>
            <a:off x="10483496" y="3237930"/>
            <a:ext cx="1708504" cy="1325563"/>
          </a:xfrm>
          <a:prstGeom prst="rect">
            <a:avLst/>
          </a:prstGeom>
        </p:spPr>
      </p:pic>
      <p:sp>
        <p:nvSpPr>
          <p:cNvPr id="3" name="TextBox 2">
            <a:extLst>
              <a:ext uri="{FF2B5EF4-FFF2-40B4-BE49-F238E27FC236}">
                <a16:creationId xmlns:a16="http://schemas.microsoft.com/office/drawing/2014/main" id="{D8C4F0A6-B0CA-4420-9C5A-AD5E31F63FB5}"/>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28</a:t>
            </a:r>
            <a:endParaRPr lang="en-US"/>
          </a:p>
        </p:txBody>
      </p:sp>
    </p:spTree>
    <p:extLst>
      <p:ext uri="{BB962C8B-B14F-4D97-AF65-F5344CB8AC3E}">
        <p14:creationId xmlns:p14="http://schemas.microsoft.com/office/powerpoint/2010/main" val="2010834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C8E85-F9C2-4B54-B58F-6228FA4E278D}"/>
              </a:ext>
            </a:extLst>
          </p:cNvPr>
          <p:cNvSpPr>
            <a:spLocks noGrp="1"/>
          </p:cNvSpPr>
          <p:nvPr>
            <p:ph type="title"/>
          </p:nvPr>
        </p:nvSpPr>
        <p:spPr/>
        <p:txBody>
          <a:bodyPr/>
          <a:lstStyle/>
          <a:p>
            <a:r>
              <a:rPr lang="en-US"/>
              <a:t>Statewide Factors by Generator Type</a:t>
            </a:r>
          </a:p>
        </p:txBody>
      </p:sp>
      <p:sp>
        <p:nvSpPr>
          <p:cNvPr id="3" name="Content Placeholder 2">
            <a:extLst>
              <a:ext uri="{FF2B5EF4-FFF2-40B4-BE49-F238E27FC236}">
                <a16:creationId xmlns:a16="http://schemas.microsoft.com/office/drawing/2014/main" id="{FD812F3E-1E4E-45EC-B383-A19112CB3AF4}"/>
              </a:ext>
            </a:extLst>
          </p:cNvPr>
          <p:cNvSpPr>
            <a:spLocks noGrp="1"/>
          </p:cNvSpPr>
          <p:nvPr>
            <p:ph idx="1"/>
          </p:nvPr>
        </p:nvSpPr>
        <p:spPr>
          <a:xfrm>
            <a:off x="697425" y="4109961"/>
            <a:ext cx="10926304" cy="2067002"/>
          </a:xfrm>
        </p:spPr>
        <p:txBody>
          <a:bodyPr>
            <a:normAutofit lnSpcReduction="10000"/>
          </a:bodyPr>
          <a:lstStyle/>
          <a:p>
            <a:r>
              <a:rPr lang="en-US"/>
              <a:t>Due to COVID-related delays in the waste characterization studies, statewide factors for edible food disposed are not yet available </a:t>
            </a:r>
          </a:p>
          <a:p>
            <a:r>
              <a:rPr lang="en-US"/>
              <a:t>Future versions of Calculator will provide factors for estimating the amount of edible food disposed per facility, by generator type</a:t>
            </a:r>
          </a:p>
        </p:txBody>
      </p:sp>
      <p:pic>
        <p:nvPicPr>
          <p:cNvPr id="4" name="Content Placeholder 3">
            <a:extLst>
              <a:ext uri="{FF2B5EF4-FFF2-40B4-BE49-F238E27FC236}">
                <a16:creationId xmlns:a16="http://schemas.microsoft.com/office/drawing/2014/main" id="{1AA91F35-1226-410E-BE23-7EA3E491FFA3}"/>
              </a:ext>
              <a:ext uri="{C183D7F6-B498-43B3-948B-1728B52AA6E4}">
                <adec:decorative xmlns:adec="http://schemas.microsoft.com/office/drawing/2017/decorative" val="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2147160" y="1690688"/>
            <a:ext cx="6724973" cy="2419273"/>
          </a:xfrm>
          <a:prstGeom prst="rect">
            <a:avLst/>
          </a:prstGeom>
        </p:spPr>
      </p:pic>
      <p:sp>
        <p:nvSpPr>
          <p:cNvPr id="5" name="Oval 4">
            <a:extLst>
              <a:ext uri="{FF2B5EF4-FFF2-40B4-BE49-F238E27FC236}">
                <a16:creationId xmlns:a16="http://schemas.microsoft.com/office/drawing/2014/main" id="{AD547976-2863-422A-A9A4-9D1BF508EABE}"/>
              </a:ext>
              <a:ext uri="{C183D7F6-B498-43B3-948B-1728B52AA6E4}">
                <adec:decorative xmlns:adec="http://schemas.microsoft.com/office/drawing/2017/decorative" val="1"/>
              </a:ext>
            </a:extLst>
          </p:cNvPr>
          <p:cNvSpPr/>
          <p:nvPr/>
        </p:nvSpPr>
        <p:spPr>
          <a:xfrm>
            <a:off x="4463512" y="1464490"/>
            <a:ext cx="1844298" cy="1193369"/>
          </a:xfrm>
          <a:prstGeom prst="ellipse">
            <a:avLst/>
          </a:prstGeom>
          <a:noFill/>
          <a:ln w="38100">
            <a:solidFill>
              <a:srgbClr val="B81A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07F3AC4-3C1C-45C2-8D7C-4E85FE73025B}"/>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29</a:t>
            </a:r>
            <a:endParaRPr lang="en-US"/>
          </a:p>
        </p:txBody>
      </p:sp>
    </p:spTree>
    <p:extLst>
      <p:ext uri="{BB962C8B-B14F-4D97-AF65-F5344CB8AC3E}">
        <p14:creationId xmlns:p14="http://schemas.microsoft.com/office/powerpoint/2010/main" val="27071846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602FA-E35C-4B58-BE88-F7AFF32B99F1}"/>
              </a:ext>
            </a:extLst>
          </p:cNvPr>
          <p:cNvSpPr>
            <a:spLocks noGrp="1"/>
          </p:cNvSpPr>
          <p:nvPr>
            <p:ph type="title"/>
          </p:nvPr>
        </p:nvSpPr>
        <p:spPr>
          <a:xfrm>
            <a:off x="633046" y="365125"/>
            <a:ext cx="10842172" cy="1325563"/>
          </a:xfrm>
        </p:spPr>
        <p:txBody>
          <a:bodyPr/>
          <a:lstStyle/>
          <a:p>
            <a:r>
              <a:rPr lang="en-US"/>
              <a:t>Diving Deeper: Estimates by Food Type</a:t>
            </a:r>
          </a:p>
        </p:txBody>
      </p:sp>
      <p:sp>
        <p:nvSpPr>
          <p:cNvPr id="3" name="Content Placeholder 2">
            <a:extLst>
              <a:ext uri="{FF2B5EF4-FFF2-40B4-BE49-F238E27FC236}">
                <a16:creationId xmlns:a16="http://schemas.microsoft.com/office/drawing/2014/main" id="{4FA0B1C6-B78B-491F-9511-1D4760FB1CEB}"/>
              </a:ext>
            </a:extLst>
          </p:cNvPr>
          <p:cNvSpPr>
            <a:spLocks noGrp="1"/>
          </p:cNvSpPr>
          <p:nvPr>
            <p:ph idx="1"/>
          </p:nvPr>
        </p:nvSpPr>
        <p:spPr/>
        <p:txBody>
          <a:bodyPr>
            <a:normAutofit/>
          </a:bodyPr>
          <a:lstStyle/>
          <a:p>
            <a:r>
              <a:rPr lang="en-US"/>
              <a:t>Although not required by SB 1383, the Calculator provides an optional function to split total edible food disposed into food types</a:t>
            </a:r>
          </a:p>
          <a:p>
            <a:pPr lvl="1"/>
            <a:r>
              <a:rPr lang="en-US"/>
              <a:t>Vegetative</a:t>
            </a:r>
          </a:p>
          <a:p>
            <a:pPr lvl="1"/>
            <a:r>
              <a:rPr lang="en-US"/>
              <a:t>Meat</a:t>
            </a:r>
          </a:p>
          <a:p>
            <a:pPr lvl="1"/>
            <a:r>
              <a:rPr lang="en-US"/>
              <a:t>Eggs, Dairy, and Dairy Alternatives</a:t>
            </a:r>
          </a:p>
          <a:p>
            <a:pPr lvl="1"/>
            <a:r>
              <a:rPr lang="en-US"/>
              <a:t>Cooked/Baked/Prepared Perishable Items</a:t>
            </a:r>
          </a:p>
          <a:p>
            <a:pPr lvl="1"/>
            <a:r>
              <a:rPr lang="en-US"/>
              <a:t>Packaged Non-Perishable</a:t>
            </a:r>
          </a:p>
          <a:p>
            <a:r>
              <a:rPr lang="en-US"/>
              <a:t>This information may be helpful to jurisdictions in planning for supplemental food recovery infrastructure and capacity.</a:t>
            </a:r>
          </a:p>
        </p:txBody>
      </p:sp>
      <p:sp>
        <p:nvSpPr>
          <p:cNvPr id="5" name="TextBox 4">
            <a:extLst>
              <a:ext uri="{FF2B5EF4-FFF2-40B4-BE49-F238E27FC236}">
                <a16:creationId xmlns:a16="http://schemas.microsoft.com/office/drawing/2014/main" id="{CB57EE33-4821-4618-9277-38E8851B941A}"/>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30</a:t>
            </a:r>
            <a:endParaRPr lang="en-US"/>
          </a:p>
        </p:txBody>
      </p:sp>
    </p:spTree>
    <p:extLst>
      <p:ext uri="{BB962C8B-B14F-4D97-AF65-F5344CB8AC3E}">
        <p14:creationId xmlns:p14="http://schemas.microsoft.com/office/powerpoint/2010/main" val="5812783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D7F2A-2B1E-47E6-8546-25856C1725E3}"/>
              </a:ext>
            </a:extLst>
          </p:cNvPr>
          <p:cNvSpPr>
            <a:spLocks noGrp="1"/>
          </p:cNvSpPr>
          <p:nvPr>
            <p:ph type="title"/>
          </p:nvPr>
        </p:nvSpPr>
        <p:spPr/>
        <p:txBody>
          <a:bodyPr/>
          <a:lstStyle/>
          <a:p>
            <a:r>
              <a:rPr lang="en-US">
                <a:latin typeface="Arial"/>
                <a:cs typeface="Arial"/>
              </a:rPr>
              <a:t>Using Calculator to Estimate Existing Food Recovery Capacity</a:t>
            </a:r>
            <a:endParaRPr lang="en-US"/>
          </a:p>
        </p:txBody>
      </p:sp>
      <p:sp>
        <p:nvSpPr>
          <p:cNvPr id="3" name="Content Placeholder 2">
            <a:extLst>
              <a:ext uri="{FF2B5EF4-FFF2-40B4-BE49-F238E27FC236}">
                <a16:creationId xmlns:a16="http://schemas.microsoft.com/office/drawing/2014/main" id="{461B5AB2-6177-4AE1-ADA0-A74890724B75}"/>
              </a:ext>
            </a:extLst>
          </p:cNvPr>
          <p:cNvSpPr>
            <a:spLocks noGrp="1"/>
          </p:cNvSpPr>
          <p:nvPr>
            <p:ph idx="1"/>
          </p:nvPr>
        </p:nvSpPr>
        <p:spPr/>
        <p:txBody>
          <a:bodyPr/>
          <a:lstStyle/>
          <a:p>
            <a:r>
              <a:rPr lang="en-US"/>
              <a:t>Users can record the details of “existing” and “new or expanded” food recovery capacity</a:t>
            </a:r>
          </a:p>
          <a:p>
            <a:pPr lvl="1"/>
            <a:r>
              <a:rPr lang="en-US"/>
              <a:t>Designed for tracking capacity at the jurisdiction level</a:t>
            </a:r>
          </a:p>
          <a:p>
            <a:r>
              <a:rPr lang="en-US"/>
              <a:t>Existing capacity is recorded in </a:t>
            </a:r>
            <a:r>
              <a:rPr lang="en-US" b="1"/>
              <a:t>pounds per month </a:t>
            </a:r>
            <a:r>
              <a:rPr lang="en-US"/>
              <a:t>for each food recovery organization or service</a:t>
            </a:r>
          </a:p>
          <a:p>
            <a:pPr lvl="1"/>
            <a:r>
              <a:rPr lang="en-US"/>
              <a:t>Monthly amounts are extrapolated to provide an annual estimate of existing capacity</a:t>
            </a:r>
          </a:p>
          <a:p>
            <a:r>
              <a:rPr lang="en-US"/>
              <a:t>Users can optionally track capacity by food type, using same food types from edible food disposal tab</a:t>
            </a:r>
          </a:p>
        </p:txBody>
      </p:sp>
      <p:sp>
        <p:nvSpPr>
          <p:cNvPr id="5" name="TextBox 4">
            <a:extLst>
              <a:ext uri="{FF2B5EF4-FFF2-40B4-BE49-F238E27FC236}">
                <a16:creationId xmlns:a16="http://schemas.microsoft.com/office/drawing/2014/main" id="{C18AE92C-2766-4424-863A-DD2B72143086}"/>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31</a:t>
            </a:r>
            <a:endParaRPr lang="en-US"/>
          </a:p>
        </p:txBody>
      </p:sp>
    </p:spTree>
    <p:extLst>
      <p:ext uri="{BB962C8B-B14F-4D97-AF65-F5344CB8AC3E}">
        <p14:creationId xmlns:p14="http://schemas.microsoft.com/office/powerpoint/2010/main" val="23608018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08C7E-D5F8-441A-A3A4-0A43B2D8F782}"/>
              </a:ext>
            </a:extLst>
          </p:cNvPr>
          <p:cNvSpPr>
            <a:spLocks noGrp="1"/>
          </p:cNvSpPr>
          <p:nvPr>
            <p:ph type="title"/>
          </p:nvPr>
        </p:nvSpPr>
        <p:spPr/>
        <p:txBody>
          <a:bodyPr>
            <a:normAutofit fontScale="90000"/>
          </a:bodyPr>
          <a:lstStyle/>
          <a:p>
            <a:r>
              <a:rPr lang="en-US">
                <a:latin typeface="Arial"/>
                <a:cs typeface="Arial"/>
              </a:rPr>
              <a:t>Using Calculator to Estimate Additional Food Recovery Capacity Needed</a:t>
            </a:r>
            <a:endParaRPr lang="en-US"/>
          </a:p>
        </p:txBody>
      </p:sp>
      <p:sp>
        <p:nvSpPr>
          <p:cNvPr id="3" name="Content Placeholder 2">
            <a:extLst>
              <a:ext uri="{FF2B5EF4-FFF2-40B4-BE49-F238E27FC236}">
                <a16:creationId xmlns:a16="http://schemas.microsoft.com/office/drawing/2014/main" id="{7071686A-6E8E-484A-BB3D-197A0F8EE75A}"/>
              </a:ext>
            </a:extLst>
          </p:cNvPr>
          <p:cNvSpPr>
            <a:spLocks noGrp="1"/>
          </p:cNvSpPr>
          <p:nvPr>
            <p:ph idx="1"/>
          </p:nvPr>
        </p:nvSpPr>
        <p:spPr/>
        <p:txBody>
          <a:bodyPr/>
          <a:lstStyle/>
          <a:p>
            <a:pPr marL="0" indent="0">
              <a:buNone/>
            </a:pPr>
            <a:r>
              <a:rPr lang="en-US" dirty="0"/>
              <a:t>If users have input data to estimate the annual amounts of…</a:t>
            </a:r>
          </a:p>
          <a:p>
            <a:pPr marL="514350" indent="-514350">
              <a:buFont typeface="+mj-lt"/>
              <a:buAutoNum type="arabicParenR"/>
            </a:pPr>
            <a:r>
              <a:rPr lang="en-US" dirty="0"/>
              <a:t>Edible food disposed by generators; AND</a:t>
            </a:r>
          </a:p>
          <a:p>
            <a:pPr marL="514350" indent="-514350">
              <a:buFont typeface="+mj-lt"/>
              <a:buAutoNum type="arabicParenR"/>
            </a:pPr>
            <a:r>
              <a:rPr lang="en-US" dirty="0"/>
              <a:t>Existing, new, or expanded capacity at food recovery organizations and services that is available</a:t>
            </a:r>
          </a:p>
          <a:p>
            <a:pPr marL="514350" indent="-514350">
              <a:buFont typeface="+mj-lt"/>
              <a:buAutoNum type="arabicParenR"/>
            </a:pPr>
            <a:endParaRPr lang="en-US" dirty="0"/>
          </a:p>
          <a:p>
            <a:pPr marL="0" indent="0">
              <a:buNone/>
            </a:pPr>
            <a:r>
              <a:rPr lang="en-US" dirty="0"/>
              <a:t>…Then, the Calculator will automatically estimate the difference– whether there is sufficient capacity or not to capture the total amount of edible food estimated to be disposed by commercial edible food generators.</a:t>
            </a:r>
          </a:p>
        </p:txBody>
      </p:sp>
      <p:sp>
        <p:nvSpPr>
          <p:cNvPr id="5" name="TextBox 4">
            <a:extLst>
              <a:ext uri="{FF2B5EF4-FFF2-40B4-BE49-F238E27FC236}">
                <a16:creationId xmlns:a16="http://schemas.microsoft.com/office/drawing/2014/main" id="{F81FEDB1-08AB-4A26-9AEF-8E91DCAF7089}"/>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32</a:t>
            </a:r>
            <a:endParaRPr lang="en-US"/>
          </a:p>
        </p:txBody>
      </p:sp>
    </p:spTree>
    <p:extLst>
      <p:ext uri="{BB962C8B-B14F-4D97-AF65-F5344CB8AC3E}">
        <p14:creationId xmlns:p14="http://schemas.microsoft.com/office/powerpoint/2010/main" val="22964478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8BD51-8A94-459D-95C9-66828B5DF2B2}"/>
              </a:ext>
            </a:extLst>
          </p:cNvPr>
          <p:cNvSpPr>
            <a:spLocks noGrp="1"/>
          </p:cNvSpPr>
          <p:nvPr>
            <p:ph type="title"/>
          </p:nvPr>
        </p:nvSpPr>
        <p:spPr/>
        <p:txBody>
          <a:bodyPr/>
          <a:lstStyle/>
          <a:p>
            <a:r>
              <a:rPr lang="en-US"/>
              <a:t>Other Tools &amp; Guidance for Capacity Planning</a:t>
            </a:r>
          </a:p>
        </p:txBody>
      </p:sp>
      <p:sp>
        <p:nvSpPr>
          <p:cNvPr id="3" name="Content Placeholder 2">
            <a:extLst>
              <a:ext uri="{FF2B5EF4-FFF2-40B4-BE49-F238E27FC236}">
                <a16:creationId xmlns:a16="http://schemas.microsoft.com/office/drawing/2014/main" id="{AF148147-C772-4012-9694-0CBBB87CED23}"/>
              </a:ext>
            </a:extLst>
          </p:cNvPr>
          <p:cNvSpPr>
            <a:spLocks noGrp="1"/>
          </p:cNvSpPr>
          <p:nvPr>
            <p:ph idx="1"/>
          </p:nvPr>
        </p:nvSpPr>
        <p:spPr/>
        <p:txBody>
          <a:bodyPr vert="horz" lIns="91440" tIns="45720" rIns="91440" bIns="45720" rtlCol="0" anchor="t">
            <a:normAutofit/>
          </a:bodyPr>
          <a:lstStyle/>
          <a:p>
            <a:r>
              <a:rPr lang="en-US">
                <a:latin typeface="Arial"/>
                <a:cs typeface="Arial"/>
              </a:rPr>
              <a:t>County of San Diego Edible Food (Disposal &amp; Recovery) Estimator for Tier 1 &amp; 2 Generators</a:t>
            </a:r>
          </a:p>
          <a:p>
            <a:pPr lvl="1"/>
            <a:r>
              <a:rPr lang="en-US" sz="2800">
                <a:effectLst/>
                <a:latin typeface="Arial"/>
                <a:ea typeface="Calibri" panose="020F0502020204030204" pitchFamily="34" charset="0"/>
                <a:cs typeface="Arial"/>
                <a:hlinkClick r:id="rId3"/>
              </a:rPr>
              <a:t>https://www.sandiegocounty.gov/content/sdc/dpw/recycling/factsfigures.html </a:t>
            </a:r>
            <a:r>
              <a:rPr lang="en-US" sz="2800">
                <a:effectLst/>
                <a:latin typeface="Arial"/>
                <a:ea typeface="Calibri" panose="020F0502020204030204" pitchFamily="34" charset="0"/>
                <a:cs typeface="Arial"/>
              </a:rPr>
              <a:t>(see bottom of page under Training and Resources)</a:t>
            </a:r>
          </a:p>
          <a:p>
            <a:r>
              <a:rPr lang="en-US">
                <a:effectLst/>
                <a:latin typeface="Arial"/>
                <a:ea typeface="Calibri" panose="020F0502020204030204" pitchFamily="34" charset="0"/>
                <a:cs typeface="Arial"/>
              </a:rPr>
              <a:t>Natural Resources Defense Council Calculator for Baselining of Food Waste Generation and Food Rescue Potential</a:t>
            </a:r>
          </a:p>
          <a:p>
            <a:pPr lvl="1"/>
            <a:r>
              <a:rPr lang="en-US" sz="2800">
                <a:effectLst/>
                <a:latin typeface="Arial"/>
                <a:ea typeface="Calibri" panose="020F0502020204030204" pitchFamily="34" charset="0"/>
                <a:cs typeface="Arial"/>
                <a:hlinkClick r:id="rId4"/>
              </a:rPr>
              <a:t>https://www.nrdc.org/resources/food-waste-generation-and-food-rescue-potential-baseline-calculator-guide</a:t>
            </a:r>
            <a:r>
              <a:rPr lang="en-US" sz="2800">
                <a:latin typeface="Arial"/>
                <a:ea typeface="Calibri" panose="020F0502020204030204" pitchFamily="34" charset="0"/>
                <a:cs typeface="Arial"/>
              </a:rPr>
              <a:t>  </a:t>
            </a:r>
            <a:endParaRPr lang="en-US" sz="2800">
              <a:effectLst/>
              <a:ea typeface="Calibri" panose="020F0502020204030204" pitchFamily="34" charset="0"/>
            </a:endParaRPr>
          </a:p>
        </p:txBody>
      </p:sp>
      <p:sp>
        <p:nvSpPr>
          <p:cNvPr id="5" name="TextBox 4">
            <a:extLst>
              <a:ext uri="{FF2B5EF4-FFF2-40B4-BE49-F238E27FC236}">
                <a16:creationId xmlns:a16="http://schemas.microsoft.com/office/drawing/2014/main" id="{8C5E7F94-48C5-4793-8294-0822B59F5578}"/>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33</a:t>
            </a:r>
            <a:endParaRPr lang="en-US"/>
          </a:p>
        </p:txBody>
      </p:sp>
    </p:spTree>
    <p:extLst>
      <p:ext uri="{BB962C8B-B14F-4D97-AF65-F5344CB8AC3E}">
        <p14:creationId xmlns:p14="http://schemas.microsoft.com/office/powerpoint/2010/main" val="17189343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food service providers">
            <a:extLst>
              <a:ext uri="{FF2B5EF4-FFF2-40B4-BE49-F238E27FC236}">
                <a16:creationId xmlns:a16="http://schemas.microsoft.com/office/drawing/2014/main" id="{B4C2BE46-567A-4006-B0D6-B0244524F093}"/>
              </a:ext>
            </a:extLst>
          </p:cNvPr>
          <p:cNvSpPr>
            <a:spLocks noGrp="1"/>
          </p:cNvSpPr>
          <p:nvPr>
            <p:ph type="title"/>
          </p:nvPr>
        </p:nvSpPr>
        <p:spPr>
          <a:xfrm>
            <a:off x="1061720" y="2348706"/>
            <a:ext cx="10515600" cy="1325563"/>
          </a:xfrm>
        </p:spPr>
        <p:txBody>
          <a:bodyPr>
            <a:normAutofit/>
          </a:bodyPr>
          <a:lstStyle/>
          <a:p>
            <a:pPr algn="ctr"/>
            <a:r>
              <a:rPr lang="en-US" sz="6000">
                <a:solidFill>
                  <a:srgbClr val="002060"/>
                </a:solidFill>
              </a:rPr>
              <a:t>Calculator</a:t>
            </a:r>
          </a:p>
        </p:txBody>
      </p:sp>
      <p:sp>
        <p:nvSpPr>
          <p:cNvPr id="3" name="TextBox 2">
            <a:extLst>
              <a:ext uri="{FF2B5EF4-FFF2-40B4-BE49-F238E27FC236}">
                <a16:creationId xmlns:a16="http://schemas.microsoft.com/office/drawing/2014/main" id="{9E97D62D-9862-4032-ADE6-3144AA58B049}"/>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34</a:t>
            </a:r>
            <a:endParaRPr lang="en-US"/>
          </a:p>
        </p:txBody>
      </p:sp>
    </p:spTree>
    <p:extLst>
      <p:ext uri="{BB962C8B-B14F-4D97-AF65-F5344CB8AC3E}">
        <p14:creationId xmlns:p14="http://schemas.microsoft.com/office/powerpoint/2010/main" val="8729931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descr="Questions">
            <a:extLst>
              <a:ext uri="{FF2B5EF4-FFF2-40B4-BE49-F238E27FC236}">
                <a16:creationId xmlns:a16="http://schemas.microsoft.com/office/drawing/2014/main" id="{D8AEA160-150C-4AE0-8020-7D0C8D2B3600}"/>
              </a:ext>
            </a:extLst>
          </p:cNvPr>
          <p:cNvSpPr>
            <a:spLocks noGrp="1"/>
          </p:cNvSpPr>
          <p:nvPr>
            <p:ph type="ctrTitle"/>
          </p:nvPr>
        </p:nvSpPr>
        <p:spPr/>
        <p:txBody>
          <a:bodyPr/>
          <a:lstStyle/>
          <a:p>
            <a:r>
              <a:rPr lang="en-US">
                <a:solidFill>
                  <a:srgbClr val="002060"/>
                </a:solidFill>
              </a:rPr>
              <a:t>Calculator Questions</a:t>
            </a:r>
          </a:p>
        </p:txBody>
      </p:sp>
      <p:sp>
        <p:nvSpPr>
          <p:cNvPr id="2" name="TextBox 1">
            <a:extLst>
              <a:ext uri="{FF2B5EF4-FFF2-40B4-BE49-F238E27FC236}">
                <a16:creationId xmlns:a16="http://schemas.microsoft.com/office/drawing/2014/main" id="{7292B67E-CD4B-4887-AFF9-7CB9264A263D}"/>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35</a:t>
            </a:r>
            <a:endParaRPr lang="en-US"/>
          </a:p>
        </p:txBody>
      </p:sp>
    </p:spTree>
    <p:extLst>
      <p:ext uri="{BB962C8B-B14F-4D97-AF65-F5344CB8AC3E}">
        <p14:creationId xmlns:p14="http://schemas.microsoft.com/office/powerpoint/2010/main" val="20081607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C1A0-3A89-48B3-A9B1-CCC63E7CC91F}"/>
              </a:ext>
            </a:extLst>
          </p:cNvPr>
          <p:cNvSpPr>
            <a:spLocks noGrp="1"/>
          </p:cNvSpPr>
          <p:nvPr>
            <p:ph type="title"/>
          </p:nvPr>
        </p:nvSpPr>
        <p:spPr>
          <a:xfrm>
            <a:off x="838200" y="18255"/>
            <a:ext cx="10515600" cy="1325563"/>
          </a:xfrm>
        </p:spPr>
        <p:txBody>
          <a:bodyPr>
            <a:normAutofit/>
          </a:bodyPr>
          <a:lstStyle/>
          <a:p>
            <a:pPr marL="342900" indent="-342900" algn="ctr">
              <a:lnSpc>
                <a:spcPct val="107000"/>
              </a:lnSpc>
              <a:spcBef>
                <a:spcPts val="0"/>
              </a:spcBef>
            </a:pPr>
            <a:r>
              <a:rPr lang="en-US" sz="4000">
                <a:latin typeface="Arial" panose="020B0604020202020204" pitchFamily="34" charset="0"/>
                <a:ea typeface="Calibri" panose="020F0502020204030204" pitchFamily="34" charset="0"/>
                <a:cs typeface="Arial" panose="020B0604020202020204" pitchFamily="34" charset="0"/>
              </a:rPr>
              <a:t>Instructions for Q&amp;A Session </a:t>
            </a:r>
            <a:r>
              <a:rPr lang="en-US" sz="4000">
                <a:solidFill>
                  <a:schemeClr val="bg1"/>
                </a:solidFill>
                <a:latin typeface="Arial" panose="020B0604020202020204" pitchFamily="34" charset="0"/>
                <a:ea typeface="Calibri" panose="020F0502020204030204" pitchFamily="34" charset="0"/>
                <a:cs typeface="Arial" panose="020B0604020202020204" pitchFamily="34" charset="0"/>
              </a:rPr>
              <a:t>(1)</a:t>
            </a:r>
            <a:endParaRPr lang="en-US" sz="11500">
              <a:solidFill>
                <a:schemeClr val="bg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A9B167B-301F-44EE-8206-124438C18894}"/>
              </a:ext>
            </a:extLst>
          </p:cNvPr>
          <p:cNvSpPr>
            <a:spLocks noGrp="1"/>
          </p:cNvSpPr>
          <p:nvPr>
            <p:ph idx="1"/>
          </p:nvPr>
        </p:nvSpPr>
        <p:spPr>
          <a:xfrm>
            <a:off x="838200" y="1343818"/>
            <a:ext cx="10515600" cy="5514182"/>
          </a:xfrm>
        </p:spPr>
        <p:txBody>
          <a:bodyPr>
            <a:normAutofit lnSpcReduction="10000"/>
          </a:bodyPr>
          <a:lstStyle/>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If using </a:t>
            </a:r>
            <a:r>
              <a:rPr lang="en-US" sz="2400" err="1">
                <a:latin typeface="Arial" panose="020B0604020202020204" pitchFamily="34" charset="0"/>
                <a:ea typeface="Calibri" panose="020F0502020204030204" pitchFamily="34" charset="0"/>
                <a:cs typeface="Arial" panose="020B0604020202020204" pitchFamily="34" charset="0"/>
              </a:rPr>
              <a:t>GoToWebinar</a:t>
            </a:r>
            <a:r>
              <a:rPr lang="en-US" sz="2400">
                <a:latin typeface="Arial" panose="020B0604020202020204" pitchFamily="34" charset="0"/>
                <a:ea typeface="Calibri" panose="020F0502020204030204" pitchFamily="34" charset="0"/>
                <a:cs typeface="Arial" panose="020B0604020202020204" pitchFamily="34" charset="0"/>
              </a:rPr>
              <a:t>, t</a:t>
            </a:r>
            <a:r>
              <a:rPr lang="en-US" sz="2400">
                <a:effectLst/>
                <a:latin typeface="Arial" panose="020B0604020202020204" pitchFamily="34" charset="0"/>
                <a:ea typeface="Calibri" panose="020F0502020204030204" pitchFamily="34" charset="0"/>
                <a:cs typeface="Arial" panose="020B0604020202020204" pitchFamily="34" charset="0"/>
              </a:rPr>
              <a:t>ype your question or a summary of your question into the “Questio</a:t>
            </a:r>
            <a:r>
              <a:rPr lang="en-US" sz="2400">
                <a:latin typeface="Arial" panose="020B0604020202020204" pitchFamily="34" charset="0"/>
                <a:ea typeface="Calibri" panose="020F0502020204030204" pitchFamily="34" charset="0"/>
                <a:cs typeface="Arial" panose="020B0604020202020204" pitchFamily="34" charset="0"/>
              </a:rPr>
              <a:t>n” pane</a:t>
            </a:r>
            <a:r>
              <a:rPr lang="en-US" sz="2400">
                <a:effectLst/>
                <a:latin typeface="Arial" panose="020B0604020202020204" pitchFamily="34" charset="0"/>
                <a:ea typeface="Calibri" panose="020F0502020204030204" pitchFamily="34" charset="0"/>
                <a:cs typeface="Arial" panose="020B0604020202020204" pitchFamily="34" charset="0"/>
              </a:rPr>
              <a:t>.</a:t>
            </a:r>
          </a:p>
          <a:p>
            <a:pPr>
              <a:buFont typeface="Wingdings" panose="05000000000000000000" pitchFamily="2" charset="2"/>
              <a:buChar char="v"/>
            </a:pPr>
            <a:r>
              <a:rPr lang="en-US" sz="2400">
                <a:effectLst/>
                <a:latin typeface="Arial" panose="020B0604020202020204" pitchFamily="34" charset="0"/>
                <a:ea typeface="Calibri" panose="020F0502020204030204" pitchFamily="34" charset="0"/>
                <a:cs typeface="Arial" panose="020B0604020202020204" pitchFamily="34" charset="0"/>
              </a:rPr>
              <a:t> Questions should </a:t>
            </a:r>
            <a:r>
              <a:rPr lang="en-US" sz="2400">
                <a:latin typeface="Arial" panose="020B0604020202020204" pitchFamily="34" charset="0"/>
                <a:ea typeface="Calibri" panose="020F0502020204030204" pitchFamily="34" charset="0"/>
                <a:cs typeface="Arial" panose="020B0604020202020204" pitchFamily="34" charset="0"/>
              </a:rPr>
              <a:t>focus on </a:t>
            </a:r>
            <a:r>
              <a:rPr lang="en-US" sz="2400">
                <a:effectLst/>
                <a:latin typeface="Arial" panose="020B0604020202020204" pitchFamily="34" charset="0"/>
                <a:ea typeface="Calibri" panose="020F0502020204030204" pitchFamily="34" charset="0"/>
                <a:cs typeface="Arial" panose="020B0604020202020204" pitchFamily="34" charset="0"/>
              </a:rPr>
              <a:t>SB 1383 implementation and tools only.</a:t>
            </a:r>
          </a:p>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 CalRecycle staff will go through the questions on a first come first served basis.</a:t>
            </a:r>
          </a:p>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 </a:t>
            </a:r>
            <a:r>
              <a:rPr lang="en-US" sz="2400">
                <a:effectLst/>
                <a:latin typeface="Arial" panose="020B0604020202020204" pitchFamily="34" charset="0"/>
                <a:ea typeface="Calibri" panose="020F0502020204030204" pitchFamily="34" charset="0"/>
                <a:cs typeface="Arial" panose="020B0604020202020204" pitchFamily="34" charset="0"/>
              </a:rPr>
              <a:t>We </a:t>
            </a:r>
            <a:r>
              <a:rPr lang="en-US" sz="2400">
                <a:latin typeface="Arial" panose="020B0604020202020204" pitchFamily="34" charset="0"/>
                <a:ea typeface="Calibri" panose="020F0502020204030204" pitchFamily="34" charset="0"/>
                <a:cs typeface="Arial" panose="020B0604020202020204" pitchFamily="34" charset="0"/>
              </a:rPr>
              <a:t>will aim </a:t>
            </a:r>
            <a:r>
              <a:rPr lang="en-US" sz="2400">
                <a:effectLst/>
                <a:latin typeface="Arial" panose="020B0604020202020204" pitchFamily="34" charset="0"/>
                <a:ea typeface="Calibri" panose="020F0502020204030204" pitchFamily="34" charset="0"/>
                <a:cs typeface="Arial" panose="020B0604020202020204" pitchFamily="34" charset="0"/>
              </a:rPr>
              <a:t>to get to as many different people as possible.</a:t>
            </a:r>
          </a:p>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 To ask a question over the webinar, you must unmute yourself on your end; please state your affiliation.</a:t>
            </a:r>
            <a:endParaRPr lang="en-US" sz="2400">
              <a:effectLst/>
              <a:latin typeface="Arial" panose="020B0604020202020204" pitchFamily="34" charset="0"/>
              <a:ea typeface="Calibri" panose="020F0502020204030204" pitchFamily="34" charset="0"/>
              <a:cs typeface="Arial" panose="020B0604020202020204" pitchFamily="34" charset="0"/>
            </a:endParaRPr>
          </a:p>
          <a:p>
            <a:pPr>
              <a:buFont typeface="Wingdings" panose="05000000000000000000" pitchFamily="2" charset="2"/>
              <a:buChar char="v"/>
            </a:pPr>
            <a:r>
              <a:rPr lang="en-US" sz="2400">
                <a:effectLst/>
                <a:latin typeface="Arial" panose="020B0604020202020204" pitchFamily="34" charset="0"/>
                <a:ea typeface="Calibri" panose="020F0502020204030204" pitchFamily="34" charset="0"/>
                <a:cs typeface="Arial" panose="020B0604020202020204" pitchFamily="34" charset="0"/>
              </a:rPr>
              <a:t> If we are unable to answer your question during the webinar, CalRecycle staff will follow up with you.</a:t>
            </a:r>
          </a:p>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 We will not use the “raise hand” function.</a:t>
            </a:r>
          </a:p>
          <a:p>
            <a:pPr>
              <a:buFont typeface="Wingdings" panose="05000000000000000000" pitchFamily="2" charset="2"/>
              <a:buChar char="v"/>
            </a:pPr>
            <a:r>
              <a:rPr lang="en-US" sz="2400">
                <a:effectLst/>
                <a:latin typeface="Arial" panose="020B0604020202020204" pitchFamily="34" charset="0"/>
                <a:ea typeface="Calibri" panose="020F0502020204030204" pitchFamily="34" charset="0"/>
                <a:cs typeface="Arial" panose="020B0604020202020204" pitchFamily="34" charset="0"/>
              </a:rPr>
              <a:t> If </a:t>
            </a:r>
            <a:r>
              <a:rPr lang="en-US" sz="2400">
                <a:latin typeface="Arial" panose="020B0604020202020204" pitchFamily="34" charset="0"/>
                <a:ea typeface="Calibri" panose="020F0502020204030204" pitchFamily="34" charset="0"/>
                <a:cs typeface="Arial" panose="020B0604020202020204" pitchFamily="34" charset="0"/>
              </a:rPr>
              <a:t>watching via the CalEPA Broadcast, email your questions to</a:t>
            </a:r>
            <a:r>
              <a:rPr lang="en-US" sz="2400">
                <a:effectLst/>
                <a:latin typeface="Arial" panose="020B0604020202020204" pitchFamily="34" charset="0"/>
                <a:ea typeface="Calibri" panose="020F0502020204030204" pitchFamily="34" charset="0"/>
                <a:cs typeface="Arial" panose="020B0604020202020204" pitchFamily="34" charset="0"/>
              </a:rPr>
              <a:t>: </a:t>
            </a:r>
            <a:r>
              <a:rPr lang="en-US" sz="2400">
                <a:effectLst/>
                <a:latin typeface="Arial" panose="020B0604020202020204" pitchFamily="34" charset="0"/>
                <a:ea typeface="Calibri" panose="020F0502020204030204" pitchFamily="34" charset="0"/>
                <a:cs typeface="Arial" panose="020B0604020202020204" pitchFamily="34" charset="0"/>
                <a:hlinkClick r:id="rId3"/>
              </a:rPr>
              <a:t>SLCP.Organics@calrecycle.ca.go</a:t>
            </a:r>
            <a:r>
              <a:rPr lang="en-US" sz="2400">
                <a:latin typeface="Arial" panose="020B0604020202020204" pitchFamily="34" charset="0"/>
                <a:ea typeface="Calibri" panose="020F0502020204030204" pitchFamily="34" charset="0"/>
                <a:cs typeface="Arial" panose="020B0604020202020204" pitchFamily="34" charset="0"/>
                <a:hlinkClick r:id="rId3"/>
              </a:rPr>
              <a:t>v</a:t>
            </a:r>
            <a:r>
              <a:rPr lang="en-US" sz="2400">
                <a:latin typeface="Arial" panose="020B0604020202020204" pitchFamily="34" charset="0"/>
                <a:ea typeface="Calibri" panose="020F0502020204030204" pitchFamily="34" charset="0"/>
                <a:cs typeface="Arial" panose="020B0604020202020204" pitchFamily="34" charset="0"/>
              </a:rPr>
              <a:t> </a:t>
            </a:r>
            <a:endParaRPr lang="en-US" sz="2400">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28569EA7-246D-4374-A426-818D2D1B3680}"/>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36</a:t>
            </a:r>
            <a:endParaRPr lang="en-US"/>
          </a:p>
        </p:txBody>
      </p:sp>
    </p:spTree>
    <p:extLst>
      <p:ext uri="{BB962C8B-B14F-4D97-AF65-F5344CB8AC3E}">
        <p14:creationId xmlns:p14="http://schemas.microsoft.com/office/powerpoint/2010/main" val="25223482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416990"/>
            <a:ext cx="9144000" cy="2387600"/>
          </a:xfrm>
        </p:spPr>
        <p:txBody>
          <a:bodyPr>
            <a:noAutofit/>
          </a:bodyPr>
          <a:lstStyle/>
          <a:p>
            <a:r>
              <a:rPr lang="en-US">
                <a:solidFill>
                  <a:srgbClr val="002060"/>
                </a:solidFill>
              </a:rPr>
              <a:t>How Can We Estimate Factors for Edible Food Disposed?</a:t>
            </a:r>
          </a:p>
        </p:txBody>
      </p:sp>
      <p:sp>
        <p:nvSpPr>
          <p:cNvPr id="4" name="Subtitle 3"/>
          <p:cNvSpPr>
            <a:spLocks noGrp="1"/>
          </p:cNvSpPr>
          <p:nvPr>
            <p:ph type="subTitle" idx="1"/>
          </p:nvPr>
        </p:nvSpPr>
        <p:spPr>
          <a:xfrm>
            <a:off x="1524000" y="4550025"/>
            <a:ext cx="9144000" cy="1655762"/>
          </a:xfrm>
        </p:spPr>
        <p:txBody>
          <a:bodyPr>
            <a:noAutofit/>
          </a:bodyPr>
          <a:lstStyle/>
          <a:p>
            <a:pPr>
              <a:spcBef>
                <a:spcPct val="0"/>
              </a:spcBef>
            </a:pPr>
            <a:r>
              <a:rPr lang="en-US" sz="3600" b="1">
                <a:solidFill>
                  <a:srgbClr val="007BB3"/>
                </a:solidFill>
                <a:ea typeface="+mj-ea"/>
              </a:rPr>
              <a:t> Associated Guidance Document</a:t>
            </a:r>
          </a:p>
        </p:txBody>
      </p:sp>
      <p:sp>
        <p:nvSpPr>
          <p:cNvPr id="3" name="TextBox 2">
            <a:extLst>
              <a:ext uri="{FF2B5EF4-FFF2-40B4-BE49-F238E27FC236}">
                <a16:creationId xmlns:a16="http://schemas.microsoft.com/office/drawing/2014/main" id="{370DCB43-880F-4C3B-A6EA-BABD9B1AF9A4}"/>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37</a:t>
            </a:r>
            <a:endParaRPr lang="en-US"/>
          </a:p>
        </p:txBody>
      </p:sp>
    </p:spTree>
    <p:extLst>
      <p:ext uri="{BB962C8B-B14F-4D97-AF65-F5344CB8AC3E}">
        <p14:creationId xmlns:p14="http://schemas.microsoft.com/office/powerpoint/2010/main" val="30464952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77A71-A22B-4E63-8B43-D2117C0B5800}"/>
              </a:ext>
            </a:extLst>
          </p:cNvPr>
          <p:cNvSpPr>
            <a:spLocks noGrp="1"/>
          </p:cNvSpPr>
          <p:nvPr>
            <p:ph type="title"/>
          </p:nvPr>
        </p:nvSpPr>
        <p:spPr/>
        <p:txBody>
          <a:bodyPr>
            <a:normAutofit/>
          </a:bodyPr>
          <a:lstStyle/>
          <a:p>
            <a:r>
              <a:rPr lang="en-US"/>
              <a:t>Guidance Document</a:t>
            </a:r>
          </a:p>
        </p:txBody>
      </p:sp>
      <p:sp>
        <p:nvSpPr>
          <p:cNvPr id="3" name="Content Placeholder 2">
            <a:extLst>
              <a:ext uri="{FF2B5EF4-FFF2-40B4-BE49-F238E27FC236}">
                <a16:creationId xmlns:a16="http://schemas.microsoft.com/office/drawing/2014/main" id="{ACD306FC-B1CC-4026-8F00-F24DB72FB23E}"/>
              </a:ext>
            </a:extLst>
          </p:cNvPr>
          <p:cNvSpPr>
            <a:spLocks noGrp="1"/>
          </p:cNvSpPr>
          <p:nvPr>
            <p:ph idx="1"/>
          </p:nvPr>
        </p:nvSpPr>
        <p:spPr/>
        <p:txBody>
          <a:bodyPr/>
          <a:lstStyle/>
          <a:p>
            <a:r>
              <a:rPr lang="en-US"/>
              <a:t>Primary purpose: Help users select and alter factors to input into the Calculator representing </a:t>
            </a:r>
            <a:r>
              <a:rPr lang="en-US" b="1"/>
              <a:t>average pounds of edible food disposed per facility per year</a:t>
            </a:r>
            <a:r>
              <a:rPr lang="en-US"/>
              <a:t> by Generator Type</a:t>
            </a:r>
          </a:p>
        </p:txBody>
      </p:sp>
      <p:pic>
        <p:nvPicPr>
          <p:cNvPr id="7" name="Picture 6">
            <a:extLst>
              <a:ext uri="{FF2B5EF4-FFF2-40B4-BE49-F238E27FC236}">
                <a16:creationId xmlns:a16="http://schemas.microsoft.com/office/drawing/2014/main" id="{E8E610CB-454E-40BC-8273-8D5222212C1D}"/>
              </a:ext>
              <a:ext uri="{C183D7F6-B498-43B3-948B-1728B52AA6E4}">
                <adec:decorative xmlns:adec="http://schemas.microsoft.com/office/drawing/2017/decorative" val="1"/>
              </a:ext>
            </a:extLst>
          </p:cNvPr>
          <p:cNvPicPr>
            <a:picLocks noChangeAspect="1"/>
          </p:cNvPicPr>
          <p:nvPr/>
        </p:nvPicPr>
        <p:blipFill rotWithShape="1">
          <a:blip r:embed="rId3"/>
          <a:srcRect b="36699"/>
          <a:stretch/>
        </p:blipFill>
        <p:spPr>
          <a:xfrm>
            <a:off x="2679169" y="3204028"/>
            <a:ext cx="6058746" cy="2972935"/>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8109788A-313F-490E-B5BA-DF4DD5EA20DB}"/>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38</a:t>
            </a:r>
            <a:endParaRPr lang="en-US"/>
          </a:p>
        </p:txBody>
      </p:sp>
    </p:spTree>
    <p:extLst>
      <p:ext uri="{BB962C8B-B14F-4D97-AF65-F5344CB8AC3E}">
        <p14:creationId xmlns:p14="http://schemas.microsoft.com/office/powerpoint/2010/main" val="26085628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58889-4849-4376-84EA-0345F6E87ECF}"/>
              </a:ext>
            </a:extLst>
          </p:cNvPr>
          <p:cNvSpPr>
            <a:spLocks noGrp="1"/>
          </p:cNvSpPr>
          <p:nvPr>
            <p:ph type="title"/>
          </p:nvPr>
        </p:nvSpPr>
        <p:spPr/>
        <p:txBody>
          <a:bodyPr/>
          <a:lstStyle/>
          <a:p>
            <a:r>
              <a:rPr lang="en-US"/>
              <a:t>Guidance Document Overview</a:t>
            </a:r>
          </a:p>
        </p:txBody>
      </p:sp>
      <p:pic>
        <p:nvPicPr>
          <p:cNvPr id="9" name="Picture 8" descr="Set of four pictures that show the main sections of the guidance document associated with the edible food recovery capacity planning calculator. 1) Data Requirements for Calculator; 2) Selecting Edible Food Disposal Conversion Factors; 3) Delineating Estimate of Edible Food Disposed Further by Food Type; and 4) Tables with Potential Data to Use &amp; Details of Data Limitations">
            <a:extLst>
              <a:ext uri="{FF2B5EF4-FFF2-40B4-BE49-F238E27FC236}">
                <a16:creationId xmlns:a16="http://schemas.microsoft.com/office/drawing/2014/main" id="{604184FC-571B-4C3D-B341-40019C72AFFD}"/>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536535" y="1585655"/>
            <a:ext cx="4101805" cy="1828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0">
            <a:extLst>
              <a:ext uri="{FF2B5EF4-FFF2-40B4-BE49-F238E27FC236}">
                <a16:creationId xmlns:a16="http://schemas.microsoft.com/office/drawing/2014/main" id="{79BC527D-D1A3-4AE1-9530-9F4B16A42A23}"/>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238108" y="1585655"/>
            <a:ext cx="4754880" cy="1828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Picture 14">
            <a:extLst>
              <a:ext uri="{FF2B5EF4-FFF2-40B4-BE49-F238E27FC236}">
                <a16:creationId xmlns:a16="http://schemas.microsoft.com/office/drawing/2014/main" id="{A5613500-B817-4B9C-9E90-B8F9F46D210A}"/>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91814" y="3982968"/>
            <a:ext cx="4370192" cy="16337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a:extLst>
              <a:ext uri="{FF2B5EF4-FFF2-40B4-BE49-F238E27FC236}">
                <a16:creationId xmlns:a16="http://schemas.microsoft.com/office/drawing/2014/main" id="{D0B7065F-8F6E-4D3E-A10F-C2FE84941797}"/>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5260769" y="4054591"/>
            <a:ext cx="6709558" cy="14904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75017703-858D-447F-892E-EA23CD9FD36E}"/>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39</a:t>
            </a:r>
            <a:endParaRPr lang="en-US"/>
          </a:p>
        </p:txBody>
      </p:sp>
    </p:spTree>
    <p:extLst>
      <p:ext uri="{BB962C8B-B14F-4D97-AF65-F5344CB8AC3E}">
        <p14:creationId xmlns:p14="http://schemas.microsoft.com/office/powerpoint/2010/main" val="16892359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B72D0-7A54-47FB-8DA1-3C8DC27BE1DC}"/>
              </a:ext>
            </a:extLst>
          </p:cNvPr>
          <p:cNvSpPr>
            <a:spLocks noGrp="1"/>
          </p:cNvSpPr>
          <p:nvPr>
            <p:ph type="title"/>
          </p:nvPr>
        </p:nvSpPr>
        <p:spPr/>
        <p:txBody>
          <a:bodyPr/>
          <a:lstStyle/>
          <a:p>
            <a:r>
              <a:rPr lang="en-US"/>
              <a:t>Main Data Sources</a:t>
            </a:r>
          </a:p>
        </p:txBody>
      </p:sp>
      <p:sp>
        <p:nvSpPr>
          <p:cNvPr id="3" name="Content Placeholder 2">
            <a:extLst>
              <a:ext uri="{FF2B5EF4-FFF2-40B4-BE49-F238E27FC236}">
                <a16:creationId xmlns:a16="http://schemas.microsoft.com/office/drawing/2014/main" id="{E75102E6-71F8-4D28-924B-3D0FEC2509CA}"/>
              </a:ext>
            </a:extLst>
          </p:cNvPr>
          <p:cNvSpPr>
            <a:spLocks noGrp="1"/>
          </p:cNvSpPr>
          <p:nvPr>
            <p:ph idx="1"/>
          </p:nvPr>
        </p:nvSpPr>
        <p:spPr/>
        <p:txBody>
          <a:bodyPr/>
          <a:lstStyle/>
          <a:p>
            <a:r>
              <a:rPr lang="en-US" dirty="0"/>
              <a:t>2018 CalRecycle Waste Characterization Studies</a:t>
            </a:r>
          </a:p>
          <a:p>
            <a:pPr lvl="1"/>
            <a:r>
              <a:rPr lang="en-US" dirty="0"/>
              <a:t>Generator-based data for a small number of industry groups</a:t>
            </a:r>
          </a:p>
          <a:p>
            <a:pPr lvl="1"/>
            <a:r>
              <a:rPr lang="en-US" dirty="0"/>
              <a:t>Disposal-based data for commercial sector</a:t>
            </a:r>
          </a:p>
          <a:p>
            <a:r>
              <a:rPr lang="en-US" dirty="0"/>
              <a:t>Reports from Natural Resources Defense Council (NRDC)</a:t>
            </a:r>
          </a:p>
        </p:txBody>
      </p:sp>
      <p:pic>
        <p:nvPicPr>
          <p:cNvPr id="5" name="Picture 4" descr="Screenshot of report from the Natural Resources Defense Council entitled &quot;Estimating Quantities and Types of Food Waste at the City Level: Technical Appendices&quot;">
            <a:extLst>
              <a:ext uri="{FF2B5EF4-FFF2-40B4-BE49-F238E27FC236}">
                <a16:creationId xmlns:a16="http://schemas.microsoft.com/office/drawing/2014/main" id="{6ECFB8C5-E859-416A-819C-17972A922F8C}"/>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838200" y="3588851"/>
            <a:ext cx="4597450" cy="2365442"/>
          </a:xfrm>
          <a:prstGeom prst="rect">
            <a:avLst/>
          </a:prstGeom>
        </p:spPr>
      </p:pic>
      <p:pic>
        <p:nvPicPr>
          <p:cNvPr id="7" name="Picture 6" descr="Screenshot of report from the Natural Resources Defense Council entitled &quot;Modeling the Potential to Increase Food Rescue: Denver, New York City, and Nashville&quot;">
            <a:extLst>
              <a:ext uri="{FF2B5EF4-FFF2-40B4-BE49-F238E27FC236}">
                <a16:creationId xmlns:a16="http://schemas.microsoft.com/office/drawing/2014/main" id="{526E220B-1003-49E0-A5E5-EE0497260048}"/>
              </a:ext>
            </a:extLst>
          </p:cNvPr>
          <p:cNvPicPr>
            <a:picLocks noChangeAspect="1"/>
          </p:cNvPicPr>
          <p:nvPr/>
        </p:nvPicPr>
        <p:blipFill>
          <a:blip r:embed="rId4"/>
          <a:stretch>
            <a:fillRect/>
          </a:stretch>
        </p:blipFill>
        <p:spPr>
          <a:xfrm>
            <a:off x="5595307" y="3588851"/>
            <a:ext cx="4956579" cy="2360897"/>
          </a:xfrm>
          <a:prstGeom prst="rect">
            <a:avLst/>
          </a:prstGeom>
        </p:spPr>
      </p:pic>
      <p:sp>
        <p:nvSpPr>
          <p:cNvPr id="4" name="TextBox 3">
            <a:extLst>
              <a:ext uri="{FF2B5EF4-FFF2-40B4-BE49-F238E27FC236}">
                <a16:creationId xmlns:a16="http://schemas.microsoft.com/office/drawing/2014/main" id="{0170CD6C-C45D-4A17-8894-4BDDFB42FDB0}"/>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40</a:t>
            </a:r>
            <a:endParaRPr lang="en-US"/>
          </a:p>
        </p:txBody>
      </p:sp>
    </p:spTree>
    <p:extLst>
      <p:ext uri="{BB962C8B-B14F-4D97-AF65-F5344CB8AC3E}">
        <p14:creationId xmlns:p14="http://schemas.microsoft.com/office/powerpoint/2010/main" val="19483396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26093-71F7-4A84-B9FF-0F5E679F6921}"/>
              </a:ext>
            </a:extLst>
          </p:cNvPr>
          <p:cNvSpPr>
            <a:spLocks noGrp="1"/>
          </p:cNvSpPr>
          <p:nvPr>
            <p:ph type="title"/>
          </p:nvPr>
        </p:nvSpPr>
        <p:spPr/>
        <p:txBody>
          <a:bodyPr/>
          <a:lstStyle/>
          <a:p>
            <a:r>
              <a:rPr lang="en-US"/>
              <a:t>Challenges to Consider When Using Existing Data</a:t>
            </a:r>
          </a:p>
        </p:txBody>
      </p:sp>
      <p:sp>
        <p:nvSpPr>
          <p:cNvPr id="3" name="Content Placeholder 2">
            <a:extLst>
              <a:ext uri="{FF2B5EF4-FFF2-40B4-BE49-F238E27FC236}">
                <a16:creationId xmlns:a16="http://schemas.microsoft.com/office/drawing/2014/main" id="{F1AA43CD-8D22-478B-BFAB-F71E4AF26013}"/>
              </a:ext>
            </a:extLst>
          </p:cNvPr>
          <p:cNvSpPr>
            <a:spLocks noGrp="1"/>
          </p:cNvSpPr>
          <p:nvPr>
            <p:ph idx="1"/>
          </p:nvPr>
        </p:nvSpPr>
        <p:spPr>
          <a:xfrm>
            <a:off x="838200" y="1825625"/>
            <a:ext cx="10515600" cy="4344063"/>
          </a:xfrm>
        </p:spPr>
        <p:txBody>
          <a:bodyPr>
            <a:normAutofit/>
          </a:bodyPr>
          <a:lstStyle/>
          <a:p>
            <a:r>
              <a:rPr lang="en-US"/>
              <a:t>2018 Waste Characterization Study Data</a:t>
            </a:r>
          </a:p>
          <a:p>
            <a:pPr lvl="1"/>
            <a:r>
              <a:rPr lang="en-US"/>
              <a:t>Estimates available for a limited number of industry groups derived from small sample sizes</a:t>
            </a:r>
          </a:p>
          <a:p>
            <a:pPr lvl="1"/>
            <a:r>
              <a:rPr lang="en-US"/>
              <a:t>Definition of “edible food” and units of data align with data needs of the calculator</a:t>
            </a:r>
          </a:p>
          <a:p>
            <a:r>
              <a:rPr lang="en-US"/>
              <a:t>External Data</a:t>
            </a:r>
          </a:p>
          <a:p>
            <a:pPr lvl="1"/>
            <a:r>
              <a:rPr lang="en-US"/>
              <a:t>Estimates include materials or businesses that are not targeted by SB 1383 </a:t>
            </a:r>
          </a:p>
          <a:p>
            <a:pPr lvl="1"/>
            <a:r>
              <a:rPr lang="en-US">
                <a:cs typeface="Times New Roman" panose="02020603050405020304" pitchFamily="18" charset="0"/>
              </a:rPr>
              <a:t>Estimates are generally not provided in the appropriate units for the calculator</a:t>
            </a:r>
          </a:p>
        </p:txBody>
      </p:sp>
      <p:sp>
        <p:nvSpPr>
          <p:cNvPr id="5" name="TextBox 4">
            <a:extLst>
              <a:ext uri="{FF2B5EF4-FFF2-40B4-BE49-F238E27FC236}">
                <a16:creationId xmlns:a16="http://schemas.microsoft.com/office/drawing/2014/main" id="{0FBFBC78-9A2A-457F-BD59-2EA1F9C3A64B}"/>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41</a:t>
            </a:r>
            <a:endParaRPr lang="en-US"/>
          </a:p>
        </p:txBody>
      </p:sp>
    </p:spTree>
    <p:extLst>
      <p:ext uri="{BB962C8B-B14F-4D97-AF65-F5344CB8AC3E}">
        <p14:creationId xmlns:p14="http://schemas.microsoft.com/office/powerpoint/2010/main" val="20101025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EEFB3-D6E7-4380-BE1B-9B055B4BE49F}"/>
              </a:ext>
            </a:extLst>
          </p:cNvPr>
          <p:cNvSpPr>
            <a:spLocks noGrp="1"/>
          </p:cNvSpPr>
          <p:nvPr>
            <p:ph type="title"/>
          </p:nvPr>
        </p:nvSpPr>
        <p:spPr/>
        <p:txBody>
          <a:bodyPr>
            <a:normAutofit fontScale="90000"/>
          </a:bodyPr>
          <a:lstStyle/>
          <a:p>
            <a:r>
              <a:rPr lang="en-US"/>
              <a:t>Example: Deriving Supermarket Factor Using Info in Guidance Document – Option 1</a:t>
            </a:r>
          </a:p>
        </p:txBody>
      </p:sp>
      <p:sp>
        <p:nvSpPr>
          <p:cNvPr id="3" name="Content Placeholder 2">
            <a:extLst>
              <a:ext uri="{FF2B5EF4-FFF2-40B4-BE49-F238E27FC236}">
                <a16:creationId xmlns:a16="http://schemas.microsoft.com/office/drawing/2014/main" id="{9857D7A9-B073-43DA-9622-D09DEB386C94}"/>
              </a:ext>
            </a:extLst>
          </p:cNvPr>
          <p:cNvSpPr>
            <a:spLocks noGrp="1"/>
          </p:cNvSpPr>
          <p:nvPr>
            <p:ph idx="1"/>
          </p:nvPr>
        </p:nvSpPr>
        <p:spPr/>
        <p:txBody>
          <a:bodyPr/>
          <a:lstStyle/>
          <a:p>
            <a:r>
              <a:rPr lang="en-US"/>
              <a:t>Goal: Estimate a factor for </a:t>
            </a:r>
            <a:r>
              <a:rPr lang="en-US" b="1"/>
              <a:t>pounds of edible food disposed per average Supermarket per year</a:t>
            </a:r>
          </a:p>
          <a:p>
            <a:r>
              <a:rPr lang="en-US" b="1"/>
              <a:t>Option 1: </a:t>
            </a:r>
            <a:r>
              <a:rPr lang="en-US"/>
              <a:t>Use 2018 CalRecycle WCS Data for Supermarkets and Grocery Stores</a:t>
            </a:r>
          </a:p>
          <a:p>
            <a:pPr marL="457200" lvl="1" indent="0">
              <a:buNone/>
            </a:pPr>
            <a:endParaRPr lang="en-US"/>
          </a:p>
          <a:p>
            <a:pPr marL="457200" lvl="1" indent="0" algn="ctr">
              <a:buNone/>
            </a:pPr>
            <a:r>
              <a:rPr lang="en-US" b="1"/>
              <a:t>Estimate: 9,300 pounds of potentially donatable food disposed per facility per year</a:t>
            </a:r>
          </a:p>
        </p:txBody>
      </p:sp>
      <p:sp>
        <p:nvSpPr>
          <p:cNvPr id="5" name="TextBox 4">
            <a:extLst>
              <a:ext uri="{FF2B5EF4-FFF2-40B4-BE49-F238E27FC236}">
                <a16:creationId xmlns:a16="http://schemas.microsoft.com/office/drawing/2014/main" id="{9C942A00-EA46-4930-A934-00AAC0DC76FD}"/>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42</a:t>
            </a:r>
            <a:endParaRPr lang="en-US"/>
          </a:p>
        </p:txBody>
      </p:sp>
    </p:spTree>
    <p:extLst>
      <p:ext uri="{BB962C8B-B14F-4D97-AF65-F5344CB8AC3E}">
        <p14:creationId xmlns:p14="http://schemas.microsoft.com/office/powerpoint/2010/main" val="8748760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EEFB3-D6E7-4380-BE1B-9B055B4BE49F}"/>
              </a:ext>
            </a:extLst>
          </p:cNvPr>
          <p:cNvSpPr>
            <a:spLocks noGrp="1"/>
          </p:cNvSpPr>
          <p:nvPr>
            <p:ph type="title"/>
          </p:nvPr>
        </p:nvSpPr>
        <p:spPr>
          <a:xfrm>
            <a:off x="599551" y="244545"/>
            <a:ext cx="10992897" cy="1325563"/>
          </a:xfrm>
        </p:spPr>
        <p:txBody>
          <a:bodyPr>
            <a:normAutofit fontScale="90000"/>
          </a:bodyPr>
          <a:lstStyle/>
          <a:p>
            <a:r>
              <a:rPr lang="en-US"/>
              <a:t>Example: Deriving Supermarket Factor Using Info in Guidance Document - Option 2</a:t>
            </a:r>
          </a:p>
        </p:txBody>
      </p:sp>
      <p:sp>
        <p:nvSpPr>
          <p:cNvPr id="3" name="Content Placeholder 2">
            <a:extLst>
              <a:ext uri="{FF2B5EF4-FFF2-40B4-BE49-F238E27FC236}">
                <a16:creationId xmlns:a16="http://schemas.microsoft.com/office/drawing/2014/main" id="{9857D7A9-B073-43DA-9622-D09DEB386C94}"/>
              </a:ext>
            </a:extLst>
          </p:cNvPr>
          <p:cNvSpPr>
            <a:spLocks noGrp="1"/>
          </p:cNvSpPr>
          <p:nvPr>
            <p:ph idx="1"/>
          </p:nvPr>
        </p:nvSpPr>
        <p:spPr>
          <a:xfrm>
            <a:off x="838199" y="1536788"/>
            <a:ext cx="10515600" cy="2495166"/>
          </a:xfrm>
        </p:spPr>
        <p:txBody>
          <a:bodyPr>
            <a:normAutofit/>
          </a:bodyPr>
          <a:lstStyle/>
          <a:p>
            <a:r>
              <a:rPr lang="en-US"/>
              <a:t>Goal: Estimate a factor for </a:t>
            </a:r>
            <a:r>
              <a:rPr lang="en-US" b="1"/>
              <a:t>pounds of edible food disposed per average Supermarket per year</a:t>
            </a:r>
          </a:p>
          <a:p>
            <a:r>
              <a:rPr lang="en-US" b="1"/>
              <a:t>Option 2: </a:t>
            </a:r>
            <a:r>
              <a:rPr lang="en-US"/>
              <a:t>Use NRDC Estimate Converted to Proper Units</a:t>
            </a:r>
          </a:p>
          <a:p>
            <a:pPr lvl="1"/>
            <a:r>
              <a:rPr lang="en-US" b="1"/>
              <a:t>NRDC Estimate: </a:t>
            </a:r>
            <a:r>
              <a:rPr lang="en-US"/>
              <a:t>3,000 pounds food waste per employee per year</a:t>
            </a:r>
          </a:p>
        </p:txBody>
      </p:sp>
      <mc:AlternateContent xmlns:mc="http://schemas.openxmlformats.org/markup-compatibility/2006" xmlns:a14="http://schemas.microsoft.com/office/drawing/2010/main">
        <mc:Choice Requires="a14">
          <p:sp>
            <p:nvSpPr>
              <p:cNvPr id="5" name="TextBox 4" descr="An equation illustrating an example of how to convert NRDC data to units used in Calculator. The NRDC’s report estimates that approximately 3,000 pounds of food waste is generated per supermarket employee per year. To convert to the needed units, we first multiply those 3,000 pounds by the average number of supermarket employees per facility to get an estimate of pounds of food waste generation per supermarket. Then, to convert from food waste generation to food waste disposed, we use an estimate that 50 percent is disposed, given a robust organics collection system in our hypothetical jurisdiction. Finally, to convert from total food waste disposed to edible food waste disposed, we multiply by a conversion factor estimating 22 percent of total food waste disposed was potentially donatable or “edible.” This results in an estimate of 12,870 pounds of edible food disposed per supermarket per year.">
                <a:extLst>
                  <a:ext uri="{FF2B5EF4-FFF2-40B4-BE49-F238E27FC236}">
                    <a16:creationId xmlns:a16="http://schemas.microsoft.com/office/drawing/2014/main" id="{EE7BB043-BCD6-43AB-9F47-8E9F867E075C}"/>
                  </a:ext>
                </a:extLst>
              </p:cNvPr>
              <p:cNvSpPr txBox="1"/>
              <p:nvPr/>
            </p:nvSpPr>
            <p:spPr>
              <a:xfrm>
                <a:off x="263845" y="3429000"/>
                <a:ext cx="11328603" cy="2374496"/>
              </a:xfrm>
              <a:prstGeom prst="rect">
                <a:avLst/>
              </a:prstGeom>
              <a:noFill/>
            </p:spPr>
            <p:txBody>
              <a:bodyPr wrap="square">
                <a:spAutoFit/>
              </a:bodyPr>
              <a:lstStyle/>
              <a:p>
                <a:pPr algn="ctr"/>
                <a14:m>
                  <m:oMathPara xmlns:m="http://schemas.openxmlformats.org/officeDocument/2006/math">
                    <m:oMathParaPr>
                      <m:jc m:val="centerGroup"/>
                    </m:oMathParaPr>
                    <m:oMath xmlns:m="http://schemas.openxmlformats.org/officeDocument/2006/math">
                      <m:d>
                        <m:dPr>
                          <m:ctrlPr>
                            <a:rPr lang="en-US" sz="2200" i="1" smtClean="0">
                              <a:solidFill>
                                <a:schemeClr val="tx1"/>
                              </a:solidFill>
                              <a:latin typeface="Cambria Math" panose="02040503050406030204" pitchFamily="18" charset="0"/>
                            </a:rPr>
                          </m:ctrlPr>
                        </m:dPr>
                        <m:e>
                          <m:f>
                            <m:fPr>
                              <m:ctrlPr>
                                <a:rPr lang="en-US" sz="2200" i="1">
                                  <a:solidFill>
                                    <a:schemeClr val="tx1"/>
                                  </a:solidFill>
                                  <a:latin typeface="Cambria Math" panose="02040503050406030204" pitchFamily="18" charset="0"/>
                                </a:rPr>
                              </m:ctrlPr>
                            </m:fPr>
                            <m:num>
                              <m:r>
                                <a:rPr lang="en-US" sz="2200">
                                  <a:solidFill>
                                    <a:schemeClr val="tx1"/>
                                  </a:solidFill>
                                  <a:latin typeface="Cambria Math" panose="02040503050406030204" pitchFamily="18" charset="0"/>
                                </a:rPr>
                                <m:t>3,000</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𝑝𝑜𝑢𝑛𝑑𝑠</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𝑜𝑓𝑓𝑜𝑜𝑑</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𝑤𝑎𝑠𝑡𝑒</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𝑔𝑒𝑛𝑒𝑟𝑎𝑡𝑖𝑜𝑛</m:t>
                              </m:r>
                            </m:num>
                            <m:den>
                              <m:r>
                                <a:rPr lang="en-US" sz="2200" i="1">
                                  <a:solidFill>
                                    <a:schemeClr val="tx1"/>
                                  </a:solidFill>
                                  <a:latin typeface="Cambria Math" panose="02040503050406030204" pitchFamily="18" charset="0"/>
                                </a:rPr>
                                <m:t>𝑝𝑒𝑟</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𝑠𝑢𝑝𝑒𝑟𝑚𝑎𝑟𝑘𝑒𝑡</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𝑒𝑚𝑝𝑙𝑜𝑦𝑒𝑒</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𝑝𝑒𝑟</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𝑦𝑒𝑎𝑟</m:t>
                              </m:r>
                            </m:den>
                          </m:f>
                        </m:e>
                      </m:d>
                      <m:d>
                        <m:dPr>
                          <m:ctrlPr>
                            <a:rPr lang="en-US" sz="2200" i="1">
                              <a:solidFill>
                                <a:schemeClr val="tx1"/>
                              </a:solidFill>
                              <a:latin typeface="Cambria Math" panose="02040503050406030204" pitchFamily="18" charset="0"/>
                            </a:rPr>
                          </m:ctrlPr>
                        </m:dPr>
                        <m:e>
                          <m:f>
                            <m:fPr>
                              <m:ctrlPr>
                                <a:rPr lang="en-US" sz="2200" i="1">
                                  <a:solidFill>
                                    <a:schemeClr val="tx1"/>
                                  </a:solidFill>
                                  <a:latin typeface="Cambria Math" panose="02040503050406030204" pitchFamily="18" charset="0"/>
                                </a:rPr>
                              </m:ctrlPr>
                            </m:fPr>
                            <m:num>
                              <m:r>
                                <a:rPr lang="en-US" sz="2200" i="0">
                                  <a:solidFill>
                                    <a:schemeClr val="tx1"/>
                                  </a:solidFill>
                                  <a:latin typeface="Cambria Math" panose="02040503050406030204" pitchFamily="18" charset="0"/>
                                </a:rPr>
                                <m:t>39 </m:t>
                              </m:r>
                              <m:r>
                                <a:rPr lang="en-US" sz="2200" i="1">
                                  <a:solidFill>
                                    <a:schemeClr val="tx1"/>
                                  </a:solidFill>
                                  <a:latin typeface="Cambria Math" panose="02040503050406030204" pitchFamily="18" charset="0"/>
                                </a:rPr>
                                <m:t>𝑠𝑢𝑝𝑒𝑟𝑚𝑎𝑟𝑘𝑒𝑡</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𝑒𝑚𝑝𝑙𝑜𝑦𝑒𝑒𝑠</m:t>
                              </m:r>
                            </m:num>
                            <m:den>
                              <m:r>
                                <a:rPr lang="en-US" sz="2200" i="1">
                                  <a:solidFill>
                                    <a:schemeClr val="tx1"/>
                                  </a:solidFill>
                                  <a:latin typeface="Cambria Math" panose="02040503050406030204" pitchFamily="18" charset="0"/>
                                </a:rPr>
                                <m:t>𝑠𝑢𝑝𝑒𝑟𝑚𝑎𝑟𝑘𝑒𝑡</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𝑓𝑎𝑐𝑖𝑙𝑖𝑡𝑦</m:t>
                              </m:r>
                            </m:den>
                          </m:f>
                        </m:e>
                      </m:d>
                    </m:oMath>
                  </m:oMathPara>
                </a14:m>
                <a:endParaRPr lang="en-US" sz="2200" i="1">
                  <a:solidFill>
                    <a:schemeClr val="tx1"/>
                  </a:solidFill>
                  <a:latin typeface="+mj-lt"/>
                  <a:cs typeface="Arial" panose="020B0604020202020204" pitchFamily="34" charset="0"/>
                </a:endParaRPr>
              </a:p>
              <a:p>
                <a:pPr algn="ctr"/>
                <a14:m>
                  <m:oMathPara xmlns:m="http://schemas.openxmlformats.org/officeDocument/2006/math">
                    <m:oMathParaPr>
                      <m:jc m:val="centerGroup"/>
                    </m:oMathParaPr>
                    <m:oMath xmlns:m="http://schemas.openxmlformats.org/officeDocument/2006/math">
                      <m:d>
                        <m:dPr>
                          <m:ctrlPr>
                            <a:rPr lang="en-US" sz="2200" i="1">
                              <a:solidFill>
                                <a:schemeClr val="tx1"/>
                              </a:solidFill>
                              <a:latin typeface="Cambria Math" panose="02040503050406030204" pitchFamily="18" charset="0"/>
                            </a:rPr>
                          </m:ctrlPr>
                        </m:dPr>
                        <m:e>
                          <m:f>
                            <m:fPr>
                              <m:ctrlPr>
                                <a:rPr lang="en-US" sz="2200" i="1">
                                  <a:solidFill>
                                    <a:schemeClr val="tx1"/>
                                  </a:solidFill>
                                  <a:latin typeface="Cambria Math" panose="02040503050406030204" pitchFamily="18" charset="0"/>
                                </a:rPr>
                              </m:ctrlPr>
                            </m:fPr>
                            <m:num>
                              <m:r>
                                <a:rPr lang="en-US" sz="2200" i="0">
                                  <a:solidFill>
                                    <a:schemeClr val="tx1"/>
                                  </a:solidFill>
                                  <a:latin typeface="Cambria Math" panose="02040503050406030204" pitchFamily="18" charset="0"/>
                                </a:rPr>
                                <m:t>50% </m:t>
                              </m:r>
                              <m:r>
                                <a:rPr lang="en-US" sz="2200" i="1">
                                  <a:solidFill>
                                    <a:schemeClr val="tx1"/>
                                  </a:solidFill>
                                  <a:latin typeface="Cambria Math" panose="02040503050406030204" pitchFamily="18" charset="0"/>
                                </a:rPr>
                                <m:t>𝑓𝑜𝑜𝑑</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𝑤𝑎𝑠𝑡𝑒</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𝑑𝑖𝑠𝑝𝑜𝑠𝑒𝑑</m:t>
                              </m:r>
                            </m:num>
                            <m:den>
                              <m:r>
                                <a:rPr lang="en-US" sz="2200" i="0">
                                  <a:solidFill>
                                    <a:schemeClr val="tx1"/>
                                  </a:solidFill>
                                  <a:latin typeface="Cambria Math" panose="02040503050406030204" pitchFamily="18" charset="0"/>
                                </a:rPr>
                                <m:t>100% </m:t>
                              </m:r>
                              <m:r>
                                <a:rPr lang="en-US" sz="2200" i="1">
                                  <a:solidFill>
                                    <a:schemeClr val="tx1"/>
                                  </a:solidFill>
                                  <a:latin typeface="Cambria Math" panose="02040503050406030204" pitchFamily="18" charset="0"/>
                                </a:rPr>
                                <m:t>𝑜𝑓</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𝑓𝑜𝑜𝑑</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𝑤𝑎𝑠𝑡𝑒</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𝑔𝑒𝑛𝑒𝑟𝑎𝑡𝑖𝑜𝑛</m:t>
                              </m:r>
                            </m:den>
                          </m:f>
                        </m:e>
                      </m:d>
                      <m:d>
                        <m:dPr>
                          <m:ctrlPr>
                            <a:rPr lang="en-US" sz="2200" i="1">
                              <a:solidFill>
                                <a:schemeClr val="tx1"/>
                              </a:solidFill>
                              <a:latin typeface="Cambria Math" panose="02040503050406030204" pitchFamily="18" charset="0"/>
                            </a:rPr>
                          </m:ctrlPr>
                        </m:dPr>
                        <m:e>
                          <m:f>
                            <m:fPr>
                              <m:ctrlPr>
                                <a:rPr lang="en-US" sz="2200" i="1">
                                  <a:solidFill>
                                    <a:schemeClr val="tx1"/>
                                  </a:solidFill>
                                  <a:latin typeface="Cambria Math" panose="02040503050406030204" pitchFamily="18" charset="0"/>
                                </a:rPr>
                              </m:ctrlPr>
                            </m:fPr>
                            <m:num>
                              <m:r>
                                <a:rPr lang="en-US" sz="2200" i="0">
                                  <a:solidFill>
                                    <a:schemeClr val="tx1"/>
                                  </a:solidFill>
                                  <a:latin typeface="Cambria Math" panose="02040503050406030204" pitchFamily="18" charset="0"/>
                                </a:rPr>
                                <m:t>22% </m:t>
                              </m:r>
                              <m:r>
                                <a:rPr lang="en-US" sz="2200" i="1">
                                  <a:solidFill>
                                    <a:schemeClr val="tx1"/>
                                  </a:solidFill>
                                  <a:latin typeface="Cambria Math" panose="02040503050406030204" pitchFamily="18" charset="0"/>
                                </a:rPr>
                                <m:t>𝑒𝑑𝑖𝑏𝑙𝑒</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𝑓𝑜𝑜𝑑</m:t>
                              </m:r>
                              <m:r>
                                <a:rPr lang="en-US" sz="2200" i="0">
                                  <a:solidFill>
                                    <a:schemeClr val="tx1"/>
                                  </a:solidFill>
                                  <a:latin typeface="Cambria Math" panose="02040503050406030204" pitchFamily="18" charset="0"/>
                                </a:rPr>
                                <m:t> </m:t>
                              </m:r>
                            </m:num>
                            <m:den>
                              <m:r>
                                <a:rPr lang="en-US" sz="2200" i="0">
                                  <a:solidFill>
                                    <a:schemeClr val="tx1"/>
                                  </a:solidFill>
                                  <a:latin typeface="Cambria Math" panose="02040503050406030204" pitchFamily="18" charset="0"/>
                                </a:rPr>
                                <m:t>100% </m:t>
                              </m:r>
                              <m:r>
                                <a:rPr lang="en-US" sz="2200" i="1">
                                  <a:solidFill>
                                    <a:schemeClr val="tx1"/>
                                  </a:solidFill>
                                  <a:latin typeface="Cambria Math" panose="02040503050406030204" pitchFamily="18" charset="0"/>
                                </a:rPr>
                                <m:t>𝑜𝑓</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𝑓𝑜𝑜𝑑</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𝑤𝑎𝑠𝑡𝑒</m:t>
                              </m:r>
                              <m:r>
                                <a:rPr lang="en-US" sz="2200" i="0">
                                  <a:solidFill>
                                    <a:schemeClr val="tx1"/>
                                  </a:solidFill>
                                  <a:latin typeface="Cambria Math" panose="02040503050406030204" pitchFamily="18" charset="0"/>
                                </a:rPr>
                                <m:t> </m:t>
                              </m:r>
                              <m:r>
                                <a:rPr lang="en-US" sz="2200" i="1">
                                  <a:solidFill>
                                    <a:schemeClr val="tx1"/>
                                  </a:solidFill>
                                  <a:latin typeface="Cambria Math" panose="02040503050406030204" pitchFamily="18" charset="0"/>
                                </a:rPr>
                                <m:t>𝑑𝑖𝑠𝑝𝑜𝑠𝑒𝑑</m:t>
                              </m:r>
                            </m:den>
                          </m:f>
                        </m:e>
                      </m:d>
                      <m:r>
                        <a:rPr lang="en-US" sz="2200" i="0">
                          <a:solidFill>
                            <a:schemeClr val="tx1"/>
                          </a:solidFill>
                          <a:latin typeface="Cambria Math" panose="02040503050406030204" pitchFamily="18" charset="0"/>
                        </a:rPr>
                        <m:t>=</m:t>
                      </m:r>
                      <m:d>
                        <m:dPr>
                          <m:ctrlPr>
                            <a:rPr lang="en-US" sz="2200" i="1">
                              <a:solidFill>
                                <a:schemeClr val="tx1"/>
                              </a:solidFill>
                              <a:latin typeface="Cambria Math" panose="02040503050406030204" pitchFamily="18" charset="0"/>
                            </a:rPr>
                          </m:ctrlPr>
                        </m:dPr>
                        <m:e>
                          <m:f>
                            <m:fPr>
                              <m:ctrlPr>
                                <a:rPr lang="en-US" sz="2200" i="1">
                                  <a:solidFill>
                                    <a:schemeClr val="tx1"/>
                                  </a:solidFill>
                                  <a:latin typeface="Cambria Math" panose="02040503050406030204" pitchFamily="18" charset="0"/>
                                </a:rPr>
                              </m:ctrlPr>
                            </m:fPr>
                            <m:num>
                              <m:r>
                                <a:rPr lang="en-US" sz="2200" b="1" i="1" smtClean="0">
                                  <a:solidFill>
                                    <a:schemeClr val="tx1"/>
                                  </a:solidFill>
                                  <a:latin typeface="Cambria Math" panose="02040503050406030204" pitchFamily="18" charset="0"/>
                                </a:rPr>
                                <m:t>𝟏𝟐</m:t>
                              </m:r>
                              <m:r>
                                <a:rPr lang="en-US" sz="2200" b="1" i="1" smtClean="0">
                                  <a:solidFill>
                                    <a:schemeClr val="tx1"/>
                                  </a:solidFill>
                                  <a:latin typeface="Cambria Math" panose="02040503050406030204" pitchFamily="18" charset="0"/>
                                </a:rPr>
                                <m:t>,</m:t>
                              </m:r>
                              <m:r>
                                <a:rPr lang="en-US" sz="2200" b="1" i="1" smtClean="0">
                                  <a:solidFill>
                                    <a:schemeClr val="tx1"/>
                                  </a:solidFill>
                                  <a:latin typeface="Cambria Math" panose="02040503050406030204" pitchFamily="18" charset="0"/>
                                </a:rPr>
                                <m:t>𝟖𝟕𝟎</m:t>
                              </m:r>
                              <m:r>
                                <a:rPr lang="en-US" sz="2200" b="1" i="1" smtClean="0">
                                  <a:solidFill>
                                    <a:schemeClr val="tx1"/>
                                  </a:solidFill>
                                  <a:latin typeface="Cambria Math" panose="02040503050406030204" pitchFamily="18" charset="0"/>
                                </a:rPr>
                                <m:t> </m:t>
                              </m:r>
                              <m:r>
                                <a:rPr lang="en-US" sz="2200" b="1" i="1">
                                  <a:solidFill>
                                    <a:schemeClr val="tx1"/>
                                  </a:solidFill>
                                  <a:latin typeface="Cambria Math" panose="02040503050406030204" pitchFamily="18" charset="0"/>
                                </a:rPr>
                                <m:t>𝒑𝒐𝒖𝒏𝒅𝒔</m:t>
                              </m:r>
                              <m:r>
                                <a:rPr lang="en-US" sz="2200" b="0" i="0">
                                  <a:solidFill>
                                    <a:schemeClr val="tx1"/>
                                  </a:solidFill>
                                  <a:latin typeface="Cambria Math" panose="02040503050406030204" pitchFamily="18" charset="0"/>
                                </a:rPr>
                                <m:t> </m:t>
                              </m:r>
                              <m:r>
                                <a:rPr lang="en-US" sz="2200" b="1" i="1">
                                  <a:solidFill>
                                    <a:schemeClr val="tx1"/>
                                  </a:solidFill>
                                  <a:latin typeface="Cambria Math" panose="02040503050406030204" pitchFamily="18" charset="0"/>
                                </a:rPr>
                                <m:t>𝒆𝒅𝒊𝒃𝒍𝒆</m:t>
                              </m:r>
                              <m:r>
                                <a:rPr lang="en-US" sz="2200" b="0" i="0">
                                  <a:solidFill>
                                    <a:schemeClr val="tx1"/>
                                  </a:solidFill>
                                  <a:latin typeface="Cambria Math" panose="02040503050406030204" pitchFamily="18" charset="0"/>
                                </a:rPr>
                                <m:t> </m:t>
                              </m:r>
                              <m:r>
                                <a:rPr lang="en-US" sz="2200" b="1" i="1">
                                  <a:solidFill>
                                    <a:schemeClr val="tx1"/>
                                  </a:solidFill>
                                  <a:latin typeface="Cambria Math" panose="02040503050406030204" pitchFamily="18" charset="0"/>
                                </a:rPr>
                                <m:t>𝒇𝒐𝒐𝒅</m:t>
                              </m:r>
                              <m:r>
                                <a:rPr lang="en-US" sz="2200" b="0" i="0">
                                  <a:solidFill>
                                    <a:schemeClr val="tx1"/>
                                  </a:solidFill>
                                  <a:latin typeface="Cambria Math" panose="02040503050406030204" pitchFamily="18" charset="0"/>
                                </a:rPr>
                                <m:t> </m:t>
                              </m:r>
                              <m:r>
                                <a:rPr lang="en-US" sz="2200" b="1" i="1">
                                  <a:solidFill>
                                    <a:schemeClr val="tx1"/>
                                  </a:solidFill>
                                  <a:latin typeface="Cambria Math" panose="02040503050406030204" pitchFamily="18" charset="0"/>
                                </a:rPr>
                                <m:t>𝒅𝒊𝒔𝒑𝒐𝒔𝒆𝒅</m:t>
                              </m:r>
                            </m:num>
                            <m:den>
                              <m:r>
                                <a:rPr lang="en-US" sz="2200" b="1" i="1">
                                  <a:solidFill>
                                    <a:schemeClr val="tx1"/>
                                  </a:solidFill>
                                  <a:latin typeface="Cambria Math" panose="02040503050406030204" pitchFamily="18" charset="0"/>
                                </a:rPr>
                                <m:t>𝒑𝒆𝒓</m:t>
                              </m:r>
                              <m:r>
                                <a:rPr lang="en-US" sz="2200" b="0" i="0">
                                  <a:solidFill>
                                    <a:schemeClr val="tx1"/>
                                  </a:solidFill>
                                  <a:latin typeface="Cambria Math" panose="02040503050406030204" pitchFamily="18" charset="0"/>
                                </a:rPr>
                                <m:t> </m:t>
                              </m:r>
                              <m:r>
                                <a:rPr lang="en-US" sz="2200" b="1" i="1">
                                  <a:solidFill>
                                    <a:schemeClr val="tx1"/>
                                  </a:solidFill>
                                  <a:latin typeface="Cambria Math" panose="02040503050406030204" pitchFamily="18" charset="0"/>
                                </a:rPr>
                                <m:t>𝒔𝒖𝒑𝒆𝒓𝒎𝒂𝒓𝒌𝒆𝒕</m:t>
                              </m:r>
                              <m:r>
                                <a:rPr lang="en-US" sz="2200" b="0" i="0">
                                  <a:solidFill>
                                    <a:schemeClr val="tx1"/>
                                  </a:solidFill>
                                  <a:latin typeface="Cambria Math" panose="02040503050406030204" pitchFamily="18" charset="0"/>
                                </a:rPr>
                                <m:t> </m:t>
                              </m:r>
                              <m:r>
                                <a:rPr lang="en-US" sz="2200" b="1" i="1">
                                  <a:solidFill>
                                    <a:schemeClr val="tx1"/>
                                  </a:solidFill>
                                  <a:latin typeface="Cambria Math" panose="02040503050406030204" pitchFamily="18" charset="0"/>
                                </a:rPr>
                                <m:t>𝒑𝒆𝒓</m:t>
                              </m:r>
                              <m:r>
                                <a:rPr lang="en-US" sz="2200" b="0" i="0">
                                  <a:solidFill>
                                    <a:schemeClr val="tx1"/>
                                  </a:solidFill>
                                  <a:latin typeface="Cambria Math" panose="02040503050406030204" pitchFamily="18" charset="0"/>
                                </a:rPr>
                                <m:t> </m:t>
                              </m:r>
                              <m:r>
                                <a:rPr lang="en-US" sz="2200" b="1" i="1">
                                  <a:solidFill>
                                    <a:schemeClr val="tx1"/>
                                  </a:solidFill>
                                  <a:latin typeface="Cambria Math" panose="02040503050406030204" pitchFamily="18" charset="0"/>
                                </a:rPr>
                                <m:t>𝒚𝒆𝒂𝒓</m:t>
                              </m:r>
                            </m:den>
                          </m:f>
                        </m:e>
                      </m:d>
                    </m:oMath>
                  </m:oMathPara>
                </a14:m>
                <a:endParaRPr lang="en-US" sz="2200">
                  <a:solidFill>
                    <a:schemeClr val="tx1"/>
                  </a:solidFill>
                  <a:latin typeface="+mj-lt"/>
                  <a:cs typeface="Arial" panose="020B0604020202020204" pitchFamily="34" charset="0"/>
                </a:endParaRPr>
              </a:p>
            </p:txBody>
          </p:sp>
        </mc:Choice>
        <mc:Fallback xmlns="">
          <p:sp>
            <p:nvSpPr>
              <p:cNvPr id="5" name="TextBox 4" descr="An equation illustrating an example of how to convert NRDC data to units used in Calculator. The NRDC’s report estimates that approximately 3,000 pounds of food waste is generated per supermarket employee per year. To convert to the needed units, we first multiply those 3,000 pounds by the average number of supermarket employees per facility to get an estimate of pounds of food waste generation per supermarket. Then, to convert from food waste generation to food waste disposed, we use an estimate that 50 percent is disposed, given a robust organics collection system in our hypothetical jurisdiction. Finally, to convert from total food waste disposed to edible food waste disposed, we multiply by a conversion factor estimating 22 percent of total food waste disposed was potentially donatable or “edible.” This results in an estimate of 12,870 pounds of edible food disposed per supermarket per year.">
                <a:extLst>
                  <a:ext uri="{FF2B5EF4-FFF2-40B4-BE49-F238E27FC236}">
                    <a16:creationId xmlns:a16="http://schemas.microsoft.com/office/drawing/2014/main" id="{EE7BB043-BCD6-43AB-9F47-8E9F867E075C}"/>
                  </a:ext>
                </a:extLst>
              </p:cNvPr>
              <p:cNvSpPr txBox="1">
                <a:spLocks noRot="1" noChangeAspect="1" noMove="1" noResize="1" noEditPoints="1" noAdjustHandles="1" noChangeArrowheads="1" noChangeShapeType="1" noTextEdit="1"/>
              </p:cNvSpPr>
              <p:nvPr/>
            </p:nvSpPr>
            <p:spPr>
              <a:xfrm>
                <a:off x="263845" y="3429000"/>
                <a:ext cx="11328603" cy="2374496"/>
              </a:xfrm>
              <a:prstGeom prst="rect">
                <a:avLst/>
              </a:prstGeom>
              <a:blipFill>
                <a:blip r:embed="rId3"/>
                <a:stretch>
                  <a:fillRect/>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A374F1EA-4D60-4A0C-AA94-04FCCA1905EE}"/>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43</a:t>
            </a:r>
            <a:endParaRPr lang="en-US"/>
          </a:p>
        </p:txBody>
      </p:sp>
    </p:spTree>
    <p:extLst>
      <p:ext uri="{BB962C8B-B14F-4D97-AF65-F5344CB8AC3E}">
        <p14:creationId xmlns:p14="http://schemas.microsoft.com/office/powerpoint/2010/main" val="36739521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EEFB3-D6E7-4380-BE1B-9B055B4BE49F}"/>
              </a:ext>
            </a:extLst>
          </p:cNvPr>
          <p:cNvSpPr>
            <a:spLocks noGrp="1"/>
          </p:cNvSpPr>
          <p:nvPr>
            <p:ph type="title"/>
          </p:nvPr>
        </p:nvSpPr>
        <p:spPr/>
        <p:txBody>
          <a:bodyPr>
            <a:normAutofit fontScale="90000"/>
          </a:bodyPr>
          <a:lstStyle/>
          <a:p>
            <a:r>
              <a:rPr lang="en-US"/>
              <a:t>Example: Deriving Supermarket Factor Using Info in Guidance Document - Recap</a:t>
            </a:r>
          </a:p>
        </p:txBody>
      </p:sp>
      <p:sp>
        <p:nvSpPr>
          <p:cNvPr id="3" name="Content Placeholder 2">
            <a:extLst>
              <a:ext uri="{FF2B5EF4-FFF2-40B4-BE49-F238E27FC236}">
                <a16:creationId xmlns:a16="http://schemas.microsoft.com/office/drawing/2014/main" id="{9857D7A9-B073-43DA-9622-D09DEB386C94}"/>
              </a:ext>
            </a:extLst>
          </p:cNvPr>
          <p:cNvSpPr>
            <a:spLocks noGrp="1"/>
          </p:cNvSpPr>
          <p:nvPr>
            <p:ph idx="1"/>
          </p:nvPr>
        </p:nvSpPr>
        <p:spPr>
          <a:xfrm>
            <a:off x="838200" y="1825625"/>
            <a:ext cx="10515600" cy="1158735"/>
          </a:xfrm>
        </p:spPr>
        <p:txBody>
          <a:bodyPr>
            <a:normAutofit/>
          </a:bodyPr>
          <a:lstStyle/>
          <a:p>
            <a:r>
              <a:rPr lang="en-US"/>
              <a:t>Goal: Estimate a factor for </a:t>
            </a:r>
            <a:r>
              <a:rPr lang="en-US" b="1"/>
              <a:t>pounds of edible food disposed per average Supermarket per year</a:t>
            </a:r>
          </a:p>
        </p:txBody>
      </p:sp>
      <p:graphicFrame>
        <p:nvGraphicFramePr>
          <p:cNvPr id="4" name="Diagram 3" descr="Comparison of estimates using 2018 CalRecycle Waste Characterization Data (9,300 pounds) versus NRDC data combined with other assumptions (12,870 pounds)">
            <a:extLst>
              <a:ext uri="{FF2B5EF4-FFF2-40B4-BE49-F238E27FC236}">
                <a16:creationId xmlns:a16="http://schemas.microsoft.com/office/drawing/2014/main" id="{508ABB6B-BF82-4A2E-A834-DC76A3F68FDD}"/>
              </a:ext>
            </a:extLst>
          </p:cNvPr>
          <p:cNvGraphicFramePr/>
          <p:nvPr>
            <p:extLst>
              <p:ext uri="{D42A27DB-BD31-4B8C-83A1-F6EECF244321}">
                <p14:modId xmlns:p14="http://schemas.microsoft.com/office/powerpoint/2010/main" val="4124454434"/>
              </p:ext>
            </p:extLst>
          </p:nvPr>
        </p:nvGraphicFramePr>
        <p:xfrm>
          <a:off x="2032000" y="2753248"/>
          <a:ext cx="8128000" cy="33147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00559C7B-0D63-4BF6-9FBC-231EEF69E6B3}"/>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44</a:t>
            </a:r>
            <a:endParaRPr lang="en-US"/>
          </a:p>
        </p:txBody>
      </p:sp>
    </p:spTree>
    <p:extLst>
      <p:ext uri="{BB962C8B-B14F-4D97-AF65-F5344CB8AC3E}">
        <p14:creationId xmlns:p14="http://schemas.microsoft.com/office/powerpoint/2010/main" val="14691659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C183D7F6-B498-43B3-948B-1728B52AA6E4}">
                <adec:decorative xmlns:adec="http://schemas.microsoft.com/office/drawing/2017/decorative" val="1"/>
              </a:ext>
            </a:extLst>
          </p:cNvPr>
          <p:cNvSpPr/>
          <p:nvPr/>
        </p:nvSpPr>
        <p:spPr>
          <a:xfrm>
            <a:off x="0" y="-16042"/>
            <a:ext cx="12192000" cy="145353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txBox="1">
            <a:spLocks noGrp="1"/>
          </p:cNvSpPr>
          <p:nvPr>
            <p:ph type="title"/>
          </p:nvPr>
        </p:nvSpPr>
        <p:spPr>
          <a:xfrm>
            <a:off x="542390" y="160997"/>
            <a:ext cx="11107220" cy="120032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457200">
              <a:lnSpc>
                <a:spcPct val="100000"/>
              </a:lnSpc>
              <a:spcBef>
                <a:spcPts val="0"/>
              </a:spcBef>
              <a:defRPr/>
            </a:pPr>
            <a:r>
              <a:rPr lang="en-US" sz="3600" b="1" i="0" u="sng" strike="noStrike">
                <a:solidFill>
                  <a:schemeClr val="bg1"/>
                </a:solidFill>
                <a:effectLst/>
                <a:latin typeface="Arial" panose="020B0604020202020204" pitchFamily="34" charset="0"/>
                <a:cs typeface="Arial" panose="020B0604020202020204" pitchFamily="34" charset="0"/>
              </a:rPr>
              <a:t>Participants </a:t>
            </a:r>
            <a:r>
              <a:rPr lang="en-US" sz="3600" b="1" u="sng">
                <a:solidFill>
                  <a:schemeClr val="bg1"/>
                </a:solidFill>
                <a:latin typeface="Arial" panose="020B0604020202020204" pitchFamily="34" charset="0"/>
                <a:cs typeface="Arial" panose="020B0604020202020204" pitchFamily="34" charset="0"/>
              </a:rPr>
              <a:t>Wanted</a:t>
            </a:r>
            <a:r>
              <a:rPr lang="en-US" sz="3600" b="1">
                <a:solidFill>
                  <a:schemeClr val="bg1"/>
                </a:solidFill>
                <a:latin typeface="Arial" panose="020B0604020202020204" pitchFamily="34" charset="0"/>
                <a:cs typeface="Arial" panose="020B0604020202020204" pitchFamily="34" charset="0"/>
              </a:rPr>
              <a:t>! </a:t>
            </a:r>
            <a:r>
              <a:rPr lang="en-US" sz="3600" i="0" u="none" strike="noStrike">
                <a:solidFill>
                  <a:schemeClr val="bg1"/>
                </a:solidFill>
                <a:effectLst/>
                <a:latin typeface="Arial" panose="020B0604020202020204" pitchFamily="34" charset="0"/>
                <a:cs typeface="Arial" panose="020B0604020202020204" pitchFamily="34" charset="0"/>
              </a:rPr>
              <a:t>Commercial Generator-Based Edible Food Waste Characterization Study</a:t>
            </a:r>
            <a:endParaRPr kumimoji="0" lang="en-US" sz="3600" i="0" u="none" strike="noStrike" kern="1200" cap="small" spc="0" normalizeH="0" baseline="0" noProof="0">
              <a:ln>
                <a:noFill/>
              </a:ln>
              <a:solidFill>
                <a:schemeClr val="bg1"/>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B296887D-8145-614E-9776-72C46278220D}"/>
              </a:ext>
            </a:extLst>
          </p:cNvPr>
          <p:cNvSpPr>
            <a:spLocks noGrp="1"/>
          </p:cNvSpPr>
          <p:nvPr>
            <p:ph sz="half" idx="1"/>
          </p:nvPr>
        </p:nvSpPr>
        <p:spPr>
          <a:xfrm>
            <a:off x="358737" y="1743682"/>
            <a:ext cx="5900790" cy="4351338"/>
          </a:xfrm>
        </p:spPr>
        <p:txBody>
          <a:bodyPr vert="horz" lIns="91440" tIns="45720" rIns="91440" bIns="45720" rtlCol="0" anchor="t">
            <a:noAutofit/>
          </a:bodyPr>
          <a:lstStyle/>
          <a:p>
            <a:pPr fontAlgn="base">
              <a:lnSpc>
                <a:spcPct val="120000"/>
              </a:lnSpc>
            </a:pPr>
            <a:r>
              <a:rPr lang="en-US" sz="2000">
                <a:solidFill>
                  <a:srgbClr val="000000"/>
                </a:solidFill>
                <a:latin typeface="Arial"/>
                <a:cs typeface="Arial"/>
              </a:rPr>
              <a:t>A statewide study to gather accurate, representative data to measure edible food discarded in California</a:t>
            </a:r>
          </a:p>
          <a:p>
            <a:pPr fontAlgn="base">
              <a:lnSpc>
                <a:spcPct val="120000"/>
              </a:lnSpc>
            </a:pPr>
            <a:r>
              <a:rPr lang="en-US" sz="2000">
                <a:solidFill>
                  <a:srgbClr val="000000"/>
                </a:solidFill>
                <a:latin typeface="Arial"/>
                <a:cs typeface="Arial"/>
              </a:rPr>
              <a:t>Collecting samples directly from generators in industry groups known to discard food</a:t>
            </a:r>
          </a:p>
          <a:p>
            <a:pPr fontAlgn="base">
              <a:lnSpc>
                <a:spcPct val="120000"/>
              </a:lnSpc>
            </a:pPr>
            <a:r>
              <a:rPr lang="en-US" sz="2000">
                <a:solidFill>
                  <a:srgbClr val="000000"/>
                </a:solidFill>
                <a:latin typeface="Arial"/>
                <a:cs typeface="Arial"/>
              </a:rPr>
              <a:t>Participating generators will receive their composition summary upon study completion</a:t>
            </a:r>
          </a:p>
          <a:p>
            <a:pPr>
              <a:lnSpc>
                <a:spcPct val="120000"/>
              </a:lnSpc>
            </a:pPr>
            <a:r>
              <a:rPr lang="en-US" sz="2000">
                <a:solidFill>
                  <a:srgbClr val="000000"/>
                </a:solidFill>
                <a:latin typeface="Arial"/>
                <a:cs typeface="Arial"/>
              </a:rPr>
              <a:t>Sampling will begin in late 2021 (tentative)</a:t>
            </a:r>
            <a:endParaRPr lang="en-US" sz="2000" b="1">
              <a:solidFill>
                <a:srgbClr val="000000"/>
              </a:solidFill>
              <a:latin typeface="Arial"/>
              <a:cs typeface="Arial"/>
            </a:endParaRPr>
          </a:p>
          <a:p>
            <a:pPr>
              <a:lnSpc>
                <a:spcPct val="120000"/>
              </a:lnSpc>
            </a:pPr>
            <a:r>
              <a:rPr lang="en-US" sz="2000" b="1">
                <a:solidFill>
                  <a:srgbClr val="000000"/>
                </a:solidFill>
                <a:latin typeface="Arial"/>
                <a:cs typeface="Arial"/>
              </a:rPr>
              <a:t>Data will </a:t>
            </a:r>
            <a:r>
              <a:rPr lang="en-US" sz="2000" b="1" u="sng">
                <a:solidFill>
                  <a:srgbClr val="000000"/>
                </a:solidFill>
                <a:latin typeface="Arial"/>
                <a:cs typeface="Arial"/>
              </a:rPr>
              <a:t>only</a:t>
            </a:r>
            <a:r>
              <a:rPr lang="en-US" sz="2000" b="1">
                <a:solidFill>
                  <a:srgbClr val="000000"/>
                </a:solidFill>
                <a:latin typeface="Arial"/>
                <a:cs typeface="Arial"/>
              </a:rPr>
              <a:t> be used for study, and participant data will remain confidential</a:t>
            </a:r>
            <a:endParaRPr lang="en-US" sz="2000">
              <a:cs typeface="Calibri"/>
            </a:endParaRPr>
          </a:p>
          <a:p>
            <a:endParaRPr lang="en-US" sz="2000">
              <a:latin typeface="Arial"/>
              <a:cs typeface="Arial"/>
            </a:endParaRPr>
          </a:p>
        </p:txBody>
      </p:sp>
      <p:sp>
        <p:nvSpPr>
          <p:cNvPr id="3" name="Content Placeholder 2">
            <a:extLst>
              <a:ext uri="{FF2B5EF4-FFF2-40B4-BE49-F238E27FC236}">
                <a16:creationId xmlns:a16="http://schemas.microsoft.com/office/drawing/2014/main" id="{97BE23C3-3CBA-445B-B923-6049C91B49BF}"/>
              </a:ext>
            </a:extLst>
          </p:cNvPr>
          <p:cNvSpPr>
            <a:spLocks noGrp="1"/>
          </p:cNvSpPr>
          <p:nvPr>
            <p:ph sz="half" idx="2"/>
          </p:nvPr>
        </p:nvSpPr>
        <p:spPr>
          <a:xfrm>
            <a:off x="6463949" y="1999750"/>
            <a:ext cx="5181600" cy="4348223"/>
          </a:xfrm>
        </p:spPr>
        <p:txBody>
          <a:bodyPr vert="horz" lIns="91440" tIns="45720" rIns="91440" bIns="45720" rtlCol="0" anchor="t">
            <a:normAutofit/>
          </a:bodyPr>
          <a:lstStyle/>
          <a:p>
            <a:pPr marL="0" indent="0">
              <a:spcBef>
                <a:spcPts val="0"/>
              </a:spcBef>
              <a:spcAft>
                <a:spcPts val="600"/>
              </a:spcAft>
              <a:buNone/>
            </a:pPr>
            <a:r>
              <a:rPr lang="en-US" sz="2200" b="1">
                <a:latin typeface="Arial"/>
                <a:cs typeface="Arial"/>
              </a:rPr>
              <a:t>Recommendations desired for: </a:t>
            </a:r>
            <a:endParaRPr lang="en-US" sz="2200" b="1">
              <a:latin typeface="Arial" panose="020B0604020202020204" pitchFamily="34" charset="0"/>
              <a:cs typeface="Arial" panose="020B0604020202020204" pitchFamily="34" charset="0"/>
            </a:endParaRPr>
          </a:p>
          <a:p>
            <a:pPr fontAlgn="base">
              <a:spcBef>
                <a:spcPts val="600"/>
              </a:spcBef>
              <a:spcAft>
                <a:spcPts val="600"/>
              </a:spcAft>
            </a:pPr>
            <a:r>
              <a:rPr lang="en-US" sz="2200">
                <a:solidFill>
                  <a:srgbClr val="000000"/>
                </a:solidFill>
                <a:latin typeface="Arial"/>
                <a:cs typeface="Arial"/>
              </a:rPr>
              <a:t>K-12 schools</a:t>
            </a:r>
          </a:p>
          <a:p>
            <a:pPr>
              <a:spcBef>
                <a:spcPts val="600"/>
              </a:spcBef>
              <a:spcAft>
                <a:spcPts val="600"/>
              </a:spcAft>
            </a:pPr>
            <a:r>
              <a:rPr lang="en-US" sz="2200" b="0" i="0">
                <a:solidFill>
                  <a:srgbClr val="000000"/>
                </a:solidFill>
                <a:effectLst/>
                <a:latin typeface="Arial"/>
                <a:cs typeface="Arial"/>
              </a:rPr>
              <a:t>Assisted Living Facilities</a:t>
            </a:r>
          </a:p>
          <a:p>
            <a:pPr>
              <a:spcBef>
                <a:spcPts val="600"/>
              </a:spcBef>
              <a:spcAft>
                <a:spcPts val="600"/>
              </a:spcAft>
            </a:pPr>
            <a:r>
              <a:rPr lang="en-US" sz="2200">
                <a:solidFill>
                  <a:srgbClr val="000000"/>
                </a:solidFill>
                <a:latin typeface="Arial"/>
                <a:cs typeface="Arial"/>
              </a:rPr>
              <a:t>Hospitals</a:t>
            </a:r>
          </a:p>
          <a:p>
            <a:pPr>
              <a:spcBef>
                <a:spcPts val="600"/>
              </a:spcBef>
              <a:spcAft>
                <a:spcPts val="600"/>
              </a:spcAft>
            </a:pPr>
            <a:r>
              <a:rPr lang="en-US" sz="2200" b="0" i="0">
                <a:solidFill>
                  <a:srgbClr val="000000"/>
                </a:solidFill>
                <a:effectLst/>
                <a:latin typeface="Arial"/>
                <a:cs typeface="Arial"/>
              </a:rPr>
              <a:t>Performing arts, spectator sports and related industries (large venues and large events) </a:t>
            </a:r>
          </a:p>
          <a:p>
            <a:pPr>
              <a:spcBef>
                <a:spcPts val="600"/>
              </a:spcBef>
              <a:spcAft>
                <a:spcPts val="600"/>
              </a:spcAft>
            </a:pPr>
            <a:r>
              <a:rPr lang="en-US" sz="2200" b="0" i="0">
                <a:solidFill>
                  <a:srgbClr val="000000"/>
                </a:solidFill>
                <a:effectLst/>
                <a:latin typeface="Arial"/>
                <a:cs typeface="Arial"/>
              </a:rPr>
              <a:t>Correctional facilities</a:t>
            </a:r>
            <a:endParaRPr lang="en-US" sz="2200">
              <a:solidFill>
                <a:srgbClr val="000000"/>
              </a:solidFill>
              <a:latin typeface="Arial"/>
              <a:cs typeface="Arial"/>
            </a:endParaRPr>
          </a:p>
          <a:p>
            <a:endParaRPr lang="en-US" sz="2200" b="1">
              <a:cs typeface="Calibri"/>
            </a:endParaRPr>
          </a:p>
          <a:p>
            <a:pPr marL="0" indent="0" algn="ctr">
              <a:buNone/>
            </a:pPr>
            <a:r>
              <a:rPr lang="en-US" sz="2200" b="1">
                <a:latin typeface="Arial"/>
                <a:cs typeface="Arial"/>
                <a:hlinkClick r:id="rId3"/>
              </a:rPr>
              <a:t>wastechar@calrecycle.ca.gov</a:t>
            </a:r>
            <a:endParaRPr lang="en-US" sz="2200" b="1">
              <a:latin typeface="Arial"/>
              <a:cs typeface="Arial"/>
            </a:endParaRPr>
          </a:p>
          <a:p>
            <a:pPr marL="0" indent="0">
              <a:buNone/>
            </a:pPr>
            <a:endParaRPr lang="en-US"/>
          </a:p>
        </p:txBody>
      </p:sp>
      <p:sp>
        <p:nvSpPr>
          <p:cNvPr id="5" name="TextBox 4">
            <a:extLst>
              <a:ext uri="{FF2B5EF4-FFF2-40B4-BE49-F238E27FC236}">
                <a16:creationId xmlns:a16="http://schemas.microsoft.com/office/drawing/2014/main" id="{74601B43-DF52-4FF7-AC3C-48B58D7ED9C9}"/>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45</a:t>
            </a:r>
            <a:endParaRPr lang="en-US"/>
          </a:p>
        </p:txBody>
      </p:sp>
    </p:spTree>
    <p:extLst>
      <p:ext uri="{BB962C8B-B14F-4D97-AF65-F5344CB8AC3E}">
        <p14:creationId xmlns:p14="http://schemas.microsoft.com/office/powerpoint/2010/main" val="37322836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descr="Questions">
            <a:extLst>
              <a:ext uri="{FF2B5EF4-FFF2-40B4-BE49-F238E27FC236}">
                <a16:creationId xmlns:a16="http://schemas.microsoft.com/office/drawing/2014/main" id="{D8AEA160-150C-4AE0-8020-7D0C8D2B3600}"/>
              </a:ext>
            </a:extLst>
          </p:cNvPr>
          <p:cNvSpPr>
            <a:spLocks noGrp="1"/>
          </p:cNvSpPr>
          <p:nvPr>
            <p:ph type="ctrTitle"/>
          </p:nvPr>
        </p:nvSpPr>
        <p:spPr/>
        <p:txBody>
          <a:bodyPr/>
          <a:lstStyle/>
          <a:p>
            <a:r>
              <a:rPr lang="en-US">
                <a:solidFill>
                  <a:srgbClr val="002060"/>
                </a:solidFill>
              </a:rPr>
              <a:t>Guidance Document Questions</a:t>
            </a:r>
          </a:p>
        </p:txBody>
      </p:sp>
      <p:sp>
        <p:nvSpPr>
          <p:cNvPr id="4" name="TextBox 3"/>
          <p:cNvSpPr txBox="1"/>
          <p:nvPr/>
        </p:nvSpPr>
        <p:spPr>
          <a:xfrm>
            <a:off x="0" y="6400800"/>
            <a:ext cx="914400" cy="369332"/>
          </a:xfrm>
          <a:prstGeom prst="rect">
            <a:avLst/>
          </a:prstGeom>
          <a:noFill/>
        </p:spPr>
        <p:txBody>
          <a:bodyPr wrap="square" lIns="91440" tIns="45720" rIns="91440" bIns="45720" rtlCol="0" anchor="t">
            <a:spAutoFit/>
          </a:bodyPr>
          <a:lstStyle/>
          <a:p>
            <a:r>
              <a:rPr lang="en-US"/>
              <a:t>46</a:t>
            </a:r>
          </a:p>
        </p:txBody>
      </p:sp>
    </p:spTree>
    <p:extLst>
      <p:ext uri="{BB962C8B-B14F-4D97-AF65-F5344CB8AC3E}">
        <p14:creationId xmlns:p14="http://schemas.microsoft.com/office/powerpoint/2010/main" val="29739230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C1A0-3A89-48B3-A9B1-CCC63E7CC91F}"/>
              </a:ext>
            </a:extLst>
          </p:cNvPr>
          <p:cNvSpPr>
            <a:spLocks noGrp="1"/>
          </p:cNvSpPr>
          <p:nvPr>
            <p:ph type="title"/>
          </p:nvPr>
        </p:nvSpPr>
        <p:spPr>
          <a:xfrm>
            <a:off x="838200" y="18255"/>
            <a:ext cx="10515600" cy="1325563"/>
          </a:xfrm>
        </p:spPr>
        <p:txBody>
          <a:bodyPr>
            <a:normAutofit/>
          </a:bodyPr>
          <a:lstStyle/>
          <a:p>
            <a:pPr marL="342900" indent="-342900" algn="ctr">
              <a:lnSpc>
                <a:spcPct val="107000"/>
              </a:lnSpc>
              <a:spcBef>
                <a:spcPts val="0"/>
              </a:spcBef>
            </a:pPr>
            <a:r>
              <a:rPr lang="en-US" sz="4000">
                <a:latin typeface="Arial" panose="020B0604020202020204" pitchFamily="34" charset="0"/>
                <a:ea typeface="Calibri" panose="020F0502020204030204" pitchFamily="34" charset="0"/>
                <a:cs typeface="Arial" panose="020B0604020202020204" pitchFamily="34" charset="0"/>
              </a:rPr>
              <a:t>Instructions for Q&amp;A Session</a:t>
            </a:r>
            <a:r>
              <a:rPr lang="en-US" sz="4000">
                <a:solidFill>
                  <a:schemeClr val="bg1"/>
                </a:solidFill>
                <a:latin typeface="Arial" panose="020B0604020202020204" pitchFamily="34" charset="0"/>
                <a:ea typeface="Calibri" panose="020F0502020204030204" pitchFamily="34" charset="0"/>
                <a:cs typeface="Arial" panose="020B0604020202020204" pitchFamily="34" charset="0"/>
              </a:rPr>
              <a:t> (2)</a:t>
            </a:r>
            <a:endParaRPr lang="en-US" sz="11500">
              <a:solidFill>
                <a:schemeClr val="bg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A9B167B-301F-44EE-8206-124438C18894}"/>
              </a:ext>
            </a:extLst>
          </p:cNvPr>
          <p:cNvSpPr>
            <a:spLocks noGrp="1"/>
          </p:cNvSpPr>
          <p:nvPr>
            <p:ph idx="1"/>
          </p:nvPr>
        </p:nvSpPr>
        <p:spPr>
          <a:xfrm>
            <a:off x="838200" y="1343818"/>
            <a:ext cx="10515600" cy="5514182"/>
          </a:xfrm>
        </p:spPr>
        <p:txBody>
          <a:bodyPr>
            <a:normAutofit lnSpcReduction="10000"/>
          </a:bodyPr>
          <a:lstStyle/>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If using </a:t>
            </a:r>
            <a:r>
              <a:rPr lang="en-US" sz="2400" err="1">
                <a:latin typeface="Arial" panose="020B0604020202020204" pitchFamily="34" charset="0"/>
                <a:ea typeface="Calibri" panose="020F0502020204030204" pitchFamily="34" charset="0"/>
                <a:cs typeface="Arial" panose="020B0604020202020204" pitchFamily="34" charset="0"/>
              </a:rPr>
              <a:t>GoToWebinar</a:t>
            </a:r>
            <a:r>
              <a:rPr lang="en-US" sz="2400">
                <a:latin typeface="Arial" panose="020B0604020202020204" pitchFamily="34" charset="0"/>
                <a:ea typeface="Calibri" panose="020F0502020204030204" pitchFamily="34" charset="0"/>
                <a:cs typeface="Arial" panose="020B0604020202020204" pitchFamily="34" charset="0"/>
              </a:rPr>
              <a:t>, t</a:t>
            </a:r>
            <a:r>
              <a:rPr lang="en-US" sz="2400">
                <a:effectLst/>
                <a:latin typeface="Arial" panose="020B0604020202020204" pitchFamily="34" charset="0"/>
                <a:ea typeface="Calibri" panose="020F0502020204030204" pitchFamily="34" charset="0"/>
                <a:cs typeface="Arial" panose="020B0604020202020204" pitchFamily="34" charset="0"/>
              </a:rPr>
              <a:t>ype your question or a summary of your question into the “Questio</a:t>
            </a:r>
            <a:r>
              <a:rPr lang="en-US" sz="2400">
                <a:latin typeface="Arial" panose="020B0604020202020204" pitchFamily="34" charset="0"/>
                <a:ea typeface="Calibri" panose="020F0502020204030204" pitchFamily="34" charset="0"/>
                <a:cs typeface="Arial" panose="020B0604020202020204" pitchFamily="34" charset="0"/>
              </a:rPr>
              <a:t>n” pane</a:t>
            </a:r>
            <a:r>
              <a:rPr lang="en-US" sz="2400">
                <a:effectLst/>
                <a:latin typeface="Arial" panose="020B0604020202020204" pitchFamily="34" charset="0"/>
                <a:ea typeface="Calibri" panose="020F0502020204030204" pitchFamily="34" charset="0"/>
                <a:cs typeface="Arial" panose="020B0604020202020204" pitchFamily="34" charset="0"/>
              </a:rPr>
              <a:t>.</a:t>
            </a:r>
          </a:p>
          <a:p>
            <a:pPr>
              <a:buFont typeface="Wingdings" panose="05000000000000000000" pitchFamily="2" charset="2"/>
              <a:buChar char="v"/>
            </a:pPr>
            <a:r>
              <a:rPr lang="en-US" sz="2400">
                <a:effectLst/>
                <a:latin typeface="Arial" panose="020B0604020202020204" pitchFamily="34" charset="0"/>
                <a:ea typeface="Calibri" panose="020F0502020204030204" pitchFamily="34" charset="0"/>
                <a:cs typeface="Arial" panose="020B0604020202020204" pitchFamily="34" charset="0"/>
              </a:rPr>
              <a:t> Questions should </a:t>
            </a:r>
            <a:r>
              <a:rPr lang="en-US" sz="2400">
                <a:latin typeface="Arial" panose="020B0604020202020204" pitchFamily="34" charset="0"/>
                <a:ea typeface="Calibri" panose="020F0502020204030204" pitchFamily="34" charset="0"/>
                <a:cs typeface="Arial" panose="020B0604020202020204" pitchFamily="34" charset="0"/>
              </a:rPr>
              <a:t>focus on </a:t>
            </a:r>
            <a:r>
              <a:rPr lang="en-US" sz="2400">
                <a:effectLst/>
                <a:latin typeface="Arial" panose="020B0604020202020204" pitchFamily="34" charset="0"/>
                <a:ea typeface="Calibri" panose="020F0502020204030204" pitchFamily="34" charset="0"/>
                <a:cs typeface="Arial" panose="020B0604020202020204" pitchFamily="34" charset="0"/>
              </a:rPr>
              <a:t>SB 1383 implementation and tools only.</a:t>
            </a:r>
          </a:p>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 CalRecycle staff will go through the questions on a first come first served basis.</a:t>
            </a:r>
          </a:p>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 </a:t>
            </a:r>
            <a:r>
              <a:rPr lang="en-US" sz="2400">
                <a:effectLst/>
                <a:latin typeface="Arial" panose="020B0604020202020204" pitchFamily="34" charset="0"/>
                <a:ea typeface="Calibri" panose="020F0502020204030204" pitchFamily="34" charset="0"/>
                <a:cs typeface="Arial" panose="020B0604020202020204" pitchFamily="34" charset="0"/>
              </a:rPr>
              <a:t>We </a:t>
            </a:r>
            <a:r>
              <a:rPr lang="en-US" sz="2400">
                <a:latin typeface="Arial" panose="020B0604020202020204" pitchFamily="34" charset="0"/>
                <a:ea typeface="Calibri" panose="020F0502020204030204" pitchFamily="34" charset="0"/>
                <a:cs typeface="Arial" panose="020B0604020202020204" pitchFamily="34" charset="0"/>
              </a:rPr>
              <a:t>will aim </a:t>
            </a:r>
            <a:r>
              <a:rPr lang="en-US" sz="2400">
                <a:effectLst/>
                <a:latin typeface="Arial" panose="020B0604020202020204" pitchFamily="34" charset="0"/>
                <a:ea typeface="Calibri" panose="020F0502020204030204" pitchFamily="34" charset="0"/>
                <a:cs typeface="Arial" panose="020B0604020202020204" pitchFamily="34" charset="0"/>
              </a:rPr>
              <a:t>to get to as many different people as possible.</a:t>
            </a:r>
          </a:p>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 To ask a question over the webinar, you must unmute yourself on your end; please state your affiliation.</a:t>
            </a:r>
            <a:endParaRPr lang="en-US" sz="2400">
              <a:effectLst/>
              <a:latin typeface="Arial" panose="020B0604020202020204" pitchFamily="34" charset="0"/>
              <a:ea typeface="Calibri" panose="020F0502020204030204" pitchFamily="34" charset="0"/>
              <a:cs typeface="Arial" panose="020B0604020202020204" pitchFamily="34" charset="0"/>
            </a:endParaRPr>
          </a:p>
          <a:p>
            <a:pPr>
              <a:buFont typeface="Wingdings" panose="05000000000000000000" pitchFamily="2" charset="2"/>
              <a:buChar char="v"/>
            </a:pPr>
            <a:r>
              <a:rPr lang="en-US" sz="2400">
                <a:effectLst/>
                <a:latin typeface="Arial" panose="020B0604020202020204" pitchFamily="34" charset="0"/>
                <a:ea typeface="Calibri" panose="020F0502020204030204" pitchFamily="34" charset="0"/>
                <a:cs typeface="Arial" panose="020B0604020202020204" pitchFamily="34" charset="0"/>
              </a:rPr>
              <a:t> If we are unable to answer your question during the webinar, CalRecycle staff will follow up with you.</a:t>
            </a:r>
          </a:p>
          <a:p>
            <a:pPr>
              <a:buFont typeface="Wingdings" panose="05000000000000000000" pitchFamily="2" charset="2"/>
              <a:buChar char="v"/>
            </a:pPr>
            <a:r>
              <a:rPr lang="en-US" sz="2400">
                <a:latin typeface="Arial" panose="020B0604020202020204" pitchFamily="34" charset="0"/>
                <a:ea typeface="Calibri" panose="020F0502020204030204" pitchFamily="34" charset="0"/>
                <a:cs typeface="Arial" panose="020B0604020202020204" pitchFamily="34" charset="0"/>
              </a:rPr>
              <a:t> We will not use the “raise hand” function.</a:t>
            </a:r>
          </a:p>
          <a:p>
            <a:pPr>
              <a:buFont typeface="Wingdings" panose="05000000000000000000" pitchFamily="2" charset="2"/>
              <a:buChar char="v"/>
            </a:pPr>
            <a:r>
              <a:rPr lang="en-US" sz="2400">
                <a:effectLst/>
                <a:latin typeface="Arial" panose="020B0604020202020204" pitchFamily="34" charset="0"/>
                <a:ea typeface="Calibri" panose="020F0502020204030204" pitchFamily="34" charset="0"/>
                <a:cs typeface="Arial" panose="020B0604020202020204" pitchFamily="34" charset="0"/>
              </a:rPr>
              <a:t> If </a:t>
            </a:r>
            <a:r>
              <a:rPr lang="en-US" sz="2400">
                <a:latin typeface="Arial" panose="020B0604020202020204" pitchFamily="34" charset="0"/>
                <a:ea typeface="Calibri" panose="020F0502020204030204" pitchFamily="34" charset="0"/>
                <a:cs typeface="Arial" panose="020B0604020202020204" pitchFamily="34" charset="0"/>
              </a:rPr>
              <a:t>watching via the CalEPA Broadcast, email your questions to</a:t>
            </a:r>
            <a:r>
              <a:rPr lang="en-US" sz="2400">
                <a:effectLst/>
                <a:latin typeface="Arial" panose="020B0604020202020204" pitchFamily="34" charset="0"/>
                <a:ea typeface="Calibri" panose="020F0502020204030204" pitchFamily="34" charset="0"/>
                <a:cs typeface="Arial" panose="020B0604020202020204" pitchFamily="34" charset="0"/>
              </a:rPr>
              <a:t>: </a:t>
            </a:r>
            <a:r>
              <a:rPr lang="en-US" sz="2400">
                <a:effectLst/>
                <a:latin typeface="Arial" panose="020B0604020202020204" pitchFamily="34" charset="0"/>
                <a:ea typeface="Calibri" panose="020F0502020204030204" pitchFamily="34" charset="0"/>
                <a:cs typeface="Arial" panose="020B0604020202020204" pitchFamily="34" charset="0"/>
                <a:hlinkClick r:id="rId3"/>
              </a:rPr>
              <a:t>SLCP.Organics@calrecycle.ca.go</a:t>
            </a:r>
            <a:r>
              <a:rPr lang="en-US" sz="2400">
                <a:latin typeface="Arial" panose="020B0604020202020204" pitchFamily="34" charset="0"/>
                <a:ea typeface="Calibri" panose="020F0502020204030204" pitchFamily="34" charset="0"/>
                <a:cs typeface="Arial" panose="020B0604020202020204" pitchFamily="34" charset="0"/>
                <a:hlinkClick r:id="rId3"/>
              </a:rPr>
              <a:t>v</a:t>
            </a:r>
            <a:r>
              <a:rPr lang="en-US" sz="2400">
                <a:latin typeface="Arial" panose="020B0604020202020204" pitchFamily="34" charset="0"/>
                <a:ea typeface="Calibri" panose="020F0502020204030204" pitchFamily="34" charset="0"/>
                <a:cs typeface="Arial" panose="020B0604020202020204" pitchFamily="34" charset="0"/>
              </a:rPr>
              <a:t> </a:t>
            </a:r>
            <a:endParaRPr lang="en-US" sz="2400">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692AC872-B6B7-497F-91E1-5FD2BDF73726}"/>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47</a:t>
            </a:r>
            <a:endParaRPr lang="en-US"/>
          </a:p>
        </p:txBody>
      </p:sp>
    </p:spTree>
    <p:extLst>
      <p:ext uri="{BB962C8B-B14F-4D97-AF65-F5344CB8AC3E}">
        <p14:creationId xmlns:p14="http://schemas.microsoft.com/office/powerpoint/2010/main" val="27809815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descr="Acknowledgements">
            <a:extLst>
              <a:ext uri="{FF2B5EF4-FFF2-40B4-BE49-F238E27FC236}">
                <a16:creationId xmlns:a16="http://schemas.microsoft.com/office/drawing/2014/main" id="{D8AEA160-150C-4AE0-8020-7D0C8D2B3600}"/>
              </a:ext>
            </a:extLst>
          </p:cNvPr>
          <p:cNvSpPr>
            <a:spLocks noGrp="1"/>
          </p:cNvSpPr>
          <p:nvPr>
            <p:ph type="ctrTitle"/>
          </p:nvPr>
        </p:nvSpPr>
        <p:spPr>
          <a:xfrm>
            <a:off x="1524000" y="130176"/>
            <a:ext cx="9144000" cy="992187"/>
          </a:xfrm>
        </p:spPr>
        <p:txBody>
          <a:bodyPr/>
          <a:lstStyle/>
          <a:p>
            <a:r>
              <a:rPr lang="en-US">
                <a:solidFill>
                  <a:srgbClr val="065D78"/>
                </a:solidFill>
              </a:rPr>
              <a:t>Acknowledgements</a:t>
            </a:r>
          </a:p>
        </p:txBody>
      </p:sp>
      <p:sp>
        <p:nvSpPr>
          <p:cNvPr id="2" name="TextBox 1" descr="Resource Group&#10;Susan Blachman, Blachman Consulting&#10;Stephanie Ewalt, County of San Diego&#10;Jack Johnson, County of San Mateo&#10;Jack Steinmann, County of San Mateo&#10;Michele Young, County of Santa Clara&#10;Amber Duran, Edgar Inc.&#10;Tyla Montgomery Soylu, Hidden Resources&#10;Ashley Louisiana, Recycle Smart&#10;Jennifer Faught, Recycle Smart&#10;Judith Silver, Recycle Smart&#10;Lisa Coelho, SCS Engineers&#10;Robin Franz Martin, Silicon Valley Food Recovery&#10;Jenny Stephenson, US EPA &#10;Rachel Otair-Parris, Abound Food Care&#10;Marissa Juhler, Yolo County Central Landfill&#10;Marie Mourad, Zero (Food) Waste &#10; &#10;&#10;&#10;&#10;&#10;&#10;&#10;&#10;&#10;&#10;&#10;&#10;&#10;&#10;CalRecycle&#10;Harllee Branch, Assistant Chief Counsel&#10;Tamar Dyson, Senior Staff Counsel &#10;Christina Files, Information Officer&#10;Kyle Pogue, Environmental Program Manager&#10;Timothy Hall, Senior Environmental Scientist&#10;Martine Boswell, Environmental Scientist&#10;Laura Moreno, Senior Environmental Scientist &#10;Alexis Arenz, Environmental Scientist&#10;Mallory Burden, Environmental Scientist&#10;Cara Morgan, Environmental Program Manager II&#10;Leticia Murphy, Office Technician&#10;Ashlee Yee, Senior Environmental Scient"/>
          <p:cNvSpPr txBox="1"/>
          <p:nvPr/>
        </p:nvSpPr>
        <p:spPr>
          <a:xfrm>
            <a:off x="150429" y="1305341"/>
            <a:ext cx="11544300" cy="4339650"/>
          </a:xfrm>
          <a:prstGeom prst="rect">
            <a:avLst/>
          </a:prstGeom>
          <a:noFill/>
        </p:spPr>
        <p:txBody>
          <a:bodyPr wrap="square" numCol="1" rtlCol="0">
            <a:spAutoFit/>
          </a:bodyPr>
          <a:lstStyle/>
          <a:p>
            <a:r>
              <a:rPr lang="en-US" sz="2400">
                <a:latin typeface="Arial" panose="020B0604020202020204" pitchFamily="34" charset="0"/>
                <a:cs typeface="Arial" panose="020B0604020202020204" pitchFamily="34" charset="0"/>
              </a:rPr>
              <a:t>Thank you to everyone who contributed to these tools!</a:t>
            </a:r>
          </a:p>
          <a:p>
            <a:r>
              <a:rPr lang="en-US"/>
              <a:t> </a:t>
            </a:r>
          </a:p>
          <a:p>
            <a:endParaRPr lang="en-US" b="1"/>
          </a:p>
          <a:p>
            <a:endParaRPr lang="en-US" b="1"/>
          </a:p>
          <a:p>
            <a:endParaRPr lang="en-US" b="1"/>
          </a:p>
          <a:p>
            <a:endParaRPr lang="en-US" b="1"/>
          </a:p>
          <a:p>
            <a:endParaRPr lang="en-US" b="1"/>
          </a:p>
          <a:p>
            <a:endParaRPr lang="en-US" b="1"/>
          </a:p>
          <a:p>
            <a:endParaRPr lang="en-US" b="1"/>
          </a:p>
          <a:p>
            <a:endParaRPr lang="en-US" b="1"/>
          </a:p>
          <a:p>
            <a:endParaRPr lang="en-US" b="1"/>
          </a:p>
          <a:p>
            <a:endParaRPr lang="en-US" b="1"/>
          </a:p>
          <a:p>
            <a:endParaRPr lang="en-US" b="1"/>
          </a:p>
          <a:p>
            <a:endParaRPr lang="en-US" b="1"/>
          </a:p>
          <a:p>
            <a:endParaRPr lang="en-US" b="1"/>
          </a:p>
        </p:txBody>
      </p:sp>
      <p:sp>
        <p:nvSpPr>
          <p:cNvPr id="3" name="TextBox 2">
            <a:extLst>
              <a:ext uri="{FF2B5EF4-FFF2-40B4-BE49-F238E27FC236}">
                <a16:creationId xmlns:a16="http://schemas.microsoft.com/office/drawing/2014/main" id="{2B676546-917D-457C-9645-B84A7F865B1C}"/>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48</a:t>
            </a:r>
            <a:endParaRPr lang="en-US"/>
          </a:p>
        </p:txBody>
      </p:sp>
    </p:spTree>
    <p:extLst>
      <p:ext uri="{BB962C8B-B14F-4D97-AF65-F5344CB8AC3E}">
        <p14:creationId xmlns:p14="http://schemas.microsoft.com/office/powerpoint/2010/main" val="34472522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tay &#10;Engaged"/>
          <p:cNvSpPr>
            <a:spLocks noGrp="1"/>
          </p:cNvSpPr>
          <p:nvPr>
            <p:ph type="title"/>
          </p:nvPr>
        </p:nvSpPr>
        <p:spPr>
          <a:xfrm>
            <a:off x="946810" y="42547"/>
            <a:ext cx="10515600" cy="1325563"/>
          </a:xfrm>
        </p:spPr>
        <p:txBody>
          <a:bodyPr>
            <a:noAutofit/>
          </a:bodyPr>
          <a:lstStyle/>
          <a:p>
            <a:pPr algn="ctr"/>
            <a:r>
              <a:rPr lang="en-US" b="1" cap="small">
                <a:solidFill>
                  <a:srgbClr val="355232"/>
                </a:solidFill>
                <a:latin typeface="Arial" panose="020B0604020202020204" pitchFamily="34" charset="0"/>
                <a:cs typeface="Arial" panose="020B0604020202020204" pitchFamily="34" charset="0"/>
              </a:rPr>
              <a:t>Stay Engaged</a:t>
            </a:r>
          </a:p>
        </p:txBody>
      </p:sp>
      <p:sp>
        <p:nvSpPr>
          <p:cNvPr id="3" name="Content Placeholder 2">
            <a:extLst>
              <a:ext uri="{FF2B5EF4-FFF2-40B4-BE49-F238E27FC236}">
                <a16:creationId xmlns:a16="http://schemas.microsoft.com/office/drawing/2014/main" id="{6C62A1A5-FB15-4A96-B888-4F3E933EB7B0}"/>
              </a:ext>
            </a:extLst>
          </p:cNvPr>
          <p:cNvSpPr>
            <a:spLocks noGrp="1"/>
          </p:cNvSpPr>
          <p:nvPr>
            <p:ph idx="1"/>
          </p:nvPr>
        </p:nvSpPr>
        <p:spPr>
          <a:xfrm>
            <a:off x="457200" y="3215723"/>
            <a:ext cx="11107082" cy="3064452"/>
          </a:xfrm>
        </p:spPr>
        <p:txBody>
          <a:bodyPr>
            <a:normAutofit lnSpcReduction="10000"/>
          </a:bodyPr>
          <a:lstStyle/>
          <a:p>
            <a:pPr marL="0" indent="0" algn="ctr">
              <a:buNone/>
            </a:pPr>
            <a:r>
              <a:rPr lang="en-US" b="1"/>
              <a:t>Links to Tools &amp; Guidance Documents</a:t>
            </a:r>
          </a:p>
          <a:p>
            <a:r>
              <a:rPr lang="en-US">
                <a:hlinkClick r:id="rId3"/>
              </a:rPr>
              <a:t>SB 1383 Edible Food Recovery Capacity Planning Survey</a:t>
            </a:r>
            <a:endParaRPr lang="en-US"/>
          </a:p>
          <a:p>
            <a:r>
              <a:rPr lang="en-US">
                <a:hlinkClick r:id="rId4"/>
              </a:rPr>
              <a:t>SB 1383 Edible Food Recovery Capacity Planning Calculator Tool</a:t>
            </a:r>
            <a:endParaRPr lang="en-US"/>
          </a:p>
          <a:p>
            <a:r>
              <a:rPr lang="en-US"/>
              <a:t>Guidance Document: </a:t>
            </a:r>
            <a:r>
              <a:rPr lang="en-US">
                <a:hlinkClick r:id="rId5"/>
              </a:rPr>
              <a:t>Estimating Factors for Edible Food Disposed by Commercial Edible Food Generators</a:t>
            </a:r>
            <a:endParaRPr lang="en-US"/>
          </a:p>
          <a:p>
            <a:r>
              <a:rPr lang="en-US"/>
              <a:t>Guidance  Document: </a:t>
            </a:r>
            <a:r>
              <a:rPr lang="en-US">
                <a:hlinkClick r:id="rId6"/>
              </a:rPr>
              <a:t>How to Identify SB 1383 Commercial Edible Food Generators</a:t>
            </a:r>
            <a:endParaRPr lang="en-US"/>
          </a:p>
        </p:txBody>
      </p:sp>
      <p:sp>
        <p:nvSpPr>
          <p:cNvPr id="23" name="Oval 22">
            <a:extLst>
              <a:ext uri="{C183D7F6-B498-43B3-948B-1728B52AA6E4}">
                <adec:decorative xmlns:adec="http://schemas.microsoft.com/office/drawing/2017/decorative" val="1"/>
              </a:ext>
            </a:extLst>
          </p:cNvPr>
          <p:cNvSpPr/>
          <p:nvPr/>
        </p:nvSpPr>
        <p:spPr>
          <a:xfrm>
            <a:off x="246718" y="1369151"/>
            <a:ext cx="1657350" cy="1655064"/>
          </a:xfrm>
          <a:prstGeom prst="ellipse">
            <a:avLst/>
          </a:prstGeom>
          <a:solidFill>
            <a:srgbClr val="35523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6631" y="1832500"/>
            <a:ext cx="1109476" cy="728365"/>
          </a:xfrm>
          <a:prstGeom prst="rect">
            <a:avLst/>
          </a:prstGeom>
        </p:spPr>
      </p:pic>
      <p:pic>
        <p:nvPicPr>
          <p:cNvPr id="14" name="Picture 13">
            <a:extLs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2173981" y="1412333"/>
            <a:ext cx="4335223" cy="1439606"/>
          </a:xfrm>
          <a:prstGeom prst="rect">
            <a:avLst/>
          </a:prstGeom>
        </p:spPr>
      </p:pic>
      <p:sp>
        <p:nvSpPr>
          <p:cNvPr id="21" name="TextBox 20" descr="Contact your LAMD Liaison&#10;Or email:&#10;SLCP.Organics@calrecycle.ca.gov&#10;">
            <a:extLst>
              <a:ext uri="{FF2B5EF4-FFF2-40B4-BE49-F238E27FC236}">
                <a16:creationId xmlns:a16="http://schemas.microsoft.com/office/drawing/2014/main" id="{00914670-6A8D-43A0-8076-757ABBFC84A5}"/>
              </a:ext>
            </a:extLst>
          </p:cNvPr>
          <p:cNvSpPr txBox="1"/>
          <p:nvPr/>
        </p:nvSpPr>
        <p:spPr>
          <a:xfrm>
            <a:off x="2173981" y="1652651"/>
            <a:ext cx="4335224" cy="958970"/>
          </a:xfrm>
          <a:prstGeom prst="rect">
            <a:avLst/>
          </a:prstGeom>
          <a:noFill/>
        </p:spPr>
        <p:txBody>
          <a:bodyPr wrap="square">
            <a:spAutoFit/>
          </a:bodyPr>
          <a:lstStyle/>
          <a:p>
            <a:pPr algn="ctr"/>
            <a:r>
              <a:rPr lang="en-US" sz="1800" b="1">
                <a:solidFill>
                  <a:schemeClr val="bg1"/>
                </a:solidFill>
                <a:latin typeface="Arial" panose="020B0604020202020204" pitchFamily="34" charset="0"/>
                <a:cs typeface="Arial" panose="020B0604020202020204" pitchFamily="34" charset="0"/>
              </a:rPr>
              <a:t>Contact your LAMD Liaison</a:t>
            </a:r>
          </a:p>
          <a:p>
            <a:pPr algn="ctr"/>
            <a:r>
              <a:rPr lang="en-US" sz="1800" b="1">
                <a:solidFill>
                  <a:schemeClr val="bg1"/>
                </a:solidFill>
                <a:latin typeface="Arial" panose="020B0604020202020204" pitchFamily="34" charset="0"/>
                <a:cs typeface="Arial" panose="020B0604020202020204" pitchFamily="34" charset="0"/>
              </a:rPr>
              <a:t>Or email:</a:t>
            </a:r>
          </a:p>
          <a:p>
            <a:pPr algn="ctr"/>
            <a:r>
              <a:rPr lang="en-US" sz="1800" b="1">
                <a:solidFill>
                  <a:schemeClr val="bg1"/>
                </a:solidFill>
                <a:latin typeface="Arial" panose="020B0604020202020204" pitchFamily="34" charset="0"/>
                <a:cs typeface="Arial" panose="020B0604020202020204" pitchFamily="34" charset="0"/>
              </a:rPr>
              <a:t>SLCP.Organics@calrecycle.ca.gov</a:t>
            </a:r>
          </a:p>
        </p:txBody>
      </p:sp>
      <p:pic>
        <p:nvPicPr>
          <p:cNvPr id="10" name="Picture 9">
            <a:extLst>
              <a:ext uri="{FF2B5EF4-FFF2-40B4-BE49-F238E27FC236}">
                <a16:creationId xmlns:a16="http://schemas.microsoft.com/office/drawing/2014/main" id="{6B58922C-49BD-475E-B72E-7278A950BCBD}"/>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6885128" y="1412333"/>
            <a:ext cx="4790241" cy="1439606"/>
          </a:xfrm>
          <a:prstGeom prst="rect">
            <a:avLst/>
          </a:prstGeom>
        </p:spPr>
      </p:pic>
      <p:sp>
        <p:nvSpPr>
          <p:cNvPr id="11" name="TextBox 10" descr="Contact your LAMD Liaison&#10;Or email:&#10;SLCP.Organics@calrecycle.ca.gov&#10;">
            <a:extLst>
              <a:ext uri="{FF2B5EF4-FFF2-40B4-BE49-F238E27FC236}">
                <a16:creationId xmlns:a16="http://schemas.microsoft.com/office/drawing/2014/main" id="{94B78565-73E5-493C-AB5A-657A927754F4}"/>
              </a:ext>
            </a:extLst>
          </p:cNvPr>
          <p:cNvSpPr txBox="1"/>
          <p:nvPr/>
        </p:nvSpPr>
        <p:spPr>
          <a:xfrm>
            <a:off x="6885127" y="1652651"/>
            <a:ext cx="4844595" cy="1200329"/>
          </a:xfrm>
          <a:prstGeom prst="rect">
            <a:avLst/>
          </a:prstGeom>
          <a:noFill/>
        </p:spPr>
        <p:txBody>
          <a:bodyPr wrap="square">
            <a:spAutoFit/>
          </a:bodyPr>
          <a:lstStyle/>
          <a:p>
            <a:pPr algn="ctr"/>
            <a:r>
              <a:rPr lang="en-US" sz="1800" b="1">
                <a:solidFill>
                  <a:schemeClr val="bg1"/>
                </a:solidFill>
                <a:latin typeface="Arial" panose="020B0604020202020204" pitchFamily="34" charset="0"/>
                <a:cs typeface="Arial" panose="020B0604020202020204" pitchFamily="34" charset="0"/>
              </a:rPr>
              <a:t>Visit </a:t>
            </a:r>
            <a:r>
              <a:rPr lang="en-US" sz="1800" b="1" err="1">
                <a:solidFill>
                  <a:schemeClr val="bg1"/>
                </a:solidFill>
                <a:latin typeface="Arial" panose="020B0604020202020204" pitchFamily="34" charset="0"/>
                <a:cs typeface="Arial" panose="020B0604020202020204" pitchFamily="34" charset="0"/>
              </a:rPr>
              <a:t>CalRecycle’s</a:t>
            </a:r>
            <a:r>
              <a:rPr lang="en-US" sz="1800" b="1">
                <a:solidFill>
                  <a:schemeClr val="bg1"/>
                </a:solidFill>
                <a:latin typeface="Arial" panose="020B0604020202020204" pitchFamily="34" charset="0"/>
                <a:cs typeface="Arial" panose="020B0604020202020204" pitchFamily="34" charset="0"/>
              </a:rPr>
              <a:t> Capacity Planning for Food Recovery Webpage: www.calrecycle.ca.gov/organics/slcp/foodrecovery/capacityplanning</a:t>
            </a:r>
          </a:p>
        </p:txBody>
      </p:sp>
      <p:sp>
        <p:nvSpPr>
          <p:cNvPr id="4" name="TextBox 3">
            <a:extLst>
              <a:ext uri="{FF2B5EF4-FFF2-40B4-BE49-F238E27FC236}">
                <a16:creationId xmlns:a16="http://schemas.microsoft.com/office/drawing/2014/main" id="{A2627CCA-2634-4E42-9BC8-059F62170E28}"/>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49</a:t>
            </a:r>
            <a:endParaRPr lang="en-US"/>
          </a:p>
        </p:txBody>
      </p:sp>
    </p:spTree>
    <p:extLst>
      <p:ext uri="{BB962C8B-B14F-4D97-AF65-F5344CB8AC3E}">
        <p14:creationId xmlns:p14="http://schemas.microsoft.com/office/powerpoint/2010/main" val="4138090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descr="Questions">
            <a:extLst>
              <a:ext uri="{FF2B5EF4-FFF2-40B4-BE49-F238E27FC236}">
                <a16:creationId xmlns:a16="http://schemas.microsoft.com/office/drawing/2014/main" id="{D8AEA160-150C-4AE0-8020-7D0C8D2B3600}"/>
              </a:ext>
            </a:extLst>
          </p:cNvPr>
          <p:cNvSpPr>
            <a:spLocks noGrp="1"/>
          </p:cNvSpPr>
          <p:nvPr>
            <p:ph type="ctrTitle"/>
          </p:nvPr>
        </p:nvSpPr>
        <p:spPr/>
        <p:txBody>
          <a:bodyPr/>
          <a:lstStyle/>
          <a:p>
            <a:r>
              <a:rPr lang="en-US">
                <a:solidFill>
                  <a:srgbClr val="002060"/>
                </a:solidFill>
              </a:rPr>
              <a:t>Questions</a:t>
            </a:r>
          </a:p>
        </p:txBody>
      </p:sp>
      <p:sp>
        <p:nvSpPr>
          <p:cNvPr id="2" name="TextBox 1">
            <a:extLst>
              <a:ext uri="{FF2B5EF4-FFF2-40B4-BE49-F238E27FC236}">
                <a16:creationId xmlns:a16="http://schemas.microsoft.com/office/drawing/2014/main" id="{5A21CD15-28E4-4997-924D-E5EAFAA80483}"/>
              </a:ext>
              <a:ext uri="{C183D7F6-B498-43B3-948B-1728B52AA6E4}">
                <adec:decorative xmlns:adec="http://schemas.microsoft.com/office/drawing/2017/decorative" val="1"/>
              </a:ext>
            </a:extLst>
          </p:cNvPr>
          <p:cNvSpPr txBox="1"/>
          <p:nvPr/>
        </p:nvSpPr>
        <p:spPr>
          <a:xfrm>
            <a:off x="0" y="6400800"/>
            <a:ext cx="914400" cy="369332"/>
          </a:xfrm>
          <a:prstGeom prst="rect">
            <a:avLst/>
          </a:prstGeom>
          <a:noFill/>
        </p:spPr>
        <p:txBody>
          <a:bodyPr wrap="square" lIns="91440" tIns="45720" rIns="91440" bIns="45720" rtlCol="0" anchor="t">
            <a:spAutoFit/>
          </a:bodyPr>
          <a:lstStyle/>
          <a:p>
            <a:r>
              <a:rPr lang="en-US">
                <a:cs typeface="Calibri"/>
              </a:rPr>
              <a:t>50</a:t>
            </a:r>
            <a:endParaRPr lang="en-US"/>
          </a:p>
        </p:txBody>
      </p:sp>
    </p:spTree>
    <p:extLst>
      <p:ext uri="{BB962C8B-B14F-4D97-AF65-F5344CB8AC3E}">
        <p14:creationId xmlns:p14="http://schemas.microsoft.com/office/powerpoint/2010/main" val="414471631"/>
      </p:ext>
    </p:extLst>
  </p:cSld>
  <p:clrMapOvr>
    <a:masterClrMapping/>
  </p:clrMapOvr>
</p:sld>
</file>

<file path=ppt/theme/_rels/them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image" Target="../media/image6.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Integ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3FDE218E9F9E64EACE91E161840A6F4" ma:contentTypeVersion="9" ma:contentTypeDescription="Create a new document." ma:contentTypeScope="" ma:versionID="933eaf324bb49b50772f143ec78f9baa">
  <xsd:schema xmlns:xsd="http://www.w3.org/2001/XMLSchema" xmlns:xs="http://www.w3.org/2001/XMLSchema" xmlns:p="http://schemas.microsoft.com/office/2006/metadata/properties" xmlns:ns2="5726b438-4aae-49d5-9f14-e32fa06da2c3" xmlns:ns3="cd147ab7-f9eb-4685-853a-2eccbf9a7a72" targetNamespace="http://schemas.microsoft.com/office/2006/metadata/properties" ma:root="true" ma:fieldsID="b37da2daaf0ae7d81785b9ca226bbec0" ns2:_="" ns3:_="">
    <xsd:import namespace="5726b438-4aae-49d5-9f14-e32fa06da2c3"/>
    <xsd:import namespace="cd147ab7-f9eb-4685-853a-2eccbf9a7a7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OCR"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26b438-4aae-49d5-9f14-e32fa06da2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d147ab7-f9eb-4685-853a-2eccbf9a7a7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0CF4961-132E-4019-B14F-0442F0D255B5}">
  <ds:schemaRefs>
    <ds:schemaRef ds:uri="http://schemas.microsoft.com/sharepoint/v3/contenttype/forms"/>
  </ds:schemaRefs>
</ds:datastoreItem>
</file>

<file path=customXml/itemProps2.xml><?xml version="1.0" encoding="utf-8"?>
<ds:datastoreItem xmlns:ds="http://schemas.openxmlformats.org/officeDocument/2006/customXml" ds:itemID="{587AF9D8-F735-4046-84B8-CCA9612AC783}">
  <ds:schemaRefs>
    <ds:schemaRef ds:uri="5726b438-4aae-49d5-9f14-e32fa06da2c3"/>
    <ds:schemaRef ds:uri="cd147ab7-f9eb-4685-853a-2eccbf9a7a7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D09122D-48BD-4719-B773-953C13F4C97D}">
  <ds:schemaRefs>
    <ds:schemaRef ds:uri="5726b438-4aae-49d5-9f14-e32fa06da2c3"/>
    <ds:schemaRef ds:uri="cd147ab7-f9eb-4685-853a-2eccbf9a7a7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343</TotalTime>
  <Words>7439</Words>
  <Application>Microsoft Office PowerPoint</Application>
  <PresentationFormat>Widescreen</PresentationFormat>
  <Paragraphs>551</Paragraphs>
  <Slides>51</Slides>
  <Notes>51</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51</vt:i4>
      </vt:variant>
    </vt:vector>
  </HeadingPairs>
  <TitlesOfParts>
    <vt:vector size="65" baseType="lpstr">
      <vt:lpstr>Arial</vt:lpstr>
      <vt:lpstr>Arial Black</vt:lpstr>
      <vt:lpstr>Calibri</vt:lpstr>
      <vt:lpstr>Calibri Light</vt:lpstr>
      <vt:lpstr>Cambria Math</vt:lpstr>
      <vt:lpstr>Segoe UI</vt:lpstr>
      <vt:lpstr>Symbol</vt:lpstr>
      <vt:lpstr>Tw Cen MT</vt:lpstr>
      <vt:lpstr>Tw Cen MT Condensed</vt:lpstr>
      <vt:lpstr>Wingdings</vt:lpstr>
      <vt:lpstr>Wingdings 3</vt:lpstr>
      <vt:lpstr>Office Theme</vt:lpstr>
      <vt:lpstr>1_Office Theme</vt:lpstr>
      <vt:lpstr>Integral</vt:lpstr>
      <vt:lpstr>SB 1383 Edible Food Recovery Capacity Planning Tools &amp; Guidance</vt:lpstr>
      <vt:lpstr>Instructions for Q&amp;A Session(a)</vt:lpstr>
      <vt:lpstr>Today’s Webinar</vt:lpstr>
      <vt:lpstr>Disclaimer</vt:lpstr>
      <vt:lpstr>Food Disposed to Landfill in California (tons)</vt:lpstr>
      <vt:lpstr>Why is Capacity Planning Needed?</vt:lpstr>
      <vt:lpstr>Hunger in California has doubled</vt:lpstr>
      <vt:lpstr>SB1383 Edible Food Recovery Goal</vt:lpstr>
      <vt:lpstr>Defining “Edible Food”</vt:lpstr>
      <vt:lpstr>Counties, in collaboration with cities, special districts that provide solid waste collection services, and regional agencies located in the county, are required to: </vt:lpstr>
      <vt:lpstr>Planning includes consultation with the following: </vt:lpstr>
      <vt:lpstr>Counties, in collaboration with cities, special districts that provide solid waste collection services, and regional agencies located in the county, are required to identify within each jurisdiction:</vt:lpstr>
      <vt:lpstr>If the county determines that edible food recovery capacity is needed, the county must notify any jurisdiction that lacks capacity that it is required to:  </vt:lpstr>
      <vt:lpstr>Remainder of Today’s Webinar</vt:lpstr>
      <vt:lpstr>How Can We Assess Edible Food Recovery Capacity?</vt:lpstr>
      <vt:lpstr>Pictures of Food Recovery Organizations and Services</vt:lpstr>
      <vt:lpstr>SB 1383 Edible Food Recovery Capacity Planning Survey</vt:lpstr>
      <vt:lpstr>Survey Confidentiality </vt:lpstr>
      <vt:lpstr>Sample Survey Questions</vt:lpstr>
      <vt:lpstr>More Sample Survey Questions</vt:lpstr>
      <vt:lpstr>Survey Distribution</vt:lpstr>
      <vt:lpstr>Section 18985.2. Edible Food Recovery Education and Outreach </vt:lpstr>
      <vt:lpstr>Survey Questions</vt:lpstr>
      <vt:lpstr>Instructions for Q&amp;A Session</vt:lpstr>
      <vt:lpstr>How Can We Determine Needed Edible Food Recovery Capacity?</vt:lpstr>
      <vt:lpstr>Edible Food Recovery Capacity Planning Calculator</vt:lpstr>
      <vt:lpstr>How Calculator + Survey Work Together</vt:lpstr>
      <vt:lpstr>Estimating “Edible Food” – Concept of “Potentially Donatable”</vt:lpstr>
      <vt:lpstr>Using Calculator to Estimate Edible Food Disposed by Generators</vt:lpstr>
      <vt:lpstr>Statewide Factors by Generator Type</vt:lpstr>
      <vt:lpstr>Diving Deeper: Estimates by Food Type</vt:lpstr>
      <vt:lpstr>Using Calculator to Estimate Existing Food Recovery Capacity</vt:lpstr>
      <vt:lpstr>Using Calculator to Estimate Additional Food Recovery Capacity Needed</vt:lpstr>
      <vt:lpstr>Other Tools &amp; Guidance for Capacity Planning</vt:lpstr>
      <vt:lpstr>Calculator</vt:lpstr>
      <vt:lpstr>Calculator Questions</vt:lpstr>
      <vt:lpstr>Instructions for Q&amp;A Session (1)</vt:lpstr>
      <vt:lpstr>How Can We Estimate Factors for Edible Food Disposed?</vt:lpstr>
      <vt:lpstr>Guidance Document</vt:lpstr>
      <vt:lpstr>Guidance Document Overview</vt:lpstr>
      <vt:lpstr>Main Data Sources</vt:lpstr>
      <vt:lpstr>Challenges to Consider When Using Existing Data</vt:lpstr>
      <vt:lpstr>Example: Deriving Supermarket Factor Using Info in Guidance Document – Option 1</vt:lpstr>
      <vt:lpstr>Example: Deriving Supermarket Factor Using Info in Guidance Document - Option 2</vt:lpstr>
      <vt:lpstr>Example: Deriving Supermarket Factor Using Info in Guidance Document - Recap</vt:lpstr>
      <vt:lpstr>Participants Wanted! Commercial Generator-Based Edible Food Waste Characterization Study</vt:lpstr>
      <vt:lpstr>Guidance Document Questions</vt:lpstr>
      <vt:lpstr>Instructions for Q&amp;A Session (2)</vt:lpstr>
      <vt:lpstr>Acknowledgements</vt:lpstr>
      <vt:lpstr>Stay Engaged</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Files</dc:creator>
  <cp:lastModifiedBy>Zargar, Kamrun@CalRecycle</cp:lastModifiedBy>
  <cp:revision>11</cp:revision>
  <dcterms:created xsi:type="dcterms:W3CDTF">2019-06-24T00:29:55Z</dcterms:created>
  <dcterms:modified xsi:type="dcterms:W3CDTF">2021-10-14T18:07:02Z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0x010100D3FDE218E9F9E64EACE91E161840A6F4</vt:lpwstr>
  </property>
</Properties>
</file>