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media/image30.jpg" ContentType="image/jpeg"/>
  <Override PartName="/ppt/media/image33.jpg" ContentType="image/jpeg"/>
  <Override PartName="/ppt/media/image35.jpg" ContentType="image/jpeg"/>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media/image47.jpg" ContentType="image/jpeg"/>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51"/>
  </p:notesMasterIdLst>
  <p:sldIdLst>
    <p:sldId id="364" r:id="rId6"/>
    <p:sldId id="366" r:id="rId7"/>
    <p:sldId id="256" r:id="rId8"/>
    <p:sldId id="257" r:id="rId9"/>
    <p:sldId id="308" r:id="rId10"/>
    <p:sldId id="367" r:id="rId11"/>
    <p:sldId id="311" r:id="rId12"/>
    <p:sldId id="312" r:id="rId13"/>
    <p:sldId id="262" r:id="rId14"/>
    <p:sldId id="313" r:id="rId15"/>
    <p:sldId id="314" r:id="rId16"/>
    <p:sldId id="315" r:id="rId17"/>
    <p:sldId id="318" r:id="rId18"/>
    <p:sldId id="316" r:id="rId19"/>
    <p:sldId id="268" r:id="rId20"/>
    <p:sldId id="317" r:id="rId21"/>
    <p:sldId id="319" r:id="rId22"/>
    <p:sldId id="321" r:id="rId23"/>
    <p:sldId id="293" r:id="rId24"/>
    <p:sldId id="320" r:id="rId25"/>
    <p:sldId id="322" r:id="rId26"/>
    <p:sldId id="306" r:id="rId27"/>
    <p:sldId id="297" r:id="rId28"/>
    <p:sldId id="298" r:id="rId29"/>
    <p:sldId id="299" r:id="rId30"/>
    <p:sldId id="300" r:id="rId31"/>
    <p:sldId id="301" r:id="rId32"/>
    <p:sldId id="302" r:id="rId33"/>
    <p:sldId id="303" r:id="rId34"/>
    <p:sldId id="304" r:id="rId35"/>
    <p:sldId id="365" r:id="rId36"/>
    <p:sldId id="274" r:id="rId37"/>
    <p:sldId id="275" r:id="rId38"/>
    <p:sldId id="276" r:id="rId39"/>
    <p:sldId id="277" r:id="rId40"/>
    <p:sldId id="278" r:id="rId41"/>
    <p:sldId id="279" r:id="rId42"/>
    <p:sldId id="280" r:id="rId43"/>
    <p:sldId id="281" r:id="rId44"/>
    <p:sldId id="282" r:id="rId45"/>
    <p:sldId id="283" r:id="rId46"/>
    <p:sldId id="284" r:id="rId47"/>
    <p:sldId id="285" r:id="rId48"/>
    <p:sldId id="286" r:id="rId49"/>
    <p:sldId id="287"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b 1383 Q &amp; A" id="{549A7EE8-52E0-48C4-9420-B145A96C60FC}">
          <p14:sldIdLst>
            <p14:sldId id="364"/>
            <p14:sldId id="366"/>
            <p14:sldId id="256"/>
            <p14:sldId id="257"/>
            <p14:sldId id="308"/>
            <p14:sldId id="367"/>
          </p14:sldIdLst>
        </p14:section>
        <p14:section name="Sb 1383 in action" id="{97C769EB-A8E1-45CC-972C-A9EB1A83839D}">
          <p14:sldIdLst>
            <p14:sldId id="311"/>
            <p14:sldId id="312"/>
            <p14:sldId id="262"/>
            <p14:sldId id="313"/>
            <p14:sldId id="314"/>
            <p14:sldId id="315"/>
            <p14:sldId id="318"/>
            <p14:sldId id="316"/>
            <p14:sldId id="268"/>
            <p14:sldId id="317"/>
            <p14:sldId id="319"/>
            <p14:sldId id="321"/>
            <p14:sldId id="293"/>
            <p14:sldId id="320"/>
            <p14:sldId id="322"/>
            <p14:sldId id="306"/>
            <p14:sldId id="297"/>
            <p14:sldId id="298"/>
            <p14:sldId id="299"/>
            <p14:sldId id="300"/>
            <p14:sldId id="301"/>
            <p14:sldId id="302"/>
            <p14:sldId id="303"/>
            <p14:sldId id="304"/>
            <p14:sldId id="365"/>
            <p14:sldId id="274"/>
            <p14:sldId id="275"/>
            <p14:sldId id="276"/>
            <p14:sldId id="277"/>
            <p14:sldId id="278"/>
            <p14:sldId id="279"/>
            <p14:sldId id="280"/>
            <p14:sldId id="281"/>
            <p14:sldId id="282"/>
            <p14:sldId id="283"/>
            <p14:sldId id="284"/>
            <p14:sldId id="285"/>
            <p14:sldId id="286"/>
            <p14:sldId id="287"/>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urphy, Leticia@CalRecycle" initials="ML" lastIdx="1" clrIdx="0">
    <p:extLst>
      <p:ext uri="{19B8F6BF-5375-455C-9EA6-DF929625EA0E}">
        <p15:presenceInfo xmlns:p15="http://schemas.microsoft.com/office/powerpoint/2012/main" userId="S::Leticia.Murphy@CalRecycle.ca.gov::e60a5982-3310-4a39-9def-8b05a039666a" providerId="AD"/>
      </p:ext>
    </p:extLst>
  </p:cmAuthor>
  <p:cmAuthor id="2" name="Christina Files" initials="CF" lastIdx="10" clrIdx="1">
    <p:extLst>
      <p:ext uri="{19B8F6BF-5375-455C-9EA6-DF929625EA0E}">
        <p15:presenceInfo xmlns:p15="http://schemas.microsoft.com/office/powerpoint/2012/main" userId="S-1-5-21-2804241617-4047951476-2148352352-14724" providerId="AD"/>
      </p:ext>
    </p:extLst>
  </p:cmAuthor>
  <p:cmAuthor id="3" name="Julia Dolloff" initials="JD" lastIdx="2" clrIdx="2">
    <p:extLst>
      <p:ext uri="{19B8F6BF-5375-455C-9EA6-DF929625EA0E}">
        <p15:presenceInfo xmlns:p15="http://schemas.microsoft.com/office/powerpoint/2012/main" userId="S-1-5-21-2804241617-4047951476-2148352352-1173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ADCF5"/>
    <a:srgbClr val="0099CC"/>
    <a:srgbClr val="0988B0"/>
    <a:srgbClr val="416733"/>
    <a:srgbClr val="548543"/>
    <a:srgbClr val="094366"/>
    <a:srgbClr val="65A050"/>
    <a:srgbClr val="055D78"/>
    <a:srgbClr val="E6E6E6"/>
    <a:srgbClr val="335C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56" autoAdjust="0"/>
    <p:restoredTop sz="79200" autoAdjust="0"/>
  </p:normalViewPr>
  <p:slideViewPr>
    <p:cSldViewPr snapToGrid="0">
      <p:cViewPr varScale="1">
        <p:scale>
          <a:sx n="53" d="100"/>
          <a:sy n="53" d="100"/>
        </p:scale>
        <p:origin x="1168" y="36"/>
      </p:cViewPr>
      <p:guideLst/>
    </p:cSldViewPr>
  </p:slideViewPr>
  <p:outlineViewPr>
    <p:cViewPr>
      <p:scale>
        <a:sx n="33" d="100"/>
        <a:sy n="33" d="100"/>
      </p:scale>
      <p:origin x="0" y="-42572"/>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C10E81-7977-42E7-8B5E-C79B6F4FFFAB}" type="datetimeFigureOut">
              <a:rPr lang="en-US" smtClean="0"/>
              <a:t>10/28/2021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C75177-0E99-4E42-8A98-F1DF7FA922E1}" type="slidenum">
              <a:rPr lang="en-US" smtClean="0"/>
              <a:t>‹#›</a:t>
            </a:fld>
            <a:endParaRPr lang="en-US"/>
          </a:p>
        </p:txBody>
      </p:sp>
    </p:spTree>
    <p:extLst>
      <p:ext uri="{BB962C8B-B14F-4D97-AF65-F5344CB8AC3E}">
        <p14:creationId xmlns:p14="http://schemas.microsoft.com/office/powerpoint/2010/main" val="12503845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3535" marR="0" lvl="0" indent="-343535" algn="l" defTabSz="914400" rtl="0" eaLnBrk="1" fontAlgn="auto" latinLnBrk="0" hangingPunct="1">
              <a:lnSpc>
                <a:spcPct val="107000"/>
              </a:lnSpc>
              <a:spcBef>
                <a:spcPts val="0"/>
              </a:spcBef>
              <a:spcAft>
                <a:spcPts val="0"/>
              </a:spcAft>
              <a:buClrTx/>
              <a:buSzTx/>
              <a:buFont typeface="Arial" panose="020B0604020202020204" pitchFamily="34" charset="0"/>
              <a:buChar char="•"/>
              <a:tabLst>
                <a:tab pos="458252" algn="l"/>
              </a:tabLst>
              <a:defRPr/>
            </a:pPr>
            <a:endParaRPr lang="en-US" b="0" baseline="0" dirty="0">
              <a:latin typeface="Arial"/>
              <a:ea typeface="Calibri" panose="020F0502020204030204" pitchFamily="34" charset="0"/>
              <a:cs typeface="Arial"/>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F06B4-E1D8-43E7-AED4-ABAEF8B0921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80973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7152">
              <a:defRPr/>
            </a:pPr>
            <a:endParaRPr lang="en-US" dirty="0"/>
          </a:p>
        </p:txBody>
      </p:sp>
      <p:sp>
        <p:nvSpPr>
          <p:cNvPr id="4" name="Slide Number Placeholder 3"/>
          <p:cNvSpPr>
            <a:spLocks noGrp="1"/>
          </p:cNvSpPr>
          <p:nvPr>
            <p:ph type="sldNum" sz="quarter" idx="10"/>
          </p:nvPr>
        </p:nvSpPr>
        <p:spPr/>
        <p:txBody>
          <a:bodyPr/>
          <a:lstStyle/>
          <a:p>
            <a:pPr marL="0" marR="0" lvl="0" indent="0" algn="r" defTabSz="454960" rtl="0" eaLnBrk="1" fontAlgn="auto" latinLnBrk="0" hangingPunct="1">
              <a:lnSpc>
                <a:spcPct val="100000"/>
              </a:lnSpc>
              <a:spcBef>
                <a:spcPts val="0"/>
              </a:spcBef>
              <a:spcAft>
                <a:spcPts val="0"/>
              </a:spcAft>
              <a:buClrTx/>
              <a:buSzTx/>
              <a:buFontTx/>
              <a:buNone/>
              <a:tabLst/>
              <a:defRPr/>
            </a:pPr>
            <a:fld id="{1DE51964-3566-4C49-BA1B-81C33D94F3B4}"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45496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5856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baseline="0" dirty="0"/>
          </a:p>
          <a:p>
            <a:endParaRPr lang="en-US" baseline="0" dirty="0"/>
          </a:p>
          <a:p>
            <a:endParaRPr lang="en-US" baseline="0" dirty="0"/>
          </a:p>
          <a:p>
            <a:endParaRPr lang="en-US" baseline="0" dirty="0"/>
          </a:p>
          <a:p>
            <a:endParaRPr lang="en-US" baseline="0" dirty="0"/>
          </a:p>
          <a:p>
            <a:endParaRPr lang="en-US" dirty="0"/>
          </a:p>
        </p:txBody>
      </p:sp>
      <p:sp>
        <p:nvSpPr>
          <p:cNvPr id="4" name="Slide Number Placeholder 3"/>
          <p:cNvSpPr>
            <a:spLocks noGrp="1"/>
          </p:cNvSpPr>
          <p:nvPr>
            <p:ph type="sldNum" sz="quarter" idx="5"/>
          </p:nvPr>
        </p:nvSpPr>
        <p:spPr/>
        <p:txBody>
          <a:bodyPr/>
          <a:lstStyle/>
          <a:p>
            <a:fld id="{C8C75177-0E99-4E42-8A98-F1DF7FA922E1}" type="slidenum">
              <a:rPr lang="en-US" smtClean="0"/>
              <a:t>5</a:t>
            </a:fld>
            <a:endParaRPr lang="en-US"/>
          </a:p>
        </p:txBody>
      </p:sp>
    </p:spTree>
    <p:extLst>
      <p:ext uri="{BB962C8B-B14F-4D97-AF65-F5344CB8AC3E}">
        <p14:creationId xmlns:p14="http://schemas.microsoft.com/office/powerpoint/2010/main" val="30424105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1" kern="1200" baseline="0" dirty="0">
              <a:solidFill>
                <a:schemeClr val="tx1"/>
              </a:solidFill>
              <a:effectLst/>
              <a:latin typeface="+mn-lt"/>
              <a:ea typeface="+mn-ea"/>
              <a:cs typeface="+mn-cs"/>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1"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baseline="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C8C75177-0E99-4E42-8A98-F1DF7FA922E1}" type="slidenum">
              <a:rPr lang="en-US" smtClean="0"/>
              <a:t>6</a:t>
            </a:fld>
            <a:endParaRPr lang="en-US"/>
          </a:p>
        </p:txBody>
      </p:sp>
    </p:spTree>
    <p:extLst>
      <p:ext uri="{BB962C8B-B14F-4D97-AF65-F5344CB8AC3E}">
        <p14:creationId xmlns:p14="http://schemas.microsoft.com/office/powerpoint/2010/main" val="3671562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US" b="1" baseline="0" dirty="0"/>
          </a:p>
          <a:p>
            <a:endParaRPr lang="en-US" dirty="0"/>
          </a:p>
        </p:txBody>
      </p:sp>
      <p:sp>
        <p:nvSpPr>
          <p:cNvPr id="4" name="Slide Number Placeholder 3"/>
          <p:cNvSpPr>
            <a:spLocks noGrp="1"/>
          </p:cNvSpPr>
          <p:nvPr>
            <p:ph type="sldNum" sz="quarter" idx="5"/>
          </p:nvPr>
        </p:nvSpPr>
        <p:spPr/>
        <p:txBody>
          <a:bodyPr/>
          <a:lstStyle/>
          <a:p>
            <a:fld id="{C8C75177-0E99-4E42-8A98-F1DF7FA922E1}" type="slidenum">
              <a:rPr lang="en-US" smtClean="0"/>
              <a:t>7</a:t>
            </a:fld>
            <a:endParaRPr lang="en-US"/>
          </a:p>
        </p:txBody>
      </p:sp>
    </p:spTree>
    <p:extLst>
      <p:ext uri="{BB962C8B-B14F-4D97-AF65-F5344CB8AC3E}">
        <p14:creationId xmlns:p14="http://schemas.microsoft.com/office/powerpoint/2010/main" val="4053749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C75177-0E99-4E42-8A98-F1DF7FA922E1}" type="slidenum">
              <a:rPr lang="en-US" smtClean="0"/>
              <a:t>8</a:t>
            </a:fld>
            <a:endParaRPr lang="en-US"/>
          </a:p>
        </p:txBody>
      </p:sp>
    </p:spTree>
    <p:extLst>
      <p:ext uri="{BB962C8B-B14F-4D97-AF65-F5344CB8AC3E}">
        <p14:creationId xmlns:p14="http://schemas.microsoft.com/office/powerpoint/2010/main" val="6479133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52384"/>
            <a:ext cx="5486400" cy="3600450"/>
          </a:xfrm>
        </p:spPr>
        <p:txBody>
          <a:bodyPr/>
          <a:lstStyle/>
          <a:p>
            <a:pPr marL="1257300" lvl="2" indent="-342900">
              <a:buFont typeface="Wingdings" panose="05000000000000000000" pitchFamily="2" charset="2"/>
              <a:buChar char="Ø"/>
              <a:tabLst>
                <a:tab pos="457200" algn="l"/>
              </a:tabLst>
              <a:defRPr/>
            </a:pPr>
            <a:endParaRPr lang="en-US" u="none" kern="1200" dirty="0">
              <a:solidFill>
                <a:schemeClr val="tx1"/>
              </a:solidFill>
              <a:effectLst/>
              <a:latin typeface="+mn-lt"/>
              <a:ea typeface="+mn-ea"/>
              <a:cs typeface="+mn-cs"/>
            </a:endParaRPr>
          </a:p>
          <a:p>
            <a:pPr marL="914400" lvl="2" indent="0">
              <a:buFont typeface="Wingdings" panose="05000000000000000000" pitchFamily="2" charset="2"/>
              <a:buNone/>
              <a:tabLst>
                <a:tab pos="457200" algn="l"/>
              </a:tabLst>
              <a:defRPr/>
            </a:pPr>
            <a:endParaRPr lang="en-US" b="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ABAF6E-0E1D-4276-BEB4-65CA97FA246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44466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C75177-0E99-4E42-8A98-F1DF7FA922E1}" type="slidenum">
              <a:rPr lang="en-US" smtClean="0"/>
              <a:t>10</a:t>
            </a:fld>
            <a:endParaRPr lang="en-US"/>
          </a:p>
        </p:txBody>
      </p:sp>
    </p:spTree>
    <p:extLst>
      <p:ext uri="{BB962C8B-B14F-4D97-AF65-F5344CB8AC3E}">
        <p14:creationId xmlns:p14="http://schemas.microsoft.com/office/powerpoint/2010/main" val="26130192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u="none" dirty="0"/>
          </a:p>
          <a:p>
            <a:endParaRPr lang="en-US" dirty="0"/>
          </a:p>
        </p:txBody>
      </p:sp>
      <p:sp>
        <p:nvSpPr>
          <p:cNvPr id="4" name="Slide Number Placeholder 3"/>
          <p:cNvSpPr>
            <a:spLocks noGrp="1"/>
          </p:cNvSpPr>
          <p:nvPr>
            <p:ph type="sldNum" sz="quarter" idx="5"/>
          </p:nvPr>
        </p:nvSpPr>
        <p:spPr/>
        <p:txBody>
          <a:bodyPr/>
          <a:lstStyle/>
          <a:p>
            <a:fld id="{C8C75177-0E99-4E42-8A98-F1DF7FA922E1}" type="slidenum">
              <a:rPr lang="en-US" smtClean="0"/>
              <a:t>11</a:t>
            </a:fld>
            <a:endParaRPr lang="en-US"/>
          </a:p>
        </p:txBody>
      </p:sp>
    </p:spTree>
    <p:extLst>
      <p:ext uri="{BB962C8B-B14F-4D97-AF65-F5344CB8AC3E}">
        <p14:creationId xmlns:p14="http://schemas.microsoft.com/office/powerpoint/2010/main" val="33210303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a:p>
            <a:endParaRPr lang="en-US" dirty="0"/>
          </a:p>
        </p:txBody>
      </p:sp>
      <p:sp>
        <p:nvSpPr>
          <p:cNvPr id="4" name="Slide Number Placeholder 3"/>
          <p:cNvSpPr>
            <a:spLocks noGrp="1"/>
          </p:cNvSpPr>
          <p:nvPr>
            <p:ph type="sldNum" sz="quarter" idx="5"/>
          </p:nvPr>
        </p:nvSpPr>
        <p:spPr/>
        <p:txBody>
          <a:bodyPr/>
          <a:lstStyle/>
          <a:p>
            <a:fld id="{C8C75177-0E99-4E42-8A98-F1DF7FA922E1}" type="slidenum">
              <a:rPr lang="en-US" smtClean="0"/>
              <a:t>12</a:t>
            </a:fld>
            <a:endParaRPr lang="en-US"/>
          </a:p>
        </p:txBody>
      </p:sp>
    </p:spTree>
    <p:extLst>
      <p:ext uri="{BB962C8B-B14F-4D97-AF65-F5344CB8AC3E}">
        <p14:creationId xmlns:p14="http://schemas.microsoft.com/office/powerpoint/2010/main" val="14220177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0" u="none" strike="noStrike" dirty="0"/>
          </a:p>
          <a:p>
            <a:endParaRPr lang="en-US" dirty="0"/>
          </a:p>
        </p:txBody>
      </p:sp>
      <p:sp>
        <p:nvSpPr>
          <p:cNvPr id="4" name="Slide Number Placeholder 3"/>
          <p:cNvSpPr>
            <a:spLocks noGrp="1"/>
          </p:cNvSpPr>
          <p:nvPr>
            <p:ph type="sldNum" sz="quarter" idx="5"/>
          </p:nvPr>
        </p:nvSpPr>
        <p:spPr/>
        <p:txBody>
          <a:bodyPr/>
          <a:lstStyle/>
          <a:p>
            <a:fld id="{C8C75177-0E99-4E42-8A98-F1DF7FA922E1}" type="slidenum">
              <a:rPr lang="en-US" smtClean="0"/>
              <a:t>13</a:t>
            </a:fld>
            <a:endParaRPr lang="en-US"/>
          </a:p>
        </p:txBody>
      </p:sp>
    </p:spTree>
    <p:extLst>
      <p:ext uri="{BB962C8B-B14F-4D97-AF65-F5344CB8AC3E}">
        <p14:creationId xmlns:p14="http://schemas.microsoft.com/office/powerpoint/2010/main" val="20674664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864" indent="-342864">
              <a:buFont typeface="Arial" panose="020B0604020202020204" pitchFamily="34" charset="0"/>
              <a:buChar char="•"/>
              <a:tabLst>
                <a:tab pos="457152" algn="l"/>
              </a:tabLst>
            </a:pPr>
            <a:endParaRPr lang="en-US" b="0" baseline="0" dirty="0">
              <a:solidFill>
                <a:srgbClr val="000000"/>
              </a:solidFill>
              <a:latin typeface="Arial" panose="020B06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8C75177-0E99-4E42-8A98-F1DF7FA922E1}" type="slidenum">
              <a:rPr lang="en-US" smtClean="0"/>
              <a:t>14</a:t>
            </a:fld>
            <a:endParaRPr lang="en-US"/>
          </a:p>
        </p:txBody>
      </p:sp>
    </p:spTree>
    <p:extLst>
      <p:ext uri="{BB962C8B-B14F-4D97-AF65-F5344CB8AC3E}">
        <p14:creationId xmlns:p14="http://schemas.microsoft.com/office/powerpoint/2010/main" val="37644202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0" spc="-5" baseline="0" dirty="0">
              <a:solidFill>
                <a:srgbClr val="FFFFFF"/>
              </a:solidFill>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dirty="0">
              <a:latin typeface="Arial"/>
              <a:cs typeface="Arial"/>
            </a:endParaRPr>
          </a:p>
          <a:p>
            <a:pPr marL="171450" indent="-171450">
              <a:buFont typeface="Arial" panose="020B0604020202020204" pitchFamily="34" charset="0"/>
              <a:buChar char="•"/>
            </a:pPr>
            <a:endParaRPr lang="en-US" b="0" baseline="0" dirty="0"/>
          </a:p>
          <a:p>
            <a:pPr marL="171450" indent="-171450">
              <a:buFont typeface="Arial" panose="020B0604020202020204" pitchFamily="34" charset="0"/>
              <a:buChar char="•"/>
            </a:pPr>
            <a:endParaRPr lang="en-US" b="1" baseline="0" dirty="0"/>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F06B4-E1D8-43E7-AED4-ABAEF8B0921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29947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u="none" dirty="0"/>
          </a:p>
          <a:p>
            <a:endParaRPr lang="en-US" b="0" u="none" dirty="0"/>
          </a:p>
        </p:txBody>
      </p:sp>
      <p:sp>
        <p:nvSpPr>
          <p:cNvPr id="4" name="Slide Number Placeholder 3"/>
          <p:cNvSpPr>
            <a:spLocks noGrp="1"/>
          </p:cNvSpPr>
          <p:nvPr>
            <p:ph type="sldNum" sz="quarter" idx="5"/>
          </p:nvPr>
        </p:nvSpPr>
        <p:spPr/>
        <p:txBody>
          <a:bodyPr/>
          <a:lstStyle/>
          <a:p>
            <a:fld id="{C8C75177-0E99-4E42-8A98-F1DF7FA922E1}" type="slidenum">
              <a:rPr lang="en-US" smtClean="0"/>
              <a:t>16</a:t>
            </a:fld>
            <a:endParaRPr lang="en-US"/>
          </a:p>
        </p:txBody>
      </p:sp>
    </p:spTree>
    <p:extLst>
      <p:ext uri="{BB962C8B-B14F-4D97-AF65-F5344CB8AC3E}">
        <p14:creationId xmlns:p14="http://schemas.microsoft.com/office/powerpoint/2010/main" val="539144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C75177-0E99-4E42-8A98-F1DF7FA922E1}" type="slidenum">
              <a:rPr lang="en-US" smtClean="0"/>
              <a:t>17</a:t>
            </a:fld>
            <a:endParaRPr lang="en-US"/>
          </a:p>
        </p:txBody>
      </p:sp>
    </p:spTree>
    <p:extLst>
      <p:ext uri="{BB962C8B-B14F-4D97-AF65-F5344CB8AC3E}">
        <p14:creationId xmlns:p14="http://schemas.microsoft.com/office/powerpoint/2010/main" val="36968068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b="1" baseline="0" dirty="0"/>
          </a:p>
        </p:txBody>
      </p:sp>
      <p:sp>
        <p:nvSpPr>
          <p:cNvPr id="4" name="Slide Number Placeholder 3"/>
          <p:cNvSpPr>
            <a:spLocks noGrp="1"/>
          </p:cNvSpPr>
          <p:nvPr>
            <p:ph type="sldNum" sz="quarter" idx="5"/>
          </p:nvPr>
        </p:nvSpPr>
        <p:spPr/>
        <p:txBody>
          <a:bodyPr/>
          <a:lstStyle/>
          <a:p>
            <a:fld id="{C8C75177-0E99-4E42-8A98-F1DF7FA922E1}" type="slidenum">
              <a:rPr lang="en-US" smtClean="0"/>
              <a:t>18</a:t>
            </a:fld>
            <a:endParaRPr lang="en-US"/>
          </a:p>
        </p:txBody>
      </p:sp>
    </p:spTree>
    <p:extLst>
      <p:ext uri="{BB962C8B-B14F-4D97-AF65-F5344CB8AC3E}">
        <p14:creationId xmlns:p14="http://schemas.microsoft.com/office/powerpoint/2010/main" val="2550321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solidFill>
                <a:schemeClr val="tx1"/>
              </a:solidFill>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7B303E-0ED4-4D4A-82D5-1D2D70FDF2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16974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C75177-0E99-4E42-8A98-F1DF7FA922E1}" type="slidenum">
              <a:rPr lang="en-US" smtClean="0"/>
              <a:t>20</a:t>
            </a:fld>
            <a:endParaRPr lang="en-US"/>
          </a:p>
        </p:txBody>
      </p:sp>
    </p:spTree>
    <p:extLst>
      <p:ext uri="{BB962C8B-B14F-4D97-AF65-F5344CB8AC3E}">
        <p14:creationId xmlns:p14="http://schemas.microsoft.com/office/powerpoint/2010/main" val="10443435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C75177-0E99-4E42-8A98-F1DF7FA922E1}" type="slidenum">
              <a:rPr lang="en-US" smtClean="0"/>
              <a:t>21</a:t>
            </a:fld>
            <a:endParaRPr lang="en-US"/>
          </a:p>
        </p:txBody>
      </p:sp>
    </p:spTree>
    <p:extLst>
      <p:ext uri="{BB962C8B-B14F-4D97-AF65-F5344CB8AC3E}">
        <p14:creationId xmlns:p14="http://schemas.microsoft.com/office/powerpoint/2010/main" val="13392555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C75177-0E99-4E42-8A98-F1DF7FA922E1}" type="slidenum">
              <a:rPr lang="en-US" smtClean="0"/>
              <a:t>22</a:t>
            </a:fld>
            <a:endParaRPr lang="en-US"/>
          </a:p>
        </p:txBody>
      </p:sp>
    </p:spTree>
    <p:extLst>
      <p:ext uri="{BB962C8B-B14F-4D97-AF65-F5344CB8AC3E}">
        <p14:creationId xmlns:p14="http://schemas.microsoft.com/office/powerpoint/2010/main" val="2607005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7B303E-0ED4-4D4A-82D5-1D2D70FDF2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93235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spcAft>
                <a:spcPts val="1220"/>
              </a:spcAft>
            </a:pPr>
            <a:endParaRPr lang="en-US" sz="1200" b="0" i="0" u="none" strike="noStrike" baseline="0" dirty="0">
              <a:latin typeface="Times New Roman" panose="02020603050405020304" pitchFamily="18" charset="0"/>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7B303E-0ED4-4D4A-82D5-1D2D70FDF2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288326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7B303E-0ED4-4D4A-82D5-1D2D70FDF2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57393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2205">
              <a:defRPr/>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7B303E-0ED4-4D4A-82D5-1D2D70FDF2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41430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E51964-3566-4C49-BA1B-81C33D94F3B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8485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2205">
              <a:defRPr/>
            </a:pPr>
            <a:endParaRPr lang="en-US" sz="1100" baseline="0" dirty="0">
              <a:solidFill>
                <a:schemeClr val="tx2">
                  <a:lumMod val="50000"/>
                </a:schemeClr>
              </a:solidFill>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7B303E-0ED4-4D4A-82D5-1D2D70FDF2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58030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2205">
              <a:defRPr/>
            </a:pPr>
            <a:endParaRPr lang="en-US" sz="1100" b="0" baseline="0" dirty="0">
              <a:solidFill>
                <a:schemeClr val="tx2">
                  <a:lumMod val="50000"/>
                </a:schemeClr>
              </a:solidFill>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7B303E-0ED4-4D4A-82D5-1D2D70FDF2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5595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defTabSz="914303">
              <a:buFont typeface="Arial" panose="020B0604020202020204" pitchFamily="34" charset="0"/>
              <a:buNone/>
              <a:defRPr/>
            </a:pPr>
            <a:endParaRPr lang="en-US" dirty="0">
              <a:solidFill>
                <a:srgbClr val="FF0000"/>
              </a:solidFill>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F7B303E-0ED4-4D4A-82D5-1D2D70FDF2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53139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8350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72B29E-B3C5-4D57-AB63-201F60172F0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16146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DE51964-3566-4C49-BA1B-81C33D94F3B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63473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2700" y="133350"/>
            <a:ext cx="4554538" cy="2562225"/>
          </a:xfrm>
        </p:spPr>
      </p:sp>
      <p:sp>
        <p:nvSpPr>
          <p:cNvPr id="3" name="Notes Placeholder 2"/>
          <p:cNvSpPr>
            <a:spLocks noGrp="1"/>
          </p:cNvSpPr>
          <p:nvPr>
            <p:ph type="body" idx="1"/>
          </p:nvPr>
        </p:nvSpPr>
        <p:spPr>
          <a:xfrm>
            <a:off x="238539" y="2770532"/>
            <a:ext cx="6368995" cy="3600450"/>
          </a:xfrm>
        </p:spPr>
        <p:txBody>
          <a:bodyPr/>
          <a:lstStyle/>
          <a:p>
            <a:pPr marL="171450" indent="-171450">
              <a:buFont typeface="Arial" panose="020B0604020202020204" pitchFamily="34" charset="0"/>
              <a:buChar char="•"/>
            </a:pPr>
            <a:endParaRPr lang="en-US" sz="1200" b="1" kern="1200" dirty="0">
              <a:solidFill>
                <a:schemeClr val="tx1"/>
              </a:solidFill>
              <a:effectLst/>
              <a:latin typeface="+mn-lt"/>
              <a:cs typeface="Calibri"/>
            </a:endParaRPr>
          </a:p>
        </p:txBody>
      </p:sp>
      <p:sp>
        <p:nvSpPr>
          <p:cNvPr id="4" name="Slide Number Placeholder 3"/>
          <p:cNvSpPr>
            <a:spLocks noGrp="1"/>
          </p:cNvSpPr>
          <p:nvPr>
            <p:ph type="sldNum" sz="quarter" idx="5"/>
          </p:nvPr>
        </p:nvSpPr>
        <p:spPr/>
        <p:txBody>
          <a:bodyPr/>
          <a:lstStyle/>
          <a:p>
            <a:fld id="{9772B29E-B3C5-4D57-AB63-201F60172F0C}" type="slidenum">
              <a:rPr lang="en-US" smtClean="0"/>
              <a:t>35</a:t>
            </a:fld>
            <a:endParaRPr lang="en-US"/>
          </a:p>
        </p:txBody>
      </p:sp>
    </p:spTree>
    <p:extLst>
      <p:ext uri="{BB962C8B-B14F-4D97-AF65-F5344CB8AC3E}">
        <p14:creationId xmlns:p14="http://schemas.microsoft.com/office/powerpoint/2010/main" val="499390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35138" y="138113"/>
            <a:ext cx="3606800" cy="2028825"/>
          </a:xfrm>
        </p:spPr>
      </p:sp>
      <p:sp>
        <p:nvSpPr>
          <p:cNvPr id="3" name="Notes Placeholder 2"/>
          <p:cNvSpPr>
            <a:spLocks noGrp="1"/>
          </p:cNvSpPr>
          <p:nvPr>
            <p:ph type="body" idx="1"/>
          </p:nvPr>
        </p:nvSpPr>
        <p:spPr>
          <a:xfrm>
            <a:off x="159027" y="2229845"/>
            <a:ext cx="6440556" cy="3600450"/>
          </a:xfrm>
        </p:spPr>
        <p:txBody>
          <a:bodyPr/>
          <a:lstStyle/>
          <a:p>
            <a:pPr marL="171450" lvl="0" indent="-171450">
              <a:buFont typeface="Arial" panose="020B0604020202020204" pitchFamily="34" charset="0"/>
              <a:buChar char="•"/>
              <a:tabLst>
                <a:tab pos="2291258" algn="l"/>
              </a:tabLst>
            </a:pPr>
            <a:endParaRPr lang="en-US" sz="1200" b="1" u="none" strike="noStrike" kern="1200" baseline="0" dirty="0">
              <a:solidFill>
                <a:schemeClr val="tx1"/>
              </a:solidFill>
              <a:latin typeface="+mn-lt"/>
              <a:cs typeface="Calibri"/>
            </a:endParaRPr>
          </a:p>
          <a:p>
            <a:endParaRPr lang="en-US" dirty="0"/>
          </a:p>
        </p:txBody>
      </p:sp>
    </p:spTree>
    <p:extLst>
      <p:ext uri="{BB962C8B-B14F-4D97-AF65-F5344CB8AC3E}">
        <p14:creationId xmlns:p14="http://schemas.microsoft.com/office/powerpoint/2010/main" val="20655961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72B29E-B3C5-4D57-AB63-201F60172F0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20763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b="0"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72B29E-B3C5-4D57-AB63-201F60172F0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717928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72B29E-B3C5-4D57-AB63-201F60172F0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40077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US" sz="1200" b="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72B29E-B3C5-4D57-AB63-201F60172F0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072401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sz="1200" b="0" i="1" u="none" strike="noStrike" kern="1200" baseline="0" dirty="0">
              <a:solidFill>
                <a:schemeClr val="tx1"/>
              </a:solidFill>
              <a:latin typeface="+mn-lt"/>
              <a:ea typeface="+mn-ea"/>
              <a:cs typeface="+mn-cs"/>
            </a:endParaRPr>
          </a:p>
          <a:p>
            <a:pPr marL="0" indent="0">
              <a:buFont typeface="Arial" panose="020B0604020202020204" pitchFamily="34" charset="0"/>
              <a:buNone/>
            </a:pPr>
            <a:endParaRPr lang="en-US" sz="1200" b="0" i="1"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72B29E-B3C5-4D57-AB63-201F60172F0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59532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sz="1200" b="0" i="1"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72B29E-B3C5-4D57-AB63-201F60172F0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438420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09700" y="133350"/>
            <a:ext cx="3948113" cy="2220913"/>
          </a:xfrm>
        </p:spPr>
      </p:sp>
      <p:sp>
        <p:nvSpPr>
          <p:cNvPr id="3" name="Notes Placeholder 2"/>
          <p:cNvSpPr>
            <a:spLocks noGrp="1"/>
          </p:cNvSpPr>
          <p:nvPr>
            <p:ph type="body" idx="1"/>
          </p:nvPr>
        </p:nvSpPr>
        <p:spPr>
          <a:xfrm>
            <a:off x="640556" y="2468383"/>
            <a:ext cx="5486400" cy="3600450"/>
          </a:xfrm>
        </p:spPr>
        <p:txBody>
          <a:bodyPr/>
          <a:lstStyle/>
          <a:p>
            <a:pPr marL="0" indent="0">
              <a:buFont typeface="Arial" panose="020B0604020202020204" pitchFamily="34" charset="0"/>
              <a:buNone/>
            </a:pPr>
            <a:endParaRPr lang="en-US" sz="1200" b="0" i="1"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9772B29E-B3C5-4D57-AB63-201F60172F0C}" type="slidenum">
              <a:rPr lang="en-US" smtClean="0"/>
              <a:t>43</a:t>
            </a:fld>
            <a:endParaRPr lang="en-US"/>
          </a:p>
        </p:txBody>
      </p:sp>
    </p:spTree>
    <p:extLst>
      <p:ext uri="{BB962C8B-B14F-4D97-AF65-F5344CB8AC3E}">
        <p14:creationId xmlns:p14="http://schemas.microsoft.com/office/powerpoint/2010/main" val="25485439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01825" y="109538"/>
            <a:ext cx="3211513" cy="1806575"/>
          </a:xfrm>
        </p:spPr>
      </p:sp>
      <p:sp>
        <p:nvSpPr>
          <p:cNvPr id="3" name="Notes Placeholder 2"/>
          <p:cNvSpPr>
            <a:spLocks noGrp="1"/>
          </p:cNvSpPr>
          <p:nvPr>
            <p:ph type="body" idx="1"/>
          </p:nvPr>
        </p:nvSpPr>
        <p:spPr>
          <a:xfrm>
            <a:off x="286246" y="1916113"/>
            <a:ext cx="6273579" cy="3600450"/>
          </a:xfrm>
        </p:spPr>
        <p:txBody>
          <a:bodyPr/>
          <a:lstStyle/>
          <a:p>
            <a:pPr marL="0" indent="0">
              <a:buFont typeface="Arial" panose="020B0604020202020204" pitchFamily="34" charset="0"/>
              <a:buNone/>
            </a:pPr>
            <a:endParaRPr lang="en-US" sz="1200" b="0" i="1"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9772B29E-B3C5-4D57-AB63-201F60172F0C}" type="slidenum">
              <a:rPr lang="en-US" smtClean="0"/>
              <a:t>44</a:t>
            </a:fld>
            <a:endParaRPr lang="en-US"/>
          </a:p>
        </p:txBody>
      </p:sp>
    </p:spTree>
    <p:extLst>
      <p:ext uri="{BB962C8B-B14F-4D97-AF65-F5344CB8AC3E}">
        <p14:creationId xmlns:p14="http://schemas.microsoft.com/office/powerpoint/2010/main" val="29127775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C8C75177-0E99-4E42-8A98-F1DF7FA922E1}" type="slidenum">
              <a:rPr lang="en-US" smtClean="0"/>
              <a:t>45</a:t>
            </a:fld>
            <a:endParaRPr lang="en-US"/>
          </a:p>
        </p:txBody>
      </p:sp>
    </p:spTree>
    <p:extLst>
      <p:ext uri="{BB962C8B-B14F-4D97-AF65-F5344CB8AC3E}">
        <p14:creationId xmlns:p14="http://schemas.microsoft.com/office/powerpoint/2010/main" val="11059661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9D336F3-FDDA-4B0A-ACC1-96085070B959}" type="datetimeFigureOut">
              <a:rPr lang="en-US" smtClean="0"/>
              <a:t>10/28/2021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ADF78E-58B8-4556-B606-DD248797E66B}" type="slidenum">
              <a:rPr lang="en-US" smtClean="0"/>
              <a:t>‹#›</a:t>
            </a:fld>
            <a:endParaRPr lang="en-US"/>
          </a:p>
        </p:txBody>
      </p:sp>
    </p:spTree>
    <p:extLst>
      <p:ext uri="{BB962C8B-B14F-4D97-AF65-F5344CB8AC3E}">
        <p14:creationId xmlns:p14="http://schemas.microsoft.com/office/powerpoint/2010/main" val="14153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9D336F3-FDDA-4B0A-ACC1-96085070B959}" type="datetimeFigureOut">
              <a:rPr lang="en-US" smtClean="0"/>
              <a:t>10/28/2021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ADF78E-58B8-4556-B606-DD248797E66B}" type="slidenum">
              <a:rPr lang="en-US" smtClean="0"/>
              <a:t>‹#›</a:t>
            </a:fld>
            <a:endParaRPr lang="en-US"/>
          </a:p>
        </p:txBody>
      </p:sp>
    </p:spTree>
    <p:extLst>
      <p:ext uri="{BB962C8B-B14F-4D97-AF65-F5344CB8AC3E}">
        <p14:creationId xmlns:p14="http://schemas.microsoft.com/office/powerpoint/2010/main" val="2212628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9D336F3-FDDA-4B0A-ACC1-96085070B959}" type="datetimeFigureOut">
              <a:rPr lang="en-US" smtClean="0"/>
              <a:t>10/28/2021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ADF78E-58B8-4556-B606-DD248797E66B}" type="slidenum">
              <a:rPr lang="en-US" smtClean="0"/>
              <a:t>‹#›</a:t>
            </a:fld>
            <a:endParaRPr lang="en-US"/>
          </a:p>
        </p:txBody>
      </p:sp>
    </p:spTree>
    <p:extLst>
      <p:ext uri="{BB962C8B-B14F-4D97-AF65-F5344CB8AC3E}">
        <p14:creationId xmlns:p14="http://schemas.microsoft.com/office/powerpoint/2010/main" val="264760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9D336F3-FDDA-4B0A-ACC1-96085070B959}" type="datetimeFigureOut">
              <a:rPr lang="en-US" smtClean="0"/>
              <a:t>10/28/2021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ADF78E-58B8-4556-B606-DD248797E66B}" type="slidenum">
              <a:rPr lang="en-US" smtClean="0"/>
              <a:t>‹#›</a:t>
            </a:fld>
            <a:endParaRPr lang="en-US"/>
          </a:p>
        </p:txBody>
      </p:sp>
    </p:spTree>
    <p:extLst>
      <p:ext uri="{BB962C8B-B14F-4D97-AF65-F5344CB8AC3E}">
        <p14:creationId xmlns:p14="http://schemas.microsoft.com/office/powerpoint/2010/main" val="10559278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9D336F3-FDDA-4B0A-ACC1-96085070B959}" type="datetimeFigureOut">
              <a:rPr lang="en-US" smtClean="0"/>
              <a:t>10/28/2021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ADF78E-58B8-4556-B606-DD248797E66B}" type="slidenum">
              <a:rPr lang="en-US" smtClean="0"/>
              <a:t>‹#›</a:t>
            </a:fld>
            <a:endParaRPr lang="en-US"/>
          </a:p>
        </p:txBody>
      </p:sp>
    </p:spTree>
    <p:extLst>
      <p:ext uri="{BB962C8B-B14F-4D97-AF65-F5344CB8AC3E}">
        <p14:creationId xmlns:p14="http://schemas.microsoft.com/office/powerpoint/2010/main" val="3884083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9D336F3-FDDA-4B0A-ACC1-96085070B959}" type="datetimeFigureOut">
              <a:rPr lang="en-US" smtClean="0"/>
              <a:t>10/28/2021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ADF78E-58B8-4556-B606-DD248797E66B}" type="slidenum">
              <a:rPr lang="en-US" smtClean="0"/>
              <a:t>‹#›</a:t>
            </a:fld>
            <a:endParaRPr lang="en-US"/>
          </a:p>
        </p:txBody>
      </p:sp>
    </p:spTree>
    <p:extLst>
      <p:ext uri="{BB962C8B-B14F-4D97-AF65-F5344CB8AC3E}">
        <p14:creationId xmlns:p14="http://schemas.microsoft.com/office/powerpoint/2010/main" val="1515405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D336F3-FDDA-4B0A-ACC1-96085070B959}" type="datetimeFigureOut">
              <a:rPr lang="en-US" smtClean="0"/>
              <a:t>10/28/2021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ADF78E-58B8-4556-B606-DD248797E66B}" type="slidenum">
              <a:rPr lang="en-US" smtClean="0"/>
              <a:t>‹#›</a:t>
            </a:fld>
            <a:endParaRPr lang="en-US"/>
          </a:p>
        </p:txBody>
      </p:sp>
    </p:spTree>
    <p:extLst>
      <p:ext uri="{BB962C8B-B14F-4D97-AF65-F5344CB8AC3E}">
        <p14:creationId xmlns:p14="http://schemas.microsoft.com/office/powerpoint/2010/main" val="993689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9D336F3-FDDA-4B0A-ACC1-96085070B959}" type="datetimeFigureOut">
              <a:rPr lang="en-US" smtClean="0"/>
              <a:t>10/28/2021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ADF78E-58B8-4556-B606-DD248797E66B}" type="slidenum">
              <a:rPr lang="en-US" smtClean="0"/>
              <a:t>‹#›</a:t>
            </a:fld>
            <a:endParaRPr lang="en-US"/>
          </a:p>
        </p:txBody>
      </p:sp>
    </p:spTree>
    <p:extLst>
      <p:ext uri="{BB962C8B-B14F-4D97-AF65-F5344CB8AC3E}">
        <p14:creationId xmlns:p14="http://schemas.microsoft.com/office/powerpoint/2010/main" val="847531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9D336F3-FDDA-4B0A-ACC1-96085070B959}" type="datetimeFigureOut">
              <a:rPr lang="en-US" smtClean="0"/>
              <a:t>10/28/2021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ADF78E-58B8-4556-B606-DD248797E66B}" type="slidenum">
              <a:rPr lang="en-US" smtClean="0"/>
              <a:t>‹#›</a:t>
            </a:fld>
            <a:endParaRPr lang="en-US"/>
          </a:p>
        </p:txBody>
      </p:sp>
    </p:spTree>
    <p:extLst>
      <p:ext uri="{BB962C8B-B14F-4D97-AF65-F5344CB8AC3E}">
        <p14:creationId xmlns:p14="http://schemas.microsoft.com/office/powerpoint/2010/main" val="14042005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9D336F3-FDDA-4B0A-ACC1-96085070B959}" type="datetimeFigureOut">
              <a:rPr lang="en-US" smtClean="0"/>
              <a:t>10/28/2021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ADF78E-58B8-4556-B606-DD248797E66B}" type="slidenum">
              <a:rPr lang="en-US" smtClean="0"/>
              <a:t>‹#›</a:t>
            </a:fld>
            <a:endParaRPr lang="en-US"/>
          </a:p>
        </p:txBody>
      </p:sp>
    </p:spTree>
    <p:extLst>
      <p:ext uri="{BB962C8B-B14F-4D97-AF65-F5344CB8AC3E}">
        <p14:creationId xmlns:p14="http://schemas.microsoft.com/office/powerpoint/2010/main" val="29047825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9D336F3-FDDA-4B0A-ACC1-96085070B959}" type="datetimeFigureOut">
              <a:rPr lang="en-US" smtClean="0"/>
              <a:t>10/28/2021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ADF78E-58B8-4556-B606-DD248797E66B}" type="slidenum">
              <a:rPr lang="en-US" smtClean="0"/>
              <a:t>‹#›</a:t>
            </a:fld>
            <a:endParaRPr lang="en-US"/>
          </a:p>
        </p:txBody>
      </p:sp>
    </p:spTree>
    <p:extLst>
      <p:ext uri="{BB962C8B-B14F-4D97-AF65-F5344CB8AC3E}">
        <p14:creationId xmlns:p14="http://schemas.microsoft.com/office/powerpoint/2010/main" val="9792640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10/28/2021</a:t>
            </a:fld>
            <a:endParaRPr lang="en-US"/>
          </a:p>
        </p:txBody>
      </p:sp>
      <p:sp>
        <p:nvSpPr>
          <p:cNvPr id="6" name="Holder 6"/>
          <p:cNvSpPr>
            <a:spLocks noGrp="1"/>
          </p:cNvSpPr>
          <p:nvPr>
            <p:ph type="sldNum" sz="quarter" idx="7"/>
          </p:nvPr>
        </p:nvSpPr>
        <p:spPr/>
        <p:txBody>
          <a:bodyPr lIns="0" tIns="0" rIns="0" bIns="0"/>
          <a:lstStyle>
            <a:lvl1pPr>
              <a:defRPr sz="1800" b="0" i="0">
                <a:solidFill>
                  <a:schemeClr val="tx1"/>
                </a:solidFill>
                <a:latin typeface="Calibri"/>
                <a:cs typeface="Calibri"/>
              </a:defRPr>
            </a:lvl1pPr>
          </a:lstStyle>
          <a:p>
            <a:pPr marL="48260">
              <a:lnSpc>
                <a:spcPts val="1930"/>
              </a:lnSpc>
            </a:pPr>
            <a:fld id="{81D60167-4931-47E6-BA6A-407CBD079E47}" type="slidenum">
              <a:rPr dirty="0"/>
              <a:t>‹#›</a:t>
            </a:fld>
            <a:endParaRPr dirty="0"/>
          </a:p>
        </p:txBody>
      </p:sp>
    </p:spTree>
    <p:extLst>
      <p:ext uri="{BB962C8B-B14F-4D97-AF65-F5344CB8AC3E}">
        <p14:creationId xmlns:p14="http://schemas.microsoft.com/office/powerpoint/2010/main" val="2624647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1" i="0">
                <a:solidFill>
                  <a:schemeClr val="bg1"/>
                </a:solidFill>
                <a:latin typeface="Arial Black"/>
                <a:cs typeface="Arial Black"/>
              </a:defRPr>
            </a:lvl1pPr>
          </a:lstStyle>
          <a:p>
            <a:endParaRPr/>
          </a:p>
        </p:txBody>
      </p:sp>
      <p:sp>
        <p:nvSpPr>
          <p:cNvPr id="3" name="Holder 3"/>
          <p:cNvSpPr>
            <a:spLocks noGrp="1"/>
          </p:cNvSpPr>
          <p:nvPr>
            <p:ph type="body" idx="1"/>
          </p:nvPr>
        </p:nvSpPr>
        <p:spPr/>
        <p:txBody>
          <a:bodyPr lIns="0" tIns="0" rIns="0" bIns="0"/>
          <a:lstStyle>
            <a:lvl1pPr>
              <a:defRPr sz="1800" b="1" i="0">
                <a:solidFill>
                  <a:srgbClr val="094467"/>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10/28/2021</a:t>
            </a:fld>
            <a:endParaRPr lang="en-US"/>
          </a:p>
        </p:txBody>
      </p:sp>
      <p:sp>
        <p:nvSpPr>
          <p:cNvPr id="6" name="Holder 6"/>
          <p:cNvSpPr>
            <a:spLocks noGrp="1"/>
          </p:cNvSpPr>
          <p:nvPr>
            <p:ph type="sldNum" sz="quarter" idx="7"/>
          </p:nvPr>
        </p:nvSpPr>
        <p:spPr/>
        <p:txBody>
          <a:bodyPr lIns="0" tIns="0" rIns="0" bIns="0"/>
          <a:lstStyle>
            <a:lvl1pPr>
              <a:defRPr sz="1800" b="0" i="0">
                <a:solidFill>
                  <a:schemeClr val="tx1"/>
                </a:solidFill>
                <a:latin typeface="Calibri"/>
                <a:cs typeface="Calibri"/>
              </a:defRPr>
            </a:lvl1pPr>
          </a:lstStyle>
          <a:p>
            <a:pPr marL="48260">
              <a:lnSpc>
                <a:spcPts val="1930"/>
              </a:lnSpc>
            </a:pPr>
            <a:fld id="{81D60167-4931-47E6-BA6A-407CBD079E47}" type="slidenum">
              <a:rPr dirty="0"/>
              <a:t>‹#›</a:t>
            </a:fld>
            <a:endParaRPr dirty="0"/>
          </a:p>
        </p:txBody>
      </p:sp>
    </p:spTree>
    <p:extLst>
      <p:ext uri="{BB962C8B-B14F-4D97-AF65-F5344CB8AC3E}">
        <p14:creationId xmlns:p14="http://schemas.microsoft.com/office/powerpoint/2010/main" val="25550813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1" i="0">
                <a:solidFill>
                  <a:schemeClr val="bg1"/>
                </a:solidFill>
                <a:latin typeface="Arial Black"/>
                <a:cs typeface="Arial Black"/>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10/28/2021</a:t>
            </a:fld>
            <a:endParaRPr lang="en-US"/>
          </a:p>
        </p:txBody>
      </p:sp>
      <p:sp>
        <p:nvSpPr>
          <p:cNvPr id="7" name="Holder 7"/>
          <p:cNvSpPr>
            <a:spLocks noGrp="1"/>
          </p:cNvSpPr>
          <p:nvPr>
            <p:ph type="sldNum" sz="quarter" idx="7"/>
          </p:nvPr>
        </p:nvSpPr>
        <p:spPr/>
        <p:txBody>
          <a:bodyPr lIns="0" tIns="0" rIns="0" bIns="0"/>
          <a:lstStyle>
            <a:lvl1pPr>
              <a:defRPr sz="1800" b="0" i="0">
                <a:solidFill>
                  <a:schemeClr val="tx1"/>
                </a:solidFill>
                <a:latin typeface="Calibri"/>
                <a:cs typeface="Calibri"/>
              </a:defRPr>
            </a:lvl1pPr>
          </a:lstStyle>
          <a:p>
            <a:pPr marL="48260">
              <a:lnSpc>
                <a:spcPts val="1930"/>
              </a:lnSpc>
            </a:pPr>
            <a:fld id="{81D60167-4931-47E6-BA6A-407CBD079E47}" type="slidenum">
              <a:rPr dirty="0"/>
              <a:t>‹#›</a:t>
            </a:fld>
            <a:endParaRPr dirty="0"/>
          </a:p>
        </p:txBody>
      </p:sp>
    </p:spTree>
    <p:extLst>
      <p:ext uri="{BB962C8B-B14F-4D97-AF65-F5344CB8AC3E}">
        <p14:creationId xmlns:p14="http://schemas.microsoft.com/office/powerpoint/2010/main" val="28077087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1" i="0">
                <a:solidFill>
                  <a:schemeClr val="bg1"/>
                </a:solidFill>
                <a:latin typeface="Arial Black"/>
                <a:cs typeface="Arial Black"/>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10/28/2021</a:t>
            </a:fld>
            <a:endParaRPr lang="en-US"/>
          </a:p>
        </p:txBody>
      </p:sp>
      <p:sp>
        <p:nvSpPr>
          <p:cNvPr id="5" name="Holder 5"/>
          <p:cNvSpPr>
            <a:spLocks noGrp="1"/>
          </p:cNvSpPr>
          <p:nvPr>
            <p:ph type="sldNum" sz="quarter" idx="7"/>
          </p:nvPr>
        </p:nvSpPr>
        <p:spPr/>
        <p:txBody>
          <a:bodyPr lIns="0" tIns="0" rIns="0" bIns="0"/>
          <a:lstStyle>
            <a:lvl1pPr>
              <a:defRPr sz="1800" b="0" i="0">
                <a:solidFill>
                  <a:schemeClr val="tx1"/>
                </a:solidFill>
                <a:latin typeface="Calibri"/>
                <a:cs typeface="Calibri"/>
              </a:defRPr>
            </a:lvl1pPr>
          </a:lstStyle>
          <a:p>
            <a:pPr marL="48260">
              <a:lnSpc>
                <a:spcPts val="1930"/>
              </a:lnSpc>
            </a:pPr>
            <a:fld id="{81D60167-4931-47E6-BA6A-407CBD079E47}" type="slidenum">
              <a:rPr dirty="0"/>
              <a:t>‹#›</a:t>
            </a:fld>
            <a:endParaRPr dirty="0"/>
          </a:p>
        </p:txBody>
      </p:sp>
    </p:spTree>
    <p:extLst>
      <p:ext uri="{BB962C8B-B14F-4D97-AF65-F5344CB8AC3E}">
        <p14:creationId xmlns:p14="http://schemas.microsoft.com/office/powerpoint/2010/main" val="4709435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10/28/2021</a:t>
            </a:fld>
            <a:endParaRPr lang="en-US"/>
          </a:p>
        </p:txBody>
      </p:sp>
      <p:sp>
        <p:nvSpPr>
          <p:cNvPr id="4" name="Holder 4"/>
          <p:cNvSpPr>
            <a:spLocks noGrp="1"/>
          </p:cNvSpPr>
          <p:nvPr>
            <p:ph type="sldNum" sz="quarter" idx="7"/>
          </p:nvPr>
        </p:nvSpPr>
        <p:spPr/>
        <p:txBody>
          <a:bodyPr lIns="0" tIns="0" rIns="0" bIns="0"/>
          <a:lstStyle>
            <a:lvl1pPr>
              <a:defRPr sz="1800" b="0" i="0">
                <a:solidFill>
                  <a:schemeClr val="tx1"/>
                </a:solidFill>
                <a:latin typeface="Calibri"/>
                <a:cs typeface="Calibri"/>
              </a:defRPr>
            </a:lvl1pPr>
          </a:lstStyle>
          <a:p>
            <a:pPr marL="48260">
              <a:lnSpc>
                <a:spcPts val="1930"/>
              </a:lnSpc>
            </a:pPr>
            <a:fld id="{81D60167-4931-47E6-BA6A-407CBD079E47}" type="slidenum">
              <a:rPr dirty="0"/>
              <a:t>‹#›</a:t>
            </a:fld>
            <a:endParaRPr dirty="0"/>
          </a:p>
        </p:txBody>
      </p:sp>
    </p:spTree>
    <p:extLst>
      <p:ext uri="{BB962C8B-B14F-4D97-AF65-F5344CB8AC3E}">
        <p14:creationId xmlns:p14="http://schemas.microsoft.com/office/powerpoint/2010/main" val="14148878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D336F3-FDDA-4B0A-ACC1-96085070B959}" type="datetimeFigureOut">
              <a:rPr lang="en-US" smtClean="0"/>
              <a:t>10/28/2021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ADF78E-58B8-4556-B606-DD248797E66B}" type="slidenum">
              <a:rPr lang="en-US" smtClean="0"/>
              <a:t>‹#›</a:t>
            </a:fld>
            <a:endParaRPr lang="en-US"/>
          </a:p>
        </p:txBody>
      </p:sp>
    </p:spTree>
    <p:extLst>
      <p:ext uri="{BB962C8B-B14F-4D97-AF65-F5344CB8AC3E}">
        <p14:creationId xmlns:p14="http://schemas.microsoft.com/office/powerpoint/2010/main" val="4235464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6262115"/>
            <a:ext cx="4038600" cy="596265"/>
          </a:xfrm>
          <a:custGeom>
            <a:avLst/>
            <a:gdLst/>
            <a:ahLst/>
            <a:cxnLst/>
            <a:rect l="l" t="t" r="r" b="b"/>
            <a:pathLst>
              <a:path w="4038600" h="596265">
                <a:moveTo>
                  <a:pt x="4038600" y="0"/>
                </a:moveTo>
                <a:lnTo>
                  <a:pt x="0" y="0"/>
                </a:lnTo>
                <a:lnTo>
                  <a:pt x="0" y="595882"/>
                </a:lnTo>
                <a:lnTo>
                  <a:pt x="3889629" y="595882"/>
                </a:lnTo>
                <a:lnTo>
                  <a:pt x="4038600" y="0"/>
                </a:lnTo>
                <a:close/>
              </a:path>
            </a:pathLst>
          </a:custGeom>
          <a:solidFill>
            <a:srgbClr val="AED376"/>
          </a:solidFill>
        </p:spPr>
        <p:txBody>
          <a:bodyPr wrap="square" lIns="0" tIns="0" rIns="0" bIns="0" rtlCol="0"/>
          <a:lstStyle/>
          <a:p>
            <a:endParaRPr/>
          </a:p>
        </p:txBody>
      </p:sp>
      <p:sp>
        <p:nvSpPr>
          <p:cNvPr id="17" name="bk object 17"/>
          <p:cNvSpPr/>
          <p:nvPr/>
        </p:nvSpPr>
        <p:spPr>
          <a:xfrm>
            <a:off x="3870959" y="6262115"/>
            <a:ext cx="4346575" cy="596265"/>
          </a:xfrm>
          <a:custGeom>
            <a:avLst/>
            <a:gdLst/>
            <a:ahLst/>
            <a:cxnLst/>
            <a:rect l="l" t="t" r="r" b="b"/>
            <a:pathLst>
              <a:path w="4346575" h="596265">
                <a:moveTo>
                  <a:pt x="4346447" y="0"/>
                </a:moveTo>
                <a:lnTo>
                  <a:pt x="148970" y="0"/>
                </a:lnTo>
                <a:lnTo>
                  <a:pt x="0" y="595884"/>
                </a:lnTo>
                <a:lnTo>
                  <a:pt x="4197476" y="595884"/>
                </a:lnTo>
                <a:lnTo>
                  <a:pt x="4346447" y="0"/>
                </a:lnTo>
                <a:close/>
              </a:path>
            </a:pathLst>
          </a:custGeom>
          <a:solidFill>
            <a:srgbClr val="649F50"/>
          </a:solidFill>
        </p:spPr>
        <p:txBody>
          <a:bodyPr wrap="square" lIns="0" tIns="0" rIns="0" bIns="0" rtlCol="0"/>
          <a:lstStyle/>
          <a:p>
            <a:endParaRPr/>
          </a:p>
        </p:txBody>
      </p:sp>
      <p:sp>
        <p:nvSpPr>
          <p:cNvPr id="18" name="bk object 18"/>
          <p:cNvSpPr/>
          <p:nvPr/>
        </p:nvSpPr>
        <p:spPr>
          <a:xfrm>
            <a:off x="8054340" y="6262115"/>
            <a:ext cx="4137660" cy="596265"/>
          </a:xfrm>
          <a:custGeom>
            <a:avLst/>
            <a:gdLst/>
            <a:ahLst/>
            <a:cxnLst/>
            <a:rect l="l" t="t" r="r" b="b"/>
            <a:pathLst>
              <a:path w="4137659" h="596265">
                <a:moveTo>
                  <a:pt x="4137659" y="0"/>
                </a:moveTo>
                <a:lnTo>
                  <a:pt x="148970" y="0"/>
                </a:lnTo>
                <a:lnTo>
                  <a:pt x="0" y="595882"/>
                </a:lnTo>
                <a:lnTo>
                  <a:pt x="4137659" y="595882"/>
                </a:lnTo>
                <a:lnTo>
                  <a:pt x="4137659" y="0"/>
                </a:lnTo>
                <a:close/>
              </a:path>
            </a:pathLst>
          </a:custGeom>
          <a:solidFill>
            <a:srgbClr val="355231"/>
          </a:solidFill>
        </p:spPr>
        <p:txBody>
          <a:bodyPr wrap="square" lIns="0" tIns="0" rIns="0" bIns="0" rtlCol="0"/>
          <a:lstStyle/>
          <a:p>
            <a:endParaRPr/>
          </a:p>
        </p:txBody>
      </p:sp>
      <p:sp>
        <p:nvSpPr>
          <p:cNvPr id="19" name="bk object 19"/>
          <p:cNvSpPr/>
          <p:nvPr/>
        </p:nvSpPr>
        <p:spPr>
          <a:xfrm>
            <a:off x="10020300" y="6350506"/>
            <a:ext cx="1877568" cy="431291"/>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title"/>
          </p:nvPr>
        </p:nvSpPr>
        <p:spPr>
          <a:xfrm>
            <a:off x="224967" y="373253"/>
            <a:ext cx="11742064" cy="545465"/>
          </a:xfrm>
          <a:prstGeom prst="rect">
            <a:avLst/>
          </a:prstGeom>
        </p:spPr>
        <p:txBody>
          <a:bodyPr wrap="square" lIns="0" tIns="0" rIns="0" bIns="0">
            <a:spAutoFit/>
          </a:bodyPr>
          <a:lstStyle>
            <a:lvl1pPr>
              <a:defRPr sz="3200" b="1" i="0">
                <a:solidFill>
                  <a:schemeClr val="bg1"/>
                </a:solidFill>
                <a:latin typeface="Arial Black"/>
                <a:cs typeface="Arial Black"/>
              </a:defRPr>
            </a:lvl1pPr>
          </a:lstStyle>
          <a:p>
            <a:endParaRPr/>
          </a:p>
        </p:txBody>
      </p:sp>
      <p:sp>
        <p:nvSpPr>
          <p:cNvPr id="3" name="Holder 3"/>
          <p:cNvSpPr>
            <a:spLocks noGrp="1"/>
          </p:cNvSpPr>
          <p:nvPr>
            <p:ph type="body" idx="1"/>
          </p:nvPr>
        </p:nvSpPr>
        <p:spPr>
          <a:xfrm>
            <a:off x="567689" y="2181733"/>
            <a:ext cx="11056620" cy="3695065"/>
          </a:xfrm>
          <a:prstGeom prst="rect">
            <a:avLst/>
          </a:prstGeom>
        </p:spPr>
        <p:txBody>
          <a:bodyPr wrap="square" lIns="0" tIns="0" rIns="0" bIns="0">
            <a:spAutoFit/>
          </a:bodyPr>
          <a:lstStyle>
            <a:lvl1pPr>
              <a:defRPr sz="1800" b="1" i="0">
                <a:solidFill>
                  <a:srgbClr val="094467"/>
                </a:solidFill>
                <a:latin typeface="Arial"/>
                <a:cs typeface="Aria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10/28/2021</a:t>
            </a:fld>
            <a:endParaRPr lang="en-US"/>
          </a:p>
        </p:txBody>
      </p:sp>
      <p:sp>
        <p:nvSpPr>
          <p:cNvPr id="6" name="Holder 6"/>
          <p:cNvSpPr>
            <a:spLocks noGrp="1"/>
          </p:cNvSpPr>
          <p:nvPr>
            <p:ph type="sldNum" sz="quarter" idx="7"/>
          </p:nvPr>
        </p:nvSpPr>
        <p:spPr>
          <a:xfrm>
            <a:off x="9516109" y="6432219"/>
            <a:ext cx="305434" cy="269240"/>
          </a:xfrm>
          <a:prstGeom prst="rect">
            <a:avLst/>
          </a:prstGeom>
        </p:spPr>
        <p:txBody>
          <a:bodyPr wrap="square" lIns="0" tIns="0" rIns="0" bIns="0">
            <a:spAutoFit/>
          </a:bodyPr>
          <a:lstStyle>
            <a:lvl1pPr>
              <a:defRPr sz="1800" b="0" i="0">
                <a:solidFill>
                  <a:schemeClr val="tx1"/>
                </a:solidFill>
                <a:latin typeface="Calibri"/>
                <a:cs typeface="Calibri"/>
              </a:defRPr>
            </a:lvl1pPr>
          </a:lstStyle>
          <a:p>
            <a:pPr marL="48260">
              <a:lnSpc>
                <a:spcPts val="1930"/>
              </a:lnSpc>
            </a:pPr>
            <a:fld id="{81D60167-4931-47E6-BA6A-407CBD079E47}" type="slidenum">
              <a:rPr dirty="0"/>
              <a:t>‹#›</a:t>
            </a:fld>
            <a:endParaRPr dirty="0"/>
          </a:p>
        </p:txBody>
      </p:sp>
    </p:spTree>
    <p:extLst>
      <p:ext uri="{BB962C8B-B14F-4D97-AF65-F5344CB8AC3E}">
        <p14:creationId xmlns:p14="http://schemas.microsoft.com/office/powerpoint/2010/main" val="7977775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7.png"/><Relationship Id="rId7"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8.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30.jpg"/><Relationship Id="rId7" Type="http://schemas.openxmlformats.org/officeDocument/2006/relationships/image" Target="../media/image34.jpe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33.jpg"/><Relationship Id="rId5" Type="http://schemas.openxmlformats.org/officeDocument/2006/relationships/image" Target="../media/image32.jpeg"/><Relationship Id="rId4" Type="http://schemas.openxmlformats.org/officeDocument/2006/relationships/image" Target="../media/image31.jpeg"/></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38.png"/><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43.png"/><Relationship Id="rId11" Type="http://schemas.openxmlformats.org/officeDocument/2006/relationships/image" Target="../media/image48.jpeg"/><Relationship Id="rId5" Type="http://schemas.openxmlformats.org/officeDocument/2006/relationships/image" Target="../media/image42.png"/><Relationship Id="rId10" Type="http://schemas.openxmlformats.org/officeDocument/2006/relationships/image" Target="../media/image47.jpg"/><Relationship Id="rId4" Type="http://schemas.openxmlformats.org/officeDocument/2006/relationships/image" Target="../media/image41.png"/><Relationship Id="rId9" Type="http://schemas.openxmlformats.org/officeDocument/2006/relationships/image" Target="../media/image46.jpeg"/></Relationships>
</file>

<file path=ppt/slides/_rels/slide2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25.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55.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image" Target="../media/image53.png"/><Relationship Id="rId4" Type="http://schemas.openxmlformats.org/officeDocument/2006/relationships/image" Target="../media/image52.png"/></Relationships>
</file>

<file path=ppt/slides/_rels/slide2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60.png"/><Relationship Id="rId4" Type="http://schemas.openxmlformats.org/officeDocument/2006/relationships/image" Target="../media/image59.png"/></Relationships>
</file>

<file path=ppt/slides/_rels/slide30.xml.rels><?xml version="1.0" encoding="UTF-8" standalone="yes"?>
<Relationships xmlns="http://schemas.openxmlformats.org/package/2006/relationships"><Relationship Id="rId3" Type="http://schemas.openxmlformats.org/officeDocument/2006/relationships/hyperlink" Target="https://www.calrecycle.ca.gov/organics/slcp" TargetMode="External"/><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61.png"/><Relationship Id="rId5" Type="http://schemas.openxmlformats.org/officeDocument/2006/relationships/hyperlink" Target="mailto:slcp.organics@calrecycle.ca.gov" TargetMode="External"/><Relationship Id="rId4" Type="http://schemas.openxmlformats.org/officeDocument/2006/relationships/hyperlink" Target="https://www2.calrecycle.ca.gov/Listservs/"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33.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image" Target="../media/image77.png"/><Relationship Id="rId18" Type="http://schemas.openxmlformats.org/officeDocument/2006/relationships/image" Target="../media/image82.png"/><Relationship Id="rId3" Type="http://schemas.openxmlformats.org/officeDocument/2006/relationships/image" Target="../media/image67.png"/><Relationship Id="rId21" Type="http://schemas.openxmlformats.org/officeDocument/2006/relationships/image" Target="../media/image85.png"/><Relationship Id="rId7" Type="http://schemas.openxmlformats.org/officeDocument/2006/relationships/image" Target="../media/image71.png"/><Relationship Id="rId12" Type="http://schemas.openxmlformats.org/officeDocument/2006/relationships/image" Target="../media/image76.png"/><Relationship Id="rId17" Type="http://schemas.openxmlformats.org/officeDocument/2006/relationships/image" Target="../media/image81.png"/><Relationship Id="rId2" Type="http://schemas.openxmlformats.org/officeDocument/2006/relationships/notesSlide" Target="../notesSlides/notesSlide30.xml"/><Relationship Id="rId16" Type="http://schemas.openxmlformats.org/officeDocument/2006/relationships/image" Target="../media/image80.png"/><Relationship Id="rId20" Type="http://schemas.openxmlformats.org/officeDocument/2006/relationships/image" Target="../media/image84.png"/><Relationship Id="rId1" Type="http://schemas.openxmlformats.org/officeDocument/2006/relationships/slideLayout" Target="../slideLayouts/slideLayout16.xml"/><Relationship Id="rId6" Type="http://schemas.openxmlformats.org/officeDocument/2006/relationships/image" Target="../media/image70.png"/><Relationship Id="rId11" Type="http://schemas.openxmlformats.org/officeDocument/2006/relationships/image" Target="../media/image75.png"/><Relationship Id="rId5" Type="http://schemas.openxmlformats.org/officeDocument/2006/relationships/image" Target="../media/image69.png"/><Relationship Id="rId15" Type="http://schemas.openxmlformats.org/officeDocument/2006/relationships/image" Target="../media/image79.png"/><Relationship Id="rId23" Type="http://schemas.openxmlformats.org/officeDocument/2006/relationships/image" Target="../media/image87.png"/><Relationship Id="rId10" Type="http://schemas.openxmlformats.org/officeDocument/2006/relationships/image" Target="../media/image74.png"/><Relationship Id="rId19" Type="http://schemas.openxmlformats.org/officeDocument/2006/relationships/image" Target="../media/image83.png"/><Relationship Id="rId4" Type="http://schemas.openxmlformats.org/officeDocument/2006/relationships/image" Target="../media/image68.png"/><Relationship Id="rId9" Type="http://schemas.openxmlformats.org/officeDocument/2006/relationships/image" Target="../media/image73.png"/><Relationship Id="rId14" Type="http://schemas.openxmlformats.org/officeDocument/2006/relationships/image" Target="../media/image78.png"/><Relationship Id="rId22" Type="http://schemas.openxmlformats.org/officeDocument/2006/relationships/image" Target="../media/image86.png"/></Relationships>
</file>

<file path=ppt/slides/_rels/slide34.xml.rels><?xml version="1.0" encoding="UTF-8" standalone="yes"?>
<Relationships xmlns="http://schemas.openxmlformats.org/package/2006/relationships"><Relationship Id="rId13" Type="http://schemas.openxmlformats.org/officeDocument/2006/relationships/image" Target="../media/image95.png"/><Relationship Id="rId18" Type="http://schemas.openxmlformats.org/officeDocument/2006/relationships/image" Target="../media/image75.png"/><Relationship Id="rId26" Type="http://schemas.openxmlformats.org/officeDocument/2006/relationships/image" Target="../media/image105.png"/><Relationship Id="rId3" Type="http://schemas.openxmlformats.org/officeDocument/2006/relationships/image" Target="../media/image68.png"/><Relationship Id="rId21" Type="http://schemas.openxmlformats.org/officeDocument/2006/relationships/image" Target="../media/image100.png"/><Relationship Id="rId34" Type="http://schemas.openxmlformats.org/officeDocument/2006/relationships/image" Target="../media/image112.png"/><Relationship Id="rId7" Type="http://schemas.openxmlformats.org/officeDocument/2006/relationships/image" Target="../media/image90.png"/><Relationship Id="rId12" Type="http://schemas.openxmlformats.org/officeDocument/2006/relationships/image" Target="../media/image77.png"/><Relationship Id="rId17" Type="http://schemas.openxmlformats.org/officeDocument/2006/relationships/image" Target="../media/image81.png"/><Relationship Id="rId25" Type="http://schemas.openxmlformats.org/officeDocument/2006/relationships/image" Target="../media/image104.png"/><Relationship Id="rId33" Type="http://schemas.openxmlformats.org/officeDocument/2006/relationships/image" Target="../media/image111.png"/><Relationship Id="rId2" Type="http://schemas.openxmlformats.org/officeDocument/2006/relationships/notesSlide" Target="../notesSlides/notesSlide31.xml"/><Relationship Id="rId16" Type="http://schemas.openxmlformats.org/officeDocument/2006/relationships/image" Target="../media/image78.png"/><Relationship Id="rId20" Type="http://schemas.openxmlformats.org/officeDocument/2006/relationships/image" Target="../media/image99.png"/><Relationship Id="rId29" Type="http://schemas.microsoft.com/office/2007/relationships/hdphoto" Target="../media/hdphoto1.wdp"/><Relationship Id="rId1" Type="http://schemas.openxmlformats.org/officeDocument/2006/relationships/slideLayout" Target="../slideLayouts/slideLayout13.xml"/><Relationship Id="rId6" Type="http://schemas.openxmlformats.org/officeDocument/2006/relationships/image" Target="../media/image84.png"/><Relationship Id="rId11" Type="http://schemas.openxmlformats.org/officeDocument/2006/relationships/image" Target="../media/image94.png"/><Relationship Id="rId24" Type="http://schemas.openxmlformats.org/officeDocument/2006/relationships/image" Target="../media/image103.png"/><Relationship Id="rId32" Type="http://schemas.openxmlformats.org/officeDocument/2006/relationships/image" Target="../media/image110.png"/><Relationship Id="rId5" Type="http://schemas.openxmlformats.org/officeDocument/2006/relationships/image" Target="../media/image89.png"/><Relationship Id="rId15" Type="http://schemas.openxmlformats.org/officeDocument/2006/relationships/image" Target="../media/image97.png"/><Relationship Id="rId23" Type="http://schemas.openxmlformats.org/officeDocument/2006/relationships/image" Target="../media/image102.png"/><Relationship Id="rId28" Type="http://schemas.openxmlformats.org/officeDocument/2006/relationships/image" Target="../media/image107.png"/><Relationship Id="rId10" Type="http://schemas.openxmlformats.org/officeDocument/2006/relationships/image" Target="../media/image93.png"/><Relationship Id="rId19" Type="http://schemas.openxmlformats.org/officeDocument/2006/relationships/image" Target="../media/image98.png"/><Relationship Id="rId31" Type="http://schemas.openxmlformats.org/officeDocument/2006/relationships/image" Target="../media/image109.png"/><Relationship Id="rId4" Type="http://schemas.openxmlformats.org/officeDocument/2006/relationships/image" Target="../media/image88.png"/><Relationship Id="rId9" Type="http://schemas.openxmlformats.org/officeDocument/2006/relationships/image" Target="../media/image92.png"/><Relationship Id="rId14" Type="http://schemas.openxmlformats.org/officeDocument/2006/relationships/image" Target="../media/image96.png"/><Relationship Id="rId22" Type="http://schemas.openxmlformats.org/officeDocument/2006/relationships/image" Target="../media/image101.png"/><Relationship Id="rId27" Type="http://schemas.openxmlformats.org/officeDocument/2006/relationships/image" Target="../media/image106.png"/><Relationship Id="rId30" Type="http://schemas.openxmlformats.org/officeDocument/2006/relationships/image" Target="../media/image108.png"/><Relationship Id="rId8" Type="http://schemas.openxmlformats.org/officeDocument/2006/relationships/image" Target="../media/image91.png"/></Relationships>
</file>

<file path=ppt/slides/_rels/slide35.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notesSlide" Target="../notesSlides/notesSlide32.xml"/><Relationship Id="rId1" Type="http://schemas.openxmlformats.org/officeDocument/2006/relationships/slideLayout" Target="../slideLayouts/slideLayout16.xml"/><Relationship Id="rId4" Type="http://schemas.openxmlformats.org/officeDocument/2006/relationships/image" Target="../media/image114.png"/></Relationships>
</file>

<file path=ppt/slides/_rels/slide36.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34.xml"/><Relationship Id="rId1" Type="http://schemas.openxmlformats.org/officeDocument/2006/relationships/slideLayout" Target="../slideLayouts/slideLayout16.xml"/><Relationship Id="rId5" Type="http://schemas.openxmlformats.org/officeDocument/2006/relationships/image" Target="../media/image118.png"/><Relationship Id="rId4" Type="http://schemas.openxmlformats.org/officeDocument/2006/relationships/image" Target="../media/image117.png"/></Relationships>
</file>

<file path=ppt/slides/_rels/slide38.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36.xml"/><Relationship Id="rId1" Type="http://schemas.openxmlformats.org/officeDocument/2006/relationships/slideLayout" Target="../slideLayouts/slideLayout16.xml"/><Relationship Id="rId5" Type="http://schemas.openxmlformats.org/officeDocument/2006/relationships/image" Target="../media/image122.png"/><Relationship Id="rId4" Type="http://schemas.openxmlformats.org/officeDocument/2006/relationships/image" Target="../media/image121.png"/></Relationships>
</file>

<file path=ppt/slides/_rels/slide40.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38.xml"/><Relationship Id="rId1" Type="http://schemas.openxmlformats.org/officeDocument/2006/relationships/slideLayout" Target="../slideLayouts/slideLayout16.xml"/><Relationship Id="rId4" Type="http://schemas.openxmlformats.org/officeDocument/2006/relationships/image" Target="../media/image125.emf"/></Relationships>
</file>

<file path=ppt/slides/_rels/slide42.xml.rels><?xml version="1.0" encoding="UTF-8" standalone="yes"?>
<Relationships xmlns="http://schemas.openxmlformats.org/package/2006/relationships"><Relationship Id="rId3" Type="http://schemas.openxmlformats.org/officeDocument/2006/relationships/image" Target="../media/image126.emf"/><Relationship Id="rId2" Type="http://schemas.openxmlformats.org/officeDocument/2006/relationships/notesSlide" Target="../notesSlides/notesSlide39.xml"/><Relationship Id="rId1" Type="http://schemas.openxmlformats.org/officeDocument/2006/relationships/slideLayout" Target="../slideLayouts/slideLayout16.xml"/><Relationship Id="rId4" Type="http://schemas.openxmlformats.org/officeDocument/2006/relationships/image" Target="../media/image127.emf"/></Relationships>
</file>

<file path=ppt/slides/_rels/slide43.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notesSlide" Target="../notesSlides/notesSlide40.xml"/><Relationship Id="rId1" Type="http://schemas.openxmlformats.org/officeDocument/2006/relationships/slideLayout" Target="../slideLayouts/slideLayout16.xml"/><Relationship Id="rId4" Type="http://schemas.openxmlformats.org/officeDocument/2006/relationships/image" Target="../media/image129.png"/></Relationships>
</file>

<file path=ppt/slides/_rels/slide44.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41.xml"/><Relationship Id="rId1" Type="http://schemas.openxmlformats.org/officeDocument/2006/relationships/slideLayout" Target="../slideLayouts/slideLayout16.xml"/><Relationship Id="rId4" Type="http://schemas.openxmlformats.org/officeDocument/2006/relationships/image" Target="../media/image131.png"/></Relationships>
</file>

<file path=ppt/slides/_rels/slide45.xml.rels><?xml version="1.0" encoding="UTF-8" standalone="yes"?>
<Relationships xmlns="http://schemas.openxmlformats.org/package/2006/relationships"><Relationship Id="rId3" Type="http://schemas.openxmlformats.org/officeDocument/2006/relationships/image" Target="../media/image132.emf"/><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13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organic waste poured into compost bin, edible food collected in truck, compost facility, anaerobic digestion facility"/>
          <p:cNvPicPr>
            <a:picLocks noChangeAspect="1"/>
          </p:cNvPicPr>
          <p:nvPr/>
        </p:nvPicPr>
        <p:blipFill>
          <a:blip r:embed="rId2"/>
          <a:stretch>
            <a:fillRect/>
          </a:stretch>
        </p:blipFill>
        <p:spPr>
          <a:xfrm>
            <a:off x="0" y="0"/>
            <a:ext cx="12191998" cy="6857999"/>
          </a:xfrm>
          <a:prstGeom prst="rect">
            <a:avLst/>
          </a:prstGeom>
        </p:spPr>
      </p:pic>
      <p:sp>
        <p:nvSpPr>
          <p:cNvPr id="2" name="Title 1">
            <a:extLst>
              <a:ext uri="{FF2B5EF4-FFF2-40B4-BE49-F238E27FC236}">
                <a16:creationId xmlns:a16="http://schemas.microsoft.com/office/drawing/2014/main" id="{81395BCF-3174-374A-AA0B-2C72B35CB6A3}"/>
              </a:ext>
            </a:extLst>
          </p:cNvPr>
          <p:cNvSpPr>
            <a:spLocks noGrp="1"/>
          </p:cNvSpPr>
          <p:nvPr>
            <p:ph type="ctrTitle"/>
          </p:nvPr>
        </p:nvSpPr>
        <p:spPr>
          <a:xfrm>
            <a:off x="236375" y="318488"/>
            <a:ext cx="4852460" cy="2387600"/>
          </a:xfrm>
        </p:spPr>
        <p:txBody>
          <a:bodyPr>
            <a:noAutofit/>
          </a:bodyPr>
          <a:lstStyle/>
          <a:p>
            <a:pPr algn="l"/>
            <a:r>
              <a:rPr lang="en-US" sz="4400" b="1" dirty="0">
                <a:solidFill>
                  <a:schemeClr val="bg1"/>
                </a:solidFill>
                <a:latin typeface="Arial" panose="020B0604020202020204" pitchFamily="34" charset="0"/>
                <a:cs typeface="Arial" panose="020B0604020202020204" pitchFamily="34" charset="0"/>
              </a:rPr>
              <a:t>SB 1383 Q&amp;A Regional Webinar</a:t>
            </a:r>
            <a:br>
              <a:rPr lang="en-US" sz="4400" b="1" dirty="0">
                <a:solidFill>
                  <a:schemeClr val="bg1"/>
                </a:solidFill>
                <a:latin typeface="Arial" panose="020B0604020202020204" pitchFamily="34" charset="0"/>
                <a:cs typeface="Arial" panose="020B0604020202020204" pitchFamily="34" charset="0"/>
              </a:rPr>
            </a:br>
            <a:r>
              <a:rPr lang="en-US" sz="4400" b="1" dirty="0">
                <a:solidFill>
                  <a:schemeClr val="bg1"/>
                </a:solidFill>
                <a:latin typeface="Arial" panose="020B0604020202020204" pitchFamily="34" charset="0"/>
                <a:cs typeface="Arial" panose="020B0604020202020204" pitchFamily="34" charset="0"/>
              </a:rPr>
              <a:t>Presentation</a:t>
            </a:r>
            <a:endParaRPr lang="en-US" sz="2000" b="1" dirty="0">
              <a:solidFill>
                <a:schemeClr val="bg1"/>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AEDA9DE0-C0AB-4393-8301-643A5B19FB22}"/>
              </a:ext>
              <a:ext uri="{C183D7F6-B498-43B3-948B-1728B52AA6E4}">
                <adec:decorative xmlns:adec="http://schemas.microsoft.com/office/drawing/2017/decorative" val="1"/>
              </a:ext>
            </a:extLst>
          </p:cNvPr>
          <p:cNvSpPr/>
          <p:nvPr/>
        </p:nvSpPr>
        <p:spPr>
          <a:xfrm>
            <a:off x="247135" y="5214551"/>
            <a:ext cx="4720281" cy="1396314"/>
          </a:xfrm>
          <a:prstGeom prst="rect">
            <a:avLst/>
          </a:prstGeom>
          <a:solidFill>
            <a:srgbClr val="548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E619532F-F1F0-EE4E-A9FF-B280C4B56731}"/>
              </a:ext>
            </a:extLst>
          </p:cNvPr>
          <p:cNvSpPr>
            <a:spLocks noGrp="1"/>
          </p:cNvSpPr>
          <p:nvPr>
            <p:ph type="subTitle" idx="1"/>
          </p:nvPr>
        </p:nvSpPr>
        <p:spPr>
          <a:xfrm>
            <a:off x="335230" y="3237491"/>
            <a:ext cx="4178897" cy="2989689"/>
          </a:xfrm>
        </p:spPr>
        <p:txBody>
          <a:bodyPr>
            <a:normAutofit lnSpcReduction="10000"/>
          </a:bodyPr>
          <a:lstStyle/>
          <a:p>
            <a:pPr algn="l"/>
            <a:r>
              <a:rPr lang="en-US" sz="2800" dirty="0">
                <a:solidFill>
                  <a:schemeClr val="bg1"/>
                </a:solidFill>
                <a:latin typeface="Arial" panose="020B0604020202020204" pitchFamily="34" charset="0"/>
                <a:cs typeface="Arial" panose="020B0604020202020204" pitchFamily="34" charset="0"/>
              </a:rPr>
              <a:t>Presentation Overview</a:t>
            </a:r>
          </a:p>
          <a:p>
            <a:pPr marL="457200" indent="-457200" algn="l">
              <a:buFont typeface="Arial" panose="020B0604020202020204" pitchFamily="34" charset="0"/>
              <a:buChar char="•"/>
            </a:pPr>
            <a:r>
              <a:rPr lang="en-US" sz="2800" dirty="0">
                <a:solidFill>
                  <a:schemeClr val="bg1"/>
                </a:solidFill>
                <a:latin typeface="Arial" panose="020B0604020202020204" pitchFamily="34" charset="0"/>
                <a:cs typeface="Arial" panose="020B0604020202020204" pitchFamily="34" charset="0"/>
              </a:rPr>
              <a:t>Edible Food Recovery Requirements</a:t>
            </a:r>
          </a:p>
          <a:p>
            <a:pPr marL="457200" indent="-457200" algn="l">
              <a:buFont typeface="Arial" panose="020B0604020202020204" pitchFamily="34" charset="0"/>
              <a:buChar char="•"/>
            </a:pPr>
            <a:r>
              <a:rPr lang="en-US" sz="2800" dirty="0">
                <a:solidFill>
                  <a:schemeClr val="bg1"/>
                </a:solidFill>
                <a:latin typeface="Arial" panose="020B0604020202020204" pitchFamily="34" charset="0"/>
                <a:cs typeface="Arial" panose="020B0604020202020204" pitchFamily="34" charset="0"/>
              </a:rPr>
              <a:t>Procurement Requirements</a:t>
            </a:r>
          </a:p>
          <a:p>
            <a:pPr marL="457200" indent="-457200" algn="l">
              <a:buFont typeface="Arial" panose="020B0604020202020204" pitchFamily="34" charset="0"/>
              <a:buChar char="•"/>
            </a:pPr>
            <a:r>
              <a:rPr lang="en-US" sz="2800" dirty="0">
                <a:solidFill>
                  <a:schemeClr val="bg1"/>
                </a:solidFill>
                <a:latin typeface="Arial" panose="020B0604020202020204" pitchFamily="34" charset="0"/>
                <a:cs typeface="Arial" panose="020B0604020202020204" pitchFamily="34" charset="0"/>
              </a:rPr>
              <a:t>Collection Requirements</a:t>
            </a:r>
          </a:p>
        </p:txBody>
      </p:sp>
    </p:spTree>
    <p:extLst>
      <p:ext uri="{BB962C8B-B14F-4D97-AF65-F5344CB8AC3E}">
        <p14:creationId xmlns:p14="http://schemas.microsoft.com/office/powerpoint/2010/main" val="19790455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692" y="478761"/>
            <a:ext cx="9815848" cy="553998"/>
          </a:xfrm>
        </p:spPr>
        <p:txBody>
          <a:bodyPr/>
          <a:lstStyle/>
          <a:p>
            <a:r>
              <a:rPr lang="en-US" sz="3600" dirty="0">
                <a:solidFill>
                  <a:srgbClr val="416733"/>
                </a:solidFill>
                <a:latin typeface="Arial" panose="020B0604020202020204" pitchFamily="34" charset="0"/>
                <a:cs typeface="Arial" panose="020B0604020202020204" pitchFamily="34" charset="0"/>
              </a:rPr>
              <a:t>Disclaimer</a:t>
            </a:r>
            <a:endParaRPr lang="en-US" dirty="0">
              <a:solidFill>
                <a:srgbClr val="416733"/>
              </a:solidFill>
              <a:latin typeface="Arial" panose="020B0604020202020204" pitchFamily="34" charset="0"/>
              <a:cs typeface="Arial" panose="020B0604020202020204" pitchFamily="34" charset="0"/>
            </a:endParaRPr>
          </a:p>
        </p:txBody>
      </p:sp>
      <p:sp>
        <p:nvSpPr>
          <p:cNvPr id="3" name="TextBox 2"/>
          <p:cNvSpPr txBox="1"/>
          <p:nvPr/>
        </p:nvSpPr>
        <p:spPr>
          <a:xfrm>
            <a:off x="351692" y="1301262"/>
            <a:ext cx="11615339" cy="4832092"/>
          </a:xfrm>
          <a:prstGeom prst="rect">
            <a:avLst/>
          </a:prstGeom>
          <a:noFill/>
        </p:spPr>
        <p:txBody>
          <a:bodyPr wrap="square" rtlCol="0">
            <a:spAutoFit/>
          </a:bodyPr>
          <a:lstStyle/>
          <a:p>
            <a:r>
              <a:rPr lang="en-US" sz="2200" dirty="0">
                <a:latin typeface="Arial" panose="020B0604020202020204" pitchFamily="34" charset="0"/>
                <a:cs typeface="Arial" panose="020B0604020202020204" pitchFamily="34" charset="0"/>
              </a:rPr>
              <a:t>This guidance tool was developed by CalRecycle as a courtesy for informational and example purposes only. Use of this tool is optional and is not a regulatory requirement. In the event of any conflict with this guidance tool or information herein, applicable statutory and regulatory provisions shall control. This tool and information herein are based on known facts and legal authority as understood by CalRecycle at the time of release. Any analysis, guidance, or other information herein may be subject to change based on changed facts or legal authority, actual or understood, subsequent to the time of this communication. The provision of this guidance tool and any analysis, guidance, or other information herein shall not be construed as a waiver of any rights or remedies available to CalRecycle. Recipients of this communication are encouraged to seek the assistance of legal counsel to comply with applicable state law based on their pertinent facts and circumstances. CalRecycle makes no representation that use of this tool will ensure compliance with regulatory requirements. The user assumes all risk and CalRecycle accepts no responsibility or liability to any person because of the use of, or reliance upon, this tool or the information herein. </a:t>
            </a:r>
          </a:p>
        </p:txBody>
      </p:sp>
    </p:spTree>
    <p:extLst>
      <p:ext uri="{BB962C8B-B14F-4D97-AF65-F5344CB8AC3E}">
        <p14:creationId xmlns:p14="http://schemas.microsoft.com/office/powerpoint/2010/main" val="9643783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itle 1" descr="SB 1383 Targets">
            <a:extLst>
              <a:ext uri="{FF2B5EF4-FFF2-40B4-BE49-F238E27FC236}">
                <a16:creationId xmlns:a16="http://schemas.microsoft.com/office/drawing/2014/main" id="{F0EB131B-5B6B-48BC-B194-666EFD81157D}"/>
              </a:ext>
            </a:extLst>
          </p:cNvPr>
          <p:cNvSpPr>
            <a:spLocks noGrp="1"/>
          </p:cNvSpPr>
          <p:nvPr>
            <p:ph type="title"/>
          </p:nvPr>
        </p:nvSpPr>
        <p:spPr>
          <a:xfrm>
            <a:off x="0" y="-1"/>
            <a:ext cx="12192000" cy="738664"/>
          </a:xfrm>
          <a:solidFill>
            <a:srgbClr val="65A050"/>
          </a:solidFill>
        </p:spPr>
        <p:txBody>
          <a:bodyPr/>
          <a:lstStyle/>
          <a:p>
            <a:pPr algn="ctr"/>
            <a:r>
              <a:rPr lang="en-US" sz="4400" spc="-5" dirty="0">
                <a:latin typeface="Arial" panose="020B0604020202020204" pitchFamily="34" charset="0"/>
                <a:cs typeface="Arial" panose="020B0604020202020204" pitchFamily="34" charset="0"/>
              </a:rPr>
              <a:t>  </a:t>
            </a:r>
            <a:r>
              <a:rPr lang="en-US" sz="4800" b="0" spc="-5" dirty="0">
                <a:latin typeface="Arial" panose="020B0604020202020204" pitchFamily="34" charset="0"/>
                <a:cs typeface="Arial" panose="020B0604020202020204" pitchFamily="34" charset="0"/>
              </a:rPr>
              <a:t>SB </a:t>
            </a:r>
            <a:r>
              <a:rPr lang="en-US" sz="4800" b="0" dirty="0">
                <a:latin typeface="Arial" panose="020B0604020202020204" pitchFamily="34" charset="0"/>
                <a:cs typeface="Arial" panose="020B0604020202020204" pitchFamily="34" charset="0"/>
              </a:rPr>
              <a:t>1383</a:t>
            </a:r>
            <a:r>
              <a:rPr lang="en-US" sz="4800" b="0" spc="-80" dirty="0">
                <a:latin typeface="Arial" panose="020B0604020202020204" pitchFamily="34" charset="0"/>
                <a:cs typeface="Arial" panose="020B0604020202020204" pitchFamily="34" charset="0"/>
              </a:rPr>
              <a:t> </a:t>
            </a:r>
            <a:r>
              <a:rPr lang="en-US" sz="4800" b="0" spc="-25" dirty="0">
                <a:latin typeface="Arial" panose="020B0604020202020204" pitchFamily="34" charset="0"/>
                <a:cs typeface="Arial" panose="020B0604020202020204" pitchFamily="34" charset="0"/>
              </a:rPr>
              <a:t>Targets</a:t>
            </a:r>
            <a:endParaRPr lang="en-US" sz="4400" b="0" dirty="0">
              <a:latin typeface="Arial" panose="020B0604020202020204" pitchFamily="34" charset="0"/>
              <a:cs typeface="Arial" panose="020B0604020202020204" pitchFamily="34" charset="0"/>
            </a:endParaRPr>
          </a:p>
        </p:txBody>
      </p:sp>
      <p:graphicFrame>
        <p:nvGraphicFramePr>
          <p:cNvPr id="2" name="object 2" descr="chart"/>
          <p:cNvGraphicFramePr>
            <a:graphicFrameLocks noGrp="1"/>
          </p:cNvGraphicFramePr>
          <p:nvPr>
            <p:extLst>
              <p:ext uri="{D42A27DB-BD31-4B8C-83A1-F6EECF244321}">
                <p14:modId xmlns:p14="http://schemas.microsoft.com/office/powerpoint/2010/main" val="2208375138"/>
              </p:ext>
            </p:extLst>
          </p:nvPr>
        </p:nvGraphicFramePr>
        <p:xfrm>
          <a:off x="3406139" y="1296043"/>
          <a:ext cx="6574535" cy="5027674"/>
        </p:xfrm>
        <a:graphic>
          <a:graphicData uri="http://schemas.openxmlformats.org/drawingml/2006/table">
            <a:tbl>
              <a:tblPr firstRow="1" bandRow="1">
                <a:tableStyleId>{2D5ABB26-0587-4C30-8999-92F81FD0307C}</a:tableStyleId>
              </a:tblPr>
              <a:tblGrid>
                <a:gridCol w="2275132">
                  <a:extLst>
                    <a:ext uri="{9D8B030D-6E8A-4147-A177-3AD203B41FA5}">
                      <a16:colId xmlns:a16="http://schemas.microsoft.com/office/drawing/2014/main" val="20000"/>
                    </a:ext>
                  </a:extLst>
                </a:gridCol>
                <a:gridCol w="4299403">
                  <a:extLst>
                    <a:ext uri="{9D8B030D-6E8A-4147-A177-3AD203B41FA5}">
                      <a16:colId xmlns:a16="http://schemas.microsoft.com/office/drawing/2014/main" val="20001"/>
                    </a:ext>
                  </a:extLst>
                </a:gridCol>
              </a:tblGrid>
              <a:tr h="1676400">
                <a:tc>
                  <a:txBody>
                    <a:bodyPr/>
                    <a:lstStyle/>
                    <a:p>
                      <a:pPr marR="211454" algn="r">
                        <a:lnSpc>
                          <a:spcPct val="100000"/>
                        </a:lnSpc>
                        <a:spcBef>
                          <a:spcPts val="2930"/>
                        </a:spcBef>
                      </a:pPr>
                      <a:r>
                        <a:rPr sz="6600" b="1" spc="-5" dirty="0">
                          <a:solidFill>
                            <a:srgbClr val="FFFFFF"/>
                          </a:solidFill>
                          <a:latin typeface="Arial" panose="020B0604020202020204" pitchFamily="34" charset="0"/>
                          <a:cs typeface="Arial" panose="020B0604020202020204" pitchFamily="34" charset="0"/>
                        </a:rPr>
                        <a:t>50%</a:t>
                      </a:r>
                      <a:endParaRPr sz="6600" dirty="0">
                        <a:latin typeface="Arial" panose="020B0604020202020204" pitchFamily="34" charset="0"/>
                        <a:cs typeface="Arial" panose="020B0604020202020204" pitchFamily="34" charset="0"/>
                      </a:endParaRPr>
                    </a:p>
                  </a:txBody>
                  <a:tcPr marL="0" marR="0" marT="372110" marB="0">
                    <a:solidFill>
                      <a:srgbClr val="252525"/>
                    </a:solidFill>
                  </a:tcPr>
                </a:tc>
                <a:tc>
                  <a:txBody>
                    <a:bodyPr/>
                    <a:lstStyle/>
                    <a:p>
                      <a:pPr>
                        <a:lnSpc>
                          <a:spcPct val="100000"/>
                        </a:lnSpc>
                        <a:spcBef>
                          <a:spcPts val="50"/>
                        </a:spcBef>
                      </a:pPr>
                      <a:endParaRPr sz="2750" dirty="0">
                        <a:latin typeface="Times New Roman"/>
                        <a:cs typeface="Times New Roman"/>
                      </a:endParaRPr>
                    </a:p>
                    <a:p>
                      <a:pPr marL="233045" marR="629920">
                        <a:lnSpc>
                          <a:spcPct val="100000"/>
                        </a:lnSpc>
                      </a:pPr>
                      <a:r>
                        <a:rPr sz="2000" dirty="0">
                          <a:solidFill>
                            <a:srgbClr val="FFFFFF"/>
                          </a:solidFill>
                          <a:latin typeface="Arial" panose="020B0604020202020204" pitchFamily="34" charset="0"/>
                          <a:cs typeface="Arial" panose="020B0604020202020204" pitchFamily="34" charset="0"/>
                        </a:rPr>
                        <a:t>Reduction </a:t>
                      </a:r>
                      <a:r>
                        <a:rPr sz="2000" spc="-5" dirty="0">
                          <a:solidFill>
                            <a:srgbClr val="FFFFFF"/>
                          </a:solidFill>
                          <a:latin typeface="Arial" panose="020B0604020202020204" pitchFamily="34" charset="0"/>
                          <a:cs typeface="Arial" panose="020B0604020202020204" pitchFamily="34" charset="0"/>
                        </a:rPr>
                        <a:t>in </a:t>
                      </a:r>
                      <a:r>
                        <a:rPr sz="2000" spc="5" dirty="0">
                          <a:solidFill>
                            <a:srgbClr val="FFFFFF"/>
                          </a:solidFill>
                          <a:latin typeface="Arial" panose="020B0604020202020204" pitchFamily="34" charset="0"/>
                          <a:cs typeface="Arial" panose="020B0604020202020204" pitchFamily="34" charset="0"/>
                        </a:rPr>
                        <a:t>the </a:t>
                      </a:r>
                      <a:r>
                        <a:rPr sz="2000" spc="-5" dirty="0">
                          <a:solidFill>
                            <a:srgbClr val="FFFFFF"/>
                          </a:solidFill>
                          <a:latin typeface="Arial" panose="020B0604020202020204" pitchFamily="34" charset="0"/>
                          <a:cs typeface="Arial" panose="020B0604020202020204" pitchFamily="34" charset="0"/>
                        </a:rPr>
                        <a:t>statewide  disposal </a:t>
                      </a:r>
                      <a:r>
                        <a:rPr sz="2000" dirty="0">
                          <a:solidFill>
                            <a:srgbClr val="FFFFFF"/>
                          </a:solidFill>
                          <a:latin typeface="Arial" panose="020B0604020202020204" pitchFamily="34" charset="0"/>
                          <a:cs typeface="Arial" panose="020B0604020202020204" pitchFamily="34" charset="0"/>
                        </a:rPr>
                        <a:t>of </a:t>
                      </a:r>
                      <a:r>
                        <a:rPr sz="2000" spc="-5" dirty="0">
                          <a:solidFill>
                            <a:srgbClr val="FFFFFF"/>
                          </a:solidFill>
                          <a:latin typeface="Arial" panose="020B0604020202020204" pitchFamily="34" charset="0"/>
                          <a:cs typeface="Arial" panose="020B0604020202020204" pitchFamily="34" charset="0"/>
                        </a:rPr>
                        <a:t>organic </a:t>
                      </a:r>
                      <a:r>
                        <a:rPr sz="2000" dirty="0">
                          <a:solidFill>
                            <a:srgbClr val="FFFFFF"/>
                          </a:solidFill>
                          <a:latin typeface="Arial" panose="020B0604020202020204" pitchFamily="34" charset="0"/>
                          <a:cs typeface="Arial" panose="020B0604020202020204" pitchFamily="34" charset="0"/>
                        </a:rPr>
                        <a:t>waste  </a:t>
                      </a:r>
                      <a:r>
                        <a:rPr sz="2000" spc="-10" dirty="0">
                          <a:solidFill>
                            <a:srgbClr val="FFFFFF"/>
                          </a:solidFill>
                          <a:latin typeface="Arial" panose="020B0604020202020204" pitchFamily="34" charset="0"/>
                          <a:cs typeface="Arial" panose="020B0604020202020204" pitchFamily="34" charset="0"/>
                        </a:rPr>
                        <a:t>(from </a:t>
                      </a:r>
                      <a:r>
                        <a:rPr sz="2000" spc="5" dirty="0">
                          <a:solidFill>
                            <a:srgbClr val="FFFFFF"/>
                          </a:solidFill>
                          <a:latin typeface="Arial" panose="020B0604020202020204" pitchFamily="34" charset="0"/>
                          <a:cs typeface="Arial" panose="020B0604020202020204" pitchFamily="34" charset="0"/>
                        </a:rPr>
                        <a:t>the </a:t>
                      </a:r>
                      <a:r>
                        <a:rPr sz="2000" dirty="0">
                          <a:solidFill>
                            <a:srgbClr val="FFFFFF"/>
                          </a:solidFill>
                          <a:latin typeface="Arial" panose="020B0604020202020204" pitchFamily="34" charset="0"/>
                          <a:cs typeface="Arial" panose="020B0604020202020204" pitchFamily="34" charset="0"/>
                        </a:rPr>
                        <a:t>2014 </a:t>
                      </a:r>
                      <a:r>
                        <a:rPr sz="2000" spc="5" dirty="0">
                          <a:solidFill>
                            <a:srgbClr val="FFFFFF"/>
                          </a:solidFill>
                          <a:latin typeface="Arial" panose="020B0604020202020204" pitchFamily="34" charset="0"/>
                          <a:cs typeface="Arial" panose="020B0604020202020204" pitchFamily="34" charset="0"/>
                        </a:rPr>
                        <a:t>level) </a:t>
                      </a:r>
                      <a:r>
                        <a:rPr sz="2000" b="1" u="heavy" dirty="0">
                          <a:solidFill>
                            <a:srgbClr val="FFFFFF"/>
                          </a:solidFill>
                          <a:latin typeface="Arial" panose="020B0604020202020204" pitchFamily="34" charset="0"/>
                          <a:cs typeface="Arial" panose="020B0604020202020204" pitchFamily="34" charset="0"/>
                        </a:rPr>
                        <a:t>by</a:t>
                      </a:r>
                      <a:r>
                        <a:rPr sz="2000" b="1" u="heavy" spc="-95" dirty="0">
                          <a:solidFill>
                            <a:srgbClr val="FFFFFF"/>
                          </a:solidFill>
                          <a:latin typeface="Arial" panose="020B0604020202020204" pitchFamily="34" charset="0"/>
                          <a:cs typeface="Arial" panose="020B0604020202020204" pitchFamily="34" charset="0"/>
                        </a:rPr>
                        <a:t> </a:t>
                      </a:r>
                      <a:r>
                        <a:rPr sz="2000" b="1" u="heavy" dirty="0">
                          <a:solidFill>
                            <a:srgbClr val="FFFFFF"/>
                          </a:solidFill>
                          <a:latin typeface="Arial" panose="020B0604020202020204" pitchFamily="34" charset="0"/>
                          <a:cs typeface="Arial" panose="020B0604020202020204" pitchFamily="34" charset="0"/>
                        </a:rPr>
                        <a:t>2020</a:t>
                      </a:r>
                      <a:endParaRPr sz="2000" dirty="0">
                        <a:latin typeface="Arial" panose="020B0604020202020204" pitchFamily="34" charset="0"/>
                        <a:cs typeface="Arial" panose="020B0604020202020204" pitchFamily="34" charset="0"/>
                      </a:endParaRPr>
                    </a:p>
                  </a:txBody>
                  <a:tcPr marL="0" marR="0" marT="6350" marB="0">
                    <a:solidFill>
                      <a:srgbClr val="252525"/>
                    </a:solidFill>
                  </a:tcPr>
                </a:tc>
                <a:extLst>
                  <a:ext uri="{0D108BD9-81ED-4DB2-BD59-A6C34878D82A}">
                    <a16:rowId xmlns:a16="http://schemas.microsoft.com/office/drawing/2014/main" val="10000"/>
                  </a:ext>
                </a:extLst>
              </a:tr>
              <a:tr h="1674875">
                <a:tc>
                  <a:txBody>
                    <a:bodyPr/>
                    <a:lstStyle/>
                    <a:p>
                      <a:pPr marR="211454" algn="r">
                        <a:lnSpc>
                          <a:spcPct val="100000"/>
                        </a:lnSpc>
                        <a:spcBef>
                          <a:spcPts val="2925"/>
                        </a:spcBef>
                      </a:pPr>
                      <a:r>
                        <a:rPr sz="6600" b="1" spc="-5" dirty="0">
                          <a:solidFill>
                            <a:srgbClr val="FFFFFF"/>
                          </a:solidFill>
                          <a:latin typeface="Arial" panose="020B0604020202020204" pitchFamily="34" charset="0"/>
                          <a:cs typeface="Arial" panose="020B0604020202020204" pitchFamily="34" charset="0"/>
                        </a:rPr>
                        <a:t>75%</a:t>
                      </a:r>
                      <a:endParaRPr sz="6600" dirty="0">
                        <a:latin typeface="Arial" panose="020B0604020202020204" pitchFamily="34" charset="0"/>
                        <a:cs typeface="Arial" panose="020B0604020202020204" pitchFamily="34" charset="0"/>
                      </a:endParaRPr>
                    </a:p>
                  </a:txBody>
                  <a:tcPr marL="0" marR="0" marT="371475" marB="0">
                    <a:solidFill>
                      <a:srgbClr val="0D0D0D"/>
                    </a:solidFill>
                  </a:tcPr>
                </a:tc>
                <a:tc>
                  <a:txBody>
                    <a:bodyPr/>
                    <a:lstStyle/>
                    <a:p>
                      <a:pPr>
                        <a:lnSpc>
                          <a:spcPct val="100000"/>
                        </a:lnSpc>
                        <a:spcBef>
                          <a:spcPts val="50"/>
                        </a:spcBef>
                      </a:pPr>
                      <a:endParaRPr sz="2750" dirty="0">
                        <a:latin typeface="Times New Roman"/>
                        <a:cs typeface="Times New Roman"/>
                      </a:endParaRPr>
                    </a:p>
                    <a:p>
                      <a:pPr marL="218440" marR="645160">
                        <a:lnSpc>
                          <a:spcPct val="100000"/>
                        </a:lnSpc>
                      </a:pPr>
                      <a:r>
                        <a:rPr sz="2000" dirty="0">
                          <a:solidFill>
                            <a:srgbClr val="FFFFFF"/>
                          </a:solidFill>
                          <a:latin typeface="Arial" panose="020B0604020202020204" pitchFamily="34" charset="0"/>
                          <a:cs typeface="Arial" panose="020B0604020202020204" pitchFamily="34" charset="0"/>
                        </a:rPr>
                        <a:t>Reduction </a:t>
                      </a:r>
                      <a:r>
                        <a:rPr sz="2000" spc="-5" dirty="0">
                          <a:solidFill>
                            <a:srgbClr val="FFFFFF"/>
                          </a:solidFill>
                          <a:latin typeface="Arial" panose="020B0604020202020204" pitchFamily="34" charset="0"/>
                          <a:cs typeface="Arial" panose="020B0604020202020204" pitchFamily="34" charset="0"/>
                        </a:rPr>
                        <a:t>in </a:t>
                      </a:r>
                      <a:r>
                        <a:rPr sz="2000" spc="5" dirty="0">
                          <a:solidFill>
                            <a:srgbClr val="FFFFFF"/>
                          </a:solidFill>
                          <a:latin typeface="Arial" panose="020B0604020202020204" pitchFamily="34" charset="0"/>
                          <a:cs typeface="Arial" panose="020B0604020202020204" pitchFamily="34" charset="0"/>
                        </a:rPr>
                        <a:t>the </a:t>
                      </a:r>
                      <a:r>
                        <a:rPr sz="2000" spc="-5" dirty="0">
                          <a:solidFill>
                            <a:srgbClr val="FFFFFF"/>
                          </a:solidFill>
                          <a:latin typeface="Arial" panose="020B0604020202020204" pitchFamily="34" charset="0"/>
                          <a:cs typeface="Arial" panose="020B0604020202020204" pitchFamily="34" charset="0"/>
                        </a:rPr>
                        <a:t>statewide  disposal </a:t>
                      </a:r>
                      <a:r>
                        <a:rPr sz="2000" dirty="0">
                          <a:solidFill>
                            <a:srgbClr val="FFFFFF"/>
                          </a:solidFill>
                          <a:latin typeface="Arial" panose="020B0604020202020204" pitchFamily="34" charset="0"/>
                          <a:cs typeface="Arial" panose="020B0604020202020204" pitchFamily="34" charset="0"/>
                        </a:rPr>
                        <a:t>of </a:t>
                      </a:r>
                      <a:r>
                        <a:rPr sz="2000" spc="-5" dirty="0">
                          <a:solidFill>
                            <a:srgbClr val="FFFFFF"/>
                          </a:solidFill>
                          <a:latin typeface="Arial" panose="020B0604020202020204" pitchFamily="34" charset="0"/>
                          <a:cs typeface="Arial" panose="020B0604020202020204" pitchFamily="34" charset="0"/>
                        </a:rPr>
                        <a:t>organic </a:t>
                      </a:r>
                      <a:r>
                        <a:rPr sz="2000" dirty="0">
                          <a:solidFill>
                            <a:srgbClr val="FFFFFF"/>
                          </a:solidFill>
                          <a:latin typeface="Arial" panose="020B0604020202020204" pitchFamily="34" charset="0"/>
                          <a:cs typeface="Arial" panose="020B0604020202020204" pitchFamily="34" charset="0"/>
                        </a:rPr>
                        <a:t>waste  </a:t>
                      </a:r>
                      <a:r>
                        <a:rPr sz="2000" spc="-10" dirty="0">
                          <a:solidFill>
                            <a:srgbClr val="FFFFFF"/>
                          </a:solidFill>
                          <a:latin typeface="Arial" panose="020B0604020202020204" pitchFamily="34" charset="0"/>
                          <a:cs typeface="Arial" panose="020B0604020202020204" pitchFamily="34" charset="0"/>
                        </a:rPr>
                        <a:t>(from </a:t>
                      </a:r>
                      <a:r>
                        <a:rPr sz="2000" spc="5" dirty="0">
                          <a:solidFill>
                            <a:srgbClr val="FFFFFF"/>
                          </a:solidFill>
                          <a:latin typeface="Arial" panose="020B0604020202020204" pitchFamily="34" charset="0"/>
                          <a:cs typeface="Arial" panose="020B0604020202020204" pitchFamily="34" charset="0"/>
                        </a:rPr>
                        <a:t>the </a:t>
                      </a:r>
                      <a:r>
                        <a:rPr sz="2000" dirty="0">
                          <a:solidFill>
                            <a:srgbClr val="FFFFFF"/>
                          </a:solidFill>
                          <a:latin typeface="Arial" panose="020B0604020202020204" pitchFamily="34" charset="0"/>
                          <a:cs typeface="Arial" panose="020B0604020202020204" pitchFamily="34" charset="0"/>
                        </a:rPr>
                        <a:t>2014 </a:t>
                      </a:r>
                      <a:r>
                        <a:rPr sz="2000" spc="5" dirty="0">
                          <a:solidFill>
                            <a:srgbClr val="FFFFFF"/>
                          </a:solidFill>
                          <a:latin typeface="Arial" panose="020B0604020202020204" pitchFamily="34" charset="0"/>
                          <a:cs typeface="Arial" panose="020B0604020202020204" pitchFamily="34" charset="0"/>
                        </a:rPr>
                        <a:t>level) </a:t>
                      </a:r>
                      <a:r>
                        <a:rPr sz="2000" b="1" u="heavy" dirty="0">
                          <a:solidFill>
                            <a:srgbClr val="FFFFFF"/>
                          </a:solidFill>
                          <a:latin typeface="Arial" panose="020B0604020202020204" pitchFamily="34" charset="0"/>
                          <a:cs typeface="Arial" panose="020B0604020202020204" pitchFamily="34" charset="0"/>
                        </a:rPr>
                        <a:t>by</a:t>
                      </a:r>
                      <a:r>
                        <a:rPr sz="2000" b="1" u="heavy" spc="-100" dirty="0">
                          <a:solidFill>
                            <a:srgbClr val="FFFFFF"/>
                          </a:solidFill>
                          <a:latin typeface="Arial" panose="020B0604020202020204" pitchFamily="34" charset="0"/>
                          <a:cs typeface="Arial" panose="020B0604020202020204" pitchFamily="34" charset="0"/>
                        </a:rPr>
                        <a:t> </a:t>
                      </a:r>
                      <a:r>
                        <a:rPr sz="2000" b="1" u="heavy" dirty="0">
                          <a:solidFill>
                            <a:srgbClr val="FFFFFF"/>
                          </a:solidFill>
                          <a:latin typeface="Arial" panose="020B0604020202020204" pitchFamily="34" charset="0"/>
                          <a:cs typeface="Arial" panose="020B0604020202020204" pitchFamily="34" charset="0"/>
                        </a:rPr>
                        <a:t>2025</a:t>
                      </a:r>
                      <a:endParaRPr sz="2000" dirty="0">
                        <a:latin typeface="Arial" panose="020B0604020202020204" pitchFamily="34" charset="0"/>
                        <a:cs typeface="Arial" panose="020B0604020202020204" pitchFamily="34" charset="0"/>
                      </a:endParaRPr>
                    </a:p>
                  </a:txBody>
                  <a:tcPr marL="0" marR="0" marT="6350" marB="0">
                    <a:solidFill>
                      <a:srgbClr val="0D0D0D"/>
                    </a:solidFill>
                  </a:tcPr>
                </a:tc>
                <a:extLst>
                  <a:ext uri="{0D108BD9-81ED-4DB2-BD59-A6C34878D82A}">
                    <a16:rowId xmlns:a16="http://schemas.microsoft.com/office/drawing/2014/main" val="10001"/>
                  </a:ext>
                </a:extLst>
              </a:tr>
              <a:tr h="1676399">
                <a:tc>
                  <a:txBody>
                    <a:bodyPr/>
                    <a:lstStyle/>
                    <a:p>
                      <a:pPr marR="211454" algn="r">
                        <a:lnSpc>
                          <a:spcPct val="100000"/>
                        </a:lnSpc>
                        <a:spcBef>
                          <a:spcPts val="2935"/>
                        </a:spcBef>
                      </a:pPr>
                      <a:r>
                        <a:rPr lang="en-US" sz="6600" b="1" spc="-5" dirty="0">
                          <a:solidFill>
                            <a:srgbClr val="FFFFFF"/>
                          </a:solidFill>
                          <a:latin typeface="Arial" panose="020B0604020202020204" pitchFamily="34" charset="0"/>
                          <a:cs typeface="Arial" panose="020B0604020202020204" pitchFamily="34" charset="0"/>
                        </a:rPr>
                        <a:t>20%</a:t>
                      </a:r>
                      <a:endParaRPr sz="6600" dirty="0">
                        <a:latin typeface="Arial" panose="020B0604020202020204" pitchFamily="34" charset="0"/>
                        <a:cs typeface="Arial" panose="020B0604020202020204" pitchFamily="34" charset="0"/>
                      </a:endParaRPr>
                    </a:p>
                  </a:txBody>
                  <a:tcPr marL="0" marR="0" marT="372745" marB="0">
                    <a:solidFill>
                      <a:srgbClr val="335C30"/>
                    </a:solidFill>
                  </a:tcPr>
                </a:tc>
                <a:tc>
                  <a:txBody>
                    <a:bodyPr/>
                    <a:lstStyle/>
                    <a:p>
                      <a:pPr>
                        <a:lnSpc>
                          <a:spcPct val="100000"/>
                        </a:lnSpc>
                      </a:pPr>
                      <a:endParaRPr sz="2800" dirty="0">
                        <a:solidFill>
                          <a:schemeClr val="tx1"/>
                        </a:solidFill>
                        <a:latin typeface="Times New Roman"/>
                        <a:ea typeface="+mn-ea"/>
                        <a:cs typeface="Times New Roman"/>
                      </a:endParaRPr>
                    </a:p>
                    <a:p>
                      <a:pPr marL="233045" marR="577215">
                        <a:lnSpc>
                          <a:spcPct val="100000"/>
                        </a:lnSpc>
                      </a:pPr>
                      <a:r>
                        <a:rPr sz="2000" spc="-5" dirty="0">
                          <a:solidFill>
                            <a:srgbClr val="FFFFFF"/>
                          </a:solidFill>
                          <a:latin typeface="Arial" panose="020B0604020202020204" pitchFamily="34" charset="0"/>
                          <a:cs typeface="Arial" panose="020B0604020202020204" pitchFamily="34" charset="0"/>
                        </a:rPr>
                        <a:t>Of </a:t>
                      </a:r>
                      <a:r>
                        <a:rPr sz="2000" dirty="0">
                          <a:solidFill>
                            <a:srgbClr val="FFFFFF"/>
                          </a:solidFill>
                          <a:latin typeface="Arial" panose="020B0604020202020204" pitchFamily="34" charset="0"/>
                          <a:cs typeface="Arial" panose="020B0604020202020204" pitchFamily="34" charset="0"/>
                        </a:rPr>
                        <a:t>currently </a:t>
                      </a:r>
                      <a:r>
                        <a:rPr sz="2000" spc="-5" dirty="0">
                          <a:solidFill>
                            <a:srgbClr val="FFFFFF"/>
                          </a:solidFill>
                          <a:latin typeface="Arial" panose="020B0604020202020204" pitchFamily="34" charset="0"/>
                          <a:cs typeface="Arial" panose="020B0604020202020204" pitchFamily="34" charset="0"/>
                        </a:rPr>
                        <a:t>disposed </a:t>
                      </a:r>
                      <a:r>
                        <a:rPr sz="2000" dirty="0">
                          <a:solidFill>
                            <a:srgbClr val="FFFFFF"/>
                          </a:solidFill>
                          <a:latin typeface="Arial" panose="020B0604020202020204" pitchFamily="34" charset="0"/>
                          <a:cs typeface="Arial" panose="020B0604020202020204" pitchFamily="34" charset="0"/>
                        </a:rPr>
                        <a:t>edible  </a:t>
                      </a:r>
                      <a:r>
                        <a:rPr sz="2000" spc="-5" dirty="0">
                          <a:solidFill>
                            <a:srgbClr val="FFFFFF"/>
                          </a:solidFill>
                          <a:latin typeface="Arial" panose="020B0604020202020204" pitchFamily="34" charset="0"/>
                          <a:cs typeface="Arial" panose="020B0604020202020204" pitchFamily="34" charset="0"/>
                        </a:rPr>
                        <a:t>food </a:t>
                      </a:r>
                      <a:r>
                        <a:rPr sz="2000" dirty="0">
                          <a:solidFill>
                            <a:srgbClr val="FFFFFF"/>
                          </a:solidFill>
                          <a:latin typeface="Arial" panose="020B0604020202020204" pitchFamily="34" charset="0"/>
                          <a:cs typeface="Arial" panose="020B0604020202020204" pitchFamily="34" charset="0"/>
                        </a:rPr>
                        <a:t>must be recovered </a:t>
                      </a:r>
                      <a:r>
                        <a:rPr sz="2000" spc="-5" dirty="0">
                          <a:solidFill>
                            <a:srgbClr val="FFFFFF"/>
                          </a:solidFill>
                          <a:latin typeface="Arial" panose="020B0604020202020204" pitchFamily="34" charset="0"/>
                          <a:cs typeface="Arial" panose="020B0604020202020204" pitchFamily="34" charset="0"/>
                        </a:rPr>
                        <a:t>for  </a:t>
                      </a:r>
                      <a:r>
                        <a:rPr sz="2000" dirty="0">
                          <a:solidFill>
                            <a:srgbClr val="FFFFFF"/>
                          </a:solidFill>
                          <a:latin typeface="Arial" panose="020B0604020202020204" pitchFamily="34" charset="0"/>
                          <a:cs typeface="Arial" panose="020B0604020202020204" pitchFamily="34" charset="0"/>
                        </a:rPr>
                        <a:t>human consumption </a:t>
                      </a:r>
                      <a:r>
                        <a:rPr sz="2000" b="1" u="heavy" dirty="0">
                          <a:solidFill>
                            <a:srgbClr val="FFFFFF"/>
                          </a:solidFill>
                          <a:latin typeface="Arial" panose="020B0604020202020204" pitchFamily="34" charset="0"/>
                          <a:cs typeface="Arial" panose="020B0604020202020204" pitchFamily="34" charset="0"/>
                        </a:rPr>
                        <a:t>by</a:t>
                      </a:r>
                      <a:r>
                        <a:rPr sz="2000" b="1" u="heavy" spc="-105" dirty="0">
                          <a:solidFill>
                            <a:srgbClr val="FFFFFF"/>
                          </a:solidFill>
                          <a:latin typeface="Arial" panose="020B0604020202020204" pitchFamily="34" charset="0"/>
                          <a:cs typeface="Arial" panose="020B0604020202020204" pitchFamily="34" charset="0"/>
                        </a:rPr>
                        <a:t> </a:t>
                      </a:r>
                      <a:r>
                        <a:rPr sz="2000" b="1" u="heavy" dirty="0">
                          <a:solidFill>
                            <a:srgbClr val="FFFFFF"/>
                          </a:solidFill>
                          <a:latin typeface="Arial" panose="020B0604020202020204" pitchFamily="34" charset="0"/>
                          <a:cs typeface="Arial" panose="020B0604020202020204" pitchFamily="34" charset="0"/>
                        </a:rPr>
                        <a:t>2025</a:t>
                      </a:r>
                      <a:endParaRPr sz="2000" dirty="0">
                        <a:latin typeface="Arial" panose="020B0604020202020204" pitchFamily="34" charset="0"/>
                        <a:cs typeface="Arial" panose="020B0604020202020204" pitchFamily="34" charset="0"/>
                      </a:endParaRPr>
                    </a:p>
                  </a:txBody>
                  <a:tcPr marL="0" marR="0" marT="0" marB="0">
                    <a:solidFill>
                      <a:srgbClr val="335C30"/>
                    </a:solidFill>
                  </a:tcPr>
                </a:tc>
                <a:extLst>
                  <a:ext uri="{0D108BD9-81ED-4DB2-BD59-A6C34878D82A}">
                    <a16:rowId xmlns:a16="http://schemas.microsoft.com/office/drawing/2014/main" val="10002"/>
                  </a:ext>
                </a:extLst>
              </a:tr>
            </a:tbl>
          </a:graphicData>
        </a:graphic>
      </p:graphicFrame>
      <p:sp>
        <p:nvSpPr>
          <p:cNvPr id="6" name="object 6">
            <a:extLst>
              <a:ext uri="{C183D7F6-B498-43B3-948B-1728B52AA6E4}">
                <adec:decorative xmlns:adec="http://schemas.microsoft.com/office/drawing/2017/decorative" val="1"/>
              </a:ext>
            </a:extLst>
          </p:cNvPr>
          <p:cNvSpPr/>
          <p:nvPr/>
        </p:nvSpPr>
        <p:spPr>
          <a:xfrm>
            <a:off x="1919454" y="5031980"/>
            <a:ext cx="1058430" cy="1059954"/>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object 7">
            <a:extLst>
              <a:ext uri="{C183D7F6-B498-43B3-948B-1728B52AA6E4}">
                <adec:decorative xmlns:adec="http://schemas.microsoft.com/office/drawing/2017/decorative" val="1"/>
              </a:ext>
            </a:extLst>
          </p:cNvPr>
          <p:cNvSpPr/>
          <p:nvPr/>
        </p:nvSpPr>
        <p:spPr>
          <a:xfrm>
            <a:off x="3261231" y="4622157"/>
            <a:ext cx="6864350" cy="1879600"/>
          </a:xfrm>
          <a:custGeom>
            <a:avLst/>
            <a:gdLst/>
            <a:ahLst/>
            <a:cxnLst/>
            <a:rect l="l" t="t" r="r" b="b"/>
            <a:pathLst>
              <a:path w="6864350" h="1879600">
                <a:moveTo>
                  <a:pt x="0" y="1879092"/>
                </a:moveTo>
                <a:lnTo>
                  <a:pt x="6864096" y="1879092"/>
                </a:lnTo>
                <a:lnTo>
                  <a:pt x="6864096" y="0"/>
                </a:lnTo>
                <a:lnTo>
                  <a:pt x="0" y="0"/>
                </a:lnTo>
                <a:lnTo>
                  <a:pt x="0" y="1879092"/>
                </a:lnTo>
                <a:close/>
              </a:path>
            </a:pathLst>
          </a:custGeom>
          <a:ln w="60960">
            <a:solidFill>
              <a:srgbClr val="33CC33"/>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42992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descr="SB 1383 Targets">
            <a:extLst>
              <a:ext uri="{FF2B5EF4-FFF2-40B4-BE49-F238E27FC236}">
                <a16:creationId xmlns:a16="http://schemas.microsoft.com/office/drawing/2014/main" id="{9D76EA5A-5C9B-4CEE-969C-5D1ADA7B2006}"/>
              </a:ext>
            </a:extLst>
          </p:cNvPr>
          <p:cNvSpPr>
            <a:spLocks noGrp="1"/>
          </p:cNvSpPr>
          <p:nvPr>
            <p:ph type="title"/>
          </p:nvPr>
        </p:nvSpPr>
        <p:spPr>
          <a:xfrm>
            <a:off x="0" y="-2"/>
            <a:ext cx="12192000" cy="983919"/>
          </a:xfrm>
          <a:solidFill>
            <a:srgbClr val="65A050"/>
          </a:solidFill>
        </p:spPr>
        <p:txBody>
          <a:bodyPr/>
          <a:lstStyle/>
          <a:p>
            <a:pPr algn="ctr"/>
            <a:r>
              <a:rPr lang="en-US" sz="4400" spc="-5" dirty="0">
                <a:latin typeface="Arial" panose="020B0604020202020204" pitchFamily="34" charset="0"/>
                <a:cs typeface="Arial" panose="020B0604020202020204" pitchFamily="34" charset="0"/>
              </a:rPr>
              <a:t>  </a:t>
            </a:r>
            <a:r>
              <a:rPr lang="en-US" sz="4400" b="0" spc="-5" dirty="0">
                <a:latin typeface="Arial" panose="020B0604020202020204" pitchFamily="34" charset="0"/>
                <a:cs typeface="Arial" panose="020B0604020202020204" pitchFamily="34" charset="0"/>
              </a:rPr>
              <a:t>Edible Food Recovery</a:t>
            </a:r>
            <a:endParaRPr lang="en-US" sz="4400" b="0" dirty="0">
              <a:latin typeface="Arial" panose="020B0604020202020204" pitchFamily="34" charset="0"/>
              <a:cs typeface="Arial" panose="020B0604020202020204" pitchFamily="34" charset="0"/>
            </a:endParaRPr>
          </a:p>
        </p:txBody>
      </p:sp>
      <p:sp>
        <p:nvSpPr>
          <p:cNvPr id="11" name="Content Placeholder 2" descr="Policy Overview &#10;Commercial Edible Food Generators&#10;Food Recovery Organizations and Services&#10;Capacity Planning&#10;Jurisdiction Edible Food Recovery Program&#10;">
            <a:extLst>
              <a:ext uri="{FF2B5EF4-FFF2-40B4-BE49-F238E27FC236}">
                <a16:creationId xmlns:a16="http://schemas.microsoft.com/office/drawing/2014/main" id="{720E8C13-6071-475A-BB11-FAA8F5E02171}"/>
              </a:ext>
            </a:extLst>
          </p:cNvPr>
          <p:cNvSpPr txBox="1">
            <a:spLocks/>
          </p:cNvSpPr>
          <p:nvPr/>
        </p:nvSpPr>
        <p:spPr>
          <a:xfrm>
            <a:off x="465100" y="1154684"/>
            <a:ext cx="6846036" cy="4748458"/>
          </a:xfrm>
          <a:prstGeom prst="rect">
            <a:avLst/>
          </a:prstGeom>
          <a:noFill/>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lvl="0">
              <a:spcBef>
                <a:spcPts val="1000"/>
              </a:spcBef>
              <a:defRPr/>
            </a:pPr>
            <a:r>
              <a:rPr lang="en-US" sz="3600" b="1" kern="0" dirty="0">
                <a:latin typeface="Arial" panose="020B0604020202020204" pitchFamily="34" charset="0"/>
                <a:cs typeface="Arial" panose="020B0604020202020204" pitchFamily="34" charset="0"/>
              </a:rPr>
              <a:t>Policy Overview:</a:t>
            </a:r>
          </a:p>
          <a:p>
            <a:pPr marL="571500" marR="0" lvl="0" indent="-571500" algn="l" defTabSz="914400" rtl="0" eaLnBrk="1" fontAlgn="auto" latinLnBrk="0" hangingPunct="1">
              <a:spcBef>
                <a:spcPts val="1000"/>
              </a:spcBef>
              <a:spcAft>
                <a:spcPts val="0"/>
              </a:spcAft>
              <a:buClrTx/>
              <a:buSzTx/>
              <a:buFont typeface="Wingdings" panose="05000000000000000000" pitchFamily="2" charset="2"/>
              <a:buChar char="Ø"/>
              <a:tabLst/>
              <a:defRPr/>
            </a:pPr>
            <a:r>
              <a:rPr kumimoji="0" lang="en-US" sz="320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Commercial Edible Food Generators</a:t>
            </a:r>
          </a:p>
          <a:p>
            <a:pPr marL="571500" indent="-571500">
              <a:spcBef>
                <a:spcPts val="1000"/>
              </a:spcBef>
              <a:buFont typeface="Wingdings" panose="05000000000000000000" pitchFamily="2" charset="2"/>
              <a:buChar char="Ø"/>
              <a:defRPr/>
            </a:pPr>
            <a:r>
              <a:rPr kumimoji="0" lang="en-US" sz="320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Capacity Planning</a:t>
            </a:r>
          </a:p>
          <a:p>
            <a:pPr marL="571500" indent="-571500">
              <a:spcBef>
                <a:spcPts val="1000"/>
              </a:spcBef>
              <a:buFont typeface="Wingdings" panose="05000000000000000000" pitchFamily="2" charset="2"/>
              <a:buChar char="Ø"/>
              <a:defRPr/>
            </a:pPr>
            <a:r>
              <a:rPr kumimoji="0" lang="en-US" sz="320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Jurisdiction Edible Food Recovery Program</a:t>
            </a:r>
          </a:p>
          <a:p>
            <a:pPr marL="571500" marR="0" lvl="0" indent="-571500" algn="l" defTabSz="914400" rtl="0" eaLnBrk="1" fontAlgn="auto" latinLnBrk="0" hangingPunct="1">
              <a:spcBef>
                <a:spcPts val="1000"/>
              </a:spcBef>
              <a:spcAft>
                <a:spcPts val="0"/>
              </a:spcAft>
              <a:buClrTx/>
              <a:buSzTx/>
              <a:buFont typeface="Wingdings" panose="05000000000000000000" pitchFamily="2" charset="2"/>
              <a:buChar char="Ø"/>
              <a:tabLst/>
              <a:defRPr/>
            </a:pPr>
            <a:r>
              <a:rPr kumimoji="0" lang="en-US" sz="320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Food Recovery Organizations and Services</a:t>
            </a:r>
            <a:endParaRPr lang="en-US" sz="3200" kern="0" dirty="0">
              <a:latin typeface="Arial" panose="020B0604020202020204" pitchFamily="34" charset="0"/>
              <a:cs typeface="Arial" panose="020B0604020202020204" pitchFamily="34" charset="0"/>
            </a:endParaRPr>
          </a:p>
        </p:txBody>
      </p:sp>
      <p:pic>
        <p:nvPicPr>
          <p:cNvPr id="6" name="Picture 5" descr="Picture of sandwiches, salads and other packaged food in a large refrigerator.">
            <a:extLst>
              <a:ext uri="{FF2B5EF4-FFF2-40B4-BE49-F238E27FC236}">
                <a16:creationId xmlns:a16="http://schemas.microsoft.com/office/drawing/2014/main" id="{4A22A5CF-5A74-4EF3-9B8D-02E82D3D37F2}"/>
              </a:ext>
            </a:extLst>
          </p:cNvPr>
          <p:cNvPicPr>
            <a:picLocks noChangeAspect="1"/>
          </p:cNvPicPr>
          <p:nvPr/>
        </p:nvPicPr>
        <p:blipFill>
          <a:blip r:embed="rId3"/>
          <a:stretch>
            <a:fillRect/>
          </a:stretch>
        </p:blipFill>
        <p:spPr>
          <a:xfrm>
            <a:off x="7734300" y="983917"/>
            <a:ext cx="4457700" cy="5874084"/>
          </a:xfrm>
          <a:prstGeom prst="rect">
            <a:avLst/>
          </a:prstGeom>
        </p:spPr>
      </p:pic>
    </p:spTree>
    <p:extLst>
      <p:ext uri="{BB962C8B-B14F-4D97-AF65-F5344CB8AC3E}">
        <p14:creationId xmlns:p14="http://schemas.microsoft.com/office/powerpoint/2010/main" val="3823158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descr="All Food Donations Must Be in Compliance with the  California Retail Food Code">
            <a:extLst>
              <a:ext uri="{FF2B5EF4-FFF2-40B4-BE49-F238E27FC236}">
                <a16:creationId xmlns:a16="http://schemas.microsoft.com/office/drawing/2014/main" id="{08B2DEFD-1BC4-4BC1-A0AC-2747290F5B31}"/>
              </a:ext>
              <a:ext uri="{C183D7F6-B498-43B3-948B-1728B52AA6E4}">
                <adec:decorative xmlns:adec="http://schemas.microsoft.com/office/drawing/2017/decorative" val="0"/>
              </a:ext>
            </a:extLst>
          </p:cNvPr>
          <p:cNvSpPr>
            <a:spLocks noGrp="1"/>
          </p:cNvSpPr>
          <p:nvPr>
            <p:ph type="title"/>
          </p:nvPr>
        </p:nvSpPr>
        <p:spPr>
          <a:xfrm>
            <a:off x="-12032" y="1"/>
            <a:ext cx="12204032" cy="1107996"/>
          </a:xfrm>
          <a:solidFill>
            <a:srgbClr val="65A050"/>
          </a:solidFill>
        </p:spPr>
        <p:txBody>
          <a:bodyPr/>
          <a:lstStyle/>
          <a:p>
            <a:pPr algn="ctr"/>
            <a:r>
              <a:rPr lang="en-US" kern="1200" dirty="0">
                <a:solidFill>
                  <a:srgbClr val="FFFFFF"/>
                </a:solidFill>
                <a:latin typeface="Arial" panose="020B0604020202020204" pitchFamily="34" charset="0"/>
                <a:cs typeface="Arial" panose="020B0604020202020204" pitchFamily="34" charset="0"/>
              </a:rPr>
              <a:t>  </a:t>
            </a:r>
            <a:r>
              <a:rPr lang="en-US" sz="3600" b="0" kern="1200" dirty="0">
                <a:solidFill>
                  <a:srgbClr val="FFFFFF"/>
                </a:solidFill>
                <a:latin typeface="Arial" panose="020B0604020202020204" pitchFamily="34" charset="0"/>
                <a:cs typeface="Arial" panose="020B0604020202020204" pitchFamily="34" charset="0"/>
              </a:rPr>
              <a:t>All </a:t>
            </a:r>
            <a:r>
              <a:rPr lang="en-US" sz="3600" b="0" kern="1200" spc="-20" dirty="0">
                <a:solidFill>
                  <a:srgbClr val="FFFFFF"/>
                </a:solidFill>
                <a:latin typeface="Arial" panose="020B0604020202020204" pitchFamily="34" charset="0"/>
                <a:cs typeface="Arial" panose="020B0604020202020204" pitchFamily="34" charset="0"/>
              </a:rPr>
              <a:t>Food </a:t>
            </a:r>
            <a:r>
              <a:rPr lang="en-US" sz="3600" b="0" kern="1200" spc="-5" dirty="0">
                <a:solidFill>
                  <a:srgbClr val="FFFFFF"/>
                </a:solidFill>
                <a:latin typeface="Arial" panose="020B0604020202020204" pitchFamily="34" charset="0"/>
                <a:cs typeface="Arial" panose="020B0604020202020204" pitchFamily="34" charset="0"/>
              </a:rPr>
              <a:t>Donations </a:t>
            </a:r>
            <a:r>
              <a:rPr lang="en-US" sz="3600" b="0" kern="1200" dirty="0">
                <a:solidFill>
                  <a:srgbClr val="FFFFFF"/>
                </a:solidFill>
                <a:latin typeface="Arial" panose="020B0604020202020204" pitchFamily="34" charset="0"/>
                <a:cs typeface="Arial" panose="020B0604020202020204" pitchFamily="34" charset="0"/>
              </a:rPr>
              <a:t>Must be in Compliance with</a:t>
            </a:r>
            <a:r>
              <a:rPr lang="en-US" sz="3600" b="0" kern="1200" spc="-105" dirty="0">
                <a:solidFill>
                  <a:srgbClr val="FFFFFF"/>
                </a:solidFill>
                <a:latin typeface="Arial" panose="020B0604020202020204" pitchFamily="34" charset="0"/>
                <a:cs typeface="Arial" panose="020B0604020202020204" pitchFamily="34" charset="0"/>
              </a:rPr>
              <a:t> </a:t>
            </a:r>
            <a:r>
              <a:rPr lang="en-US" sz="3600" b="0" kern="1200" spc="-5" dirty="0">
                <a:solidFill>
                  <a:srgbClr val="FFFFFF"/>
                </a:solidFill>
                <a:latin typeface="Arial" panose="020B0604020202020204" pitchFamily="34" charset="0"/>
                <a:cs typeface="Arial" panose="020B0604020202020204" pitchFamily="34" charset="0"/>
              </a:rPr>
              <a:t>the </a:t>
            </a:r>
            <a:br>
              <a:rPr lang="en-US" sz="3600" b="0" kern="1200" spc="-5" dirty="0">
                <a:solidFill>
                  <a:srgbClr val="FFFFFF"/>
                </a:solidFill>
                <a:latin typeface="Arial" panose="020B0604020202020204" pitchFamily="34" charset="0"/>
                <a:cs typeface="Arial" panose="020B0604020202020204" pitchFamily="34" charset="0"/>
              </a:rPr>
            </a:br>
            <a:r>
              <a:rPr lang="en-US" sz="3600" b="0" kern="1200" spc="-5" dirty="0">
                <a:solidFill>
                  <a:srgbClr val="FFFFFF"/>
                </a:solidFill>
                <a:latin typeface="Arial" panose="020B0604020202020204" pitchFamily="34" charset="0"/>
                <a:cs typeface="Arial" panose="020B0604020202020204" pitchFamily="34" charset="0"/>
              </a:rPr>
              <a:t>  </a:t>
            </a:r>
            <a:r>
              <a:rPr lang="en-US" sz="3600" b="0" kern="1200" spc="5" dirty="0">
                <a:solidFill>
                  <a:srgbClr val="FFFFFF"/>
                </a:solidFill>
                <a:latin typeface="Arial" panose="020B0604020202020204" pitchFamily="34" charset="0"/>
                <a:cs typeface="Arial" panose="020B0604020202020204" pitchFamily="34" charset="0"/>
              </a:rPr>
              <a:t>California </a:t>
            </a:r>
            <a:r>
              <a:rPr lang="en-US" sz="3600" b="0" kern="1200" spc="-10" dirty="0">
                <a:solidFill>
                  <a:srgbClr val="FFFFFF"/>
                </a:solidFill>
                <a:latin typeface="Arial" panose="020B0604020202020204" pitchFamily="34" charset="0"/>
                <a:cs typeface="Arial" panose="020B0604020202020204" pitchFamily="34" charset="0"/>
              </a:rPr>
              <a:t>Retail </a:t>
            </a:r>
            <a:r>
              <a:rPr lang="en-US" sz="3600" b="0" kern="1200" spc="-20" dirty="0">
                <a:solidFill>
                  <a:srgbClr val="FFFFFF"/>
                </a:solidFill>
                <a:latin typeface="Arial" panose="020B0604020202020204" pitchFamily="34" charset="0"/>
                <a:cs typeface="Arial" panose="020B0604020202020204" pitchFamily="34" charset="0"/>
              </a:rPr>
              <a:t>Food</a:t>
            </a:r>
            <a:r>
              <a:rPr lang="en-US" sz="3600" b="0" kern="1200" spc="-95" dirty="0">
                <a:solidFill>
                  <a:srgbClr val="FFFFFF"/>
                </a:solidFill>
                <a:latin typeface="Arial" panose="020B0604020202020204" pitchFamily="34" charset="0"/>
                <a:cs typeface="Arial" panose="020B0604020202020204" pitchFamily="34" charset="0"/>
              </a:rPr>
              <a:t> </a:t>
            </a:r>
            <a:r>
              <a:rPr lang="en-US" sz="3600" b="0" kern="1200" dirty="0">
                <a:solidFill>
                  <a:srgbClr val="FFFFFF"/>
                </a:solidFill>
                <a:latin typeface="Arial" panose="020B0604020202020204" pitchFamily="34" charset="0"/>
                <a:cs typeface="Arial" panose="020B0604020202020204" pitchFamily="34" charset="0"/>
              </a:rPr>
              <a:t>Code</a:t>
            </a:r>
            <a:endParaRPr lang="en-US" b="0" dirty="0">
              <a:latin typeface="Arial" panose="020B0604020202020204" pitchFamily="34" charset="0"/>
              <a:cs typeface="Arial" panose="020B0604020202020204" pitchFamily="34" charset="0"/>
            </a:endParaRPr>
          </a:p>
        </p:txBody>
      </p:sp>
      <p:sp>
        <p:nvSpPr>
          <p:cNvPr id="16" name="object 6" descr="WHAT DOES “EDIBLE FOOD” MEAN?&#10;&#10;&#10;“Edible food” means food  intended for human  consumption.&#10;&#10;“Edible food” is not solid  waste if it is recovered and  not discarded.&#10;&#10;Nothing in this chapter  requires or authorizes the  recovery of edible food  that does not meet the  food safety requirements  of the California Retail  Food Code.&#10;">
            <a:extLst>
              <a:ext uri="{FF2B5EF4-FFF2-40B4-BE49-F238E27FC236}">
                <a16:creationId xmlns:a16="http://schemas.microsoft.com/office/drawing/2014/main" id="{2ABF7ADA-8F39-4BB4-9344-860DB83101C1}"/>
              </a:ext>
              <a:ext uri="{C183D7F6-B498-43B3-948B-1728B52AA6E4}">
                <adec:decorative xmlns:adec="http://schemas.microsoft.com/office/drawing/2017/decorative" val="0"/>
              </a:ext>
            </a:extLst>
          </p:cNvPr>
          <p:cNvSpPr/>
          <p:nvPr/>
        </p:nvSpPr>
        <p:spPr>
          <a:xfrm>
            <a:off x="0" y="1107997"/>
            <a:ext cx="4031502" cy="5160456"/>
          </a:xfrm>
          <a:custGeom>
            <a:avLst/>
            <a:gdLst/>
            <a:ahLst/>
            <a:cxnLst/>
            <a:rect l="l" t="t" r="r" b="b"/>
            <a:pathLst>
              <a:path w="3200400" h="6273165">
                <a:moveTo>
                  <a:pt x="0" y="6272784"/>
                </a:moveTo>
                <a:lnTo>
                  <a:pt x="3200400" y="6272784"/>
                </a:lnTo>
                <a:lnTo>
                  <a:pt x="3200400" y="0"/>
                </a:lnTo>
                <a:lnTo>
                  <a:pt x="0" y="0"/>
                </a:lnTo>
                <a:lnTo>
                  <a:pt x="0" y="6272784"/>
                </a:lnTo>
                <a:close/>
              </a:path>
            </a:pathLst>
          </a:custGeom>
          <a:solidFill>
            <a:srgbClr val="094366"/>
          </a:solidFill>
        </p:spPr>
        <p:txBody>
          <a:bodyPr wrap="square" lIns="0" tIns="0" rIns="0" bIns="0" rtlCol="0"/>
          <a:lstStyle/>
          <a:p>
            <a:pPr marL="12700" marR="15875" lvl="0">
              <a:defRPr/>
            </a:pPr>
            <a:endParaRPr lang="en-US" sz="2000" dirty="0">
              <a:solidFill>
                <a:srgbClr val="FFFFFF"/>
              </a:solidFill>
              <a:latin typeface="Arial" panose="020B0604020202020204" pitchFamily="34" charset="0"/>
              <a:cs typeface="Arial" panose="020B0604020202020204" pitchFamily="34" charset="0"/>
            </a:endParaRPr>
          </a:p>
          <a:p>
            <a:pPr marL="12700" marR="15875" lvl="0" algn="ctr">
              <a:defRPr/>
            </a:pPr>
            <a:r>
              <a:rPr lang="en-US" sz="2400" dirty="0">
                <a:solidFill>
                  <a:srgbClr val="FFFFFF"/>
                </a:solidFill>
                <a:latin typeface="Arial" panose="020B0604020202020204" pitchFamily="34" charset="0"/>
                <a:cs typeface="Arial" panose="020B0604020202020204" pitchFamily="34" charset="0"/>
              </a:rPr>
              <a:t>WHAT DOES “EDIBLE FOOD” MEAN?</a:t>
            </a:r>
          </a:p>
          <a:p>
            <a:pPr marL="12700" marR="15875" lvl="0" algn="ctr">
              <a:defRPr/>
            </a:pPr>
            <a:endParaRPr lang="en-US" sz="2400" u="heavy" dirty="0">
              <a:solidFill>
                <a:srgbClr val="FFFFFF"/>
              </a:solidFill>
              <a:latin typeface="Arial" panose="020B0604020202020204" pitchFamily="34" charset="0"/>
              <a:cs typeface="Arial" panose="020B0604020202020204" pitchFamily="34" charset="0"/>
            </a:endParaRPr>
          </a:p>
          <a:p>
            <a:pPr marL="12700" marR="15875" lvl="0" algn="ctr">
              <a:defRPr/>
            </a:pPr>
            <a:r>
              <a:rPr lang="en-US" sz="2000" dirty="0">
                <a:solidFill>
                  <a:srgbClr val="FFFFFF"/>
                </a:solidFill>
                <a:latin typeface="Arial" panose="020B0604020202020204" pitchFamily="34" charset="0"/>
                <a:cs typeface="Arial" panose="020B0604020202020204" pitchFamily="34" charset="0"/>
              </a:rPr>
              <a:t>“Edible food” </a:t>
            </a:r>
            <a:r>
              <a:rPr lang="en-US" sz="2000" spc="-5" dirty="0">
                <a:solidFill>
                  <a:srgbClr val="FFFFFF"/>
                </a:solidFill>
                <a:latin typeface="Arial" panose="020B0604020202020204" pitchFamily="34" charset="0"/>
                <a:cs typeface="Arial" panose="020B0604020202020204" pitchFamily="34" charset="0"/>
              </a:rPr>
              <a:t>means</a:t>
            </a:r>
            <a:r>
              <a:rPr lang="en-US" sz="2000" spc="-95" dirty="0">
                <a:solidFill>
                  <a:srgbClr val="FFFFFF"/>
                </a:solidFill>
                <a:latin typeface="Arial" panose="020B0604020202020204" pitchFamily="34" charset="0"/>
                <a:cs typeface="Arial" panose="020B0604020202020204" pitchFamily="34" charset="0"/>
              </a:rPr>
              <a:t> </a:t>
            </a:r>
            <a:r>
              <a:rPr lang="en-US" sz="2000" spc="-5" dirty="0">
                <a:solidFill>
                  <a:srgbClr val="FFFFFF"/>
                </a:solidFill>
                <a:latin typeface="Arial" panose="020B0604020202020204" pitchFamily="34" charset="0"/>
                <a:cs typeface="Arial" panose="020B0604020202020204" pitchFamily="34" charset="0"/>
              </a:rPr>
              <a:t>food  intended </a:t>
            </a:r>
            <a:r>
              <a:rPr lang="en-US" sz="2000" dirty="0">
                <a:solidFill>
                  <a:srgbClr val="FFFFFF"/>
                </a:solidFill>
                <a:latin typeface="Arial" panose="020B0604020202020204" pitchFamily="34" charset="0"/>
                <a:cs typeface="Arial" panose="020B0604020202020204" pitchFamily="34" charset="0"/>
              </a:rPr>
              <a:t>for </a:t>
            </a:r>
            <a:r>
              <a:rPr lang="en-US" sz="2000" spc="-5" dirty="0">
                <a:solidFill>
                  <a:srgbClr val="FFFFFF"/>
                </a:solidFill>
                <a:latin typeface="Arial" panose="020B0604020202020204" pitchFamily="34" charset="0"/>
                <a:cs typeface="Arial" panose="020B0604020202020204" pitchFamily="34" charset="0"/>
              </a:rPr>
              <a:t>human  consumption.</a:t>
            </a:r>
            <a:endParaRPr lang="en-US" sz="2000" dirty="0">
              <a:solidFill>
                <a:prstClr val="black"/>
              </a:solidFill>
              <a:latin typeface="Arial" panose="020B0604020202020204" pitchFamily="34" charset="0"/>
              <a:cs typeface="Arial" panose="020B0604020202020204" pitchFamily="34" charset="0"/>
            </a:endParaRPr>
          </a:p>
          <a:p>
            <a:pPr lvl="0" algn="ctr">
              <a:spcBef>
                <a:spcPts val="30"/>
              </a:spcBef>
              <a:defRPr/>
            </a:pPr>
            <a:endParaRPr lang="en-US" sz="2000" dirty="0">
              <a:solidFill>
                <a:prstClr val="black"/>
              </a:solidFill>
              <a:latin typeface="Arial" panose="020B0604020202020204" pitchFamily="34" charset="0"/>
              <a:cs typeface="Arial" panose="020B0604020202020204" pitchFamily="34" charset="0"/>
            </a:endParaRPr>
          </a:p>
          <a:p>
            <a:pPr marL="12700" marR="5080" lvl="0" algn="ctr">
              <a:defRPr/>
            </a:pPr>
            <a:r>
              <a:rPr lang="en-US" sz="2000" spc="-5" dirty="0">
                <a:solidFill>
                  <a:srgbClr val="FFFFFF"/>
                </a:solidFill>
                <a:latin typeface="Arial" panose="020B0604020202020204" pitchFamily="34" charset="0"/>
                <a:cs typeface="Arial" panose="020B0604020202020204" pitchFamily="34" charset="0"/>
              </a:rPr>
              <a:t>“Edible food” is not solid  </a:t>
            </a:r>
            <a:r>
              <a:rPr lang="en-US" sz="2000" spc="-10" dirty="0">
                <a:solidFill>
                  <a:srgbClr val="FFFFFF"/>
                </a:solidFill>
                <a:latin typeface="Arial" panose="020B0604020202020204" pitchFamily="34" charset="0"/>
                <a:cs typeface="Arial" panose="020B0604020202020204" pitchFamily="34" charset="0"/>
              </a:rPr>
              <a:t>waste </a:t>
            </a:r>
            <a:r>
              <a:rPr lang="en-US" sz="2000" dirty="0">
                <a:solidFill>
                  <a:srgbClr val="FFFFFF"/>
                </a:solidFill>
                <a:latin typeface="Arial" panose="020B0604020202020204" pitchFamily="34" charset="0"/>
                <a:cs typeface="Arial" panose="020B0604020202020204" pitchFamily="34" charset="0"/>
              </a:rPr>
              <a:t>if it </a:t>
            </a:r>
            <a:r>
              <a:rPr lang="en-US" sz="2000" spc="-5" dirty="0">
                <a:solidFill>
                  <a:srgbClr val="FFFFFF"/>
                </a:solidFill>
                <a:latin typeface="Arial" panose="020B0604020202020204" pitchFamily="34" charset="0"/>
                <a:cs typeface="Arial" panose="020B0604020202020204" pitchFamily="34" charset="0"/>
              </a:rPr>
              <a:t>is recovered and  </a:t>
            </a:r>
            <a:r>
              <a:rPr lang="en-US" sz="2000" spc="-10" dirty="0">
                <a:solidFill>
                  <a:srgbClr val="FFFFFF"/>
                </a:solidFill>
                <a:latin typeface="Arial" panose="020B0604020202020204" pitchFamily="34" charset="0"/>
                <a:cs typeface="Arial" panose="020B0604020202020204" pitchFamily="34" charset="0"/>
              </a:rPr>
              <a:t>not</a:t>
            </a:r>
            <a:r>
              <a:rPr lang="en-US" sz="2000" spc="-90" dirty="0">
                <a:solidFill>
                  <a:srgbClr val="FFFFFF"/>
                </a:solidFill>
                <a:latin typeface="Arial" panose="020B0604020202020204" pitchFamily="34" charset="0"/>
                <a:cs typeface="Arial" panose="020B0604020202020204" pitchFamily="34" charset="0"/>
              </a:rPr>
              <a:t> </a:t>
            </a:r>
            <a:r>
              <a:rPr lang="en-US" sz="2000" spc="-5" dirty="0">
                <a:solidFill>
                  <a:srgbClr val="FFFFFF"/>
                </a:solidFill>
                <a:latin typeface="Arial" panose="020B0604020202020204" pitchFamily="34" charset="0"/>
                <a:cs typeface="Arial" panose="020B0604020202020204" pitchFamily="34" charset="0"/>
              </a:rPr>
              <a:t>discarded.</a:t>
            </a:r>
            <a:endParaRPr lang="en-US" sz="2000" dirty="0">
              <a:solidFill>
                <a:prstClr val="black"/>
              </a:solidFill>
              <a:latin typeface="Arial" panose="020B0604020202020204" pitchFamily="34" charset="0"/>
              <a:cs typeface="Arial" panose="020B0604020202020204" pitchFamily="34" charset="0"/>
            </a:endParaRPr>
          </a:p>
          <a:p>
            <a:pPr lvl="0" algn="ctr">
              <a:spcBef>
                <a:spcPts val="30"/>
              </a:spcBef>
              <a:defRPr/>
            </a:pPr>
            <a:endParaRPr lang="en-US" sz="2000" dirty="0">
              <a:solidFill>
                <a:prstClr val="black"/>
              </a:solidFill>
              <a:latin typeface="Arial" panose="020B0604020202020204" pitchFamily="34" charset="0"/>
              <a:cs typeface="Arial" panose="020B0604020202020204" pitchFamily="34" charset="0"/>
            </a:endParaRPr>
          </a:p>
          <a:p>
            <a:pPr marL="12700" marR="117475" lvl="0" algn="ctr">
              <a:defRPr/>
            </a:pPr>
            <a:r>
              <a:rPr lang="en-US" sz="2000" spc="-5" dirty="0">
                <a:solidFill>
                  <a:srgbClr val="FFFFFF"/>
                </a:solidFill>
                <a:latin typeface="Arial" panose="020B0604020202020204" pitchFamily="34" charset="0"/>
                <a:cs typeface="Arial" panose="020B0604020202020204" pitchFamily="34" charset="0"/>
              </a:rPr>
              <a:t>Nothing in </a:t>
            </a:r>
            <a:r>
              <a:rPr lang="en-US" sz="2000" dirty="0">
                <a:solidFill>
                  <a:srgbClr val="FFFFFF"/>
                </a:solidFill>
                <a:latin typeface="Arial" panose="020B0604020202020204" pitchFamily="34" charset="0"/>
                <a:cs typeface="Arial" panose="020B0604020202020204" pitchFamily="34" charset="0"/>
              </a:rPr>
              <a:t>this </a:t>
            </a:r>
            <a:r>
              <a:rPr lang="en-US" sz="2000" spc="-5" dirty="0">
                <a:solidFill>
                  <a:srgbClr val="FFFFFF"/>
                </a:solidFill>
                <a:latin typeface="Arial" panose="020B0604020202020204" pitchFamily="34" charset="0"/>
                <a:cs typeface="Arial" panose="020B0604020202020204" pitchFamily="34" charset="0"/>
              </a:rPr>
              <a:t>chapter  requires or authorizes </a:t>
            </a:r>
            <a:r>
              <a:rPr lang="en-US" sz="2000" dirty="0">
                <a:solidFill>
                  <a:srgbClr val="FFFFFF"/>
                </a:solidFill>
                <a:latin typeface="Arial" panose="020B0604020202020204" pitchFamily="34" charset="0"/>
                <a:cs typeface="Arial" panose="020B0604020202020204" pitchFamily="34" charset="0"/>
              </a:rPr>
              <a:t>the  </a:t>
            </a:r>
            <a:r>
              <a:rPr lang="en-US" sz="2000" spc="-5" dirty="0">
                <a:solidFill>
                  <a:srgbClr val="FFFFFF"/>
                </a:solidFill>
                <a:latin typeface="Arial" panose="020B0604020202020204" pitchFamily="34" charset="0"/>
                <a:cs typeface="Arial" panose="020B0604020202020204" pitchFamily="34" charset="0"/>
              </a:rPr>
              <a:t>recovery </a:t>
            </a:r>
            <a:r>
              <a:rPr lang="en-US" sz="2000" dirty="0">
                <a:solidFill>
                  <a:srgbClr val="FFFFFF"/>
                </a:solidFill>
                <a:latin typeface="Arial" panose="020B0604020202020204" pitchFamily="34" charset="0"/>
                <a:cs typeface="Arial" panose="020B0604020202020204" pitchFamily="34" charset="0"/>
              </a:rPr>
              <a:t>of </a:t>
            </a:r>
            <a:r>
              <a:rPr lang="en-US" sz="2000" spc="-5" dirty="0">
                <a:solidFill>
                  <a:srgbClr val="FFFFFF"/>
                </a:solidFill>
                <a:latin typeface="Arial" panose="020B0604020202020204" pitchFamily="34" charset="0"/>
                <a:cs typeface="Arial" panose="020B0604020202020204" pitchFamily="34" charset="0"/>
              </a:rPr>
              <a:t>edible food  that does not meet </a:t>
            </a:r>
            <a:r>
              <a:rPr lang="en-US" sz="2000" dirty="0">
                <a:solidFill>
                  <a:srgbClr val="FFFFFF"/>
                </a:solidFill>
                <a:latin typeface="Arial" panose="020B0604020202020204" pitchFamily="34" charset="0"/>
                <a:cs typeface="Arial" panose="020B0604020202020204" pitchFamily="34" charset="0"/>
              </a:rPr>
              <a:t>the  </a:t>
            </a:r>
            <a:r>
              <a:rPr lang="en-US" sz="2000" spc="-5" dirty="0">
                <a:solidFill>
                  <a:srgbClr val="FFFFFF"/>
                </a:solidFill>
                <a:latin typeface="Arial" panose="020B0604020202020204" pitchFamily="34" charset="0"/>
                <a:cs typeface="Arial" panose="020B0604020202020204" pitchFamily="34" charset="0"/>
              </a:rPr>
              <a:t>food safety requirements  </a:t>
            </a:r>
            <a:r>
              <a:rPr lang="en-US" sz="2000" dirty="0">
                <a:solidFill>
                  <a:srgbClr val="FFFFFF"/>
                </a:solidFill>
                <a:latin typeface="Arial" panose="020B0604020202020204" pitchFamily="34" charset="0"/>
                <a:cs typeface="Arial" panose="020B0604020202020204" pitchFamily="34" charset="0"/>
              </a:rPr>
              <a:t>of the </a:t>
            </a:r>
            <a:r>
              <a:rPr lang="en-US" sz="2000" spc="-5" dirty="0">
                <a:solidFill>
                  <a:srgbClr val="FFFFFF"/>
                </a:solidFill>
                <a:latin typeface="Arial" panose="020B0604020202020204" pitchFamily="34" charset="0"/>
                <a:cs typeface="Arial" panose="020B0604020202020204" pitchFamily="34" charset="0"/>
              </a:rPr>
              <a:t>California Retail  Food</a:t>
            </a:r>
            <a:r>
              <a:rPr lang="en-US" sz="2000" spc="-90" dirty="0">
                <a:solidFill>
                  <a:srgbClr val="FFFFFF"/>
                </a:solidFill>
                <a:latin typeface="Arial" panose="020B0604020202020204" pitchFamily="34" charset="0"/>
                <a:cs typeface="Arial" panose="020B0604020202020204" pitchFamily="34" charset="0"/>
              </a:rPr>
              <a:t> </a:t>
            </a:r>
            <a:r>
              <a:rPr lang="en-US" sz="2000" spc="-5" dirty="0">
                <a:solidFill>
                  <a:srgbClr val="FFFFFF"/>
                </a:solidFill>
                <a:latin typeface="Arial" panose="020B0604020202020204" pitchFamily="34" charset="0"/>
                <a:cs typeface="Arial" panose="020B0604020202020204" pitchFamily="34" charset="0"/>
              </a:rPr>
              <a:t>Code.</a:t>
            </a:r>
            <a:endParaRPr lang="en-US" sz="2000" dirty="0">
              <a:solidFill>
                <a:prstClr val="black"/>
              </a:solidFill>
              <a:latin typeface="Arial" panose="020B0604020202020204" pitchFamily="34" charset="0"/>
              <a:cs typeface="Arial" panose="020B0604020202020204" pitchFamily="34" charset="0"/>
            </a:endParaRPr>
          </a:p>
        </p:txBody>
      </p:sp>
      <p:sp>
        <p:nvSpPr>
          <p:cNvPr id="17" name="object 12" descr="pallets of food ">
            <a:extLst>
              <a:ext uri="{FF2B5EF4-FFF2-40B4-BE49-F238E27FC236}">
                <a16:creationId xmlns:a16="http://schemas.microsoft.com/office/drawing/2014/main" id="{E1B4C014-DCF2-472C-B1B1-EA98390A46F8}"/>
              </a:ext>
            </a:extLst>
          </p:cNvPr>
          <p:cNvSpPr/>
          <p:nvPr/>
        </p:nvSpPr>
        <p:spPr>
          <a:xfrm>
            <a:off x="4031502" y="1818931"/>
            <a:ext cx="3771056" cy="3738588"/>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8" name="object 9" descr="buffet of food ">
            <a:extLst>
              <a:ext uri="{FF2B5EF4-FFF2-40B4-BE49-F238E27FC236}">
                <a16:creationId xmlns:a16="http://schemas.microsoft.com/office/drawing/2014/main" id="{4E6B739B-0FA3-447D-A4A5-E35619D42F3C}"/>
              </a:ext>
            </a:extLst>
          </p:cNvPr>
          <p:cNvSpPr/>
          <p:nvPr/>
        </p:nvSpPr>
        <p:spPr>
          <a:xfrm>
            <a:off x="7875390" y="1820963"/>
            <a:ext cx="4316610" cy="3736556"/>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Multiplication Sign 14" descr="red X">
            <a:extLst>
              <a:ext uri="{FF2B5EF4-FFF2-40B4-BE49-F238E27FC236}">
                <a16:creationId xmlns:a16="http://schemas.microsoft.com/office/drawing/2014/main" id="{E8C7BAD4-DCB2-440E-8FEC-2DF6067E35D5}"/>
              </a:ext>
            </a:extLst>
          </p:cNvPr>
          <p:cNvSpPr/>
          <p:nvPr/>
        </p:nvSpPr>
        <p:spPr>
          <a:xfrm>
            <a:off x="8295855" y="1289374"/>
            <a:ext cx="3570649" cy="4745801"/>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430780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ommercial Edible Food Generators">
            <a:extLst>
              <a:ext uri="{FF2B5EF4-FFF2-40B4-BE49-F238E27FC236}">
                <a16:creationId xmlns:a16="http://schemas.microsoft.com/office/drawing/2014/main" id="{9866EA8E-28C3-42FE-9816-B696632212EC}"/>
              </a:ext>
            </a:extLst>
          </p:cNvPr>
          <p:cNvSpPr>
            <a:spLocks noGrp="1"/>
          </p:cNvSpPr>
          <p:nvPr>
            <p:ph type="title"/>
          </p:nvPr>
        </p:nvSpPr>
        <p:spPr>
          <a:xfrm>
            <a:off x="0" y="1"/>
            <a:ext cx="12192000" cy="856740"/>
          </a:xfrm>
          <a:solidFill>
            <a:srgbClr val="65A050"/>
          </a:solidFill>
        </p:spPr>
        <p:txBody>
          <a:bodyPr/>
          <a:lstStyle/>
          <a:p>
            <a:pPr algn="ctr"/>
            <a:r>
              <a:rPr lang="en-US" sz="4000" b="0" dirty="0">
                <a:latin typeface="Arial" panose="020B0604020202020204" pitchFamily="34" charset="0"/>
                <a:cs typeface="Arial" panose="020B0604020202020204" pitchFamily="34" charset="0"/>
              </a:rPr>
              <a:t>  Commercial </a:t>
            </a:r>
            <a:r>
              <a:rPr lang="en-US" sz="4000" b="0" spc="-5" dirty="0">
                <a:latin typeface="Arial" panose="020B0604020202020204" pitchFamily="34" charset="0"/>
                <a:cs typeface="Arial" panose="020B0604020202020204" pitchFamily="34" charset="0"/>
              </a:rPr>
              <a:t>Edible </a:t>
            </a:r>
            <a:r>
              <a:rPr lang="en-US" sz="4000" b="0" spc="-35" dirty="0">
                <a:latin typeface="Arial" panose="020B0604020202020204" pitchFamily="34" charset="0"/>
                <a:cs typeface="Arial" panose="020B0604020202020204" pitchFamily="34" charset="0"/>
              </a:rPr>
              <a:t>Food</a:t>
            </a:r>
            <a:r>
              <a:rPr lang="en-US" sz="4000" b="0" spc="-25" dirty="0">
                <a:latin typeface="Arial" panose="020B0604020202020204" pitchFamily="34" charset="0"/>
                <a:cs typeface="Arial" panose="020B0604020202020204" pitchFamily="34" charset="0"/>
              </a:rPr>
              <a:t> </a:t>
            </a:r>
            <a:r>
              <a:rPr lang="en-US" sz="4000" b="0" spc="5" dirty="0">
                <a:latin typeface="Arial" panose="020B0604020202020204" pitchFamily="34" charset="0"/>
                <a:cs typeface="Arial" panose="020B0604020202020204" pitchFamily="34" charset="0"/>
              </a:rPr>
              <a:t>Generators</a:t>
            </a:r>
            <a:endParaRPr lang="en-US" sz="4000" b="0" dirty="0">
              <a:latin typeface="Arial" panose="020B0604020202020204" pitchFamily="34" charset="0"/>
              <a:cs typeface="Arial" panose="020B0604020202020204" pitchFamily="34" charset="0"/>
            </a:endParaRPr>
          </a:p>
        </p:txBody>
      </p:sp>
      <p:sp>
        <p:nvSpPr>
          <p:cNvPr id="5" name="object 5">
            <a:extLst>
              <a:ext uri="{FF2B5EF4-FFF2-40B4-BE49-F238E27FC236}">
                <a16:creationId xmlns:a16="http://schemas.microsoft.com/office/drawing/2014/main" id="{605C1A68-BDFF-4B65-9F43-857C4F974E86}"/>
              </a:ext>
              <a:ext uri="{C183D7F6-B498-43B3-948B-1728B52AA6E4}">
                <adec:decorative xmlns:adec="http://schemas.microsoft.com/office/drawing/2017/decorative" val="1"/>
              </a:ext>
            </a:extLst>
          </p:cNvPr>
          <p:cNvSpPr/>
          <p:nvPr/>
        </p:nvSpPr>
        <p:spPr>
          <a:xfrm>
            <a:off x="696468" y="1787651"/>
            <a:ext cx="832485" cy="832485"/>
          </a:xfrm>
          <a:custGeom>
            <a:avLst/>
            <a:gdLst/>
            <a:ahLst/>
            <a:cxnLst/>
            <a:rect l="l" t="t" r="r" b="b"/>
            <a:pathLst>
              <a:path w="832485" h="832485">
                <a:moveTo>
                  <a:pt x="416051" y="0"/>
                </a:moveTo>
                <a:lnTo>
                  <a:pt x="367531" y="2799"/>
                </a:lnTo>
                <a:lnTo>
                  <a:pt x="320654" y="10990"/>
                </a:lnTo>
                <a:lnTo>
                  <a:pt x="275734" y="24259"/>
                </a:lnTo>
                <a:lnTo>
                  <a:pt x="233082" y="42294"/>
                </a:lnTo>
                <a:lnTo>
                  <a:pt x="193010" y="64783"/>
                </a:lnTo>
                <a:lnTo>
                  <a:pt x="155831" y="91413"/>
                </a:lnTo>
                <a:lnTo>
                  <a:pt x="121858" y="121872"/>
                </a:lnTo>
                <a:lnTo>
                  <a:pt x="91401" y="155847"/>
                </a:lnTo>
                <a:lnTo>
                  <a:pt x="64773" y="193027"/>
                </a:lnTo>
                <a:lnTo>
                  <a:pt x="42287" y="233098"/>
                </a:lnTo>
                <a:lnTo>
                  <a:pt x="24255" y="275749"/>
                </a:lnTo>
                <a:lnTo>
                  <a:pt x="10988" y="320666"/>
                </a:lnTo>
                <a:lnTo>
                  <a:pt x="2799" y="367538"/>
                </a:lnTo>
                <a:lnTo>
                  <a:pt x="0" y="416051"/>
                </a:lnTo>
                <a:lnTo>
                  <a:pt x="2799" y="464565"/>
                </a:lnTo>
                <a:lnTo>
                  <a:pt x="10988" y="511437"/>
                </a:lnTo>
                <a:lnTo>
                  <a:pt x="24255" y="556354"/>
                </a:lnTo>
                <a:lnTo>
                  <a:pt x="42287" y="599005"/>
                </a:lnTo>
                <a:lnTo>
                  <a:pt x="64773" y="639076"/>
                </a:lnTo>
                <a:lnTo>
                  <a:pt x="91401" y="676256"/>
                </a:lnTo>
                <a:lnTo>
                  <a:pt x="121858" y="710231"/>
                </a:lnTo>
                <a:lnTo>
                  <a:pt x="155831" y="740690"/>
                </a:lnTo>
                <a:lnTo>
                  <a:pt x="193010" y="767320"/>
                </a:lnTo>
                <a:lnTo>
                  <a:pt x="233082" y="789809"/>
                </a:lnTo>
                <a:lnTo>
                  <a:pt x="275734" y="807844"/>
                </a:lnTo>
                <a:lnTo>
                  <a:pt x="320654" y="821113"/>
                </a:lnTo>
                <a:lnTo>
                  <a:pt x="367531" y="829304"/>
                </a:lnTo>
                <a:lnTo>
                  <a:pt x="416051" y="832103"/>
                </a:lnTo>
                <a:lnTo>
                  <a:pt x="464565" y="829304"/>
                </a:lnTo>
                <a:lnTo>
                  <a:pt x="511437" y="821113"/>
                </a:lnTo>
                <a:lnTo>
                  <a:pt x="556354" y="807844"/>
                </a:lnTo>
                <a:lnTo>
                  <a:pt x="599005" y="789809"/>
                </a:lnTo>
                <a:lnTo>
                  <a:pt x="639076" y="767320"/>
                </a:lnTo>
                <a:lnTo>
                  <a:pt x="676256" y="740690"/>
                </a:lnTo>
                <a:lnTo>
                  <a:pt x="710231" y="710231"/>
                </a:lnTo>
                <a:lnTo>
                  <a:pt x="740690" y="676256"/>
                </a:lnTo>
                <a:lnTo>
                  <a:pt x="767320" y="639076"/>
                </a:lnTo>
                <a:lnTo>
                  <a:pt x="789809" y="599005"/>
                </a:lnTo>
                <a:lnTo>
                  <a:pt x="807844" y="556354"/>
                </a:lnTo>
                <a:lnTo>
                  <a:pt x="821113" y="511437"/>
                </a:lnTo>
                <a:lnTo>
                  <a:pt x="829304" y="464565"/>
                </a:lnTo>
                <a:lnTo>
                  <a:pt x="832104" y="416051"/>
                </a:lnTo>
                <a:lnTo>
                  <a:pt x="829304" y="367538"/>
                </a:lnTo>
                <a:lnTo>
                  <a:pt x="821113" y="320666"/>
                </a:lnTo>
                <a:lnTo>
                  <a:pt x="807844" y="275749"/>
                </a:lnTo>
                <a:lnTo>
                  <a:pt x="789809" y="233098"/>
                </a:lnTo>
                <a:lnTo>
                  <a:pt x="767320" y="193027"/>
                </a:lnTo>
                <a:lnTo>
                  <a:pt x="740690" y="155847"/>
                </a:lnTo>
                <a:lnTo>
                  <a:pt x="710231" y="121872"/>
                </a:lnTo>
                <a:lnTo>
                  <a:pt x="676256" y="91413"/>
                </a:lnTo>
                <a:lnTo>
                  <a:pt x="639076" y="64783"/>
                </a:lnTo>
                <a:lnTo>
                  <a:pt x="599005" y="42294"/>
                </a:lnTo>
                <a:lnTo>
                  <a:pt x="556354" y="24259"/>
                </a:lnTo>
                <a:lnTo>
                  <a:pt x="511437" y="10990"/>
                </a:lnTo>
                <a:lnTo>
                  <a:pt x="464565" y="2799"/>
                </a:lnTo>
                <a:lnTo>
                  <a:pt x="416051" y="0"/>
                </a:lnTo>
                <a:close/>
              </a:path>
            </a:pathLst>
          </a:custGeom>
          <a:solidFill>
            <a:srgbClr val="09436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object 6">
            <a:extLst>
              <a:ext uri="{FF2B5EF4-FFF2-40B4-BE49-F238E27FC236}">
                <a16:creationId xmlns:a16="http://schemas.microsoft.com/office/drawing/2014/main" id="{D2D8BC73-38BF-4E0B-887A-1C43FF915B22}"/>
              </a:ext>
              <a:ext uri="{C183D7F6-B498-43B3-948B-1728B52AA6E4}">
                <adec:decorative xmlns:adec="http://schemas.microsoft.com/office/drawing/2017/decorative" val="1"/>
              </a:ext>
            </a:extLst>
          </p:cNvPr>
          <p:cNvSpPr/>
          <p:nvPr/>
        </p:nvSpPr>
        <p:spPr>
          <a:xfrm>
            <a:off x="876300" y="1946148"/>
            <a:ext cx="493775" cy="475488"/>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object 5">
            <a:extLst>
              <a:ext uri="{FF2B5EF4-FFF2-40B4-BE49-F238E27FC236}">
                <a16:creationId xmlns:a16="http://schemas.microsoft.com/office/drawing/2014/main" id="{0CFB177F-1653-4CAC-8442-334E469EBC7A}"/>
              </a:ext>
              <a:ext uri="{C183D7F6-B498-43B3-948B-1728B52AA6E4}">
                <adec:decorative xmlns:adec="http://schemas.microsoft.com/office/drawing/2017/decorative" val="1"/>
              </a:ext>
            </a:extLst>
          </p:cNvPr>
          <p:cNvSpPr/>
          <p:nvPr/>
        </p:nvSpPr>
        <p:spPr>
          <a:xfrm>
            <a:off x="696468" y="2830447"/>
            <a:ext cx="832485" cy="832485"/>
          </a:xfrm>
          <a:custGeom>
            <a:avLst/>
            <a:gdLst/>
            <a:ahLst/>
            <a:cxnLst/>
            <a:rect l="l" t="t" r="r" b="b"/>
            <a:pathLst>
              <a:path w="832485" h="832485">
                <a:moveTo>
                  <a:pt x="416051" y="0"/>
                </a:moveTo>
                <a:lnTo>
                  <a:pt x="367531" y="2799"/>
                </a:lnTo>
                <a:lnTo>
                  <a:pt x="320654" y="10990"/>
                </a:lnTo>
                <a:lnTo>
                  <a:pt x="275734" y="24259"/>
                </a:lnTo>
                <a:lnTo>
                  <a:pt x="233082" y="42294"/>
                </a:lnTo>
                <a:lnTo>
                  <a:pt x="193010" y="64783"/>
                </a:lnTo>
                <a:lnTo>
                  <a:pt x="155831" y="91413"/>
                </a:lnTo>
                <a:lnTo>
                  <a:pt x="121858" y="121872"/>
                </a:lnTo>
                <a:lnTo>
                  <a:pt x="91401" y="155847"/>
                </a:lnTo>
                <a:lnTo>
                  <a:pt x="64773" y="193027"/>
                </a:lnTo>
                <a:lnTo>
                  <a:pt x="42287" y="233098"/>
                </a:lnTo>
                <a:lnTo>
                  <a:pt x="24255" y="275749"/>
                </a:lnTo>
                <a:lnTo>
                  <a:pt x="10988" y="320666"/>
                </a:lnTo>
                <a:lnTo>
                  <a:pt x="2799" y="367538"/>
                </a:lnTo>
                <a:lnTo>
                  <a:pt x="0" y="416051"/>
                </a:lnTo>
                <a:lnTo>
                  <a:pt x="2799" y="464565"/>
                </a:lnTo>
                <a:lnTo>
                  <a:pt x="10988" y="511437"/>
                </a:lnTo>
                <a:lnTo>
                  <a:pt x="24255" y="556354"/>
                </a:lnTo>
                <a:lnTo>
                  <a:pt x="42287" y="599005"/>
                </a:lnTo>
                <a:lnTo>
                  <a:pt x="64773" y="639076"/>
                </a:lnTo>
                <a:lnTo>
                  <a:pt x="91401" y="676256"/>
                </a:lnTo>
                <a:lnTo>
                  <a:pt x="121858" y="710231"/>
                </a:lnTo>
                <a:lnTo>
                  <a:pt x="155831" y="740690"/>
                </a:lnTo>
                <a:lnTo>
                  <a:pt x="193010" y="767320"/>
                </a:lnTo>
                <a:lnTo>
                  <a:pt x="233082" y="789809"/>
                </a:lnTo>
                <a:lnTo>
                  <a:pt x="275734" y="807844"/>
                </a:lnTo>
                <a:lnTo>
                  <a:pt x="320654" y="821113"/>
                </a:lnTo>
                <a:lnTo>
                  <a:pt x="367531" y="829304"/>
                </a:lnTo>
                <a:lnTo>
                  <a:pt x="416051" y="832103"/>
                </a:lnTo>
                <a:lnTo>
                  <a:pt x="464565" y="829304"/>
                </a:lnTo>
                <a:lnTo>
                  <a:pt x="511437" y="821113"/>
                </a:lnTo>
                <a:lnTo>
                  <a:pt x="556354" y="807844"/>
                </a:lnTo>
                <a:lnTo>
                  <a:pt x="599005" y="789809"/>
                </a:lnTo>
                <a:lnTo>
                  <a:pt x="639076" y="767320"/>
                </a:lnTo>
                <a:lnTo>
                  <a:pt x="676256" y="740690"/>
                </a:lnTo>
                <a:lnTo>
                  <a:pt x="710231" y="710231"/>
                </a:lnTo>
                <a:lnTo>
                  <a:pt x="740690" y="676256"/>
                </a:lnTo>
                <a:lnTo>
                  <a:pt x="767320" y="639076"/>
                </a:lnTo>
                <a:lnTo>
                  <a:pt x="789809" y="599005"/>
                </a:lnTo>
                <a:lnTo>
                  <a:pt x="807844" y="556354"/>
                </a:lnTo>
                <a:lnTo>
                  <a:pt x="821113" y="511437"/>
                </a:lnTo>
                <a:lnTo>
                  <a:pt x="829304" y="464565"/>
                </a:lnTo>
                <a:lnTo>
                  <a:pt x="832104" y="416051"/>
                </a:lnTo>
                <a:lnTo>
                  <a:pt x="829304" y="367538"/>
                </a:lnTo>
                <a:lnTo>
                  <a:pt x="821113" y="320666"/>
                </a:lnTo>
                <a:lnTo>
                  <a:pt x="807844" y="275749"/>
                </a:lnTo>
                <a:lnTo>
                  <a:pt x="789809" y="233098"/>
                </a:lnTo>
                <a:lnTo>
                  <a:pt x="767320" y="193027"/>
                </a:lnTo>
                <a:lnTo>
                  <a:pt x="740690" y="155847"/>
                </a:lnTo>
                <a:lnTo>
                  <a:pt x="710231" y="121872"/>
                </a:lnTo>
                <a:lnTo>
                  <a:pt x="676256" y="91413"/>
                </a:lnTo>
                <a:lnTo>
                  <a:pt x="639076" y="64783"/>
                </a:lnTo>
                <a:lnTo>
                  <a:pt x="599005" y="42294"/>
                </a:lnTo>
                <a:lnTo>
                  <a:pt x="556354" y="24259"/>
                </a:lnTo>
                <a:lnTo>
                  <a:pt x="511437" y="10990"/>
                </a:lnTo>
                <a:lnTo>
                  <a:pt x="464565" y="2799"/>
                </a:lnTo>
                <a:lnTo>
                  <a:pt x="416051" y="0"/>
                </a:lnTo>
                <a:close/>
              </a:path>
            </a:pathLst>
          </a:custGeom>
          <a:solidFill>
            <a:srgbClr val="09436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object 9">
            <a:extLst>
              <a:ext uri="{FF2B5EF4-FFF2-40B4-BE49-F238E27FC236}">
                <a16:creationId xmlns:a16="http://schemas.microsoft.com/office/drawing/2014/main" id="{A0307BA5-2C98-4689-8F37-202D4AAD49D7}"/>
              </a:ext>
              <a:ext uri="{C183D7F6-B498-43B3-948B-1728B52AA6E4}">
                <adec:decorative xmlns:adec="http://schemas.microsoft.com/office/drawing/2017/decorative" val="1"/>
              </a:ext>
            </a:extLst>
          </p:cNvPr>
          <p:cNvSpPr/>
          <p:nvPr/>
        </p:nvSpPr>
        <p:spPr>
          <a:xfrm>
            <a:off x="758951" y="3022092"/>
            <a:ext cx="655320" cy="405384"/>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object 5">
            <a:extLst>
              <a:ext uri="{FF2B5EF4-FFF2-40B4-BE49-F238E27FC236}">
                <a16:creationId xmlns:a16="http://schemas.microsoft.com/office/drawing/2014/main" id="{6B076467-8168-44FF-BE44-5E9CAD7B1E9D}"/>
              </a:ext>
              <a:ext uri="{C183D7F6-B498-43B3-948B-1728B52AA6E4}">
                <adec:decorative xmlns:adec="http://schemas.microsoft.com/office/drawing/2017/decorative" val="1"/>
              </a:ext>
            </a:extLst>
          </p:cNvPr>
          <p:cNvSpPr/>
          <p:nvPr/>
        </p:nvSpPr>
        <p:spPr>
          <a:xfrm>
            <a:off x="696468" y="3814068"/>
            <a:ext cx="832485" cy="832485"/>
          </a:xfrm>
          <a:custGeom>
            <a:avLst/>
            <a:gdLst/>
            <a:ahLst/>
            <a:cxnLst/>
            <a:rect l="l" t="t" r="r" b="b"/>
            <a:pathLst>
              <a:path w="832485" h="832485">
                <a:moveTo>
                  <a:pt x="416051" y="0"/>
                </a:moveTo>
                <a:lnTo>
                  <a:pt x="367531" y="2799"/>
                </a:lnTo>
                <a:lnTo>
                  <a:pt x="320654" y="10990"/>
                </a:lnTo>
                <a:lnTo>
                  <a:pt x="275734" y="24259"/>
                </a:lnTo>
                <a:lnTo>
                  <a:pt x="233082" y="42294"/>
                </a:lnTo>
                <a:lnTo>
                  <a:pt x="193010" y="64783"/>
                </a:lnTo>
                <a:lnTo>
                  <a:pt x="155831" y="91413"/>
                </a:lnTo>
                <a:lnTo>
                  <a:pt x="121858" y="121872"/>
                </a:lnTo>
                <a:lnTo>
                  <a:pt x="91401" y="155847"/>
                </a:lnTo>
                <a:lnTo>
                  <a:pt x="64773" y="193027"/>
                </a:lnTo>
                <a:lnTo>
                  <a:pt x="42287" y="233098"/>
                </a:lnTo>
                <a:lnTo>
                  <a:pt x="24255" y="275749"/>
                </a:lnTo>
                <a:lnTo>
                  <a:pt x="10988" y="320666"/>
                </a:lnTo>
                <a:lnTo>
                  <a:pt x="2799" y="367538"/>
                </a:lnTo>
                <a:lnTo>
                  <a:pt x="0" y="416051"/>
                </a:lnTo>
                <a:lnTo>
                  <a:pt x="2799" y="464565"/>
                </a:lnTo>
                <a:lnTo>
                  <a:pt x="10988" y="511437"/>
                </a:lnTo>
                <a:lnTo>
                  <a:pt x="24255" y="556354"/>
                </a:lnTo>
                <a:lnTo>
                  <a:pt x="42287" y="599005"/>
                </a:lnTo>
                <a:lnTo>
                  <a:pt x="64773" y="639076"/>
                </a:lnTo>
                <a:lnTo>
                  <a:pt x="91401" y="676256"/>
                </a:lnTo>
                <a:lnTo>
                  <a:pt x="121858" y="710231"/>
                </a:lnTo>
                <a:lnTo>
                  <a:pt x="155831" y="740690"/>
                </a:lnTo>
                <a:lnTo>
                  <a:pt x="193010" y="767320"/>
                </a:lnTo>
                <a:lnTo>
                  <a:pt x="233082" y="789809"/>
                </a:lnTo>
                <a:lnTo>
                  <a:pt x="275734" y="807844"/>
                </a:lnTo>
                <a:lnTo>
                  <a:pt x="320654" y="821113"/>
                </a:lnTo>
                <a:lnTo>
                  <a:pt x="367531" y="829304"/>
                </a:lnTo>
                <a:lnTo>
                  <a:pt x="416051" y="832103"/>
                </a:lnTo>
                <a:lnTo>
                  <a:pt x="464565" y="829304"/>
                </a:lnTo>
                <a:lnTo>
                  <a:pt x="511437" y="821113"/>
                </a:lnTo>
                <a:lnTo>
                  <a:pt x="556354" y="807844"/>
                </a:lnTo>
                <a:lnTo>
                  <a:pt x="599005" y="789809"/>
                </a:lnTo>
                <a:lnTo>
                  <a:pt x="639076" y="767320"/>
                </a:lnTo>
                <a:lnTo>
                  <a:pt x="676256" y="740690"/>
                </a:lnTo>
                <a:lnTo>
                  <a:pt x="710231" y="710231"/>
                </a:lnTo>
                <a:lnTo>
                  <a:pt x="740690" y="676256"/>
                </a:lnTo>
                <a:lnTo>
                  <a:pt x="767320" y="639076"/>
                </a:lnTo>
                <a:lnTo>
                  <a:pt x="789809" y="599005"/>
                </a:lnTo>
                <a:lnTo>
                  <a:pt x="807844" y="556354"/>
                </a:lnTo>
                <a:lnTo>
                  <a:pt x="821113" y="511437"/>
                </a:lnTo>
                <a:lnTo>
                  <a:pt x="829304" y="464565"/>
                </a:lnTo>
                <a:lnTo>
                  <a:pt x="832104" y="416051"/>
                </a:lnTo>
                <a:lnTo>
                  <a:pt x="829304" y="367538"/>
                </a:lnTo>
                <a:lnTo>
                  <a:pt x="821113" y="320666"/>
                </a:lnTo>
                <a:lnTo>
                  <a:pt x="807844" y="275749"/>
                </a:lnTo>
                <a:lnTo>
                  <a:pt x="789809" y="233098"/>
                </a:lnTo>
                <a:lnTo>
                  <a:pt x="767320" y="193027"/>
                </a:lnTo>
                <a:lnTo>
                  <a:pt x="740690" y="155847"/>
                </a:lnTo>
                <a:lnTo>
                  <a:pt x="710231" y="121872"/>
                </a:lnTo>
                <a:lnTo>
                  <a:pt x="676256" y="91413"/>
                </a:lnTo>
                <a:lnTo>
                  <a:pt x="639076" y="64783"/>
                </a:lnTo>
                <a:lnTo>
                  <a:pt x="599005" y="42294"/>
                </a:lnTo>
                <a:lnTo>
                  <a:pt x="556354" y="24259"/>
                </a:lnTo>
                <a:lnTo>
                  <a:pt x="511437" y="10990"/>
                </a:lnTo>
                <a:lnTo>
                  <a:pt x="464565" y="2799"/>
                </a:lnTo>
                <a:lnTo>
                  <a:pt x="416051" y="0"/>
                </a:lnTo>
                <a:close/>
              </a:path>
            </a:pathLst>
          </a:custGeom>
          <a:solidFill>
            <a:srgbClr val="09436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object 12">
            <a:extLst>
              <a:ext uri="{FF2B5EF4-FFF2-40B4-BE49-F238E27FC236}">
                <a16:creationId xmlns:a16="http://schemas.microsoft.com/office/drawing/2014/main" id="{017D552E-0EC5-474C-B4E3-0D0716BD3199}"/>
              </a:ext>
              <a:ext uri="{C183D7F6-B498-43B3-948B-1728B52AA6E4}">
                <adec:decorative xmlns:adec="http://schemas.microsoft.com/office/drawing/2017/decorative" val="1"/>
              </a:ext>
            </a:extLst>
          </p:cNvPr>
          <p:cNvSpPr/>
          <p:nvPr/>
        </p:nvSpPr>
        <p:spPr>
          <a:xfrm>
            <a:off x="845819" y="4003547"/>
            <a:ext cx="507492" cy="519683"/>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object 5">
            <a:extLst>
              <a:ext uri="{FF2B5EF4-FFF2-40B4-BE49-F238E27FC236}">
                <a16:creationId xmlns:a16="http://schemas.microsoft.com/office/drawing/2014/main" id="{8372251A-5ACC-4D13-9FED-0891F3291930}"/>
              </a:ext>
              <a:ext uri="{C183D7F6-B498-43B3-948B-1728B52AA6E4}">
                <adec:decorative xmlns:adec="http://schemas.microsoft.com/office/drawing/2017/decorative" val="1"/>
              </a:ext>
            </a:extLst>
          </p:cNvPr>
          <p:cNvSpPr/>
          <p:nvPr/>
        </p:nvSpPr>
        <p:spPr>
          <a:xfrm>
            <a:off x="696467" y="4782601"/>
            <a:ext cx="832485" cy="832485"/>
          </a:xfrm>
          <a:custGeom>
            <a:avLst/>
            <a:gdLst/>
            <a:ahLst/>
            <a:cxnLst/>
            <a:rect l="l" t="t" r="r" b="b"/>
            <a:pathLst>
              <a:path w="832485" h="832485">
                <a:moveTo>
                  <a:pt x="416051" y="0"/>
                </a:moveTo>
                <a:lnTo>
                  <a:pt x="367531" y="2799"/>
                </a:lnTo>
                <a:lnTo>
                  <a:pt x="320654" y="10990"/>
                </a:lnTo>
                <a:lnTo>
                  <a:pt x="275734" y="24259"/>
                </a:lnTo>
                <a:lnTo>
                  <a:pt x="233082" y="42294"/>
                </a:lnTo>
                <a:lnTo>
                  <a:pt x="193010" y="64783"/>
                </a:lnTo>
                <a:lnTo>
                  <a:pt x="155831" y="91413"/>
                </a:lnTo>
                <a:lnTo>
                  <a:pt x="121858" y="121872"/>
                </a:lnTo>
                <a:lnTo>
                  <a:pt x="91401" y="155847"/>
                </a:lnTo>
                <a:lnTo>
                  <a:pt x="64773" y="193027"/>
                </a:lnTo>
                <a:lnTo>
                  <a:pt x="42287" y="233098"/>
                </a:lnTo>
                <a:lnTo>
                  <a:pt x="24255" y="275749"/>
                </a:lnTo>
                <a:lnTo>
                  <a:pt x="10988" y="320666"/>
                </a:lnTo>
                <a:lnTo>
                  <a:pt x="2799" y="367538"/>
                </a:lnTo>
                <a:lnTo>
                  <a:pt x="0" y="416051"/>
                </a:lnTo>
                <a:lnTo>
                  <a:pt x="2799" y="464565"/>
                </a:lnTo>
                <a:lnTo>
                  <a:pt x="10988" y="511437"/>
                </a:lnTo>
                <a:lnTo>
                  <a:pt x="24255" y="556354"/>
                </a:lnTo>
                <a:lnTo>
                  <a:pt x="42287" y="599005"/>
                </a:lnTo>
                <a:lnTo>
                  <a:pt x="64773" y="639076"/>
                </a:lnTo>
                <a:lnTo>
                  <a:pt x="91401" y="676256"/>
                </a:lnTo>
                <a:lnTo>
                  <a:pt x="121858" y="710231"/>
                </a:lnTo>
                <a:lnTo>
                  <a:pt x="155831" y="740690"/>
                </a:lnTo>
                <a:lnTo>
                  <a:pt x="193010" y="767320"/>
                </a:lnTo>
                <a:lnTo>
                  <a:pt x="233082" y="789809"/>
                </a:lnTo>
                <a:lnTo>
                  <a:pt x="275734" y="807844"/>
                </a:lnTo>
                <a:lnTo>
                  <a:pt x="320654" y="821113"/>
                </a:lnTo>
                <a:lnTo>
                  <a:pt x="367531" y="829304"/>
                </a:lnTo>
                <a:lnTo>
                  <a:pt x="416051" y="832103"/>
                </a:lnTo>
                <a:lnTo>
                  <a:pt x="464565" y="829304"/>
                </a:lnTo>
                <a:lnTo>
                  <a:pt x="511437" y="821113"/>
                </a:lnTo>
                <a:lnTo>
                  <a:pt x="556354" y="807844"/>
                </a:lnTo>
                <a:lnTo>
                  <a:pt x="599005" y="789809"/>
                </a:lnTo>
                <a:lnTo>
                  <a:pt x="639076" y="767320"/>
                </a:lnTo>
                <a:lnTo>
                  <a:pt x="676256" y="740690"/>
                </a:lnTo>
                <a:lnTo>
                  <a:pt x="710231" y="710231"/>
                </a:lnTo>
                <a:lnTo>
                  <a:pt x="740690" y="676256"/>
                </a:lnTo>
                <a:lnTo>
                  <a:pt x="767320" y="639076"/>
                </a:lnTo>
                <a:lnTo>
                  <a:pt x="789809" y="599005"/>
                </a:lnTo>
                <a:lnTo>
                  <a:pt x="807844" y="556354"/>
                </a:lnTo>
                <a:lnTo>
                  <a:pt x="821113" y="511437"/>
                </a:lnTo>
                <a:lnTo>
                  <a:pt x="829304" y="464565"/>
                </a:lnTo>
                <a:lnTo>
                  <a:pt x="832104" y="416051"/>
                </a:lnTo>
                <a:lnTo>
                  <a:pt x="829304" y="367538"/>
                </a:lnTo>
                <a:lnTo>
                  <a:pt x="821113" y="320666"/>
                </a:lnTo>
                <a:lnTo>
                  <a:pt x="807844" y="275749"/>
                </a:lnTo>
                <a:lnTo>
                  <a:pt x="789809" y="233098"/>
                </a:lnTo>
                <a:lnTo>
                  <a:pt x="767320" y="193027"/>
                </a:lnTo>
                <a:lnTo>
                  <a:pt x="740690" y="155847"/>
                </a:lnTo>
                <a:lnTo>
                  <a:pt x="710231" y="121872"/>
                </a:lnTo>
                <a:lnTo>
                  <a:pt x="676256" y="91413"/>
                </a:lnTo>
                <a:lnTo>
                  <a:pt x="639076" y="64783"/>
                </a:lnTo>
                <a:lnTo>
                  <a:pt x="599005" y="42294"/>
                </a:lnTo>
                <a:lnTo>
                  <a:pt x="556354" y="24259"/>
                </a:lnTo>
                <a:lnTo>
                  <a:pt x="511437" y="10990"/>
                </a:lnTo>
                <a:lnTo>
                  <a:pt x="464565" y="2799"/>
                </a:lnTo>
                <a:lnTo>
                  <a:pt x="416051" y="0"/>
                </a:lnTo>
                <a:close/>
              </a:path>
            </a:pathLst>
          </a:custGeom>
          <a:solidFill>
            <a:srgbClr val="09436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object 15">
            <a:extLst>
              <a:ext uri="{FF2B5EF4-FFF2-40B4-BE49-F238E27FC236}">
                <a16:creationId xmlns:a16="http://schemas.microsoft.com/office/drawing/2014/main" id="{0C3E8F45-D7C9-4DC5-BBF5-322E015635F1}"/>
              </a:ext>
              <a:ext uri="{C183D7F6-B498-43B3-948B-1728B52AA6E4}">
                <adec:decorative xmlns:adec="http://schemas.microsoft.com/office/drawing/2017/decorative" val="1"/>
              </a:ext>
            </a:extLst>
          </p:cNvPr>
          <p:cNvSpPr/>
          <p:nvPr/>
        </p:nvSpPr>
        <p:spPr>
          <a:xfrm>
            <a:off x="854963" y="5047488"/>
            <a:ext cx="461772" cy="492252"/>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object 27">
            <a:extLst>
              <a:ext uri="{FF2B5EF4-FFF2-40B4-BE49-F238E27FC236}">
                <a16:creationId xmlns:a16="http://schemas.microsoft.com/office/drawing/2014/main" id="{A3710FA3-EAF0-4BE3-A11C-012A68050DEA}"/>
              </a:ext>
              <a:ext uri="{C183D7F6-B498-43B3-948B-1728B52AA6E4}">
                <adec:decorative xmlns:adec="http://schemas.microsoft.com/office/drawing/2017/decorative" val="1"/>
              </a:ext>
            </a:extLst>
          </p:cNvPr>
          <p:cNvSpPr/>
          <p:nvPr/>
        </p:nvSpPr>
        <p:spPr>
          <a:xfrm>
            <a:off x="5640648" y="1824869"/>
            <a:ext cx="826409" cy="718045"/>
          </a:xfrm>
          <a:custGeom>
            <a:avLst/>
            <a:gdLst/>
            <a:ahLst/>
            <a:cxnLst/>
            <a:rect l="l" t="t" r="r" b="b"/>
            <a:pathLst>
              <a:path w="830579" h="830580">
                <a:moveTo>
                  <a:pt x="415290" y="0"/>
                </a:moveTo>
                <a:lnTo>
                  <a:pt x="366857" y="2793"/>
                </a:lnTo>
                <a:lnTo>
                  <a:pt x="320066" y="10967"/>
                </a:lnTo>
                <a:lnTo>
                  <a:pt x="275228" y="24210"/>
                </a:lnTo>
                <a:lnTo>
                  <a:pt x="232654" y="42209"/>
                </a:lnTo>
                <a:lnTo>
                  <a:pt x="192656" y="64654"/>
                </a:lnTo>
                <a:lnTo>
                  <a:pt x="155545" y="91233"/>
                </a:lnTo>
                <a:lnTo>
                  <a:pt x="121634" y="121634"/>
                </a:lnTo>
                <a:lnTo>
                  <a:pt x="91233" y="155545"/>
                </a:lnTo>
                <a:lnTo>
                  <a:pt x="64654" y="192656"/>
                </a:lnTo>
                <a:lnTo>
                  <a:pt x="42209" y="232654"/>
                </a:lnTo>
                <a:lnTo>
                  <a:pt x="24210" y="275228"/>
                </a:lnTo>
                <a:lnTo>
                  <a:pt x="10967" y="320066"/>
                </a:lnTo>
                <a:lnTo>
                  <a:pt x="2793" y="366857"/>
                </a:lnTo>
                <a:lnTo>
                  <a:pt x="0" y="415289"/>
                </a:lnTo>
                <a:lnTo>
                  <a:pt x="2793" y="463722"/>
                </a:lnTo>
                <a:lnTo>
                  <a:pt x="10967" y="510513"/>
                </a:lnTo>
                <a:lnTo>
                  <a:pt x="24210" y="555351"/>
                </a:lnTo>
                <a:lnTo>
                  <a:pt x="42209" y="597925"/>
                </a:lnTo>
                <a:lnTo>
                  <a:pt x="64654" y="637923"/>
                </a:lnTo>
                <a:lnTo>
                  <a:pt x="91233" y="675034"/>
                </a:lnTo>
                <a:lnTo>
                  <a:pt x="121634" y="708945"/>
                </a:lnTo>
                <a:lnTo>
                  <a:pt x="155545" y="739346"/>
                </a:lnTo>
                <a:lnTo>
                  <a:pt x="192656" y="765925"/>
                </a:lnTo>
                <a:lnTo>
                  <a:pt x="232654" y="788370"/>
                </a:lnTo>
                <a:lnTo>
                  <a:pt x="275228" y="806369"/>
                </a:lnTo>
                <a:lnTo>
                  <a:pt x="320066" y="819612"/>
                </a:lnTo>
                <a:lnTo>
                  <a:pt x="366857" y="827786"/>
                </a:lnTo>
                <a:lnTo>
                  <a:pt x="415290" y="830579"/>
                </a:lnTo>
                <a:lnTo>
                  <a:pt x="463722" y="827786"/>
                </a:lnTo>
                <a:lnTo>
                  <a:pt x="510513" y="819612"/>
                </a:lnTo>
                <a:lnTo>
                  <a:pt x="555351" y="806369"/>
                </a:lnTo>
                <a:lnTo>
                  <a:pt x="597925" y="788370"/>
                </a:lnTo>
                <a:lnTo>
                  <a:pt x="637923" y="765925"/>
                </a:lnTo>
                <a:lnTo>
                  <a:pt x="675034" y="739346"/>
                </a:lnTo>
                <a:lnTo>
                  <a:pt x="708945" y="708945"/>
                </a:lnTo>
                <a:lnTo>
                  <a:pt x="739346" y="675034"/>
                </a:lnTo>
                <a:lnTo>
                  <a:pt x="765925" y="637923"/>
                </a:lnTo>
                <a:lnTo>
                  <a:pt x="788370" y="597925"/>
                </a:lnTo>
                <a:lnTo>
                  <a:pt x="806369" y="555351"/>
                </a:lnTo>
                <a:lnTo>
                  <a:pt x="819612" y="510513"/>
                </a:lnTo>
                <a:lnTo>
                  <a:pt x="827786" y="463722"/>
                </a:lnTo>
                <a:lnTo>
                  <a:pt x="830580" y="415289"/>
                </a:lnTo>
                <a:lnTo>
                  <a:pt x="827786" y="366857"/>
                </a:lnTo>
                <a:lnTo>
                  <a:pt x="819612" y="320066"/>
                </a:lnTo>
                <a:lnTo>
                  <a:pt x="806369" y="275228"/>
                </a:lnTo>
                <a:lnTo>
                  <a:pt x="788370" y="232654"/>
                </a:lnTo>
                <a:lnTo>
                  <a:pt x="765925" y="192656"/>
                </a:lnTo>
                <a:lnTo>
                  <a:pt x="739346" y="155545"/>
                </a:lnTo>
                <a:lnTo>
                  <a:pt x="708945" y="121634"/>
                </a:lnTo>
                <a:lnTo>
                  <a:pt x="675034" y="91233"/>
                </a:lnTo>
                <a:lnTo>
                  <a:pt x="637923" y="64654"/>
                </a:lnTo>
                <a:lnTo>
                  <a:pt x="597925" y="42209"/>
                </a:lnTo>
                <a:lnTo>
                  <a:pt x="555351" y="24210"/>
                </a:lnTo>
                <a:lnTo>
                  <a:pt x="510513" y="10967"/>
                </a:lnTo>
                <a:lnTo>
                  <a:pt x="463722" y="2793"/>
                </a:lnTo>
                <a:lnTo>
                  <a:pt x="415290"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object 28">
            <a:extLst>
              <a:ext uri="{FF2B5EF4-FFF2-40B4-BE49-F238E27FC236}">
                <a16:creationId xmlns:a16="http://schemas.microsoft.com/office/drawing/2014/main" id="{F8627250-7249-47EB-86F0-613C65555710}"/>
              </a:ext>
              <a:ext uri="{C183D7F6-B498-43B3-948B-1728B52AA6E4}">
                <adec:decorative xmlns:adec="http://schemas.microsoft.com/office/drawing/2017/decorative" val="1"/>
              </a:ext>
            </a:extLst>
          </p:cNvPr>
          <p:cNvSpPr/>
          <p:nvPr/>
        </p:nvSpPr>
        <p:spPr>
          <a:xfrm>
            <a:off x="5782580" y="1922715"/>
            <a:ext cx="542544" cy="562355"/>
          </a:xfrm>
          <a:prstGeom prst="rect">
            <a:avLst/>
          </a:prstGeom>
          <a:blipFill>
            <a:blip r:embed="rId7"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object 27">
            <a:extLst>
              <a:ext uri="{FF2B5EF4-FFF2-40B4-BE49-F238E27FC236}">
                <a16:creationId xmlns:a16="http://schemas.microsoft.com/office/drawing/2014/main" id="{C5ADFA40-9EDC-4FFC-AD30-43098EFD52CC}"/>
              </a:ext>
              <a:ext uri="{C183D7F6-B498-43B3-948B-1728B52AA6E4}">
                <adec:decorative xmlns:adec="http://schemas.microsoft.com/office/drawing/2017/decorative" val="1"/>
              </a:ext>
            </a:extLst>
          </p:cNvPr>
          <p:cNvSpPr/>
          <p:nvPr/>
        </p:nvSpPr>
        <p:spPr>
          <a:xfrm>
            <a:off x="5593373" y="3247642"/>
            <a:ext cx="826409" cy="830580"/>
          </a:xfrm>
          <a:custGeom>
            <a:avLst/>
            <a:gdLst/>
            <a:ahLst/>
            <a:cxnLst/>
            <a:rect l="l" t="t" r="r" b="b"/>
            <a:pathLst>
              <a:path w="830579" h="830580">
                <a:moveTo>
                  <a:pt x="415290" y="0"/>
                </a:moveTo>
                <a:lnTo>
                  <a:pt x="366857" y="2793"/>
                </a:lnTo>
                <a:lnTo>
                  <a:pt x="320066" y="10967"/>
                </a:lnTo>
                <a:lnTo>
                  <a:pt x="275228" y="24210"/>
                </a:lnTo>
                <a:lnTo>
                  <a:pt x="232654" y="42209"/>
                </a:lnTo>
                <a:lnTo>
                  <a:pt x="192656" y="64654"/>
                </a:lnTo>
                <a:lnTo>
                  <a:pt x="155545" y="91233"/>
                </a:lnTo>
                <a:lnTo>
                  <a:pt x="121634" y="121634"/>
                </a:lnTo>
                <a:lnTo>
                  <a:pt x="91233" y="155545"/>
                </a:lnTo>
                <a:lnTo>
                  <a:pt x="64654" y="192656"/>
                </a:lnTo>
                <a:lnTo>
                  <a:pt x="42209" y="232654"/>
                </a:lnTo>
                <a:lnTo>
                  <a:pt x="24210" y="275228"/>
                </a:lnTo>
                <a:lnTo>
                  <a:pt x="10967" y="320066"/>
                </a:lnTo>
                <a:lnTo>
                  <a:pt x="2793" y="366857"/>
                </a:lnTo>
                <a:lnTo>
                  <a:pt x="0" y="415289"/>
                </a:lnTo>
                <a:lnTo>
                  <a:pt x="2793" y="463722"/>
                </a:lnTo>
                <a:lnTo>
                  <a:pt x="10967" y="510513"/>
                </a:lnTo>
                <a:lnTo>
                  <a:pt x="24210" y="555351"/>
                </a:lnTo>
                <a:lnTo>
                  <a:pt x="42209" y="597925"/>
                </a:lnTo>
                <a:lnTo>
                  <a:pt x="64654" y="637923"/>
                </a:lnTo>
                <a:lnTo>
                  <a:pt x="91233" y="675034"/>
                </a:lnTo>
                <a:lnTo>
                  <a:pt x="121634" y="708945"/>
                </a:lnTo>
                <a:lnTo>
                  <a:pt x="155545" y="739346"/>
                </a:lnTo>
                <a:lnTo>
                  <a:pt x="192656" y="765925"/>
                </a:lnTo>
                <a:lnTo>
                  <a:pt x="232654" y="788370"/>
                </a:lnTo>
                <a:lnTo>
                  <a:pt x="275228" y="806369"/>
                </a:lnTo>
                <a:lnTo>
                  <a:pt x="320066" y="819612"/>
                </a:lnTo>
                <a:lnTo>
                  <a:pt x="366857" y="827786"/>
                </a:lnTo>
                <a:lnTo>
                  <a:pt x="415290" y="830579"/>
                </a:lnTo>
                <a:lnTo>
                  <a:pt x="463722" y="827786"/>
                </a:lnTo>
                <a:lnTo>
                  <a:pt x="510513" y="819612"/>
                </a:lnTo>
                <a:lnTo>
                  <a:pt x="555351" y="806369"/>
                </a:lnTo>
                <a:lnTo>
                  <a:pt x="597925" y="788370"/>
                </a:lnTo>
                <a:lnTo>
                  <a:pt x="637923" y="765925"/>
                </a:lnTo>
                <a:lnTo>
                  <a:pt x="675034" y="739346"/>
                </a:lnTo>
                <a:lnTo>
                  <a:pt x="708945" y="708945"/>
                </a:lnTo>
                <a:lnTo>
                  <a:pt x="739346" y="675034"/>
                </a:lnTo>
                <a:lnTo>
                  <a:pt x="765925" y="637923"/>
                </a:lnTo>
                <a:lnTo>
                  <a:pt x="788370" y="597925"/>
                </a:lnTo>
                <a:lnTo>
                  <a:pt x="806369" y="555351"/>
                </a:lnTo>
                <a:lnTo>
                  <a:pt x="819612" y="510513"/>
                </a:lnTo>
                <a:lnTo>
                  <a:pt x="827786" y="463722"/>
                </a:lnTo>
                <a:lnTo>
                  <a:pt x="830580" y="415289"/>
                </a:lnTo>
                <a:lnTo>
                  <a:pt x="827786" y="366857"/>
                </a:lnTo>
                <a:lnTo>
                  <a:pt x="819612" y="320066"/>
                </a:lnTo>
                <a:lnTo>
                  <a:pt x="806369" y="275228"/>
                </a:lnTo>
                <a:lnTo>
                  <a:pt x="788370" y="232654"/>
                </a:lnTo>
                <a:lnTo>
                  <a:pt x="765925" y="192656"/>
                </a:lnTo>
                <a:lnTo>
                  <a:pt x="739346" y="155545"/>
                </a:lnTo>
                <a:lnTo>
                  <a:pt x="708945" y="121634"/>
                </a:lnTo>
                <a:lnTo>
                  <a:pt x="675034" y="91233"/>
                </a:lnTo>
                <a:lnTo>
                  <a:pt x="637923" y="64654"/>
                </a:lnTo>
                <a:lnTo>
                  <a:pt x="597925" y="42209"/>
                </a:lnTo>
                <a:lnTo>
                  <a:pt x="555351" y="24210"/>
                </a:lnTo>
                <a:lnTo>
                  <a:pt x="510513" y="10967"/>
                </a:lnTo>
                <a:lnTo>
                  <a:pt x="463722" y="2793"/>
                </a:lnTo>
                <a:lnTo>
                  <a:pt x="415290"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object 31">
            <a:extLst>
              <a:ext uri="{FF2B5EF4-FFF2-40B4-BE49-F238E27FC236}">
                <a16:creationId xmlns:a16="http://schemas.microsoft.com/office/drawing/2014/main" id="{41219F98-6243-4D34-97A5-EF764A9A3519}"/>
              </a:ext>
              <a:ext uri="{C183D7F6-B498-43B3-948B-1728B52AA6E4}">
                <adec:decorative xmlns:adec="http://schemas.microsoft.com/office/drawing/2017/decorative" val="1"/>
              </a:ext>
            </a:extLst>
          </p:cNvPr>
          <p:cNvSpPr/>
          <p:nvPr/>
        </p:nvSpPr>
        <p:spPr>
          <a:xfrm>
            <a:off x="5811505" y="3391984"/>
            <a:ext cx="390144" cy="480059"/>
          </a:xfrm>
          <a:prstGeom prst="rect">
            <a:avLst/>
          </a:prstGeom>
          <a:blipFill>
            <a:blip r:embed="rId8"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object 27">
            <a:extLst>
              <a:ext uri="{FF2B5EF4-FFF2-40B4-BE49-F238E27FC236}">
                <a16:creationId xmlns:a16="http://schemas.microsoft.com/office/drawing/2014/main" id="{B92EC2DA-6136-4AE8-B984-C06685609A16}"/>
              </a:ext>
              <a:ext uri="{C183D7F6-B498-43B3-948B-1728B52AA6E4}">
                <adec:decorative xmlns:adec="http://schemas.microsoft.com/office/drawing/2017/decorative" val="1"/>
              </a:ext>
            </a:extLst>
          </p:cNvPr>
          <p:cNvSpPr/>
          <p:nvPr/>
        </p:nvSpPr>
        <p:spPr>
          <a:xfrm>
            <a:off x="5640648" y="4613226"/>
            <a:ext cx="830580" cy="830580"/>
          </a:xfrm>
          <a:custGeom>
            <a:avLst/>
            <a:gdLst/>
            <a:ahLst/>
            <a:cxnLst/>
            <a:rect l="l" t="t" r="r" b="b"/>
            <a:pathLst>
              <a:path w="830579" h="830580">
                <a:moveTo>
                  <a:pt x="415290" y="0"/>
                </a:moveTo>
                <a:lnTo>
                  <a:pt x="366857" y="2793"/>
                </a:lnTo>
                <a:lnTo>
                  <a:pt x="320066" y="10967"/>
                </a:lnTo>
                <a:lnTo>
                  <a:pt x="275228" y="24210"/>
                </a:lnTo>
                <a:lnTo>
                  <a:pt x="232654" y="42209"/>
                </a:lnTo>
                <a:lnTo>
                  <a:pt x="192656" y="64654"/>
                </a:lnTo>
                <a:lnTo>
                  <a:pt x="155545" y="91233"/>
                </a:lnTo>
                <a:lnTo>
                  <a:pt x="121634" y="121634"/>
                </a:lnTo>
                <a:lnTo>
                  <a:pt x="91233" y="155545"/>
                </a:lnTo>
                <a:lnTo>
                  <a:pt x="64654" y="192656"/>
                </a:lnTo>
                <a:lnTo>
                  <a:pt x="42209" y="232654"/>
                </a:lnTo>
                <a:lnTo>
                  <a:pt x="24210" y="275228"/>
                </a:lnTo>
                <a:lnTo>
                  <a:pt x="10967" y="320066"/>
                </a:lnTo>
                <a:lnTo>
                  <a:pt x="2793" y="366857"/>
                </a:lnTo>
                <a:lnTo>
                  <a:pt x="0" y="415289"/>
                </a:lnTo>
                <a:lnTo>
                  <a:pt x="2793" y="463722"/>
                </a:lnTo>
                <a:lnTo>
                  <a:pt x="10967" y="510513"/>
                </a:lnTo>
                <a:lnTo>
                  <a:pt x="24210" y="555351"/>
                </a:lnTo>
                <a:lnTo>
                  <a:pt x="42209" y="597925"/>
                </a:lnTo>
                <a:lnTo>
                  <a:pt x="64654" y="637923"/>
                </a:lnTo>
                <a:lnTo>
                  <a:pt x="91233" y="675034"/>
                </a:lnTo>
                <a:lnTo>
                  <a:pt x="121634" y="708945"/>
                </a:lnTo>
                <a:lnTo>
                  <a:pt x="155545" y="739346"/>
                </a:lnTo>
                <a:lnTo>
                  <a:pt x="192656" y="765925"/>
                </a:lnTo>
                <a:lnTo>
                  <a:pt x="232654" y="788370"/>
                </a:lnTo>
                <a:lnTo>
                  <a:pt x="275228" y="806369"/>
                </a:lnTo>
                <a:lnTo>
                  <a:pt x="320066" y="819612"/>
                </a:lnTo>
                <a:lnTo>
                  <a:pt x="366857" y="827786"/>
                </a:lnTo>
                <a:lnTo>
                  <a:pt x="415290" y="830579"/>
                </a:lnTo>
                <a:lnTo>
                  <a:pt x="463722" y="827786"/>
                </a:lnTo>
                <a:lnTo>
                  <a:pt x="510513" y="819612"/>
                </a:lnTo>
                <a:lnTo>
                  <a:pt x="555351" y="806369"/>
                </a:lnTo>
                <a:lnTo>
                  <a:pt x="597925" y="788370"/>
                </a:lnTo>
                <a:lnTo>
                  <a:pt x="637923" y="765925"/>
                </a:lnTo>
                <a:lnTo>
                  <a:pt x="675034" y="739346"/>
                </a:lnTo>
                <a:lnTo>
                  <a:pt x="708945" y="708945"/>
                </a:lnTo>
                <a:lnTo>
                  <a:pt x="739346" y="675034"/>
                </a:lnTo>
                <a:lnTo>
                  <a:pt x="765925" y="637923"/>
                </a:lnTo>
                <a:lnTo>
                  <a:pt x="788370" y="597925"/>
                </a:lnTo>
                <a:lnTo>
                  <a:pt x="806369" y="555351"/>
                </a:lnTo>
                <a:lnTo>
                  <a:pt x="819612" y="510513"/>
                </a:lnTo>
                <a:lnTo>
                  <a:pt x="827786" y="463722"/>
                </a:lnTo>
                <a:lnTo>
                  <a:pt x="830580" y="415289"/>
                </a:lnTo>
                <a:lnTo>
                  <a:pt x="827786" y="366857"/>
                </a:lnTo>
                <a:lnTo>
                  <a:pt x="819612" y="320066"/>
                </a:lnTo>
                <a:lnTo>
                  <a:pt x="806369" y="275228"/>
                </a:lnTo>
                <a:lnTo>
                  <a:pt x="788370" y="232654"/>
                </a:lnTo>
                <a:lnTo>
                  <a:pt x="765925" y="192656"/>
                </a:lnTo>
                <a:lnTo>
                  <a:pt x="739346" y="155545"/>
                </a:lnTo>
                <a:lnTo>
                  <a:pt x="708945" y="121634"/>
                </a:lnTo>
                <a:lnTo>
                  <a:pt x="675034" y="91233"/>
                </a:lnTo>
                <a:lnTo>
                  <a:pt x="637923" y="64654"/>
                </a:lnTo>
                <a:lnTo>
                  <a:pt x="597925" y="42209"/>
                </a:lnTo>
                <a:lnTo>
                  <a:pt x="555351" y="24210"/>
                </a:lnTo>
                <a:lnTo>
                  <a:pt x="510513" y="10967"/>
                </a:lnTo>
                <a:lnTo>
                  <a:pt x="463722" y="2793"/>
                </a:lnTo>
                <a:lnTo>
                  <a:pt x="415290"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3" name="object 23">
            <a:extLst>
              <a:ext uri="{FF2B5EF4-FFF2-40B4-BE49-F238E27FC236}">
                <a16:creationId xmlns:a16="http://schemas.microsoft.com/office/drawing/2014/main" id="{50BA0414-36BB-4728-A36E-BEBBBE8BEA18}"/>
              </a:ext>
              <a:ext uri="{C183D7F6-B498-43B3-948B-1728B52AA6E4}">
                <adec:decorative xmlns:adec="http://schemas.microsoft.com/office/drawing/2017/decorative" val="1"/>
              </a:ext>
            </a:extLst>
          </p:cNvPr>
          <p:cNvSpPr/>
          <p:nvPr/>
        </p:nvSpPr>
        <p:spPr>
          <a:xfrm>
            <a:off x="5824728" y="4847922"/>
            <a:ext cx="537972" cy="361188"/>
          </a:xfrm>
          <a:prstGeom prst="rect">
            <a:avLst/>
          </a:prstGeom>
          <a:blipFill>
            <a:blip r:embed="rId9"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 name="object 27">
            <a:extLst>
              <a:ext uri="{FF2B5EF4-FFF2-40B4-BE49-F238E27FC236}">
                <a16:creationId xmlns:a16="http://schemas.microsoft.com/office/drawing/2014/main" id="{131577E5-07C6-4B10-BE5F-3702FEBFEB91}"/>
              </a:ext>
              <a:ext uri="{C183D7F6-B498-43B3-948B-1728B52AA6E4}">
                <adec:decorative xmlns:adec="http://schemas.microsoft.com/office/drawing/2017/decorative" val="1"/>
              </a:ext>
            </a:extLst>
          </p:cNvPr>
          <p:cNvSpPr/>
          <p:nvPr/>
        </p:nvSpPr>
        <p:spPr>
          <a:xfrm>
            <a:off x="8936314" y="1804338"/>
            <a:ext cx="918886" cy="830580"/>
          </a:xfrm>
          <a:custGeom>
            <a:avLst/>
            <a:gdLst/>
            <a:ahLst/>
            <a:cxnLst/>
            <a:rect l="l" t="t" r="r" b="b"/>
            <a:pathLst>
              <a:path w="830579" h="830580">
                <a:moveTo>
                  <a:pt x="415290" y="0"/>
                </a:moveTo>
                <a:lnTo>
                  <a:pt x="366857" y="2793"/>
                </a:lnTo>
                <a:lnTo>
                  <a:pt x="320066" y="10967"/>
                </a:lnTo>
                <a:lnTo>
                  <a:pt x="275228" y="24210"/>
                </a:lnTo>
                <a:lnTo>
                  <a:pt x="232654" y="42209"/>
                </a:lnTo>
                <a:lnTo>
                  <a:pt x="192656" y="64654"/>
                </a:lnTo>
                <a:lnTo>
                  <a:pt x="155545" y="91233"/>
                </a:lnTo>
                <a:lnTo>
                  <a:pt x="121634" y="121634"/>
                </a:lnTo>
                <a:lnTo>
                  <a:pt x="91233" y="155545"/>
                </a:lnTo>
                <a:lnTo>
                  <a:pt x="64654" y="192656"/>
                </a:lnTo>
                <a:lnTo>
                  <a:pt x="42209" y="232654"/>
                </a:lnTo>
                <a:lnTo>
                  <a:pt x="24210" y="275228"/>
                </a:lnTo>
                <a:lnTo>
                  <a:pt x="10967" y="320066"/>
                </a:lnTo>
                <a:lnTo>
                  <a:pt x="2793" y="366857"/>
                </a:lnTo>
                <a:lnTo>
                  <a:pt x="0" y="415289"/>
                </a:lnTo>
                <a:lnTo>
                  <a:pt x="2793" y="463722"/>
                </a:lnTo>
                <a:lnTo>
                  <a:pt x="10967" y="510513"/>
                </a:lnTo>
                <a:lnTo>
                  <a:pt x="24210" y="555351"/>
                </a:lnTo>
                <a:lnTo>
                  <a:pt x="42209" y="597925"/>
                </a:lnTo>
                <a:lnTo>
                  <a:pt x="64654" y="637923"/>
                </a:lnTo>
                <a:lnTo>
                  <a:pt x="91233" y="675034"/>
                </a:lnTo>
                <a:lnTo>
                  <a:pt x="121634" y="708945"/>
                </a:lnTo>
                <a:lnTo>
                  <a:pt x="155545" y="739346"/>
                </a:lnTo>
                <a:lnTo>
                  <a:pt x="192656" y="765925"/>
                </a:lnTo>
                <a:lnTo>
                  <a:pt x="232654" y="788370"/>
                </a:lnTo>
                <a:lnTo>
                  <a:pt x="275228" y="806369"/>
                </a:lnTo>
                <a:lnTo>
                  <a:pt x="320066" y="819612"/>
                </a:lnTo>
                <a:lnTo>
                  <a:pt x="366857" y="827786"/>
                </a:lnTo>
                <a:lnTo>
                  <a:pt x="415290" y="830579"/>
                </a:lnTo>
                <a:lnTo>
                  <a:pt x="463722" y="827786"/>
                </a:lnTo>
                <a:lnTo>
                  <a:pt x="510513" y="819612"/>
                </a:lnTo>
                <a:lnTo>
                  <a:pt x="555351" y="806369"/>
                </a:lnTo>
                <a:lnTo>
                  <a:pt x="597925" y="788370"/>
                </a:lnTo>
                <a:lnTo>
                  <a:pt x="637923" y="765925"/>
                </a:lnTo>
                <a:lnTo>
                  <a:pt x="675034" y="739346"/>
                </a:lnTo>
                <a:lnTo>
                  <a:pt x="708945" y="708945"/>
                </a:lnTo>
                <a:lnTo>
                  <a:pt x="739346" y="675034"/>
                </a:lnTo>
                <a:lnTo>
                  <a:pt x="765925" y="637923"/>
                </a:lnTo>
                <a:lnTo>
                  <a:pt x="788370" y="597925"/>
                </a:lnTo>
                <a:lnTo>
                  <a:pt x="806369" y="555351"/>
                </a:lnTo>
                <a:lnTo>
                  <a:pt x="819612" y="510513"/>
                </a:lnTo>
                <a:lnTo>
                  <a:pt x="827786" y="463722"/>
                </a:lnTo>
                <a:lnTo>
                  <a:pt x="830580" y="415289"/>
                </a:lnTo>
                <a:lnTo>
                  <a:pt x="827786" y="366857"/>
                </a:lnTo>
                <a:lnTo>
                  <a:pt x="819612" y="320066"/>
                </a:lnTo>
                <a:lnTo>
                  <a:pt x="806369" y="275228"/>
                </a:lnTo>
                <a:lnTo>
                  <a:pt x="788370" y="232654"/>
                </a:lnTo>
                <a:lnTo>
                  <a:pt x="765925" y="192656"/>
                </a:lnTo>
                <a:lnTo>
                  <a:pt x="739346" y="155545"/>
                </a:lnTo>
                <a:lnTo>
                  <a:pt x="708945" y="121634"/>
                </a:lnTo>
                <a:lnTo>
                  <a:pt x="675034" y="91233"/>
                </a:lnTo>
                <a:lnTo>
                  <a:pt x="637923" y="64654"/>
                </a:lnTo>
                <a:lnTo>
                  <a:pt x="597925" y="42209"/>
                </a:lnTo>
                <a:lnTo>
                  <a:pt x="555351" y="24210"/>
                </a:lnTo>
                <a:lnTo>
                  <a:pt x="510513" y="10967"/>
                </a:lnTo>
                <a:lnTo>
                  <a:pt x="463722" y="2793"/>
                </a:lnTo>
                <a:lnTo>
                  <a:pt x="415290"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4" name="object 34">
            <a:extLst>
              <a:ext uri="{FF2B5EF4-FFF2-40B4-BE49-F238E27FC236}">
                <a16:creationId xmlns:a16="http://schemas.microsoft.com/office/drawing/2014/main" id="{7CFEB4F0-AB78-45AA-8C84-BBFB1049965F}"/>
              </a:ext>
              <a:ext uri="{C183D7F6-B498-43B3-948B-1728B52AA6E4}">
                <adec:decorative xmlns:adec="http://schemas.microsoft.com/office/drawing/2017/decorative" val="1"/>
              </a:ext>
            </a:extLst>
          </p:cNvPr>
          <p:cNvSpPr/>
          <p:nvPr/>
        </p:nvSpPr>
        <p:spPr>
          <a:xfrm>
            <a:off x="9028920" y="2000560"/>
            <a:ext cx="737974" cy="421075"/>
          </a:xfrm>
          <a:prstGeom prst="rect">
            <a:avLst/>
          </a:prstGeom>
          <a:blipFill>
            <a:blip r:embed="rId10"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8" name="object 27">
            <a:extLst>
              <a:ext uri="{FF2B5EF4-FFF2-40B4-BE49-F238E27FC236}">
                <a16:creationId xmlns:a16="http://schemas.microsoft.com/office/drawing/2014/main" id="{291AAF63-4DEA-41BF-9151-0C3D3A2B280D}"/>
              </a:ext>
              <a:ext uri="{C183D7F6-B498-43B3-948B-1728B52AA6E4}">
                <adec:decorative xmlns:adec="http://schemas.microsoft.com/office/drawing/2017/decorative" val="1"/>
              </a:ext>
            </a:extLst>
          </p:cNvPr>
          <p:cNvSpPr/>
          <p:nvPr/>
        </p:nvSpPr>
        <p:spPr>
          <a:xfrm>
            <a:off x="8936314" y="3074317"/>
            <a:ext cx="830580" cy="830580"/>
          </a:xfrm>
          <a:custGeom>
            <a:avLst/>
            <a:gdLst/>
            <a:ahLst/>
            <a:cxnLst/>
            <a:rect l="l" t="t" r="r" b="b"/>
            <a:pathLst>
              <a:path w="830579" h="830580">
                <a:moveTo>
                  <a:pt x="415290" y="0"/>
                </a:moveTo>
                <a:lnTo>
                  <a:pt x="366857" y="2793"/>
                </a:lnTo>
                <a:lnTo>
                  <a:pt x="320066" y="10967"/>
                </a:lnTo>
                <a:lnTo>
                  <a:pt x="275228" y="24210"/>
                </a:lnTo>
                <a:lnTo>
                  <a:pt x="232654" y="42209"/>
                </a:lnTo>
                <a:lnTo>
                  <a:pt x="192656" y="64654"/>
                </a:lnTo>
                <a:lnTo>
                  <a:pt x="155545" y="91233"/>
                </a:lnTo>
                <a:lnTo>
                  <a:pt x="121634" y="121634"/>
                </a:lnTo>
                <a:lnTo>
                  <a:pt x="91233" y="155545"/>
                </a:lnTo>
                <a:lnTo>
                  <a:pt x="64654" y="192656"/>
                </a:lnTo>
                <a:lnTo>
                  <a:pt x="42209" y="232654"/>
                </a:lnTo>
                <a:lnTo>
                  <a:pt x="24210" y="275228"/>
                </a:lnTo>
                <a:lnTo>
                  <a:pt x="10967" y="320066"/>
                </a:lnTo>
                <a:lnTo>
                  <a:pt x="2793" y="366857"/>
                </a:lnTo>
                <a:lnTo>
                  <a:pt x="0" y="415289"/>
                </a:lnTo>
                <a:lnTo>
                  <a:pt x="2793" y="463722"/>
                </a:lnTo>
                <a:lnTo>
                  <a:pt x="10967" y="510513"/>
                </a:lnTo>
                <a:lnTo>
                  <a:pt x="24210" y="555351"/>
                </a:lnTo>
                <a:lnTo>
                  <a:pt x="42209" y="597925"/>
                </a:lnTo>
                <a:lnTo>
                  <a:pt x="64654" y="637923"/>
                </a:lnTo>
                <a:lnTo>
                  <a:pt x="91233" y="675034"/>
                </a:lnTo>
                <a:lnTo>
                  <a:pt x="121634" y="708945"/>
                </a:lnTo>
                <a:lnTo>
                  <a:pt x="155545" y="739346"/>
                </a:lnTo>
                <a:lnTo>
                  <a:pt x="192656" y="765925"/>
                </a:lnTo>
                <a:lnTo>
                  <a:pt x="232654" y="788370"/>
                </a:lnTo>
                <a:lnTo>
                  <a:pt x="275228" y="806369"/>
                </a:lnTo>
                <a:lnTo>
                  <a:pt x="320066" y="819612"/>
                </a:lnTo>
                <a:lnTo>
                  <a:pt x="366857" y="827786"/>
                </a:lnTo>
                <a:lnTo>
                  <a:pt x="415290" y="830579"/>
                </a:lnTo>
                <a:lnTo>
                  <a:pt x="463722" y="827786"/>
                </a:lnTo>
                <a:lnTo>
                  <a:pt x="510513" y="819612"/>
                </a:lnTo>
                <a:lnTo>
                  <a:pt x="555351" y="806369"/>
                </a:lnTo>
                <a:lnTo>
                  <a:pt x="597925" y="788370"/>
                </a:lnTo>
                <a:lnTo>
                  <a:pt x="637923" y="765925"/>
                </a:lnTo>
                <a:lnTo>
                  <a:pt x="675034" y="739346"/>
                </a:lnTo>
                <a:lnTo>
                  <a:pt x="708945" y="708945"/>
                </a:lnTo>
                <a:lnTo>
                  <a:pt x="739346" y="675034"/>
                </a:lnTo>
                <a:lnTo>
                  <a:pt x="765925" y="637923"/>
                </a:lnTo>
                <a:lnTo>
                  <a:pt x="788370" y="597925"/>
                </a:lnTo>
                <a:lnTo>
                  <a:pt x="806369" y="555351"/>
                </a:lnTo>
                <a:lnTo>
                  <a:pt x="819612" y="510513"/>
                </a:lnTo>
                <a:lnTo>
                  <a:pt x="827786" y="463722"/>
                </a:lnTo>
                <a:lnTo>
                  <a:pt x="830580" y="415289"/>
                </a:lnTo>
                <a:lnTo>
                  <a:pt x="827786" y="366857"/>
                </a:lnTo>
                <a:lnTo>
                  <a:pt x="819612" y="320066"/>
                </a:lnTo>
                <a:lnTo>
                  <a:pt x="806369" y="275228"/>
                </a:lnTo>
                <a:lnTo>
                  <a:pt x="788370" y="232654"/>
                </a:lnTo>
                <a:lnTo>
                  <a:pt x="765925" y="192656"/>
                </a:lnTo>
                <a:lnTo>
                  <a:pt x="739346" y="155545"/>
                </a:lnTo>
                <a:lnTo>
                  <a:pt x="708945" y="121634"/>
                </a:lnTo>
                <a:lnTo>
                  <a:pt x="675034" y="91233"/>
                </a:lnTo>
                <a:lnTo>
                  <a:pt x="637923" y="64654"/>
                </a:lnTo>
                <a:lnTo>
                  <a:pt x="597925" y="42209"/>
                </a:lnTo>
                <a:lnTo>
                  <a:pt x="555351" y="24210"/>
                </a:lnTo>
                <a:lnTo>
                  <a:pt x="510513" y="10967"/>
                </a:lnTo>
                <a:lnTo>
                  <a:pt x="463722" y="2793"/>
                </a:lnTo>
                <a:lnTo>
                  <a:pt x="415290"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5" name="object 25">
            <a:extLst>
              <a:ext uri="{FF2B5EF4-FFF2-40B4-BE49-F238E27FC236}">
                <a16:creationId xmlns:a16="http://schemas.microsoft.com/office/drawing/2014/main" id="{592518CB-B105-45BF-A8AE-22A24B3A6DCD}"/>
              </a:ext>
              <a:ext uri="{C183D7F6-B498-43B3-948B-1728B52AA6E4}">
                <adec:decorative xmlns:adec="http://schemas.microsoft.com/office/drawing/2017/decorative" val="1"/>
              </a:ext>
            </a:extLst>
          </p:cNvPr>
          <p:cNvSpPr/>
          <p:nvPr/>
        </p:nvSpPr>
        <p:spPr>
          <a:xfrm>
            <a:off x="9100144" y="3185922"/>
            <a:ext cx="502920" cy="483107"/>
          </a:xfrm>
          <a:prstGeom prst="rect">
            <a:avLst/>
          </a:prstGeom>
          <a:blipFill>
            <a:blip r:embed="rId11"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object 27">
            <a:extLst>
              <a:ext uri="{FF2B5EF4-FFF2-40B4-BE49-F238E27FC236}">
                <a16:creationId xmlns:a16="http://schemas.microsoft.com/office/drawing/2014/main" id="{254AC7E5-0BF3-4FAC-8DB4-1AA7CED7BED0}"/>
              </a:ext>
              <a:ext uri="{C183D7F6-B498-43B3-948B-1728B52AA6E4}">
                <adec:decorative xmlns:adec="http://schemas.microsoft.com/office/drawing/2017/decorative" val="1"/>
              </a:ext>
            </a:extLst>
          </p:cNvPr>
          <p:cNvSpPr/>
          <p:nvPr/>
        </p:nvSpPr>
        <p:spPr>
          <a:xfrm>
            <a:off x="8936314" y="4665369"/>
            <a:ext cx="830580" cy="830580"/>
          </a:xfrm>
          <a:custGeom>
            <a:avLst/>
            <a:gdLst/>
            <a:ahLst/>
            <a:cxnLst/>
            <a:rect l="l" t="t" r="r" b="b"/>
            <a:pathLst>
              <a:path w="830579" h="830580">
                <a:moveTo>
                  <a:pt x="415290" y="0"/>
                </a:moveTo>
                <a:lnTo>
                  <a:pt x="366857" y="2793"/>
                </a:lnTo>
                <a:lnTo>
                  <a:pt x="320066" y="10967"/>
                </a:lnTo>
                <a:lnTo>
                  <a:pt x="275228" y="24210"/>
                </a:lnTo>
                <a:lnTo>
                  <a:pt x="232654" y="42209"/>
                </a:lnTo>
                <a:lnTo>
                  <a:pt x="192656" y="64654"/>
                </a:lnTo>
                <a:lnTo>
                  <a:pt x="155545" y="91233"/>
                </a:lnTo>
                <a:lnTo>
                  <a:pt x="121634" y="121634"/>
                </a:lnTo>
                <a:lnTo>
                  <a:pt x="91233" y="155545"/>
                </a:lnTo>
                <a:lnTo>
                  <a:pt x="64654" y="192656"/>
                </a:lnTo>
                <a:lnTo>
                  <a:pt x="42209" y="232654"/>
                </a:lnTo>
                <a:lnTo>
                  <a:pt x="24210" y="275228"/>
                </a:lnTo>
                <a:lnTo>
                  <a:pt x="10967" y="320066"/>
                </a:lnTo>
                <a:lnTo>
                  <a:pt x="2793" y="366857"/>
                </a:lnTo>
                <a:lnTo>
                  <a:pt x="0" y="415289"/>
                </a:lnTo>
                <a:lnTo>
                  <a:pt x="2793" y="463722"/>
                </a:lnTo>
                <a:lnTo>
                  <a:pt x="10967" y="510513"/>
                </a:lnTo>
                <a:lnTo>
                  <a:pt x="24210" y="555351"/>
                </a:lnTo>
                <a:lnTo>
                  <a:pt x="42209" y="597925"/>
                </a:lnTo>
                <a:lnTo>
                  <a:pt x="64654" y="637923"/>
                </a:lnTo>
                <a:lnTo>
                  <a:pt x="91233" y="675034"/>
                </a:lnTo>
                <a:lnTo>
                  <a:pt x="121634" y="708945"/>
                </a:lnTo>
                <a:lnTo>
                  <a:pt x="155545" y="739346"/>
                </a:lnTo>
                <a:lnTo>
                  <a:pt x="192656" y="765925"/>
                </a:lnTo>
                <a:lnTo>
                  <a:pt x="232654" y="788370"/>
                </a:lnTo>
                <a:lnTo>
                  <a:pt x="275228" y="806369"/>
                </a:lnTo>
                <a:lnTo>
                  <a:pt x="320066" y="819612"/>
                </a:lnTo>
                <a:lnTo>
                  <a:pt x="366857" y="827786"/>
                </a:lnTo>
                <a:lnTo>
                  <a:pt x="415290" y="830579"/>
                </a:lnTo>
                <a:lnTo>
                  <a:pt x="463722" y="827786"/>
                </a:lnTo>
                <a:lnTo>
                  <a:pt x="510513" y="819612"/>
                </a:lnTo>
                <a:lnTo>
                  <a:pt x="555351" y="806369"/>
                </a:lnTo>
                <a:lnTo>
                  <a:pt x="597925" y="788370"/>
                </a:lnTo>
                <a:lnTo>
                  <a:pt x="637923" y="765925"/>
                </a:lnTo>
                <a:lnTo>
                  <a:pt x="675034" y="739346"/>
                </a:lnTo>
                <a:lnTo>
                  <a:pt x="708945" y="708945"/>
                </a:lnTo>
                <a:lnTo>
                  <a:pt x="739346" y="675034"/>
                </a:lnTo>
                <a:lnTo>
                  <a:pt x="765925" y="637923"/>
                </a:lnTo>
                <a:lnTo>
                  <a:pt x="788370" y="597925"/>
                </a:lnTo>
                <a:lnTo>
                  <a:pt x="806369" y="555351"/>
                </a:lnTo>
                <a:lnTo>
                  <a:pt x="819612" y="510513"/>
                </a:lnTo>
                <a:lnTo>
                  <a:pt x="827786" y="463722"/>
                </a:lnTo>
                <a:lnTo>
                  <a:pt x="830580" y="415289"/>
                </a:lnTo>
                <a:lnTo>
                  <a:pt x="827786" y="366857"/>
                </a:lnTo>
                <a:lnTo>
                  <a:pt x="819612" y="320066"/>
                </a:lnTo>
                <a:lnTo>
                  <a:pt x="806369" y="275228"/>
                </a:lnTo>
                <a:lnTo>
                  <a:pt x="788370" y="232654"/>
                </a:lnTo>
                <a:lnTo>
                  <a:pt x="765925" y="192656"/>
                </a:lnTo>
                <a:lnTo>
                  <a:pt x="739346" y="155545"/>
                </a:lnTo>
                <a:lnTo>
                  <a:pt x="708945" y="121634"/>
                </a:lnTo>
                <a:lnTo>
                  <a:pt x="675034" y="91233"/>
                </a:lnTo>
                <a:lnTo>
                  <a:pt x="637923" y="64654"/>
                </a:lnTo>
                <a:lnTo>
                  <a:pt x="597925" y="42209"/>
                </a:lnTo>
                <a:lnTo>
                  <a:pt x="555351" y="24210"/>
                </a:lnTo>
                <a:lnTo>
                  <a:pt x="510513" y="10967"/>
                </a:lnTo>
                <a:lnTo>
                  <a:pt x="463722" y="2793"/>
                </a:lnTo>
                <a:lnTo>
                  <a:pt x="415290"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6" name="object 41">
            <a:extLst>
              <a:ext uri="{FF2B5EF4-FFF2-40B4-BE49-F238E27FC236}">
                <a16:creationId xmlns:a16="http://schemas.microsoft.com/office/drawing/2014/main" id="{5DDEDCB5-F7DB-4889-B5F6-96A519BBC1E9}"/>
              </a:ext>
              <a:ext uri="{C183D7F6-B498-43B3-948B-1728B52AA6E4}">
                <adec:decorative xmlns:adec="http://schemas.microsoft.com/office/drawing/2017/decorative" val="1"/>
              </a:ext>
            </a:extLst>
          </p:cNvPr>
          <p:cNvSpPr txBox="1"/>
          <p:nvPr/>
        </p:nvSpPr>
        <p:spPr>
          <a:xfrm>
            <a:off x="9144297" y="4733870"/>
            <a:ext cx="502920" cy="677108"/>
          </a:xfrm>
          <a:prstGeom prst="rect">
            <a:avLst/>
          </a:prstGeom>
        </p:spPr>
        <p:txBody>
          <a:bodyPr vert="horz" wrap="square" lIns="0" tIns="0" rIns="0" bIns="0" rtlCol="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4400" b="1" i="0" u="none" strike="noStrike" kern="1200" cap="none" spc="0" normalizeH="0" baseline="0" noProof="0" dirty="0">
                <a:ln>
                  <a:noFill/>
                </a:ln>
                <a:solidFill>
                  <a:srgbClr val="FFFFFF"/>
                </a:solidFill>
                <a:effectLst/>
                <a:uLnTx/>
                <a:uFillTx/>
                <a:latin typeface="Arial"/>
                <a:ea typeface="+mn-ea"/>
                <a:cs typeface="Arial"/>
              </a:rPr>
              <a:t>H</a:t>
            </a:r>
            <a:endParaRPr kumimoji="0" sz="4400" b="0" i="0" u="none" strike="noStrike" kern="1200" cap="none" spc="0" normalizeH="0" baseline="0" noProof="0" dirty="0">
              <a:ln>
                <a:noFill/>
              </a:ln>
              <a:solidFill>
                <a:prstClr val="black"/>
              </a:solidFill>
              <a:effectLst/>
              <a:uLnTx/>
              <a:uFillTx/>
              <a:latin typeface="Arial"/>
              <a:ea typeface="+mn-ea"/>
              <a:cs typeface="Arial"/>
            </a:endParaRPr>
          </a:p>
        </p:txBody>
      </p:sp>
      <p:sp>
        <p:nvSpPr>
          <p:cNvPr id="30" name="TextBox 29">
            <a:extLst>
              <a:ext uri="{FF2B5EF4-FFF2-40B4-BE49-F238E27FC236}">
                <a16:creationId xmlns:a16="http://schemas.microsoft.com/office/drawing/2014/main" id="{229EDA50-12E8-4DC3-AED9-F6FD37BEB37F}"/>
              </a:ext>
              <a:ext uri="{C183D7F6-B498-43B3-948B-1728B52AA6E4}">
                <adec:decorative xmlns:adec="http://schemas.microsoft.com/office/drawing/2017/decorative" val="0"/>
              </a:ext>
            </a:extLst>
          </p:cNvPr>
          <p:cNvSpPr txBox="1"/>
          <p:nvPr/>
        </p:nvSpPr>
        <p:spPr>
          <a:xfrm>
            <a:off x="529388" y="1108237"/>
            <a:ext cx="4728411" cy="430887"/>
          </a:xfrm>
          <a:prstGeom prst="rect">
            <a:avLst/>
          </a:prstGeom>
          <a:noFill/>
        </p:spPr>
        <p:txBody>
          <a:bodyPr wrap="square" rtlCol="0">
            <a:spAutoFit/>
          </a:bodyPr>
          <a:lstStyle/>
          <a:p>
            <a:pPr algn="ctr"/>
            <a:r>
              <a:rPr lang="en-US" sz="2200" b="1" dirty="0">
                <a:latin typeface="Arial" panose="020B0604020202020204" pitchFamily="34" charset="0"/>
                <a:cs typeface="Arial" panose="020B0604020202020204" pitchFamily="34" charset="0"/>
              </a:rPr>
              <a:t>Tier 1 Generators – Starts 2022</a:t>
            </a:r>
          </a:p>
        </p:txBody>
      </p:sp>
      <p:sp>
        <p:nvSpPr>
          <p:cNvPr id="32" name="TextBox 31">
            <a:extLst>
              <a:ext uri="{FF2B5EF4-FFF2-40B4-BE49-F238E27FC236}">
                <a16:creationId xmlns:a16="http://schemas.microsoft.com/office/drawing/2014/main" id="{254A09EB-9D93-4072-B2CD-5B10DBB78960}"/>
              </a:ext>
            </a:extLst>
          </p:cNvPr>
          <p:cNvSpPr txBox="1"/>
          <p:nvPr/>
        </p:nvSpPr>
        <p:spPr>
          <a:xfrm>
            <a:off x="1708785" y="1984597"/>
            <a:ext cx="3200400" cy="400110"/>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Wholesale Food Vendors</a:t>
            </a:r>
          </a:p>
        </p:txBody>
      </p:sp>
      <p:sp>
        <p:nvSpPr>
          <p:cNvPr id="33" name="TextBox 32">
            <a:extLst>
              <a:ext uri="{FF2B5EF4-FFF2-40B4-BE49-F238E27FC236}">
                <a16:creationId xmlns:a16="http://schemas.microsoft.com/office/drawing/2014/main" id="{87DE642E-F780-4B7C-831B-6179B1535A20}"/>
              </a:ext>
            </a:extLst>
          </p:cNvPr>
          <p:cNvSpPr txBox="1"/>
          <p:nvPr/>
        </p:nvSpPr>
        <p:spPr>
          <a:xfrm>
            <a:off x="1692783" y="2953026"/>
            <a:ext cx="3200400" cy="707886"/>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Food Service Providers and Food Distributors</a:t>
            </a:r>
          </a:p>
        </p:txBody>
      </p:sp>
      <p:sp>
        <p:nvSpPr>
          <p:cNvPr id="34" name="TextBox 33">
            <a:extLst>
              <a:ext uri="{FF2B5EF4-FFF2-40B4-BE49-F238E27FC236}">
                <a16:creationId xmlns:a16="http://schemas.microsoft.com/office/drawing/2014/main" id="{1E26F433-59DF-4D39-99D2-A6222212FF3A}"/>
              </a:ext>
            </a:extLst>
          </p:cNvPr>
          <p:cNvSpPr txBox="1"/>
          <p:nvPr/>
        </p:nvSpPr>
        <p:spPr>
          <a:xfrm>
            <a:off x="1708785" y="3909445"/>
            <a:ext cx="3200400" cy="707886"/>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Grocery Stores</a:t>
            </a:r>
          </a:p>
          <a:p>
            <a:r>
              <a:rPr lang="en-US" sz="2000" dirty="0">
                <a:latin typeface="Arial" panose="020B0604020202020204" pitchFamily="34" charset="0"/>
                <a:cs typeface="Arial" panose="020B0604020202020204" pitchFamily="34" charset="0"/>
              </a:rPr>
              <a:t>Facilities ≥ 10,000 sq. ft</a:t>
            </a:r>
          </a:p>
        </p:txBody>
      </p:sp>
      <p:sp>
        <p:nvSpPr>
          <p:cNvPr id="35" name="TextBox 34">
            <a:extLst>
              <a:ext uri="{FF2B5EF4-FFF2-40B4-BE49-F238E27FC236}">
                <a16:creationId xmlns:a16="http://schemas.microsoft.com/office/drawing/2014/main" id="{FBF51EBD-2F71-40E2-8C25-6F6CF1E87B2D}"/>
              </a:ext>
            </a:extLst>
          </p:cNvPr>
          <p:cNvSpPr txBox="1"/>
          <p:nvPr/>
        </p:nvSpPr>
        <p:spPr>
          <a:xfrm>
            <a:off x="1719630" y="4985595"/>
            <a:ext cx="3200400" cy="400110"/>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Supermarkets</a:t>
            </a:r>
          </a:p>
        </p:txBody>
      </p:sp>
      <p:sp>
        <p:nvSpPr>
          <p:cNvPr id="31" name="TextBox 30">
            <a:extLst>
              <a:ext uri="{FF2B5EF4-FFF2-40B4-BE49-F238E27FC236}">
                <a16:creationId xmlns:a16="http://schemas.microsoft.com/office/drawing/2014/main" id="{FD2FD650-3631-45E6-BBA6-2E8B22A9BF40}"/>
              </a:ext>
            </a:extLst>
          </p:cNvPr>
          <p:cNvSpPr txBox="1"/>
          <p:nvPr/>
        </p:nvSpPr>
        <p:spPr>
          <a:xfrm>
            <a:off x="5640648" y="1115096"/>
            <a:ext cx="5837478" cy="430887"/>
          </a:xfrm>
          <a:prstGeom prst="rect">
            <a:avLst/>
          </a:prstGeom>
          <a:noFill/>
        </p:spPr>
        <p:txBody>
          <a:bodyPr wrap="square" rtlCol="0">
            <a:spAutoFit/>
          </a:bodyPr>
          <a:lstStyle/>
          <a:p>
            <a:pPr algn="ctr"/>
            <a:r>
              <a:rPr lang="en-US" sz="2200" b="1" dirty="0">
                <a:latin typeface="Arial" panose="020B0604020202020204" pitchFamily="34" charset="0"/>
                <a:cs typeface="Arial" panose="020B0604020202020204" pitchFamily="34" charset="0"/>
              </a:rPr>
              <a:t>Tier 2 Generators – Starts 2024</a:t>
            </a:r>
          </a:p>
        </p:txBody>
      </p:sp>
      <p:sp>
        <p:nvSpPr>
          <p:cNvPr id="36" name="TextBox 35">
            <a:extLst>
              <a:ext uri="{FF2B5EF4-FFF2-40B4-BE49-F238E27FC236}">
                <a16:creationId xmlns:a16="http://schemas.microsoft.com/office/drawing/2014/main" id="{971511AD-F8B9-4AAA-871C-01036A64EF29}"/>
              </a:ext>
            </a:extLst>
          </p:cNvPr>
          <p:cNvSpPr txBox="1"/>
          <p:nvPr/>
        </p:nvSpPr>
        <p:spPr>
          <a:xfrm>
            <a:off x="6559663" y="1785327"/>
            <a:ext cx="2217773" cy="954107"/>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Restaurants</a:t>
            </a:r>
          </a:p>
          <a:p>
            <a:r>
              <a:rPr lang="en-US" dirty="0">
                <a:latin typeface="Arial" panose="020B0604020202020204" pitchFamily="34" charset="0"/>
                <a:cs typeface="Arial" panose="020B0604020202020204" pitchFamily="34" charset="0"/>
              </a:rPr>
              <a:t>Facilities ≥ 5,000 sq. ft </a:t>
            </a:r>
          </a:p>
        </p:txBody>
      </p:sp>
      <p:sp>
        <p:nvSpPr>
          <p:cNvPr id="37" name="TextBox 36">
            <a:extLst>
              <a:ext uri="{FF2B5EF4-FFF2-40B4-BE49-F238E27FC236}">
                <a16:creationId xmlns:a16="http://schemas.microsoft.com/office/drawing/2014/main" id="{C17F02AD-4234-4426-AB88-754F8E317258}"/>
              </a:ext>
            </a:extLst>
          </p:cNvPr>
          <p:cNvSpPr txBox="1"/>
          <p:nvPr/>
        </p:nvSpPr>
        <p:spPr>
          <a:xfrm>
            <a:off x="6583612" y="3185922"/>
            <a:ext cx="2217773" cy="1323439"/>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Hotels with On-Site Food Facility and </a:t>
            </a:r>
            <a:r>
              <a:rPr lang="en-US" sz="2000" u="sng" dirty="0">
                <a:latin typeface="Arial" panose="020B0604020202020204" pitchFamily="34" charset="0"/>
                <a:cs typeface="Arial" panose="020B0604020202020204" pitchFamily="34" charset="0"/>
              </a:rPr>
              <a:t>&gt;</a:t>
            </a:r>
            <a:r>
              <a:rPr lang="en-US" sz="2000" dirty="0">
                <a:latin typeface="Arial" panose="020B0604020202020204" pitchFamily="34" charset="0"/>
                <a:cs typeface="Arial" panose="020B0604020202020204" pitchFamily="34" charset="0"/>
              </a:rPr>
              <a:t> 200 Rooms </a:t>
            </a:r>
          </a:p>
          <a:p>
            <a:endParaRPr lang="en-US" sz="2000" dirty="0">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0D253845-8E02-482B-ABF2-E875CFCD95D4}"/>
              </a:ext>
            </a:extLst>
          </p:cNvPr>
          <p:cNvSpPr txBox="1"/>
          <p:nvPr/>
        </p:nvSpPr>
        <p:spPr>
          <a:xfrm>
            <a:off x="6623774" y="4585633"/>
            <a:ext cx="2312540" cy="1292662"/>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Local Education Agencies with On-Site Food Facility</a:t>
            </a:r>
          </a:p>
          <a:p>
            <a:endParaRPr lang="en-US" dirty="0">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16D053C3-841B-465F-B3D8-B624E14F660B}"/>
              </a:ext>
            </a:extLst>
          </p:cNvPr>
          <p:cNvSpPr txBox="1"/>
          <p:nvPr/>
        </p:nvSpPr>
        <p:spPr>
          <a:xfrm>
            <a:off x="10014078" y="1785327"/>
            <a:ext cx="2217773" cy="707886"/>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Large Venues and Events</a:t>
            </a:r>
          </a:p>
        </p:txBody>
      </p:sp>
      <p:sp>
        <p:nvSpPr>
          <p:cNvPr id="40" name="TextBox 39">
            <a:extLst>
              <a:ext uri="{FF2B5EF4-FFF2-40B4-BE49-F238E27FC236}">
                <a16:creationId xmlns:a16="http://schemas.microsoft.com/office/drawing/2014/main" id="{5BEDA862-2B85-43F9-977E-25FC40458878}"/>
              </a:ext>
            </a:extLst>
          </p:cNvPr>
          <p:cNvSpPr txBox="1"/>
          <p:nvPr/>
        </p:nvSpPr>
        <p:spPr>
          <a:xfrm>
            <a:off x="10014078" y="3074317"/>
            <a:ext cx="2217773" cy="707886"/>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State Agencies with Cafeterias</a:t>
            </a:r>
          </a:p>
        </p:txBody>
      </p:sp>
      <p:sp>
        <p:nvSpPr>
          <p:cNvPr id="41" name="TextBox 40">
            <a:extLst>
              <a:ext uri="{FF2B5EF4-FFF2-40B4-BE49-F238E27FC236}">
                <a16:creationId xmlns:a16="http://schemas.microsoft.com/office/drawing/2014/main" id="{A30CF59D-87BD-43DE-A443-FE752545D867}"/>
              </a:ext>
            </a:extLst>
          </p:cNvPr>
          <p:cNvSpPr txBox="1"/>
          <p:nvPr/>
        </p:nvSpPr>
        <p:spPr>
          <a:xfrm>
            <a:off x="10014078" y="4528689"/>
            <a:ext cx="2217773" cy="1323439"/>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Health Facilities with </a:t>
            </a:r>
            <a:r>
              <a:rPr lang="en-US" sz="2000" u="sng" dirty="0">
                <a:latin typeface="Arial" panose="020B0604020202020204" pitchFamily="34" charset="0"/>
                <a:cs typeface="Arial" panose="020B0604020202020204" pitchFamily="34" charset="0"/>
              </a:rPr>
              <a:t>&gt;</a:t>
            </a:r>
            <a:r>
              <a:rPr lang="en-US" sz="2000" dirty="0">
                <a:latin typeface="Arial" panose="020B0604020202020204" pitchFamily="34" charset="0"/>
                <a:cs typeface="Arial" panose="020B0604020202020204" pitchFamily="34" charset="0"/>
              </a:rPr>
              <a:t> 100 Beds and On-Site Food Facility</a:t>
            </a:r>
          </a:p>
        </p:txBody>
      </p:sp>
      <p:cxnSp>
        <p:nvCxnSpPr>
          <p:cNvPr id="44" name="Straight Connector 43">
            <a:extLst>
              <a:ext uri="{FF2B5EF4-FFF2-40B4-BE49-F238E27FC236}">
                <a16:creationId xmlns:a16="http://schemas.microsoft.com/office/drawing/2014/main" id="{CE47AABB-1ED6-41C8-AC12-3982C8C2B51C}"/>
              </a:ext>
              <a:ext uri="{C183D7F6-B498-43B3-948B-1728B52AA6E4}">
                <adec:decorative xmlns:adec="http://schemas.microsoft.com/office/drawing/2017/decorative" val="1"/>
              </a:ext>
            </a:extLst>
          </p:cNvPr>
          <p:cNvCxnSpPr/>
          <p:nvPr/>
        </p:nvCxnSpPr>
        <p:spPr>
          <a:xfrm>
            <a:off x="5257799" y="875752"/>
            <a:ext cx="0" cy="5392701"/>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1166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6E6E6"/>
        </a:solidFill>
        <a:effectLst/>
      </p:bgPr>
    </p:bg>
    <p:spTree>
      <p:nvGrpSpPr>
        <p:cNvPr id="1" name=""/>
        <p:cNvGrpSpPr/>
        <p:nvPr/>
      </p:nvGrpSpPr>
      <p:grpSpPr>
        <a:xfrm>
          <a:off x="0" y="0"/>
          <a:ext cx="0" cy="0"/>
          <a:chOff x="0" y="0"/>
          <a:chExt cx="0" cy="0"/>
        </a:xfrm>
      </p:grpSpPr>
      <p:sp>
        <p:nvSpPr>
          <p:cNvPr id="3" name="Title 2" descr="SB 1383 IN ACTION">
            <a:extLst>
              <a:ext uri="{FF2B5EF4-FFF2-40B4-BE49-F238E27FC236}">
                <a16:creationId xmlns:a16="http://schemas.microsoft.com/office/drawing/2014/main" id="{ECBCE21C-3988-4812-9557-99FCCF847D1D}"/>
              </a:ext>
            </a:extLst>
          </p:cNvPr>
          <p:cNvSpPr>
            <a:spLocks noGrp="1"/>
          </p:cNvSpPr>
          <p:nvPr>
            <p:ph type="title"/>
          </p:nvPr>
        </p:nvSpPr>
        <p:spPr>
          <a:xfrm>
            <a:off x="0" y="0"/>
            <a:ext cx="12192000" cy="1231363"/>
          </a:xfrm>
          <a:solidFill>
            <a:srgbClr val="65A050"/>
          </a:solidFill>
        </p:spPr>
        <p:txBody>
          <a:bodyPr/>
          <a:lstStyle/>
          <a:p>
            <a:pPr marL="0" marR="0" lvl="0" indent="0" algn="ctr" defTabSz="914400" rtl="0" eaLnBrk="1" fontAlgn="auto" latinLnBrk="0" hangingPunct="1">
              <a:lnSpc>
                <a:spcPts val="3310"/>
              </a:lnSpc>
              <a:spcBef>
                <a:spcPts val="0"/>
              </a:spcBef>
              <a:spcAft>
                <a:spcPts val="0"/>
              </a:spcAft>
              <a:buClrTx/>
              <a:buSzTx/>
              <a:buFontTx/>
              <a:buNone/>
              <a:tabLst/>
              <a:defRPr/>
            </a:pPr>
            <a:br>
              <a:rPr lang="en-US" sz="4800" b="1" dirty="0">
                <a:latin typeface="Arial" panose="020B0604020202020204" pitchFamily="34" charset="0"/>
                <a:cs typeface="Arial" panose="020B0604020202020204" pitchFamily="34" charset="0"/>
              </a:rPr>
            </a:br>
            <a:r>
              <a:rPr lang="en-US" sz="4800" b="0" dirty="0">
                <a:latin typeface="Arial" panose="020B0604020202020204" pitchFamily="34" charset="0"/>
                <a:cs typeface="Arial" panose="020B0604020202020204" pitchFamily="34" charset="0"/>
              </a:rPr>
              <a:t>  SB 1383 </a:t>
            </a:r>
            <a:r>
              <a:rPr lang="en-US" sz="4800" b="0" spc="5" dirty="0">
                <a:latin typeface="Arial" panose="020B0604020202020204" pitchFamily="34" charset="0"/>
                <a:cs typeface="Arial" panose="020B0604020202020204" pitchFamily="34" charset="0"/>
              </a:rPr>
              <a:t>IN</a:t>
            </a:r>
            <a:r>
              <a:rPr lang="en-US" sz="4800" b="0" spc="-25" dirty="0">
                <a:latin typeface="Arial" panose="020B0604020202020204" pitchFamily="34" charset="0"/>
                <a:cs typeface="Arial" panose="020B0604020202020204" pitchFamily="34" charset="0"/>
              </a:rPr>
              <a:t> </a:t>
            </a:r>
            <a:r>
              <a:rPr lang="en-US" sz="4800" b="0" spc="5" dirty="0">
                <a:latin typeface="Arial" panose="020B0604020202020204" pitchFamily="34" charset="0"/>
                <a:cs typeface="Arial" panose="020B0604020202020204" pitchFamily="34" charset="0"/>
              </a:rPr>
              <a:t>ACTION</a:t>
            </a:r>
            <a:b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
        <p:nvSpPr>
          <p:cNvPr id="4" name="Content Placeholder 3" descr="COMMERCIAL EDIBLE FOOD GENERATORS&#10;">
            <a:extLst>
              <a:ext uri="{FF2B5EF4-FFF2-40B4-BE49-F238E27FC236}">
                <a16:creationId xmlns:a16="http://schemas.microsoft.com/office/drawing/2014/main" id="{62D2CC14-E073-4B71-8567-3153BA1002C3}"/>
              </a:ext>
            </a:extLst>
          </p:cNvPr>
          <p:cNvSpPr>
            <a:spLocks noGrp="1"/>
          </p:cNvSpPr>
          <p:nvPr>
            <p:ph sz="half" idx="2"/>
          </p:nvPr>
        </p:nvSpPr>
        <p:spPr>
          <a:xfrm>
            <a:off x="201351" y="1577339"/>
            <a:ext cx="4875975" cy="5724644"/>
          </a:xfrm>
          <a:noFill/>
        </p:spPr>
        <p:txBody>
          <a:bodyPr/>
          <a:lstStyle/>
          <a:p>
            <a:pPr algn="ctr"/>
            <a:r>
              <a:rPr kumimoji="0" lang="en-US" sz="3600" b="1" i="0" u="none" strike="noStrike" kern="1200" cap="none" spc="10" normalizeH="0" baseline="0" noProof="0" dirty="0">
                <a:ln>
                  <a:noFill/>
                </a:ln>
                <a:solidFill>
                  <a:srgbClr val="00426A"/>
                </a:solidFill>
                <a:effectLst/>
                <a:uLnTx/>
                <a:uFillTx/>
                <a:latin typeface="Arial" panose="020B0604020202020204" pitchFamily="34" charset="0"/>
                <a:cs typeface="Arial" panose="020B0604020202020204" pitchFamily="34" charset="0"/>
              </a:rPr>
              <a:t>COMMERCIAL</a:t>
            </a:r>
            <a:r>
              <a:rPr kumimoji="0" lang="en-US" sz="3600" b="1" i="0" u="none" strike="noStrike" kern="1200" cap="none" spc="60" normalizeH="0" baseline="0" noProof="0" dirty="0">
                <a:ln>
                  <a:noFill/>
                </a:ln>
                <a:solidFill>
                  <a:srgbClr val="00426A"/>
                </a:solidFill>
                <a:effectLst/>
                <a:uLnTx/>
                <a:uFillTx/>
                <a:latin typeface="Arial" panose="020B0604020202020204" pitchFamily="34" charset="0"/>
                <a:cs typeface="Arial" panose="020B0604020202020204" pitchFamily="34" charset="0"/>
              </a:rPr>
              <a:t> </a:t>
            </a:r>
            <a:r>
              <a:rPr kumimoji="0" lang="en-US" sz="3600" b="1" i="0" u="none" strike="noStrike" kern="1200" cap="none" spc="5" normalizeH="0" baseline="0" noProof="0" dirty="0">
                <a:ln>
                  <a:noFill/>
                </a:ln>
                <a:solidFill>
                  <a:srgbClr val="00426A"/>
                </a:solidFill>
                <a:effectLst/>
                <a:uLnTx/>
                <a:uFillTx/>
                <a:latin typeface="Arial" panose="020B0604020202020204" pitchFamily="34" charset="0"/>
                <a:cs typeface="Arial" panose="020B0604020202020204" pitchFamily="34" charset="0"/>
              </a:rPr>
              <a:t>EDIBLE FOOD</a:t>
            </a:r>
            <a:r>
              <a:rPr kumimoji="0" lang="en-US" sz="3600" b="1" i="0" u="none" strike="noStrike" kern="1200" cap="none" spc="110" normalizeH="0" baseline="0" noProof="0" dirty="0">
                <a:ln>
                  <a:noFill/>
                </a:ln>
                <a:solidFill>
                  <a:srgbClr val="00426A"/>
                </a:solidFill>
                <a:effectLst/>
                <a:uLnTx/>
                <a:uFillTx/>
                <a:latin typeface="Arial" panose="020B0604020202020204" pitchFamily="34" charset="0"/>
                <a:cs typeface="Arial" panose="020B0604020202020204" pitchFamily="34" charset="0"/>
              </a:rPr>
              <a:t> </a:t>
            </a:r>
            <a:r>
              <a:rPr kumimoji="0" lang="en-US" sz="3600" b="1" i="0" u="none" strike="noStrike" kern="1200" cap="none" spc="-15" normalizeH="0" baseline="0" noProof="0" dirty="0">
                <a:ln>
                  <a:noFill/>
                </a:ln>
                <a:solidFill>
                  <a:srgbClr val="00426A"/>
                </a:solidFill>
                <a:effectLst/>
                <a:uLnTx/>
                <a:uFillTx/>
                <a:latin typeface="Arial" panose="020B0604020202020204" pitchFamily="34" charset="0"/>
                <a:cs typeface="Arial" panose="020B0604020202020204" pitchFamily="34" charset="0"/>
              </a:rPr>
              <a:t>GENERATORS</a:t>
            </a:r>
          </a:p>
          <a:p>
            <a:endParaRPr lang="en-US" kern="1200" spc="-15" dirty="0">
              <a:solidFill>
                <a:srgbClr val="00426A"/>
              </a:solidFill>
              <a:latin typeface="Calibri" panose="020F0502020204030204" pitchFamily="34" charset="0"/>
              <a:cs typeface="Calibri" panose="020F0502020204030204" pitchFamily="34" charset="0"/>
            </a:endParaRPr>
          </a:p>
          <a:p>
            <a:endParaRPr lang="en-US" kern="1200" spc="-15" dirty="0">
              <a:solidFill>
                <a:srgbClr val="00426A"/>
              </a:solidFill>
              <a:latin typeface="Calibri" panose="020F0502020204030204" pitchFamily="34" charset="0"/>
              <a:cs typeface="Calibri" panose="020F0502020204030204" pitchFamily="34" charset="0"/>
            </a:endParaRPr>
          </a:p>
          <a:p>
            <a:endParaRPr lang="en-US" kern="1200" spc="-15" dirty="0">
              <a:solidFill>
                <a:srgbClr val="00426A"/>
              </a:solidFill>
              <a:latin typeface="Calibri" panose="020F0502020204030204" pitchFamily="34" charset="0"/>
              <a:cs typeface="Calibri" panose="020F0502020204030204" pitchFamily="34" charset="0"/>
            </a:endParaRPr>
          </a:p>
          <a:p>
            <a:endParaRPr lang="en-US" kern="1200" spc="-15" dirty="0">
              <a:solidFill>
                <a:srgbClr val="00426A"/>
              </a:solidFill>
              <a:latin typeface="Calibri" panose="020F0502020204030204" pitchFamily="34" charset="0"/>
              <a:cs typeface="Calibri" panose="020F0502020204030204" pitchFamily="34" charset="0"/>
            </a:endParaRPr>
          </a:p>
          <a:p>
            <a:endParaRPr lang="en-US" kern="1200" spc="-15" dirty="0">
              <a:solidFill>
                <a:srgbClr val="00426A"/>
              </a:solidFill>
              <a:latin typeface="Calibri" panose="020F0502020204030204" pitchFamily="34" charset="0"/>
              <a:cs typeface="Calibri" panose="020F0502020204030204" pitchFamily="34" charset="0"/>
            </a:endParaRPr>
          </a:p>
          <a:p>
            <a:endParaRPr lang="en-US" kern="1200" spc="-15" dirty="0">
              <a:solidFill>
                <a:srgbClr val="00426A"/>
              </a:solidFill>
              <a:latin typeface="Calibri" panose="020F0502020204030204" pitchFamily="34" charset="0"/>
              <a:cs typeface="Calibri" panose="020F0502020204030204" pitchFamily="34" charset="0"/>
            </a:endParaRPr>
          </a:p>
          <a:p>
            <a:endParaRPr lang="en-US" kern="1200" spc="-15" dirty="0">
              <a:solidFill>
                <a:srgbClr val="00426A"/>
              </a:solidFill>
              <a:latin typeface="Calibri" panose="020F0502020204030204" pitchFamily="34" charset="0"/>
              <a:cs typeface="Calibri" panose="020F0502020204030204" pitchFamily="34" charset="0"/>
            </a:endParaRPr>
          </a:p>
          <a:p>
            <a:endParaRPr lang="en-US" kern="1200" spc="-15" dirty="0">
              <a:solidFill>
                <a:srgbClr val="00426A"/>
              </a:solidFill>
              <a:latin typeface="Calibri" panose="020F0502020204030204" pitchFamily="34" charset="0"/>
              <a:cs typeface="Calibri" panose="020F0502020204030204" pitchFamily="34" charset="0"/>
            </a:endParaRPr>
          </a:p>
          <a:p>
            <a:endParaRPr lang="en-US" kern="1200" spc="-15" dirty="0">
              <a:solidFill>
                <a:srgbClr val="00426A"/>
              </a:solidFill>
              <a:latin typeface="Calibri" panose="020F0502020204030204" pitchFamily="34" charset="0"/>
              <a:cs typeface="Calibri" panose="020F0502020204030204" pitchFamily="34" charset="0"/>
            </a:endParaRPr>
          </a:p>
          <a:p>
            <a:endParaRPr lang="en-US" kern="1200" spc="-15" dirty="0">
              <a:solidFill>
                <a:srgbClr val="00426A"/>
              </a:solidFill>
              <a:latin typeface="Calibri" panose="020F0502020204030204" pitchFamily="34" charset="0"/>
              <a:cs typeface="Calibri" panose="020F0502020204030204" pitchFamily="34" charset="0"/>
            </a:endParaRPr>
          </a:p>
          <a:p>
            <a:endParaRPr lang="en-US" kern="1200" spc="-15" dirty="0">
              <a:solidFill>
                <a:srgbClr val="00426A"/>
              </a:solidFill>
              <a:latin typeface="Calibri" panose="020F0502020204030204" pitchFamily="34" charset="0"/>
              <a:cs typeface="Calibri" panose="020F0502020204030204" pitchFamily="34" charset="0"/>
            </a:endParaRPr>
          </a:p>
          <a:p>
            <a:endParaRPr lang="en-US" kern="1200" spc="-15" dirty="0">
              <a:solidFill>
                <a:srgbClr val="00426A"/>
              </a:solidFill>
              <a:latin typeface="Calibri" panose="020F0502020204030204" pitchFamily="34" charset="0"/>
              <a:cs typeface="Calibri" panose="020F0502020204030204" pitchFamily="34" charset="0"/>
            </a:endParaRPr>
          </a:p>
          <a:p>
            <a:endParaRPr lang="en-US" kern="1200" spc="-15" dirty="0">
              <a:solidFill>
                <a:srgbClr val="00426A"/>
              </a:solidFill>
              <a:latin typeface="Calibri" panose="020F0502020204030204" pitchFamily="34" charset="0"/>
              <a:cs typeface="Calibri" panose="020F0502020204030204" pitchFamily="34" charset="0"/>
            </a:endParaRPr>
          </a:p>
          <a:p>
            <a:endParaRPr lang="en-US" dirty="0"/>
          </a:p>
        </p:txBody>
      </p:sp>
      <p:sp>
        <p:nvSpPr>
          <p:cNvPr id="6" name="object 10">
            <a:extLst>
              <a:ext uri="{FF2B5EF4-FFF2-40B4-BE49-F238E27FC236}">
                <a16:creationId xmlns:a16="http://schemas.microsoft.com/office/drawing/2014/main" id="{37C230D0-0C34-40C7-B558-FFC6347AAD6A}"/>
              </a:ext>
              <a:ext uri="{C183D7F6-B498-43B3-948B-1728B52AA6E4}">
                <adec:decorative xmlns:adec="http://schemas.microsoft.com/office/drawing/2017/decorative" val="1"/>
              </a:ext>
            </a:extLst>
          </p:cNvPr>
          <p:cNvSpPr/>
          <p:nvPr/>
        </p:nvSpPr>
        <p:spPr>
          <a:xfrm>
            <a:off x="1713547" y="3429001"/>
            <a:ext cx="1787642" cy="1594582"/>
          </a:xfrm>
          <a:custGeom>
            <a:avLst/>
            <a:gdLst/>
            <a:ahLst/>
            <a:cxnLst/>
            <a:rect l="l" t="t" r="r" b="b"/>
            <a:pathLst>
              <a:path w="1312545" h="1327785">
                <a:moveTo>
                  <a:pt x="656082" y="0"/>
                </a:moveTo>
                <a:lnTo>
                  <a:pt x="609227" y="1666"/>
                </a:lnTo>
                <a:lnTo>
                  <a:pt x="563261" y="6591"/>
                </a:lnTo>
                <a:lnTo>
                  <a:pt x="518296" y="14662"/>
                </a:lnTo>
                <a:lnTo>
                  <a:pt x="474442" y="25766"/>
                </a:lnTo>
                <a:lnTo>
                  <a:pt x="431810" y="39792"/>
                </a:lnTo>
                <a:lnTo>
                  <a:pt x="390511" y="56627"/>
                </a:lnTo>
                <a:lnTo>
                  <a:pt x="350657" y="76158"/>
                </a:lnTo>
                <a:lnTo>
                  <a:pt x="312358" y="98273"/>
                </a:lnTo>
                <a:lnTo>
                  <a:pt x="275725" y="122860"/>
                </a:lnTo>
                <a:lnTo>
                  <a:pt x="240870" y="149807"/>
                </a:lnTo>
                <a:lnTo>
                  <a:pt x="207902" y="179000"/>
                </a:lnTo>
                <a:lnTo>
                  <a:pt x="176935" y="210329"/>
                </a:lnTo>
                <a:lnTo>
                  <a:pt x="148077" y="243680"/>
                </a:lnTo>
                <a:lnTo>
                  <a:pt x="121441" y="278940"/>
                </a:lnTo>
                <a:lnTo>
                  <a:pt x="97138" y="315999"/>
                </a:lnTo>
                <a:lnTo>
                  <a:pt x="75278" y="354743"/>
                </a:lnTo>
                <a:lnTo>
                  <a:pt x="55972" y="395060"/>
                </a:lnTo>
                <a:lnTo>
                  <a:pt x="39332" y="436837"/>
                </a:lnTo>
                <a:lnTo>
                  <a:pt x="25468" y="479963"/>
                </a:lnTo>
                <a:lnTo>
                  <a:pt x="14492" y="524325"/>
                </a:lnTo>
                <a:lnTo>
                  <a:pt x="6515" y="569810"/>
                </a:lnTo>
                <a:lnTo>
                  <a:pt x="1647" y="616306"/>
                </a:lnTo>
                <a:lnTo>
                  <a:pt x="0" y="663701"/>
                </a:lnTo>
                <a:lnTo>
                  <a:pt x="1647" y="711097"/>
                </a:lnTo>
                <a:lnTo>
                  <a:pt x="6515" y="757593"/>
                </a:lnTo>
                <a:lnTo>
                  <a:pt x="14492" y="803078"/>
                </a:lnTo>
                <a:lnTo>
                  <a:pt x="25468" y="847440"/>
                </a:lnTo>
                <a:lnTo>
                  <a:pt x="39332" y="890566"/>
                </a:lnTo>
                <a:lnTo>
                  <a:pt x="55972" y="932343"/>
                </a:lnTo>
                <a:lnTo>
                  <a:pt x="75278" y="972660"/>
                </a:lnTo>
                <a:lnTo>
                  <a:pt x="97138" y="1011404"/>
                </a:lnTo>
                <a:lnTo>
                  <a:pt x="121441" y="1048463"/>
                </a:lnTo>
                <a:lnTo>
                  <a:pt x="148077" y="1083723"/>
                </a:lnTo>
                <a:lnTo>
                  <a:pt x="176935" y="1117074"/>
                </a:lnTo>
                <a:lnTo>
                  <a:pt x="207902" y="1148403"/>
                </a:lnTo>
                <a:lnTo>
                  <a:pt x="240870" y="1177596"/>
                </a:lnTo>
                <a:lnTo>
                  <a:pt x="275725" y="1204543"/>
                </a:lnTo>
                <a:lnTo>
                  <a:pt x="312358" y="1229130"/>
                </a:lnTo>
                <a:lnTo>
                  <a:pt x="350657" y="1251245"/>
                </a:lnTo>
                <a:lnTo>
                  <a:pt x="390511" y="1270776"/>
                </a:lnTo>
                <a:lnTo>
                  <a:pt x="431810" y="1287611"/>
                </a:lnTo>
                <a:lnTo>
                  <a:pt x="474442" y="1301637"/>
                </a:lnTo>
                <a:lnTo>
                  <a:pt x="518296" y="1312741"/>
                </a:lnTo>
                <a:lnTo>
                  <a:pt x="563261" y="1320812"/>
                </a:lnTo>
                <a:lnTo>
                  <a:pt x="609227" y="1325737"/>
                </a:lnTo>
                <a:lnTo>
                  <a:pt x="656082" y="1327403"/>
                </a:lnTo>
                <a:lnTo>
                  <a:pt x="702935" y="1325737"/>
                </a:lnTo>
                <a:lnTo>
                  <a:pt x="748899" y="1320812"/>
                </a:lnTo>
                <a:lnTo>
                  <a:pt x="793863" y="1312741"/>
                </a:lnTo>
                <a:lnTo>
                  <a:pt x="837717" y="1301637"/>
                </a:lnTo>
                <a:lnTo>
                  <a:pt x="880348" y="1287611"/>
                </a:lnTo>
                <a:lnTo>
                  <a:pt x="921646" y="1270776"/>
                </a:lnTo>
                <a:lnTo>
                  <a:pt x="961500" y="1251245"/>
                </a:lnTo>
                <a:lnTo>
                  <a:pt x="999800" y="1229130"/>
                </a:lnTo>
                <a:lnTo>
                  <a:pt x="1036432" y="1204543"/>
                </a:lnTo>
                <a:lnTo>
                  <a:pt x="1071288" y="1177596"/>
                </a:lnTo>
                <a:lnTo>
                  <a:pt x="1104256" y="1148403"/>
                </a:lnTo>
                <a:lnTo>
                  <a:pt x="1135224" y="1117074"/>
                </a:lnTo>
                <a:lnTo>
                  <a:pt x="1164082" y="1083723"/>
                </a:lnTo>
                <a:lnTo>
                  <a:pt x="1190718" y="1048463"/>
                </a:lnTo>
                <a:lnTo>
                  <a:pt x="1215022" y="1011404"/>
                </a:lnTo>
                <a:lnTo>
                  <a:pt x="1236883" y="972660"/>
                </a:lnTo>
                <a:lnTo>
                  <a:pt x="1256189" y="932343"/>
                </a:lnTo>
                <a:lnTo>
                  <a:pt x="1272830" y="890566"/>
                </a:lnTo>
                <a:lnTo>
                  <a:pt x="1286694" y="847440"/>
                </a:lnTo>
                <a:lnTo>
                  <a:pt x="1297670" y="803078"/>
                </a:lnTo>
                <a:lnTo>
                  <a:pt x="1305648" y="757593"/>
                </a:lnTo>
                <a:lnTo>
                  <a:pt x="1310516" y="711097"/>
                </a:lnTo>
                <a:lnTo>
                  <a:pt x="1312164" y="663701"/>
                </a:lnTo>
                <a:lnTo>
                  <a:pt x="1310516" y="616306"/>
                </a:lnTo>
                <a:lnTo>
                  <a:pt x="1305648" y="569810"/>
                </a:lnTo>
                <a:lnTo>
                  <a:pt x="1297670" y="524325"/>
                </a:lnTo>
                <a:lnTo>
                  <a:pt x="1286694" y="479963"/>
                </a:lnTo>
                <a:lnTo>
                  <a:pt x="1272830" y="436837"/>
                </a:lnTo>
                <a:lnTo>
                  <a:pt x="1256189" y="395060"/>
                </a:lnTo>
                <a:lnTo>
                  <a:pt x="1236883" y="354743"/>
                </a:lnTo>
                <a:lnTo>
                  <a:pt x="1215022" y="315999"/>
                </a:lnTo>
                <a:lnTo>
                  <a:pt x="1190718" y="278940"/>
                </a:lnTo>
                <a:lnTo>
                  <a:pt x="1164082" y="243680"/>
                </a:lnTo>
                <a:lnTo>
                  <a:pt x="1135224" y="210329"/>
                </a:lnTo>
                <a:lnTo>
                  <a:pt x="1104256" y="179000"/>
                </a:lnTo>
                <a:lnTo>
                  <a:pt x="1071288" y="149807"/>
                </a:lnTo>
                <a:lnTo>
                  <a:pt x="1036432" y="122860"/>
                </a:lnTo>
                <a:lnTo>
                  <a:pt x="999800" y="98273"/>
                </a:lnTo>
                <a:lnTo>
                  <a:pt x="961500" y="76158"/>
                </a:lnTo>
                <a:lnTo>
                  <a:pt x="921646" y="56627"/>
                </a:lnTo>
                <a:lnTo>
                  <a:pt x="880348" y="39792"/>
                </a:lnTo>
                <a:lnTo>
                  <a:pt x="837717" y="25766"/>
                </a:lnTo>
                <a:lnTo>
                  <a:pt x="793863" y="14662"/>
                </a:lnTo>
                <a:lnTo>
                  <a:pt x="748899" y="6591"/>
                </a:lnTo>
                <a:lnTo>
                  <a:pt x="702935" y="1666"/>
                </a:lnTo>
                <a:lnTo>
                  <a:pt x="656082"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object 11" descr="silverware">
            <a:extLst>
              <a:ext uri="{FF2B5EF4-FFF2-40B4-BE49-F238E27FC236}">
                <a16:creationId xmlns:a16="http://schemas.microsoft.com/office/drawing/2014/main" id="{F611C752-ED0A-46FD-AE1A-2D06207AA973}"/>
              </a:ext>
            </a:extLst>
          </p:cNvPr>
          <p:cNvSpPr/>
          <p:nvPr/>
        </p:nvSpPr>
        <p:spPr>
          <a:xfrm>
            <a:off x="1989258" y="3593238"/>
            <a:ext cx="1235205" cy="1169041"/>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Content Placeholder 4" descr="Recover maximum   amount of edible  food   that would otherwise    be disposed&#10;&#10; Arrange food recovery through  a  contract or written   agreement  with:&#10; Food recovery organizations or services that   will collect edible food for food recovery&#10;&#10; Food recovery organizations that will accept food   that the generator self hauls&#10;">
            <a:extLst>
              <a:ext uri="{FF2B5EF4-FFF2-40B4-BE49-F238E27FC236}">
                <a16:creationId xmlns:a16="http://schemas.microsoft.com/office/drawing/2014/main" id="{E1E92A1B-9E87-4EA1-8E1D-1079CDFE7C95}"/>
              </a:ext>
            </a:extLst>
          </p:cNvPr>
          <p:cNvSpPr>
            <a:spLocks noGrp="1"/>
          </p:cNvSpPr>
          <p:nvPr>
            <p:ph sz="half" idx="3"/>
          </p:nvPr>
        </p:nvSpPr>
        <p:spPr>
          <a:xfrm>
            <a:off x="5347531" y="1231363"/>
            <a:ext cx="6812158" cy="5021952"/>
          </a:xfrm>
          <a:solidFill>
            <a:srgbClr val="094366"/>
          </a:solidFill>
        </p:spPr>
        <p:txBody>
          <a:bodyPr/>
          <a:lstStyle/>
          <a:p>
            <a:pPr marL="12700" marR="2169160">
              <a:lnSpc>
                <a:spcPts val="2590"/>
              </a:lnSpc>
              <a:defRPr/>
            </a:pPr>
            <a:r>
              <a:rPr kumimoji="0" lang="en-US" sz="1800" b="1" i="0" u="none" strike="noStrike" kern="1200" cap="none" spc="-5" normalizeH="0" baseline="0" noProof="0" dirty="0">
                <a:ln>
                  <a:noFill/>
                </a:ln>
                <a:solidFill>
                  <a:srgbClr val="FCD766"/>
                </a:solidFill>
                <a:effectLst/>
                <a:uLnTx/>
                <a:uFillTx/>
                <a:latin typeface="Arial"/>
                <a:ea typeface="+mn-ea"/>
                <a:cs typeface="Arial"/>
              </a:rPr>
              <a:t>		</a:t>
            </a:r>
          </a:p>
          <a:p>
            <a:pPr marL="12700" marR="2169160">
              <a:lnSpc>
                <a:spcPts val="2590"/>
              </a:lnSpc>
              <a:defRPr/>
            </a:pPr>
            <a:r>
              <a:rPr lang="en-US" kern="1200" spc="-5" dirty="0">
                <a:solidFill>
                  <a:srgbClr val="FCD766"/>
                </a:solidFill>
              </a:rPr>
              <a:t>		</a:t>
            </a:r>
            <a:r>
              <a:rPr kumimoji="0" lang="en-US" sz="1800" b="1" i="0" u="none" strike="noStrike" kern="1200" cap="none" spc="-5" normalizeH="0" baseline="0" noProof="0" dirty="0">
                <a:ln>
                  <a:noFill/>
                </a:ln>
                <a:solidFill>
                  <a:srgbClr val="FCD766"/>
                </a:solidFill>
                <a:effectLst/>
                <a:uLnTx/>
                <a:uFillTx/>
                <a:latin typeface="Arial"/>
                <a:ea typeface="+mn-ea"/>
                <a:cs typeface="Arial"/>
              </a:rPr>
              <a:t>Recover </a:t>
            </a:r>
            <a:r>
              <a:rPr kumimoji="0" lang="en-US" sz="1800" b="0" i="0" u="none" strike="noStrike" kern="1200" cap="none" spc="-5" normalizeH="0" baseline="0" noProof="0" dirty="0">
                <a:ln>
                  <a:noFill/>
                </a:ln>
                <a:solidFill>
                  <a:srgbClr val="FFFFFF"/>
                </a:solidFill>
                <a:effectLst/>
                <a:uLnTx/>
                <a:uFillTx/>
                <a:latin typeface="Arial"/>
                <a:ea typeface="+mn-ea"/>
                <a:cs typeface="Arial"/>
              </a:rPr>
              <a:t>maximum amount 		</a:t>
            </a:r>
            <a:r>
              <a:rPr kumimoji="0" lang="en-US" sz="1800" b="0" i="0" u="none" strike="noStrike" kern="1200" cap="none" spc="0" normalizeH="0" baseline="0" noProof="0" dirty="0">
                <a:ln>
                  <a:noFill/>
                </a:ln>
                <a:solidFill>
                  <a:srgbClr val="FFFFFF"/>
                </a:solidFill>
                <a:effectLst/>
                <a:uLnTx/>
                <a:uFillTx/>
                <a:latin typeface="Arial"/>
                <a:ea typeface="+mn-ea"/>
                <a:cs typeface="Arial"/>
              </a:rPr>
              <a:t>of </a:t>
            </a:r>
            <a:r>
              <a:rPr kumimoji="0" lang="en-US" sz="1800" b="0" i="0" u="none" strike="noStrike" kern="1200" cap="none" spc="-10" normalizeH="0" baseline="0" noProof="0" dirty="0">
                <a:ln>
                  <a:noFill/>
                </a:ln>
                <a:solidFill>
                  <a:srgbClr val="FFFFFF"/>
                </a:solidFill>
                <a:effectLst/>
                <a:uLnTx/>
                <a:uFillTx/>
                <a:latin typeface="Arial"/>
                <a:ea typeface="+mn-ea"/>
                <a:cs typeface="Arial"/>
              </a:rPr>
              <a:t>edible </a:t>
            </a:r>
            <a:r>
              <a:rPr kumimoji="0" lang="en-US" sz="1800" b="0" i="0" u="none" strike="noStrike" kern="1200" cap="none" spc="-5" normalizeH="0" baseline="0" noProof="0" dirty="0">
                <a:ln>
                  <a:noFill/>
                </a:ln>
                <a:solidFill>
                  <a:srgbClr val="FFFFFF"/>
                </a:solidFill>
                <a:effectLst/>
                <a:uLnTx/>
                <a:uFillTx/>
                <a:latin typeface="Arial"/>
                <a:ea typeface="+mn-ea"/>
                <a:cs typeface="Arial"/>
              </a:rPr>
              <a:t>food </a:t>
            </a:r>
            <a:r>
              <a:rPr kumimoji="0" lang="en-US" sz="1800" b="0" i="0" u="none" strike="noStrike" kern="1200" cap="none" spc="0" normalizeH="0" baseline="0" noProof="0" dirty="0">
                <a:ln>
                  <a:noFill/>
                </a:ln>
                <a:solidFill>
                  <a:srgbClr val="FFFFFF"/>
                </a:solidFill>
                <a:effectLst/>
                <a:uLnTx/>
                <a:uFillTx/>
                <a:latin typeface="Arial"/>
                <a:ea typeface="+mn-ea"/>
                <a:cs typeface="Arial"/>
              </a:rPr>
              <a:t>that </a:t>
            </a:r>
            <a:r>
              <a:rPr kumimoji="0" lang="en-US" sz="1800" b="0" i="0" u="none" strike="noStrike" kern="1200" cap="none" spc="-5" normalizeH="0" baseline="0" noProof="0" dirty="0">
                <a:ln>
                  <a:noFill/>
                </a:ln>
                <a:solidFill>
                  <a:srgbClr val="FFFFFF"/>
                </a:solidFill>
                <a:effectLst/>
                <a:uLnTx/>
                <a:uFillTx/>
                <a:latin typeface="Arial"/>
                <a:ea typeface="+mn-ea"/>
                <a:cs typeface="Arial"/>
              </a:rPr>
              <a:t>would 			otherwise be disposed</a:t>
            </a: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a:p>
            <a:pPr marL="12700" marR="2169160" lvl="0" indent="0" algn="l" defTabSz="914400" rtl="0" eaLnBrk="1" fontAlgn="auto" latinLnBrk="0" hangingPunct="1">
              <a:lnSpc>
                <a:spcPts val="259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a:endParaRPr>
          </a:p>
          <a:p>
            <a:pPr marL="12700" marR="2169160" lvl="0" indent="0" algn="l" defTabSz="914400" rtl="0" eaLnBrk="1" fontAlgn="auto" latinLnBrk="0" hangingPunct="1">
              <a:lnSpc>
                <a:spcPts val="259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Arial"/>
                <a:ea typeface="+mn-ea"/>
                <a:cs typeface="Arial"/>
              </a:rPr>
              <a:t>		Arrange </a:t>
            </a:r>
            <a:r>
              <a:rPr kumimoji="0" lang="en-US" sz="1800" b="0" i="0" u="none" strike="noStrike" kern="1200" cap="none" spc="-5" normalizeH="0" baseline="0" noProof="0" dirty="0">
                <a:ln>
                  <a:noFill/>
                </a:ln>
                <a:solidFill>
                  <a:srgbClr val="FFFFFF"/>
                </a:solidFill>
                <a:effectLst/>
                <a:uLnTx/>
                <a:uFillTx/>
                <a:latin typeface="Arial"/>
                <a:ea typeface="+mn-ea"/>
                <a:cs typeface="Arial"/>
              </a:rPr>
              <a:t>food </a:t>
            </a:r>
            <a:r>
              <a:rPr kumimoji="0" lang="en-US" sz="1800" b="0" i="0" u="none" strike="noStrike" kern="1200" cap="none" spc="0" normalizeH="0" baseline="0" noProof="0" dirty="0">
                <a:ln>
                  <a:noFill/>
                </a:ln>
                <a:solidFill>
                  <a:srgbClr val="FFFFFF"/>
                </a:solidFill>
                <a:effectLst/>
                <a:uLnTx/>
                <a:uFillTx/>
                <a:latin typeface="Arial"/>
                <a:ea typeface="+mn-ea"/>
                <a:cs typeface="Arial"/>
              </a:rPr>
              <a:t>recovery 			through </a:t>
            </a:r>
            <a:r>
              <a:rPr kumimoji="0" lang="en-US" sz="1800" b="0" i="0" u="none" strike="noStrike" kern="1200" cap="none" spc="-5" normalizeH="0" baseline="0" noProof="0" dirty="0">
                <a:ln>
                  <a:noFill/>
                </a:ln>
                <a:solidFill>
                  <a:srgbClr val="FFFFFF"/>
                </a:solidFill>
                <a:effectLst/>
                <a:uLnTx/>
                <a:uFillTx/>
                <a:latin typeface="Arial"/>
                <a:ea typeface="+mn-ea"/>
                <a:cs typeface="Arial"/>
              </a:rPr>
              <a:t>a </a:t>
            </a:r>
            <a:r>
              <a:rPr kumimoji="0" lang="en-US" sz="1800" b="1" i="0" u="none" strike="noStrike" kern="1200" cap="none" spc="-5" normalizeH="0" baseline="0" noProof="0" dirty="0">
                <a:ln>
                  <a:noFill/>
                </a:ln>
                <a:solidFill>
                  <a:srgbClr val="FCD766"/>
                </a:solidFill>
                <a:effectLst/>
                <a:uLnTx/>
                <a:uFillTx/>
                <a:latin typeface="Arial"/>
                <a:ea typeface="+mn-ea"/>
                <a:cs typeface="Arial"/>
              </a:rPr>
              <a:t>contract </a:t>
            </a:r>
            <a:r>
              <a:rPr kumimoji="0" lang="en-US" sz="1800" b="1" i="0" u="none" strike="noStrike" kern="1200" cap="none" spc="0" normalizeH="0" baseline="0" noProof="0" dirty="0">
                <a:ln>
                  <a:noFill/>
                </a:ln>
                <a:solidFill>
                  <a:srgbClr val="FCD766"/>
                </a:solidFill>
                <a:effectLst/>
                <a:uLnTx/>
                <a:uFillTx/>
                <a:latin typeface="Arial"/>
                <a:ea typeface="+mn-ea"/>
                <a:cs typeface="Arial"/>
              </a:rPr>
              <a:t>or 			written</a:t>
            </a:r>
            <a:r>
              <a:rPr lang="en-US" kern="1200" dirty="0">
                <a:solidFill>
                  <a:srgbClr val="FCD766"/>
                </a:solidFill>
              </a:rPr>
              <a:t> </a:t>
            </a:r>
            <a:r>
              <a:rPr kumimoji="0" lang="en-US" sz="1800" b="1" i="0" u="none" strike="noStrike" kern="1200" cap="none" spc="0" normalizeH="0" baseline="0" noProof="0" dirty="0">
                <a:ln>
                  <a:noFill/>
                </a:ln>
                <a:solidFill>
                  <a:srgbClr val="FCD766"/>
                </a:solidFill>
                <a:effectLst/>
                <a:uLnTx/>
                <a:uFillTx/>
                <a:latin typeface="Arial"/>
                <a:ea typeface="+mn-ea"/>
                <a:cs typeface="Arial"/>
              </a:rPr>
              <a:t>agreement </a:t>
            </a:r>
            <a:r>
              <a:rPr kumimoji="0" lang="en-US" sz="1800" b="0" i="0" u="none" strike="noStrike" kern="1200" cap="none" spc="-5" normalizeH="0" baseline="0" noProof="0" dirty="0">
                <a:ln>
                  <a:noFill/>
                </a:ln>
                <a:solidFill>
                  <a:srgbClr val="FFFFFF"/>
                </a:solidFill>
                <a:effectLst/>
                <a:uLnTx/>
                <a:uFillTx/>
                <a:latin typeface="Arial"/>
                <a:ea typeface="+mn-ea"/>
                <a:cs typeface="Arial"/>
              </a:rPr>
              <a:t>with:</a:t>
            </a: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a:p>
            <a:pPr marL="514984" marR="563880" lvl="0" indent="0" algn="l" defTabSz="914400" rtl="0" eaLnBrk="1" fontAlgn="auto" latinLnBrk="0" hangingPunct="1">
              <a:lnSpc>
                <a:spcPct val="100000"/>
              </a:lnSpc>
              <a:spcBef>
                <a:spcPts val="1570"/>
              </a:spcBef>
              <a:spcAft>
                <a:spcPts val="0"/>
              </a:spcAft>
              <a:buClrTx/>
              <a:buSzTx/>
              <a:buFontTx/>
              <a:buNone/>
              <a:tabLst/>
              <a:defRPr/>
            </a:pPr>
            <a:r>
              <a:rPr kumimoji="0" lang="en-US" sz="1800" b="0" i="0" u="none" strike="noStrike" kern="1200" cap="none" spc="-5" normalizeH="0" baseline="0" noProof="0" dirty="0">
                <a:ln>
                  <a:noFill/>
                </a:ln>
                <a:solidFill>
                  <a:srgbClr val="FFFFFF"/>
                </a:solidFill>
                <a:effectLst/>
                <a:uLnTx/>
                <a:uFillTx/>
                <a:latin typeface="Arial"/>
                <a:ea typeface="+mn-ea"/>
                <a:cs typeface="Arial"/>
              </a:rPr>
              <a:t>		Food recovery organizations or services 		that will </a:t>
            </a:r>
            <a:r>
              <a:rPr kumimoji="0" lang="en-US" sz="1800" b="1" i="0" u="none" strike="noStrike" kern="1200" cap="none" spc="-5" normalizeH="0" baseline="0" noProof="0" dirty="0">
                <a:ln>
                  <a:noFill/>
                </a:ln>
                <a:solidFill>
                  <a:srgbClr val="FCD766"/>
                </a:solidFill>
                <a:effectLst/>
                <a:uLnTx/>
                <a:uFillTx/>
                <a:latin typeface="Arial"/>
                <a:ea typeface="+mn-ea"/>
                <a:cs typeface="Arial"/>
              </a:rPr>
              <a:t>collect </a:t>
            </a:r>
            <a:r>
              <a:rPr kumimoji="0" lang="en-US" sz="1800" b="0" i="0" u="none" strike="noStrike" kern="1200" cap="none" spc="-5" normalizeH="0" baseline="0" noProof="0" dirty="0">
                <a:ln>
                  <a:noFill/>
                </a:ln>
                <a:solidFill>
                  <a:srgbClr val="FFFFFF"/>
                </a:solidFill>
                <a:effectLst/>
                <a:uLnTx/>
                <a:uFillTx/>
                <a:latin typeface="Arial"/>
                <a:ea typeface="+mn-ea"/>
                <a:cs typeface="Arial"/>
              </a:rPr>
              <a:t>edible food for food</a:t>
            </a:r>
            <a:r>
              <a:rPr kumimoji="0" lang="en-US" sz="1800" b="0" i="0" u="none" strike="noStrike" kern="1200" cap="none" spc="65" normalizeH="0" baseline="0" noProof="0" dirty="0">
                <a:ln>
                  <a:noFill/>
                </a:ln>
                <a:solidFill>
                  <a:srgbClr val="FFFFFF"/>
                </a:solidFill>
                <a:effectLst/>
                <a:uLnTx/>
                <a:uFillTx/>
                <a:latin typeface="Arial"/>
                <a:ea typeface="+mn-ea"/>
                <a:cs typeface="Arial"/>
              </a:rPr>
              <a:t> 			</a:t>
            </a:r>
            <a:r>
              <a:rPr kumimoji="0" lang="en-US" sz="1800" b="0" i="0" u="none" strike="noStrike" kern="1200" cap="none" spc="-5" normalizeH="0" baseline="0" noProof="0" dirty="0">
                <a:ln>
                  <a:noFill/>
                </a:ln>
                <a:solidFill>
                  <a:srgbClr val="FFFFFF"/>
                </a:solidFill>
                <a:effectLst/>
                <a:uLnTx/>
                <a:uFillTx/>
                <a:latin typeface="Arial"/>
                <a:ea typeface="+mn-ea"/>
                <a:cs typeface="Arial"/>
              </a:rPr>
              <a:t>recovery</a:t>
            </a: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a:ea typeface="+mn-ea"/>
              <a:cs typeface="Times New Roman"/>
            </a:endParaRPr>
          </a:p>
          <a:p>
            <a:pPr marL="514984" marR="508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5" normalizeH="0" baseline="0" noProof="0" dirty="0">
                <a:ln>
                  <a:noFill/>
                </a:ln>
                <a:solidFill>
                  <a:srgbClr val="FFFFFF"/>
                </a:solidFill>
                <a:effectLst/>
                <a:uLnTx/>
                <a:uFillTx/>
                <a:latin typeface="Arial"/>
                <a:ea typeface="+mn-ea"/>
                <a:cs typeface="Arial"/>
              </a:rPr>
              <a:t>		Food recovery organizations that will </a:t>
            </a:r>
          </a:p>
          <a:p>
            <a:pPr marL="514984" marR="5080" lvl="0" indent="0" algn="l" defTabSz="914400" rtl="0" eaLnBrk="1" fontAlgn="auto" latinLnBrk="0" hangingPunct="1">
              <a:lnSpc>
                <a:spcPct val="100000"/>
              </a:lnSpc>
              <a:spcBef>
                <a:spcPts val="0"/>
              </a:spcBef>
              <a:spcAft>
                <a:spcPts val="0"/>
              </a:spcAft>
              <a:buClrTx/>
              <a:buSzTx/>
              <a:buFontTx/>
              <a:buNone/>
              <a:tabLst/>
              <a:defRPr/>
            </a:pPr>
            <a:r>
              <a:rPr lang="en-US" b="0" kern="1200" spc="-5" dirty="0">
                <a:solidFill>
                  <a:srgbClr val="FFFFFF"/>
                </a:solidFill>
              </a:rPr>
              <a:t>		</a:t>
            </a:r>
            <a:r>
              <a:rPr kumimoji="0" lang="en-US" sz="1800" b="0" i="0" u="none" strike="noStrike" kern="1200" cap="none" spc="-5" normalizeH="0" baseline="0" noProof="0" dirty="0">
                <a:ln>
                  <a:noFill/>
                </a:ln>
                <a:solidFill>
                  <a:srgbClr val="FFFFFF"/>
                </a:solidFill>
                <a:effectLst/>
                <a:uLnTx/>
                <a:uFillTx/>
                <a:latin typeface="Arial"/>
                <a:ea typeface="+mn-ea"/>
                <a:cs typeface="Arial"/>
              </a:rPr>
              <a:t>accept food that the generator </a:t>
            </a:r>
            <a:r>
              <a:rPr kumimoji="0" lang="en-US" sz="1800" b="1" i="0" u="none" strike="noStrike" kern="1200" cap="none" spc="-5" normalizeH="0" baseline="0" noProof="0" dirty="0">
                <a:ln>
                  <a:noFill/>
                </a:ln>
                <a:solidFill>
                  <a:srgbClr val="FCD766"/>
                </a:solidFill>
                <a:effectLst/>
                <a:uLnTx/>
                <a:uFillTx/>
                <a:latin typeface="Arial"/>
                <a:ea typeface="+mn-ea"/>
                <a:cs typeface="Arial"/>
              </a:rPr>
              <a:t>self</a:t>
            </a:r>
            <a:r>
              <a:rPr kumimoji="0" lang="en-US" sz="1800" b="1" i="0" u="none" strike="noStrike" kern="1200" cap="none" spc="40" normalizeH="0" baseline="0" noProof="0" dirty="0">
                <a:ln>
                  <a:noFill/>
                </a:ln>
                <a:solidFill>
                  <a:srgbClr val="FCD766"/>
                </a:solidFill>
                <a:effectLst/>
                <a:uLnTx/>
                <a:uFillTx/>
                <a:latin typeface="Arial"/>
                <a:ea typeface="+mn-ea"/>
                <a:cs typeface="Arial"/>
              </a:rPr>
              <a:t> </a:t>
            </a:r>
            <a:r>
              <a:rPr kumimoji="0" lang="en-US" sz="1800" b="1" i="0" u="none" strike="noStrike" kern="1200" cap="none" spc="-5" normalizeH="0" baseline="0" noProof="0" dirty="0">
                <a:ln>
                  <a:noFill/>
                </a:ln>
                <a:solidFill>
                  <a:srgbClr val="FCD766"/>
                </a:solidFill>
                <a:effectLst/>
                <a:uLnTx/>
                <a:uFillTx/>
                <a:latin typeface="Arial"/>
                <a:ea typeface="+mn-ea"/>
                <a:cs typeface="Arial"/>
              </a:rPr>
              <a:t>hauls</a:t>
            </a: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a:p>
            <a:endParaRPr lang="en-US" dirty="0"/>
          </a:p>
        </p:txBody>
      </p:sp>
      <p:sp>
        <p:nvSpPr>
          <p:cNvPr id="9" name="object 21">
            <a:extLst>
              <a:ext uri="{FF2B5EF4-FFF2-40B4-BE49-F238E27FC236}">
                <a16:creationId xmlns:a16="http://schemas.microsoft.com/office/drawing/2014/main" id="{112FF810-FA86-4F23-9807-04BB3C2C94CB}"/>
              </a:ext>
              <a:ext uri="{C183D7F6-B498-43B3-948B-1728B52AA6E4}">
                <adec:decorative xmlns:adec="http://schemas.microsoft.com/office/drawing/2017/decorative" val="1"/>
              </a:ext>
            </a:extLst>
          </p:cNvPr>
          <p:cNvSpPr/>
          <p:nvPr/>
        </p:nvSpPr>
        <p:spPr>
          <a:xfrm>
            <a:off x="5826627" y="1654551"/>
            <a:ext cx="915964" cy="945925"/>
          </a:xfrm>
          <a:custGeom>
            <a:avLst/>
            <a:gdLst/>
            <a:ahLst/>
            <a:cxnLst/>
            <a:rect l="l" t="t" r="r" b="b"/>
            <a:pathLst>
              <a:path w="925195" h="935989">
                <a:moveTo>
                  <a:pt x="462534" y="0"/>
                </a:moveTo>
                <a:lnTo>
                  <a:pt x="415251" y="2415"/>
                </a:lnTo>
                <a:lnTo>
                  <a:pt x="369332" y="9503"/>
                </a:lnTo>
                <a:lnTo>
                  <a:pt x="325010" y="21030"/>
                </a:lnTo>
                <a:lnTo>
                  <a:pt x="282517" y="36760"/>
                </a:lnTo>
                <a:lnTo>
                  <a:pt x="242086" y="56459"/>
                </a:lnTo>
                <a:lnTo>
                  <a:pt x="203950" y="79891"/>
                </a:lnTo>
                <a:lnTo>
                  <a:pt x="168341" y="106822"/>
                </a:lnTo>
                <a:lnTo>
                  <a:pt x="135493" y="137017"/>
                </a:lnTo>
                <a:lnTo>
                  <a:pt x="105637" y="170240"/>
                </a:lnTo>
                <a:lnTo>
                  <a:pt x="79007" y="206257"/>
                </a:lnTo>
                <a:lnTo>
                  <a:pt x="55836" y="244832"/>
                </a:lnTo>
                <a:lnTo>
                  <a:pt x="36355" y="285732"/>
                </a:lnTo>
                <a:lnTo>
                  <a:pt x="20799" y="328720"/>
                </a:lnTo>
                <a:lnTo>
                  <a:pt x="9399" y="373562"/>
                </a:lnTo>
                <a:lnTo>
                  <a:pt x="2388" y="420023"/>
                </a:lnTo>
                <a:lnTo>
                  <a:pt x="0" y="467867"/>
                </a:lnTo>
                <a:lnTo>
                  <a:pt x="2388" y="515712"/>
                </a:lnTo>
                <a:lnTo>
                  <a:pt x="9399" y="562173"/>
                </a:lnTo>
                <a:lnTo>
                  <a:pt x="20799" y="607015"/>
                </a:lnTo>
                <a:lnTo>
                  <a:pt x="36355" y="650003"/>
                </a:lnTo>
                <a:lnTo>
                  <a:pt x="55836" y="690903"/>
                </a:lnTo>
                <a:lnTo>
                  <a:pt x="79007" y="729478"/>
                </a:lnTo>
                <a:lnTo>
                  <a:pt x="105637" y="765495"/>
                </a:lnTo>
                <a:lnTo>
                  <a:pt x="135493" y="798718"/>
                </a:lnTo>
                <a:lnTo>
                  <a:pt x="168341" y="828913"/>
                </a:lnTo>
                <a:lnTo>
                  <a:pt x="203950" y="855844"/>
                </a:lnTo>
                <a:lnTo>
                  <a:pt x="242086" y="879276"/>
                </a:lnTo>
                <a:lnTo>
                  <a:pt x="282517" y="898975"/>
                </a:lnTo>
                <a:lnTo>
                  <a:pt x="325010" y="914705"/>
                </a:lnTo>
                <a:lnTo>
                  <a:pt x="369332" y="926232"/>
                </a:lnTo>
                <a:lnTo>
                  <a:pt x="415251" y="933320"/>
                </a:lnTo>
                <a:lnTo>
                  <a:pt x="462534" y="935736"/>
                </a:lnTo>
                <a:lnTo>
                  <a:pt x="509816" y="933320"/>
                </a:lnTo>
                <a:lnTo>
                  <a:pt x="555735" y="926232"/>
                </a:lnTo>
                <a:lnTo>
                  <a:pt x="600057" y="914705"/>
                </a:lnTo>
                <a:lnTo>
                  <a:pt x="642550" y="898975"/>
                </a:lnTo>
                <a:lnTo>
                  <a:pt x="682981" y="879276"/>
                </a:lnTo>
                <a:lnTo>
                  <a:pt x="721117" y="855844"/>
                </a:lnTo>
                <a:lnTo>
                  <a:pt x="756726" y="828913"/>
                </a:lnTo>
                <a:lnTo>
                  <a:pt x="789574" y="798718"/>
                </a:lnTo>
                <a:lnTo>
                  <a:pt x="819430" y="765495"/>
                </a:lnTo>
                <a:lnTo>
                  <a:pt x="846060" y="729478"/>
                </a:lnTo>
                <a:lnTo>
                  <a:pt x="869231" y="690903"/>
                </a:lnTo>
                <a:lnTo>
                  <a:pt x="888712" y="650003"/>
                </a:lnTo>
                <a:lnTo>
                  <a:pt x="904268" y="607015"/>
                </a:lnTo>
                <a:lnTo>
                  <a:pt x="915668" y="562173"/>
                </a:lnTo>
                <a:lnTo>
                  <a:pt x="922679" y="515712"/>
                </a:lnTo>
                <a:lnTo>
                  <a:pt x="925068" y="467867"/>
                </a:lnTo>
                <a:lnTo>
                  <a:pt x="922679" y="420023"/>
                </a:lnTo>
                <a:lnTo>
                  <a:pt x="915668" y="373562"/>
                </a:lnTo>
                <a:lnTo>
                  <a:pt x="904268" y="328720"/>
                </a:lnTo>
                <a:lnTo>
                  <a:pt x="888712" y="285732"/>
                </a:lnTo>
                <a:lnTo>
                  <a:pt x="869231" y="244832"/>
                </a:lnTo>
                <a:lnTo>
                  <a:pt x="846060" y="206257"/>
                </a:lnTo>
                <a:lnTo>
                  <a:pt x="819430" y="170240"/>
                </a:lnTo>
                <a:lnTo>
                  <a:pt x="789574" y="137017"/>
                </a:lnTo>
                <a:lnTo>
                  <a:pt x="756726" y="106822"/>
                </a:lnTo>
                <a:lnTo>
                  <a:pt x="721117" y="79891"/>
                </a:lnTo>
                <a:lnTo>
                  <a:pt x="682981" y="56459"/>
                </a:lnTo>
                <a:lnTo>
                  <a:pt x="642550" y="36760"/>
                </a:lnTo>
                <a:lnTo>
                  <a:pt x="600057" y="21030"/>
                </a:lnTo>
                <a:lnTo>
                  <a:pt x="555735" y="9503"/>
                </a:lnTo>
                <a:lnTo>
                  <a:pt x="509816" y="2415"/>
                </a:lnTo>
                <a:lnTo>
                  <a:pt x="462534"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object 22" descr="silverware">
            <a:extLst>
              <a:ext uri="{FF2B5EF4-FFF2-40B4-BE49-F238E27FC236}">
                <a16:creationId xmlns:a16="http://schemas.microsoft.com/office/drawing/2014/main" id="{2219BC22-E2AD-4723-B3FD-286C8045A566}"/>
              </a:ext>
            </a:extLst>
          </p:cNvPr>
          <p:cNvSpPr/>
          <p:nvPr/>
        </p:nvSpPr>
        <p:spPr>
          <a:xfrm>
            <a:off x="5999621" y="1862721"/>
            <a:ext cx="569976" cy="591312"/>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object 12">
            <a:extLst>
              <a:ext uri="{FF2B5EF4-FFF2-40B4-BE49-F238E27FC236}">
                <a16:creationId xmlns:a16="http://schemas.microsoft.com/office/drawing/2014/main" id="{1699AD04-5A9D-4D56-B2C3-BFA85D67F398}"/>
              </a:ext>
              <a:ext uri="{C183D7F6-B498-43B3-948B-1728B52AA6E4}">
                <adec:decorative xmlns:adec="http://schemas.microsoft.com/office/drawing/2017/decorative" val="1"/>
              </a:ext>
            </a:extLst>
          </p:cNvPr>
          <p:cNvSpPr/>
          <p:nvPr/>
        </p:nvSpPr>
        <p:spPr>
          <a:xfrm>
            <a:off x="5575116" y="2808646"/>
            <a:ext cx="6401108" cy="3195112"/>
          </a:xfrm>
          <a:custGeom>
            <a:avLst/>
            <a:gdLst/>
            <a:ahLst/>
            <a:cxnLst/>
            <a:rect l="l" t="t" r="r" b="b"/>
            <a:pathLst>
              <a:path w="8028940" h="3569335">
                <a:moveTo>
                  <a:pt x="0" y="594867"/>
                </a:moveTo>
                <a:lnTo>
                  <a:pt x="1971" y="546077"/>
                </a:lnTo>
                <a:lnTo>
                  <a:pt x="7785" y="498374"/>
                </a:lnTo>
                <a:lnTo>
                  <a:pt x="17287" y="451910"/>
                </a:lnTo>
                <a:lnTo>
                  <a:pt x="30325" y="406838"/>
                </a:lnTo>
                <a:lnTo>
                  <a:pt x="46745" y="363313"/>
                </a:lnTo>
                <a:lnTo>
                  <a:pt x="66395" y="321486"/>
                </a:lnTo>
                <a:lnTo>
                  <a:pt x="89121" y="281511"/>
                </a:lnTo>
                <a:lnTo>
                  <a:pt x="114771" y="243541"/>
                </a:lnTo>
                <a:lnTo>
                  <a:pt x="143191" y="207729"/>
                </a:lnTo>
                <a:lnTo>
                  <a:pt x="174228" y="174228"/>
                </a:lnTo>
                <a:lnTo>
                  <a:pt x="207729" y="143191"/>
                </a:lnTo>
                <a:lnTo>
                  <a:pt x="243541" y="114771"/>
                </a:lnTo>
                <a:lnTo>
                  <a:pt x="281511" y="89121"/>
                </a:lnTo>
                <a:lnTo>
                  <a:pt x="321486" y="66395"/>
                </a:lnTo>
                <a:lnTo>
                  <a:pt x="363313" y="46745"/>
                </a:lnTo>
                <a:lnTo>
                  <a:pt x="406838" y="30325"/>
                </a:lnTo>
                <a:lnTo>
                  <a:pt x="451910" y="17287"/>
                </a:lnTo>
                <a:lnTo>
                  <a:pt x="498374" y="7785"/>
                </a:lnTo>
                <a:lnTo>
                  <a:pt x="546077" y="1971"/>
                </a:lnTo>
                <a:lnTo>
                  <a:pt x="594867" y="0"/>
                </a:lnTo>
                <a:lnTo>
                  <a:pt x="7433563" y="0"/>
                </a:lnTo>
                <a:lnTo>
                  <a:pt x="7482354" y="1971"/>
                </a:lnTo>
                <a:lnTo>
                  <a:pt x="7530057" y="7785"/>
                </a:lnTo>
                <a:lnTo>
                  <a:pt x="7576521" y="17287"/>
                </a:lnTo>
                <a:lnTo>
                  <a:pt x="7621593" y="30325"/>
                </a:lnTo>
                <a:lnTo>
                  <a:pt x="7665118" y="46745"/>
                </a:lnTo>
                <a:lnTo>
                  <a:pt x="7706945" y="66395"/>
                </a:lnTo>
                <a:lnTo>
                  <a:pt x="7746920" y="89121"/>
                </a:lnTo>
                <a:lnTo>
                  <a:pt x="7784890" y="114771"/>
                </a:lnTo>
                <a:lnTo>
                  <a:pt x="7820702" y="143191"/>
                </a:lnTo>
                <a:lnTo>
                  <a:pt x="7854203" y="174228"/>
                </a:lnTo>
                <a:lnTo>
                  <a:pt x="7885240" y="207729"/>
                </a:lnTo>
                <a:lnTo>
                  <a:pt x="7913660" y="243541"/>
                </a:lnTo>
                <a:lnTo>
                  <a:pt x="7939310" y="281511"/>
                </a:lnTo>
                <a:lnTo>
                  <a:pt x="7962036" y="321486"/>
                </a:lnTo>
                <a:lnTo>
                  <a:pt x="7981686" y="363313"/>
                </a:lnTo>
                <a:lnTo>
                  <a:pt x="7998106" y="406838"/>
                </a:lnTo>
                <a:lnTo>
                  <a:pt x="8011144" y="451910"/>
                </a:lnTo>
                <a:lnTo>
                  <a:pt x="8020646" y="498374"/>
                </a:lnTo>
                <a:lnTo>
                  <a:pt x="8026460" y="546077"/>
                </a:lnTo>
                <a:lnTo>
                  <a:pt x="8028432" y="594867"/>
                </a:lnTo>
                <a:lnTo>
                  <a:pt x="8028432" y="2974340"/>
                </a:lnTo>
                <a:lnTo>
                  <a:pt x="8026460" y="3023128"/>
                </a:lnTo>
                <a:lnTo>
                  <a:pt x="8020646" y="3070830"/>
                </a:lnTo>
                <a:lnTo>
                  <a:pt x="8011144" y="3117293"/>
                </a:lnTo>
                <a:lnTo>
                  <a:pt x="7998106" y="3162364"/>
                </a:lnTo>
                <a:lnTo>
                  <a:pt x="7981686" y="3205889"/>
                </a:lnTo>
                <a:lnTo>
                  <a:pt x="7962036" y="3247715"/>
                </a:lnTo>
                <a:lnTo>
                  <a:pt x="7939310" y="3287690"/>
                </a:lnTo>
                <a:lnTo>
                  <a:pt x="7913660" y="3325661"/>
                </a:lnTo>
                <a:lnTo>
                  <a:pt x="7885240" y="3361473"/>
                </a:lnTo>
                <a:lnTo>
                  <a:pt x="7854203" y="3394975"/>
                </a:lnTo>
                <a:lnTo>
                  <a:pt x="7820702" y="3426012"/>
                </a:lnTo>
                <a:lnTo>
                  <a:pt x="7784890" y="3454432"/>
                </a:lnTo>
                <a:lnTo>
                  <a:pt x="7746920" y="3480083"/>
                </a:lnTo>
                <a:lnTo>
                  <a:pt x="7706945" y="3502809"/>
                </a:lnTo>
                <a:lnTo>
                  <a:pt x="7665118" y="3522460"/>
                </a:lnTo>
                <a:lnTo>
                  <a:pt x="7621593" y="3538881"/>
                </a:lnTo>
                <a:lnTo>
                  <a:pt x="7576521" y="3551919"/>
                </a:lnTo>
                <a:lnTo>
                  <a:pt x="7530057" y="3561422"/>
                </a:lnTo>
                <a:lnTo>
                  <a:pt x="7482354" y="3567236"/>
                </a:lnTo>
                <a:lnTo>
                  <a:pt x="7433563" y="3569207"/>
                </a:lnTo>
                <a:lnTo>
                  <a:pt x="594867" y="3569207"/>
                </a:lnTo>
                <a:lnTo>
                  <a:pt x="546077" y="3567236"/>
                </a:lnTo>
                <a:lnTo>
                  <a:pt x="498374" y="3561422"/>
                </a:lnTo>
                <a:lnTo>
                  <a:pt x="451910" y="3551919"/>
                </a:lnTo>
                <a:lnTo>
                  <a:pt x="406838" y="3538881"/>
                </a:lnTo>
                <a:lnTo>
                  <a:pt x="363313" y="3522460"/>
                </a:lnTo>
                <a:lnTo>
                  <a:pt x="321486" y="3502809"/>
                </a:lnTo>
                <a:lnTo>
                  <a:pt x="281511" y="3480083"/>
                </a:lnTo>
                <a:lnTo>
                  <a:pt x="243541" y="3454432"/>
                </a:lnTo>
                <a:lnTo>
                  <a:pt x="207729" y="3426012"/>
                </a:lnTo>
                <a:lnTo>
                  <a:pt x="174228" y="3394975"/>
                </a:lnTo>
                <a:lnTo>
                  <a:pt x="143191" y="3361473"/>
                </a:lnTo>
                <a:lnTo>
                  <a:pt x="114771" y="3325661"/>
                </a:lnTo>
                <a:lnTo>
                  <a:pt x="89121" y="3287690"/>
                </a:lnTo>
                <a:lnTo>
                  <a:pt x="66395" y="3247715"/>
                </a:lnTo>
                <a:lnTo>
                  <a:pt x="46745" y="3205889"/>
                </a:lnTo>
                <a:lnTo>
                  <a:pt x="30325" y="3162364"/>
                </a:lnTo>
                <a:lnTo>
                  <a:pt x="17287" y="3117293"/>
                </a:lnTo>
                <a:lnTo>
                  <a:pt x="7785" y="3070830"/>
                </a:lnTo>
                <a:lnTo>
                  <a:pt x="1971" y="3023128"/>
                </a:lnTo>
                <a:lnTo>
                  <a:pt x="0" y="2974340"/>
                </a:lnTo>
                <a:lnTo>
                  <a:pt x="0" y="594867"/>
                </a:lnTo>
                <a:close/>
              </a:path>
            </a:pathLst>
          </a:custGeom>
          <a:ln w="57912">
            <a:solidFill>
              <a:srgbClr val="FFD966"/>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object 14">
            <a:extLst>
              <a:ext uri="{FF2B5EF4-FFF2-40B4-BE49-F238E27FC236}">
                <a16:creationId xmlns:a16="http://schemas.microsoft.com/office/drawing/2014/main" id="{6FF72AB7-1026-4729-8157-207B019C16A4}"/>
              </a:ext>
              <a:ext uri="{C183D7F6-B498-43B3-948B-1728B52AA6E4}">
                <adec:decorative xmlns:adec="http://schemas.microsoft.com/office/drawing/2017/decorative" val="1"/>
              </a:ext>
            </a:extLst>
          </p:cNvPr>
          <p:cNvSpPr/>
          <p:nvPr/>
        </p:nvSpPr>
        <p:spPr>
          <a:xfrm>
            <a:off x="5999621" y="3079804"/>
            <a:ext cx="860105" cy="752035"/>
          </a:xfrm>
          <a:custGeom>
            <a:avLst/>
            <a:gdLst/>
            <a:ahLst/>
            <a:cxnLst/>
            <a:rect l="l" t="t" r="r" b="b"/>
            <a:pathLst>
              <a:path w="881379" h="891539">
                <a:moveTo>
                  <a:pt x="440436" y="0"/>
                </a:moveTo>
                <a:lnTo>
                  <a:pt x="392452" y="2614"/>
                </a:lnTo>
                <a:lnTo>
                  <a:pt x="345964" y="10278"/>
                </a:lnTo>
                <a:lnTo>
                  <a:pt x="301239" y="22719"/>
                </a:lnTo>
                <a:lnTo>
                  <a:pt x="258548" y="39666"/>
                </a:lnTo>
                <a:lnTo>
                  <a:pt x="218157" y="60847"/>
                </a:lnTo>
                <a:lnTo>
                  <a:pt x="180337" y="85990"/>
                </a:lnTo>
                <a:lnTo>
                  <a:pt x="145357" y="114824"/>
                </a:lnTo>
                <a:lnTo>
                  <a:pt x="113485" y="147077"/>
                </a:lnTo>
                <a:lnTo>
                  <a:pt x="84990" y="182477"/>
                </a:lnTo>
                <a:lnTo>
                  <a:pt x="60141" y="220754"/>
                </a:lnTo>
                <a:lnTo>
                  <a:pt x="39207" y="261635"/>
                </a:lnTo>
                <a:lnTo>
                  <a:pt x="22457" y="304848"/>
                </a:lnTo>
                <a:lnTo>
                  <a:pt x="10160" y="350123"/>
                </a:lnTo>
                <a:lnTo>
                  <a:pt x="2584" y="397187"/>
                </a:lnTo>
                <a:lnTo>
                  <a:pt x="0" y="445770"/>
                </a:lnTo>
                <a:lnTo>
                  <a:pt x="2584" y="494352"/>
                </a:lnTo>
                <a:lnTo>
                  <a:pt x="10160" y="541416"/>
                </a:lnTo>
                <a:lnTo>
                  <a:pt x="22457" y="586691"/>
                </a:lnTo>
                <a:lnTo>
                  <a:pt x="39207" y="629904"/>
                </a:lnTo>
                <a:lnTo>
                  <a:pt x="60141" y="670785"/>
                </a:lnTo>
                <a:lnTo>
                  <a:pt x="84990" y="709062"/>
                </a:lnTo>
                <a:lnTo>
                  <a:pt x="113485" y="744462"/>
                </a:lnTo>
                <a:lnTo>
                  <a:pt x="145357" y="776715"/>
                </a:lnTo>
                <a:lnTo>
                  <a:pt x="180337" y="805549"/>
                </a:lnTo>
                <a:lnTo>
                  <a:pt x="218157" y="830692"/>
                </a:lnTo>
                <a:lnTo>
                  <a:pt x="258548" y="851873"/>
                </a:lnTo>
                <a:lnTo>
                  <a:pt x="301239" y="868820"/>
                </a:lnTo>
                <a:lnTo>
                  <a:pt x="345964" y="881261"/>
                </a:lnTo>
                <a:lnTo>
                  <a:pt x="392452" y="888925"/>
                </a:lnTo>
                <a:lnTo>
                  <a:pt x="440436" y="891540"/>
                </a:lnTo>
                <a:lnTo>
                  <a:pt x="488419" y="888925"/>
                </a:lnTo>
                <a:lnTo>
                  <a:pt x="534907" y="881261"/>
                </a:lnTo>
                <a:lnTo>
                  <a:pt x="579632" y="868820"/>
                </a:lnTo>
                <a:lnTo>
                  <a:pt x="622323" y="851873"/>
                </a:lnTo>
                <a:lnTo>
                  <a:pt x="662714" y="830692"/>
                </a:lnTo>
                <a:lnTo>
                  <a:pt x="700534" y="805549"/>
                </a:lnTo>
                <a:lnTo>
                  <a:pt x="735514" y="776715"/>
                </a:lnTo>
                <a:lnTo>
                  <a:pt x="767386" y="744462"/>
                </a:lnTo>
                <a:lnTo>
                  <a:pt x="795881" y="709062"/>
                </a:lnTo>
                <a:lnTo>
                  <a:pt x="820730" y="670785"/>
                </a:lnTo>
                <a:lnTo>
                  <a:pt x="841664" y="629904"/>
                </a:lnTo>
                <a:lnTo>
                  <a:pt x="858414" y="586691"/>
                </a:lnTo>
                <a:lnTo>
                  <a:pt x="870711" y="541416"/>
                </a:lnTo>
                <a:lnTo>
                  <a:pt x="878287" y="494352"/>
                </a:lnTo>
                <a:lnTo>
                  <a:pt x="880872" y="445770"/>
                </a:lnTo>
                <a:lnTo>
                  <a:pt x="878287" y="397187"/>
                </a:lnTo>
                <a:lnTo>
                  <a:pt x="870711" y="350123"/>
                </a:lnTo>
                <a:lnTo>
                  <a:pt x="858414" y="304848"/>
                </a:lnTo>
                <a:lnTo>
                  <a:pt x="841664" y="261635"/>
                </a:lnTo>
                <a:lnTo>
                  <a:pt x="820730" y="220754"/>
                </a:lnTo>
                <a:lnTo>
                  <a:pt x="795881" y="182477"/>
                </a:lnTo>
                <a:lnTo>
                  <a:pt x="767386" y="147077"/>
                </a:lnTo>
                <a:lnTo>
                  <a:pt x="735514" y="114824"/>
                </a:lnTo>
                <a:lnTo>
                  <a:pt x="700534" y="85990"/>
                </a:lnTo>
                <a:lnTo>
                  <a:pt x="662714" y="60847"/>
                </a:lnTo>
                <a:lnTo>
                  <a:pt x="622323" y="39666"/>
                </a:lnTo>
                <a:lnTo>
                  <a:pt x="579632" y="22719"/>
                </a:lnTo>
                <a:lnTo>
                  <a:pt x="534907" y="10278"/>
                </a:lnTo>
                <a:lnTo>
                  <a:pt x="488419" y="2614"/>
                </a:lnTo>
                <a:lnTo>
                  <a:pt x="440436"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object 15" descr="paper and pen ">
            <a:extLst>
              <a:ext uri="{FF2B5EF4-FFF2-40B4-BE49-F238E27FC236}">
                <a16:creationId xmlns:a16="http://schemas.microsoft.com/office/drawing/2014/main" id="{A2983AEB-413E-4148-8FDF-ADF18374D6EA}"/>
              </a:ext>
            </a:extLst>
          </p:cNvPr>
          <p:cNvSpPr/>
          <p:nvPr/>
        </p:nvSpPr>
        <p:spPr>
          <a:xfrm>
            <a:off x="6235269" y="3129341"/>
            <a:ext cx="554724" cy="630791"/>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object 16">
            <a:extLst>
              <a:ext uri="{FF2B5EF4-FFF2-40B4-BE49-F238E27FC236}">
                <a16:creationId xmlns:a16="http://schemas.microsoft.com/office/drawing/2014/main" id="{FC4654F0-27A1-4F39-B295-7F8E2A309199}"/>
              </a:ext>
              <a:ext uri="{C183D7F6-B498-43B3-948B-1728B52AA6E4}">
                <adec:decorative xmlns:adec="http://schemas.microsoft.com/office/drawing/2017/decorative" val="1"/>
              </a:ext>
            </a:extLst>
          </p:cNvPr>
          <p:cNvSpPr/>
          <p:nvPr/>
        </p:nvSpPr>
        <p:spPr>
          <a:xfrm>
            <a:off x="6025411" y="4177759"/>
            <a:ext cx="834315" cy="717583"/>
          </a:xfrm>
          <a:custGeom>
            <a:avLst/>
            <a:gdLst/>
            <a:ahLst/>
            <a:cxnLst/>
            <a:rect l="l" t="t" r="r" b="b"/>
            <a:pathLst>
              <a:path w="509270" h="533400">
                <a:moveTo>
                  <a:pt x="254508" y="0"/>
                </a:moveTo>
                <a:lnTo>
                  <a:pt x="208752" y="4296"/>
                </a:lnTo>
                <a:lnTo>
                  <a:pt x="165690" y="16682"/>
                </a:lnTo>
                <a:lnTo>
                  <a:pt x="126040" y="36406"/>
                </a:lnTo>
                <a:lnTo>
                  <a:pt x="90520" y="62716"/>
                </a:lnTo>
                <a:lnTo>
                  <a:pt x="59847" y="94858"/>
                </a:lnTo>
                <a:lnTo>
                  <a:pt x="34741" y="132080"/>
                </a:lnTo>
                <a:lnTo>
                  <a:pt x="15919" y="173629"/>
                </a:lnTo>
                <a:lnTo>
                  <a:pt x="4099" y="218753"/>
                </a:lnTo>
                <a:lnTo>
                  <a:pt x="0" y="266700"/>
                </a:lnTo>
                <a:lnTo>
                  <a:pt x="4099" y="314646"/>
                </a:lnTo>
                <a:lnTo>
                  <a:pt x="15919" y="359770"/>
                </a:lnTo>
                <a:lnTo>
                  <a:pt x="34741" y="401319"/>
                </a:lnTo>
                <a:lnTo>
                  <a:pt x="59847" y="438541"/>
                </a:lnTo>
                <a:lnTo>
                  <a:pt x="90520" y="470683"/>
                </a:lnTo>
                <a:lnTo>
                  <a:pt x="126040" y="496993"/>
                </a:lnTo>
                <a:lnTo>
                  <a:pt x="165690" y="516717"/>
                </a:lnTo>
                <a:lnTo>
                  <a:pt x="208752" y="529103"/>
                </a:lnTo>
                <a:lnTo>
                  <a:pt x="254508" y="533400"/>
                </a:lnTo>
                <a:lnTo>
                  <a:pt x="300263" y="529103"/>
                </a:lnTo>
                <a:lnTo>
                  <a:pt x="343325" y="516717"/>
                </a:lnTo>
                <a:lnTo>
                  <a:pt x="382975" y="496993"/>
                </a:lnTo>
                <a:lnTo>
                  <a:pt x="418495" y="470683"/>
                </a:lnTo>
                <a:lnTo>
                  <a:pt x="449168" y="438541"/>
                </a:lnTo>
                <a:lnTo>
                  <a:pt x="474274" y="401319"/>
                </a:lnTo>
                <a:lnTo>
                  <a:pt x="493096" y="359770"/>
                </a:lnTo>
                <a:lnTo>
                  <a:pt x="504916" y="314646"/>
                </a:lnTo>
                <a:lnTo>
                  <a:pt x="509015" y="266700"/>
                </a:lnTo>
                <a:lnTo>
                  <a:pt x="504916" y="218753"/>
                </a:lnTo>
                <a:lnTo>
                  <a:pt x="493096" y="173629"/>
                </a:lnTo>
                <a:lnTo>
                  <a:pt x="474274" y="132079"/>
                </a:lnTo>
                <a:lnTo>
                  <a:pt x="449168" y="94858"/>
                </a:lnTo>
                <a:lnTo>
                  <a:pt x="418495" y="62716"/>
                </a:lnTo>
                <a:lnTo>
                  <a:pt x="382975" y="36406"/>
                </a:lnTo>
                <a:lnTo>
                  <a:pt x="343325" y="16682"/>
                </a:lnTo>
                <a:lnTo>
                  <a:pt x="300263" y="4296"/>
                </a:lnTo>
                <a:lnTo>
                  <a:pt x="254508"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object 17" descr="delivery truck ">
            <a:extLst>
              <a:ext uri="{FF2B5EF4-FFF2-40B4-BE49-F238E27FC236}">
                <a16:creationId xmlns:a16="http://schemas.microsoft.com/office/drawing/2014/main" id="{27C5B7B8-C157-42A6-999E-10CFD47EE3E2}"/>
              </a:ext>
            </a:extLst>
          </p:cNvPr>
          <p:cNvSpPr/>
          <p:nvPr/>
        </p:nvSpPr>
        <p:spPr>
          <a:xfrm>
            <a:off x="6089447" y="4320480"/>
            <a:ext cx="686004" cy="397687"/>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object 16">
            <a:extLst>
              <a:ext uri="{FF2B5EF4-FFF2-40B4-BE49-F238E27FC236}">
                <a16:creationId xmlns:a16="http://schemas.microsoft.com/office/drawing/2014/main" id="{37A3595F-0851-4A07-9C3A-2EDEF3320C9C}"/>
              </a:ext>
              <a:ext uri="{C183D7F6-B498-43B3-948B-1728B52AA6E4}">
                <adec:decorative xmlns:adec="http://schemas.microsoft.com/office/drawing/2017/decorative" val="1"/>
              </a:ext>
            </a:extLst>
          </p:cNvPr>
          <p:cNvSpPr/>
          <p:nvPr/>
        </p:nvSpPr>
        <p:spPr>
          <a:xfrm>
            <a:off x="6025411" y="5103512"/>
            <a:ext cx="860104" cy="706579"/>
          </a:xfrm>
          <a:custGeom>
            <a:avLst/>
            <a:gdLst/>
            <a:ahLst/>
            <a:cxnLst/>
            <a:rect l="l" t="t" r="r" b="b"/>
            <a:pathLst>
              <a:path w="509270" h="533400">
                <a:moveTo>
                  <a:pt x="254508" y="0"/>
                </a:moveTo>
                <a:lnTo>
                  <a:pt x="208752" y="4296"/>
                </a:lnTo>
                <a:lnTo>
                  <a:pt x="165690" y="16682"/>
                </a:lnTo>
                <a:lnTo>
                  <a:pt x="126040" y="36406"/>
                </a:lnTo>
                <a:lnTo>
                  <a:pt x="90520" y="62716"/>
                </a:lnTo>
                <a:lnTo>
                  <a:pt x="59847" y="94858"/>
                </a:lnTo>
                <a:lnTo>
                  <a:pt x="34741" y="132080"/>
                </a:lnTo>
                <a:lnTo>
                  <a:pt x="15919" y="173629"/>
                </a:lnTo>
                <a:lnTo>
                  <a:pt x="4099" y="218753"/>
                </a:lnTo>
                <a:lnTo>
                  <a:pt x="0" y="266700"/>
                </a:lnTo>
                <a:lnTo>
                  <a:pt x="4099" y="314646"/>
                </a:lnTo>
                <a:lnTo>
                  <a:pt x="15919" y="359770"/>
                </a:lnTo>
                <a:lnTo>
                  <a:pt x="34741" y="401319"/>
                </a:lnTo>
                <a:lnTo>
                  <a:pt x="59847" y="438541"/>
                </a:lnTo>
                <a:lnTo>
                  <a:pt x="90520" y="470683"/>
                </a:lnTo>
                <a:lnTo>
                  <a:pt x="126040" y="496993"/>
                </a:lnTo>
                <a:lnTo>
                  <a:pt x="165690" y="516717"/>
                </a:lnTo>
                <a:lnTo>
                  <a:pt x="208752" y="529103"/>
                </a:lnTo>
                <a:lnTo>
                  <a:pt x="254508" y="533400"/>
                </a:lnTo>
                <a:lnTo>
                  <a:pt x="300263" y="529103"/>
                </a:lnTo>
                <a:lnTo>
                  <a:pt x="343325" y="516717"/>
                </a:lnTo>
                <a:lnTo>
                  <a:pt x="382975" y="496993"/>
                </a:lnTo>
                <a:lnTo>
                  <a:pt x="418495" y="470683"/>
                </a:lnTo>
                <a:lnTo>
                  <a:pt x="449168" y="438541"/>
                </a:lnTo>
                <a:lnTo>
                  <a:pt x="474274" y="401319"/>
                </a:lnTo>
                <a:lnTo>
                  <a:pt x="493096" y="359770"/>
                </a:lnTo>
                <a:lnTo>
                  <a:pt x="504916" y="314646"/>
                </a:lnTo>
                <a:lnTo>
                  <a:pt x="509015" y="266700"/>
                </a:lnTo>
                <a:lnTo>
                  <a:pt x="504916" y="218753"/>
                </a:lnTo>
                <a:lnTo>
                  <a:pt x="493096" y="173629"/>
                </a:lnTo>
                <a:lnTo>
                  <a:pt x="474274" y="132079"/>
                </a:lnTo>
                <a:lnTo>
                  <a:pt x="449168" y="94858"/>
                </a:lnTo>
                <a:lnTo>
                  <a:pt x="418495" y="62716"/>
                </a:lnTo>
                <a:lnTo>
                  <a:pt x="382975" y="36406"/>
                </a:lnTo>
                <a:lnTo>
                  <a:pt x="343325" y="16682"/>
                </a:lnTo>
                <a:lnTo>
                  <a:pt x="300263" y="4296"/>
                </a:lnTo>
                <a:lnTo>
                  <a:pt x="254508"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object 17" descr="delivery truck ">
            <a:extLst>
              <a:ext uri="{FF2B5EF4-FFF2-40B4-BE49-F238E27FC236}">
                <a16:creationId xmlns:a16="http://schemas.microsoft.com/office/drawing/2014/main" id="{7025D74A-E07A-443A-B098-4DD96FD08AF8}"/>
              </a:ext>
            </a:extLst>
          </p:cNvPr>
          <p:cNvSpPr/>
          <p:nvPr/>
        </p:nvSpPr>
        <p:spPr>
          <a:xfrm>
            <a:off x="6159127" y="5250078"/>
            <a:ext cx="592672" cy="456528"/>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7529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Model Food Recovery Agreement">
            <a:extLst>
              <a:ext uri="{FF2B5EF4-FFF2-40B4-BE49-F238E27FC236}">
                <a16:creationId xmlns:a16="http://schemas.microsoft.com/office/drawing/2014/main" id="{5E29C01C-F703-4B7E-A6EF-F3927A418EC5}"/>
              </a:ext>
            </a:extLst>
          </p:cNvPr>
          <p:cNvSpPr>
            <a:spLocks noGrp="1"/>
          </p:cNvSpPr>
          <p:nvPr>
            <p:ph type="title"/>
          </p:nvPr>
        </p:nvSpPr>
        <p:spPr>
          <a:xfrm>
            <a:off x="0" y="0"/>
            <a:ext cx="12192000" cy="733926"/>
          </a:xfrm>
          <a:solidFill>
            <a:srgbClr val="65A050"/>
          </a:solidFill>
        </p:spPr>
        <p:txBody>
          <a:bodyPr/>
          <a:lstStyle/>
          <a:p>
            <a:pPr algn="ctr"/>
            <a:r>
              <a:rPr lang="en-US" sz="3200" b="0" dirty="0">
                <a:latin typeface="Arial"/>
                <a:cs typeface="Arial"/>
              </a:rPr>
              <a:t>  </a:t>
            </a:r>
            <a:r>
              <a:rPr lang="en-US" sz="4000" b="0" dirty="0">
                <a:latin typeface="Arial"/>
                <a:cs typeface="Arial"/>
              </a:rPr>
              <a:t>Model Food Recovery</a:t>
            </a:r>
            <a:r>
              <a:rPr lang="en-US" sz="4000" b="0" spc="-240" dirty="0">
                <a:latin typeface="Arial"/>
                <a:cs typeface="Arial"/>
              </a:rPr>
              <a:t> </a:t>
            </a:r>
            <a:r>
              <a:rPr lang="en-US" sz="4000" b="0" dirty="0">
                <a:latin typeface="Arial"/>
                <a:cs typeface="Arial"/>
              </a:rPr>
              <a:t>Agreement</a:t>
            </a:r>
            <a:endParaRPr lang="en-US" b="0" dirty="0"/>
          </a:p>
        </p:txBody>
      </p:sp>
      <p:sp>
        <p:nvSpPr>
          <p:cNvPr id="7" name="Subtitle 2" descr="OBJECTIVES OF  THE MODEL&#10;">
            <a:extLst>
              <a:ext uri="{FF2B5EF4-FFF2-40B4-BE49-F238E27FC236}">
                <a16:creationId xmlns:a16="http://schemas.microsoft.com/office/drawing/2014/main" id="{3B10CE1B-6ED7-4A22-B8A2-FF433E590C91}"/>
              </a:ext>
            </a:extLst>
          </p:cNvPr>
          <p:cNvSpPr txBox="1">
            <a:spLocks/>
          </p:cNvSpPr>
          <p:nvPr/>
        </p:nvSpPr>
        <p:spPr>
          <a:xfrm>
            <a:off x="239352" y="1034717"/>
            <a:ext cx="4140143" cy="4680284"/>
          </a:xfrm>
          <a:prstGeom prst="rect">
            <a:avLst/>
          </a:prstGeom>
        </p:spPr>
        <p:txBody>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lgn="ctr" rtl="0"/>
            <a:r>
              <a:rPr lang="en-US" sz="3600" b="1" kern="1200" dirty="0">
                <a:solidFill>
                  <a:srgbClr val="094467"/>
                </a:solidFill>
                <a:latin typeface="Arial"/>
                <a:cs typeface="Arial"/>
              </a:rPr>
              <a:t>O</a:t>
            </a:r>
            <a:r>
              <a:rPr lang="en-US" sz="3200" b="1" kern="1200" dirty="0">
                <a:solidFill>
                  <a:srgbClr val="094467"/>
                </a:solidFill>
                <a:latin typeface="Arial"/>
                <a:cs typeface="Arial"/>
              </a:rPr>
              <a:t>BJECTIVES OF THE</a:t>
            </a:r>
            <a:r>
              <a:rPr lang="en-US" sz="3200" b="1" kern="1200" spc="120" dirty="0">
                <a:solidFill>
                  <a:srgbClr val="094467"/>
                </a:solidFill>
                <a:latin typeface="Arial"/>
                <a:cs typeface="Arial"/>
              </a:rPr>
              <a:t> </a:t>
            </a:r>
            <a:r>
              <a:rPr lang="en-US" sz="3200" b="1" kern="1200" dirty="0">
                <a:solidFill>
                  <a:srgbClr val="094467"/>
                </a:solidFill>
                <a:latin typeface="Arial"/>
                <a:cs typeface="Arial"/>
              </a:rPr>
              <a:t>MODEL</a:t>
            </a:r>
            <a:endParaRPr lang="en-US" sz="3200" kern="1200" dirty="0">
              <a:solidFill>
                <a:prstClr val="black"/>
              </a:solidFill>
              <a:latin typeface="Arial"/>
              <a:cs typeface="Arial"/>
            </a:endParaRPr>
          </a:p>
          <a:p>
            <a:endParaRPr lang="en-US" kern="0" dirty="0">
              <a:solidFill>
                <a:sysClr val="windowText" lastClr="000000"/>
              </a:solidFill>
            </a:endParaRPr>
          </a:p>
        </p:txBody>
      </p:sp>
      <p:sp>
        <p:nvSpPr>
          <p:cNvPr id="5" name="Content Placeholder 4" descr="Assist commercial edible food generators with compliance&#10;Ensure edible food is recovered in a safe and effective manner&#10;">
            <a:extLst>
              <a:ext uri="{FF2B5EF4-FFF2-40B4-BE49-F238E27FC236}">
                <a16:creationId xmlns:a16="http://schemas.microsoft.com/office/drawing/2014/main" id="{DE6E1607-2D75-474D-8BA9-703F9BCF23CA}"/>
              </a:ext>
            </a:extLst>
          </p:cNvPr>
          <p:cNvSpPr txBox="1">
            <a:spLocks/>
          </p:cNvSpPr>
          <p:nvPr/>
        </p:nvSpPr>
        <p:spPr>
          <a:xfrm>
            <a:off x="709862" y="1034717"/>
            <a:ext cx="11242785" cy="4826962"/>
          </a:xfrm>
          <a:prstGeom prst="rect">
            <a:avLst/>
          </a:prstGeom>
          <a:noFill/>
        </p:spPr>
        <p:txBody>
          <a:bodyPr wrap="square">
            <a:spAutoFit/>
          </a:bodyPr>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3959225" indent="-342900" algn="l" rtl="0">
              <a:buFont typeface="Wingdings"/>
              <a:buChar char=""/>
              <a:tabLst>
                <a:tab pos="3958590" algn="l"/>
                <a:tab pos="3959225" algn="l"/>
              </a:tabLst>
            </a:pPr>
            <a:r>
              <a:rPr lang="en-US" sz="2300" kern="1200" spc="-15" dirty="0">
                <a:latin typeface="Arial" panose="020B0604020202020204" pitchFamily="34" charset="0"/>
                <a:cs typeface="Arial" panose="020B0604020202020204" pitchFamily="34" charset="0"/>
              </a:rPr>
              <a:t>Assist </a:t>
            </a:r>
            <a:r>
              <a:rPr lang="en-US" sz="2300" kern="1200" spc="-5" dirty="0">
                <a:latin typeface="Arial" panose="020B0604020202020204" pitchFamily="34" charset="0"/>
                <a:cs typeface="Arial" panose="020B0604020202020204" pitchFamily="34" charset="0"/>
              </a:rPr>
              <a:t>commercial </a:t>
            </a:r>
            <a:r>
              <a:rPr lang="en-US" sz="2300" kern="1200" dirty="0">
                <a:latin typeface="Arial" panose="020B0604020202020204" pitchFamily="34" charset="0"/>
                <a:cs typeface="Arial" panose="020B0604020202020204" pitchFamily="34" charset="0"/>
              </a:rPr>
              <a:t>edible food </a:t>
            </a:r>
            <a:r>
              <a:rPr lang="en-US" sz="2300" kern="1200" spc="-5" dirty="0">
                <a:latin typeface="Arial" panose="020B0604020202020204" pitchFamily="34" charset="0"/>
                <a:cs typeface="Arial" panose="020B0604020202020204" pitchFamily="34" charset="0"/>
              </a:rPr>
              <a:t>generators </a:t>
            </a:r>
            <a:r>
              <a:rPr lang="en-US" sz="2300" kern="1200" spc="5" dirty="0">
                <a:latin typeface="Arial" panose="020B0604020202020204" pitchFamily="34" charset="0"/>
                <a:cs typeface="Arial" panose="020B0604020202020204" pitchFamily="34" charset="0"/>
              </a:rPr>
              <a:t>with</a:t>
            </a:r>
            <a:r>
              <a:rPr lang="en-US" sz="2300" kern="1200" spc="90" dirty="0">
                <a:latin typeface="Arial" panose="020B0604020202020204" pitchFamily="34" charset="0"/>
                <a:cs typeface="Arial" panose="020B0604020202020204" pitchFamily="34" charset="0"/>
              </a:rPr>
              <a:t> </a:t>
            </a:r>
            <a:r>
              <a:rPr lang="en-US" sz="2300" kern="1200" spc="-5" dirty="0">
                <a:latin typeface="Arial" panose="020B0604020202020204" pitchFamily="34" charset="0"/>
                <a:cs typeface="Arial" panose="020B0604020202020204" pitchFamily="34" charset="0"/>
              </a:rPr>
              <a:t>compliance</a:t>
            </a:r>
          </a:p>
          <a:p>
            <a:pPr marL="3959225" indent="-342900">
              <a:buFont typeface="Wingdings"/>
              <a:buChar char=""/>
              <a:tabLst>
                <a:tab pos="3958590" algn="l"/>
                <a:tab pos="3959225" algn="l"/>
              </a:tabLst>
            </a:pPr>
            <a:r>
              <a:rPr lang="en-US" sz="2300" kern="0" dirty="0">
                <a:latin typeface="Arial" panose="020B0604020202020204" pitchFamily="34" charset="0"/>
                <a:cs typeface="Arial" panose="020B0604020202020204" pitchFamily="34" charset="0"/>
              </a:rPr>
              <a:t>Ensure edible food is </a:t>
            </a:r>
            <a:r>
              <a:rPr lang="en-US" sz="2300" kern="0" spc="-10" dirty="0">
                <a:latin typeface="Arial" panose="020B0604020202020204" pitchFamily="34" charset="0"/>
                <a:cs typeface="Arial" panose="020B0604020202020204" pitchFamily="34" charset="0"/>
              </a:rPr>
              <a:t>recovered </a:t>
            </a:r>
            <a:r>
              <a:rPr lang="en-US" sz="2300" kern="0" dirty="0">
                <a:latin typeface="Arial" panose="020B0604020202020204" pitchFamily="34" charset="0"/>
                <a:cs typeface="Arial" panose="020B0604020202020204" pitchFamily="34" charset="0"/>
              </a:rPr>
              <a:t>in </a:t>
            </a:r>
            <a:r>
              <a:rPr lang="en-US" sz="2300" kern="0" spc="-5" dirty="0">
                <a:latin typeface="Arial" panose="020B0604020202020204" pitchFamily="34" charset="0"/>
                <a:cs typeface="Arial" panose="020B0604020202020204" pitchFamily="34" charset="0"/>
              </a:rPr>
              <a:t>a safe </a:t>
            </a:r>
            <a:r>
              <a:rPr lang="en-US" sz="2300" kern="0" dirty="0">
                <a:latin typeface="Arial" panose="020B0604020202020204" pitchFamily="34" charset="0"/>
                <a:cs typeface="Arial" panose="020B0604020202020204" pitchFamily="34" charset="0"/>
              </a:rPr>
              <a:t>and </a:t>
            </a:r>
            <a:r>
              <a:rPr lang="en-US" sz="2300" kern="0" spc="-10" dirty="0">
                <a:latin typeface="Arial" panose="020B0604020202020204" pitchFamily="34" charset="0"/>
                <a:cs typeface="Arial" panose="020B0604020202020204" pitchFamily="34" charset="0"/>
              </a:rPr>
              <a:t>effective</a:t>
            </a:r>
            <a:r>
              <a:rPr lang="en-US" sz="2300" kern="0" spc="95" dirty="0">
                <a:latin typeface="Arial" panose="020B0604020202020204" pitchFamily="34" charset="0"/>
                <a:cs typeface="Arial" panose="020B0604020202020204" pitchFamily="34" charset="0"/>
              </a:rPr>
              <a:t> </a:t>
            </a:r>
            <a:r>
              <a:rPr lang="en-US" sz="2300" kern="0" spc="-5" dirty="0">
                <a:latin typeface="Arial" panose="020B0604020202020204" pitchFamily="34" charset="0"/>
                <a:cs typeface="Arial" panose="020B0604020202020204" pitchFamily="34" charset="0"/>
              </a:rPr>
              <a:t>manner</a:t>
            </a:r>
          </a:p>
          <a:p>
            <a:pPr marL="3959225" marR="15875" indent="-342900">
              <a:lnSpc>
                <a:spcPts val="1939"/>
              </a:lnSpc>
              <a:buFont typeface="Wingdings"/>
              <a:buChar char=""/>
              <a:tabLst>
                <a:tab pos="3958590" algn="l"/>
                <a:tab pos="3959225" algn="l"/>
              </a:tabLst>
            </a:pPr>
            <a:r>
              <a:rPr lang="en-US" sz="2300" kern="0" spc="-5" dirty="0">
                <a:latin typeface="Arial" panose="020B0604020202020204" pitchFamily="34" charset="0"/>
                <a:cs typeface="Arial" panose="020B0604020202020204" pitchFamily="34" charset="0"/>
              </a:rPr>
              <a:t>Protect </a:t>
            </a:r>
            <a:r>
              <a:rPr lang="en-US" sz="2300" kern="0" dirty="0">
                <a:latin typeface="Arial" panose="020B0604020202020204" pitchFamily="34" charset="0"/>
                <a:cs typeface="Arial" panose="020B0604020202020204" pitchFamily="34" charset="0"/>
              </a:rPr>
              <a:t>food </a:t>
            </a:r>
            <a:r>
              <a:rPr lang="en-US" sz="2300" kern="0" spc="-10" dirty="0">
                <a:latin typeface="Arial" panose="020B0604020202020204" pitchFamily="34" charset="0"/>
                <a:cs typeface="Arial" panose="020B0604020202020204" pitchFamily="34" charset="0"/>
              </a:rPr>
              <a:t>recovery </a:t>
            </a:r>
            <a:r>
              <a:rPr lang="en-US" sz="2300" kern="0" dirty="0">
                <a:latin typeface="Arial" panose="020B0604020202020204" pitchFamily="34" charset="0"/>
                <a:cs typeface="Arial" panose="020B0604020202020204" pitchFamily="34" charset="0"/>
              </a:rPr>
              <a:t>organizations and </a:t>
            </a:r>
            <a:r>
              <a:rPr lang="en-US" sz="2300" kern="0" spc="-10" dirty="0">
                <a:latin typeface="Arial" panose="020B0604020202020204" pitchFamily="34" charset="0"/>
                <a:cs typeface="Arial" panose="020B0604020202020204" pitchFamily="34" charset="0"/>
              </a:rPr>
              <a:t>services </a:t>
            </a:r>
            <a:r>
              <a:rPr lang="en-US" sz="2300" kern="0" dirty="0">
                <a:latin typeface="Arial" panose="020B0604020202020204" pitchFamily="34" charset="0"/>
                <a:cs typeface="Arial" panose="020B0604020202020204" pitchFamily="34" charset="0"/>
              </a:rPr>
              <a:t>from “donation  dumping”</a:t>
            </a:r>
          </a:p>
          <a:p>
            <a:pPr marL="3959225" indent="-342900">
              <a:buFont typeface="Wingdings"/>
              <a:buChar char=""/>
              <a:tabLst>
                <a:tab pos="3958590" algn="l"/>
                <a:tab pos="3959225" algn="l"/>
              </a:tabLst>
            </a:pPr>
            <a:r>
              <a:rPr lang="en-US" sz="2300" kern="0" dirty="0">
                <a:latin typeface="Arial" panose="020B0604020202020204" pitchFamily="34" charset="0"/>
                <a:cs typeface="Arial" panose="020B0604020202020204" pitchFamily="34" charset="0"/>
              </a:rPr>
              <a:t>Identify potential food </a:t>
            </a:r>
            <a:r>
              <a:rPr lang="en-US" sz="2300" kern="0" spc="-10" dirty="0">
                <a:latin typeface="Arial" panose="020B0604020202020204" pitchFamily="34" charset="0"/>
                <a:cs typeface="Arial" panose="020B0604020202020204" pitchFamily="34" charset="0"/>
              </a:rPr>
              <a:t>recovery </a:t>
            </a:r>
            <a:r>
              <a:rPr lang="en-US" sz="2300" kern="0" spc="-5" dirty="0">
                <a:latin typeface="Arial" panose="020B0604020202020204" pitchFamily="34" charset="0"/>
                <a:cs typeface="Arial" panose="020B0604020202020204" pitchFamily="34" charset="0"/>
              </a:rPr>
              <a:t>arrangements </a:t>
            </a:r>
            <a:r>
              <a:rPr lang="en-US" sz="2300" kern="0" dirty="0">
                <a:latin typeface="Arial" panose="020B0604020202020204" pitchFamily="34" charset="0"/>
                <a:cs typeface="Arial" panose="020B0604020202020204" pitchFamily="34" charset="0"/>
              </a:rPr>
              <a:t>and </a:t>
            </a:r>
            <a:r>
              <a:rPr lang="en-US" sz="2300" kern="0" spc="-5" dirty="0">
                <a:latin typeface="Arial" panose="020B0604020202020204" pitchFamily="34" charset="0"/>
                <a:cs typeface="Arial" panose="020B0604020202020204" pitchFamily="34" charset="0"/>
              </a:rPr>
              <a:t>cost</a:t>
            </a:r>
            <a:r>
              <a:rPr lang="en-US" sz="2300" kern="0" spc="15" dirty="0">
                <a:latin typeface="Arial" panose="020B0604020202020204" pitchFamily="34" charset="0"/>
                <a:cs typeface="Arial" panose="020B0604020202020204" pitchFamily="34" charset="0"/>
              </a:rPr>
              <a:t> </a:t>
            </a:r>
            <a:r>
              <a:rPr lang="en-US" sz="2300" kern="0" dirty="0">
                <a:latin typeface="Arial" panose="020B0604020202020204" pitchFamily="34" charset="0"/>
                <a:cs typeface="Arial" panose="020B0604020202020204" pitchFamily="34" charset="0"/>
              </a:rPr>
              <a:t>models</a:t>
            </a:r>
          </a:p>
          <a:p>
            <a:pPr marL="3959225" indent="-342900">
              <a:buFont typeface="Wingdings"/>
              <a:buChar char=""/>
              <a:tabLst>
                <a:tab pos="3958590" algn="l"/>
                <a:tab pos="3959225" algn="l"/>
              </a:tabLst>
            </a:pPr>
            <a:r>
              <a:rPr lang="en-US" sz="2300" kern="0" dirty="0">
                <a:latin typeface="Arial" panose="020B0604020202020204" pitchFamily="34" charset="0"/>
                <a:cs typeface="Arial" panose="020B0604020202020204" pitchFamily="34" charset="0"/>
              </a:rPr>
              <a:t>Support </a:t>
            </a:r>
            <a:r>
              <a:rPr lang="en-US" sz="2300" kern="0" spc="-5" dirty="0">
                <a:latin typeface="Arial" panose="020B0604020202020204" pitchFamily="34" charset="0"/>
                <a:cs typeface="Arial" panose="020B0604020202020204" pitchFamily="34" charset="0"/>
              </a:rPr>
              <a:t>jurisdictions </a:t>
            </a:r>
            <a:r>
              <a:rPr lang="en-US" sz="2300" kern="0" spc="5" dirty="0">
                <a:latin typeface="Arial" panose="020B0604020202020204" pitchFamily="34" charset="0"/>
                <a:cs typeface="Arial" panose="020B0604020202020204" pitchFamily="34" charset="0"/>
              </a:rPr>
              <a:t>with </a:t>
            </a:r>
            <a:r>
              <a:rPr lang="en-US" sz="2300" kern="0" spc="-5" dirty="0">
                <a:latin typeface="Arial" panose="020B0604020202020204" pitchFamily="34" charset="0"/>
                <a:cs typeface="Arial" panose="020B0604020202020204" pitchFamily="34" charset="0"/>
              </a:rPr>
              <a:t>developing </a:t>
            </a:r>
            <a:r>
              <a:rPr lang="en-US" sz="2300" kern="0" dirty="0">
                <a:latin typeface="Arial" panose="020B0604020202020204" pitchFamily="34" charset="0"/>
                <a:cs typeface="Arial" panose="020B0604020202020204" pitchFamily="34" charset="0"/>
              </a:rPr>
              <a:t>food </a:t>
            </a:r>
            <a:r>
              <a:rPr lang="en-US" sz="2300" kern="0" spc="-10" dirty="0">
                <a:latin typeface="Arial" panose="020B0604020202020204" pitchFamily="34" charset="0"/>
                <a:cs typeface="Arial" panose="020B0604020202020204" pitchFamily="34" charset="0"/>
              </a:rPr>
              <a:t>recovery</a:t>
            </a:r>
            <a:r>
              <a:rPr lang="en-US" sz="2300" kern="0" spc="25" dirty="0">
                <a:latin typeface="Arial" panose="020B0604020202020204" pitchFamily="34" charset="0"/>
                <a:cs typeface="Arial" panose="020B0604020202020204" pitchFamily="34" charset="0"/>
              </a:rPr>
              <a:t> </a:t>
            </a:r>
            <a:r>
              <a:rPr lang="en-US" sz="2300" kern="0" spc="-5" dirty="0">
                <a:latin typeface="Arial" panose="020B0604020202020204" pitchFamily="34" charset="0"/>
                <a:cs typeface="Arial" panose="020B0604020202020204" pitchFamily="34" charset="0"/>
              </a:rPr>
              <a:t>programs</a:t>
            </a:r>
          </a:p>
          <a:p>
            <a:pPr marL="3959225" indent="-342900">
              <a:buFont typeface="Wingdings"/>
              <a:buChar char=""/>
              <a:tabLst>
                <a:tab pos="3958590" algn="l"/>
                <a:tab pos="3959225" algn="l"/>
              </a:tabLst>
            </a:pPr>
            <a:r>
              <a:rPr lang="en-US" sz="2300" kern="0" spc="-5" dirty="0">
                <a:latin typeface="Arial" panose="020B0604020202020204" pitchFamily="34" charset="0"/>
                <a:cs typeface="Arial" panose="020B0604020202020204" pitchFamily="34" charset="0"/>
              </a:rPr>
              <a:t>Increase </a:t>
            </a:r>
            <a:r>
              <a:rPr lang="en-US" sz="2300" kern="0" dirty="0">
                <a:latin typeface="Arial" panose="020B0604020202020204" pitchFamily="34" charset="0"/>
                <a:cs typeface="Arial" panose="020B0604020202020204" pitchFamily="34" charset="0"/>
              </a:rPr>
              <a:t>understanding of regulations and </a:t>
            </a:r>
            <a:r>
              <a:rPr lang="en-US" sz="2300" kern="0" spc="-5" dirty="0">
                <a:latin typeface="Arial" panose="020B0604020202020204" pitchFamily="34" charset="0"/>
                <a:cs typeface="Arial" panose="020B0604020202020204" pitchFamily="34" charset="0"/>
              </a:rPr>
              <a:t>compliance</a:t>
            </a:r>
            <a:r>
              <a:rPr lang="en-US" sz="2300" kern="0" spc="-10" dirty="0">
                <a:latin typeface="Arial" panose="020B0604020202020204" pitchFamily="34" charset="0"/>
                <a:cs typeface="Arial" panose="020B0604020202020204" pitchFamily="34" charset="0"/>
              </a:rPr>
              <a:t> </a:t>
            </a:r>
            <a:r>
              <a:rPr lang="en-US" sz="2300" kern="0" spc="-5" dirty="0">
                <a:latin typeface="Arial" panose="020B0604020202020204" pitchFamily="34" charset="0"/>
                <a:cs typeface="Arial" panose="020B0604020202020204" pitchFamily="34" charset="0"/>
              </a:rPr>
              <a:t>strategies</a:t>
            </a:r>
          </a:p>
          <a:p>
            <a:pPr marL="3959225" indent="-342900">
              <a:buFont typeface="Wingdings"/>
              <a:buChar char=""/>
              <a:tabLst>
                <a:tab pos="3958590" algn="l"/>
                <a:tab pos="3959225" algn="l"/>
              </a:tabLst>
            </a:pPr>
            <a:r>
              <a:rPr lang="en-US" sz="2300" kern="0" spc="-10" dirty="0">
                <a:latin typeface="Arial" panose="020B0604020202020204" pitchFamily="34" charset="0"/>
                <a:cs typeface="Arial" panose="020B0604020202020204" pitchFamily="34" charset="0"/>
              </a:rPr>
              <a:t>Provide </a:t>
            </a:r>
            <a:r>
              <a:rPr lang="en-US" sz="2300" kern="0" spc="-5" dirty="0">
                <a:latin typeface="Arial" panose="020B0604020202020204" pitchFamily="34" charset="0"/>
                <a:cs typeface="Arial" panose="020B0604020202020204" pitchFamily="34" charset="0"/>
              </a:rPr>
              <a:t>resources </a:t>
            </a:r>
            <a:r>
              <a:rPr lang="en-US" sz="2300" kern="0" dirty="0">
                <a:latin typeface="Arial" panose="020B0604020202020204" pitchFamily="34" charset="0"/>
                <a:cs typeface="Arial" panose="020B0604020202020204" pitchFamily="34" charset="0"/>
              </a:rPr>
              <a:t>and guidance to </a:t>
            </a:r>
            <a:r>
              <a:rPr lang="en-US" sz="2300" kern="0" spc="-5" dirty="0">
                <a:latin typeface="Arial" panose="020B0604020202020204" pitchFamily="34" charset="0"/>
                <a:cs typeface="Arial" panose="020B0604020202020204" pitchFamily="34" charset="0"/>
              </a:rPr>
              <a:t>regulated</a:t>
            </a:r>
            <a:r>
              <a:rPr lang="en-US" sz="2300" kern="0" spc="65" dirty="0">
                <a:latin typeface="Arial" panose="020B0604020202020204" pitchFamily="34" charset="0"/>
                <a:cs typeface="Arial" panose="020B0604020202020204" pitchFamily="34" charset="0"/>
              </a:rPr>
              <a:t> </a:t>
            </a:r>
            <a:r>
              <a:rPr lang="en-US" sz="2300" kern="0" spc="-5" dirty="0">
                <a:latin typeface="Arial" panose="020B0604020202020204" pitchFamily="34" charset="0"/>
                <a:cs typeface="Arial" panose="020B0604020202020204" pitchFamily="34" charset="0"/>
              </a:rPr>
              <a:t>entities</a:t>
            </a:r>
          </a:p>
          <a:p>
            <a:pPr marL="3959225" indent="-342900">
              <a:buFont typeface="Wingdings"/>
              <a:buChar char=""/>
              <a:tabLst>
                <a:tab pos="3958590" algn="l"/>
                <a:tab pos="3959225" algn="l"/>
              </a:tabLst>
            </a:pPr>
            <a:r>
              <a:rPr lang="en-US" sz="2300" kern="0" spc="-5" dirty="0">
                <a:latin typeface="Arial" panose="020B0604020202020204" pitchFamily="34" charset="0"/>
                <a:cs typeface="Arial" panose="020B0604020202020204" pitchFamily="34" charset="0"/>
              </a:rPr>
              <a:t>Present example </a:t>
            </a:r>
            <a:r>
              <a:rPr lang="en-US" sz="2300" kern="0" dirty="0">
                <a:latin typeface="Arial" panose="020B0604020202020204" pitchFamily="34" charset="0"/>
                <a:cs typeface="Arial" panose="020B0604020202020204" pitchFamily="34" charset="0"/>
              </a:rPr>
              <a:t>food </a:t>
            </a:r>
            <a:r>
              <a:rPr lang="en-US" sz="2300" kern="0" spc="-10" dirty="0">
                <a:latin typeface="Arial" panose="020B0604020202020204" pitchFamily="34" charset="0"/>
                <a:cs typeface="Arial" panose="020B0604020202020204" pitchFamily="34" charset="0"/>
              </a:rPr>
              <a:t>recovery </a:t>
            </a:r>
            <a:r>
              <a:rPr lang="en-US" sz="2300" kern="0" spc="-5" dirty="0">
                <a:latin typeface="Arial" panose="020B0604020202020204" pitchFamily="34" charset="0"/>
                <a:cs typeface="Arial" panose="020B0604020202020204" pitchFamily="34" charset="0"/>
              </a:rPr>
              <a:t>agreement</a:t>
            </a:r>
            <a:r>
              <a:rPr lang="en-US" sz="2300" kern="0" spc="35" dirty="0">
                <a:latin typeface="Arial" panose="020B0604020202020204" pitchFamily="34" charset="0"/>
                <a:cs typeface="Arial" panose="020B0604020202020204" pitchFamily="34" charset="0"/>
              </a:rPr>
              <a:t> </a:t>
            </a:r>
            <a:r>
              <a:rPr lang="en-US" sz="2300" kern="0" spc="-5" dirty="0">
                <a:latin typeface="Arial" panose="020B0604020202020204" pitchFamily="34" charset="0"/>
                <a:cs typeface="Arial" panose="020B0604020202020204" pitchFamily="34" charset="0"/>
              </a:rPr>
              <a:t>provisions</a:t>
            </a:r>
          </a:p>
        </p:txBody>
      </p:sp>
      <p:sp>
        <p:nvSpPr>
          <p:cNvPr id="6" name="object 10" descr="checkmark">
            <a:extLst>
              <a:ext uri="{FF2B5EF4-FFF2-40B4-BE49-F238E27FC236}">
                <a16:creationId xmlns:a16="http://schemas.microsoft.com/office/drawing/2014/main" id="{53D8F5A8-1507-44EF-BDDD-38CF30C51294}"/>
              </a:ext>
              <a:ext uri="{C183D7F6-B498-43B3-948B-1728B52AA6E4}">
                <adec:decorative xmlns:adec="http://schemas.microsoft.com/office/drawing/2017/decorative" val="0"/>
              </a:ext>
            </a:extLst>
          </p:cNvPr>
          <p:cNvSpPr/>
          <p:nvPr/>
        </p:nvSpPr>
        <p:spPr>
          <a:xfrm>
            <a:off x="1155192" y="2757235"/>
            <a:ext cx="2273808" cy="1900035"/>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2255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descr="Model Food Recovery Agreement">
            <a:extLst>
              <a:ext uri="{FF2B5EF4-FFF2-40B4-BE49-F238E27FC236}">
                <a16:creationId xmlns:a16="http://schemas.microsoft.com/office/drawing/2014/main" id="{EFFBC3E4-2E2C-44DD-A64C-27C7B58B0AE9}"/>
              </a:ext>
            </a:extLst>
          </p:cNvPr>
          <p:cNvSpPr txBox="1">
            <a:spLocks noGrp="1"/>
          </p:cNvSpPr>
          <p:nvPr>
            <p:ph type="title" idx="4294967295"/>
          </p:nvPr>
        </p:nvSpPr>
        <p:spPr>
          <a:xfrm>
            <a:off x="0" y="0"/>
            <a:ext cx="12192000" cy="615553"/>
          </a:xfrm>
          <a:prstGeom prst="rect">
            <a:avLst/>
          </a:prstGeom>
          <a:solidFill>
            <a:srgbClr val="65A050"/>
          </a:solid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defRPr sz="3200" b="1" i="0">
                <a:solidFill>
                  <a:schemeClr val="bg1"/>
                </a:solidFill>
                <a:latin typeface="Arial Black"/>
                <a:ea typeface="+mj-ea"/>
                <a:cs typeface="Arial Black"/>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chemeClr val="bg1"/>
                </a:solidFill>
                <a:effectLst/>
                <a:uLnTx/>
                <a:uFillTx/>
                <a:latin typeface="Arial"/>
                <a:ea typeface="+mj-ea"/>
                <a:cs typeface="Arial"/>
              </a:rPr>
              <a:t>  </a:t>
            </a:r>
            <a:r>
              <a:rPr kumimoji="0" lang="en-US" sz="4000" b="0" i="0" u="none" strike="noStrike" kern="0" cap="none" spc="0" normalizeH="0" baseline="0" noProof="0" dirty="0">
                <a:ln>
                  <a:noFill/>
                </a:ln>
                <a:solidFill>
                  <a:schemeClr val="bg1"/>
                </a:solidFill>
                <a:effectLst/>
                <a:uLnTx/>
                <a:uFillTx/>
                <a:latin typeface="Arial"/>
                <a:ea typeface="+mj-ea"/>
                <a:cs typeface="Arial"/>
              </a:rPr>
              <a:t>Edible Food Recovery Capacity Planning</a:t>
            </a:r>
          </a:p>
        </p:txBody>
      </p:sp>
      <p:pic>
        <p:nvPicPr>
          <p:cNvPr id="5" name="Picture 4" descr="food delivery truck filled with recovered edible food that will be used to feed hungry people in need">
            <a:extLst>
              <a:ext uri="{FF2B5EF4-FFF2-40B4-BE49-F238E27FC236}">
                <a16:creationId xmlns:a16="http://schemas.microsoft.com/office/drawing/2014/main" id="{A2E23EE3-C048-4296-B38E-3A5F266E0CA8}"/>
              </a:ext>
            </a:extLst>
          </p:cNvPr>
          <p:cNvPicPr>
            <a:picLocks noChangeAspect="1"/>
          </p:cNvPicPr>
          <p:nvPr/>
        </p:nvPicPr>
        <p:blipFill rotWithShape="1">
          <a:blip r:embed="rId3"/>
          <a:srcRect t="15730"/>
          <a:stretch/>
        </p:blipFill>
        <p:spPr>
          <a:xfrm>
            <a:off x="20" y="615554"/>
            <a:ext cx="12191980" cy="6242446"/>
          </a:xfrm>
          <a:prstGeom prst="rect">
            <a:avLst/>
          </a:prstGeom>
        </p:spPr>
      </p:pic>
    </p:spTree>
    <p:extLst>
      <p:ext uri="{BB962C8B-B14F-4D97-AF65-F5344CB8AC3E}">
        <p14:creationId xmlns:p14="http://schemas.microsoft.com/office/powerpoint/2010/main" val="3619413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apacity Planning">
            <a:extLst>
              <a:ext uri="{FF2B5EF4-FFF2-40B4-BE49-F238E27FC236}">
                <a16:creationId xmlns:a16="http://schemas.microsoft.com/office/drawing/2014/main" id="{BE565747-EEED-45CF-B245-122AD2712DF1}"/>
              </a:ext>
            </a:extLst>
          </p:cNvPr>
          <p:cNvSpPr>
            <a:spLocks noGrp="1"/>
          </p:cNvSpPr>
          <p:nvPr>
            <p:ph type="title"/>
          </p:nvPr>
        </p:nvSpPr>
        <p:spPr>
          <a:xfrm>
            <a:off x="0" y="1"/>
            <a:ext cx="12192000" cy="677108"/>
          </a:xfrm>
          <a:solidFill>
            <a:srgbClr val="65A050"/>
          </a:solidFill>
        </p:spPr>
        <p:txBody>
          <a:bodyPr/>
          <a:lstStyle/>
          <a:p>
            <a:pPr algn="ctr" rtl="0"/>
            <a:r>
              <a:rPr kumimoji="0" lang="en-US" sz="4400" b="0" i="0" u="none" strike="noStrike" kern="0" cap="none" spc="0" normalizeH="0" baseline="0" noProof="0" dirty="0">
                <a:ln>
                  <a:noFill/>
                </a:ln>
                <a:solidFill>
                  <a:schemeClr val="bg1"/>
                </a:solidFill>
                <a:effectLst/>
                <a:uLnTx/>
                <a:uFillTx/>
                <a:latin typeface="Arial"/>
                <a:ea typeface="+mj-ea"/>
                <a:cs typeface="Arial"/>
              </a:rPr>
              <a:t>  </a:t>
            </a:r>
            <a:r>
              <a:rPr kumimoji="0" lang="en-US" sz="4000" b="0" i="0" u="none" strike="noStrike" kern="0" cap="none" spc="0" normalizeH="0" baseline="0" noProof="0" dirty="0">
                <a:ln>
                  <a:noFill/>
                </a:ln>
                <a:solidFill>
                  <a:schemeClr val="bg1"/>
                </a:solidFill>
                <a:effectLst/>
                <a:uLnTx/>
                <a:uFillTx/>
                <a:latin typeface="Arial"/>
                <a:ea typeface="+mj-ea"/>
                <a:cs typeface="Arial"/>
              </a:rPr>
              <a:t>Edible Food Recovery Capacity Planning</a:t>
            </a:r>
            <a:endParaRPr lang="en-US" dirty="0"/>
          </a:p>
        </p:txBody>
      </p:sp>
      <p:sp>
        <p:nvSpPr>
          <p:cNvPr id="7" name="Content Placeholder 6" descr="Counties, in collaboration with cities, special districts that provide solid waste collection services, and regional agencies located in the county, are required to:&#10;">
            <a:extLst>
              <a:ext uri="{FF2B5EF4-FFF2-40B4-BE49-F238E27FC236}">
                <a16:creationId xmlns:a16="http://schemas.microsoft.com/office/drawing/2014/main" id="{BE46D073-A873-436B-B31D-470ABE7DB1F2}"/>
              </a:ext>
            </a:extLst>
          </p:cNvPr>
          <p:cNvSpPr>
            <a:spLocks noGrp="1"/>
          </p:cNvSpPr>
          <p:nvPr>
            <p:ph sz="half" idx="2"/>
          </p:nvPr>
        </p:nvSpPr>
        <p:spPr>
          <a:xfrm>
            <a:off x="501805" y="901451"/>
            <a:ext cx="10827835" cy="3046988"/>
          </a:xfrm>
        </p:spPr>
        <p:txBody>
          <a:bodyPr/>
          <a:lstStyle/>
          <a:p>
            <a:r>
              <a:rPr lang="en-US" sz="3200" b="0" dirty="0">
                <a:solidFill>
                  <a:schemeClr val="tx1"/>
                </a:solidFill>
                <a:latin typeface="Arial" panose="020B0604020202020204" pitchFamily="34" charset="0"/>
                <a:cs typeface="Arial" panose="020B0604020202020204" pitchFamily="34" charset="0"/>
              </a:rPr>
              <a:t>Counties, in collaboration with cities, special districts that provide solid waste collection services, and regional agencies located in the county, are required to</a:t>
            </a:r>
            <a:r>
              <a:rPr lang="en-US" sz="2000" b="0" dirty="0">
                <a:solidFill>
                  <a:schemeClr val="tx1"/>
                </a:solidFill>
                <a:latin typeface="Arial" panose="020B0604020202020204" pitchFamily="34" charset="0"/>
                <a:cs typeface="Arial" panose="020B0604020202020204" pitchFamily="34" charset="0"/>
              </a:rPr>
              <a:t>:</a:t>
            </a:r>
          </a:p>
          <a:p>
            <a:endParaRPr lang="en-US" sz="2000" b="0" dirty="0">
              <a:solidFill>
                <a:schemeClr val="tx1"/>
              </a:solidFill>
              <a:latin typeface="Arial" panose="020B0604020202020204" pitchFamily="34" charset="0"/>
              <a:cs typeface="Arial" panose="020B0604020202020204" pitchFamily="34" charset="0"/>
            </a:endParaRPr>
          </a:p>
          <a:p>
            <a:pPr marL="342900" indent="-342900" algn="l" rtl="0">
              <a:buFont typeface="Arial" panose="020B0604020202020204" pitchFamily="34" charset="0"/>
              <a:buChar cha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Estimate the amount of edible food that will be disposed by Tier 1 and 2 commercial edible food generators</a:t>
            </a:r>
          </a:p>
          <a:p>
            <a:endParaRPr lang="en-US" dirty="0"/>
          </a:p>
        </p:txBody>
      </p:sp>
      <p:pic>
        <p:nvPicPr>
          <p:cNvPr id="5" name="Picture 4" descr="A man is putting away recovered jugs of milk at a food pantry.">
            <a:extLst>
              <a:ext uri="{FF2B5EF4-FFF2-40B4-BE49-F238E27FC236}">
                <a16:creationId xmlns:a16="http://schemas.microsoft.com/office/drawing/2014/main" id="{E3930272-3462-4859-AA66-A9B6A2386FFF}"/>
              </a:ext>
            </a:extLst>
          </p:cNvPr>
          <p:cNvPicPr>
            <a:picLocks noChangeAspect="1"/>
          </p:cNvPicPr>
          <p:nvPr/>
        </p:nvPicPr>
        <p:blipFill rotWithShape="1">
          <a:blip r:embed="rId3"/>
          <a:srcRect t="11213" r="1" b="5150"/>
          <a:stretch/>
        </p:blipFill>
        <p:spPr>
          <a:xfrm>
            <a:off x="1435100" y="3791630"/>
            <a:ext cx="4341832" cy="2442949"/>
          </a:xfrm>
          <a:prstGeom prst="rect">
            <a:avLst/>
          </a:prstGeom>
        </p:spPr>
      </p:pic>
      <p:pic>
        <p:nvPicPr>
          <p:cNvPr id="8" name="Content Placeholder 7" descr="Edible food that has been rescued sits on a table. Includes wrapped sandwiches, salads, and other prepared packaged foods.">
            <a:extLst>
              <a:ext uri="{FF2B5EF4-FFF2-40B4-BE49-F238E27FC236}">
                <a16:creationId xmlns:a16="http://schemas.microsoft.com/office/drawing/2014/main" id="{E0894721-29EF-41B6-844A-3F209D026D1B}"/>
              </a:ext>
            </a:extLst>
          </p:cNvPr>
          <p:cNvPicPr>
            <a:picLocks noGrp="1" noChangeAspect="1"/>
          </p:cNvPicPr>
          <p:nvPr>
            <p:ph sz="half" idx="3"/>
          </p:nvPr>
        </p:nvPicPr>
        <p:blipFill rotWithShape="1">
          <a:blip r:embed="rId4"/>
          <a:srcRect l="4480" r="3983" b="1"/>
          <a:stretch/>
        </p:blipFill>
        <p:spPr>
          <a:xfrm>
            <a:off x="6710226" y="3788357"/>
            <a:ext cx="4341833" cy="2446223"/>
          </a:xfrm>
          <a:prstGeom prst="rect">
            <a:avLst/>
          </a:prstGeom>
        </p:spPr>
      </p:pic>
    </p:spTree>
    <p:extLst>
      <p:ext uri="{BB962C8B-B14F-4D97-AF65-F5344CB8AC3E}">
        <p14:creationId xmlns:p14="http://schemas.microsoft.com/office/powerpoint/2010/main" val="38507207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ounties, in collaboration with cities, special districts that provide solid waste collection services, and regional agencies located in the county, are required to:&#10;">
            <a:extLst>
              <a:ext uri="{FF2B5EF4-FFF2-40B4-BE49-F238E27FC236}">
                <a16:creationId xmlns:a16="http://schemas.microsoft.com/office/drawing/2014/main" id="{B011E5FA-7400-4F8C-9A75-FA5700ABDEC6}"/>
              </a:ext>
            </a:extLst>
          </p:cNvPr>
          <p:cNvSpPr>
            <a:spLocks noGrp="1"/>
          </p:cNvSpPr>
          <p:nvPr>
            <p:ph type="title"/>
          </p:nvPr>
        </p:nvSpPr>
        <p:spPr>
          <a:xfrm>
            <a:off x="0" y="1"/>
            <a:ext cx="11967031" cy="842210"/>
          </a:xfrm>
          <a:solidFill>
            <a:srgbClr val="65A050"/>
          </a:solidFill>
        </p:spPr>
        <p:txBody>
          <a:bodyPr/>
          <a:lstStyle/>
          <a:p>
            <a:pPr algn="ctr" rtl="0"/>
            <a:r>
              <a:rPr kumimoji="0" lang="en-US" sz="3600" b="0" i="0" u="none" strike="noStrike" kern="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Edible Food Recovery Capacity Planning</a:t>
            </a:r>
            <a:br>
              <a:rPr kumimoji="0" lang="en-US" sz="4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endParaRPr lang="en-US" sz="4400" dirty="0">
              <a:latin typeface="Arial" panose="020B0604020202020204" pitchFamily="34" charset="0"/>
              <a:cs typeface="Arial" panose="020B0604020202020204" pitchFamily="34" charset="0"/>
            </a:endParaRPr>
          </a:p>
        </p:txBody>
      </p:sp>
      <p:sp>
        <p:nvSpPr>
          <p:cNvPr id="3" name="Content Placeholder 2" descr="Counties, in collaboration with cities, special districts that provide solid waste collection services, and regional agencies located in the county, are required to identify within each jurisdiction:&#10;&#10;">
            <a:extLst>
              <a:ext uri="{FF2B5EF4-FFF2-40B4-BE49-F238E27FC236}">
                <a16:creationId xmlns:a16="http://schemas.microsoft.com/office/drawing/2014/main" id="{05FA5A6D-D31B-4A2C-8D1C-708B2211B0CF}"/>
              </a:ext>
            </a:extLst>
          </p:cNvPr>
          <p:cNvSpPr>
            <a:spLocks noGrp="1"/>
          </p:cNvSpPr>
          <p:nvPr>
            <p:ph sz="half" idx="2"/>
          </p:nvPr>
        </p:nvSpPr>
        <p:spPr>
          <a:xfrm>
            <a:off x="793595" y="983477"/>
            <a:ext cx="10604810" cy="5201424"/>
          </a:xfrm>
        </p:spPr>
        <p:txBody>
          <a:bodyPr/>
          <a:lstStyle/>
          <a:p>
            <a:pPr marL="0" marR="0" lvl="0" indent="0" algn="l" defTabSz="914400" rtl="0" eaLnBrk="1" fontAlgn="auto" latinLnBrk="0" hangingPunct="1">
              <a:lnSpc>
                <a:spcPct val="100000"/>
              </a:lnSpc>
              <a:spcBef>
                <a:spcPts val="0"/>
              </a:spcBef>
              <a:spcAft>
                <a:spcPts val="0"/>
              </a:spcAft>
              <a:buClrTx/>
              <a:buSzTx/>
              <a:tabLst/>
              <a:defRPr/>
            </a:pPr>
            <a:r>
              <a:rPr lang="en-US" sz="3200" b="0" dirty="0">
                <a:solidFill>
                  <a:schemeClr val="tx1"/>
                </a:solidFill>
                <a:latin typeface="Arial" panose="020B0604020202020204" pitchFamily="34" charset="0"/>
                <a:cs typeface="Arial" panose="020B0604020202020204" pitchFamily="34" charset="0"/>
              </a:rPr>
              <a:t>Counties, in collaboration with cities, special districts that provide solid waste collection services, and regional agencies located in the county, are required to identify within each jurisdiction:</a:t>
            </a:r>
            <a:endParaRPr lang="en-US" sz="2000" b="0" dirty="0">
              <a:solidFill>
                <a:schemeClr val="tx1"/>
              </a:solidFill>
              <a:latin typeface="Arial" panose="020B0604020202020204" pitchFamily="34" charset="0"/>
              <a:cs typeface="Arial" panose="020B0604020202020204" pitchFamily="34" charset="0"/>
            </a:endParaRPr>
          </a:p>
          <a:p>
            <a:pPr marL="914400" lvl="1" indent="-457200" algn="l" rtl="0">
              <a:buFont typeface="Arial" panose="020B0604020202020204" pitchFamily="34" charset="0"/>
              <a:buChar char="•"/>
              <a:defRP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Identify existing capacity at food recovery organizations and services.</a:t>
            </a:r>
          </a:p>
          <a:p>
            <a:pPr marL="914400" lvl="1" indent="-457200" algn="l" rtl="0">
              <a:buFont typeface="Arial" panose="020B0604020202020204" pitchFamily="34" charset="0"/>
              <a:buChar char="•"/>
              <a:defRP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Identify proposed new or expanded food recovery organizations and services that will be used. </a:t>
            </a:r>
          </a:p>
          <a:p>
            <a:pPr marL="914400" lvl="1" indent="-457200" algn="l" rtl="0">
              <a:buFont typeface="Arial" panose="020B0604020202020204" pitchFamily="34" charset="0"/>
              <a:buChar char="•"/>
              <a:defRP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Identify, if any, the amount of new or expanded capacity needed. </a:t>
            </a:r>
          </a:p>
          <a:p>
            <a:endParaRPr lang="en-US" dirty="0"/>
          </a:p>
        </p:txBody>
      </p:sp>
    </p:spTree>
    <p:extLst>
      <p:ext uri="{BB962C8B-B14F-4D97-AF65-F5344CB8AC3E}">
        <p14:creationId xmlns:p14="http://schemas.microsoft.com/office/powerpoint/2010/main" val="1951726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apacity Planning">
            <a:extLst>
              <a:ext uri="{FF2B5EF4-FFF2-40B4-BE49-F238E27FC236}">
                <a16:creationId xmlns:a16="http://schemas.microsoft.com/office/drawing/2014/main" id="{5EE98843-2985-4CD9-98E0-D6426579E667}"/>
              </a:ext>
            </a:extLst>
          </p:cNvPr>
          <p:cNvSpPr>
            <a:spLocks noGrp="1"/>
          </p:cNvSpPr>
          <p:nvPr>
            <p:ph type="title"/>
          </p:nvPr>
        </p:nvSpPr>
        <p:spPr>
          <a:xfrm>
            <a:off x="0" y="-1"/>
            <a:ext cx="12192000" cy="878305"/>
          </a:xfrm>
          <a:solidFill>
            <a:srgbClr val="65A050"/>
          </a:solidFill>
        </p:spPr>
        <p:txBody>
          <a:bodyPr/>
          <a:lstStyle/>
          <a:p>
            <a:pPr algn="ctr"/>
            <a:r>
              <a:rPr kumimoji="0" lang="en-US" sz="3600" b="0" i="0" u="none" strike="noStrike" kern="0" cap="none" spc="0" normalizeH="0" baseline="0" noProof="0" dirty="0">
                <a:ln>
                  <a:noFill/>
                </a:ln>
                <a:solidFill>
                  <a:schemeClr val="bg1"/>
                </a:solidFill>
                <a:effectLst/>
                <a:uLnTx/>
                <a:uFillTx/>
                <a:latin typeface="Arial"/>
                <a:ea typeface="+mj-ea"/>
                <a:cs typeface="Arial"/>
              </a:rPr>
              <a:t> Edible Food Recovery Capacity Planning</a:t>
            </a:r>
            <a:endParaRPr lang="en-US" sz="3600" dirty="0">
              <a:latin typeface="Calibri" panose="020F0502020204030204" pitchFamily="34" charset="0"/>
              <a:cs typeface="Calibri" panose="020F0502020204030204" pitchFamily="34" charset="0"/>
            </a:endParaRPr>
          </a:p>
        </p:txBody>
      </p:sp>
      <p:sp>
        <p:nvSpPr>
          <p:cNvPr id="3" name="Content Placeholder 2" descr="Planning includes consultation with the following:&#10;">
            <a:extLst>
              <a:ext uri="{FF2B5EF4-FFF2-40B4-BE49-F238E27FC236}">
                <a16:creationId xmlns:a16="http://schemas.microsoft.com/office/drawing/2014/main" id="{1F54FA63-4B9E-459F-BD3E-D7F2E26E2D0A}"/>
              </a:ext>
            </a:extLst>
          </p:cNvPr>
          <p:cNvSpPr>
            <a:spLocks noGrp="1"/>
          </p:cNvSpPr>
          <p:nvPr>
            <p:ph sz="half" idx="2"/>
          </p:nvPr>
        </p:nvSpPr>
        <p:spPr>
          <a:xfrm>
            <a:off x="590038" y="1359567"/>
            <a:ext cx="5834825" cy="4331370"/>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Planning includes consultation with the following: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3200" kern="1200" dirty="0">
              <a:solidFill>
                <a:prstClr val="black"/>
              </a:solidFill>
              <a:latin typeface="Arial" panose="020B0604020202020204" pitchFamily="34" charset="0"/>
              <a:cs typeface="Arial" panose="020B0604020202020204" pitchFamily="34" charset="0"/>
            </a:endParaRPr>
          </a:p>
          <a:p>
            <a:pPr lvl="1" algn="l" rtl="0">
              <a:buFont typeface="Wingdings" panose="05000000000000000000" pitchFamily="2" charset="2"/>
              <a:buChar char="ü"/>
              <a:defRP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Food recovery organizations</a:t>
            </a:r>
          </a:p>
          <a:p>
            <a:pPr lvl="1" algn="l" rtl="0">
              <a:buFont typeface="Wingdings" panose="05000000000000000000" pitchFamily="2" charset="2"/>
              <a:buChar char="ü"/>
              <a:defRP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Food recovery services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Entities must respond within 60 days.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endParaRPr lang="en-US" dirty="0"/>
          </a:p>
        </p:txBody>
      </p:sp>
      <p:pic>
        <p:nvPicPr>
          <p:cNvPr id="5" name="Content Placeholder 4" descr="food service workers preparing food at a food pantry">
            <a:extLst>
              <a:ext uri="{FF2B5EF4-FFF2-40B4-BE49-F238E27FC236}">
                <a16:creationId xmlns:a16="http://schemas.microsoft.com/office/drawing/2014/main" id="{F679D282-C609-4C9A-A1E8-3DF333701AD5}"/>
              </a:ext>
            </a:extLst>
          </p:cNvPr>
          <p:cNvPicPr>
            <a:picLocks noGrp="1" noChangeAspect="1"/>
          </p:cNvPicPr>
          <p:nvPr>
            <p:ph sz="half" idx="3"/>
          </p:nvPr>
        </p:nvPicPr>
        <p:blipFill rotWithShape="1">
          <a:blip r:embed="rId3"/>
          <a:srcRect l="10996"/>
          <a:stretch/>
        </p:blipFill>
        <p:spPr>
          <a:xfrm>
            <a:off x="6593305" y="2059835"/>
            <a:ext cx="5346032" cy="2930835"/>
          </a:xfrm>
          <a:prstGeom prst="rect">
            <a:avLst/>
          </a:prstGeom>
        </p:spPr>
      </p:pic>
    </p:spTree>
    <p:extLst>
      <p:ext uri="{BB962C8B-B14F-4D97-AF65-F5344CB8AC3E}">
        <p14:creationId xmlns:p14="http://schemas.microsoft.com/office/powerpoint/2010/main" val="21909523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apacity Planning">
            <a:extLst>
              <a:ext uri="{FF2B5EF4-FFF2-40B4-BE49-F238E27FC236}">
                <a16:creationId xmlns:a16="http://schemas.microsoft.com/office/drawing/2014/main" id="{3FBB2E53-6057-4EC6-A4EF-930C666C4DD4}"/>
              </a:ext>
            </a:extLst>
          </p:cNvPr>
          <p:cNvSpPr>
            <a:spLocks noGrp="1"/>
          </p:cNvSpPr>
          <p:nvPr>
            <p:ph type="title"/>
          </p:nvPr>
        </p:nvSpPr>
        <p:spPr>
          <a:xfrm>
            <a:off x="0" y="1"/>
            <a:ext cx="12192000" cy="615553"/>
          </a:xfrm>
          <a:solidFill>
            <a:srgbClr val="65A050"/>
          </a:solidFill>
        </p:spPr>
        <p:txBody>
          <a:bodyPr/>
          <a:lstStyle/>
          <a:p>
            <a:pPr algn="ctr"/>
            <a:r>
              <a:rPr kumimoji="0" lang="en-US" sz="4000" b="0" i="0" u="none" strike="noStrike" kern="0" cap="none" spc="0" normalizeH="0" baseline="0" noProof="0" dirty="0">
                <a:ln>
                  <a:noFill/>
                </a:ln>
                <a:solidFill>
                  <a:schemeClr val="bg1"/>
                </a:solidFill>
                <a:effectLst/>
                <a:uLnTx/>
                <a:uFillTx/>
                <a:latin typeface="Arial"/>
                <a:ea typeface="+mj-ea"/>
                <a:cs typeface="Arial"/>
              </a:rPr>
              <a:t> </a:t>
            </a:r>
            <a:r>
              <a:rPr kumimoji="0" lang="en-US" sz="3600" b="0" i="0" u="none" strike="noStrike" kern="0" cap="none" spc="0" normalizeH="0" baseline="0" noProof="0" dirty="0">
                <a:ln>
                  <a:noFill/>
                </a:ln>
                <a:solidFill>
                  <a:schemeClr val="bg1"/>
                </a:solidFill>
                <a:effectLst/>
                <a:uLnTx/>
                <a:uFillTx/>
                <a:latin typeface="Arial"/>
                <a:ea typeface="+mj-ea"/>
                <a:cs typeface="Arial"/>
              </a:rPr>
              <a:t>Edible Food Recovery Capacity Planning</a:t>
            </a:r>
            <a:endParaRPr lang="en-US" sz="4000" dirty="0">
              <a:latin typeface="+mj-lt"/>
            </a:endParaRPr>
          </a:p>
        </p:txBody>
      </p:sp>
      <p:sp>
        <p:nvSpPr>
          <p:cNvPr id="3" name="Content Placeholder 2" descr="If the county determines that organic waste recycling capacity is needed, the county must notify any jurisdiction that lacks capacity that it is required to: &#10;Submit an implementation schedule ">
            <a:extLst>
              <a:ext uri="{FF2B5EF4-FFF2-40B4-BE49-F238E27FC236}">
                <a16:creationId xmlns:a16="http://schemas.microsoft.com/office/drawing/2014/main" id="{5822C50E-ED67-40E6-BB70-17881939D93A}"/>
              </a:ext>
            </a:extLst>
          </p:cNvPr>
          <p:cNvSpPr>
            <a:spLocks noGrp="1"/>
          </p:cNvSpPr>
          <p:nvPr>
            <p:ph sz="half" idx="2"/>
          </p:nvPr>
        </p:nvSpPr>
        <p:spPr>
          <a:xfrm>
            <a:off x="446049" y="981307"/>
            <a:ext cx="6335751" cy="5632311"/>
          </a:xfrm>
        </p:spPr>
        <p:txBody>
          <a:bodyPr/>
          <a:lstStyle/>
          <a:p>
            <a:pPr algn="l" rtl="0"/>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If the county determines that food recovery capacity is needed, the county must notify any jurisdiction that lacks capacity that it is required to: </a:t>
            </a:r>
          </a:p>
          <a:p>
            <a:pPr lvl="1" algn="l" rtl="0">
              <a:buFont typeface="Wingdings" panose="05000000000000000000" pitchFamily="2" charset="2"/>
              <a:buChar char="ü"/>
              <a:defRP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Submit an implementation schedule to the Department. </a:t>
            </a:r>
          </a:p>
          <a:p>
            <a:pPr lvl="1" algn="l" rtl="0">
              <a:buFont typeface="Wingdings" panose="05000000000000000000" pitchFamily="2" charset="2"/>
              <a:buChar char="ü"/>
              <a:defRP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Consult with food recovery organizations and food recovery services. </a:t>
            </a:r>
          </a:p>
          <a:p>
            <a:pPr algn="l" rtl="0"/>
            <a:endParaRPr kumimoji="0" lang="en-US" sz="28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endParaRPr lang="en-US" dirty="0"/>
          </a:p>
        </p:txBody>
      </p:sp>
      <p:pic>
        <p:nvPicPr>
          <p:cNvPr id="5" name="Content Placeholder 4" descr="food bank">
            <a:extLst>
              <a:ext uri="{FF2B5EF4-FFF2-40B4-BE49-F238E27FC236}">
                <a16:creationId xmlns:a16="http://schemas.microsoft.com/office/drawing/2014/main" id="{60E61D08-7907-448B-B7E7-6646538DAA74}"/>
              </a:ext>
            </a:extLst>
          </p:cNvPr>
          <p:cNvPicPr>
            <a:picLocks noGrp="1" noChangeAspect="1"/>
          </p:cNvPicPr>
          <p:nvPr>
            <p:ph sz="half" idx="3"/>
          </p:nvPr>
        </p:nvPicPr>
        <p:blipFill>
          <a:blip r:embed="rId3"/>
          <a:stretch>
            <a:fillRect/>
          </a:stretch>
        </p:blipFill>
        <p:spPr>
          <a:xfrm>
            <a:off x="6888163" y="1424449"/>
            <a:ext cx="5303837" cy="4222554"/>
          </a:xfrm>
          <a:prstGeom prst="rect">
            <a:avLst/>
          </a:prstGeom>
        </p:spPr>
      </p:pic>
    </p:spTree>
    <p:extLst>
      <p:ext uri="{BB962C8B-B14F-4D97-AF65-F5344CB8AC3E}">
        <p14:creationId xmlns:p14="http://schemas.microsoft.com/office/powerpoint/2010/main" val="3732487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Jurisdiction Edible Food Recovery Program">
            <a:extLst>
              <a:ext uri="{FF2B5EF4-FFF2-40B4-BE49-F238E27FC236}">
                <a16:creationId xmlns:a16="http://schemas.microsoft.com/office/drawing/2014/main" id="{95C42681-0751-426A-9449-87CEB3F8634D}"/>
              </a:ext>
            </a:extLst>
          </p:cNvPr>
          <p:cNvSpPr>
            <a:spLocks noGrp="1"/>
          </p:cNvSpPr>
          <p:nvPr>
            <p:ph type="title"/>
          </p:nvPr>
        </p:nvSpPr>
        <p:spPr>
          <a:xfrm>
            <a:off x="1" y="-1"/>
            <a:ext cx="12192000" cy="865698"/>
          </a:xfrm>
          <a:solidFill>
            <a:srgbClr val="094366"/>
          </a:solidFill>
        </p:spPr>
        <p:txBody>
          <a:bodyPr/>
          <a:lstStyle/>
          <a:p>
            <a:pPr algn="ctr"/>
            <a:r>
              <a:rPr lang="en-US" sz="3200" spc="-10" dirty="0">
                <a:latin typeface="Arial" panose="020B0604020202020204" pitchFamily="34" charset="0"/>
                <a:cs typeface="Arial" panose="020B0604020202020204" pitchFamily="34" charset="0"/>
              </a:rPr>
              <a:t> </a:t>
            </a:r>
            <a:r>
              <a:rPr lang="en-US" sz="3600" b="0" spc="-10" dirty="0">
                <a:latin typeface="Arial" panose="020B0604020202020204" pitchFamily="34" charset="0"/>
                <a:cs typeface="Arial" panose="020B0604020202020204" pitchFamily="34" charset="0"/>
              </a:rPr>
              <a:t>Jurisdiction </a:t>
            </a:r>
            <a:r>
              <a:rPr lang="en-US" sz="3600" b="0" dirty="0">
                <a:latin typeface="Arial" panose="020B0604020202020204" pitchFamily="34" charset="0"/>
                <a:cs typeface="Arial" panose="020B0604020202020204" pitchFamily="34" charset="0"/>
              </a:rPr>
              <a:t>Edible </a:t>
            </a:r>
            <a:r>
              <a:rPr lang="en-US" sz="3600" b="0" spc="-35" dirty="0">
                <a:latin typeface="Arial" panose="020B0604020202020204" pitchFamily="34" charset="0"/>
                <a:cs typeface="Arial" panose="020B0604020202020204" pitchFamily="34" charset="0"/>
              </a:rPr>
              <a:t>Food </a:t>
            </a:r>
            <a:r>
              <a:rPr lang="en-US" sz="3600" b="0" spc="-20" dirty="0">
                <a:latin typeface="Arial" panose="020B0604020202020204" pitchFamily="34" charset="0"/>
                <a:cs typeface="Arial" panose="020B0604020202020204" pitchFamily="34" charset="0"/>
              </a:rPr>
              <a:t>Recovery</a:t>
            </a:r>
            <a:r>
              <a:rPr lang="en-US" sz="3600" b="0" spc="30" dirty="0">
                <a:latin typeface="Arial" panose="020B0604020202020204" pitchFamily="34" charset="0"/>
                <a:cs typeface="Arial" panose="020B0604020202020204" pitchFamily="34" charset="0"/>
              </a:rPr>
              <a:t> </a:t>
            </a:r>
            <a:r>
              <a:rPr lang="en-US" sz="3600" b="0" spc="20" dirty="0">
                <a:latin typeface="Arial" panose="020B0604020202020204" pitchFamily="34" charset="0"/>
                <a:cs typeface="Arial" panose="020B0604020202020204" pitchFamily="34" charset="0"/>
              </a:rPr>
              <a:t>Program</a:t>
            </a:r>
            <a:endParaRPr lang="en-US" b="0" dirty="0">
              <a:latin typeface="Arial" panose="020B0604020202020204" pitchFamily="34" charset="0"/>
              <a:cs typeface="Arial" panose="020B0604020202020204" pitchFamily="34" charset="0"/>
            </a:endParaRPr>
          </a:p>
        </p:txBody>
      </p:sp>
      <p:sp>
        <p:nvSpPr>
          <p:cNvPr id="3" name="Content Placeholder 2" descr="Educate Commercial Edible Food  Generators on Requirements&#10;Increase Access to Food Recovery  Organizations&#10;Monitor Commercial Edible Food  Generator Compliance&#10;Increase Edible Food  Recovery Capacity&#10;    (if additional capacity is needed)&#10;&#10;">
            <a:extLst>
              <a:ext uri="{FF2B5EF4-FFF2-40B4-BE49-F238E27FC236}">
                <a16:creationId xmlns:a16="http://schemas.microsoft.com/office/drawing/2014/main" id="{6143AB4E-32B1-4BB6-B971-493E491A7C75}"/>
              </a:ext>
            </a:extLst>
          </p:cNvPr>
          <p:cNvSpPr>
            <a:spLocks noGrp="1"/>
          </p:cNvSpPr>
          <p:nvPr>
            <p:ph sz="half" idx="2"/>
          </p:nvPr>
        </p:nvSpPr>
        <p:spPr>
          <a:xfrm>
            <a:off x="0" y="865697"/>
            <a:ext cx="12191999" cy="5352223"/>
          </a:xfrm>
          <a:solidFill>
            <a:srgbClr val="0988B0"/>
          </a:solidFill>
        </p:spPr>
        <p:txBody>
          <a:bodyPr/>
          <a:lstStyle/>
          <a:p>
            <a:pPr marL="457200" indent="-457200" algn="l" rtl="0">
              <a:buFont typeface="Wingdings" panose="05000000000000000000" pitchFamily="2" charset="2"/>
              <a:buChar char="Ø"/>
            </a:pPr>
            <a:endParaRPr kumimoji="0" lang="en-US" sz="3200" b="1"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endParaRPr>
          </a:p>
          <a:p>
            <a:pPr marL="914400" lvl="1" indent="-457200" algn="l" rtl="0">
              <a:buFont typeface="Wingdings" panose="05000000000000000000" pitchFamily="2" charset="2"/>
              <a:buChar char="Ø"/>
            </a:pPr>
            <a:r>
              <a:rPr kumimoji="0" lang="en-US" sz="32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Educate Commercial </a:t>
            </a:r>
            <a:r>
              <a:rPr kumimoji="0" lang="en-US" sz="320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Edible </a:t>
            </a:r>
            <a:r>
              <a:rPr kumimoji="0" lang="en-US" sz="32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Food  Generators </a:t>
            </a:r>
            <a:r>
              <a:rPr kumimoji="0" lang="en-US" sz="320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on</a:t>
            </a:r>
            <a:r>
              <a:rPr kumimoji="0" lang="en-US" sz="32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 Requirements</a:t>
            </a:r>
          </a:p>
          <a:p>
            <a:pPr marL="914400" lvl="1" indent="-457200" algn="l" rtl="0">
              <a:buFont typeface="Wingdings" panose="05000000000000000000" pitchFamily="2" charset="2"/>
              <a:buChar char="Ø"/>
            </a:pPr>
            <a:r>
              <a:rPr kumimoji="0" lang="en-US" sz="32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Increase Access </a:t>
            </a:r>
            <a:r>
              <a:rPr kumimoji="0" lang="en-US" sz="320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to Food</a:t>
            </a:r>
            <a:r>
              <a:rPr kumimoji="0" lang="en-US" sz="3200" i="0" u="none" strike="noStrike" kern="1200" cap="none" spc="-114"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lang="en-US" sz="32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Recovery  </a:t>
            </a:r>
            <a:r>
              <a:rPr kumimoji="0" lang="en-US" sz="320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Organizations</a:t>
            </a:r>
          </a:p>
          <a:p>
            <a:pPr marL="914400" lvl="1" indent="-457200" algn="l" rtl="0">
              <a:buFont typeface="Wingdings" panose="05000000000000000000" pitchFamily="2" charset="2"/>
              <a:buChar char="Ø"/>
            </a:pPr>
            <a:r>
              <a:rPr kumimoji="0" lang="en-US" sz="320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Monitor </a:t>
            </a:r>
            <a:r>
              <a:rPr kumimoji="0" lang="en-US" sz="32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Commercial </a:t>
            </a:r>
            <a:r>
              <a:rPr kumimoji="0" lang="en-US" sz="320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Edible</a:t>
            </a:r>
            <a:r>
              <a:rPr kumimoji="0" lang="en-US" sz="3200" i="0" u="none" strike="noStrike" kern="120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lang="en-US" sz="320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Food  Generator</a:t>
            </a:r>
            <a:r>
              <a:rPr kumimoji="0" lang="en-US" sz="3200" i="0" u="none" strike="noStrike" kern="1200" cap="none" spc="-8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lang="en-US" sz="32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Compliance</a:t>
            </a:r>
          </a:p>
          <a:p>
            <a:pPr marL="914400" lvl="1" indent="-457200" algn="l" rtl="0">
              <a:buFont typeface="Wingdings" panose="05000000000000000000" pitchFamily="2" charset="2"/>
              <a:buChar char="Ø"/>
            </a:pPr>
            <a:r>
              <a:rPr kumimoji="0" lang="en-US" sz="32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Increase </a:t>
            </a:r>
            <a:r>
              <a:rPr kumimoji="0" lang="en-US" sz="320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Edible</a:t>
            </a:r>
            <a:r>
              <a:rPr kumimoji="0" lang="en-US" sz="3200" i="0" u="none" strike="noStrike" kern="1200" cap="none" spc="-7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lang="en-US" sz="320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Food  </a:t>
            </a:r>
            <a:r>
              <a:rPr kumimoji="0" lang="en-US" sz="32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Recovery</a:t>
            </a:r>
            <a:r>
              <a:rPr kumimoji="0" lang="en-US" sz="3200" i="0" u="none" strike="noStrike" kern="120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lang="en-US" sz="32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Capacity</a:t>
            </a:r>
            <a:endParaRPr kumimoji="0" lang="en-US" sz="32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81915" marR="0" lvl="0" algn="l" defTabSz="914400" rtl="0" eaLnBrk="1" fontAlgn="auto" latinLnBrk="0" hangingPunct="1">
              <a:lnSpc>
                <a:spcPct val="100000"/>
              </a:lnSpc>
              <a:spcBef>
                <a:spcPts val="395"/>
              </a:spcBef>
              <a:spcAft>
                <a:spcPts val="0"/>
              </a:spcAft>
              <a:buClrTx/>
              <a:buSzTx/>
              <a:tabLst/>
              <a:defRPr/>
            </a:pPr>
            <a:r>
              <a:rPr lang="en-US" sz="3200" b="0" kern="1200" dirty="0">
                <a:solidFill>
                  <a:srgbClr val="FFFFFF"/>
                </a:solidFill>
                <a:latin typeface="Arial" panose="020B0604020202020204" pitchFamily="34" charset="0"/>
                <a:cs typeface="Arial" panose="020B0604020202020204" pitchFamily="34" charset="0"/>
              </a:rPr>
              <a:t>   	</a:t>
            </a:r>
            <a:r>
              <a:rPr kumimoji="0" lang="en-US" sz="3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(if additional capacity </a:t>
            </a:r>
            <a:r>
              <a:rPr kumimoji="0" lang="en-US" sz="3200" b="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is</a:t>
            </a:r>
            <a:r>
              <a:rPr kumimoji="0" lang="en-US" sz="3200" b="0" i="0" u="none" strike="noStrike" kern="1200" cap="none" spc="-14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lang="en-US" sz="32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needed)</a:t>
            </a:r>
            <a:endPar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algn="l" rtl="0"/>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algn="l" rtl="0"/>
            <a:r>
              <a:rPr lang="en-US" sz="2800" kern="1200" spc="-5" dirty="0">
                <a:solidFill>
                  <a:prstClr val="black"/>
                </a:solidFill>
                <a:latin typeface="Arial" panose="020B0604020202020204" pitchFamily="34" charset="0"/>
                <a:cs typeface="Arial" panose="020B0604020202020204" pitchFamily="34" charset="0"/>
              </a:rPr>
              <a:t>  	</a:t>
            </a:r>
          </a:p>
          <a:p>
            <a:pPr algn="l" rtl="0"/>
            <a:r>
              <a:rPr kumimoji="0" lang="en-US" sz="2800" b="1" i="0" u="none" strike="noStrike" kern="1200" cap="none" spc="-5" normalizeH="0" baseline="0" noProof="0" dirty="0">
                <a:ln>
                  <a:noFill/>
                </a:ln>
                <a:solidFill>
                  <a:prstClr val="black"/>
                </a:solidFill>
                <a:effectLst/>
                <a:uLnTx/>
                <a:uFillTx/>
                <a:latin typeface="Arial" panose="020B0604020202020204" pitchFamily="34" charset="0"/>
                <a:cs typeface="Arial" panose="020B0604020202020204" pitchFamily="34" charset="0"/>
              </a:rPr>
              <a:t>	A jurisdiction </a:t>
            </a:r>
            <a:r>
              <a:rPr kumimoji="0" lang="en-US" sz="2800" b="1" i="1" u="heavy" strike="noStrike" kern="1200" cap="none" spc="-5" normalizeH="0" baseline="0" noProof="0" dirty="0">
                <a:ln>
                  <a:noFill/>
                </a:ln>
                <a:solidFill>
                  <a:prstClr val="black"/>
                </a:solidFill>
                <a:effectLst/>
                <a:uLnTx/>
                <a:uFillTx/>
                <a:latin typeface="Arial" panose="020B0604020202020204" pitchFamily="34" charset="0"/>
                <a:cs typeface="Arial" panose="020B0604020202020204" pitchFamily="34" charset="0"/>
              </a:rPr>
              <a:t>may </a:t>
            </a:r>
            <a:r>
              <a:rPr kumimoji="0" lang="en-US" sz="2800" b="1" i="0" u="none" strike="noStrike" kern="1200" cap="none" spc="-5" normalizeH="0" baseline="0" noProof="0" dirty="0">
                <a:ln>
                  <a:noFill/>
                </a:ln>
                <a:solidFill>
                  <a:prstClr val="black"/>
                </a:solidFill>
                <a:effectLst/>
                <a:uLnTx/>
                <a:uFillTx/>
                <a:latin typeface="Arial" panose="020B0604020202020204" pitchFamily="34" charset="0"/>
                <a:cs typeface="Arial" panose="020B0604020202020204" pitchFamily="34" charset="0"/>
              </a:rPr>
              <a:t>fund their program through franchise </a:t>
            </a:r>
            <a:r>
              <a:rPr kumimoji="0" lang="en-US" sz="2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fees, </a:t>
            </a:r>
            <a:r>
              <a:rPr kumimoji="0" lang="en-US" sz="2800" b="1" i="0" u="none" strike="noStrike" kern="1200" cap="none" spc="-5" normalizeH="0" baseline="0" noProof="0" dirty="0">
                <a:ln>
                  <a:noFill/>
                </a:ln>
                <a:solidFill>
                  <a:prstClr val="black"/>
                </a:solidFill>
                <a:effectLst/>
                <a:uLnTx/>
                <a:uFillTx/>
                <a:latin typeface="Arial" panose="020B0604020202020204" pitchFamily="34" charset="0"/>
                <a:cs typeface="Arial" panose="020B0604020202020204" pitchFamily="34" charset="0"/>
              </a:rPr>
              <a:t>local 	assessments, or other funding</a:t>
            </a:r>
            <a:r>
              <a:rPr kumimoji="0" lang="en-US" sz="2800" b="1" i="0" u="none" strike="noStrike" kern="1200" cap="none" spc="125"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800" b="1" i="0" u="none" strike="noStrike" kern="1200" cap="none" spc="-5" normalizeH="0" baseline="0" noProof="0" dirty="0">
                <a:ln>
                  <a:noFill/>
                </a:ln>
                <a:solidFill>
                  <a:prstClr val="black"/>
                </a:solidFill>
                <a:effectLst/>
                <a:uLnTx/>
                <a:uFillTx/>
                <a:latin typeface="Arial" panose="020B0604020202020204" pitchFamily="34" charset="0"/>
                <a:cs typeface="Arial" panose="020B0604020202020204" pitchFamily="34" charset="0"/>
              </a:rPr>
              <a:t>mechanisms</a:t>
            </a:r>
            <a:r>
              <a:rPr kumimoji="0" lang="en-US" b="1" i="0" u="none" strike="noStrike" kern="1200" cap="none" spc="-5" normalizeH="0" baseline="0" noProof="0" dirty="0">
                <a:ln>
                  <a:noFill/>
                </a:ln>
                <a:solidFill>
                  <a:prstClr val="black"/>
                </a:solidFill>
                <a:effectLst/>
                <a:uLnTx/>
                <a:uFillTx/>
                <a:latin typeface="Arial" panose="020B0604020202020204" pitchFamily="34" charset="0"/>
                <a:cs typeface="Arial" panose="020B0604020202020204" pitchFamily="34" charset="0"/>
              </a:rPr>
              <a:t>.</a:t>
            </a:r>
            <a:endParaRPr kumimoji="0" lang="en-US"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algn="l" rtl="0"/>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a:p>
            <a:endParaRPr lang="en-US" dirty="0"/>
          </a:p>
        </p:txBody>
      </p:sp>
    </p:spTree>
    <p:extLst>
      <p:ext uri="{BB962C8B-B14F-4D97-AF65-F5344CB8AC3E}">
        <p14:creationId xmlns:p14="http://schemas.microsoft.com/office/powerpoint/2010/main" val="41523533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a:extLst>
              <a:ext uri="{C183D7F6-B498-43B3-948B-1728B52AA6E4}">
                <adec:decorative xmlns:adec="http://schemas.microsoft.com/office/drawing/2017/decorative" val="1"/>
              </a:ext>
            </a:extLst>
          </p:cNvPr>
          <p:cNvSpPr/>
          <p:nvPr/>
        </p:nvSpPr>
        <p:spPr>
          <a:xfrm>
            <a:off x="4003547" y="0"/>
            <a:ext cx="8188959" cy="6266815"/>
          </a:xfrm>
          <a:custGeom>
            <a:avLst/>
            <a:gdLst/>
            <a:ahLst/>
            <a:cxnLst/>
            <a:rect l="l" t="t" r="r" b="b"/>
            <a:pathLst>
              <a:path w="8188959" h="6266815">
                <a:moveTo>
                  <a:pt x="0" y="6266688"/>
                </a:moveTo>
                <a:lnTo>
                  <a:pt x="8188452" y="6266688"/>
                </a:lnTo>
                <a:lnTo>
                  <a:pt x="8188452" y="0"/>
                </a:lnTo>
                <a:lnTo>
                  <a:pt x="0" y="0"/>
                </a:lnTo>
                <a:lnTo>
                  <a:pt x="0" y="6266688"/>
                </a:lnTo>
                <a:close/>
              </a:path>
            </a:pathLst>
          </a:custGeom>
          <a:solidFill>
            <a:srgbClr val="055D78"/>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object 3">
            <a:extLst>
              <a:ext uri="{C183D7F6-B498-43B3-948B-1728B52AA6E4}">
                <adec:decorative xmlns:adec="http://schemas.microsoft.com/office/drawing/2017/decorative" val="1"/>
              </a:ext>
            </a:extLst>
          </p:cNvPr>
          <p:cNvSpPr/>
          <p:nvPr/>
        </p:nvSpPr>
        <p:spPr>
          <a:xfrm>
            <a:off x="10236707" y="2093976"/>
            <a:ext cx="1312545" cy="1327785"/>
          </a:xfrm>
          <a:custGeom>
            <a:avLst/>
            <a:gdLst/>
            <a:ahLst/>
            <a:cxnLst/>
            <a:rect l="l" t="t" r="r" b="b"/>
            <a:pathLst>
              <a:path w="1312545" h="1327785">
                <a:moveTo>
                  <a:pt x="656082" y="0"/>
                </a:moveTo>
                <a:lnTo>
                  <a:pt x="609228" y="1666"/>
                </a:lnTo>
                <a:lnTo>
                  <a:pt x="563264" y="6591"/>
                </a:lnTo>
                <a:lnTo>
                  <a:pt x="518300" y="14662"/>
                </a:lnTo>
                <a:lnTo>
                  <a:pt x="474446" y="25766"/>
                </a:lnTo>
                <a:lnTo>
                  <a:pt x="431815" y="39792"/>
                </a:lnTo>
                <a:lnTo>
                  <a:pt x="390517" y="56627"/>
                </a:lnTo>
                <a:lnTo>
                  <a:pt x="350663" y="76158"/>
                </a:lnTo>
                <a:lnTo>
                  <a:pt x="312363" y="98273"/>
                </a:lnTo>
                <a:lnTo>
                  <a:pt x="275731" y="122860"/>
                </a:lnTo>
                <a:lnTo>
                  <a:pt x="240875" y="149807"/>
                </a:lnTo>
                <a:lnTo>
                  <a:pt x="207907" y="179000"/>
                </a:lnTo>
                <a:lnTo>
                  <a:pt x="176939" y="210329"/>
                </a:lnTo>
                <a:lnTo>
                  <a:pt x="148081" y="243680"/>
                </a:lnTo>
                <a:lnTo>
                  <a:pt x="121445" y="278940"/>
                </a:lnTo>
                <a:lnTo>
                  <a:pt x="97141" y="315999"/>
                </a:lnTo>
                <a:lnTo>
                  <a:pt x="75280" y="354743"/>
                </a:lnTo>
                <a:lnTo>
                  <a:pt x="55974" y="395060"/>
                </a:lnTo>
                <a:lnTo>
                  <a:pt x="39333" y="436837"/>
                </a:lnTo>
                <a:lnTo>
                  <a:pt x="25469" y="479963"/>
                </a:lnTo>
                <a:lnTo>
                  <a:pt x="14493" y="524325"/>
                </a:lnTo>
                <a:lnTo>
                  <a:pt x="6515" y="569810"/>
                </a:lnTo>
                <a:lnTo>
                  <a:pt x="1647" y="616306"/>
                </a:lnTo>
                <a:lnTo>
                  <a:pt x="0" y="663701"/>
                </a:lnTo>
                <a:lnTo>
                  <a:pt x="1647" y="711097"/>
                </a:lnTo>
                <a:lnTo>
                  <a:pt x="6515" y="757593"/>
                </a:lnTo>
                <a:lnTo>
                  <a:pt x="14493" y="803078"/>
                </a:lnTo>
                <a:lnTo>
                  <a:pt x="25469" y="847440"/>
                </a:lnTo>
                <a:lnTo>
                  <a:pt x="39333" y="890566"/>
                </a:lnTo>
                <a:lnTo>
                  <a:pt x="55974" y="932343"/>
                </a:lnTo>
                <a:lnTo>
                  <a:pt x="75280" y="972660"/>
                </a:lnTo>
                <a:lnTo>
                  <a:pt x="97141" y="1011404"/>
                </a:lnTo>
                <a:lnTo>
                  <a:pt x="121445" y="1048463"/>
                </a:lnTo>
                <a:lnTo>
                  <a:pt x="148081" y="1083723"/>
                </a:lnTo>
                <a:lnTo>
                  <a:pt x="176939" y="1117074"/>
                </a:lnTo>
                <a:lnTo>
                  <a:pt x="207907" y="1148403"/>
                </a:lnTo>
                <a:lnTo>
                  <a:pt x="240875" y="1177596"/>
                </a:lnTo>
                <a:lnTo>
                  <a:pt x="275731" y="1204543"/>
                </a:lnTo>
                <a:lnTo>
                  <a:pt x="312363" y="1229130"/>
                </a:lnTo>
                <a:lnTo>
                  <a:pt x="350663" y="1251245"/>
                </a:lnTo>
                <a:lnTo>
                  <a:pt x="390517" y="1270776"/>
                </a:lnTo>
                <a:lnTo>
                  <a:pt x="431815" y="1287611"/>
                </a:lnTo>
                <a:lnTo>
                  <a:pt x="474446" y="1301637"/>
                </a:lnTo>
                <a:lnTo>
                  <a:pt x="518300" y="1312741"/>
                </a:lnTo>
                <a:lnTo>
                  <a:pt x="563264" y="1320812"/>
                </a:lnTo>
                <a:lnTo>
                  <a:pt x="609228" y="1325737"/>
                </a:lnTo>
                <a:lnTo>
                  <a:pt x="656082" y="1327403"/>
                </a:lnTo>
                <a:lnTo>
                  <a:pt x="702935" y="1325737"/>
                </a:lnTo>
                <a:lnTo>
                  <a:pt x="748899" y="1320812"/>
                </a:lnTo>
                <a:lnTo>
                  <a:pt x="793863" y="1312741"/>
                </a:lnTo>
                <a:lnTo>
                  <a:pt x="837717" y="1301637"/>
                </a:lnTo>
                <a:lnTo>
                  <a:pt x="880348" y="1287611"/>
                </a:lnTo>
                <a:lnTo>
                  <a:pt x="921646" y="1270776"/>
                </a:lnTo>
                <a:lnTo>
                  <a:pt x="961500" y="1251245"/>
                </a:lnTo>
                <a:lnTo>
                  <a:pt x="999800" y="1229130"/>
                </a:lnTo>
                <a:lnTo>
                  <a:pt x="1036432" y="1204543"/>
                </a:lnTo>
                <a:lnTo>
                  <a:pt x="1071288" y="1177596"/>
                </a:lnTo>
                <a:lnTo>
                  <a:pt x="1104256" y="1148403"/>
                </a:lnTo>
                <a:lnTo>
                  <a:pt x="1135224" y="1117074"/>
                </a:lnTo>
                <a:lnTo>
                  <a:pt x="1164082" y="1083723"/>
                </a:lnTo>
                <a:lnTo>
                  <a:pt x="1190718" y="1048463"/>
                </a:lnTo>
                <a:lnTo>
                  <a:pt x="1215022" y="1011404"/>
                </a:lnTo>
                <a:lnTo>
                  <a:pt x="1236883" y="972660"/>
                </a:lnTo>
                <a:lnTo>
                  <a:pt x="1256189" y="932343"/>
                </a:lnTo>
                <a:lnTo>
                  <a:pt x="1272830" y="890566"/>
                </a:lnTo>
                <a:lnTo>
                  <a:pt x="1286694" y="847440"/>
                </a:lnTo>
                <a:lnTo>
                  <a:pt x="1297670" y="803078"/>
                </a:lnTo>
                <a:lnTo>
                  <a:pt x="1305648" y="757593"/>
                </a:lnTo>
                <a:lnTo>
                  <a:pt x="1310516" y="711097"/>
                </a:lnTo>
                <a:lnTo>
                  <a:pt x="1312164" y="663701"/>
                </a:lnTo>
                <a:lnTo>
                  <a:pt x="1310516" y="616306"/>
                </a:lnTo>
                <a:lnTo>
                  <a:pt x="1305648" y="569810"/>
                </a:lnTo>
                <a:lnTo>
                  <a:pt x="1297670" y="524325"/>
                </a:lnTo>
                <a:lnTo>
                  <a:pt x="1286694" y="479963"/>
                </a:lnTo>
                <a:lnTo>
                  <a:pt x="1272830" y="436837"/>
                </a:lnTo>
                <a:lnTo>
                  <a:pt x="1256189" y="395060"/>
                </a:lnTo>
                <a:lnTo>
                  <a:pt x="1236883" y="354743"/>
                </a:lnTo>
                <a:lnTo>
                  <a:pt x="1215022" y="315999"/>
                </a:lnTo>
                <a:lnTo>
                  <a:pt x="1190718" y="278940"/>
                </a:lnTo>
                <a:lnTo>
                  <a:pt x="1164082" y="243680"/>
                </a:lnTo>
                <a:lnTo>
                  <a:pt x="1135224" y="210329"/>
                </a:lnTo>
                <a:lnTo>
                  <a:pt x="1104256" y="179000"/>
                </a:lnTo>
                <a:lnTo>
                  <a:pt x="1071288" y="149807"/>
                </a:lnTo>
                <a:lnTo>
                  <a:pt x="1036432" y="122860"/>
                </a:lnTo>
                <a:lnTo>
                  <a:pt x="999800" y="98273"/>
                </a:lnTo>
                <a:lnTo>
                  <a:pt x="961500" y="76158"/>
                </a:lnTo>
                <a:lnTo>
                  <a:pt x="921646" y="56627"/>
                </a:lnTo>
                <a:lnTo>
                  <a:pt x="880348" y="39792"/>
                </a:lnTo>
                <a:lnTo>
                  <a:pt x="837717" y="25766"/>
                </a:lnTo>
                <a:lnTo>
                  <a:pt x="793863" y="14662"/>
                </a:lnTo>
                <a:lnTo>
                  <a:pt x="748899" y="6591"/>
                </a:lnTo>
                <a:lnTo>
                  <a:pt x="702935" y="1666"/>
                </a:lnTo>
                <a:lnTo>
                  <a:pt x="656082"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object 4">
            <a:extLst>
              <a:ext uri="{C183D7F6-B498-43B3-948B-1728B52AA6E4}">
                <adec:decorative xmlns:adec="http://schemas.microsoft.com/office/drawing/2017/decorative" val="1"/>
              </a:ext>
            </a:extLst>
          </p:cNvPr>
          <p:cNvSpPr/>
          <p:nvPr/>
        </p:nvSpPr>
        <p:spPr>
          <a:xfrm>
            <a:off x="9687306" y="1969770"/>
            <a:ext cx="3175" cy="4039870"/>
          </a:xfrm>
          <a:custGeom>
            <a:avLst/>
            <a:gdLst/>
            <a:ahLst/>
            <a:cxnLst/>
            <a:rect l="l" t="t" r="r" b="b"/>
            <a:pathLst>
              <a:path w="3175" h="4039870">
                <a:moveTo>
                  <a:pt x="0" y="0"/>
                </a:moveTo>
                <a:lnTo>
                  <a:pt x="3048" y="4039628"/>
                </a:lnTo>
              </a:path>
            </a:pathLst>
          </a:custGeom>
          <a:ln w="19812">
            <a:solidFill>
              <a:srgbClr val="FFFFF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5">
            <a:extLst>
              <a:ext uri="{C183D7F6-B498-43B3-948B-1728B52AA6E4}">
                <adec:decorative xmlns:adec="http://schemas.microsoft.com/office/drawing/2017/decorative" val="1"/>
              </a:ext>
            </a:extLst>
          </p:cNvPr>
          <p:cNvSpPr/>
          <p:nvPr/>
        </p:nvSpPr>
        <p:spPr>
          <a:xfrm>
            <a:off x="7662671" y="2122932"/>
            <a:ext cx="1312545" cy="1327785"/>
          </a:xfrm>
          <a:custGeom>
            <a:avLst/>
            <a:gdLst/>
            <a:ahLst/>
            <a:cxnLst/>
            <a:rect l="l" t="t" r="r" b="b"/>
            <a:pathLst>
              <a:path w="1312545" h="1327785">
                <a:moveTo>
                  <a:pt x="656081" y="0"/>
                </a:moveTo>
                <a:lnTo>
                  <a:pt x="609228" y="1666"/>
                </a:lnTo>
                <a:lnTo>
                  <a:pt x="563264" y="6591"/>
                </a:lnTo>
                <a:lnTo>
                  <a:pt x="518300" y="14662"/>
                </a:lnTo>
                <a:lnTo>
                  <a:pt x="474446" y="25766"/>
                </a:lnTo>
                <a:lnTo>
                  <a:pt x="431815" y="39792"/>
                </a:lnTo>
                <a:lnTo>
                  <a:pt x="390517" y="56627"/>
                </a:lnTo>
                <a:lnTo>
                  <a:pt x="350663" y="76158"/>
                </a:lnTo>
                <a:lnTo>
                  <a:pt x="312363" y="98273"/>
                </a:lnTo>
                <a:lnTo>
                  <a:pt x="275731" y="122860"/>
                </a:lnTo>
                <a:lnTo>
                  <a:pt x="240875" y="149807"/>
                </a:lnTo>
                <a:lnTo>
                  <a:pt x="207907" y="179000"/>
                </a:lnTo>
                <a:lnTo>
                  <a:pt x="176939" y="210329"/>
                </a:lnTo>
                <a:lnTo>
                  <a:pt x="148081" y="243680"/>
                </a:lnTo>
                <a:lnTo>
                  <a:pt x="121445" y="278940"/>
                </a:lnTo>
                <a:lnTo>
                  <a:pt x="97141" y="315999"/>
                </a:lnTo>
                <a:lnTo>
                  <a:pt x="75280" y="354743"/>
                </a:lnTo>
                <a:lnTo>
                  <a:pt x="55974" y="395060"/>
                </a:lnTo>
                <a:lnTo>
                  <a:pt x="39333" y="436837"/>
                </a:lnTo>
                <a:lnTo>
                  <a:pt x="25469" y="479963"/>
                </a:lnTo>
                <a:lnTo>
                  <a:pt x="14493" y="524325"/>
                </a:lnTo>
                <a:lnTo>
                  <a:pt x="6515" y="569810"/>
                </a:lnTo>
                <a:lnTo>
                  <a:pt x="1647" y="616306"/>
                </a:lnTo>
                <a:lnTo>
                  <a:pt x="0" y="663701"/>
                </a:lnTo>
                <a:lnTo>
                  <a:pt x="1647" y="711097"/>
                </a:lnTo>
                <a:lnTo>
                  <a:pt x="6515" y="757593"/>
                </a:lnTo>
                <a:lnTo>
                  <a:pt x="14493" y="803078"/>
                </a:lnTo>
                <a:lnTo>
                  <a:pt x="25469" y="847440"/>
                </a:lnTo>
                <a:lnTo>
                  <a:pt x="39333" y="890566"/>
                </a:lnTo>
                <a:lnTo>
                  <a:pt x="55974" y="932343"/>
                </a:lnTo>
                <a:lnTo>
                  <a:pt x="75280" y="972660"/>
                </a:lnTo>
                <a:lnTo>
                  <a:pt x="97141" y="1011404"/>
                </a:lnTo>
                <a:lnTo>
                  <a:pt x="121445" y="1048463"/>
                </a:lnTo>
                <a:lnTo>
                  <a:pt x="148081" y="1083723"/>
                </a:lnTo>
                <a:lnTo>
                  <a:pt x="176939" y="1117074"/>
                </a:lnTo>
                <a:lnTo>
                  <a:pt x="207907" y="1148403"/>
                </a:lnTo>
                <a:lnTo>
                  <a:pt x="240875" y="1177596"/>
                </a:lnTo>
                <a:lnTo>
                  <a:pt x="275731" y="1204543"/>
                </a:lnTo>
                <a:lnTo>
                  <a:pt x="312363" y="1229130"/>
                </a:lnTo>
                <a:lnTo>
                  <a:pt x="350663" y="1251245"/>
                </a:lnTo>
                <a:lnTo>
                  <a:pt x="390517" y="1270776"/>
                </a:lnTo>
                <a:lnTo>
                  <a:pt x="431815" y="1287611"/>
                </a:lnTo>
                <a:lnTo>
                  <a:pt x="474446" y="1301637"/>
                </a:lnTo>
                <a:lnTo>
                  <a:pt x="518300" y="1312741"/>
                </a:lnTo>
                <a:lnTo>
                  <a:pt x="563264" y="1320812"/>
                </a:lnTo>
                <a:lnTo>
                  <a:pt x="609228" y="1325737"/>
                </a:lnTo>
                <a:lnTo>
                  <a:pt x="656081" y="1327403"/>
                </a:lnTo>
                <a:lnTo>
                  <a:pt x="702935" y="1325737"/>
                </a:lnTo>
                <a:lnTo>
                  <a:pt x="748899" y="1320812"/>
                </a:lnTo>
                <a:lnTo>
                  <a:pt x="793863" y="1312741"/>
                </a:lnTo>
                <a:lnTo>
                  <a:pt x="837717" y="1301637"/>
                </a:lnTo>
                <a:lnTo>
                  <a:pt x="880348" y="1287611"/>
                </a:lnTo>
                <a:lnTo>
                  <a:pt x="921646" y="1270776"/>
                </a:lnTo>
                <a:lnTo>
                  <a:pt x="961500" y="1251245"/>
                </a:lnTo>
                <a:lnTo>
                  <a:pt x="999800" y="1229130"/>
                </a:lnTo>
                <a:lnTo>
                  <a:pt x="1036432" y="1204543"/>
                </a:lnTo>
                <a:lnTo>
                  <a:pt x="1071288" y="1177596"/>
                </a:lnTo>
                <a:lnTo>
                  <a:pt x="1104256" y="1148403"/>
                </a:lnTo>
                <a:lnTo>
                  <a:pt x="1135224" y="1117074"/>
                </a:lnTo>
                <a:lnTo>
                  <a:pt x="1164082" y="1083723"/>
                </a:lnTo>
                <a:lnTo>
                  <a:pt x="1190718" y="1048463"/>
                </a:lnTo>
                <a:lnTo>
                  <a:pt x="1215022" y="1011404"/>
                </a:lnTo>
                <a:lnTo>
                  <a:pt x="1236883" y="972660"/>
                </a:lnTo>
                <a:lnTo>
                  <a:pt x="1256189" y="932343"/>
                </a:lnTo>
                <a:lnTo>
                  <a:pt x="1272830" y="890566"/>
                </a:lnTo>
                <a:lnTo>
                  <a:pt x="1286694" y="847440"/>
                </a:lnTo>
                <a:lnTo>
                  <a:pt x="1297670" y="803078"/>
                </a:lnTo>
                <a:lnTo>
                  <a:pt x="1305648" y="757593"/>
                </a:lnTo>
                <a:lnTo>
                  <a:pt x="1310516" y="711097"/>
                </a:lnTo>
                <a:lnTo>
                  <a:pt x="1312163" y="663701"/>
                </a:lnTo>
                <a:lnTo>
                  <a:pt x="1310516" y="616306"/>
                </a:lnTo>
                <a:lnTo>
                  <a:pt x="1305648" y="569810"/>
                </a:lnTo>
                <a:lnTo>
                  <a:pt x="1297670" y="524325"/>
                </a:lnTo>
                <a:lnTo>
                  <a:pt x="1286694" y="479963"/>
                </a:lnTo>
                <a:lnTo>
                  <a:pt x="1272830" y="436837"/>
                </a:lnTo>
                <a:lnTo>
                  <a:pt x="1256189" y="395060"/>
                </a:lnTo>
                <a:lnTo>
                  <a:pt x="1236883" y="354743"/>
                </a:lnTo>
                <a:lnTo>
                  <a:pt x="1215022" y="315999"/>
                </a:lnTo>
                <a:lnTo>
                  <a:pt x="1190718" y="278940"/>
                </a:lnTo>
                <a:lnTo>
                  <a:pt x="1164082" y="243680"/>
                </a:lnTo>
                <a:lnTo>
                  <a:pt x="1135224" y="210329"/>
                </a:lnTo>
                <a:lnTo>
                  <a:pt x="1104256" y="179000"/>
                </a:lnTo>
                <a:lnTo>
                  <a:pt x="1071288" y="149807"/>
                </a:lnTo>
                <a:lnTo>
                  <a:pt x="1036432" y="122860"/>
                </a:lnTo>
                <a:lnTo>
                  <a:pt x="999800" y="98273"/>
                </a:lnTo>
                <a:lnTo>
                  <a:pt x="961500" y="76158"/>
                </a:lnTo>
                <a:lnTo>
                  <a:pt x="921646" y="56627"/>
                </a:lnTo>
                <a:lnTo>
                  <a:pt x="880348" y="39792"/>
                </a:lnTo>
                <a:lnTo>
                  <a:pt x="837717" y="25766"/>
                </a:lnTo>
                <a:lnTo>
                  <a:pt x="793863" y="14662"/>
                </a:lnTo>
                <a:lnTo>
                  <a:pt x="748899" y="6591"/>
                </a:lnTo>
                <a:lnTo>
                  <a:pt x="702935" y="1666"/>
                </a:lnTo>
                <a:lnTo>
                  <a:pt x="656081"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object 6">
            <a:extLst>
              <a:ext uri="{C183D7F6-B498-43B3-948B-1728B52AA6E4}">
                <adec:decorative xmlns:adec="http://schemas.microsoft.com/office/drawing/2017/decorative" val="1"/>
              </a:ext>
            </a:extLst>
          </p:cNvPr>
          <p:cNvSpPr/>
          <p:nvPr/>
        </p:nvSpPr>
        <p:spPr>
          <a:xfrm>
            <a:off x="6947154" y="1969770"/>
            <a:ext cx="4445" cy="4071620"/>
          </a:xfrm>
          <a:custGeom>
            <a:avLst/>
            <a:gdLst/>
            <a:ahLst/>
            <a:cxnLst/>
            <a:rect l="l" t="t" r="r" b="b"/>
            <a:pathLst>
              <a:path w="4445" h="4071620">
                <a:moveTo>
                  <a:pt x="4445" y="0"/>
                </a:moveTo>
                <a:lnTo>
                  <a:pt x="0" y="4071378"/>
                </a:lnTo>
              </a:path>
            </a:pathLst>
          </a:custGeom>
          <a:ln w="19812">
            <a:solidFill>
              <a:srgbClr val="FFFFF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object 7">
            <a:extLst>
              <a:ext uri="{C183D7F6-B498-43B3-948B-1728B52AA6E4}">
                <adec:decorative xmlns:adec="http://schemas.microsoft.com/office/drawing/2017/decorative" val="1"/>
              </a:ext>
            </a:extLst>
          </p:cNvPr>
          <p:cNvSpPr/>
          <p:nvPr/>
        </p:nvSpPr>
        <p:spPr>
          <a:xfrm>
            <a:off x="4824984" y="2098548"/>
            <a:ext cx="1312545" cy="1327785"/>
          </a:xfrm>
          <a:custGeom>
            <a:avLst/>
            <a:gdLst/>
            <a:ahLst/>
            <a:cxnLst/>
            <a:rect l="l" t="t" r="r" b="b"/>
            <a:pathLst>
              <a:path w="1312545" h="1327785">
                <a:moveTo>
                  <a:pt x="656081" y="0"/>
                </a:moveTo>
                <a:lnTo>
                  <a:pt x="609228" y="1666"/>
                </a:lnTo>
                <a:lnTo>
                  <a:pt x="563264" y="6591"/>
                </a:lnTo>
                <a:lnTo>
                  <a:pt x="518300" y="14662"/>
                </a:lnTo>
                <a:lnTo>
                  <a:pt x="474446" y="25766"/>
                </a:lnTo>
                <a:lnTo>
                  <a:pt x="431815" y="39792"/>
                </a:lnTo>
                <a:lnTo>
                  <a:pt x="390517" y="56627"/>
                </a:lnTo>
                <a:lnTo>
                  <a:pt x="350663" y="76158"/>
                </a:lnTo>
                <a:lnTo>
                  <a:pt x="312363" y="98273"/>
                </a:lnTo>
                <a:lnTo>
                  <a:pt x="275731" y="122860"/>
                </a:lnTo>
                <a:lnTo>
                  <a:pt x="240875" y="149807"/>
                </a:lnTo>
                <a:lnTo>
                  <a:pt x="207907" y="179000"/>
                </a:lnTo>
                <a:lnTo>
                  <a:pt x="176939" y="210329"/>
                </a:lnTo>
                <a:lnTo>
                  <a:pt x="148081" y="243680"/>
                </a:lnTo>
                <a:lnTo>
                  <a:pt x="121445" y="278940"/>
                </a:lnTo>
                <a:lnTo>
                  <a:pt x="97141" y="315999"/>
                </a:lnTo>
                <a:lnTo>
                  <a:pt x="75280" y="354743"/>
                </a:lnTo>
                <a:lnTo>
                  <a:pt x="55974" y="395060"/>
                </a:lnTo>
                <a:lnTo>
                  <a:pt x="39333" y="436837"/>
                </a:lnTo>
                <a:lnTo>
                  <a:pt x="25469" y="479963"/>
                </a:lnTo>
                <a:lnTo>
                  <a:pt x="14493" y="524325"/>
                </a:lnTo>
                <a:lnTo>
                  <a:pt x="6515" y="569810"/>
                </a:lnTo>
                <a:lnTo>
                  <a:pt x="1647" y="616306"/>
                </a:lnTo>
                <a:lnTo>
                  <a:pt x="0" y="663701"/>
                </a:lnTo>
                <a:lnTo>
                  <a:pt x="1647" y="711097"/>
                </a:lnTo>
                <a:lnTo>
                  <a:pt x="6515" y="757593"/>
                </a:lnTo>
                <a:lnTo>
                  <a:pt x="14493" y="803078"/>
                </a:lnTo>
                <a:lnTo>
                  <a:pt x="25469" y="847440"/>
                </a:lnTo>
                <a:lnTo>
                  <a:pt x="39333" y="890566"/>
                </a:lnTo>
                <a:lnTo>
                  <a:pt x="55974" y="932343"/>
                </a:lnTo>
                <a:lnTo>
                  <a:pt x="75280" y="972660"/>
                </a:lnTo>
                <a:lnTo>
                  <a:pt x="97141" y="1011404"/>
                </a:lnTo>
                <a:lnTo>
                  <a:pt x="121445" y="1048463"/>
                </a:lnTo>
                <a:lnTo>
                  <a:pt x="148081" y="1083723"/>
                </a:lnTo>
                <a:lnTo>
                  <a:pt x="176939" y="1117074"/>
                </a:lnTo>
                <a:lnTo>
                  <a:pt x="207907" y="1148403"/>
                </a:lnTo>
                <a:lnTo>
                  <a:pt x="240875" y="1177596"/>
                </a:lnTo>
                <a:lnTo>
                  <a:pt x="275731" y="1204543"/>
                </a:lnTo>
                <a:lnTo>
                  <a:pt x="312363" y="1229130"/>
                </a:lnTo>
                <a:lnTo>
                  <a:pt x="350663" y="1251245"/>
                </a:lnTo>
                <a:lnTo>
                  <a:pt x="390517" y="1270776"/>
                </a:lnTo>
                <a:lnTo>
                  <a:pt x="431815" y="1287611"/>
                </a:lnTo>
                <a:lnTo>
                  <a:pt x="474446" y="1301637"/>
                </a:lnTo>
                <a:lnTo>
                  <a:pt x="518300" y="1312741"/>
                </a:lnTo>
                <a:lnTo>
                  <a:pt x="563264" y="1320812"/>
                </a:lnTo>
                <a:lnTo>
                  <a:pt x="609228" y="1325737"/>
                </a:lnTo>
                <a:lnTo>
                  <a:pt x="656081" y="1327403"/>
                </a:lnTo>
                <a:lnTo>
                  <a:pt x="702935" y="1325737"/>
                </a:lnTo>
                <a:lnTo>
                  <a:pt x="748899" y="1320812"/>
                </a:lnTo>
                <a:lnTo>
                  <a:pt x="793863" y="1312741"/>
                </a:lnTo>
                <a:lnTo>
                  <a:pt x="837717" y="1301637"/>
                </a:lnTo>
                <a:lnTo>
                  <a:pt x="880348" y="1287611"/>
                </a:lnTo>
                <a:lnTo>
                  <a:pt x="921646" y="1270776"/>
                </a:lnTo>
                <a:lnTo>
                  <a:pt x="961500" y="1251245"/>
                </a:lnTo>
                <a:lnTo>
                  <a:pt x="999800" y="1229130"/>
                </a:lnTo>
                <a:lnTo>
                  <a:pt x="1036432" y="1204543"/>
                </a:lnTo>
                <a:lnTo>
                  <a:pt x="1071288" y="1177596"/>
                </a:lnTo>
                <a:lnTo>
                  <a:pt x="1104256" y="1148403"/>
                </a:lnTo>
                <a:lnTo>
                  <a:pt x="1135224" y="1117074"/>
                </a:lnTo>
                <a:lnTo>
                  <a:pt x="1164082" y="1083723"/>
                </a:lnTo>
                <a:lnTo>
                  <a:pt x="1190718" y="1048463"/>
                </a:lnTo>
                <a:lnTo>
                  <a:pt x="1215022" y="1011404"/>
                </a:lnTo>
                <a:lnTo>
                  <a:pt x="1236883" y="972660"/>
                </a:lnTo>
                <a:lnTo>
                  <a:pt x="1256189" y="932343"/>
                </a:lnTo>
                <a:lnTo>
                  <a:pt x="1272830" y="890566"/>
                </a:lnTo>
                <a:lnTo>
                  <a:pt x="1286694" y="847440"/>
                </a:lnTo>
                <a:lnTo>
                  <a:pt x="1297670" y="803078"/>
                </a:lnTo>
                <a:lnTo>
                  <a:pt x="1305648" y="757593"/>
                </a:lnTo>
                <a:lnTo>
                  <a:pt x="1310516" y="711097"/>
                </a:lnTo>
                <a:lnTo>
                  <a:pt x="1312164" y="663701"/>
                </a:lnTo>
                <a:lnTo>
                  <a:pt x="1310516" y="616306"/>
                </a:lnTo>
                <a:lnTo>
                  <a:pt x="1305648" y="569810"/>
                </a:lnTo>
                <a:lnTo>
                  <a:pt x="1297670" y="524325"/>
                </a:lnTo>
                <a:lnTo>
                  <a:pt x="1286694" y="479963"/>
                </a:lnTo>
                <a:lnTo>
                  <a:pt x="1272830" y="436837"/>
                </a:lnTo>
                <a:lnTo>
                  <a:pt x="1256189" y="395060"/>
                </a:lnTo>
                <a:lnTo>
                  <a:pt x="1236883" y="354743"/>
                </a:lnTo>
                <a:lnTo>
                  <a:pt x="1215022" y="315999"/>
                </a:lnTo>
                <a:lnTo>
                  <a:pt x="1190718" y="278940"/>
                </a:lnTo>
                <a:lnTo>
                  <a:pt x="1164082" y="243680"/>
                </a:lnTo>
                <a:lnTo>
                  <a:pt x="1135224" y="210329"/>
                </a:lnTo>
                <a:lnTo>
                  <a:pt x="1104256" y="179000"/>
                </a:lnTo>
                <a:lnTo>
                  <a:pt x="1071288" y="149807"/>
                </a:lnTo>
                <a:lnTo>
                  <a:pt x="1036432" y="122860"/>
                </a:lnTo>
                <a:lnTo>
                  <a:pt x="999800" y="98273"/>
                </a:lnTo>
                <a:lnTo>
                  <a:pt x="961500" y="76158"/>
                </a:lnTo>
                <a:lnTo>
                  <a:pt x="921646" y="56627"/>
                </a:lnTo>
                <a:lnTo>
                  <a:pt x="880348" y="39792"/>
                </a:lnTo>
                <a:lnTo>
                  <a:pt x="837717" y="25766"/>
                </a:lnTo>
                <a:lnTo>
                  <a:pt x="793863" y="14662"/>
                </a:lnTo>
                <a:lnTo>
                  <a:pt x="748899" y="6591"/>
                </a:lnTo>
                <a:lnTo>
                  <a:pt x="702935" y="1666"/>
                </a:lnTo>
                <a:lnTo>
                  <a:pt x="656081"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object 8">
            <a:extLst>
              <a:ext uri="{C183D7F6-B498-43B3-948B-1728B52AA6E4}">
                <adec:decorative xmlns:adec="http://schemas.microsoft.com/office/drawing/2017/decorative" val="1"/>
              </a:ext>
            </a:extLst>
          </p:cNvPr>
          <p:cNvSpPr/>
          <p:nvPr/>
        </p:nvSpPr>
        <p:spPr>
          <a:xfrm>
            <a:off x="0" y="0"/>
            <a:ext cx="4003675" cy="6266815"/>
          </a:xfrm>
          <a:custGeom>
            <a:avLst/>
            <a:gdLst/>
            <a:ahLst/>
            <a:cxnLst/>
            <a:rect l="l" t="t" r="r" b="b"/>
            <a:pathLst>
              <a:path w="4003675" h="6266815">
                <a:moveTo>
                  <a:pt x="0" y="6266688"/>
                </a:moveTo>
                <a:lnTo>
                  <a:pt x="4003548" y="6266688"/>
                </a:lnTo>
                <a:lnTo>
                  <a:pt x="4003548" y="0"/>
                </a:lnTo>
                <a:lnTo>
                  <a:pt x="0" y="0"/>
                </a:lnTo>
                <a:lnTo>
                  <a:pt x="0" y="6266688"/>
                </a:lnTo>
                <a:close/>
              </a:path>
            </a:pathLst>
          </a:custGeom>
          <a:solidFill>
            <a:srgbClr val="F0EBE2"/>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object 9" descr="SB 1383 IN ACTION"/>
          <p:cNvSpPr txBox="1">
            <a:spLocks noGrp="1"/>
          </p:cNvSpPr>
          <p:nvPr>
            <p:ph type="title"/>
          </p:nvPr>
        </p:nvSpPr>
        <p:spPr>
          <a:xfrm>
            <a:off x="180304" y="251333"/>
            <a:ext cx="3410138" cy="446276"/>
          </a:xfrm>
          <a:prstGeom prst="rect">
            <a:avLst/>
          </a:prstGeom>
        </p:spPr>
        <p:txBody>
          <a:bodyPr vert="horz" wrap="square" lIns="0" tIns="0" rIns="0" bIns="0" rtlCol="0">
            <a:spAutoFit/>
          </a:bodyPr>
          <a:lstStyle/>
          <a:p>
            <a:pPr marL="12700">
              <a:lnSpc>
                <a:spcPct val="100000"/>
              </a:lnSpc>
            </a:pPr>
            <a:r>
              <a:rPr lang="en-US" sz="2900" b="1" dirty="0">
                <a:solidFill>
                  <a:srgbClr val="094467"/>
                </a:solidFill>
                <a:latin typeface="Arial"/>
                <a:cs typeface="Arial"/>
              </a:rPr>
              <a:t> </a:t>
            </a:r>
            <a:r>
              <a:rPr sz="2900" b="1" dirty="0">
                <a:solidFill>
                  <a:srgbClr val="094467"/>
                </a:solidFill>
                <a:latin typeface="Arial"/>
                <a:cs typeface="Arial"/>
              </a:rPr>
              <a:t>SB 1383 </a:t>
            </a:r>
            <a:r>
              <a:rPr sz="2300" b="1" spc="5" dirty="0">
                <a:solidFill>
                  <a:srgbClr val="094467"/>
                </a:solidFill>
                <a:latin typeface="Arial"/>
                <a:cs typeface="Arial"/>
              </a:rPr>
              <a:t>IN</a:t>
            </a:r>
            <a:r>
              <a:rPr sz="2300" b="1" spc="-25" dirty="0">
                <a:solidFill>
                  <a:srgbClr val="094467"/>
                </a:solidFill>
                <a:latin typeface="Arial"/>
                <a:cs typeface="Arial"/>
              </a:rPr>
              <a:t> </a:t>
            </a:r>
            <a:r>
              <a:rPr sz="2900" b="1" spc="5" dirty="0">
                <a:solidFill>
                  <a:srgbClr val="094467"/>
                </a:solidFill>
                <a:latin typeface="Arial"/>
                <a:cs typeface="Arial"/>
              </a:rPr>
              <a:t>A</a:t>
            </a:r>
            <a:r>
              <a:rPr sz="2300" b="1" spc="5" dirty="0">
                <a:solidFill>
                  <a:srgbClr val="094467"/>
                </a:solidFill>
                <a:latin typeface="Arial"/>
                <a:cs typeface="Arial"/>
              </a:rPr>
              <a:t>CTION</a:t>
            </a:r>
            <a:endParaRPr sz="2300" dirty="0">
              <a:latin typeface="Arial"/>
              <a:cs typeface="Arial"/>
            </a:endParaRPr>
          </a:p>
        </p:txBody>
      </p:sp>
      <p:sp>
        <p:nvSpPr>
          <p:cNvPr id="10" name="object 10" descr="FOOD RECOVERY  EDUCATION,  OUTREACH, AND  RESOURCES&#10;"/>
          <p:cNvSpPr txBox="1"/>
          <p:nvPr/>
        </p:nvSpPr>
        <p:spPr>
          <a:xfrm>
            <a:off x="667918" y="1091056"/>
            <a:ext cx="2717165" cy="1609090"/>
          </a:xfrm>
          <a:prstGeom prst="rect">
            <a:avLst/>
          </a:prstGeom>
        </p:spPr>
        <p:txBody>
          <a:bodyPr vert="horz" wrap="square" lIns="0" tIns="0" rIns="0" bIns="0" rtlCol="0">
            <a:spAutoFit/>
          </a:bodyPr>
          <a:lstStyle/>
          <a:p>
            <a:pPr marL="12065" marR="5080" lvl="0" indent="0" algn="ctr" defTabSz="914400" rtl="0" eaLnBrk="1" fontAlgn="auto" latinLnBrk="0" hangingPunct="1">
              <a:lnSpc>
                <a:spcPct val="90000"/>
              </a:lnSpc>
              <a:spcBef>
                <a:spcPts val="0"/>
              </a:spcBef>
              <a:spcAft>
                <a:spcPts val="0"/>
              </a:spcAft>
              <a:buClrTx/>
              <a:buSzTx/>
              <a:buFontTx/>
              <a:buNone/>
              <a:tabLst/>
              <a:defRPr/>
            </a:pPr>
            <a:r>
              <a:rPr kumimoji="0" sz="2900" b="1" i="0" u="none" strike="noStrike" kern="1200" cap="none" spc="10" normalizeH="0" baseline="0" noProof="0" dirty="0">
                <a:ln>
                  <a:noFill/>
                </a:ln>
                <a:solidFill>
                  <a:srgbClr val="094467"/>
                </a:solidFill>
                <a:effectLst/>
                <a:uLnTx/>
                <a:uFillTx/>
                <a:latin typeface="Arial"/>
                <a:ea typeface="+mn-ea"/>
                <a:cs typeface="Arial"/>
              </a:rPr>
              <a:t>F</a:t>
            </a:r>
            <a:r>
              <a:rPr kumimoji="0" sz="2300" b="1" i="0" u="none" strike="noStrike" kern="1200" cap="none" spc="10" normalizeH="0" baseline="0" noProof="0" dirty="0">
                <a:ln>
                  <a:noFill/>
                </a:ln>
                <a:solidFill>
                  <a:srgbClr val="094467"/>
                </a:solidFill>
                <a:effectLst/>
                <a:uLnTx/>
                <a:uFillTx/>
                <a:latin typeface="Arial"/>
                <a:ea typeface="+mn-ea"/>
                <a:cs typeface="Arial"/>
              </a:rPr>
              <a:t>OOD </a:t>
            </a:r>
            <a:r>
              <a:rPr kumimoji="0" sz="2900" b="1" i="0" u="none" strike="noStrike" kern="1200" cap="none" spc="-5" normalizeH="0" baseline="0" noProof="0" dirty="0">
                <a:ln>
                  <a:noFill/>
                </a:ln>
                <a:solidFill>
                  <a:srgbClr val="094467"/>
                </a:solidFill>
                <a:effectLst/>
                <a:uLnTx/>
                <a:uFillTx/>
                <a:latin typeface="Arial"/>
                <a:ea typeface="+mn-ea"/>
                <a:cs typeface="Arial"/>
              </a:rPr>
              <a:t>R</a:t>
            </a:r>
            <a:r>
              <a:rPr kumimoji="0" sz="2300" b="1" i="0" u="none" strike="noStrike" kern="1200" cap="none" spc="-5" normalizeH="0" baseline="0" noProof="0" dirty="0">
                <a:ln>
                  <a:noFill/>
                </a:ln>
                <a:solidFill>
                  <a:srgbClr val="094467"/>
                </a:solidFill>
                <a:effectLst/>
                <a:uLnTx/>
                <a:uFillTx/>
                <a:latin typeface="Arial"/>
                <a:ea typeface="+mn-ea"/>
                <a:cs typeface="Arial"/>
              </a:rPr>
              <a:t>ECOVERY  </a:t>
            </a:r>
            <a:r>
              <a:rPr kumimoji="0" sz="2900" b="1" i="0" u="none" strike="noStrike" kern="1200" cap="none" spc="-15" normalizeH="0" baseline="0" noProof="0" dirty="0">
                <a:ln>
                  <a:noFill/>
                </a:ln>
                <a:solidFill>
                  <a:srgbClr val="094467"/>
                </a:solidFill>
                <a:effectLst/>
                <a:uLnTx/>
                <a:uFillTx/>
                <a:latin typeface="Arial"/>
                <a:ea typeface="+mn-ea"/>
                <a:cs typeface="Arial"/>
              </a:rPr>
              <a:t>E</a:t>
            </a:r>
            <a:r>
              <a:rPr kumimoji="0" sz="2300" b="1" i="0" u="none" strike="noStrike" kern="1200" cap="none" spc="-15" normalizeH="0" baseline="0" noProof="0" dirty="0">
                <a:ln>
                  <a:noFill/>
                </a:ln>
                <a:solidFill>
                  <a:srgbClr val="094467"/>
                </a:solidFill>
                <a:effectLst/>
                <a:uLnTx/>
                <a:uFillTx/>
                <a:latin typeface="Arial"/>
                <a:ea typeface="+mn-ea"/>
                <a:cs typeface="Arial"/>
              </a:rPr>
              <a:t>DUCATION</a:t>
            </a:r>
            <a:r>
              <a:rPr kumimoji="0" sz="2900" b="1" i="0" u="none" strike="noStrike" kern="1200" cap="none" spc="-15" normalizeH="0" baseline="0" noProof="0" dirty="0">
                <a:ln>
                  <a:noFill/>
                </a:ln>
                <a:solidFill>
                  <a:srgbClr val="094467"/>
                </a:solidFill>
                <a:effectLst/>
                <a:uLnTx/>
                <a:uFillTx/>
                <a:latin typeface="Arial"/>
                <a:ea typeface="+mn-ea"/>
                <a:cs typeface="Arial"/>
              </a:rPr>
              <a:t>,  </a:t>
            </a:r>
            <a:r>
              <a:rPr kumimoji="0" sz="2900" b="1" i="0" u="none" strike="noStrike" kern="1200" cap="none" spc="5" normalizeH="0" baseline="0" noProof="0" dirty="0">
                <a:ln>
                  <a:noFill/>
                </a:ln>
                <a:solidFill>
                  <a:srgbClr val="094467"/>
                </a:solidFill>
                <a:effectLst/>
                <a:uLnTx/>
                <a:uFillTx/>
                <a:latin typeface="Arial"/>
                <a:ea typeface="+mn-ea"/>
                <a:cs typeface="Arial"/>
              </a:rPr>
              <a:t>O</a:t>
            </a:r>
            <a:r>
              <a:rPr kumimoji="0" sz="2300" b="1" i="0" u="none" strike="noStrike" kern="1200" cap="none" spc="5" normalizeH="0" baseline="0" noProof="0" dirty="0">
                <a:ln>
                  <a:noFill/>
                </a:ln>
                <a:solidFill>
                  <a:srgbClr val="094467"/>
                </a:solidFill>
                <a:effectLst/>
                <a:uLnTx/>
                <a:uFillTx/>
                <a:latin typeface="Arial"/>
                <a:ea typeface="+mn-ea"/>
                <a:cs typeface="Arial"/>
              </a:rPr>
              <a:t>UTREACH</a:t>
            </a:r>
            <a:r>
              <a:rPr kumimoji="0" sz="2900" b="1" i="0" u="none" strike="noStrike" kern="1200" cap="none" spc="5" normalizeH="0" baseline="0" noProof="0" dirty="0">
                <a:ln>
                  <a:noFill/>
                </a:ln>
                <a:solidFill>
                  <a:srgbClr val="094467"/>
                </a:solidFill>
                <a:effectLst/>
                <a:uLnTx/>
                <a:uFillTx/>
                <a:latin typeface="Arial"/>
                <a:ea typeface="+mn-ea"/>
                <a:cs typeface="Arial"/>
              </a:rPr>
              <a:t>, </a:t>
            </a:r>
            <a:r>
              <a:rPr kumimoji="0" sz="2300" b="1" i="0" u="none" strike="noStrike" kern="1200" cap="none" spc="5" normalizeH="0" baseline="0" noProof="0" dirty="0">
                <a:ln>
                  <a:noFill/>
                </a:ln>
                <a:solidFill>
                  <a:srgbClr val="094467"/>
                </a:solidFill>
                <a:effectLst/>
                <a:uLnTx/>
                <a:uFillTx/>
                <a:latin typeface="Arial"/>
                <a:ea typeface="+mn-ea"/>
                <a:cs typeface="Arial"/>
              </a:rPr>
              <a:t>AND  </a:t>
            </a:r>
            <a:r>
              <a:rPr kumimoji="0" sz="2900" b="1" i="0" u="none" strike="noStrike" kern="1200" cap="none" spc="5" normalizeH="0" baseline="0" noProof="0" dirty="0">
                <a:ln>
                  <a:noFill/>
                </a:ln>
                <a:solidFill>
                  <a:srgbClr val="094467"/>
                </a:solidFill>
                <a:effectLst/>
                <a:uLnTx/>
                <a:uFillTx/>
                <a:latin typeface="Arial"/>
                <a:ea typeface="+mn-ea"/>
                <a:cs typeface="Arial"/>
              </a:rPr>
              <a:t>R</a:t>
            </a:r>
            <a:r>
              <a:rPr kumimoji="0" sz="2300" b="1" i="0" u="none" strike="noStrike" kern="1200" cap="none" spc="5" normalizeH="0" baseline="0" noProof="0" dirty="0">
                <a:ln>
                  <a:noFill/>
                </a:ln>
                <a:solidFill>
                  <a:srgbClr val="094467"/>
                </a:solidFill>
                <a:effectLst/>
                <a:uLnTx/>
                <a:uFillTx/>
                <a:latin typeface="Arial"/>
                <a:ea typeface="+mn-ea"/>
                <a:cs typeface="Arial"/>
              </a:rPr>
              <a:t>ESOURCES</a:t>
            </a:r>
            <a:endParaRPr kumimoji="0" sz="2300" b="0" i="0" u="none" strike="noStrike" kern="1200" cap="none" spc="0" normalizeH="0" baseline="0" noProof="0" dirty="0">
              <a:ln>
                <a:noFill/>
              </a:ln>
              <a:solidFill>
                <a:prstClr val="black"/>
              </a:solidFill>
              <a:effectLst/>
              <a:uLnTx/>
              <a:uFillTx/>
              <a:latin typeface="Arial"/>
              <a:ea typeface="+mn-ea"/>
              <a:cs typeface="Arial"/>
            </a:endParaRPr>
          </a:p>
        </p:txBody>
      </p:sp>
      <p:sp>
        <p:nvSpPr>
          <p:cNvPr id="11" name="object 11">
            <a:extLst>
              <a:ext uri="{C183D7F6-B498-43B3-948B-1728B52AA6E4}">
                <adec:decorative xmlns:adec="http://schemas.microsoft.com/office/drawing/2017/decorative" val="1"/>
              </a:ext>
            </a:extLst>
          </p:cNvPr>
          <p:cNvSpPr/>
          <p:nvPr/>
        </p:nvSpPr>
        <p:spPr>
          <a:xfrm>
            <a:off x="889127" y="3173351"/>
            <a:ext cx="2273808" cy="1969008"/>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object 12" descr="person speaking "/>
          <p:cNvSpPr/>
          <p:nvPr/>
        </p:nvSpPr>
        <p:spPr>
          <a:xfrm>
            <a:off x="1479042" y="3685668"/>
            <a:ext cx="1045463" cy="880871"/>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object 13" descr="JURISDICTION REQUIREMENTS&#10;"/>
          <p:cNvSpPr txBox="1"/>
          <p:nvPr/>
        </p:nvSpPr>
        <p:spPr>
          <a:xfrm>
            <a:off x="4286250" y="281939"/>
            <a:ext cx="7535545" cy="369332"/>
          </a:xfrm>
          <a:prstGeom prst="rect">
            <a:avLst/>
          </a:prstGeom>
        </p:spPr>
        <p:txBody>
          <a:bodyPr vert="horz" wrap="square" lIns="0" tIns="0" rIns="0" bIns="0" rtlCol="0">
            <a:spAutoFit/>
          </a:bodyPr>
          <a:lstStyle/>
          <a:p>
            <a:pPr marL="12700" marR="0" lvl="0" indent="0" algn="ctr" defTabSz="914400" rtl="0" eaLnBrk="1" fontAlgn="auto" latinLnBrk="0" hangingPunct="1">
              <a:lnSpc>
                <a:spcPct val="100000"/>
              </a:lnSpc>
              <a:spcBef>
                <a:spcPts val="0"/>
              </a:spcBef>
              <a:spcAft>
                <a:spcPts val="0"/>
              </a:spcAft>
              <a:buClrTx/>
              <a:buSzTx/>
              <a:buFontTx/>
              <a:buNone/>
              <a:tabLst/>
              <a:defRPr/>
            </a:pPr>
            <a:r>
              <a:rPr kumimoji="0" sz="2400" b="1" i="0" u="none" strike="noStrike" kern="1200" cap="none" spc="-5" normalizeH="0" baseline="0" noProof="0" dirty="0">
                <a:ln>
                  <a:noFill/>
                </a:ln>
                <a:solidFill>
                  <a:srgbClr val="FFFFFF"/>
                </a:solidFill>
                <a:effectLst/>
                <a:uLnTx/>
                <a:uFillTx/>
                <a:latin typeface="Arial Black"/>
                <a:ea typeface="+mn-ea"/>
                <a:cs typeface="Arial Black"/>
              </a:rPr>
              <a:t>JURISDICTION</a:t>
            </a:r>
            <a:r>
              <a:rPr kumimoji="0" sz="2400" b="1" i="0" u="none" strike="noStrike" kern="1200" cap="none" spc="-20" normalizeH="0" baseline="0" noProof="0" dirty="0">
                <a:ln>
                  <a:noFill/>
                </a:ln>
                <a:solidFill>
                  <a:srgbClr val="FFFFFF"/>
                </a:solidFill>
                <a:effectLst/>
                <a:uLnTx/>
                <a:uFillTx/>
                <a:latin typeface="Arial Black"/>
                <a:ea typeface="+mn-ea"/>
                <a:cs typeface="Arial Black"/>
              </a:rPr>
              <a:t> </a:t>
            </a:r>
            <a:r>
              <a:rPr kumimoji="0" sz="2400" b="1" i="0" u="none" strike="noStrike" kern="1200" cap="none" spc="-5" normalizeH="0" baseline="0" noProof="0" dirty="0">
                <a:ln>
                  <a:noFill/>
                </a:ln>
                <a:solidFill>
                  <a:srgbClr val="FFFFFF"/>
                </a:solidFill>
                <a:effectLst/>
                <a:uLnTx/>
                <a:uFillTx/>
                <a:latin typeface="Arial Black"/>
                <a:ea typeface="+mn-ea"/>
                <a:cs typeface="Arial Black"/>
              </a:rPr>
              <a:t>REQUIREMENTS</a:t>
            </a:r>
            <a:endParaRPr kumimoji="0" sz="2400" b="0" i="0" u="none" strike="noStrike" kern="1200" cap="none" spc="0" normalizeH="0" baseline="0" noProof="0" dirty="0">
              <a:ln>
                <a:noFill/>
              </a:ln>
              <a:solidFill>
                <a:prstClr val="black"/>
              </a:solidFill>
              <a:effectLst/>
              <a:uLnTx/>
              <a:uFillTx/>
              <a:latin typeface="Arial Black"/>
              <a:ea typeface="+mn-ea"/>
              <a:cs typeface="Arial Black"/>
            </a:endParaRPr>
          </a:p>
        </p:txBody>
      </p:sp>
      <p:sp>
        <p:nvSpPr>
          <p:cNvPr id="14" name="object 14" descr="Develop List of  Food Recovery  Orgs. &amp; Services&#10;"/>
          <p:cNvSpPr txBox="1"/>
          <p:nvPr/>
        </p:nvSpPr>
        <p:spPr>
          <a:xfrm>
            <a:off x="4448936" y="1025905"/>
            <a:ext cx="2055495" cy="846386"/>
          </a:xfrm>
          <a:prstGeom prst="rect">
            <a:avLst/>
          </a:prstGeom>
        </p:spPr>
        <p:txBody>
          <a:bodyPr vert="horz" wrap="square" lIns="0" tIns="0" rIns="0" bIns="0" rtlCol="0">
            <a:spAutoFit/>
          </a:bodyPr>
          <a:lstStyle/>
          <a:p>
            <a:pPr marL="12700" marR="5080" lvl="0" indent="104775" algn="ctr" defTabSz="914400" rtl="0" eaLnBrk="1" fontAlgn="auto" latinLnBrk="0" hangingPunct="1">
              <a:lnSpc>
                <a:spcPts val="2160"/>
              </a:lnSpc>
              <a:spcBef>
                <a:spcPts val="0"/>
              </a:spcBef>
              <a:spcAft>
                <a:spcPts val="0"/>
              </a:spcAft>
              <a:buClrTx/>
              <a:buSzTx/>
              <a:buFontTx/>
              <a:buNone/>
              <a:tabLst/>
              <a:defRPr/>
            </a:pPr>
            <a:r>
              <a:rPr kumimoji="0" sz="2000" b="1" i="0" u="none" strike="noStrike" kern="1200" cap="none" spc="-5" normalizeH="0" baseline="0" noProof="0" dirty="0">
                <a:ln>
                  <a:noFill/>
                </a:ln>
                <a:solidFill>
                  <a:srgbClr val="FFD966"/>
                </a:solidFill>
                <a:effectLst/>
                <a:uLnTx/>
                <a:uFillTx/>
                <a:latin typeface="Arial"/>
                <a:ea typeface="+mn-ea"/>
                <a:cs typeface="Arial"/>
              </a:rPr>
              <a:t>Develop </a:t>
            </a:r>
            <a:r>
              <a:rPr kumimoji="0" sz="2000" b="1" i="0" u="none" strike="noStrike" kern="1200" cap="none" spc="0" normalizeH="0" baseline="0" noProof="0" dirty="0">
                <a:ln>
                  <a:noFill/>
                </a:ln>
                <a:solidFill>
                  <a:srgbClr val="FFD966"/>
                </a:solidFill>
                <a:effectLst/>
                <a:uLnTx/>
                <a:uFillTx/>
                <a:latin typeface="Arial"/>
                <a:ea typeface="+mn-ea"/>
                <a:cs typeface="Arial"/>
              </a:rPr>
              <a:t>List of  Food</a:t>
            </a:r>
            <a:r>
              <a:rPr kumimoji="0" lang="en-US" sz="2000" b="1" i="0" u="none" strike="noStrike" kern="1200" cap="none" spc="0" normalizeH="0" baseline="0" noProof="0" dirty="0">
                <a:ln>
                  <a:noFill/>
                </a:ln>
                <a:solidFill>
                  <a:srgbClr val="FFD966"/>
                </a:solidFill>
                <a:effectLst/>
                <a:uLnTx/>
                <a:uFillTx/>
                <a:latin typeface="Arial"/>
                <a:ea typeface="+mn-ea"/>
                <a:cs typeface="Arial"/>
              </a:rPr>
              <a:t> </a:t>
            </a:r>
            <a:r>
              <a:rPr kumimoji="0" sz="2000" b="1" i="0" u="none" strike="noStrike" kern="1200" cap="none" spc="-5" normalizeH="0" baseline="0" noProof="0" dirty="0">
                <a:ln>
                  <a:noFill/>
                </a:ln>
                <a:solidFill>
                  <a:srgbClr val="FFD966"/>
                </a:solidFill>
                <a:effectLst/>
                <a:uLnTx/>
                <a:uFillTx/>
                <a:latin typeface="Arial"/>
                <a:ea typeface="+mn-ea"/>
                <a:cs typeface="Arial"/>
              </a:rPr>
              <a:t>Recovery  </a:t>
            </a:r>
            <a:r>
              <a:rPr kumimoji="0" sz="2000" b="1" i="0" u="none" strike="noStrike" kern="1200" cap="none" spc="0" normalizeH="0" baseline="0" noProof="0" dirty="0">
                <a:ln>
                  <a:noFill/>
                </a:ln>
                <a:solidFill>
                  <a:srgbClr val="FFD966"/>
                </a:solidFill>
                <a:effectLst/>
                <a:uLnTx/>
                <a:uFillTx/>
                <a:latin typeface="Arial"/>
                <a:ea typeface="+mn-ea"/>
                <a:cs typeface="Arial"/>
              </a:rPr>
              <a:t>Orgs. &amp;</a:t>
            </a:r>
            <a:r>
              <a:rPr kumimoji="0" sz="2000" b="1" i="0" u="none" strike="noStrike" kern="1200" cap="none" spc="-95" normalizeH="0" baseline="0" noProof="0" dirty="0">
                <a:ln>
                  <a:noFill/>
                </a:ln>
                <a:solidFill>
                  <a:srgbClr val="FFD966"/>
                </a:solidFill>
                <a:effectLst/>
                <a:uLnTx/>
                <a:uFillTx/>
                <a:latin typeface="Arial"/>
                <a:ea typeface="+mn-ea"/>
                <a:cs typeface="Arial"/>
              </a:rPr>
              <a:t> </a:t>
            </a:r>
            <a:r>
              <a:rPr kumimoji="0" sz="2000" b="1" i="0" u="none" strike="noStrike" kern="1200" cap="none" spc="-5" normalizeH="0" baseline="0" noProof="0" dirty="0">
                <a:ln>
                  <a:noFill/>
                </a:ln>
                <a:solidFill>
                  <a:srgbClr val="FFD966"/>
                </a:solidFill>
                <a:effectLst/>
                <a:uLnTx/>
                <a:uFillTx/>
                <a:latin typeface="Arial"/>
                <a:ea typeface="+mn-ea"/>
                <a:cs typeface="Arial"/>
              </a:rPr>
              <a:t>Services</a:t>
            </a:r>
            <a:endParaRPr kumimoji="0" sz="2000" b="0" i="0" u="none" strike="noStrike" kern="1200" cap="none" spc="0" normalizeH="0" baseline="0" noProof="0" dirty="0">
              <a:ln>
                <a:noFill/>
              </a:ln>
              <a:solidFill>
                <a:prstClr val="black"/>
              </a:solidFill>
              <a:effectLst/>
              <a:uLnTx/>
              <a:uFillTx/>
              <a:latin typeface="Arial"/>
              <a:ea typeface="+mn-ea"/>
              <a:cs typeface="Arial"/>
            </a:endParaRPr>
          </a:p>
        </p:txBody>
      </p:sp>
      <p:sp>
        <p:nvSpPr>
          <p:cNvPr id="15" name="object 15" descr="screen"/>
          <p:cNvSpPr/>
          <p:nvPr/>
        </p:nvSpPr>
        <p:spPr>
          <a:xfrm>
            <a:off x="5055108" y="2503932"/>
            <a:ext cx="809243" cy="516636"/>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object 16" descr="Maintain on website  and update annually&#10;Include name,  address, contact,  collection service area,  and types of food  accepted for each&#10;"/>
          <p:cNvSpPr txBox="1"/>
          <p:nvPr/>
        </p:nvSpPr>
        <p:spPr>
          <a:xfrm>
            <a:off x="4242561" y="3680714"/>
            <a:ext cx="2460625" cy="1771650"/>
          </a:xfrm>
          <a:prstGeom prst="rect">
            <a:avLst/>
          </a:prstGeom>
        </p:spPr>
        <p:txBody>
          <a:bodyPr vert="horz" wrap="square" lIns="0" tIns="0" rIns="0" bIns="0" rtlCol="0">
            <a:spAutoFit/>
          </a:bodyPr>
          <a:lstStyle/>
          <a:p>
            <a:pPr marL="248920" marR="250825" lvl="0" indent="-236220" algn="l" defTabSz="914400" rtl="0" eaLnBrk="1" fontAlgn="auto" latinLnBrk="0" hangingPunct="1">
              <a:lnSpc>
                <a:spcPts val="1839"/>
              </a:lnSpc>
              <a:spcBef>
                <a:spcPts val="0"/>
              </a:spcBef>
              <a:spcAft>
                <a:spcPts val="0"/>
              </a:spcAft>
              <a:buClrTx/>
              <a:buSzTx/>
              <a:buFontTx/>
              <a:buChar char="•"/>
              <a:tabLst>
                <a:tab pos="248285" algn="l"/>
                <a:tab pos="248920" algn="l"/>
              </a:tabLst>
              <a:defRPr/>
            </a:pPr>
            <a:r>
              <a:rPr kumimoji="0" sz="1700" b="0" i="0" u="none" strike="noStrike" kern="1200" cap="none" spc="0" normalizeH="0" baseline="0" noProof="0" dirty="0">
                <a:ln>
                  <a:noFill/>
                </a:ln>
                <a:solidFill>
                  <a:srgbClr val="FFFFFF"/>
                </a:solidFill>
                <a:effectLst/>
                <a:uLnTx/>
                <a:uFillTx/>
                <a:latin typeface="Arial"/>
                <a:ea typeface="+mn-ea"/>
                <a:cs typeface="Arial"/>
              </a:rPr>
              <a:t>Maintain on </a:t>
            </a:r>
            <a:r>
              <a:rPr kumimoji="0" sz="1700" b="0" i="0" u="none" strike="noStrike" kern="1200" cap="none" spc="-5" normalizeH="0" baseline="0" noProof="0" dirty="0">
                <a:ln>
                  <a:noFill/>
                </a:ln>
                <a:solidFill>
                  <a:srgbClr val="FFFFFF"/>
                </a:solidFill>
                <a:effectLst/>
                <a:uLnTx/>
                <a:uFillTx/>
                <a:latin typeface="Arial"/>
                <a:ea typeface="+mn-ea"/>
                <a:cs typeface="Arial"/>
              </a:rPr>
              <a:t>website  </a:t>
            </a:r>
            <a:r>
              <a:rPr kumimoji="0" sz="1700" b="0" i="0" u="none" strike="noStrike" kern="1200" cap="none" spc="0" normalizeH="0" baseline="0" noProof="0" dirty="0">
                <a:ln>
                  <a:noFill/>
                </a:ln>
                <a:solidFill>
                  <a:srgbClr val="FFFFFF"/>
                </a:solidFill>
                <a:effectLst/>
                <a:uLnTx/>
                <a:uFillTx/>
                <a:latin typeface="Arial"/>
                <a:ea typeface="+mn-ea"/>
                <a:cs typeface="Arial"/>
              </a:rPr>
              <a:t>and update</a:t>
            </a:r>
            <a:r>
              <a:rPr kumimoji="0" sz="1700" b="0" i="0" u="none" strike="noStrike" kern="1200" cap="none" spc="-45" normalizeH="0" baseline="0" noProof="0" dirty="0">
                <a:ln>
                  <a:noFill/>
                </a:ln>
                <a:solidFill>
                  <a:srgbClr val="FFFFFF"/>
                </a:solidFill>
                <a:effectLst/>
                <a:uLnTx/>
                <a:uFillTx/>
                <a:latin typeface="Arial"/>
                <a:ea typeface="+mn-ea"/>
                <a:cs typeface="Arial"/>
              </a:rPr>
              <a:t> </a:t>
            </a:r>
            <a:r>
              <a:rPr kumimoji="0" sz="1700" b="0" i="0" u="none" strike="noStrike" kern="1200" cap="none" spc="0" normalizeH="0" baseline="0" noProof="0" dirty="0">
                <a:ln>
                  <a:noFill/>
                </a:ln>
                <a:solidFill>
                  <a:srgbClr val="FFFFFF"/>
                </a:solidFill>
                <a:effectLst/>
                <a:uLnTx/>
                <a:uFillTx/>
                <a:latin typeface="Arial"/>
                <a:ea typeface="+mn-ea"/>
                <a:cs typeface="Arial"/>
              </a:rPr>
              <a:t>annually</a:t>
            </a:r>
            <a:endParaRPr kumimoji="0" sz="1700" b="0" i="0" u="none" strike="noStrike" kern="1200" cap="none" spc="0" normalizeH="0" baseline="0" noProof="0" dirty="0">
              <a:ln>
                <a:noFill/>
              </a:ln>
              <a:solidFill>
                <a:prstClr val="black"/>
              </a:solidFill>
              <a:effectLst/>
              <a:uLnTx/>
              <a:uFillTx/>
              <a:latin typeface="Arial"/>
              <a:ea typeface="+mn-ea"/>
              <a:cs typeface="Arial"/>
            </a:endParaRPr>
          </a:p>
          <a:p>
            <a:pPr marL="248920" marR="5080" lvl="0" indent="-236220" algn="l" defTabSz="914400" rtl="0" eaLnBrk="1" fontAlgn="auto" latinLnBrk="0" hangingPunct="1">
              <a:lnSpc>
                <a:spcPct val="90000"/>
              </a:lnSpc>
              <a:spcBef>
                <a:spcPts val="965"/>
              </a:spcBef>
              <a:spcAft>
                <a:spcPts val="0"/>
              </a:spcAft>
              <a:buClrTx/>
              <a:buSzTx/>
              <a:buFontTx/>
              <a:buChar char="•"/>
              <a:tabLst>
                <a:tab pos="248285" algn="l"/>
                <a:tab pos="248920" algn="l"/>
              </a:tabLst>
              <a:defRPr/>
            </a:pPr>
            <a:r>
              <a:rPr kumimoji="0" sz="1700" b="0" i="0" u="none" strike="noStrike" kern="1200" cap="none" spc="0" normalizeH="0" baseline="0" noProof="0" dirty="0">
                <a:ln>
                  <a:noFill/>
                </a:ln>
                <a:solidFill>
                  <a:srgbClr val="FFFFFF"/>
                </a:solidFill>
                <a:effectLst/>
                <a:uLnTx/>
                <a:uFillTx/>
                <a:latin typeface="Arial"/>
                <a:ea typeface="+mn-ea"/>
                <a:cs typeface="Arial"/>
              </a:rPr>
              <a:t>Include name,  address, </a:t>
            </a:r>
            <a:r>
              <a:rPr kumimoji="0" sz="1700" b="0" i="0" u="none" strike="noStrike" kern="1200" cap="none" spc="-5" normalizeH="0" baseline="0" noProof="0" dirty="0">
                <a:ln>
                  <a:noFill/>
                </a:ln>
                <a:solidFill>
                  <a:srgbClr val="FFFFFF"/>
                </a:solidFill>
                <a:effectLst/>
                <a:uLnTx/>
                <a:uFillTx/>
                <a:latin typeface="Arial"/>
                <a:ea typeface="+mn-ea"/>
                <a:cs typeface="Arial"/>
              </a:rPr>
              <a:t>contact,  </a:t>
            </a:r>
            <a:r>
              <a:rPr kumimoji="0" sz="1700" b="0" i="0" u="none" strike="noStrike" kern="1200" cap="none" spc="0" normalizeH="0" baseline="0" noProof="0" dirty="0">
                <a:ln>
                  <a:noFill/>
                </a:ln>
                <a:solidFill>
                  <a:srgbClr val="FFFFFF"/>
                </a:solidFill>
                <a:effectLst/>
                <a:uLnTx/>
                <a:uFillTx/>
                <a:latin typeface="Arial"/>
                <a:ea typeface="+mn-ea"/>
                <a:cs typeface="Arial"/>
              </a:rPr>
              <a:t>collection service</a:t>
            </a:r>
            <a:r>
              <a:rPr kumimoji="0" sz="1700" b="0" i="0" u="none" strike="noStrike" kern="1200" cap="none" spc="-75" normalizeH="0" baseline="0" noProof="0" dirty="0">
                <a:ln>
                  <a:noFill/>
                </a:ln>
                <a:solidFill>
                  <a:srgbClr val="FFFFFF"/>
                </a:solidFill>
                <a:effectLst/>
                <a:uLnTx/>
                <a:uFillTx/>
                <a:latin typeface="Arial"/>
                <a:ea typeface="+mn-ea"/>
                <a:cs typeface="Arial"/>
              </a:rPr>
              <a:t> </a:t>
            </a:r>
            <a:r>
              <a:rPr kumimoji="0" sz="1700" b="0" i="0" u="none" strike="noStrike" kern="1200" cap="none" spc="-5" normalizeH="0" baseline="0" noProof="0" dirty="0">
                <a:ln>
                  <a:noFill/>
                </a:ln>
                <a:solidFill>
                  <a:srgbClr val="FFFFFF"/>
                </a:solidFill>
                <a:effectLst/>
                <a:uLnTx/>
                <a:uFillTx/>
                <a:latin typeface="Arial"/>
                <a:ea typeface="+mn-ea"/>
                <a:cs typeface="Arial"/>
              </a:rPr>
              <a:t>area,  </a:t>
            </a:r>
            <a:r>
              <a:rPr kumimoji="0" sz="1700" b="0" i="0" u="none" strike="noStrike" kern="1200" cap="none" spc="0" normalizeH="0" baseline="0" noProof="0" dirty="0">
                <a:ln>
                  <a:noFill/>
                </a:ln>
                <a:solidFill>
                  <a:srgbClr val="FFFFFF"/>
                </a:solidFill>
                <a:effectLst/>
                <a:uLnTx/>
                <a:uFillTx/>
                <a:latin typeface="Arial"/>
                <a:ea typeface="+mn-ea"/>
                <a:cs typeface="Arial"/>
              </a:rPr>
              <a:t>and </a:t>
            </a:r>
            <a:r>
              <a:rPr kumimoji="0" sz="1700" b="0" i="0" u="none" strike="noStrike" kern="1200" cap="none" spc="-5" normalizeH="0" baseline="0" noProof="0" dirty="0">
                <a:ln>
                  <a:noFill/>
                </a:ln>
                <a:solidFill>
                  <a:srgbClr val="FFFFFF"/>
                </a:solidFill>
                <a:effectLst/>
                <a:uLnTx/>
                <a:uFillTx/>
                <a:latin typeface="Arial"/>
                <a:ea typeface="+mn-ea"/>
                <a:cs typeface="Arial"/>
              </a:rPr>
              <a:t>types </a:t>
            </a:r>
            <a:r>
              <a:rPr kumimoji="0" sz="1700" b="0" i="0" u="none" strike="noStrike" kern="1200" cap="none" spc="0" normalizeH="0" baseline="0" noProof="0" dirty="0">
                <a:ln>
                  <a:noFill/>
                </a:ln>
                <a:solidFill>
                  <a:srgbClr val="FFFFFF"/>
                </a:solidFill>
                <a:effectLst/>
                <a:uLnTx/>
                <a:uFillTx/>
                <a:latin typeface="Arial"/>
                <a:ea typeface="+mn-ea"/>
                <a:cs typeface="Arial"/>
              </a:rPr>
              <a:t>of food  accepted </a:t>
            </a:r>
            <a:r>
              <a:rPr kumimoji="0" sz="1700" b="0" i="0" u="none" strike="noStrike" kern="1200" cap="none" spc="-5" normalizeH="0" baseline="0" noProof="0" dirty="0">
                <a:ln>
                  <a:noFill/>
                </a:ln>
                <a:solidFill>
                  <a:srgbClr val="FFFFFF"/>
                </a:solidFill>
                <a:effectLst/>
                <a:uLnTx/>
                <a:uFillTx/>
                <a:latin typeface="Arial"/>
                <a:ea typeface="+mn-ea"/>
                <a:cs typeface="Arial"/>
              </a:rPr>
              <a:t>for</a:t>
            </a:r>
            <a:r>
              <a:rPr kumimoji="0" sz="1700" b="0" i="0" u="none" strike="noStrike" kern="1200" cap="none" spc="-55" normalizeH="0" baseline="0" noProof="0" dirty="0">
                <a:ln>
                  <a:noFill/>
                </a:ln>
                <a:solidFill>
                  <a:srgbClr val="FFFFFF"/>
                </a:solidFill>
                <a:effectLst/>
                <a:uLnTx/>
                <a:uFillTx/>
                <a:latin typeface="Arial"/>
                <a:ea typeface="+mn-ea"/>
                <a:cs typeface="Arial"/>
              </a:rPr>
              <a:t> </a:t>
            </a:r>
            <a:r>
              <a:rPr kumimoji="0" sz="1700" b="0" i="0" u="none" strike="noStrike" kern="1200" cap="none" spc="0" normalizeH="0" baseline="0" noProof="0" dirty="0">
                <a:ln>
                  <a:noFill/>
                </a:ln>
                <a:solidFill>
                  <a:srgbClr val="FFFFFF"/>
                </a:solidFill>
                <a:effectLst/>
                <a:uLnTx/>
                <a:uFillTx/>
                <a:latin typeface="Arial"/>
                <a:ea typeface="+mn-ea"/>
                <a:cs typeface="Arial"/>
              </a:rPr>
              <a:t>each</a:t>
            </a:r>
            <a:endParaRPr kumimoji="0" sz="1700" b="0" i="0" u="none" strike="noStrike" kern="1200" cap="none" spc="0" normalizeH="0" baseline="0" noProof="0" dirty="0">
              <a:ln>
                <a:noFill/>
              </a:ln>
              <a:solidFill>
                <a:prstClr val="black"/>
              </a:solidFill>
              <a:effectLst/>
              <a:uLnTx/>
              <a:uFillTx/>
              <a:latin typeface="Arial"/>
              <a:ea typeface="+mn-ea"/>
              <a:cs typeface="Arial"/>
            </a:endParaRPr>
          </a:p>
        </p:txBody>
      </p:sp>
      <p:sp>
        <p:nvSpPr>
          <p:cNvPr id="17" name="object 17" descr="Educate  Commercial Edible  Food Generators&#10;"/>
          <p:cNvSpPr txBox="1"/>
          <p:nvPr/>
        </p:nvSpPr>
        <p:spPr>
          <a:xfrm>
            <a:off x="7222363" y="1025905"/>
            <a:ext cx="2310765" cy="835025"/>
          </a:xfrm>
          <a:prstGeom prst="rect">
            <a:avLst/>
          </a:prstGeom>
        </p:spPr>
        <p:txBody>
          <a:bodyPr vert="horz" wrap="square" lIns="0" tIns="0" rIns="0" bIns="0" rtlCol="0">
            <a:spAutoFit/>
          </a:bodyPr>
          <a:lstStyle/>
          <a:p>
            <a:pPr marL="12700" marR="5080" lvl="0" indent="-2540" algn="ctr" defTabSz="914400" rtl="0" eaLnBrk="1" fontAlgn="auto" latinLnBrk="0" hangingPunct="1">
              <a:lnSpc>
                <a:spcPts val="2160"/>
              </a:lnSpc>
              <a:spcBef>
                <a:spcPts val="0"/>
              </a:spcBef>
              <a:spcAft>
                <a:spcPts val="0"/>
              </a:spcAft>
              <a:buClrTx/>
              <a:buSzTx/>
              <a:buFontTx/>
              <a:buNone/>
              <a:tabLst/>
              <a:defRPr/>
            </a:pPr>
            <a:r>
              <a:rPr kumimoji="0" sz="2000" b="1" i="0" u="none" strike="noStrike" kern="1200" cap="none" spc="0" normalizeH="0" baseline="0" noProof="0" dirty="0">
                <a:ln>
                  <a:noFill/>
                </a:ln>
                <a:solidFill>
                  <a:srgbClr val="FFD966"/>
                </a:solidFill>
                <a:effectLst/>
                <a:uLnTx/>
                <a:uFillTx/>
                <a:latin typeface="Arial"/>
                <a:ea typeface="+mn-ea"/>
                <a:cs typeface="Arial"/>
              </a:rPr>
              <a:t>Educate  Commercial</a:t>
            </a:r>
            <a:r>
              <a:rPr kumimoji="0" sz="2000" b="1" i="0" u="none" strike="noStrike" kern="1200" cap="none" spc="-120" normalizeH="0" baseline="0" noProof="0" dirty="0">
                <a:ln>
                  <a:noFill/>
                </a:ln>
                <a:solidFill>
                  <a:srgbClr val="FFD966"/>
                </a:solidFill>
                <a:effectLst/>
                <a:uLnTx/>
                <a:uFillTx/>
                <a:latin typeface="Arial"/>
                <a:ea typeface="+mn-ea"/>
                <a:cs typeface="Arial"/>
              </a:rPr>
              <a:t> </a:t>
            </a:r>
            <a:r>
              <a:rPr kumimoji="0" sz="2000" b="1" i="0" u="none" strike="noStrike" kern="1200" cap="none" spc="0" normalizeH="0" baseline="0" noProof="0" dirty="0">
                <a:ln>
                  <a:noFill/>
                </a:ln>
                <a:solidFill>
                  <a:srgbClr val="FFD966"/>
                </a:solidFill>
                <a:effectLst/>
                <a:uLnTx/>
                <a:uFillTx/>
                <a:latin typeface="Arial"/>
                <a:ea typeface="+mn-ea"/>
                <a:cs typeface="Arial"/>
              </a:rPr>
              <a:t>Edible  Food</a:t>
            </a:r>
            <a:r>
              <a:rPr kumimoji="0" sz="2000" b="1" i="0" u="none" strike="noStrike" kern="1200" cap="none" spc="-75" normalizeH="0" baseline="0" noProof="0" dirty="0">
                <a:ln>
                  <a:noFill/>
                </a:ln>
                <a:solidFill>
                  <a:srgbClr val="FFD966"/>
                </a:solidFill>
                <a:effectLst/>
                <a:uLnTx/>
                <a:uFillTx/>
                <a:latin typeface="Arial"/>
                <a:ea typeface="+mn-ea"/>
                <a:cs typeface="Arial"/>
              </a:rPr>
              <a:t> </a:t>
            </a:r>
            <a:r>
              <a:rPr kumimoji="0" sz="2000" b="1" i="0" u="none" strike="noStrike" kern="1200" cap="none" spc="0" normalizeH="0" baseline="0" noProof="0" dirty="0">
                <a:ln>
                  <a:noFill/>
                </a:ln>
                <a:solidFill>
                  <a:srgbClr val="FFD966"/>
                </a:solidFill>
                <a:effectLst/>
                <a:uLnTx/>
                <a:uFillTx/>
                <a:latin typeface="Arial"/>
                <a:ea typeface="+mn-ea"/>
                <a:cs typeface="Arial"/>
              </a:rPr>
              <a:t>Generators</a:t>
            </a:r>
            <a:endParaRPr kumimoji="0" sz="2000" b="0" i="0" u="none" strike="noStrike" kern="1200" cap="none" spc="0" normalizeH="0" baseline="0" noProof="0" dirty="0">
              <a:ln>
                <a:noFill/>
              </a:ln>
              <a:solidFill>
                <a:prstClr val="black"/>
              </a:solidFill>
              <a:effectLst/>
              <a:uLnTx/>
              <a:uFillTx/>
              <a:latin typeface="Arial"/>
              <a:ea typeface="+mn-ea"/>
              <a:cs typeface="Arial"/>
            </a:endParaRPr>
          </a:p>
        </p:txBody>
      </p:sp>
      <p:sp>
        <p:nvSpPr>
          <p:cNvPr id="18" name="object 18" descr="list of information "/>
          <p:cNvSpPr/>
          <p:nvPr/>
        </p:nvSpPr>
        <p:spPr>
          <a:xfrm>
            <a:off x="7970519" y="2388107"/>
            <a:ext cx="812292" cy="749808"/>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9" name="object 19" descr="Information on:&#10;"/>
          <p:cNvSpPr txBox="1"/>
          <p:nvPr/>
        </p:nvSpPr>
        <p:spPr>
          <a:xfrm>
            <a:off x="7118095" y="3551173"/>
            <a:ext cx="1468755" cy="274955"/>
          </a:xfrm>
          <a:prstGeom prst="rect">
            <a:avLst/>
          </a:prstGeom>
        </p:spPr>
        <p:txBody>
          <a:bodyPr vert="horz" wrap="square" lIns="0" tIns="0" rIns="0" bIns="0" rtlCol="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1700" b="0" i="0" u="none" strike="noStrike" kern="1200" cap="none" spc="-5" normalizeH="0" baseline="0" noProof="0" dirty="0">
                <a:ln>
                  <a:noFill/>
                </a:ln>
                <a:solidFill>
                  <a:srgbClr val="FFFFFF"/>
                </a:solidFill>
                <a:effectLst/>
                <a:uLnTx/>
                <a:uFillTx/>
                <a:latin typeface="Arial"/>
                <a:ea typeface="+mn-ea"/>
                <a:cs typeface="Arial"/>
              </a:rPr>
              <a:t>Information</a:t>
            </a:r>
            <a:r>
              <a:rPr kumimoji="0" sz="1700" b="0" i="0" u="none" strike="noStrike" kern="1200" cap="none" spc="-50" normalizeH="0" baseline="0" noProof="0" dirty="0">
                <a:ln>
                  <a:noFill/>
                </a:ln>
                <a:solidFill>
                  <a:srgbClr val="FFFFFF"/>
                </a:solidFill>
                <a:effectLst/>
                <a:uLnTx/>
                <a:uFillTx/>
                <a:latin typeface="Arial"/>
                <a:ea typeface="+mn-ea"/>
                <a:cs typeface="Arial"/>
              </a:rPr>
              <a:t> </a:t>
            </a:r>
            <a:r>
              <a:rPr kumimoji="0" sz="1700" b="0" i="0" u="none" strike="noStrike" kern="1200" cap="none" spc="0" normalizeH="0" baseline="0" noProof="0" dirty="0">
                <a:ln>
                  <a:noFill/>
                </a:ln>
                <a:solidFill>
                  <a:srgbClr val="FFFFFF"/>
                </a:solidFill>
                <a:effectLst/>
                <a:uLnTx/>
                <a:uFillTx/>
                <a:latin typeface="Arial"/>
                <a:ea typeface="+mn-ea"/>
                <a:cs typeface="Arial"/>
              </a:rPr>
              <a:t>on:</a:t>
            </a:r>
            <a:endParaRPr kumimoji="0" sz="1700" b="0" i="0" u="none" strike="noStrike" kern="1200" cap="none" spc="0" normalizeH="0" baseline="0" noProof="0" dirty="0">
              <a:ln>
                <a:noFill/>
              </a:ln>
              <a:solidFill>
                <a:prstClr val="black"/>
              </a:solidFill>
              <a:effectLst/>
              <a:uLnTx/>
              <a:uFillTx/>
              <a:latin typeface="Arial"/>
              <a:ea typeface="+mn-ea"/>
              <a:cs typeface="Arial"/>
            </a:endParaRPr>
          </a:p>
        </p:txBody>
      </p:sp>
      <p:sp>
        <p:nvSpPr>
          <p:cNvPr id="20" name="object 20" descr="Food recovery program&#10;Generator  requirements&#10;Food recovery orgs.  and services in  jurisdiction&#10;Actions to prevent  creation of food waste&#10;"/>
          <p:cNvSpPr txBox="1"/>
          <p:nvPr/>
        </p:nvSpPr>
        <p:spPr>
          <a:xfrm>
            <a:off x="7118095" y="3910838"/>
            <a:ext cx="2509520" cy="2288540"/>
          </a:xfrm>
          <a:prstGeom prst="rect">
            <a:avLst/>
          </a:prstGeom>
        </p:spPr>
        <p:txBody>
          <a:bodyPr vert="horz" wrap="square" lIns="0" tIns="0" rIns="0" bIns="0" rtlCol="0">
            <a:spAutoFit/>
          </a:bodyPr>
          <a:lstStyle/>
          <a:p>
            <a:pPr marL="248920" marR="0" lvl="0" indent="-236220" algn="l" defTabSz="914400" rtl="0" eaLnBrk="1" fontAlgn="auto" latinLnBrk="0" hangingPunct="1">
              <a:lnSpc>
                <a:spcPct val="100000"/>
              </a:lnSpc>
              <a:spcBef>
                <a:spcPts val="0"/>
              </a:spcBef>
              <a:spcAft>
                <a:spcPts val="0"/>
              </a:spcAft>
              <a:buClrTx/>
              <a:buSzTx/>
              <a:buFontTx/>
              <a:buChar char="•"/>
              <a:tabLst>
                <a:tab pos="248285" algn="l"/>
                <a:tab pos="248920" algn="l"/>
              </a:tabLst>
              <a:defRPr/>
            </a:pPr>
            <a:r>
              <a:rPr kumimoji="0" sz="1700" b="0" i="0" u="none" strike="noStrike" kern="1200" cap="none" spc="0" normalizeH="0" baseline="0" noProof="0" dirty="0">
                <a:ln>
                  <a:noFill/>
                </a:ln>
                <a:solidFill>
                  <a:srgbClr val="FFFFFF"/>
                </a:solidFill>
                <a:effectLst/>
                <a:uLnTx/>
                <a:uFillTx/>
                <a:latin typeface="Arial"/>
                <a:ea typeface="+mn-ea"/>
                <a:cs typeface="Arial"/>
              </a:rPr>
              <a:t>Food recovery</a:t>
            </a:r>
            <a:r>
              <a:rPr kumimoji="0" sz="1700" b="0" i="0" u="none" strike="noStrike" kern="1200" cap="none" spc="-85" normalizeH="0" baseline="0" noProof="0" dirty="0">
                <a:ln>
                  <a:noFill/>
                </a:ln>
                <a:solidFill>
                  <a:srgbClr val="FFFFFF"/>
                </a:solidFill>
                <a:effectLst/>
                <a:uLnTx/>
                <a:uFillTx/>
                <a:latin typeface="Arial"/>
                <a:ea typeface="+mn-ea"/>
                <a:cs typeface="Arial"/>
              </a:rPr>
              <a:t> </a:t>
            </a:r>
            <a:r>
              <a:rPr kumimoji="0" sz="1700" b="0" i="0" u="none" strike="noStrike" kern="1200" cap="none" spc="0" normalizeH="0" baseline="0" noProof="0" dirty="0">
                <a:ln>
                  <a:noFill/>
                </a:ln>
                <a:solidFill>
                  <a:srgbClr val="FFFFFF"/>
                </a:solidFill>
                <a:effectLst/>
                <a:uLnTx/>
                <a:uFillTx/>
                <a:latin typeface="Arial"/>
                <a:ea typeface="+mn-ea"/>
                <a:cs typeface="Arial"/>
              </a:rPr>
              <a:t>program</a:t>
            </a:r>
            <a:endParaRPr kumimoji="0" sz="1700" b="0" i="0" u="none" strike="noStrike" kern="1200" cap="none" spc="0" normalizeH="0" baseline="0" noProof="0" dirty="0">
              <a:ln>
                <a:noFill/>
              </a:ln>
              <a:solidFill>
                <a:prstClr val="black"/>
              </a:solidFill>
              <a:effectLst/>
              <a:uLnTx/>
              <a:uFillTx/>
              <a:latin typeface="Arial"/>
              <a:ea typeface="+mn-ea"/>
              <a:cs typeface="Arial"/>
            </a:endParaRPr>
          </a:p>
          <a:p>
            <a:pPr marL="248920" marR="990600" lvl="0" indent="-236220" algn="l" defTabSz="914400" rtl="0" eaLnBrk="1" fontAlgn="auto" latinLnBrk="0" hangingPunct="1">
              <a:lnSpc>
                <a:spcPts val="1839"/>
              </a:lnSpc>
              <a:spcBef>
                <a:spcPts val="1020"/>
              </a:spcBef>
              <a:spcAft>
                <a:spcPts val="0"/>
              </a:spcAft>
              <a:buClrTx/>
              <a:buSzTx/>
              <a:buFontTx/>
              <a:buChar char="•"/>
              <a:tabLst>
                <a:tab pos="248285" algn="l"/>
                <a:tab pos="248920" algn="l"/>
              </a:tabLst>
              <a:defRPr/>
            </a:pPr>
            <a:r>
              <a:rPr kumimoji="0" sz="1700" b="0" i="0" u="none" strike="noStrike" kern="1200" cap="none" spc="-5" normalizeH="0" baseline="0" noProof="0" dirty="0">
                <a:ln>
                  <a:noFill/>
                </a:ln>
                <a:solidFill>
                  <a:srgbClr val="FFFFFF"/>
                </a:solidFill>
                <a:effectLst/>
                <a:uLnTx/>
                <a:uFillTx/>
                <a:latin typeface="Arial"/>
                <a:ea typeface="+mn-ea"/>
                <a:cs typeface="Arial"/>
              </a:rPr>
              <a:t>Generator  </a:t>
            </a:r>
            <a:r>
              <a:rPr kumimoji="0" sz="1700" b="0" i="0" u="none" strike="noStrike" kern="1200" cap="none" spc="0" normalizeH="0" baseline="0" noProof="0" dirty="0">
                <a:ln>
                  <a:noFill/>
                </a:ln>
                <a:solidFill>
                  <a:srgbClr val="FFFFFF"/>
                </a:solidFill>
                <a:effectLst/>
                <a:uLnTx/>
                <a:uFillTx/>
                <a:latin typeface="Arial"/>
                <a:ea typeface="+mn-ea"/>
                <a:cs typeface="Arial"/>
              </a:rPr>
              <a:t>requiremen</a:t>
            </a:r>
            <a:r>
              <a:rPr kumimoji="0" sz="1700" b="0" i="0" u="none" strike="noStrike" kern="1200" cap="none" spc="-10" normalizeH="0" baseline="0" noProof="0" dirty="0">
                <a:ln>
                  <a:noFill/>
                </a:ln>
                <a:solidFill>
                  <a:srgbClr val="FFFFFF"/>
                </a:solidFill>
                <a:effectLst/>
                <a:uLnTx/>
                <a:uFillTx/>
                <a:latin typeface="Arial"/>
                <a:ea typeface="+mn-ea"/>
                <a:cs typeface="Arial"/>
              </a:rPr>
              <a:t>t</a:t>
            </a:r>
            <a:r>
              <a:rPr kumimoji="0" sz="1700" b="0" i="0" u="none" strike="noStrike" kern="1200" cap="none" spc="0" normalizeH="0" baseline="0" noProof="0" dirty="0">
                <a:ln>
                  <a:noFill/>
                </a:ln>
                <a:solidFill>
                  <a:srgbClr val="FFFFFF"/>
                </a:solidFill>
                <a:effectLst/>
                <a:uLnTx/>
                <a:uFillTx/>
                <a:latin typeface="Arial"/>
                <a:ea typeface="+mn-ea"/>
                <a:cs typeface="Arial"/>
              </a:rPr>
              <a:t>s</a:t>
            </a:r>
            <a:endParaRPr kumimoji="0" sz="1700" b="0" i="0" u="none" strike="noStrike" kern="1200" cap="none" spc="0" normalizeH="0" baseline="0" noProof="0" dirty="0">
              <a:ln>
                <a:noFill/>
              </a:ln>
              <a:solidFill>
                <a:prstClr val="black"/>
              </a:solidFill>
              <a:effectLst/>
              <a:uLnTx/>
              <a:uFillTx/>
              <a:latin typeface="Arial"/>
              <a:ea typeface="+mn-ea"/>
              <a:cs typeface="Arial"/>
            </a:endParaRPr>
          </a:p>
          <a:p>
            <a:pPr marL="248920" marR="328930" lvl="0" indent="-236220" algn="l" defTabSz="914400" rtl="0" eaLnBrk="1" fontAlgn="auto" latinLnBrk="0" hangingPunct="1">
              <a:lnSpc>
                <a:spcPct val="90000"/>
              </a:lnSpc>
              <a:spcBef>
                <a:spcPts val="980"/>
              </a:spcBef>
              <a:spcAft>
                <a:spcPts val="0"/>
              </a:spcAft>
              <a:buClrTx/>
              <a:buSzTx/>
              <a:buFontTx/>
              <a:buChar char="•"/>
              <a:tabLst>
                <a:tab pos="248285" algn="l"/>
                <a:tab pos="248920" algn="l"/>
              </a:tabLst>
              <a:defRPr/>
            </a:pPr>
            <a:r>
              <a:rPr kumimoji="0" sz="1700" b="0" i="0" u="none" strike="noStrike" kern="1200" cap="none" spc="0" normalizeH="0" baseline="0" noProof="0" dirty="0">
                <a:ln>
                  <a:noFill/>
                </a:ln>
                <a:solidFill>
                  <a:srgbClr val="FFFFFF"/>
                </a:solidFill>
                <a:effectLst/>
                <a:uLnTx/>
                <a:uFillTx/>
                <a:latin typeface="Arial"/>
                <a:ea typeface="+mn-ea"/>
                <a:cs typeface="Arial"/>
              </a:rPr>
              <a:t>Food recovery</a:t>
            </a:r>
            <a:r>
              <a:rPr kumimoji="0" sz="1700" b="0" i="0" u="none" strike="noStrike" kern="1200" cap="none" spc="-80" normalizeH="0" baseline="0" noProof="0" dirty="0">
                <a:ln>
                  <a:noFill/>
                </a:ln>
                <a:solidFill>
                  <a:srgbClr val="FFFFFF"/>
                </a:solidFill>
                <a:effectLst/>
                <a:uLnTx/>
                <a:uFillTx/>
                <a:latin typeface="Arial"/>
                <a:ea typeface="+mn-ea"/>
                <a:cs typeface="Arial"/>
              </a:rPr>
              <a:t> </a:t>
            </a:r>
            <a:r>
              <a:rPr kumimoji="0" sz="1700" b="0" i="0" u="none" strike="noStrike" kern="1200" cap="none" spc="0" normalizeH="0" baseline="0" noProof="0" dirty="0">
                <a:ln>
                  <a:noFill/>
                </a:ln>
                <a:solidFill>
                  <a:srgbClr val="FFFFFF"/>
                </a:solidFill>
                <a:effectLst/>
                <a:uLnTx/>
                <a:uFillTx/>
                <a:latin typeface="Arial"/>
                <a:ea typeface="+mn-ea"/>
                <a:cs typeface="Arial"/>
              </a:rPr>
              <a:t>orgs.  and services in  jurisdiction</a:t>
            </a:r>
            <a:endParaRPr kumimoji="0" sz="1700" b="0" i="0" u="none" strike="noStrike" kern="1200" cap="none" spc="0" normalizeH="0" baseline="0" noProof="0" dirty="0">
              <a:ln>
                <a:noFill/>
              </a:ln>
              <a:solidFill>
                <a:prstClr val="black"/>
              </a:solidFill>
              <a:effectLst/>
              <a:uLnTx/>
              <a:uFillTx/>
              <a:latin typeface="Arial"/>
              <a:ea typeface="+mn-ea"/>
              <a:cs typeface="Arial"/>
            </a:endParaRPr>
          </a:p>
          <a:p>
            <a:pPr marL="248920" marR="136525" lvl="0" indent="-236220" algn="l" defTabSz="914400" rtl="0" eaLnBrk="1" fontAlgn="auto" latinLnBrk="0" hangingPunct="1">
              <a:lnSpc>
                <a:spcPts val="1839"/>
              </a:lnSpc>
              <a:spcBef>
                <a:spcPts val="1020"/>
              </a:spcBef>
              <a:spcAft>
                <a:spcPts val="0"/>
              </a:spcAft>
              <a:buClrTx/>
              <a:buSzTx/>
              <a:buFontTx/>
              <a:buChar char="•"/>
              <a:tabLst>
                <a:tab pos="248285" algn="l"/>
                <a:tab pos="248920" algn="l"/>
              </a:tabLst>
              <a:defRPr/>
            </a:pPr>
            <a:r>
              <a:rPr kumimoji="0" sz="1700" b="0" i="0" u="none" strike="noStrike" kern="1200" cap="none" spc="0" normalizeH="0" baseline="0" noProof="0" dirty="0">
                <a:ln>
                  <a:noFill/>
                </a:ln>
                <a:solidFill>
                  <a:srgbClr val="FFFFFF"/>
                </a:solidFill>
                <a:effectLst/>
                <a:uLnTx/>
                <a:uFillTx/>
                <a:latin typeface="Arial"/>
                <a:ea typeface="+mn-ea"/>
                <a:cs typeface="Arial"/>
              </a:rPr>
              <a:t>Actions </a:t>
            </a:r>
            <a:r>
              <a:rPr kumimoji="0" sz="1700" b="0" i="0" u="none" strike="noStrike" kern="1200" cap="none" spc="-5" normalizeH="0" baseline="0" noProof="0" dirty="0">
                <a:ln>
                  <a:noFill/>
                </a:ln>
                <a:solidFill>
                  <a:srgbClr val="FFFFFF"/>
                </a:solidFill>
                <a:effectLst/>
                <a:uLnTx/>
                <a:uFillTx/>
                <a:latin typeface="Arial"/>
                <a:ea typeface="+mn-ea"/>
                <a:cs typeface="Arial"/>
              </a:rPr>
              <a:t>to </a:t>
            </a:r>
            <a:r>
              <a:rPr kumimoji="0" sz="1700" b="0" i="0" u="none" strike="noStrike" kern="1200" cap="none" spc="0" normalizeH="0" baseline="0" noProof="0" dirty="0">
                <a:ln>
                  <a:noFill/>
                </a:ln>
                <a:solidFill>
                  <a:srgbClr val="FFFFFF"/>
                </a:solidFill>
                <a:effectLst/>
                <a:uLnTx/>
                <a:uFillTx/>
                <a:latin typeface="Arial"/>
                <a:ea typeface="+mn-ea"/>
                <a:cs typeface="Arial"/>
              </a:rPr>
              <a:t>prevent  creation of </a:t>
            </a:r>
            <a:r>
              <a:rPr kumimoji="0" sz="1700" b="0" i="0" u="none" strike="noStrike" kern="1200" cap="none" spc="-5" normalizeH="0" baseline="0" noProof="0" dirty="0">
                <a:ln>
                  <a:noFill/>
                </a:ln>
                <a:solidFill>
                  <a:srgbClr val="FFFFFF"/>
                </a:solidFill>
                <a:effectLst/>
                <a:uLnTx/>
                <a:uFillTx/>
                <a:latin typeface="Arial"/>
                <a:ea typeface="+mn-ea"/>
                <a:cs typeface="Arial"/>
              </a:rPr>
              <a:t>food</a:t>
            </a:r>
            <a:r>
              <a:rPr kumimoji="0" sz="1700" b="0" i="0" u="none" strike="noStrike" kern="1200" cap="none" spc="-50" normalizeH="0" baseline="0" noProof="0" dirty="0">
                <a:ln>
                  <a:noFill/>
                </a:ln>
                <a:solidFill>
                  <a:srgbClr val="FFFFFF"/>
                </a:solidFill>
                <a:effectLst/>
                <a:uLnTx/>
                <a:uFillTx/>
                <a:latin typeface="Arial"/>
                <a:ea typeface="+mn-ea"/>
                <a:cs typeface="Arial"/>
              </a:rPr>
              <a:t> </a:t>
            </a:r>
            <a:r>
              <a:rPr kumimoji="0" sz="1700" b="0" i="0" u="none" strike="noStrike" kern="1200" cap="none" spc="-5" normalizeH="0" baseline="0" noProof="0" dirty="0">
                <a:ln>
                  <a:noFill/>
                </a:ln>
                <a:solidFill>
                  <a:srgbClr val="FFFFFF"/>
                </a:solidFill>
                <a:effectLst/>
                <a:uLnTx/>
                <a:uFillTx/>
                <a:latin typeface="Arial"/>
                <a:ea typeface="+mn-ea"/>
                <a:cs typeface="Arial"/>
              </a:rPr>
              <a:t>waste</a:t>
            </a:r>
            <a:endParaRPr kumimoji="0" sz="1700" b="0" i="0" u="none" strike="noStrike" kern="1200" cap="none" spc="0" normalizeH="0" baseline="0" noProof="0" dirty="0">
              <a:ln>
                <a:noFill/>
              </a:ln>
              <a:solidFill>
                <a:prstClr val="black"/>
              </a:solidFill>
              <a:effectLst/>
              <a:uLnTx/>
              <a:uFillTx/>
              <a:latin typeface="Arial"/>
              <a:ea typeface="+mn-ea"/>
              <a:cs typeface="Arial"/>
            </a:endParaRPr>
          </a:p>
        </p:txBody>
      </p:sp>
      <p:sp>
        <p:nvSpPr>
          <p:cNvPr id="21" name="object 21" descr="Perform  Other  Requirements&#10;"/>
          <p:cNvSpPr txBox="1"/>
          <p:nvPr/>
        </p:nvSpPr>
        <p:spPr>
          <a:xfrm>
            <a:off x="10099675" y="1025905"/>
            <a:ext cx="1722120" cy="835025"/>
          </a:xfrm>
          <a:prstGeom prst="rect">
            <a:avLst/>
          </a:prstGeom>
        </p:spPr>
        <p:txBody>
          <a:bodyPr vert="horz" wrap="square" lIns="0" tIns="0" rIns="0" bIns="0" rtlCol="0">
            <a:spAutoFit/>
          </a:bodyPr>
          <a:lstStyle/>
          <a:p>
            <a:pPr marL="12065" marR="5080" lvl="0" indent="1270" algn="ctr" defTabSz="914400" rtl="0" eaLnBrk="1" fontAlgn="auto" latinLnBrk="0" hangingPunct="1">
              <a:lnSpc>
                <a:spcPts val="2160"/>
              </a:lnSpc>
              <a:spcBef>
                <a:spcPts val="0"/>
              </a:spcBef>
              <a:spcAft>
                <a:spcPts val="0"/>
              </a:spcAft>
              <a:buClrTx/>
              <a:buSzTx/>
              <a:buFontTx/>
              <a:buNone/>
              <a:tabLst/>
              <a:defRPr/>
            </a:pPr>
            <a:r>
              <a:rPr kumimoji="0" sz="2000" b="1" i="0" u="none" strike="noStrike" kern="1200" cap="none" spc="0" normalizeH="0" baseline="0" noProof="0" dirty="0">
                <a:ln>
                  <a:noFill/>
                </a:ln>
                <a:solidFill>
                  <a:srgbClr val="FFD966"/>
                </a:solidFill>
                <a:effectLst/>
                <a:uLnTx/>
                <a:uFillTx/>
                <a:latin typeface="Arial"/>
                <a:ea typeface="+mn-ea"/>
                <a:cs typeface="Arial"/>
              </a:rPr>
              <a:t>Perform  Other  Require</a:t>
            </a:r>
            <a:r>
              <a:rPr kumimoji="0" sz="2000" b="1" i="0" u="none" strike="noStrike" kern="1200" cap="none" spc="-10" normalizeH="0" baseline="0" noProof="0" dirty="0">
                <a:ln>
                  <a:noFill/>
                </a:ln>
                <a:solidFill>
                  <a:srgbClr val="FFD966"/>
                </a:solidFill>
                <a:effectLst/>
                <a:uLnTx/>
                <a:uFillTx/>
                <a:latin typeface="Arial"/>
                <a:ea typeface="+mn-ea"/>
                <a:cs typeface="Arial"/>
              </a:rPr>
              <a:t>m</a:t>
            </a:r>
            <a:r>
              <a:rPr kumimoji="0" sz="2000" b="1" i="0" u="none" strike="noStrike" kern="1200" cap="none" spc="0" normalizeH="0" baseline="0" noProof="0" dirty="0">
                <a:ln>
                  <a:noFill/>
                </a:ln>
                <a:solidFill>
                  <a:srgbClr val="FFD966"/>
                </a:solidFill>
                <a:effectLst/>
                <a:uLnTx/>
                <a:uFillTx/>
                <a:latin typeface="Arial"/>
                <a:ea typeface="+mn-ea"/>
                <a:cs typeface="Arial"/>
              </a:rPr>
              <a:t>ents</a:t>
            </a:r>
            <a:endParaRPr kumimoji="0" sz="2000" b="0" i="0" u="none" strike="noStrike" kern="1200" cap="none" spc="0" normalizeH="0" baseline="0" noProof="0" dirty="0">
              <a:ln>
                <a:noFill/>
              </a:ln>
              <a:solidFill>
                <a:prstClr val="black"/>
              </a:solidFill>
              <a:effectLst/>
              <a:uLnTx/>
              <a:uFillTx/>
              <a:latin typeface="Arial"/>
              <a:ea typeface="+mn-ea"/>
              <a:cs typeface="Arial"/>
            </a:endParaRPr>
          </a:p>
        </p:txBody>
      </p:sp>
      <p:sp>
        <p:nvSpPr>
          <p:cNvPr id="22" name="object 22" descr="person speaking "/>
          <p:cNvSpPr/>
          <p:nvPr/>
        </p:nvSpPr>
        <p:spPr>
          <a:xfrm>
            <a:off x="10443971" y="2354579"/>
            <a:ext cx="908303" cy="765048"/>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3" name="object 23" descr="Language  requirements&#10;Maintain copies of  materials&#10;Frequency of  material  distribution&#10;Format options&#10;"/>
          <p:cNvSpPr txBox="1"/>
          <p:nvPr/>
        </p:nvSpPr>
        <p:spPr>
          <a:xfrm>
            <a:off x="9887204" y="3676141"/>
            <a:ext cx="2005964" cy="2056764"/>
          </a:xfrm>
          <a:prstGeom prst="rect">
            <a:avLst/>
          </a:prstGeom>
        </p:spPr>
        <p:txBody>
          <a:bodyPr vert="horz" wrap="square" lIns="0" tIns="0" rIns="0" bIns="0" rtlCol="0">
            <a:spAutoFit/>
          </a:bodyPr>
          <a:lstStyle/>
          <a:p>
            <a:pPr marL="248920" marR="486409" lvl="0" indent="-236220" algn="l" defTabSz="914400" rtl="0" eaLnBrk="1" fontAlgn="auto" latinLnBrk="0" hangingPunct="1">
              <a:lnSpc>
                <a:spcPts val="1630"/>
              </a:lnSpc>
              <a:spcBef>
                <a:spcPts val="0"/>
              </a:spcBef>
              <a:spcAft>
                <a:spcPts val="0"/>
              </a:spcAft>
              <a:buClrTx/>
              <a:buSzTx/>
              <a:buFontTx/>
              <a:buChar char="•"/>
              <a:tabLst>
                <a:tab pos="248920" algn="l"/>
                <a:tab pos="249554" algn="l"/>
              </a:tabLst>
              <a:defRPr/>
            </a:pPr>
            <a:r>
              <a:rPr kumimoji="0" sz="1700" b="0" i="0" u="none" strike="noStrike" kern="1200" cap="none" spc="0" normalizeH="0" baseline="0" noProof="0" dirty="0">
                <a:ln>
                  <a:noFill/>
                </a:ln>
                <a:solidFill>
                  <a:srgbClr val="FFFFFF"/>
                </a:solidFill>
                <a:effectLst/>
                <a:uLnTx/>
                <a:uFillTx/>
                <a:latin typeface="Arial"/>
                <a:ea typeface="+mn-ea"/>
                <a:cs typeface="Arial"/>
              </a:rPr>
              <a:t>Language  requiremen</a:t>
            </a:r>
            <a:r>
              <a:rPr kumimoji="0" sz="1700" b="0" i="0" u="none" strike="noStrike" kern="1200" cap="none" spc="-10" normalizeH="0" baseline="0" noProof="0" dirty="0">
                <a:ln>
                  <a:noFill/>
                </a:ln>
                <a:solidFill>
                  <a:srgbClr val="FFFFFF"/>
                </a:solidFill>
                <a:effectLst/>
                <a:uLnTx/>
                <a:uFillTx/>
                <a:latin typeface="Arial"/>
                <a:ea typeface="+mn-ea"/>
                <a:cs typeface="Arial"/>
              </a:rPr>
              <a:t>t</a:t>
            </a:r>
            <a:r>
              <a:rPr kumimoji="0" sz="1700" b="0" i="0" u="none" strike="noStrike" kern="1200" cap="none" spc="0" normalizeH="0" baseline="0" noProof="0" dirty="0">
                <a:ln>
                  <a:noFill/>
                </a:ln>
                <a:solidFill>
                  <a:srgbClr val="FFFFFF"/>
                </a:solidFill>
                <a:effectLst/>
                <a:uLnTx/>
                <a:uFillTx/>
                <a:latin typeface="Arial"/>
                <a:ea typeface="+mn-ea"/>
                <a:cs typeface="Arial"/>
              </a:rPr>
              <a:t>s</a:t>
            </a:r>
            <a:endParaRPr kumimoji="0" sz="1700" b="0" i="0" u="none" strike="noStrike" kern="1200" cap="none" spc="0" normalizeH="0" baseline="0" noProof="0" dirty="0">
              <a:ln>
                <a:noFill/>
              </a:ln>
              <a:solidFill>
                <a:prstClr val="black"/>
              </a:solidFill>
              <a:effectLst/>
              <a:uLnTx/>
              <a:uFillTx/>
              <a:latin typeface="Arial"/>
              <a:ea typeface="+mn-ea"/>
              <a:cs typeface="Arial"/>
            </a:endParaRPr>
          </a:p>
          <a:p>
            <a:pPr marL="248920" marR="5080" lvl="0" indent="-236220" algn="l" defTabSz="914400" rtl="0" eaLnBrk="1" fontAlgn="auto" latinLnBrk="0" hangingPunct="1">
              <a:lnSpc>
                <a:spcPct val="80000"/>
              </a:lnSpc>
              <a:spcBef>
                <a:spcPts val="1010"/>
              </a:spcBef>
              <a:spcAft>
                <a:spcPts val="0"/>
              </a:spcAft>
              <a:buClrTx/>
              <a:buSzTx/>
              <a:buFontTx/>
              <a:buChar char="•"/>
              <a:tabLst>
                <a:tab pos="248920" algn="l"/>
                <a:tab pos="249554" algn="l"/>
              </a:tabLst>
              <a:defRPr/>
            </a:pPr>
            <a:r>
              <a:rPr kumimoji="0" sz="1700" b="0" i="0" u="none" strike="noStrike" kern="1200" cap="none" spc="0" normalizeH="0" baseline="0" noProof="0" dirty="0">
                <a:ln>
                  <a:noFill/>
                </a:ln>
                <a:solidFill>
                  <a:srgbClr val="FFFFFF"/>
                </a:solidFill>
                <a:effectLst/>
                <a:uLnTx/>
                <a:uFillTx/>
                <a:latin typeface="Arial"/>
                <a:ea typeface="+mn-ea"/>
                <a:cs typeface="Arial"/>
              </a:rPr>
              <a:t>Maintain copies</a:t>
            </a:r>
            <a:r>
              <a:rPr kumimoji="0" sz="1700" b="0" i="0" u="none" strike="noStrike" kern="1200" cap="none" spc="-80" normalizeH="0" baseline="0" noProof="0" dirty="0">
                <a:ln>
                  <a:noFill/>
                </a:ln>
                <a:solidFill>
                  <a:srgbClr val="FFFFFF"/>
                </a:solidFill>
                <a:effectLst/>
                <a:uLnTx/>
                <a:uFillTx/>
                <a:latin typeface="Arial"/>
                <a:ea typeface="+mn-ea"/>
                <a:cs typeface="Arial"/>
              </a:rPr>
              <a:t> </a:t>
            </a:r>
            <a:r>
              <a:rPr kumimoji="0" sz="1700" b="0" i="0" u="none" strike="noStrike" kern="1200" cap="none" spc="0" normalizeH="0" baseline="0" noProof="0" dirty="0">
                <a:ln>
                  <a:noFill/>
                </a:ln>
                <a:solidFill>
                  <a:srgbClr val="FFFFFF"/>
                </a:solidFill>
                <a:effectLst/>
                <a:uLnTx/>
                <a:uFillTx/>
                <a:latin typeface="Arial"/>
                <a:ea typeface="+mn-ea"/>
                <a:cs typeface="Arial"/>
              </a:rPr>
              <a:t>of  materials</a:t>
            </a:r>
            <a:endParaRPr kumimoji="0" sz="1700" b="0" i="0" u="none" strike="noStrike" kern="1200" cap="none" spc="0" normalizeH="0" baseline="0" noProof="0" dirty="0">
              <a:ln>
                <a:noFill/>
              </a:ln>
              <a:solidFill>
                <a:prstClr val="black"/>
              </a:solidFill>
              <a:effectLst/>
              <a:uLnTx/>
              <a:uFillTx/>
              <a:latin typeface="Arial"/>
              <a:ea typeface="+mn-ea"/>
              <a:cs typeface="Arial"/>
            </a:endParaRPr>
          </a:p>
          <a:p>
            <a:pPr marL="248920" marR="486409" lvl="0" indent="-236220" algn="l" defTabSz="914400" rtl="0" eaLnBrk="1" fontAlgn="auto" latinLnBrk="0" hangingPunct="1">
              <a:lnSpc>
                <a:spcPts val="1630"/>
              </a:lnSpc>
              <a:spcBef>
                <a:spcPts val="980"/>
              </a:spcBef>
              <a:spcAft>
                <a:spcPts val="0"/>
              </a:spcAft>
              <a:buClrTx/>
              <a:buSzTx/>
              <a:buFontTx/>
              <a:buChar char="•"/>
              <a:tabLst>
                <a:tab pos="248920" algn="l"/>
                <a:tab pos="249554" algn="l"/>
              </a:tabLst>
              <a:defRPr/>
            </a:pPr>
            <a:r>
              <a:rPr kumimoji="0" sz="1700" b="0" i="0" u="none" strike="noStrike" kern="1200" cap="none" spc="0" normalizeH="0" baseline="0" noProof="0" dirty="0">
                <a:ln>
                  <a:noFill/>
                </a:ln>
                <a:solidFill>
                  <a:srgbClr val="FFFFFF"/>
                </a:solidFill>
                <a:effectLst/>
                <a:uLnTx/>
                <a:uFillTx/>
                <a:latin typeface="Arial"/>
                <a:ea typeface="+mn-ea"/>
                <a:cs typeface="Arial"/>
              </a:rPr>
              <a:t>Frequency</a:t>
            </a:r>
            <a:r>
              <a:rPr kumimoji="0" sz="1700" b="0" i="0" u="none" strike="noStrike" kern="1200" cap="none" spc="-85" normalizeH="0" baseline="0" noProof="0" dirty="0">
                <a:ln>
                  <a:noFill/>
                </a:ln>
                <a:solidFill>
                  <a:srgbClr val="FFFFFF"/>
                </a:solidFill>
                <a:effectLst/>
                <a:uLnTx/>
                <a:uFillTx/>
                <a:latin typeface="Arial"/>
                <a:ea typeface="+mn-ea"/>
                <a:cs typeface="Arial"/>
              </a:rPr>
              <a:t> </a:t>
            </a:r>
            <a:r>
              <a:rPr kumimoji="0" sz="1700" b="0" i="0" u="none" strike="noStrike" kern="1200" cap="none" spc="0" normalizeH="0" baseline="0" noProof="0" dirty="0">
                <a:ln>
                  <a:noFill/>
                </a:ln>
                <a:solidFill>
                  <a:srgbClr val="FFFFFF"/>
                </a:solidFill>
                <a:effectLst/>
                <a:uLnTx/>
                <a:uFillTx/>
                <a:latin typeface="Arial"/>
                <a:ea typeface="+mn-ea"/>
                <a:cs typeface="Arial"/>
              </a:rPr>
              <a:t>of  material  distribution</a:t>
            </a:r>
            <a:endParaRPr kumimoji="0" sz="1700" b="0" i="0" u="none" strike="noStrike" kern="1200" cap="none" spc="0" normalizeH="0" baseline="0" noProof="0" dirty="0">
              <a:ln>
                <a:noFill/>
              </a:ln>
              <a:solidFill>
                <a:prstClr val="black"/>
              </a:solidFill>
              <a:effectLst/>
              <a:uLnTx/>
              <a:uFillTx/>
              <a:latin typeface="Arial"/>
              <a:ea typeface="+mn-ea"/>
              <a:cs typeface="Arial"/>
            </a:endParaRPr>
          </a:p>
          <a:p>
            <a:pPr marL="248920" marR="0" lvl="0" indent="-236220" algn="l" defTabSz="914400" rtl="0" eaLnBrk="1" fontAlgn="auto" latinLnBrk="0" hangingPunct="1">
              <a:lnSpc>
                <a:spcPct val="100000"/>
              </a:lnSpc>
              <a:spcBef>
                <a:spcPts val="610"/>
              </a:spcBef>
              <a:spcAft>
                <a:spcPts val="0"/>
              </a:spcAft>
              <a:buClrTx/>
              <a:buSzTx/>
              <a:buFontTx/>
              <a:buChar char="•"/>
              <a:tabLst>
                <a:tab pos="248920" algn="l"/>
                <a:tab pos="249554" algn="l"/>
              </a:tabLst>
              <a:defRPr/>
            </a:pPr>
            <a:r>
              <a:rPr kumimoji="0" sz="1700" b="0" i="0" u="none" strike="noStrike" kern="1200" cap="none" spc="0" normalizeH="0" baseline="0" noProof="0" dirty="0">
                <a:ln>
                  <a:noFill/>
                </a:ln>
                <a:solidFill>
                  <a:srgbClr val="FFFFFF"/>
                </a:solidFill>
                <a:effectLst/>
                <a:uLnTx/>
                <a:uFillTx/>
                <a:latin typeface="Arial"/>
                <a:ea typeface="+mn-ea"/>
                <a:cs typeface="Arial"/>
              </a:rPr>
              <a:t>Format</a:t>
            </a:r>
            <a:r>
              <a:rPr kumimoji="0" sz="1700" b="0" i="0" u="none" strike="noStrike" kern="1200" cap="none" spc="-85" normalizeH="0" baseline="0" noProof="0" dirty="0">
                <a:ln>
                  <a:noFill/>
                </a:ln>
                <a:solidFill>
                  <a:srgbClr val="FFFFFF"/>
                </a:solidFill>
                <a:effectLst/>
                <a:uLnTx/>
                <a:uFillTx/>
                <a:latin typeface="Arial"/>
                <a:ea typeface="+mn-ea"/>
                <a:cs typeface="Arial"/>
              </a:rPr>
              <a:t> </a:t>
            </a:r>
            <a:r>
              <a:rPr kumimoji="0" sz="1700" b="0" i="0" u="none" strike="noStrike" kern="1200" cap="none" spc="0" normalizeH="0" baseline="0" noProof="0" dirty="0">
                <a:ln>
                  <a:noFill/>
                </a:ln>
                <a:solidFill>
                  <a:srgbClr val="FFFFFF"/>
                </a:solidFill>
                <a:effectLst/>
                <a:uLnTx/>
                <a:uFillTx/>
                <a:latin typeface="Arial"/>
                <a:ea typeface="+mn-ea"/>
                <a:cs typeface="Arial"/>
              </a:rPr>
              <a:t>options</a:t>
            </a:r>
            <a:endParaRPr kumimoji="0" sz="1700" b="0" i="0" u="none" strike="noStrike" kern="1200" cap="none" spc="0" normalizeH="0" baseline="0" noProof="0" dirty="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980978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descr="JURISDICTION ENFORCEMENT REQUIREMENTS  ON COMMERCIAL  EDIBLE FOOD  GENERATORS&#10;">
            <a:extLst>
              <a:ext uri="{FF2B5EF4-FFF2-40B4-BE49-F238E27FC236}">
                <a16:creationId xmlns:a16="http://schemas.microsoft.com/office/drawing/2014/main" id="{6143AB4E-32B1-4BB6-B971-493E491A7C75}"/>
              </a:ext>
            </a:extLst>
          </p:cNvPr>
          <p:cNvSpPr>
            <a:spLocks noGrp="1"/>
          </p:cNvSpPr>
          <p:nvPr>
            <p:ph sz="half" idx="2"/>
          </p:nvPr>
        </p:nvSpPr>
        <p:spPr>
          <a:xfrm>
            <a:off x="0" y="1009338"/>
            <a:ext cx="4468762" cy="5245158"/>
          </a:xfrm>
          <a:solidFill>
            <a:srgbClr val="055D78"/>
          </a:solidFill>
        </p:spPr>
        <p:txBody>
          <a:bodyPr/>
          <a:lstStyle/>
          <a:p>
            <a:endParaRPr lang="en-US" dirty="0"/>
          </a:p>
          <a:p>
            <a:endParaRPr lang="en-US" dirty="0"/>
          </a:p>
          <a:p>
            <a:endParaRPr lang="en-US" dirty="0"/>
          </a:p>
          <a:p>
            <a:endParaRPr lang="en-US" sz="2800" dirty="0">
              <a:latin typeface="+mn-lt"/>
            </a:endParaRPr>
          </a:p>
          <a:p>
            <a:pPr algn="ctr" rtl="0"/>
            <a:r>
              <a:rPr kumimoji="0" lang="en-US" sz="2800" b="0" i="0" u="none" strike="noStrike" kern="1200" cap="none" spc="65" normalizeH="0" baseline="0" noProof="0" dirty="0">
                <a:ln>
                  <a:noFill/>
                </a:ln>
                <a:solidFill>
                  <a:srgbClr val="FFFFFF"/>
                </a:solidFill>
                <a:effectLst/>
                <a:uLnTx/>
                <a:uFillTx/>
                <a:latin typeface="Arial" panose="020B0604020202020204" pitchFamily="34" charset="0"/>
                <a:cs typeface="Arial" panose="020B0604020202020204" pitchFamily="34" charset="0"/>
              </a:rPr>
              <a:t>JURISDICTION </a:t>
            </a:r>
            <a:r>
              <a:rPr kumimoji="0" lang="en-US" sz="2800" b="0" i="0" u="none" strike="noStrike" kern="120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ENFORCEMENT REQUIREMENTS </a:t>
            </a:r>
            <a:r>
              <a:rPr kumimoji="0" lang="en-US" sz="2800" b="0" i="0" u="none" strike="noStrike" kern="120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ON </a:t>
            </a:r>
            <a:r>
              <a:rPr kumimoji="0" lang="en-US" sz="2800" b="0" i="0" u="none" strike="noStrike" kern="1200" cap="none" spc="60" normalizeH="0" baseline="0" noProof="0" dirty="0">
                <a:ln>
                  <a:noFill/>
                </a:ln>
                <a:solidFill>
                  <a:srgbClr val="FFFFFF"/>
                </a:solidFill>
                <a:effectLst/>
                <a:uLnTx/>
                <a:uFillTx/>
                <a:latin typeface="Arial" panose="020B0604020202020204" pitchFamily="34" charset="0"/>
                <a:cs typeface="Arial" panose="020B0604020202020204" pitchFamily="34" charset="0"/>
              </a:rPr>
              <a:t>COMMERCIAL EDIBLE </a:t>
            </a:r>
          </a:p>
          <a:p>
            <a:pPr algn="ctr" rtl="0"/>
            <a:r>
              <a:rPr kumimoji="0" lang="en-US" sz="2800" b="0" i="0" u="none" strike="noStrike" kern="1200" cap="none" spc="80" normalizeH="0" baseline="0" noProof="0" dirty="0">
                <a:ln>
                  <a:noFill/>
                </a:ln>
                <a:solidFill>
                  <a:srgbClr val="FFFFFF"/>
                </a:solidFill>
                <a:effectLst/>
                <a:uLnTx/>
                <a:uFillTx/>
                <a:latin typeface="Arial" panose="020B0604020202020204" pitchFamily="34" charset="0"/>
                <a:cs typeface="Arial" panose="020B0604020202020204" pitchFamily="34" charset="0"/>
              </a:rPr>
              <a:t>FOOD </a:t>
            </a:r>
            <a:r>
              <a:rPr kumimoji="0" lang="en-US" sz="2800" b="0" i="0" u="none" strike="noStrike" kern="1200" cap="none" spc="40" normalizeH="0" baseline="0" noProof="0" dirty="0">
                <a:ln>
                  <a:noFill/>
                </a:ln>
                <a:solidFill>
                  <a:srgbClr val="FFFFFF"/>
                </a:solidFill>
                <a:effectLst/>
                <a:uLnTx/>
                <a:uFillTx/>
                <a:latin typeface="Arial" panose="020B0604020202020204" pitchFamily="34" charset="0"/>
                <a:cs typeface="Arial" panose="020B0604020202020204" pitchFamily="34" charset="0"/>
              </a:rPr>
              <a:t>GENERATORS</a:t>
            </a:r>
          </a:p>
          <a:p>
            <a:pPr algn="ctr" rtl="0"/>
            <a:endParaRPr lang="en-US" sz="2800" b="0" kern="1200" spc="40" dirty="0">
              <a:solidFill>
                <a:srgbClr val="FFFFFF"/>
              </a:solidFill>
              <a:latin typeface="Arial" panose="020B0604020202020204" pitchFamily="34" charset="0"/>
              <a:ea typeface="+mn-ea"/>
              <a:cs typeface="Arial" panose="020B0604020202020204" pitchFamily="34" charset="0"/>
            </a:endParaRPr>
          </a:p>
          <a:p>
            <a:pPr algn="ctr" rtl="0"/>
            <a:endParaRPr kumimoji="0" lang="en-US" sz="2400" b="0" i="0" u="none" strike="noStrike" kern="1200" cap="none" spc="40" normalizeH="0" baseline="0" noProof="0" dirty="0">
              <a:ln>
                <a:noFill/>
              </a:ln>
              <a:solidFill>
                <a:srgbClr val="FFFFFF"/>
              </a:solidFill>
              <a:effectLst/>
              <a:uLnTx/>
              <a:uFillTx/>
              <a:latin typeface="+mj-lt"/>
              <a:ea typeface="+mn-ea"/>
              <a:cs typeface="Arial Black"/>
            </a:endParaRPr>
          </a:p>
          <a:p>
            <a:pPr algn="l" rtl="0"/>
            <a:endParaRPr lang="en-US" sz="2400" b="0" kern="1200" spc="40" dirty="0">
              <a:solidFill>
                <a:srgbClr val="FFFFFF"/>
              </a:solidFill>
              <a:latin typeface="+mj-lt"/>
              <a:cs typeface="Arial Black"/>
            </a:endParaRPr>
          </a:p>
          <a:p>
            <a:pPr algn="l" rtl="0"/>
            <a:endParaRPr kumimoji="0" lang="en-US" sz="2400" b="0" i="0" u="none" strike="noStrike" kern="1200" cap="none" spc="0" normalizeH="0" baseline="0" noProof="0" dirty="0">
              <a:ln>
                <a:noFill/>
              </a:ln>
              <a:solidFill>
                <a:prstClr val="black"/>
              </a:solidFill>
              <a:effectLst/>
              <a:uLnTx/>
              <a:uFillTx/>
              <a:latin typeface="+mj-lt"/>
              <a:ea typeface="+mn-ea"/>
              <a:cs typeface="Arial Black"/>
            </a:endParaRPr>
          </a:p>
          <a:p>
            <a:endParaRPr lang="en-US" dirty="0"/>
          </a:p>
        </p:txBody>
      </p:sp>
      <p:sp>
        <p:nvSpPr>
          <p:cNvPr id="4" name="Content Placeholder 3" descr="Inspections to verify:&#10;Edible Food Recovery Contracts and Agreements&#10;Recordkeeping&#10;Tier 1 Commercial Edible Food Generators by 2022&#10;Tier 2 Commercial Edible Food Generators by 2024&#10;">
            <a:extLst>
              <a:ext uri="{FF2B5EF4-FFF2-40B4-BE49-F238E27FC236}">
                <a16:creationId xmlns:a16="http://schemas.microsoft.com/office/drawing/2014/main" id="{1209313C-5973-47E8-B54F-2873A3AF0605}"/>
              </a:ext>
            </a:extLst>
          </p:cNvPr>
          <p:cNvSpPr>
            <a:spLocks noGrp="1"/>
          </p:cNvSpPr>
          <p:nvPr>
            <p:ph sz="half" idx="3"/>
          </p:nvPr>
        </p:nvSpPr>
        <p:spPr>
          <a:xfrm>
            <a:off x="4468762" y="1009337"/>
            <a:ext cx="7723238" cy="5007573"/>
          </a:xfrm>
          <a:solidFill>
            <a:srgbClr val="094366"/>
          </a:solidFill>
        </p:spPr>
        <p:txBody>
          <a:bodyPr/>
          <a:lstStyle/>
          <a:p>
            <a:endParaRPr kumimoji="0" lang="en-US" sz="1800" b="1" i="0" u="none" strike="noStrike" kern="1200" cap="none" spc="-5" normalizeH="0" baseline="0" noProof="0" dirty="0">
              <a:ln>
                <a:noFill/>
              </a:ln>
              <a:solidFill>
                <a:srgbClr val="FFFFFF"/>
              </a:solidFill>
              <a:effectLst/>
              <a:uLnTx/>
              <a:uFillTx/>
              <a:latin typeface="Arial"/>
              <a:ea typeface="+mn-ea"/>
              <a:cs typeface="Arial"/>
            </a:endParaRPr>
          </a:p>
          <a:p>
            <a:endParaRPr lang="en-US" kern="1200" spc="-5" dirty="0">
              <a:solidFill>
                <a:srgbClr val="FFFFFF"/>
              </a:solidFill>
            </a:endParaRPr>
          </a:p>
          <a:p>
            <a:r>
              <a:rPr lang="en-US" kern="1200" spc="-5" dirty="0">
                <a:solidFill>
                  <a:srgbClr val="FFFFFF"/>
                </a:solidFill>
                <a:latin typeface="Arial" panose="020B0604020202020204" pitchFamily="34" charset="0"/>
                <a:cs typeface="Arial" panose="020B0604020202020204" pitchFamily="34" charset="0"/>
              </a:rPr>
              <a:t>   </a:t>
            </a:r>
            <a:r>
              <a:rPr kumimoji="0" lang="en-US" sz="2800" b="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Inspections to verify:</a:t>
            </a:r>
          </a:p>
          <a:p>
            <a:pPr marL="812800" lvl="1" indent="-342900" algn="l" rtl="0">
              <a:buFontTx/>
              <a:buChar char="•"/>
              <a:tabLst>
                <a:tab pos="355600" algn="l"/>
                <a:tab pos="356235" algn="l"/>
              </a:tabLst>
              <a:defRPr/>
            </a:pPr>
            <a:r>
              <a:rPr kumimoji="0" lang="en-US" sz="28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Edible Food Recovery Contracts and</a:t>
            </a:r>
            <a:r>
              <a:rPr kumimoji="0" lang="en-US" sz="2800" i="0" u="none" strike="noStrike" kern="1200" cap="none" spc="-4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lang="en-US" sz="28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Agreements</a:t>
            </a:r>
            <a:endParaRPr kumimoji="0" lang="en-US" sz="28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812800" lvl="1" indent="-342900" algn="l" rtl="0">
              <a:spcBef>
                <a:spcPts val="335"/>
              </a:spcBef>
              <a:buFontTx/>
              <a:buChar char="•"/>
              <a:tabLst>
                <a:tab pos="355600" algn="l"/>
                <a:tab pos="356235" algn="l"/>
              </a:tabLst>
              <a:defRPr/>
            </a:pPr>
            <a:r>
              <a:rPr kumimoji="0" lang="en-US" sz="28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Recordkeeping</a:t>
            </a:r>
          </a:p>
          <a:p>
            <a:pPr marL="812800" lvl="1" indent="-342900" algn="l" rtl="0">
              <a:spcBef>
                <a:spcPts val="335"/>
              </a:spcBef>
              <a:buFontTx/>
              <a:buChar char="•"/>
              <a:tabLst>
                <a:tab pos="355600" algn="l"/>
                <a:tab pos="356235" algn="l"/>
              </a:tabLst>
              <a:defRPr/>
            </a:pPr>
            <a:r>
              <a:rPr kumimoji="0" lang="en-US" sz="2800" i="0" u="none" strike="noStrike" kern="120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Tier </a:t>
            </a:r>
            <a:r>
              <a:rPr kumimoji="0" lang="en-US" sz="28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1 Commercial Edible Food Generators by</a:t>
            </a:r>
            <a:r>
              <a:rPr kumimoji="0" lang="en-US" sz="2800" i="0" u="none" strike="noStrike" kern="1200" cap="none" spc="13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lang="en-US" sz="28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2022</a:t>
            </a:r>
          </a:p>
          <a:p>
            <a:pPr marL="812800" lvl="1" indent="-342900" algn="l" rtl="0">
              <a:spcBef>
                <a:spcPts val="335"/>
              </a:spcBef>
              <a:buFontTx/>
              <a:buChar char="•"/>
              <a:tabLst>
                <a:tab pos="355600" algn="l"/>
                <a:tab pos="356235" algn="l"/>
              </a:tabLst>
              <a:defRPr/>
            </a:pPr>
            <a:r>
              <a:rPr kumimoji="0" lang="en-US" sz="2800" i="0" u="none" strike="noStrike" kern="1200" cap="none" spc="-15" normalizeH="0" baseline="0" noProof="0" dirty="0">
                <a:ln>
                  <a:noFill/>
                </a:ln>
                <a:solidFill>
                  <a:srgbClr val="FFFFFF"/>
                </a:solidFill>
                <a:effectLst/>
                <a:uLnTx/>
                <a:uFillTx/>
                <a:latin typeface="Arial" panose="020B0604020202020204" pitchFamily="34" charset="0"/>
                <a:cs typeface="Arial" panose="020B0604020202020204" pitchFamily="34" charset="0"/>
              </a:rPr>
              <a:t>Tier </a:t>
            </a:r>
            <a:r>
              <a:rPr kumimoji="0" lang="en-US" sz="28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2 Commercial Edible Food Generators by</a:t>
            </a:r>
            <a:r>
              <a:rPr kumimoji="0" lang="en-US" sz="2800" i="0" u="none" strike="noStrike" kern="1200" cap="none" spc="13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lang="en-US" sz="2800" i="0" u="none" strike="noStrike" kern="1200" cap="none" spc="-5" normalizeH="0" baseline="0" noProof="0" dirty="0">
                <a:ln>
                  <a:noFill/>
                </a:ln>
                <a:solidFill>
                  <a:srgbClr val="FFFFFF"/>
                </a:solidFill>
                <a:effectLst/>
                <a:uLnTx/>
                <a:uFillTx/>
                <a:latin typeface="Arial" panose="020B0604020202020204" pitchFamily="34" charset="0"/>
                <a:cs typeface="Arial" panose="020B0604020202020204" pitchFamily="34" charset="0"/>
              </a:rPr>
              <a:t>2024</a:t>
            </a:r>
            <a:endParaRPr kumimoji="0" lang="en-US" b="0" i="0" u="none" strike="noStrike" kern="1200" cap="none" spc="0" normalizeH="0" baseline="0" noProof="0" dirty="0">
              <a:ln>
                <a:noFill/>
              </a:ln>
              <a:solidFill>
                <a:prstClr val="black"/>
              </a:solidFill>
              <a:effectLst/>
              <a:uLnTx/>
              <a:uFillTx/>
              <a:latin typeface="Arial"/>
              <a:ea typeface="+mn-ea"/>
              <a:cs typeface="Arial"/>
            </a:endParaRPr>
          </a:p>
          <a:p>
            <a:pPr marL="12700" algn="l" rtl="0">
              <a:spcBef>
                <a:spcPts val="335"/>
              </a:spcBef>
              <a:tabLst>
                <a:tab pos="355600" algn="l"/>
                <a:tab pos="356235" algn="l"/>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a:p>
            <a:pPr marL="355600" marR="0" lvl="0" indent="-342900" algn="l" defTabSz="914400" rtl="0" eaLnBrk="1" fontAlgn="auto" latinLnBrk="0" hangingPunct="1">
              <a:lnSpc>
                <a:spcPct val="100000"/>
              </a:lnSpc>
              <a:spcBef>
                <a:spcPts val="335"/>
              </a:spcBef>
              <a:spcAft>
                <a:spcPts val="0"/>
              </a:spcAft>
              <a:buClrTx/>
              <a:buSzTx/>
              <a:buFontTx/>
              <a:buChar char="•"/>
              <a:tabLst>
                <a:tab pos="355600" algn="l"/>
                <a:tab pos="356235" algn="l"/>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a:p>
            <a:endParaRPr lang="en-US" dirty="0"/>
          </a:p>
        </p:txBody>
      </p:sp>
      <p:sp>
        <p:nvSpPr>
          <p:cNvPr id="23" name="Title 18" descr="Must Have Enforcement and Inspection&#10;Program that Includes:">
            <a:extLst>
              <a:ext uri="{FF2B5EF4-FFF2-40B4-BE49-F238E27FC236}">
                <a16:creationId xmlns:a16="http://schemas.microsoft.com/office/drawing/2014/main" id="{878AA9F9-C74F-44B6-BE92-3C81E499C253}"/>
              </a:ext>
            </a:extLst>
          </p:cNvPr>
          <p:cNvSpPr>
            <a:spLocks noGrp="1"/>
          </p:cNvSpPr>
          <p:nvPr>
            <p:ph type="title"/>
          </p:nvPr>
        </p:nvSpPr>
        <p:spPr>
          <a:xfrm>
            <a:off x="0" y="0"/>
            <a:ext cx="12191998" cy="1308050"/>
          </a:xfrm>
          <a:solidFill>
            <a:srgbClr val="65A050"/>
          </a:solidFill>
        </p:spPr>
        <p:txBody>
          <a:bodyPr/>
          <a:lstStyle/>
          <a:p>
            <a:pPr marL="12700" algn="ctr">
              <a:lnSpc>
                <a:spcPts val="3420"/>
              </a:lnSpc>
            </a:pPr>
            <a:br>
              <a:rPr lang="en-US" sz="3600" b="0" dirty="0">
                <a:latin typeface="Arial" panose="020B0604020202020204" pitchFamily="34" charset="0"/>
                <a:cs typeface="Arial" panose="020B0604020202020204" pitchFamily="34" charset="0"/>
              </a:rPr>
            </a:br>
            <a:r>
              <a:rPr lang="en-US" sz="3600" b="0" dirty="0">
                <a:latin typeface="Arial" panose="020B0604020202020204" pitchFamily="34" charset="0"/>
                <a:cs typeface="Arial" panose="020B0604020202020204" pitchFamily="34" charset="0"/>
              </a:rPr>
              <a:t>Must </a:t>
            </a:r>
            <a:r>
              <a:rPr lang="en-US" sz="3600" b="0" spc="-5" dirty="0">
                <a:latin typeface="Arial" panose="020B0604020202020204" pitchFamily="34" charset="0"/>
                <a:cs typeface="Arial" panose="020B0604020202020204" pitchFamily="34" charset="0"/>
              </a:rPr>
              <a:t>Have </a:t>
            </a:r>
            <a:r>
              <a:rPr lang="en-US" sz="3600" b="0" dirty="0">
                <a:latin typeface="Arial" panose="020B0604020202020204" pitchFamily="34" charset="0"/>
                <a:cs typeface="Arial" panose="020B0604020202020204" pitchFamily="34" charset="0"/>
              </a:rPr>
              <a:t>Enforcement and</a:t>
            </a:r>
            <a:r>
              <a:rPr lang="en-US" sz="3600" b="0" spc="-55" dirty="0">
                <a:latin typeface="Arial" panose="020B0604020202020204" pitchFamily="34" charset="0"/>
                <a:cs typeface="Arial" panose="020B0604020202020204" pitchFamily="34" charset="0"/>
              </a:rPr>
              <a:t> </a:t>
            </a:r>
            <a:r>
              <a:rPr lang="en-US" sz="3600" b="0" spc="-5" dirty="0">
                <a:latin typeface="Arial" panose="020B0604020202020204" pitchFamily="34" charset="0"/>
                <a:cs typeface="Arial" panose="020B0604020202020204" pitchFamily="34" charset="0"/>
              </a:rPr>
              <a:t>Inspection </a:t>
            </a:r>
            <a:r>
              <a:rPr lang="en-US" sz="3600" b="0" dirty="0">
                <a:latin typeface="Arial" panose="020B0604020202020204" pitchFamily="34" charset="0"/>
                <a:cs typeface="Arial" panose="020B0604020202020204" pitchFamily="34" charset="0"/>
              </a:rPr>
              <a:t>Program </a:t>
            </a:r>
            <a:r>
              <a:rPr lang="en-US" sz="3600" b="0" spc="-5" dirty="0">
                <a:latin typeface="Arial" panose="020B0604020202020204" pitchFamily="34" charset="0"/>
                <a:cs typeface="Arial" panose="020B0604020202020204" pitchFamily="34" charset="0"/>
              </a:rPr>
              <a:t>that</a:t>
            </a:r>
            <a:r>
              <a:rPr lang="en-US" sz="3600" b="0" spc="-50" dirty="0">
                <a:latin typeface="Arial" panose="020B0604020202020204" pitchFamily="34" charset="0"/>
                <a:cs typeface="Arial" panose="020B0604020202020204" pitchFamily="34" charset="0"/>
              </a:rPr>
              <a:t> </a:t>
            </a:r>
            <a:r>
              <a:rPr lang="en-US" sz="3600" b="0" spc="-5" dirty="0">
                <a:latin typeface="Arial" panose="020B0604020202020204" pitchFamily="34" charset="0"/>
                <a:cs typeface="Arial" panose="020B0604020202020204" pitchFamily="34" charset="0"/>
              </a:rPr>
              <a:t>Includes:</a:t>
            </a:r>
            <a:endParaRPr lang="en-US" sz="4400" b="0" dirty="0">
              <a:latin typeface="Arial" panose="020B0604020202020204" pitchFamily="34" charset="0"/>
              <a:cs typeface="Arial" panose="020B0604020202020204" pitchFamily="34" charset="0"/>
            </a:endParaRPr>
          </a:p>
        </p:txBody>
      </p:sp>
      <p:sp>
        <p:nvSpPr>
          <p:cNvPr id="20" name="object 8" descr="Commercial Edible Food Generator Inspections Can Be  Combined with Existing Mandatory Inspections&#10;">
            <a:extLst>
              <a:ext uri="{FF2B5EF4-FFF2-40B4-BE49-F238E27FC236}">
                <a16:creationId xmlns:a16="http://schemas.microsoft.com/office/drawing/2014/main" id="{462853E7-DCE5-4BC5-A044-526DA6246BDB}"/>
              </a:ext>
            </a:extLst>
          </p:cNvPr>
          <p:cNvSpPr txBox="1"/>
          <p:nvPr/>
        </p:nvSpPr>
        <p:spPr>
          <a:xfrm>
            <a:off x="4468761" y="5552381"/>
            <a:ext cx="7723237" cy="702115"/>
          </a:xfrm>
          <a:prstGeom prst="rect">
            <a:avLst/>
          </a:prstGeom>
          <a:solidFill>
            <a:srgbClr val="008000"/>
          </a:solidFill>
        </p:spPr>
        <p:txBody>
          <a:bodyPr vert="horz" wrap="square" lIns="0" tIns="136525" rIns="0" bIns="0" rtlCol="0">
            <a:spAutoFit/>
          </a:bodyPr>
          <a:lstStyle/>
          <a:p>
            <a:pPr marL="175895" marR="164465" lvl="0" indent="0" algn="l" defTabSz="914400" rtl="0" eaLnBrk="1" fontAlgn="auto" latinLnBrk="0" hangingPunct="1">
              <a:lnSpc>
                <a:spcPts val="2160"/>
              </a:lnSpc>
              <a:spcBef>
                <a:spcPts val="1075"/>
              </a:spcBef>
              <a:spcAft>
                <a:spcPts val="0"/>
              </a:spcAft>
              <a:buClrTx/>
              <a:buSzTx/>
              <a:buFontTx/>
              <a:buNone/>
              <a:tabLst/>
              <a:defRPr/>
            </a:pPr>
            <a:r>
              <a:rPr kumimoji="0" sz="2000" b="1"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Commercial Edible Food Generator Inspections Can</a:t>
            </a:r>
            <a:r>
              <a:rPr kumimoji="0" sz="2000" b="1" i="0" u="none" strike="noStrike" kern="1200" cap="none" spc="-160"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2000" b="1"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Be  Combined with Existing Mandatory</a:t>
            </a:r>
            <a:r>
              <a:rPr kumimoji="0" sz="2000" b="1" i="0" u="none" strike="noStrike" kern="1200" cap="none" spc="-135" normalizeH="0" baseline="0" noProof="0" dirty="0">
                <a:ln>
                  <a:noFill/>
                </a:ln>
                <a:solidFill>
                  <a:srgbClr val="FFFFFF"/>
                </a:solidFill>
                <a:effectLst/>
                <a:uLnTx/>
                <a:uFillTx/>
                <a:latin typeface="Arial" panose="020B0604020202020204" pitchFamily="34" charset="0"/>
                <a:cs typeface="Arial" panose="020B0604020202020204" pitchFamily="34" charset="0"/>
              </a:rPr>
              <a:t> </a:t>
            </a:r>
            <a:r>
              <a:rPr kumimoji="0" sz="2000" b="1"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Inspections</a:t>
            </a:r>
            <a:endParaRPr kumimoji="0"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08692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Food Recovery Organizations and Services">
            <a:extLst>
              <a:ext uri="{FF2B5EF4-FFF2-40B4-BE49-F238E27FC236}">
                <a16:creationId xmlns:a16="http://schemas.microsoft.com/office/drawing/2014/main" id="{9B68A92A-724B-44A3-9A48-A4B761A51F87}"/>
              </a:ext>
            </a:extLst>
          </p:cNvPr>
          <p:cNvSpPr>
            <a:spLocks noGrp="1"/>
          </p:cNvSpPr>
          <p:nvPr>
            <p:ph type="title"/>
          </p:nvPr>
        </p:nvSpPr>
        <p:spPr>
          <a:xfrm>
            <a:off x="0" y="3"/>
            <a:ext cx="12192000" cy="1107996"/>
          </a:xfrm>
          <a:solidFill>
            <a:srgbClr val="65A050"/>
          </a:solidFill>
        </p:spPr>
        <p:txBody>
          <a:bodyPr/>
          <a:lstStyle/>
          <a:p>
            <a:pPr algn="ctr"/>
            <a:r>
              <a:rPr lang="en-US" sz="4000" b="0" cap="small" dirty="0">
                <a:solidFill>
                  <a:prstClr val="white"/>
                </a:solidFill>
                <a:latin typeface="Arial" panose="020B0604020202020204" pitchFamily="34" charset="0"/>
                <a:cs typeface="Arial" panose="020B0604020202020204" pitchFamily="34" charset="0"/>
              </a:rPr>
              <a:t>Food Recovery Organizations and Services</a:t>
            </a:r>
            <a:br>
              <a:rPr lang="en-US" cap="small" dirty="0">
                <a:solidFill>
                  <a:prstClr val="white"/>
                </a:solidFill>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Content Placeholder 2" descr="Recordkeeping&#10;">
            <a:extLst>
              <a:ext uri="{FF2B5EF4-FFF2-40B4-BE49-F238E27FC236}">
                <a16:creationId xmlns:a16="http://schemas.microsoft.com/office/drawing/2014/main" id="{B5D43D37-0A49-416F-96D7-0840ADC3A0BD}"/>
              </a:ext>
            </a:extLst>
          </p:cNvPr>
          <p:cNvSpPr>
            <a:spLocks noGrp="1"/>
          </p:cNvSpPr>
          <p:nvPr>
            <p:ph sz="half" idx="2"/>
          </p:nvPr>
        </p:nvSpPr>
        <p:spPr>
          <a:xfrm>
            <a:off x="0" y="1279495"/>
            <a:ext cx="5913120" cy="4786182"/>
          </a:xfrm>
          <a:solidFill>
            <a:srgbClr val="055D78"/>
          </a:solidFill>
        </p:spPr>
        <p:txBody>
          <a:bodyPr/>
          <a:lstStyle/>
          <a:p>
            <a:pPr algn="l" defTabSz="457200" rtl="0">
              <a:defRPr/>
            </a:pPr>
            <a:r>
              <a:rPr lang="en-US" sz="4800" kern="1200" dirty="0">
                <a:solidFill>
                  <a:srgbClr val="FFC000">
                    <a:lumMod val="60000"/>
                    <a:lumOff val="40000"/>
                  </a:srgbClr>
                </a:solidFill>
                <a:latin typeface="Calibri" panose="020F0502020204030204" pitchFamily="34" charset="0"/>
                <a:cs typeface="Calibri" panose="020F0502020204030204" pitchFamily="34" charset="0"/>
              </a:rPr>
              <a:t>	</a:t>
            </a:r>
            <a:r>
              <a:rPr lang="en-US" sz="4000" kern="1200" dirty="0">
                <a:solidFill>
                  <a:srgbClr val="FFC000">
                    <a:lumMod val="60000"/>
                    <a:lumOff val="40000"/>
                  </a:srgbClr>
                </a:solidFill>
                <a:latin typeface="Arial" panose="020B0604020202020204" pitchFamily="34" charset="0"/>
                <a:cs typeface="Arial" panose="020B0604020202020204" pitchFamily="34" charset="0"/>
              </a:rPr>
              <a:t>Recordkeeping</a:t>
            </a:r>
          </a:p>
          <a:p>
            <a:pPr algn="l" defTabSz="457200">
              <a:defRPr/>
            </a:pPr>
            <a:endParaRPr lang="en-US" b="1" kern="1200" dirty="0">
              <a:solidFill>
                <a:srgbClr val="FFC000">
                  <a:lumMod val="60000"/>
                  <a:lumOff val="40000"/>
                </a:srgbClr>
              </a:solidFill>
              <a:latin typeface="Arial" panose="020B0604020202020204" pitchFamily="34" charset="0"/>
              <a:cs typeface="Arial" panose="020B0604020202020204" pitchFamily="34" charset="0"/>
            </a:endParaRPr>
          </a:p>
          <a:p>
            <a:pPr algn="l" defTabSz="457200">
              <a:defRPr/>
            </a:pPr>
            <a:r>
              <a:rPr lang="en-US" sz="2800" b="1" kern="1200" dirty="0">
                <a:solidFill>
                  <a:srgbClr val="FFC000">
                    <a:lumMod val="60000"/>
                    <a:lumOff val="40000"/>
                  </a:srgbClr>
                </a:solidFill>
                <a:latin typeface="Arial" panose="020B0604020202020204" pitchFamily="34" charset="0"/>
                <a:cs typeface="Arial" panose="020B0604020202020204" pitchFamily="34" charset="0"/>
              </a:rPr>
              <a:t>	Name, address, and contact 	information </a:t>
            </a:r>
          </a:p>
          <a:p>
            <a:pPr algn="l" defTabSz="457200">
              <a:defRPr/>
            </a:pPr>
            <a:r>
              <a:rPr lang="en-US" sz="1600" kern="900" dirty="0">
                <a:solidFill>
                  <a:srgbClr val="FFC000">
                    <a:lumMod val="60000"/>
                    <a:lumOff val="40000"/>
                  </a:srgbClr>
                </a:solidFill>
                <a:latin typeface="Arial" panose="020B0604020202020204" pitchFamily="34" charset="0"/>
                <a:cs typeface="Arial" panose="020B0604020202020204" pitchFamily="34" charset="0"/>
              </a:rPr>
              <a:t>	</a:t>
            </a:r>
            <a:r>
              <a:rPr lang="en-US" kern="900" dirty="0">
                <a:solidFill>
                  <a:srgbClr val="FFC000">
                    <a:lumMod val="60000"/>
                    <a:lumOff val="40000"/>
                  </a:srgbClr>
                </a:solidFill>
                <a:latin typeface="Arial" panose="020B0604020202020204" pitchFamily="34" charset="0"/>
                <a:cs typeface="Arial" panose="020B0604020202020204" pitchFamily="34" charset="0"/>
              </a:rPr>
              <a:t>for each tier one and two commercial edible food 	generator the service or organization collects or 	receives edible food from. </a:t>
            </a:r>
          </a:p>
          <a:p>
            <a:pPr algn="l" defTabSz="457200">
              <a:defRPr/>
            </a:pPr>
            <a:endParaRPr lang="en-US" kern="900" dirty="0">
              <a:solidFill>
                <a:srgbClr val="FFC000">
                  <a:lumMod val="60000"/>
                  <a:lumOff val="40000"/>
                </a:srgbClr>
              </a:solidFill>
              <a:latin typeface="Arial" panose="020B0604020202020204" pitchFamily="34" charset="0"/>
              <a:cs typeface="Arial" panose="020B0604020202020204" pitchFamily="34" charset="0"/>
            </a:endParaRPr>
          </a:p>
          <a:p>
            <a:pPr algn="l" defTabSz="457200">
              <a:defRPr/>
            </a:pPr>
            <a:r>
              <a:rPr lang="en-US" sz="2800" b="1" kern="1200" dirty="0">
                <a:solidFill>
                  <a:srgbClr val="FFC000">
                    <a:lumMod val="60000"/>
                    <a:lumOff val="40000"/>
                  </a:srgbClr>
                </a:solidFill>
                <a:latin typeface="Arial" panose="020B0604020202020204" pitchFamily="34" charset="0"/>
                <a:cs typeface="Arial" panose="020B0604020202020204" pitchFamily="34" charset="0"/>
              </a:rPr>
              <a:t>	Quantity in pounds</a:t>
            </a:r>
          </a:p>
          <a:p>
            <a:pPr algn="l" defTabSz="457200">
              <a:defRPr/>
            </a:pPr>
            <a:r>
              <a:rPr lang="en-US" sz="1600" kern="900" dirty="0">
                <a:solidFill>
                  <a:srgbClr val="FFC000">
                    <a:lumMod val="60000"/>
                    <a:lumOff val="40000"/>
                  </a:srgbClr>
                </a:solidFill>
                <a:latin typeface="Arial" panose="020B0604020202020204" pitchFamily="34" charset="0"/>
                <a:cs typeface="Arial" panose="020B0604020202020204" pitchFamily="34" charset="0"/>
              </a:rPr>
              <a:t>	</a:t>
            </a:r>
            <a:r>
              <a:rPr lang="en-US" kern="900" dirty="0">
                <a:solidFill>
                  <a:srgbClr val="FFC000">
                    <a:lumMod val="60000"/>
                    <a:lumOff val="40000"/>
                  </a:srgbClr>
                </a:solidFill>
                <a:latin typeface="Arial" panose="020B0604020202020204" pitchFamily="34" charset="0"/>
                <a:cs typeface="Arial" panose="020B0604020202020204" pitchFamily="34" charset="0"/>
              </a:rPr>
              <a:t>of edible food collected from each tier one and	 two commercial edible food generator per month</a:t>
            </a:r>
            <a:endParaRPr lang="en-US" kern="0" dirty="0">
              <a:solidFill>
                <a:sysClr val="windowText" lastClr="000000"/>
              </a:solidFill>
              <a:latin typeface="Arial" panose="020B0604020202020204" pitchFamily="34" charset="0"/>
              <a:cs typeface="Arial" panose="020B0604020202020204" pitchFamily="34" charset="0"/>
            </a:endParaRPr>
          </a:p>
          <a:p>
            <a:endParaRPr lang="en-US" dirty="0"/>
          </a:p>
        </p:txBody>
      </p:sp>
      <p:sp>
        <p:nvSpPr>
          <p:cNvPr id="4" name="Content Placeholder 3" descr="Reporting&#10;">
            <a:extLst>
              <a:ext uri="{FF2B5EF4-FFF2-40B4-BE49-F238E27FC236}">
                <a16:creationId xmlns:a16="http://schemas.microsoft.com/office/drawing/2014/main" id="{8DDB3D75-07AC-430C-8BE6-75B508BFCC40}"/>
              </a:ext>
            </a:extLst>
          </p:cNvPr>
          <p:cNvSpPr>
            <a:spLocks noGrp="1"/>
          </p:cNvSpPr>
          <p:nvPr>
            <p:ph sz="half" idx="3"/>
          </p:nvPr>
        </p:nvSpPr>
        <p:spPr>
          <a:xfrm>
            <a:off x="5913120" y="1292620"/>
            <a:ext cx="6278880" cy="4786182"/>
          </a:xfrm>
          <a:solidFill>
            <a:srgbClr val="0988B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	</a:t>
            </a:r>
            <a:r>
              <a:rPr kumimoji="0" lang="en-US" sz="440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Reporting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Food recovery organizations and services 	that are physically located within the 	jurisdiction and collect or receive food from 	commercial edible food generators: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Report the pounds of edible food recovered 	in the</a:t>
            </a:r>
            <a:r>
              <a:rPr kumimoji="0" lang="en-US" sz="2000" b="1" i="0" u="none" strike="noStrike" kern="1200" cap="none" spc="0" normalizeH="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0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previous calendar year to the 	jurisdiction.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r>
              <a:rPr kumimoji="0" lang="en-US" sz="2000" b="1" i="0" u="sng"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No reporting of donor names.</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230004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C9FBD0-CF38-4E40-832D-C5F77F9178AD}"/>
              </a:ext>
            </a:extLst>
          </p:cNvPr>
          <p:cNvSpPr>
            <a:spLocks noGrp="1"/>
          </p:cNvSpPr>
          <p:nvPr>
            <p:ph type="title"/>
          </p:nvPr>
        </p:nvSpPr>
        <p:spPr>
          <a:xfrm>
            <a:off x="0" y="0"/>
            <a:ext cx="12192000" cy="1046440"/>
          </a:xfrm>
          <a:solidFill>
            <a:srgbClr val="65A050"/>
          </a:solidFill>
        </p:spPr>
        <p:txBody>
          <a:bodyPr/>
          <a:lstStyle/>
          <a:p>
            <a:pPr algn="ctr"/>
            <a:r>
              <a:rPr lang="en-US" sz="3200" b="0" dirty="0">
                <a:latin typeface="Arial"/>
                <a:cs typeface="Arial"/>
              </a:rPr>
              <a:t> </a:t>
            </a:r>
            <a:r>
              <a:rPr lang="en-US" sz="3600" b="0" dirty="0">
                <a:latin typeface="Arial"/>
                <a:cs typeface="Arial"/>
              </a:rPr>
              <a:t>SB 1383 Key Edible </a:t>
            </a:r>
            <a:r>
              <a:rPr lang="en-US" sz="3600" b="0" spc="-5" dirty="0">
                <a:latin typeface="Arial"/>
                <a:cs typeface="Arial"/>
              </a:rPr>
              <a:t>Food </a:t>
            </a:r>
            <a:r>
              <a:rPr lang="en-US" sz="3600" b="0" dirty="0">
                <a:latin typeface="Arial"/>
                <a:cs typeface="Arial"/>
              </a:rPr>
              <a:t>Recovery</a:t>
            </a:r>
            <a:r>
              <a:rPr lang="en-US" sz="3600" b="0" spc="-30" dirty="0">
                <a:latin typeface="Arial"/>
                <a:cs typeface="Arial"/>
              </a:rPr>
              <a:t> </a:t>
            </a:r>
            <a:r>
              <a:rPr lang="en-US" sz="3600" b="0" dirty="0">
                <a:latin typeface="Arial"/>
                <a:cs typeface="Arial"/>
              </a:rPr>
              <a:t>Dates</a:t>
            </a:r>
            <a:br>
              <a:rPr lang="en-US" sz="3600" b="0" dirty="0">
                <a:latin typeface="Arial"/>
                <a:cs typeface="Arial"/>
              </a:rPr>
            </a:br>
            <a:endParaRPr lang="en-US" b="0" dirty="0"/>
          </a:p>
        </p:txBody>
      </p:sp>
      <p:sp>
        <p:nvSpPr>
          <p:cNvPr id="3" name="Content Placeholder 2">
            <a:extLst>
              <a:ext uri="{FF2B5EF4-FFF2-40B4-BE49-F238E27FC236}">
                <a16:creationId xmlns:a16="http://schemas.microsoft.com/office/drawing/2014/main" id="{9948F4D6-E7BE-405D-B064-0FD7E5E1D49C}"/>
              </a:ext>
            </a:extLst>
          </p:cNvPr>
          <p:cNvSpPr>
            <a:spLocks noGrp="1"/>
          </p:cNvSpPr>
          <p:nvPr>
            <p:ph sz="half" idx="2"/>
          </p:nvPr>
        </p:nvSpPr>
        <p:spPr>
          <a:xfrm>
            <a:off x="-12700" y="693572"/>
            <a:ext cx="6269999" cy="5386090"/>
          </a:xfrm>
          <a:solidFill>
            <a:srgbClr val="055D78"/>
          </a:solidFill>
        </p:spPr>
        <p:txBody>
          <a:bodyPr/>
          <a:lstStyle/>
          <a:p>
            <a:pPr marL="52705" marR="716915" algn="ctr" rtl="0">
              <a:lnSpc>
                <a:spcPts val="2270"/>
              </a:lnSpc>
              <a:defRPr/>
            </a:pPr>
            <a:r>
              <a:rPr lang="en-US" sz="2000" b="0" kern="1200" dirty="0">
                <a:solidFill>
                  <a:schemeClr val="bg1"/>
                </a:solidFill>
                <a:latin typeface="Calibri" panose="020F0502020204030204" pitchFamily="34" charset="0"/>
                <a:cs typeface="Calibri" panose="020F0502020204030204" pitchFamily="34" charset="0"/>
              </a:rPr>
              <a:t>	</a:t>
            </a:r>
          </a:p>
          <a:p>
            <a:pPr marL="52705" marR="716915" algn="ctr" rtl="0">
              <a:lnSpc>
                <a:spcPts val="2270"/>
              </a:lnSpc>
              <a:defRPr/>
            </a:pPr>
            <a:r>
              <a:rPr lang="en-US" sz="2800" kern="1200" dirty="0">
                <a:solidFill>
                  <a:schemeClr val="bg1"/>
                </a:solidFill>
                <a:latin typeface="Arial" panose="020B0604020202020204" pitchFamily="34" charset="0"/>
                <a:cs typeface="Arial" panose="020B0604020202020204" pitchFamily="34" charset="0"/>
              </a:rPr>
              <a:t>2022</a:t>
            </a:r>
            <a:r>
              <a:rPr lang="en-US" sz="2000" b="0" kern="1200" dirty="0">
                <a:solidFill>
                  <a:schemeClr val="bg1"/>
                </a:solidFill>
                <a:latin typeface="Arial" panose="020B0604020202020204" pitchFamily="34" charset="0"/>
                <a:cs typeface="Arial" panose="020B0604020202020204" pitchFamily="34" charset="0"/>
              </a:rPr>
              <a:t>	</a:t>
            </a:r>
          </a:p>
          <a:p>
            <a:pPr marL="52705" marR="716915" algn="l" rtl="0">
              <a:lnSpc>
                <a:spcPts val="2270"/>
              </a:lnSpc>
              <a:defRPr/>
            </a:pPr>
            <a:endParaRPr lang="en-US" b="0" kern="1200" dirty="0">
              <a:solidFill>
                <a:schemeClr val="bg1"/>
              </a:solidFill>
              <a:latin typeface="Arial" panose="020B0604020202020204" pitchFamily="34" charset="0"/>
              <a:cs typeface="Arial" panose="020B0604020202020204" pitchFamily="34" charset="0"/>
            </a:endParaRPr>
          </a:p>
          <a:p>
            <a:pPr marL="52705" marR="716915" algn="l" rtl="0">
              <a:lnSpc>
                <a:spcPts val="2270"/>
              </a:lnSpc>
              <a:defRPr/>
            </a:pPr>
            <a:r>
              <a:rPr lang="en-US" b="0" kern="1200" dirty="0">
                <a:solidFill>
                  <a:schemeClr val="bg1"/>
                </a:solidFill>
                <a:latin typeface="Arial" panose="020B0604020202020204" pitchFamily="34" charset="0"/>
                <a:cs typeface="Arial" panose="020B0604020202020204" pitchFamily="34" charset="0"/>
              </a:rPr>
              <a:t>		</a:t>
            </a:r>
            <a:r>
              <a:rPr lang="en-US" sz="2000" b="0" kern="1200" dirty="0">
                <a:solidFill>
                  <a:schemeClr val="bg1"/>
                </a:solidFill>
                <a:latin typeface="Arial" panose="020B0604020202020204" pitchFamily="34" charset="0"/>
                <a:cs typeface="Arial" panose="020B0604020202020204" pitchFamily="34" charset="0"/>
              </a:rPr>
              <a:t>Jurisdictions</a:t>
            </a:r>
            <a:r>
              <a:rPr lang="en-US" sz="2000" b="0" kern="1200" spc="-100" dirty="0">
                <a:solidFill>
                  <a:schemeClr val="bg1"/>
                </a:solidFill>
                <a:latin typeface="Arial" panose="020B0604020202020204" pitchFamily="34" charset="0"/>
                <a:cs typeface="Arial" panose="020B0604020202020204" pitchFamily="34" charset="0"/>
              </a:rPr>
              <a:t> </a:t>
            </a:r>
            <a:r>
              <a:rPr lang="en-US" sz="2000" b="0" kern="1200" spc="-5" dirty="0">
                <a:solidFill>
                  <a:schemeClr val="bg1"/>
                </a:solidFill>
                <a:latin typeface="Arial" panose="020B0604020202020204" pitchFamily="34" charset="0"/>
                <a:cs typeface="Arial" panose="020B0604020202020204" pitchFamily="34" charset="0"/>
              </a:rPr>
              <a:t>establish  edible</a:t>
            </a:r>
          </a:p>
          <a:p>
            <a:pPr marL="52705" marR="716915" algn="l" rtl="0">
              <a:lnSpc>
                <a:spcPts val="2270"/>
              </a:lnSpc>
              <a:defRPr/>
            </a:pPr>
            <a:r>
              <a:rPr lang="en-US" sz="2000" b="0" kern="1200" spc="-5" dirty="0">
                <a:solidFill>
                  <a:schemeClr val="bg1"/>
                </a:solidFill>
                <a:latin typeface="Arial" panose="020B0604020202020204" pitchFamily="34" charset="0"/>
                <a:cs typeface="Arial" panose="020B0604020202020204" pitchFamily="34" charset="0"/>
              </a:rPr>
              <a:t>		food recovery program </a:t>
            </a:r>
          </a:p>
          <a:p>
            <a:pPr marL="52705" marR="716915" algn="l" rtl="0">
              <a:lnSpc>
                <a:spcPts val="2270"/>
              </a:lnSpc>
              <a:defRPr/>
            </a:pPr>
            <a:endParaRPr lang="en-US" b="0" kern="1200" spc="-5" dirty="0">
              <a:solidFill>
                <a:schemeClr val="bg1"/>
              </a:solidFill>
              <a:latin typeface="Arial" panose="020B0604020202020204" pitchFamily="34" charset="0"/>
              <a:cs typeface="Arial" panose="020B0604020202020204" pitchFamily="34" charset="0"/>
            </a:endParaRPr>
          </a:p>
          <a:p>
            <a:pPr marL="52705" marR="716915" algn="l" rtl="0">
              <a:lnSpc>
                <a:spcPts val="2270"/>
              </a:lnSpc>
              <a:defRPr/>
            </a:pPr>
            <a:r>
              <a:rPr lang="en-US" b="0" kern="1200" spc="-5" dirty="0">
                <a:solidFill>
                  <a:schemeClr val="bg1"/>
                </a:solidFill>
                <a:latin typeface="Arial" panose="020B0604020202020204" pitchFamily="34" charset="0"/>
                <a:cs typeface="Arial" panose="020B0604020202020204" pitchFamily="34" charset="0"/>
              </a:rPr>
              <a:t>		</a:t>
            </a:r>
            <a:r>
              <a:rPr lang="en-US" sz="2000" b="0" kern="1200" spc="-5" dirty="0">
                <a:solidFill>
                  <a:schemeClr val="bg1"/>
                </a:solidFill>
                <a:latin typeface="Arial" panose="020B0604020202020204" pitchFamily="34" charset="0"/>
                <a:cs typeface="Arial" panose="020B0604020202020204" pitchFamily="34" charset="0"/>
              </a:rPr>
              <a:t>T</a:t>
            </a:r>
            <a:r>
              <a:rPr lang="en-US" sz="2000" b="0" kern="1200" spc="-20" dirty="0">
                <a:solidFill>
                  <a:schemeClr val="bg1"/>
                </a:solidFill>
                <a:latin typeface="Arial" panose="020B0604020202020204" pitchFamily="34" charset="0"/>
                <a:cs typeface="Arial" panose="020B0604020202020204" pitchFamily="34" charset="0"/>
              </a:rPr>
              <a:t>ier </a:t>
            </a:r>
            <a:r>
              <a:rPr lang="en-US" sz="2000" b="0" kern="1200" dirty="0">
                <a:solidFill>
                  <a:schemeClr val="bg1"/>
                </a:solidFill>
                <a:latin typeface="Arial" panose="020B0604020202020204" pitchFamily="34" charset="0"/>
                <a:cs typeface="Arial" panose="020B0604020202020204" pitchFamily="34" charset="0"/>
              </a:rPr>
              <a:t>1 commercial edible food </a:t>
            </a:r>
          </a:p>
          <a:p>
            <a:pPr marL="52705" marR="716915" algn="l" rtl="0">
              <a:lnSpc>
                <a:spcPts val="2270"/>
              </a:lnSpc>
              <a:defRPr/>
            </a:pPr>
            <a:r>
              <a:rPr lang="en-US" sz="2000" b="0" kern="1200" dirty="0">
                <a:solidFill>
                  <a:schemeClr val="bg1"/>
                </a:solidFill>
                <a:latin typeface="Arial" panose="020B0604020202020204" pitchFamily="34" charset="0"/>
                <a:cs typeface="Arial" panose="020B0604020202020204" pitchFamily="34" charset="0"/>
              </a:rPr>
              <a:t>		generators must be</a:t>
            </a:r>
            <a:r>
              <a:rPr lang="en-US" sz="2000" b="0" kern="1200" spc="-140" dirty="0">
                <a:solidFill>
                  <a:schemeClr val="bg1"/>
                </a:solidFill>
                <a:latin typeface="Arial" panose="020B0604020202020204" pitchFamily="34" charset="0"/>
                <a:cs typeface="Arial" panose="020B0604020202020204" pitchFamily="34" charset="0"/>
              </a:rPr>
              <a:t> </a:t>
            </a:r>
            <a:r>
              <a:rPr lang="en-US" sz="2000" b="0" kern="1200" dirty="0">
                <a:solidFill>
                  <a:schemeClr val="bg1"/>
                </a:solidFill>
                <a:latin typeface="Arial" panose="020B0604020202020204" pitchFamily="34" charset="0"/>
                <a:cs typeface="Arial" panose="020B0604020202020204" pitchFamily="34" charset="0"/>
              </a:rPr>
              <a:t>compliant</a:t>
            </a:r>
          </a:p>
          <a:p>
            <a:pPr marL="52705" marR="716915" algn="l" rtl="0">
              <a:lnSpc>
                <a:spcPts val="2270"/>
              </a:lnSpc>
              <a:defRPr/>
            </a:pPr>
            <a:endParaRPr lang="en-US" b="0" kern="1200" dirty="0">
              <a:solidFill>
                <a:schemeClr val="bg1"/>
              </a:solidFill>
              <a:latin typeface="Arial" panose="020B0604020202020204" pitchFamily="34" charset="0"/>
              <a:cs typeface="Arial" panose="020B0604020202020204" pitchFamily="34" charset="0"/>
            </a:endParaRPr>
          </a:p>
          <a:p>
            <a:pPr marL="52705" marR="716915" algn="l" rtl="0">
              <a:lnSpc>
                <a:spcPts val="2270"/>
              </a:lnSpc>
              <a:defRPr/>
            </a:pPr>
            <a:r>
              <a:rPr lang="en-US" b="0" kern="1200" dirty="0">
                <a:solidFill>
                  <a:schemeClr val="bg1"/>
                </a:solidFill>
                <a:latin typeface="Arial" panose="020B0604020202020204" pitchFamily="34" charset="0"/>
                <a:cs typeface="Arial" panose="020B0604020202020204" pitchFamily="34" charset="0"/>
              </a:rPr>
              <a:t>		</a:t>
            </a:r>
            <a:r>
              <a:rPr lang="en-US" sz="2000" b="0" kern="1200" dirty="0">
                <a:solidFill>
                  <a:schemeClr val="bg1"/>
                </a:solidFill>
                <a:latin typeface="Arial" panose="020B0604020202020204" pitchFamily="34" charset="0"/>
                <a:cs typeface="Arial" panose="020B0604020202020204" pitchFamily="34" charset="0"/>
              </a:rPr>
              <a:t>Jurisdictions begin food </a:t>
            </a:r>
          </a:p>
          <a:p>
            <a:pPr marL="52705" marR="716915" algn="l" rtl="0">
              <a:lnSpc>
                <a:spcPts val="2270"/>
              </a:lnSpc>
              <a:defRPr/>
            </a:pPr>
            <a:r>
              <a:rPr lang="en-US" sz="2000" b="0" kern="1200" dirty="0">
                <a:solidFill>
                  <a:schemeClr val="bg1"/>
                </a:solidFill>
                <a:latin typeface="Arial" panose="020B0604020202020204" pitchFamily="34" charset="0"/>
                <a:cs typeface="Arial" panose="020B0604020202020204" pitchFamily="34" charset="0"/>
              </a:rPr>
              <a:t>		recovery capacity</a:t>
            </a:r>
            <a:r>
              <a:rPr lang="en-US" sz="2000" b="0" kern="1200" spc="-120" dirty="0">
                <a:solidFill>
                  <a:schemeClr val="bg1"/>
                </a:solidFill>
                <a:latin typeface="Arial" panose="020B0604020202020204" pitchFamily="34" charset="0"/>
                <a:cs typeface="Arial" panose="020B0604020202020204" pitchFamily="34" charset="0"/>
              </a:rPr>
              <a:t> </a:t>
            </a:r>
            <a:r>
              <a:rPr lang="en-US" sz="2000" b="0" kern="1200" dirty="0">
                <a:solidFill>
                  <a:schemeClr val="bg1"/>
                </a:solidFill>
                <a:latin typeface="Arial" panose="020B0604020202020204" pitchFamily="34" charset="0"/>
                <a:cs typeface="Arial" panose="020B0604020202020204" pitchFamily="34" charset="0"/>
              </a:rPr>
              <a:t>planning</a:t>
            </a:r>
          </a:p>
          <a:p>
            <a:pPr marL="12700" marR="5080">
              <a:lnSpc>
                <a:spcPts val="2160"/>
              </a:lnSpc>
              <a:spcBef>
                <a:spcPts val="1305"/>
              </a:spcBef>
              <a:defRPr/>
            </a:pPr>
            <a:endParaRPr lang="en-US" b="0" kern="1200" dirty="0">
              <a:solidFill>
                <a:schemeClr val="bg1"/>
              </a:solidFill>
              <a:latin typeface="Arial" panose="020B0604020202020204" pitchFamily="34" charset="0"/>
              <a:cs typeface="Arial" panose="020B0604020202020204" pitchFamily="34" charset="0"/>
            </a:endParaRPr>
          </a:p>
          <a:p>
            <a:pPr marL="12700" marR="5080">
              <a:lnSpc>
                <a:spcPts val="2160"/>
              </a:lnSpc>
              <a:defRPr/>
            </a:pPr>
            <a:r>
              <a:rPr lang="en-US" b="0" kern="1200" dirty="0">
                <a:solidFill>
                  <a:schemeClr val="bg1"/>
                </a:solidFill>
                <a:latin typeface="Arial" panose="020B0604020202020204" pitchFamily="34" charset="0"/>
                <a:cs typeface="Arial" panose="020B0604020202020204" pitchFamily="34" charset="0"/>
              </a:rPr>
              <a:t>		</a:t>
            </a:r>
            <a:r>
              <a:rPr lang="en-US" sz="2000" b="0" kern="1200" dirty="0">
                <a:solidFill>
                  <a:schemeClr val="bg1"/>
                </a:solidFill>
                <a:latin typeface="Arial" panose="020B0604020202020204" pitchFamily="34" charset="0"/>
                <a:cs typeface="Arial" panose="020B0604020202020204" pitchFamily="34" charset="0"/>
              </a:rPr>
              <a:t>Jurisdictions begin food  recovery</a:t>
            </a:r>
          </a:p>
          <a:p>
            <a:pPr marL="12700" marR="5080">
              <a:lnSpc>
                <a:spcPts val="2160"/>
              </a:lnSpc>
              <a:defRPr/>
            </a:pPr>
            <a:r>
              <a:rPr lang="en-US" sz="2000" b="0" kern="1200" dirty="0">
                <a:solidFill>
                  <a:schemeClr val="bg1"/>
                </a:solidFill>
                <a:latin typeface="Arial" panose="020B0604020202020204" pitchFamily="34" charset="0"/>
                <a:cs typeface="Arial" panose="020B0604020202020204" pitchFamily="34" charset="0"/>
              </a:rPr>
              <a:t>		education</a:t>
            </a:r>
            <a:r>
              <a:rPr lang="en-US" sz="2000" b="0" kern="1200" spc="-120" dirty="0">
                <a:solidFill>
                  <a:schemeClr val="bg1"/>
                </a:solidFill>
                <a:latin typeface="Arial" panose="020B0604020202020204" pitchFamily="34" charset="0"/>
                <a:cs typeface="Arial" panose="020B0604020202020204" pitchFamily="34" charset="0"/>
              </a:rPr>
              <a:t> </a:t>
            </a:r>
            <a:r>
              <a:rPr lang="en-US" sz="2000" b="0" kern="1200" dirty="0">
                <a:solidFill>
                  <a:schemeClr val="bg1"/>
                </a:solidFill>
                <a:latin typeface="Arial" panose="020B0604020202020204" pitchFamily="34" charset="0"/>
                <a:cs typeface="Arial" panose="020B0604020202020204" pitchFamily="34" charset="0"/>
              </a:rPr>
              <a:t>(annually)</a:t>
            </a:r>
          </a:p>
          <a:p>
            <a:pPr marL="12700" marR="5080">
              <a:lnSpc>
                <a:spcPts val="2160"/>
              </a:lnSpc>
              <a:defRPr/>
            </a:pPr>
            <a:endParaRPr lang="en-US" b="0" kern="1200" dirty="0">
              <a:solidFill>
                <a:schemeClr val="bg1"/>
              </a:solidFill>
              <a:latin typeface="Arial" panose="020B0604020202020204" pitchFamily="34" charset="0"/>
              <a:cs typeface="Arial" panose="020B0604020202020204" pitchFamily="34" charset="0"/>
            </a:endParaRPr>
          </a:p>
          <a:p>
            <a:pPr marL="12700" marR="5080">
              <a:lnSpc>
                <a:spcPts val="2160"/>
              </a:lnSpc>
              <a:defRPr/>
            </a:pPr>
            <a:r>
              <a:rPr lang="en-US" b="0" kern="1200" dirty="0">
                <a:solidFill>
                  <a:schemeClr val="bg1"/>
                </a:solidFill>
                <a:latin typeface="Arial" panose="020B0604020202020204" pitchFamily="34" charset="0"/>
                <a:cs typeface="Arial" panose="020B0604020202020204" pitchFamily="34" charset="0"/>
              </a:rPr>
              <a:t>		</a:t>
            </a:r>
            <a:r>
              <a:rPr lang="en-US" sz="2000" b="0" kern="1200" dirty="0">
                <a:solidFill>
                  <a:schemeClr val="bg1"/>
                </a:solidFill>
                <a:latin typeface="Arial" panose="020B0604020202020204" pitchFamily="34" charset="0"/>
                <a:cs typeface="Arial" panose="020B0604020202020204" pitchFamily="34" charset="0"/>
              </a:rPr>
              <a:t>Jurisdictions begin</a:t>
            </a:r>
            <a:r>
              <a:rPr lang="en-US" sz="2000" b="0" kern="1200" spc="-50" dirty="0">
                <a:solidFill>
                  <a:schemeClr val="bg1"/>
                </a:solidFill>
                <a:latin typeface="Arial" panose="020B0604020202020204" pitchFamily="34" charset="0"/>
                <a:cs typeface="Arial" panose="020B0604020202020204" pitchFamily="34" charset="0"/>
              </a:rPr>
              <a:t> </a:t>
            </a:r>
            <a:r>
              <a:rPr lang="en-US" sz="2000" b="0" kern="1200" dirty="0">
                <a:solidFill>
                  <a:schemeClr val="bg1"/>
                </a:solidFill>
                <a:latin typeface="Arial" panose="020B0604020202020204" pitchFamily="34" charset="0"/>
                <a:cs typeface="Arial" panose="020B0604020202020204" pitchFamily="34" charset="0"/>
              </a:rPr>
              <a:t>inspections  of 		</a:t>
            </a:r>
            <a:r>
              <a:rPr lang="en-US" sz="2000" b="0" kern="1200" spc="-20" dirty="0">
                <a:solidFill>
                  <a:schemeClr val="bg1"/>
                </a:solidFill>
                <a:latin typeface="Arial" panose="020B0604020202020204" pitchFamily="34" charset="0"/>
                <a:cs typeface="Arial" panose="020B0604020202020204" pitchFamily="34" charset="0"/>
              </a:rPr>
              <a:t>Tier </a:t>
            </a:r>
            <a:r>
              <a:rPr lang="en-US" sz="2000" b="0" kern="1200" dirty="0">
                <a:solidFill>
                  <a:schemeClr val="bg1"/>
                </a:solidFill>
                <a:latin typeface="Arial" panose="020B0604020202020204" pitchFamily="34" charset="0"/>
                <a:cs typeface="Arial" panose="020B0604020202020204" pitchFamily="34" charset="0"/>
              </a:rPr>
              <a:t>1 generators and food  			</a:t>
            </a:r>
            <a:r>
              <a:rPr lang="en-US" sz="2000" b="0" kern="1200" spc="5" dirty="0">
                <a:solidFill>
                  <a:schemeClr val="bg1"/>
                </a:solidFill>
                <a:latin typeface="Arial" panose="020B0604020202020204" pitchFamily="34" charset="0"/>
                <a:cs typeface="Arial" panose="020B0604020202020204" pitchFamily="34" charset="0"/>
              </a:rPr>
              <a:t>recovery </a:t>
            </a:r>
            <a:r>
              <a:rPr lang="en-US" sz="2000" b="0" kern="1200" dirty="0">
                <a:solidFill>
                  <a:schemeClr val="bg1"/>
                </a:solidFill>
                <a:latin typeface="Arial" panose="020B0604020202020204" pitchFamily="34" charset="0"/>
                <a:cs typeface="Arial" panose="020B0604020202020204" pitchFamily="34" charset="0"/>
              </a:rPr>
              <a:t>orgs/services)</a:t>
            </a:r>
          </a:p>
        </p:txBody>
      </p:sp>
      <p:sp>
        <p:nvSpPr>
          <p:cNvPr id="7" name="object 10">
            <a:extLst>
              <a:ext uri="{FF2B5EF4-FFF2-40B4-BE49-F238E27FC236}">
                <a16:creationId xmlns:a16="http://schemas.microsoft.com/office/drawing/2014/main" id="{ADC51BBE-0831-4731-BE32-6FE70EDEA8E0}"/>
              </a:ext>
              <a:ext uri="{C183D7F6-B498-43B3-948B-1728B52AA6E4}">
                <adec:decorative xmlns:adec="http://schemas.microsoft.com/office/drawing/2017/decorative" val="1"/>
              </a:ext>
            </a:extLst>
          </p:cNvPr>
          <p:cNvSpPr/>
          <p:nvPr/>
        </p:nvSpPr>
        <p:spPr>
          <a:xfrm>
            <a:off x="345065" y="1427239"/>
            <a:ext cx="832485" cy="799183"/>
          </a:xfrm>
          <a:custGeom>
            <a:avLst/>
            <a:gdLst/>
            <a:ahLst/>
            <a:cxnLst/>
            <a:rect l="l" t="t" r="r" b="b"/>
            <a:pathLst>
              <a:path w="832485" h="832485">
                <a:moveTo>
                  <a:pt x="416051" y="0"/>
                </a:moveTo>
                <a:lnTo>
                  <a:pt x="367538" y="2799"/>
                </a:lnTo>
                <a:lnTo>
                  <a:pt x="320666" y="10990"/>
                </a:lnTo>
                <a:lnTo>
                  <a:pt x="275749" y="24259"/>
                </a:lnTo>
                <a:lnTo>
                  <a:pt x="233098" y="42294"/>
                </a:lnTo>
                <a:lnTo>
                  <a:pt x="193027" y="64783"/>
                </a:lnTo>
                <a:lnTo>
                  <a:pt x="155847" y="91413"/>
                </a:lnTo>
                <a:lnTo>
                  <a:pt x="121872" y="121872"/>
                </a:lnTo>
                <a:lnTo>
                  <a:pt x="91413" y="155847"/>
                </a:lnTo>
                <a:lnTo>
                  <a:pt x="64783" y="193027"/>
                </a:lnTo>
                <a:lnTo>
                  <a:pt x="42294" y="233098"/>
                </a:lnTo>
                <a:lnTo>
                  <a:pt x="24259" y="275749"/>
                </a:lnTo>
                <a:lnTo>
                  <a:pt x="10990" y="320666"/>
                </a:lnTo>
                <a:lnTo>
                  <a:pt x="2799" y="367538"/>
                </a:lnTo>
                <a:lnTo>
                  <a:pt x="0" y="416051"/>
                </a:lnTo>
                <a:lnTo>
                  <a:pt x="2799" y="464565"/>
                </a:lnTo>
                <a:lnTo>
                  <a:pt x="10990" y="511437"/>
                </a:lnTo>
                <a:lnTo>
                  <a:pt x="24259" y="556354"/>
                </a:lnTo>
                <a:lnTo>
                  <a:pt x="42294" y="599005"/>
                </a:lnTo>
                <a:lnTo>
                  <a:pt x="64783" y="639076"/>
                </a:lnTo>
                <a:lnTo>
                  <a:pt x="91413" y="676256"/>
                </a:lnTo>
                <a:lnTo>
                  <a:pt x="121872" y="710231"/>
                </a:lnTo>
                <a:lnTo>
                  <a:pt x="155847" y="740690"/>
                </a:lnTo>
                <a:lnTo>
                  <a:pt x="193027" y="767320"/>
                </a:lnTo>
                <a:lnTo>
                  <a:pt x="233098" y="789809"/>
                </a:lnTo>
                <a:lnTo>
                  <a:pt x="275749" y="807844"/>
                </a:lnTo>
                <a:lnTo>
                  <a:pt x="320666" y="821113"/>
                </a:lnTo>
                <a:lnTo>
                  <a:pt x="367538" y="829304"/>
                </a:lnTo>
                <a:lnTo>
                  <a:pt x="416051" y="832104"/>
                </a:lnTo>
                <a:lnTo>
                  <a:pt x="464565" y="829304"/>
                </a:lnTo>
                <a:lnTo>
                  <a:pt x="511437" y="821113"/>
                </a:lnTo>
                <a:lnTo>
                  <a:pt x="556354" y="807844"/>
                </a:lnTo>
                <a:lnTo>
                  <a:pt x="599005" y="789809"/>
                </a:lnTo>
                <a:lnTo>
                  <a:pt x="639076" y="767320"/>
                </a:lnTo>
                <a:lnTo>
                  <a:pt x="676256" y="740690"/>
                </a:lnTo>
                <a:lnTo>
                  <a:pt x="710231" y="710231"/>
                </a:lnTo>
                <a:lnTo>
                  <a:pt x="740690" y="676256"/>
                </a:lnTo>
                <a:lnTo>
                  <a:pt x="767320" y="639076"/>
                </a:lnTo>
                <a:lnTo>
                  <a:pt x="789809" y="599005"/>
                </a:lnTo>
                <a:lnTo>
                  <a:pt x="807844" y="556354"/>
                </a:lnTo>
                <a:lnTo>
                  <a:pt x="821113" y="511437"/>
                </a:lnTo>
                <a:lnTo>
                  <a:pt x="829304" y="464565"/>
                </a:lnTo>
                <a:lnTo>
                  <a:pt x="832103" y="416051"/>
                </a:lnTo>
                <a:lnTo>
                  <a:pt x="829304" y="367538"/>
                </a:lnTo>
                <a:lnTo>
                  <a:pt x="821113" y="320666"/>
                </a:lnTo>
                <a:lnTo>
                  <a:pt x="807844" y="275749"/>
                </a:lnTo>
                <a:lnTo>
                  <a:pt x="789809" y="233098"/>
                </a:lnTo>
                <a:lnTo>
                  <a:pt x="767320" y="193027"/>
                </a:lnTo>
                <a:lnTo>
                  <a:pt x="740690" y="155847"/>
                </a:lnTo>
                <a:lnTo>
                  <a:pt x="710231" y="121872"/>
                </a:lnTo>
                <a:lnTo>
                  <a:pt x="676256" y="91413"/>
                </a:lnTo>
                <a:lnTo>
                  <a:pt x="639076" y="64783"/>
                </a:lnTo>
                <a:lnTo>
                  <a:pt x="599005" y="42294"/>
                </a:lnTo>
                <a:lnTo>
                  <a:pt x="556354" y="24259"/>
                </a:lnTo>
                <a:lnTo>
                  <a:pt x="511437" y="10990"/>
                </a:lnTo>
                <a:lnTo>
                  <a:pt x="464565" y="2799"/>
                </a:lnTo>
                <a:lnTo>
                  <a:pt x="416051" y="0"/>
                </a:lnTo>
                <a:close/>
              </a:path>
            </a:pathLst>
          </a:custGeom>
          <a:solidFill>
            <a:srgbClr val="09436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object 20" descr="apple ">
            <a:extLst>
              <a:ext uri="{FF2B5EF4-FFF2-40B4-BE49-F238E27FC236}">
                <a16:creationId xmlns:a16="http://schemas.microsoft.com/office/drawing/2014/main" id="{156C2C4C-FE37-4ADF-81B4-E4A5CDC05094}"/>
              </a:ext>
            </a:extLst>
          </p:cNvPr>
          <p:cNvSpPr/>
          <p:nvPr/>
        </p:nvSpPr>
        <p:spPr>
          <a:xfrm>
            <a:off x="450384" y="1534858"/>
            <a:ext cx="541019" cy="573024"/>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object 10">
            <a:extLst>
              <a:ext uri="{FF2B5EF4-FFF2-40B4-BE49-F238E27FC236}">
                <a16:creationId xmlns:a16="http://schemas.microsoft.com/office/drawing/2014/main" id="{502967A5-1100-4B8F-91CB-8810E7EDD380}"/>
              </a:ext>
              <a:ext uri="{C183D7F6-B498-43B3-948B-1728B52AA6E4}">
                <adec:decorative xmlns:adec="http://schemas.microsoft.com/office/drawing/2017/decorative" val="1"/>
              </a:ext>
            </a:extLst>
          </p:cNvPr>
          <p:cNvSpPr/>
          <p:nvPr/>
        </p:nvSpPr>
        <p:spPr>
          <a:xfrm>
            <a:off x="280333" y="2365415"/>
            <a:ext cx="881109" cy="789011"/>
          </a:xfrm>
          <a:custGeom>
            <a:avLst/>
            <a:gdLst/>
            <a:ahLst/>
            <a:cxnLst/>
            <a:rect l="l" t="t" r="r" b="b"/>
            <a:pathLst>
              <a:path w="832485" h="832485">
                <a:moveTo>
                  <a:pt x="416051" y="0"/>
                </a:moveTo>
                <a:lnTo>
                  <a:pt x="367538" y="2799"/>
                </a:lnTo>
                <a:lnTo>
                  <a:pt x="320666" y="10990"/>
                </a:lnTo>
                <a:lnTo>
                  <a:pt x="275749" y="24259"/>
                </a:lnTo>
                <a:lnTo>
                  <a:pt x="233098" y="42294"/>
                </a:lnTo>
                <a:lnTo>
                  <a:pt x="193027" y="64783"/>
                </a:lnTo>
                <a:lnTo>
                  <a:pt x="155847" y="91413"/>
                </a:lnTo>
                <a:lnTo>
                  <a:pt x="121872" y="121872"/>
                </a:lnTo>
                <a:lnTo>
                  <a:pt x="91413" y="155847"/>
                </a:lnTo>
                <a:lnTo>
                  <a:pt x="64783" y="193027"/>
                </a:lnTo>
                <a:lnTo>
                  <a:pt x="42294" y="233098"/>
                </a:lnTo>
                <a:lnTo>
                  <a:pt x="24259" y="275749"/>
                </a:lnTo>
                <a:lnTo>
                  <a:pt x="10990" y="320666"/>
                </a:lnTo>
                <a:lnTo>
                  <a:pt x="2799" y="367538"/>
                </a:lnTo>
                <a:lnTo>
                  <a:pt x="0" y="416051"/>
                </a:lnTo>
                <a:lnTo>
                  <a:pt x="2799" y="464565"/>
                </a:lnTo>
                <a:lnTo>
                  <a:pt x="10990" y="511437"/>
                </a:lnTo>
                <a:lnTo>
                  <a:pt x="24259" y="556354"/>
                </a:lnTo>
                <a:lnTo>
                  <a:pt x="42294" y="599005"/>
                </a:lnTo>
                <a:lnTo>
                  <a:pt x="64783" y="639076"/>
                </a:lnTo>
                <a:lnTo>
                  <a:pt x="91413" y="676256"/>
                </a:lnTo>
                <a:lnTo>
                  <a:pt x="121872" y="710231"/>
                </a:lnTo>
                <a:lnTo>
                  <a:pt x="155847" y="740690"/>
                </a:lnTo>
                <a:lnTo>
                  <a:pt x="193027" y="767320"/>
                </a:lnTo>
                <a:lnTo>
                  <a:pt x="233098" y="789809"/>
                </a:lnTo>
                <a:lnTo>
                  <a:pt x="275749" y="807844"/>
                </a:lnTo>
                <a:lnTo>
                  <a:pt x="320666" y="821113"/>
                </a:lnTo>
                <a:lnTo>
                  <a:pt x="367538" y="829304"/>
                </a:lnTo>
                <a:lnTo>
                  <a:pt x="416051" y="832104"/>
                </a:lnTo>
                <a:lnTo>
                  <a:pt x="464565" y="829304"/>
                </a:lnTo>
                <a:lnTo>
                  <a:pt x="511437" y="821113"/>
                </a:lnTo>
                <a:lnTo>
                  <a:pt x="556354" y="807844"/>
                </a:lnTo>
                <a:lnTo>
                  <a:pt x="599005" y="789809"/>
                </a:lnTo>
                <a:lnTo>
                  <a:pt x="639076" y="767320"/>
                </a:lnTo>
                <a:lnTo>
                  <a:pt x="676256" y="740690"/>
                </a:lnTo>
                <a:lnTo>
                  <a:pt x="710231" y="710231"/>
                </a:lnTo>
                <a:lnTo>
                  <a:pt x="740690" y="676256"/>
                </a:lnTo>
                <a:lnTo>
                  <a:pt x="767320" y="639076"/>
                </a:lnTo>
                <a:lnTo>
                  <a:pt x="789809" y="599005"/>
                </a:lnTo>
                <a:lnTo>
                  <a:pt x="807844" y="556354"/>
                </a:lnTo>
                <a:lnTo>
                  <a:pt x="821113" y="511437"/>
                </a:lnTo>
                <a:lnTo>
                  <a:pt x="829304" y="464565"/>
                </a:lnTo>
                <a:lnTo>
                  <a:pt x="832103" y="416051"/>
                </a:lnTo>
                <a:lnTo>
                  <a:pt x="829304" y="367538"/>
                </a:lnTo>
                <a:lnTo>
                  <a:pt x="821113" y="320666"/>
                </a:lnTo>
                <a:lnTo>
                  <a:pt x="807844" y="275749"/>
                </a:lnTo>
                <a:lnTo>
                  <a:pt x="789809" y="233098"/>
                </a:lnTo>
                <a:lnTo>
                  <a:pt x="767320" y="193027"/>
                </a:lnTo>
                <a:lnTo>
                  <a:pt x="740690" y="155847"/>
                </a:lnTo>
                <a:lnTo>
                  <a:pt x="710231" y="121872"/>
                </a:lnTo>
                <a:lnTo>
                  <a:pt x="676256" y="91413"/>
                </a:lnTo>
                <a:lnTo>
                  <a:pt x="639076" y="64783"/>
                </a:lnTo>
                <a:lnTo>
                  <a:pt x="599005" y="42294"/>
                </a:lnTo>
                <a:lnTo>
                  <a:pt x="556354" y="24259"/>
                </a:lnTo>
                <a:lnTo>
                  <a:pt x="511437" y="10990"/>
                </a:lnTo>
                <a:lnTo>
                  <a:pt x="464565" y="2799"/>
                </a:lnTo>
                <a:lnTo>
                  <a:pt x="416051" y="0"/>
                </a:lnTo>
                <a:close/>
              </a:path>
            </a:pathLst>
          </a:custGeom>
          <a:solidFill>
            <a:srgbClr val="09436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object 21" descr="grocery cart">
            <a:extLst>
              <a:ext uri="{FF2B5EF4-FFF2-40B4-BE49-F238E27FC236}">
                <a16:creationId xmlns:a16="http://schemas.microsoft.com/office/drawing/2014/main" id="{94DCC6E5-41DA-4176-9365-86601203A05E}"/>
              </a:ext>
            </a:extLst>
          </p:cNvPr>
          <p:cNvSpPr/>
          <p:nvPr/>
        </p:nvSpPr>
        <p:spPr>
          <a:xfrm>
            <a:off x="450384" y="2511985"/>
            <a:ext cx="461771" cy="492251"/>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object 10">
            <a:extLst>
              <a:ext uri="{FF2B5EF4-FFF2-40B4-BE49-F238E27FC236}">
                <a16:creationId xmlns:a16="http://schemas.microsoft.com/office/drawing/2014/main" id="{B9EFE983-634B-4ADA-84FF-64ADEA8A7186}"/>
              </a:ext>
              <a:ext uri="{C183D7F6-B498-43B3-948B-1728B52AA6E4}">
                <adec:decorative xmlns:adec="http://schemas.microsoft.com/office/drawing/2017/decorative" val="1"/>
              </a:ext>
            </a:extLst>
          </p:cNvPr>
          <p:cNvSpPr/>
          <p:nvPr/>
        </p:nvSpPr>
        <p:spPr>
          <a:xfrm>
            <a:off x="272129" y="3292137"/>
            <a:ext cx="881109" cy="731787"/>
          </a:xfrm>
          <a:custGeom>
            <a:avLst/>
            <a:gdLst/>
            <a:ahLst/>
            <a:cxnLst/>
            <a:rect l="l" t="t" r="r" b="b"/>
            <a:pathLst>
              <a:path w="832485" h="832485">
                <a:moveTo>
                  <a:pt x="416051" y="0"/>
                </a:moveTo>
                <a:lnTo>
                  <a:pt x="367538" y="2799"/>
                </a:lnTo>
                <a:lnTo>
                  <a:pt x="320666" y="10990"/>
                </a:lnTo>
                <a:lnTo>
                  <a:pt x="275749" y="24259"/>
                </a:lnTo>
                <a:lnTo>
                  <a:pt x="233098" y="42294"/>
                </a:lnTo>
                <a:lnTo>
                  <a:pt x="193027" y="64783"/>
                </a:lnTo>
                <a:lnTo>
                  <a:pt x="155847" y="91413"/>
                </a:lnTo>
                <a:lnTo>
                  <a:pt x="121872" y="121872"/>
                </a:lnTo>
                <a:lnTo>
                  <a:pt x="91413" y="155847"/>
                </a:lnTo>
                <a:lnTo>
                  <a:pt x="64783" y="193027"/>
                </a:lnTo>
                <a:lnTo>
                  <a:pt x="42294" y="233098"/>
                </a:lnTo>
                <a:lnTo>
                  <a:pt x="24259" y="275749"/>
                </a:lnTo>
                <a:lnTo>
                  <a:pt x="10990" y="320666"/>
                </a:lnTo>
                <a:lnTo>
                  <a:pt x="2799" y="367538"/>
                </a:lnTo>
                <a:lnTo>
                  <a:pt x="0" y="416051"/>
                </a:lnTo>
                <a:lnTo>
                  <a:pt x="2799" y="464565"/>
                </a:lnTo>
                <a:lnTo>
                  <a:pt x="10990" y="511437"/>
                </a:lnTo>
                <a:lnTo>
                  <a:pt x="24259" y="556354"/>
                </a:lnTo>
                <a:lnTo>
                  <a:pt x="42294" y="599005"/>
                </a:lnTo>
                <a:lnTo>
                  <a:pt x="64783" y="639076"/>
                </a:lnTo>
                <a:lnTo>
                  <a:pt x="91413" y="676256"/>
                </a:lnTo>
                <a:lnTo>
                  <a:pt x="121872" y="710231"/>
                </a:lnTo>
                <a:lnTo>
                  <a:pt x="155847" y="740690"/>
                </a:lnTo>
                <a:lnTo>
                  <a:pt x="193027" y="767320"/>
                </a:lnTo>
                <a:lnTo>
                  <a:pt x="233098" y="789809"/>
                </a:lnTo>
                <a:lnTo>
                  <a:pt x="275749" y="807844"/>
                </a:lnTo>
                <a:lnTo>
                  <a:pt x="320666" y="821113"/>
                </a:lnTo>
                <a:lnTo>
                  <a:pt x="367538" y="829304"/>
                </a:lnTo>
                <a:lnTo>
                  <a:pt x="416051" y="832104"/>
                </a:lnTo>
                <a:lnTo>
                  <a:pt x="464565" y="829304"/>
                </a:lnTo>
                <a:lnTo>
                  <a:pt x="511437" y="821113"/>
                </a:lnTo>
                <a:lnTo>
                  <a:pt x="556354" y="807844"/>
                </a:lnTo>
                <a:lnTo>
                  <a:pt x="599005" y="789809"/>
                </a:lnTo>
                <a:lnTo>
                  <a:pt x="639076" y="767320"/>
                </a:lnTo>
                <a:lnTo>
                  <a:pt x="676256" y="740690"/>
                </a:lnTo>
                <a:lnTo>
                  <a:pt x="710231" y="710231"/>
                </a:lnTo>
                <a:lnTo>
                  <a:pt x="740690" y="676256"/>
                </a:lnTo>
                <a:lnTo>
                  <a:pt x="767320" y="639076"/>
                </a:lnTo>
                <a:lnTo>
                  <a:pt x="789809" y="599005"/>
                </a:lnTo>
                <a:lnTo>
                  <a:pt x="807844" y="556354"/>
                </a:lnTo>
                <a:lnTo>
                  <a:pt x="821113" y="511437"/>
                </a:lnTo>
                <a:lnTo>
                  <a:pt x="829304" y="464565"/>
                </a:lnTo>
                <a:lnTo>
                  <a:pt x="832103" y="416051"/>
                </a:lnTo>
                <a:lnTo>
                  <a:pt x="829304" y="367538"/>
                </a:lnTo>
                <a:lnTo>
                  <a:pt x="821113" y="320666"/>
                </a:lnTo>
                <a:lnTo>
                  <a:pt x="807844" y="275749"/>
                </a:lnTo>
                <a:lnTo>
                  <a:pt x="789809" y="233098"/>
                </a:lnTo>
                <a:lnTo>
                  <a:pt x="767320" y="193027"/>
                </a:lnTo>
                <a:lnTo>
                  <a:pt x="740690" y="155847"/>
                </a:lnTo>
                <a:lnTo>
                  <a:pt x="710231" y="121872"/>
                </a:lnTo>
                <a:lnTo>
                  <a:pt x="676256" y="91413"/>
                </a:lnTo>
                <a:lnTo>
                  <a:pt x="639076" y="64783"/>
                </a:lnTo>
                <a:lnTo>
                  <a:pt x="599005" y="42294"/>
                </a:lnTo>
                <a:lnTo>
                  <a:pt x="556354" y="24259"/>
                </a:lnTo>
                <a:lnTo>
                  <a:pt x="511437" y="10990"/>
                </a:lnTo>
                <a:lnTo>
                  <a:pt x="464565" y="2799"/>
                </a:lnTo>
                <a:lnTo>
                  <a:pt x="416051" y="0"/>
                </a:lnTo>
                <a:close/>
              </a:path>
            </a:pathLst>
          </a:custGeom>
          <a:solidFill>
            <a:srgbClr val="09436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object 23" descr="student">
            <a:extLst>
              <a:ext uri="{FF2B5EF4-FFF2-40B4-BE49-F238E27FC236}">
                <a16:creationId xmlns:a16="http://schemas.microsoft.com/office/drawing/2014/main" id="{AC23B16F-BC24-4D33-88CC-BBB8F679500B}"/>
              </a:ext>
            </a:extLst>
          </p:cNvPr>
          <p:cNvSpPr/>
          <p:nvPr/>
        </p:nvSpPr>
        <p:spPr>
          <a:xfrm>
            <a:off x="428408" y="3399618"/>
            <a:ext cx="521208" cy="495300"/>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object 10">
            <a:extLst>
              <a:ext uri="{FF2B5EF4-FFF2-40B4-BE49-F238E27FC236}">
                <a16:creationId xmlns:a16="http://schemas.microsoft.com/office/drawing/2014/main" id="{7E35074E-17C8-4178-B936-2025A498FD5F}"/>
              </a:ext>
              <a:ext uri="{C183D7F6-B498-43B3-948B-1728B52AA6E4}">
                <adec:decorative xmlns:adec="http://schemas.microsoft.com/office/drawing/2017/decorative" val="1"/>
              </a:ext>
            </a:extLst>
          </p:cNvPr>
          <p:cNvSpPr/>
          <p:nvPr/>
        </p:nvSpPr>
        <p:spPr>
          <a:xfrm>
            <a:off x="280333" y="4310452"/>
            <a:ext cx="881109" cy="789011"/>
          </a:xfrm>
          <a:custGeom>
            <a:avLst/>
            <a:gdLst/>
            <a:ahLst/>
            <a:cxnLst/>
            <a:rect l="l" t="t" r="r" b="b"/>
            <a:pathLst>
              <a:path w="832485" h="832485">
                <a:moveTo>
                  <a:pt x="416051" y="0"/>
                </a:moveTo>
                <a:lnTo>
                  <a:pt x="367538" y="2799"/>
                </a:lnTo>
                <a:lnTo>
                  <a:pt x="320666" y="10990"/>
                </a:lnTo>
                <a:lnTo>
                  <a:pt x="275749" y="24259"/>
                </a:lnTo>
                <a:lnTo>
                  <a:pt x="233098" y="42294"/>
                </a:lnTo>
                <a:lnTo>
                  <a:pt x="193027" y="64783"/>
                </a:lnTo>
                <a:lnTo>
                  <a:pt x="155847" y="91413"/>
                </a:lnTo>
                <a:lnTo>
                  <a:pt x="121872" y="121872"/>
                </a:lnTo>
                <a:lnTo>
                  <a:pt x="91413" y="155847"/>
                </a:lnTo>
                <a:lnTo>
                  <a:pt x="64783" y="193027"/>
                </a:lnTo>
                <a:lnTo>
                  <a:pt x="42294" y="233098"/>
                </a:lnTo>
                <a:lnTo>
                  <a:pt x="24259" y="275749"/>
                </a:lnTo>
                <a:lnTo>
                  <a:pt x="10990" y="320666"/>
                </a:lnTo>
                <a:lnTo>
                  <a:pt x="2799" y="367538"/>
                </a:lnTo>
                <a:lnTo>
                  <a:pt x="0" y="416051"/>
                </a:lnTo>
                <a:lnTo>
                  <a:pt x="2799" y="464565"/>
                </a:lnTo>
                <a:lnTo>
                  <a:pt x="10990" y="511437"/>
                </a:lnTo>
                <a:lnTo>
                  <a:pt x="24259" y="556354"/>
                </a:lnTo>
                <a:lnTo>
                  <a:pt x="42294" y="599005"/>
                </a:lnTo>
                <a:lnTo>
                  <a:pt x="64783" y="639076"/>
                </a:lnTo>
                <a:lnTo>
                  <a:pt x="91413" y="676256"/>
                </a:lnTo>
                <a:lnTo>
                  <a:pt x="121872" y="710231"/>
                </a:lnTo>
                <a:lnTo>
                  <a:pt x="155847" y="740690"/>
                </a:lnTo>
                <a:lnTo>
                  <a:pt x="193027" y="767320"/>
                </a:lnTo>
                <a:lnTo>
                  <a:pt x="233098" y="789809"/>
                </a:lnTo>
                <a:lnTo>
                  <a:pt x="275749" y="807844"/>
                </a:lnTo>
                <a:lnTo>
                  <a:pt x="320666" y="821113"/>
                </a:lnTo>
                <a:lnTo>
                  <a:pt x="367538" y="829304"/>
                </a:lnTo>
                <a:lnTo>
                  <a:pt x="416051" y="832104"/>
                </a:lnTo>
                <a:lnTo>
                  <a:pt x="464565" y="829304"/>
                </a:lnTo>
                <a:lnTo>
                  <a:pt x="511437" y="821113"/>
                </a:lnTo>
                <a:lnTo>
                  <a:pt x="556354" y="807844"/>
                </a:lnTo>
                <a:lnTo>
                  <a:pt x="599005" y="789809"/>
                </a:lnTo>
                <a:lnTo>
                  <a:pt x="639076" y="767320"/>
                </a:lnTo>
                <a:lnTo>
                  <a:pt x="676256" y="740690"/>
                </a:lnTo>
                <a:lnTo>
                  <a:pt x="710231" y="710231"/>
                </a:lnTo>
                <a:lnTo>
                  <a:pt x="740690" y="676256"/>
                </a:lnTo>
                <a:lnTo>
                  <a:pt x="767320" y="639076"/>
                </a:lnTo>
                <a:lnTo>
                  <a:pt x="789809" y="599005"/>
                </a:lnTo>
                <a:lnTo>
                  <a:pt x="807844" y="556354"/>
                </a:lnTo>
                <a:lnTo>
                  <a:pt x="821113" y="511437"/>
                </a:lnTo>
                <a:lnTo>
                  <a:pt x="829304" y="464565"/>
                </a:lnTo>
                <a:lnTo>
                  <a:pt x="832103" y="416051"/>
                </a:lnTo>
                <a:lnTo>
                  <a:pt x="829304" y="367538"/>
                </a:lnTo>
                <a:lnTo>
                  <a:pt x="821113" y="320666"/>
                </a:lnTo>
                <a:lnTo>
                  <a:pt x="807844" y="275749"/>
                </a:lnTo>
                <a:lnTo>
                  <a:pt x="789809" y="233098"/>
                </a:lnTo>
                <a:lnTo>
                  <a:pt x="767320" y="193027"/>
                </a:lnTo>
                <a:lnTo>
                  <a:pt x="740690" y="155847"/>
                </a:lnTo>
                <a:lnTo>
                  <a:pt x="710231" y="121872"/>
                </a:lnTo>
                <a:lnTo>
                  <a:pt x="676256" y="91413"/>
                </a:lnTo>
                <a:lnTo>
                  <a:pt x="639076" y="64783"/>
                </a:lnTo>
                <a:lnTo>
                  <a:pt x="599005" y="42294"/>
                </a:lnTo>
                <a:lnTo>
                  <a:pt x="556354" y="24259"/>
                </a:lnTo>
                <a:lnTo>
                  <a:pt x="511437" y="10990"/>
                </a:lnTo>
                <a:lnTo>
                  <a:pt x="464565" y="2799"/>
                </a:lnTo>
                <a:lnTo>
                  <a:pt x="416051" y="0"/>
                </a:lnTo>
                <a:close/>
              </a:path>
            </a:pathLst>
          </a:custGeom>
          <a:solidFill>
            <a:srgbClr val="09436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object 25" descr="person speaking ">
            <a:extLst>
              <a:ext uri="{FF2B5EF4-FFF2-40B4-BE49-F238E27FC236}">
                <a16:creationId xmlns:a16="http://schemas.microsoft.com/office/drawing/2014/main" id="{F92766C4-918E-4151-96AB-4051B09A5A4A}"/>
              </a:ext>
            </a:extLst>
          </p:cNvPr>
          <p:cNvSpPr/>
          <p:nvPr/>
        </p:nvSpPr>
        <p:spPr>
          <a:xfrm>
            <a:off x="427353" y="4472086"/>
            <a:ext cx="606552" cy="513588"/>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10">
            <a:extLst>
              <a:ext uri="{FF2B5EF4-FFF2-40B4-BE49-F238E27FC236}">
                <a16:creationId xmlns:a16="http://schemas.microsoft.com/office/drawing/2014/main" id="{918D9481-CBE2-4BC1-8C29-11BB6A4516E3}"/>
              </a:ext>
              <a:ext uri="{C183D7F6-B498-43B3-948B-1728B52AA6E4}">
                <adec:decorative xmlns:adec="http://schemas.microsoft.com/office/drawing/2017/decorative" val="1"/>
              </a:ext>
            </a:extLst>
          </p:cNvPr>
          <p:cNvSpPr/>
          <p:nvPr/>
        </p:nvSpPr>
        <p:spPr>
          <a:xfrm>
            <a:off x="272129" y="5201588"/>
            <a:ext cx="893855" cy="802821"/>
          </a:xfrm>
          <a:custGeom>
            <a:avLst/>
            <a:gdLst/>
            <a:ahLst/>
            <a:cxnLst/>
            <a:rect l="l" t="t" r="r" b="b"/>
            <a:pathLst>
              <a:path w="832485" h="832485">
                <a:moveTo>
                  <a:pt x="416051" y="0"/>
                </a:moveTo>
                <a:lnTo>
                  <a:pt x="367538" y="2799"/>
                </a:lnTo>
                <a:lnTo>
                  <a:pt x="320666" y="10990"/>
                </a:lnTo>
                <a:lnTo>
                  <a:pt x="275749" y="24259"/>
                </a:lnTo>
                <a:lnTo>
                  <a:pt x="233098" y="42294"/>
                </a:lnTo>
                <a:lnTo>
                  <a:pt x="193027" y="64783"/>
                </a:lnTo>
                <a:lnTo>
                  <a:pt x="155847" y="91413"/>
                </a:lnTo>
                <a:lnTo>
                  <a:pt x="121872" y="121872"/>
                </a:lnTo>
                <a:lnTo>
                  <a:pt x="91413" y="155847"/>
                </a:lnTo>
                <a:lnTo>
                  <a:pt x="64783" y="193027"/>
                </a:lnTo>
                <a:lnTo>
                  <a:pt x="42294" y="233098"/>
                </a:lnTo>
                <a:lnTo>
                  <a:pt x="24259" y="275749"/>
                </a:lnTo>
                <a:lnTo>
                  <a:pt x="10990" y="320666"/>
                </a:lnTo>
                <a:lnTo>
                  <a:pt x="2799" y="367538"/>
                </a:lnTo>
                <a:lnTo>
                  <a:pt x="0" y="416051"/>
                </a:lnTo>
                <a:lnTo>
                  <a:pt x="2799" y="464565"/>
                </a:lnTo>
                <a:lnTo>
                  <a:pt x="10990" y="511437"/>
                </a:lnTo>
                <a:lnTo>
                  <a:pt x="24259" y="556354"/>
                </a:lnTo>
                <a:lnTo>
                  <a:pt x="42294" y="599005"/>
                </a:lnTo>
                <a:lnTo>
                  <a:pt x="64783" y="639076"/>
                </a:lnTo>
                <a:lnTo>
                  <a:pt x="91413" y="676256"/>
                </a:lnTo>
                <a:lnTo>
                  <a:pt x="121872" y="710231"/>
                </a:lnTo>
                <a:lnTo>
                  <a:pt x="155847" y="740690"/>
                </a:lnTo>
                <a:lnTo>
                  <a:pt x="193027" y="767320"/>
                </a:lnTo>
                <a:lnTo>
                  <a:pt x="233098" y="789809"/>
                </a:lnTo>
                <a:lnTo>
                  <a:pt x="275749" y="807844"/>
                </a:lnTo>
                <a:lnTo>
                  <a:pt x="320666" y="821113"/>
                </a:lnTo>
                <a:lnTo>
                  <a:pt x="367538" y="829304"/>
                </a:lnTo>
                <a:lnTo>
                  <a:pt x="416051" y="832104"/>
                </a:lnTo>
                <a:lnTo>
                  <a:pt x="464565" y="829304"/>
                </a:lnTo>
                <a:lnTo>
                  <a:pt x="511437" y="821113"/>
                </a:lnTo>
                <a:lnTo>
                  <a:pt x="556354" y="807844"/>
                </a:lnTo>
                <a:lnTo>
                  <a:pt x="599005" y="789809"/>
                </a:lnTo>
                <a:lnTo>
                  <a:pt x="639076" y="767320"/>
                </a:lnTo>
                <a:lnTo>
                  <a:pt x="676256" y="740690"/>
                </a:lnTo>
                <a:lnTo>
                  <a:pt x="710231" y="710231"/>
                </a:lnTo>
                <a:lnTo>
                  <a:pt x="740690" y="676256"/>
                </a:lnTo>
                <a:lnTo>
                  <a:pt x="767320" y="639076"/>
                </a:lnTo>
                <a:lnTo>
                  <a:pt x="789809" y="599005"/>
                </a:lnTo>
                <a:lnTo>
                  <a:pt x="807844" y="556354"/>
                </a:lnTo>
                <a:lnTo>
                  <a:pt x="821113" y="511437"/>
                </a:lnTo>
                <a:lnTo>
                  <a:pt x="829304" y="464565"/>
                </a:lnTo>
                <a:lnTo>
                  <a:pt x="832103" y="416051"/>
                </a:lnTo>
                <a:lnTo>
                  <a:pt x="829304" y="367538"/>
                </a:lnTo>
                <a:lnTo>
                  <a:pt x="821113" y="320666"/>
                </a:lnTo>
                <a:lnTo>
                  <a:pt x="807844" y="275749"/>
                </a:lnTo>
                <a:lnTo>
                  <a:pt x="789809" y="233098"/>
                </a:lnTo>
                <a:lnTo>
                  <a:pt x="767320" y="193027"/>
                </a:lnTo>
                <a:lnTo>
                  <a:pt x="740690" y="155847"/>
                </a:lnTo>
                <a:lnTo>
                  <a:pt x="710231" y="121872"/>
                </a:lnTo>
                <a:lnTo>
                  <a:pt x="676256" y="91413"/>
                </a:lnTo>
                <a:lnTo>
                  <a:pt x="639076" y="64783"/>
                </a:lnTo>
                <a:lnTo>
                  <a:pt x="599005" y="42294"/>
                </a:lnTo>
                <a:lnTo>
                  <a:pt x="556354" y="24259"/>
                </a:lnTo>
                <a:lnTo>
                  <a:pt x="511437" y="10990"/>
                </a:lnTo>
                <a:lnTo>
                  <a:pt x="464565" y="2799"/>
                </a:lnTo>
                <a:lnTo>
                  <a:pt x="416051" y="0"/>
                </a:lnTo>
                <a:close/>
              </a:path>
            </a:pathLst>
          </a:custGeom>
          <a:solidFill>
            <a:srgbClr val="09436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object 27" descr="delivery truck">
            <a:extLst>
              <a:ext uri="{FF2B5EF4-FFF2-40B4-BE49-F238E27FC236}">
                <a16:creationId xmlns:a16="http://schemas.microsoft.com/office/drawing/2014/main" id="{044EE76D-83A4-4218-82A0-39DEEE3A42D5}"/>
              </a:ext>
            </a:extLst>
          </p:cNvPr>
          <p:cNvSpPr/>
          <p:nvPr/>
        </p:nvSpPr>
        <p:spPr>
          <a:xfrm>
            <a:off x="409188" y="5379330"/>
            <a:ext cx="658365" cy="462975"/>
          </a:xfrm>
          <a:prstGeom prst="rect">
            <a:avLst/>
          </a:prstGeom>
          <a:blipFill>
            <a:blip r:embed="rId7"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Content Placeholder 3">
            <a:extLst>
              <a:ext uri="{FF2B5EF4-FFF2-40B4-BE49-F238E27FC236}">
                <a16:creationId xmlns:a16="http://schemas.microsoft.com/office/drawing/2014/main" id="{163D0CD3-1864-4647-ADBD-B5BB6BBB3D9F}"/>
              </a:ext>
            </a:extLst>
          </p:cNvPr>
          <p:cNvSpPr>
            <a:spLocks noGrp="1"/>
          </p:cNvSpPr>
          <p:nvPr>
            <p:ph sz="half" idx="3"/>
          </p:nvPr>
        </p:nvSpPr>
        <p:spPr>
          <a:xfrm>
            <a:off x="6257299" y="693568"/>
            <a:ext cx="5934701" cy="5386093"/>
          </a:xfrm>
          <a:solidFill>
            <a:schemeClr val="accent5">
              <a:lumMod val="75000"/>
            </a:schemeClr>
          </a:solidFill>
        </p:spPr>
        <p:txBody>
          <a:bodyPr/>
          <a:lstStyle/>
          <a:p>
            <a:pPr algn="ctr"/>
            <a:endParaRPr lang="en-US" sz="900" dirty="0">
              <a:solidFill>
                <a:schemeClr val="bg1"/>
              </a:solidFill>
              <a:latin typeface="Calibri" panose="020F0502020204030204" pitchFamily="34" charset="0"/>
              <a:cs typeface="Calibri" panose="020F0502020204030204" pitchFamily="34" charset="0"/>
            </a:endParaRPr>
          </a:p>
          <a:p>
            <a:pPr algn="ctr"/>
            <a:r>
              <a:rPr lang="en-US" sz="2800" dirty="0">
                <a:solidFill>
                  <a:schemeClr val="bg1"/>
                </a:solidFill>
                <a:latin typeface="Arial" panose="020B0604020202020204" pitchFamily="34" charset="0"/>
                <a:cs typeface="Arial" panose="020B0604020202020204" pitchFamily="34" charset="0"/>
              </a:rPr>
              <a:t>2024</a:t>
            </a:r>
            <a:endParaRPr lang="en-US" sz="2000" dirty="0">
              <a:solidFill>
                <a:schemeClr val="bg1"/>
              </a:solidFill>
              <a:latin typeface="Arial" panose="020B0604020202020204" pitchFamily="34" charset="0"/>
              <a:cs typeface="Arial" panose="020B0604020202020204" pitchFamily="34" charset="0"/>
            </a:endParaRPr>
          </a:p>
          <a:p>
            <a:pPr algn="ctr"/>
            <a:endParaRPr lang="en-US" sz="2000" dirty="0">
              <a:solidFill>
                <a:schemeClr val="bg1"/>
              </a:solidFill>
              <a:latin typeface="Arial" panose="020B0604020202020204" pitchFamily="34" charset="0"/>
              <a:cs typeface="Arial" panose="020B0604020202020204" pitchFamily="34" charset="0"/>
            </a:endParaRPr>
          </a:p>
          <a:p>
            <a:pPr lvl="2"/>
            <a:r>
              <a:rPr lang="en-US" b="0" kern="1200" spc="-20" dirty="0">
                <a:solidFill>
                  <a:schemeClr val="bg1"/>
                </a:solidFill>
                <a:latin typeface="Arial" panose="020B0604020202020204" pitchFamily="34" charset="0"/>
                <a:cs typeface="Arial" panose="020B0604020202020204" pitchFamily="34" charset="0"/>
              </a:rPr>
              <a:t>	</a:t>
            </a:r>
            <a:r>
              <a:rPr lang="en-US" sz="2000" b="0" kern="1200" spc="-20" dirty="0">
                <a:solidFill>
                  <a:schemeClr val="bg1"/>
                </a:solidFill>
                <a:latin typeface="Arial" panose="020B0604020202020204" pitchFamily="34" charset="0"/>
                <a:cs typeface="Arial" panose="020B0604020202020204" pitchFamily="34" charset="0"/>
              </a:rPr>
              <a:t>Tier </a:t>
            </a:r>
            <a:r>
              <a:rPr lang="en-US" sz="2000" b="0" kern="1200" dirty="0">
                <a:solidFill>
                  <a:schemeClr val="bg1"/>
                </a:solidFill>
                <a:latin typeface="Arial" panose="020B0604020202020204" pitchFamily="34" charset="0"/>
                <a:cs typeface="Arial" panose="020B0604020202020204" pitchFamily="34" charset="0"/>
              </a:rPr>
              <a:t>2 commercial</a:t>
            </a:r>
            <a:r>
              <a:rPr lang="en-US" sz="2000" b="0" kern="1200" spc="-90" dirty="0">
                <a:solidFill>
                  <a:schemeClr val="bg1"/>
                </a:solidFill>
                <a:latin typeface="Arial" panose="020B0604020202020204" pitchFamily="34" charset="0"/>
                <a:cs typeface="Arial" panose="020B0604020202020204" pitchFamily="34" charset="0"/>
              </a:rPr>
              <a:t> </a:t>
            </a:r>
            <a:r>
              <a:rPr lang="en-US" sz="2000" b="0" kern="1200" dirty="0">
                <a:solidFill>
                  <a:schemeClr val="bg1"/>
                </a:solidFill>
                <a:latin typeface="Arial" panose="020B0604020202020204" pitchFamily="34" charset="0"/>
                <a:cs typeface="Arial" panose="020B0604020202020204" pitchFamily="34" charset="0"/>
              </a:rPr>
              <a:t>edible food </a:t>
            </a:r>
          </a:p>
          <a:p>
            <a:pPr lvl="2"/>
            <a:r>
              <a:rPr lang="en-US" sz="2000" b="0" kern="1200" dirty="0">
                <a:solidFill>
                  <a:schemeClr val="bg1"/>
                </a:solidFill>
                <a:latin typeface="Arial" panose="020B0604020202020204" pitchFamily="34" charset="0"/>
                <a:cs typeface="Arial" panose="020B0604020202020204" pitchFamily="34" charset="0"/>
              </a:rPr>
              <a:t>	generators must</a:t>
            </a:r>
            <a:r>
              <a:rPr lang="en-US" sz="2000" b="0" kern="1200" spc="-155" dirty="0">
                <a:solidFill>
                  <a:schemeClr val="bg1"/>
                </a:solidFill>
                <a:latin typeface="Arial" panose="020B0604020202020204" pitchFamily="34" charset="0"/>
                <a:cs typeface="Arial" panose="020B0604020202020204" pitchFamily="34" charset="0"/>
              </a:rPr>
              <a:t> </a:t>
            </a:r>
            <a:r>
              <a:rPr lang="en-US" sz="2000" b="0" kern="1200" dirty="0">
                <a:solidFill>
                  <a:schemeClr val="bg1"/>
                </a:solidFill>
                <a:latin typeface="Arial" panose="020B0604020202020204" pitchFamily="34" charset="0"/>
                <a:cs typeface="Arial" panose="020B0604020202020204" pitchFamily="34" charset="0"/>
              </a:rPr>
              <a:t>be compliant</a:t>
            </a:r>
          </a:p>
          <a:p>
            <a:endParaRPr lang="en-US" b="0" kern="1200" dirty="0">
              <a:solidFill>
                <a:schemeClr val="bg1"/>
              </a:solidFill>
              <a:latin typeface="Arial" panose="020B0604020202020204" pitchFamily="34" charset="0"/>
              <a:cs typeface="Arial" panose="020B0604020202020204" pitchFamily="34" charset="0"/>
            </a:endParaRPr>
          </a:p>
          <a:p>
            <a:endParaRPr lang="en-US" b="0" kern="1200" dirty="0">
              <a:solidFill>
                <a:schemeClr val="bg1"/>
              </a:solidFill>
              <a:latin typeface="Arial" panose="020B0604020202020204" pitchFamily="34" charset="0"/>
              <a:cs typeface="Arial" panose="020B0604020202020204" pitchFamily="34" charset="0"/>
            </a:endParaRPr>
          </a:p>
          <a:p>
            <a:r>
              <a:rPr lang="en-US" b="0" dirty="0">
                <a:solidFill>
                  <a:schemeClr val="bg1"/>
                </a:solidFill>
                <a:latin typeface="Arial" panose="020B0604020202020204" pitchFamily="34" charset="0"/>
                <a:cs typeface="Arial" panose="020B0604020202020204" pitchFamily="34" charset="0"/>
              </a:rPr>
              <a:t>		</a:t>
            </a:r>
            <a:r>
              <a:rPr lang="en-US" sz="2000" b="0" kern="1200" dirty="0">
                <a:solidFill>
                  <a:schemeClr val="bg1"/>
                </a:solidFill>
                <a:latin typeface="Arial" panose="020B0604020202020204" pitchFamily="34" charset="0"/>
                <a:cs typeface="Arial" panose="020B0604020202020204" pitchFamily="34" charset="0"/>
              </a:rPr>
              <a:t>Jurisdictions begin inspections </a:t>
            </a:r>
          </a:p>
          <a:p>
            <a:r>
              <a:rPr lang="en-US" sz="2000" b="0" kern="1200" dirty="0">
                <a:solidFill>
                  <a:schemeClr val="bg1"/>
                </a:solidFill>
                <a:latin typeface="Arial" panose="020B0604020202020204" pitchFamily="34" charset="0"/>
                <a:cs typeface="Arial" panose="020B0604020202020204" pitchFamily="34" charset="0"/>
              </a:rPr>
              <a:t>		of </a:t>
            </a:r>
            <a:r>
              <a:rPr lang="en-US" sz="2000" b="0" kern="1200" spc="-20" dirty="0">
                <a:solidFill>
                  <a:schemeClr val="bg1"/>
                </a:solidFill>
                <a:latin typeface="Arial" panose="020B0604020202020204" pitchFamily="34" charset="0"/>
                <a:cs typeface="Arial" panose="020B0604020202020204" pitchFamily="34" charset="0"/>
              </a:rPr>
              <a:t>Tier </a:t>
            </a:r>
            <a:r>
              <a:rPr lang="en-US" sz="2000" b="0" kern="1200" dirty="0">
                <a:solidFill>
                  <a:schemeClr val="bg1"/>
                </a:solidFill>
                <a:latin typeface="Arial" panose="020B0604020202020204" pitchFamily="34" charset="0"/>
                <a:cs typeface="Arial" panose="020B0604020202020204" pitchFamily="34" charset="0"/>
              </a:rPr>
              <a:t>2 commercial edible</a:t>
            </a:r>
            <a:r>
              <a:rPr lang="en-US" sz="2000" b="0" kern="1200" spc="-85" dirty="0">
                <a:solidFill>
                  <a:schemeClr val="bg1"/>
                </a:solidFill>
                <a:latin typeface="Arial" panose="020B0604020202020204" pitchFamily="34" charset="0"/>
                <a:cs typeface="Arial" panose="020B0604020202020204" pitchFamily="34" charset="0"/>
              </a:rPr>
              <a:t> </a:t>
            </a:r>
            <a:r>
              <a:rPr lang="en-US" sz="2000" b="0" kern="1200" dirty="0">
                <a:solidFill>
                  <a:schemeClr val="bg1"/>
                </a:solidFill>
                <a:latin typeface="Arial" panose="020B0604020202020204" pitchFamily="34" charset="0"/>
                <a:cs typeface="Arial" panose="020B0604020202020204" pitchFamily="34" charset="0"/>
              </a:rPr>
              <a:t>food 			generators</a:t>
            </a:r>
          </a:p>
          <a:p>
            <a:endParaRPr lang="en-US" b="0" kern="1200" dirty="0">
              <a:solidFill>
                <a:schemeClr val="bg1"/>
              </a:solidFill>
              <a:latin typeface="Arial" panose="020B0604020202020204" pitchFamily="34" charset="0"/>
              <a:cs typeface="Arial" panose="020B0604020202020204" pitchFamily="34" charset="0"/>
            </a:endParaRPr>
          </a:p>
          <a:p>
            <a:endParaRPr lang="en-US" sz="2000" b="0" kern="1200" dirty="0">
              <a:solidFill>
                <a:schemeClr val="bg1"/>
              </a:solidFill>
              <a:latin typeface="Arial" panose="020B0604020202020204" pitchFamily="34" charset="0"/>
              <a:cs typeface="Arial" panose="020B0604020202020204" pitchFamily="34" charset="0"/>
            </a:endParaRPr>
          </a:p>
          <a:p>
            <a:r>
              <a:rPr lang="en-US" sz="2000" b="0" kern="1200" dirty="0">
                <a:solidFill>
                  <a:schemeClr val="bg1"/>
                </a:solidFill>
                <a:latin typeface="Arial" panose="020B0604020202020204" pitchFamily="34" charset="0"/>
                <a:cs typeface="Arial" panose="020B0604020202020204" pitchFamily="34" charset="0"/>
              </a:rPr>
              <a:t>		Jurisdictions take enforcement 			action</a:t>
            </a:r>
            <a:r>
              <a:rPr lang="en-US" sz="2000" b="0" kern="1200" spc="-145" dirty="0">
                <a:solidFill>
                  <a:schemeClr val="bg1"/>
                </a:solidFill>
                <a:latin typeface="Arial" panose="020B0604020202020204" pitchFamily="34" charset="0"/>
                <a:cs typeface="Arial" panose="020B0604020202020204" pitchFamily="34" charset="0"/>
              </a:rPr>
              <a:t> </a:t>
            </a:r>
            <a:r>
              <a:rPr lang="en-US" sz="2000" b="0" kern="1200" dirty="0">
                <a:solidFill>
                  <a:schemeClr val="bg1"/>
                </a:solidFill>
                <a:latin typeface="Arial" panose="020B0604020202020204" pitchFamily="34" charset="0"/>
                <a:cs typeface="Arial" panose="020B0604020202020204" pitchFamily="34" charset="0"/>
              </a:rPr>
              <a:t>for non-compliant</a:t>
            </a:r>
            <a:r>
              <a:rPr lang="en-US" sz="2000" b="0" kern="1200" spc="-120" dirty="0">
                <a:solidFill>
                  <a:schemeClr val="bg1"/>
                </a:solidFill>
                <a:latin typeface="Arial" panose="020B0604020202020204" pitchFamily="34" charset="0"/>
                <a:cs typeface="Arial" panose="020B0604020202020204" pitchFamily="34" charset="0"/>
              </a:rPr>
              <a:t> </a:t>
            </a:r>
            <a:r>
              <a:rPr lang="en-US" sz="2000" b="0" kern="1200" dirty="0">
                <a:solidFill>
                  <a:schemeClr val="bg1"/>
                </a:solidFill>
                <a:latin typeface="Arial" panose="020B0604020202020204" pitchFamily="34" charset="0"/>
                <a:cs typeface="Arial" panose="020B0604020202020204" pitchFamily="34" charset="0"/>
              </a:rPr>
              <a:t>entities</a:t>
            </a:r>
          </a:p>
          <a:p>
            <a:endParaRPr lang="en-US" sz="2000" b="0" kern="1200" dirty="0">
              <a:solidFill>
                <a:schemeClr val="bg1"/>
              </a:solidFill>
              <a:latin typeface="Arial" panose="020B0604020202020204" pitchFamily="34" charset="0"/>
              <a:cs typeface="Arial" panose="020B0604020202020204" pitchFamily="34" charset="0"/>
            </a:endParaRPr>
          </a:p>
          <a:p>
            <a:pPr algn="ctr"/>
            <a:endParaRPr lang="en-US" sz="2000" dirty="0">
              <a:solidFill>
                <a:schemeClr val="bg1"/>
              </a:solidFill>
              <a:latin typeface="Arial" panose="020B0604020202020204" pitchFamily="34" charset="0"/>
              <a:cs typeface="Arial" panose="020B0604020202020204" pitchFamily="34" charset="0"/>
            </a:endParaRPr>
          </a:p>
        </p:txBody>
      </p:sp>
      <p:sp>
        <p:nvSpPr>
          <p:cNvPr id="15" name="object 17">
            <a:extLst>
              <a:ext uri="{FF2B5EF4-FFF2-40B4-BE49-F238E27FC236}">
                <a16:creationId xmlns:a16="http://schemas.microsoft.com/office/drawing/2014/main" id="{BE666EB5-C518-4010-AC78-229AE22AAD96}"/>
              </a:ext>
              <a:ext uri="{C183D7F6-B498-43B3-948B-1728B52AA6E4}">
                <adec:decorative xmlns:adec="http://schemas.microsoft.com/office/drawing/2017/decorative" val="1"/>
              </a:ext>
            </a:extLst>
          </p:cNvPr>
          <p:cNvSpPr/>
          <p:nvPr/>
        </p:nvSpPr>
        <p:spPr>
          <a:xfrm>
            <a:off x="6641843" y="1602580"/>
            <a:ext cx="886084" cy="901641"/>
          </a:xfrm>
          <a:custGeom>
            <a:avLst/>
            <a:gdLst/>
            <a:ahLst/>
            <a:cxnLst/>
            <a:rect l="l" t="t" r="r" b="b"/>
            <a:pathLst>
              <a:path w="832484" h="832485">
                <a:moveTo>
                  <a:pt x="416051" y="0"/>
                </a:moveTo>
                <a:lnTo>
                  <a:pt x="367538" y="2799"/>
                </a:lnTo>
                <a:lnTo>
                  <a:pt x="320666" y="10990"/>
                </a:lnTo>
                <a:lnTo>
                  <a:pt x="275749" y="24259"/>
                </a:lnTo>
                <a:lnTo>
                  <a:pt x="233098" y="42294"/>
                </a:lnTo>
                <a:lnTo>
                  <a:pt x="193027" y="64783"/>
                </a:lnTo>
                <a:lnTo>
                  <a:pt x="155847" y="91413"/>
                </a:lnTo>
                <a:lnTo>
                  <a:pt x="121872" y="121872"/>
                </a:lnTo>
                <a:lnTo>
                  <a:pt x="91413" y="155847"/>
                </a:lnTo>
                <a:lnTo>
                  <a:pt x="64783" y="193027"/>
                </a:lnTo>
                <a:lnTo>
                  <a:pt x="42294" y="233098"/>
                </a:lnTo>
                <a:lnTo>
                  <a:pt x="24259" y="275749"/>
                </a:lnTo>
                <a:lnTo>
                  <a:pt x="10990" y="320666"/>
                </a:lnTo>
                <a:lnTo>
                  <a:pt x="2799" y="367538"/>
                </a:lnTo>
                <a:lnTo>
                  <a:pt x="0" y="416051"/>
                </a:lnTo>
                <a:lnTo>
                  <a:pt x="2799" y="464565"/>
                </a:lnTo>
                <a:lnTo>
                  <a:pt x="10990" y="511437"/>
                </a:lnTo>
                <a:lnTo>
                  <a:pt x="24259" y="556354"/>
                </a:lnTo>
                <a:lnTo>
                  <a:pt x="42294" y="599005"/>
                </a:lnTo>
                <a:lnTo>
                  <a:pt x="64783" y="639076"/>
                </a:lnTo>
                <a:lnTo>
                  <a:pt x="91413" y="676256"/>
                </a:lnTo>
                <a:lnTo>
                  <a:pt x="121872" y="710231"/>
                </a:lnTo>
                <a:lnTo>
                  <a:pt x="155847" y="740690"/>
                </a:lnTo>
                <a:lnTo>
                  <a:pt x="193027" y="767320"/>
                </a:lnTo>
                <a:lnTo>
                  <a:pt x="233098" y="789809"/>
                </a:lnTo>
                <a:lnTo>
                  <a:pt x="275749" y="807844"/>
                </a:lnTo>
                <a:lnTo>
                  <a:pt x="320666" y="821113"/>
                </a:lnTo>
                <a:lnTo>
                  <a:pt x="367538" y="829304"/>
                </a:lnTo>
                <a:lnTo>
                  <a:pt x="416051" y="832104"/>
                </a:lnTo>
                <a:lnTo>
                  <a:pt x="464565" y="829304"/>
                </a:lnTo>
                <a:lnTo>
                  <a:pt x="511437" y="821113"/>
                </a:lnTo>
                <a:lnTo>
                  <a:pt x="556354" y="807844"/>
                </a:lnTo>
                <a:lnTo>
                  <a:pt x="599005" y="789809"/>
                </a:lnTo>
                <a:lnTo>
                  <a:pt x="639076" y="767320"/>
                </a:lnTo>
                <a:lnTo>
                  <a:pt x="676256" y="740690"/>
                </a:lnTo>
                <a:lnTo>
                  <a:pt x="710231" y="710231"/>
                </a:lnTo>
                <a:lnTo>
                  <a:pt x="740690" y="676256"/>
                </a:lnTo>
                <a:lnTo>
                  <a:pt x="767320" y="639076"/>
                </a:lnTo>
                <a:lnTo>
                  <a:pt x="789809" y="599005"/>
                </a:lnTo>
                <a:lnTo>
                  <a:pt x="807844" y="556354"/>
                </a:lnTo>
                <a:lnTo>
                  <a:pt x="821113" y="511437"/>
                </a:lnTo>
                <a:lnTo>
                  <a:pt x="829304" y="464565"/>
                </a:lnTo>
                <a:lnTo>
                  <a:pt x="832104" y="416051"/>
                </a:lnTo>
                <a:lnTo>
                  <a:pt x="829304" y="367538"/>
                </a:lnTo>
                <a:lnTo>
                  <a:pt x="821113" y="320666"/>
                </a:lnTo>
                <a:lnTo>
                  <a:pt x="807844" y="275749"/>
                </a:lnTo>
                <a:lnTo>
                  <a:pt x="789809" y="233098"/>
                </a:lnTo>
                <a:lnTo>
                  <a:pt x="767320" y="193027"/>
                </a:lnTo>
                <a:lnTo>
                  <a:pt x="740690" y="155847"/>
                </a:lnTo>
                <a:lnTo>
                  <a:pt x="710231" y="121872"/>
                </a:lnTo>
                <a:lnTo>
                  <a:pt x="676256" y="91413"/>
                </a:lnTo>
                <a:lnTo>
                  <a:pt x="639076" y="64783"/>
                </a:lnTo>
                <a:lnTo>
                  <a:pt x="599005" y="42294"/>
                </a:lnTo>
                <a:lnTo>
                  <a:pt x="556354" y="24259"/>
                </a:lnTo>
                <a:lnTo>
                  <a:pt x="511437" y="10990"/>
                </a:lnTo>
                <a:lnTo>
                  <a:pt x="464565" y="2799"/>
                </a:lnTo>
                <a:lnTo>
                  <a:pt x="416051" y="0"/>
                </a:lnTo>
                <a:close/>
              </a:path>
            </a:pathLst>
          </a:custGeom>
          <a:solidFill>
            <a:srgbClr val="09436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 name="object 30" descr="dinnerware">
            <a:extLst>
              <a:ext uri="{FF2B5EF4-FFF2-40B4-BE49-F238E27FC236}">
                <a16:creationId xmlns:a16="http://schemas.microsoft.com/office/drawing/2014/main" id="{92B5EDDB-7E93-4FE8-A48D-64F4436A891E}"/>
              </a:ext>
            </a:extLst>
          </p:cNvPr>
          <p:cNvSpPr/>
          <p:nvPr/>
        </p:nvSpPr>
        <p:spPr>
          <a:xfrm>
            <a:off x="6684378" y="1728942"/>
            <a:ext cx="801014" cy="693573"/>
          </a:xfrm>
          <a:prstGeom prst="rect">
            <a:avLst/>
          </a:prstGeom>
          <a:blipFill>
            <a:blip r:embed="rId8"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object 17">
            <a:extLst>
              <a:ext uri="{FF2B5EF4-FFF2-40B4-BE49-F238E27FC236}">
                <a16:creationId xmlns:a16="http://schemas.microsoft.com/office/drawing/2014/main" id="{D0B8EB1D-767F-40BC-AFFA-A675ED2F3969}"/>
              </a:ext>
              <a:ext uri="{C183D7F6-B498-43B3-948B-1728B52AA6E4}">
                <adec:decorative xmlns:adec="http://schemas.microsoft.com/office/drawing/2017/decorative" val="1"/>
              </a:ext>
            </a:extLst>
          </p:cNvPr>
          <p:cNvSpPr/>
          <p:nvPr/>
        </p:nvSpPr>
        <p:spPr>
          <a:xfrm>
            <a:off x="6684378" y="2795444"/>
            <a:ext cx="913048" cy="901641"/>
          </a:xfrm>
          <a:custGeom>
            <a:avLst/>
            <a:gdLst/>
            <a:ahLst/>
            <a:cxnLst/>
            <a:rect l="l" t="t" r="r" b="b"/>
            <a:pathLst>
              <a:path w="832484" h="832485">
                <a:moveTo>
                  <a:pt x="416051" y="0"/>
                </a:moveTo>
                <a:lnTo>
                  <a:pt x="367538" y="2799"/>
                </a:lnTo>
                <a:lnTo>
                  <a:pt x="320666" y="10990"/>
                </a:lnTo>
                <a:lnTo>
                  <a:pt x="275749" y="24259"/>
                </a:lnTo>
                <a:lnTo>
                  <a:pt x="233098" y="42294"/>
                </a:lnTo>
                <a:lnTo>
                  <a:pt x="193027" y="64783"/>
                </a:lnTo>
                <a:lnTo>
                  <a:pt x="155847" y="91413"/>
                </a:lnTo>
                <a:lnTo>
                  <a:pt x="121872" y="121872"/>
                </a:lnTo>
                <a:lnTo>
                  <a:pt x="91413" y="155847"/>
                </a:lnTo>
                <a:lnTo>
                  <a:pt x="64783" y="193027"/>
                </a:lnTo>
                <a:lnTo>
                  <a:pt x="42294" y="233098"/>
                </a:lnTo>
                <a:lnTo>
                  <a:pt x="24259" y="275749"/>
                </a:lnTo>
                <a:lnTo>
                  <a:pt x="10990" y="320666"/>
                </a:lnTo>
                <a:lnTo>
                  <a:pt x="2799" y="367538"/>
                </a:lnTo>
                <a:lnTo>
                  <a:pt x="0" y="416051"/>
                </a:lnTo>
                <a:lnTo>
                  <a:pt x="2799" y="464565"/>
                </a:lnTo>
                <a:lnTo>
                  <a:pt x="10990" y="511437"/>
                </a:lnTo>
                <a:lnTo>
                  <a:pt x="24259" y="556354"/>
                </a:lnTo>
                <a:lnTo>
                  <a:pt x="42294" y="599005"/>
                </a:lnTo>
                <a:lnTo>
                  <a:pt x="64783" y="639076"/>
                </a:lnTo>
                <a:lnTo>
                  <a:pt x="91413" y="676256"/>
                </a:lnTo>
                <a:lnTo>
                  <a:pt x="121872" y="710231"/>
                </a:lnTo>
                <a:lnTo>
                  <a:pt x="155847" y="740690"/>
                </a:lnTo>
                <a:lnTo>
                  <a:pt x="193027" y="767320"/>
                </a:lnTo>
                <a:lnTo>
                  <a:pt x="233098" y="789809"/>
                </a:lnTo>
                <a:lnTo>
                  <a:pt x="275749" y="807844"/>
                </a:lnTo>
                <a:lnTo>
                  <a:pt x="320666" y="821113"/>
                </a:lnTo>
                <a:lnTo>
                  <a:pt x="367538" y="829304"/>
                </a:lnTo>
                <a:lnTo>
                  <a:pt x="416051" y="832104"/>
                </a:lnTo>
                <a:lnTo>
                  <a:pt x="464565" y="829304"/>
                </a:lnTo>
                <a:lnTo>
                  <a:pt x="511437" y="821113"/>
                </a:lnTo>
                <a:lnTo>
                  <a:pt x="556354" y="807844"/>
                </a:lnTo>
                <a:lnTo>
                  <a:pt x="599005" y="789809"/>
                </a:lnTo>
                <a:lnTo>
                  <a:pt x="639076" y="767320"/>
                </a:lnTo>
                <a:lnTo>
                  <a:pt x="676256" y="740690"/>
                </a:lnTo>
                <a:lnTo>
                  <a:pt x="710231" y="710231"/>
                </a:lnTo>
                <a:lnTo>
                  <a:pt x="740690" y="676256"/>
                </a:lnTo>
                <a:lnTo>
                  <a:pt x="767320" y="639076"/>
                </a:lnTo>
                <a:lnTo>
                  <a:pt x="789809" y="599005"/>
                </a:lnTo>
                <a:lnTo>
                  <a:pt x="807844" y="556354"/>
                </a:lnTo>
                <a:lnTo>
                  <a:pt x="821113" y="511437"/>
                </a:lnTo>
                <a:lnTo>
                  <a:pt x="829304" y="464565"/>
                </a:lnTo>
                <a:lnTo>
                  <a:pt x="832104" y="416051"/>
                </a:lnTo>
                <a:lnTo>
                  <a:pt x="829304" y="367538"/>
                </a:lnTo>
                <a:lnTo>
                  <a:pt x="821113" y="320666"/>
                </a:lnTo>
                <a:lnTo>
                  <a:pt x="807844" y="275749"/>
                </a:lnTo>
                <a:lnTo>
                  <a:pt x="789809" y="233098"/>
                </a:lnTo>
                <a:lnTo>
                  <a:pt x="767320" y="193027"/>
                </a:lnTo>
                <a:lnTo>
                  <a:pt x="740690" y="155847"/>
                </a:lnTo>
                <a:lnTo>
                  <a:pt x="710231" y="121872"/>
                </a:lnTo>
                <a:lnTo>
                  <a:pt x="676256" y="91413"/>
                </a:lnTo>
                <a:lnTo>
                  <a:pt x="639076" y="64783"/>
                </a:lnTo>
                <a:lnTo>
                  <a:pt x="599005" y="42294"/>
                </a:lnTo>
                <a:lnTo>
                  <a:pt x="556354" y="24259"/>
                </a:lnTo>
                <a:lnTo>
                  <a:pt x="511437" y="10990"/>
                </a:lnTo>
                <a:lnTo>
                  <a:pt x="464565" y="2799"/>
                </a:lnTo>
                <a:lnTo>
                  <a:pt x="416051" y="0"/>
                </a:lnTo>
                <a:close/>
              </a:path>
            </a:pathLst>
          </a:custGeom>
          <a:solidFill>
            <a:srgbClr val="09436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 name="object 33" descr="deliver truck ">
            <a:extLst>
              <a:ext uri="{FF2B5EF4-FFF2-40B4-BE49-F238E27FC236}">
                <a16:creationId xmlns:a16="http://schemas.microsoft.com/office/drawing/2014/main" id="{3C196779-9EF3-4B8F-AC08-67242E74C1CC}"/>
              </a:ext>
            </a:extLst>
          </p:cNvPr>
          <p:cNvSpPr/>
          <p:nvPr/>
        </p:nvSpPr>
        <p:spPr>
          <a:xfrm>
            <a:off x="6850182" y="3004236"/>
            <a:ext cx="635210" cy="451941"/>
          </a:xfrm>
          <a:prstGeom prst="rect">
            <a:avLst/>
          </a:prstGeom>
          <a:blipFill>
            <a:blip r:embed="rId7"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object 17">
            <a:extLst>
              <a:ext uri="{FF2B5EF4-FFF2-40B4-BE49-F238E27FC236}">
                <a16:creationId xmlns:a16="http://schemas.microsoft.com/office/drawing/2014/main" id="{12EB2C0C-FCE7-464F-82B8-0840E01FB792}"/>
              </a:ext>
              <a:ext uri="{C183D7F6-B498-43B3-948B-1728B52AA6E4}">
                <adec:decorative xmlns:adec="http://schemas.microsoft.com/office/drawing/2017/decorative" val="1"/>
              </a:ext>
            </a:extLst>
          </p:cNvPr>
          <p:cNvSpPr/>
          <p:nvPr/>
        </p:nvSpPr>
        <p:spPr>
          <a:xfrm>
            <a:off x="6708658" y="4234591"/>
            <a:ext cx="939854" cy="901641"/>
          </a:xfrm>
          <a:custGeom>
            <a:avLst/>
            <a:gdLst/>
            <a:ahLst/>
            <a:cxnLst/>
            <a:rect l="l" t="t" r="r" b="b"/>
            <a:pathLst>
              <a:path w="832484" h="832485">
                <a:moveTo>
                  <a:pt x="416051" y="0"/>
                </a:moveTo>
                <a:lnTo>
                  <a:pt x="367538" y="2799"/>
                </a:lnTo>
                <a:lnTo>
                  <a:pt x="320666" y="10990"/>
                </a:lnTo>
                <a:lnTo>
                  <a:pt x="275749" y="24259"/>
                </a:lnTo>
                <a:lnTo>
                  <a:pt x="233098" y="42294"/>
                </a:lnTo>
                <a:lnTo>
                  <a:pt x="193027" y="64783"/>
                </a:lnTo>
                <a:lnTo>
                  <a:pt x="155847" y="91413"/>
                </a:lnTo>
                <a:lnTo>
                  <a:pt x="121872" y="121872"/>
                </a:lnTo>
                <a:lnTo>
                  <a:pt x="91413" y="155847"/>
                </a:lnTo>
                <a:lnTo>
                  <a:pt x="64783" y="193027"/>
                </a:lnTo>
                <a:lnTo>
                  <a:pt x="42294" y="233098"/>
                </a:lnTo>
                <a:lnTo>
                  <a:pt x="24259" y="275749"/>
                </a:lnTo>
                <a:lnTo>
                  <a:pt x="10990" y="320666"/>
                </a:lnTo>
                <a:lnTo>
                  <a:pt x="2799" y="367538"/>
                </a:lnTo>
                <a:lnTo>
                  <a:pt x="0" y="416051"/>
                </a:lnTo>
                <a:lnTo>
                  <a:pt x="2799" y="464565"/>
                </a:lnTo>
                <a:lnTo>
                  <a:pt x="10990" y="511437"/>
                </a:lnTo>
                <a:lnTo>
                  <a:pt x="24259" y="556354"/>
                </a:lnTo>
                <a:lnTo>
                  <a:pt x="42294" y="599005"/>
                </a:lnTo>
                <a:lnTo>
                  <a:pt x="64783" y="639076"/>
                </a:lnTo>
                <a:lnTo>
                  <a:pt x="91413" y="676256"/>
                </a:lnTo>
                <a:lnTo>
                  <a:pt x="121872" y="710231"/>
                </a:lnTo>
                <a:lnTo>
                  <a:pt x="155847" y="740690"/>
                </a:lnTo>
                <a:lnTo>
                  <a:pt x="193027" y="767320"/>
                </a:lnTo>
                <a:lnTo>
                  <a:pt x="233098" y="789809"/>
                </a:lnTo>
                <a:lnTo>
                  <a:pt x="275749" y="807844"/>
                </a:lnTo>
                <a:lnTo>
                  <a:pt x="320666" y="821113"/>
                </a:lnTo>
                <a:lnTo>
                  <a:pt x="367538" y="829304"/>
                </a:lnTo>
                <a:lnTo>
                  <a:pt x="416051" y="832104"/>
                </a:lnTo>
                <a:lnTo>
                  <a:pt x="464565" y="829304"/>
                </a:lnTo>
                <a:lnTo>
                  <a:pt x="511437" y="821113"/>
                </a:lnTo>
                <a:lnTo>
                  <a:pt x="556354" y="807844"/>
                </a:lnTo>
                <a:lnTo>
                  <a:pt x="599005" y="789809"/>
                </a:lnTo>
                <a:lnTo>
                  <a:pt x="639076" y="767320"/>
                </a:lnTo>
                <a:lnTo>
                  <a:pt x="676256" y="740690"/>
                </a:lnTo>
                <a:lnTo>
                  <a:pt x="710231" y="710231"/>
                </a:lnTo>
                <a:lnTo>
                  <a:pt x="740690" y="676256"/>
                </a:lnTo>
                <a:lnTo>
                  <a:pt x="767320" y="639076"/>
                </a:lnTo>
                <a:lnTo>
                  <a:pt x="789809" y="599005"/>
                </a:lnTo>
                <a:lnTo>
                  <a:pt x="807844" y="556354"/>
                </a:lnTo>
                <a:lnTo>
                  <a:pt x="821113" y="511437"/>
                </a:lnTo>
                <a:lnTo>
                  <a:pt x="829304" y="464565"/>
                </a:lnTo>
                <a:lnTo>
                  <a:pt x="832104" y="416051"/>
                </a:lnTo>
                <a:lnTo>
                  <a:pt x="829304" y="367538"/>
                </a:lnTo>
                <a:lnTo>
                  <a:pt x="821113" y="320666"/>
                </a:lnTo>
                <a:lnTo>
                  <a:pt x="807844" y="275749"/>
                </a:lnTo>
                <a:lnTo>
                  <a:pt x="789809" y="233098"/>
                </a:lnTo>
                <a:lnTo>
                  <a:pt x="767320" y="193027"/>
                </a:lnTo>
                <a:lnTo>
                  <a:pt x="740690" y="155847"/>
                </a:lnTo>
                <a:lnTo>
                  <a:pt x="710231" y="121872"/>
                </a:lnTo>
                <a:lnTo>
                  <a:pt x="676256" y="91413"/>
                </a:lnTo>
                <a:lnTo>
                  <a:pt x="639076" y="64783"/>
                </a:lnTo>
                <a:lnTo>
                  <a:pt x="599005" y="42294"/>
                </a:lnTo>
                <a:lnTo>
                  <a:pt x="556354" y="24259"/>
                </a:lnTo>
                <a:lnTo>
                  <a:pt x="511437" y="10990"/>
                </a:lnTo>
                <a:lnTo>
                  <a:pt x="464565" y="2799"/>
                </a:lnTo>
                <a:lnTo>
                  <a:pt x="416051" y="0"/>
                </a:lnTo>
                <a:close/>
              </a:path>
            </a:pathLst>
          </a:custGeom>
          <a:solidFill>
            <a:srgbClr val="09436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0" name="object 35" descr="student">
            <a:extLst>
              <a:ext uri="{FF2B5EF4-FFF2-40B4-BE49-F238E27FC236}">
                <a16:creationId xmlns:a16="http://schemas.microsoft.com/office/drawing/2014/main" id="{FF9B9A12-65D6-4DBB-8705-B5B117138937}"/>
              </a:ext>
            </a:extLst>
          </p:cNvPr>
          <p:cNvSpPr/>
          <p:nvPr/>
        </p:nvSpPr>
        <p:spPr>
          <a:xfrm>
            <a:off x="6832598" y="4353778"/>
            <a:ext cx="586143" cy="603341"/>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737495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b1383 ">
            <a:extLs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564726" cy="6857143"/>
          </a:xfrm>
          <a:prstGeom prst="rect">
            <a:avLst/>
          </a:prstGeom>
          <a:solidFill>
            <a:srgbClr val="65A050"/>
          </a:solidFill>
        </p:spPr>
      </p:pic>
      <p:sp>
        <p:nvSpPr>
          <p:cNvPr id="3" name="Title 2">
            <a:extLst>
              <a:ext uri="{FF2B5EF4-FFF2-40B4-BE49-F238E27FC236}">
                <a16:creationId xmlns:a16="http://schemas.microsoft.com/office/drawing/2014/main" id="{27601056-F90E-412B-9AB6-EA0BA8250656}"/>
              </a:ext>
            </a:extLst>
          </p:cNvPr>
          <p:cNvSpPr>
            <a:spLocks noGrp="1"/>
          </p:cNvSpPr>
          <p:nvPr>
            <p:ph type="title"/>
          </p:nvPr>
        </p:nvSpPr>
        <p:spPr>
          <a:xfrm>
            <a:off x="3363132" y="365125"/>
            <a:ext cx="7990667" cy="1325563"/>
          </a:xfrm>
        </p:spPr>
        <p:txBody>
          <a:bodyPr/>
          <a:lstStyle/>
          <a:p>
            <a:r>
              <a:rPr lang="en-US" dirty="0">
                <a:solidFill>
                  <a:srgbClr val="65A050"/>
                </a:solidFill>
              </a:rPr>
              <a:t>sb1383</a:t>
            </a:r>
          </a:p>
        </p:txBody>
      </p:sp>
    </p:spTree>
    <p:extLst>
      <p:ext uri="{BB962C8B-B14F-4D97-AF65-F5344CB8AC3E}">
        <p14:creationId xmlns:p14="http://schemas.microsoft.com/office/powerpoint/2010/main" val="7156084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Recovered Organic Waste Products">
            <a:extLst>
              <a:ext uri="{FF2B5EF4-FFF2-40B4-BE49-F238E27FC236}">
                <a16:creationId xmlns:a16="http://schemas.microsoft.com/office/drawing/2014/main" id="{B9B1F44B-6FF9-4A1E-81D7-AF37CCD2F237}"/>
              </a:ext>
            </a:extLst>
          </p:cNvPr>
          <p:cNvSpPr>
            <a:spLocks noGrp="1"/>
          </p:cNvSpPr>
          <p:nvPr>
            <p:ph type="title"/>
          </p:nvPr>
        </p:nvSpPr>
        <p:spPr>
          <a:xfrm>
            <a:off x="0" y="1"/>
            <a:ext cx="12192000" cy="1337839"/>
          </a:xfrm>
          <a:solidFill>
            <a:srgbClr val="055D78"/>
          </a:solidFill>
        </p:spPr>
        <p:txBody>
          <a:bodyPr/>
          <a:lstStyle/>
          <a:p>
            <a:pPr algn="ctr"/>
            <a:r>
              <a:rPr kumimoji="0" lang="en-US" sz="440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Recovered Organic Waste Products</a:t>
            </a:r>
            <a:endParaRPr lang="en-US" dirty="0">
              <a:latin typeface="Arial" panose="020B0604020202020204" pitchFamily="34" charset="0"/>
              <a:cs typeface="Arial" panose="020B0604020202020204" pitchFamily="34" charset="0"/>
            </a:endParaRPr>
          </a:p>
        </p:txBody>
      </p:sp>
      <p:sp>
        <p:nvSpPr>
          <p:cNvPr id="3" name="Text Placeholder 2" descr="mulch">
            <a:extLst>
              <a:ext uri="{FF2B5EF4-FFF2-40B4-BE49-F238E27FC236}">
                <a16:creationId xmlns:a16="http://schemas.microsoft.com/office/drawing/2014/main" id="{C46146A3-A6BB-465F-BAC0-6836DE7A3A0B}"/>
              </a:ext>
            </a:extLst>
          </p:cNvPr>
          <p:cNvSpPr>
            <a:spLocks noGrp="1"/>
          </p:cNvSpPr>
          <p:nvPr>
            <p:ph type="body" idx="1"/>
          </p:nvPr>
        </p:nvSpPr>
        <p:spPr>
          <a:xfrm>
            <a:off x="839789" y="1512916"/>
            <a:ext cx="2634932" cy="778669"/>
          </a:xfrm>
          <a:solidFill>
            <a:srgbClr val="0988B0"/>
          </a:solidFill>
        </p:spPr>
        <p:txBody>
          <a:bodyPr>
            <a:normAutofit fontScale="25000" lnSpcReduction="20000"/>
          </a:bodyPr>
          <a:lstStyle/>
          <a:p>
            <a:pPr algn="ctr"/>
            <a:endParaRPr kumimoji="0" lang="en-US" sz="2400" b="0" i="0" u="none" strike="noStrike" kern="120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endParaRPr>
          </a:p>
          <a:p>
            <a:pPr algn="ctr"/>
            <a:endParaRPr kumimoji="0" lang="en-US" sz="2400" b="0" i="0" u="none" strike="noStrike" kern="120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endParaRPr>
          </a:p>
          <a:p>
            <a:pPr algn="ctr"/>
            <a:r>
              <a:rPr kumimoji="0" lang="en-US" sz="112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Mulch</a:t>
            </a:r>
          </a:p>
          <a:p>
            <a:endParaRPr lang="en-US" dirty="0"/>
          </a:p>
        </p:txBody>
      </p:sp>
      <p:pic>
        <p:nvPicPr>
          <p:cNvPr id="7" name="Picture 2" descr="mulch">
            <a:extLst>
              <a:ext uri="{FF2B5EF4-FFF2-40B4-BE49-F238E27FC236}">
                <a16:creationId xmlns:a16="http://schemas.microsoft.com/office/drawing/2014/main" id="{34CCD30A-041E-47C9-87A5-E3EAC12CA4D2}"/>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837578" y="2273978"/>
            <a:ext cx="2634931" cy="1863673"/>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6" name="Text Placeholder 2" descr="compost">
            <a:extLst>
              <a:ext uri="{FF2B5EF4-FFF2-40B4-BE49-F238E27FC236}">
                <a16:creationId xmlns:a16="http://schemas.microsoft.com/office/drawing/2014/main" id="{903AF4E0-4CA1-4407-956C-6C9091249418}"/>
              </a:ext>
            </a:extLst>
          </p:cNvPr>
          <p:cNvSpPr txBox="1">
            <a:spLocks/>
          </p:cNvSpPr>
          <p:nvPr/>
        </p:nvSpPr>
        <p:spPr>
          <a:xfrm>
            <a:off x="837580" y="4363879"/>
            <a:ext cx="2634932" cy="582663"/>
          </a:xfrm>
          <a:prstGeom prst="rect">
            <a:avLst/>
          </a:prstGeom>
          <a:solidFill>
            <a:srgbClr val="0988B0"/>
          </a:solidFill>
        </p:spPr>
        <p:txBody>
          <a:bodyPr vert="horz" lIns="91440" tIns="45720" rIns="91440" bIns="45720" rtlCol="0" anchor="b">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endParaRPr lang="en-US" b="0" dirty="0">
              <a:solidFill>
                <a:prstClr val="white"/>
              </a:solidFill>
              <a:latin typeface="Calibri" panose="020F0502020204030204" pitchFamily="34" charset="0"/>
              <a:cs typeface="Calibri" panose="020F0502020204030204" pitchFamily="34" charset="0"/>
            </a:endParaRPr>
          </a:p>
          <a:p>
            <a:pPr algn="ctr"/>
            <a:endParaRPr lang="en-US" b="0" dirty="0">
              <a:solidFill>
                <a:prstClr val="white"/>
              </a:solidFill>
              <a:latin typeface="Calibri" panose="020F0502020204030204" pitchFamily="34" charset="0"/>
              <a:cs typeface="Calibri" panose="020F0502020204030204" pitchFamily="34" charset="0"/>
            </a:endParaRPr>
          </a:p>
          <a:p>
            <a:pPr algn="ctr"/>
            <a:r>
              <a:rPr lang="en-US" sz="11200" b="0" dirty="0">
                <a:solidFill>
                  <a:prstClr val="white"/>
                </a:solidFill>
                <a:latin typeface="Arial" panose="020B0604020202020204" pitchFamily="34" charset="0"/>
                <a:cs typeface="Arial" panose="020B0604020202020204" pitchFamily="34" charset="0"/>
              </a:rPr>
              <a:t>Compost</a:t>
            </a:r>
          </a:p>
          <a:p>
            <a:endParaRPr lang="en-US" dirty="0"/>
          </a:p>
        </p:txBody>
      </p:sp>
      <p:pic>
        <p:nvPicPr>
          <p:cNvPr id="13" name="Picture 2" descr="handing over compost">
            <a:extLst>
              <a:ext uri="{FF2B5EF4-FFF2-40B4-BE49-F238E27FC236}">
                <a16:creationId xmlns:a16="http://schemas.microsoft.com/office/drawing/2014/main" id="{2EFFB9C0-3ACA-4397-A5FF-1DE76C3CA7C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7579" y="4897211"/>
            <a:ext cx="2634932" cy="1906634"/>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8" name="Text Placeholder 2" descr="renewable fuel ">
            <a:extLst>
              <a:ext uri="{FF2B5EF4-FFF2-40B4-BE49-F238E27FC236}">
                <a16:creationId xmlns:a16="http://schemas.microsoft.com/office/drawing/2014/main" id="{4E31AA4A-EDC4-4EB4-B996-9EE722F2EA77}"/>
              </a:ext>
            </a:extLst>
          </p:cNvPr>
          <p:cNvSpPr txBox="1">
            <a:spLocks/>
          </p:cNvSpPr>
          <p:nvPr/>
        </p:nvSpPr>
        <p:spPr>
          <a:xfrm>
            <a:off x="4812528" y="1512916"/>
            <a:ext cx="2634932" cy="823912"/>
          </a:xfrm>
          <a:prstGeom prst="rect">
            <a:avLst/>
          </a:prstGeom>
          <a:solidFill>
            <a:srgbClr val="0988B0"/>
          </a:solidFill>
        </p:spPr>
        <p:txBody>
          <a:bodyPr vert="horz" lIns="91440" tIns="45720" rIns="91440" bIns="45720" rtlCol="0" anchor="b">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endParaRPr lang="en-US" b="0" dirty="0">
              <a:solidFill>
                <a:prstClr val="white"/>
              </a:solidFill>
              <a:latin typeface="Calibri" panose="020F0502020204030204" pitchFamily="34" charset="0"/>
              <a:cs typeface="Calibri" panose="020F0502020204030204" pitchFamily="34" charset="0"/>
            </a:endParaRPr>
          </a:p>
          <a:p>
            <a:pPr algn="ctr"/>
            <a:endParaRPr lang="en-US" b="0" dirty="0">
              <a:solidFill>
                <a:prstClr val="white"/>
              </a:solidFill>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Renewable Fuel</a:t>
            </a:r>
          </a:p>
          <a:p>
            <a:endParaRPr lang="en-US" dirty="0"/>
          </a:p>
        </p:txBody>
      </p:sp>
      <p:pic>
        <p:nvPicPr>
          <p:cNvPr id="12" name="Picture 11" descr="garbage trucks">
            <a:extLst>
              <a:ext uri="{FF2B5EF4-FFF2-40B4-BE49-F238E27FC236}">
                <a16:creationId xmlns:a16="http://schemas.microsoft.com/office/drawing/2014/main" id="{54D21F0D-C89E-438C-83FE-415D2B5DF0F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20535" y="2336828"/>
            <a:ext cx="2642939" cy="1800823"/>
          </a:xfrm>
          <a:prstGeom prst="rect">
            <a:avLst/>
          </a:prstGeom>
          <a:effectLst>
            <a:outerShdw blurRad="50800" dist="38100" dir="2700000" algn="tl" rotWithShape="0">
              <a:prstClr val="black">
                <a:alpha val="40000"/>
              </a:prstClr>
            </a:outerShdw>
          </a:effectLst>
        </p:spPr>
      </p:pic>
      <p:sp>
        <p:nvSpPr>
          <p:cNvPr id="17" name="Text Placeholder 2" descr="renewable ">
            <a:extLst>
              <a:ext uri="{FF2B5EF4-FFF2-40B4-BE49-F238E27FC236}">
                <a16:creationId xmlns:a16="http://schemas.microsoft.com/office/drawing/2014/main" id="{6E6CC60F-45BD-488D-A433-87AEDBD1E440}"/>
              </a:ext>
            </a:extLst>
          </p:cNvPr>
          <p:cNvSpPr txBox="1">
            <a:spLocks/>
          </p:cNvSpPr>
          <p:nvPr/>
        </p:nvSpPr>
        <p:spPr>
          <a:xfrm>
            <a:off x="4828542" y="4252375"/>
            <a:ext cx="2634932" cy="678424"/>
          </a:xfrm>
          <a:prstGeom prst="rect">
            <a:avLst/>
          </a:prstGeom>
          <a:solidFill>
            <a:srgbClr val="0988B0"/>
          </a:solidFill>
        </p:spPr>
        <p:txBody>
          <a:bodyPr vert="horz" lIns="91440" tIns="45720" rIns="91440" bIns="45720" rtlCol="0" anchor="b">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endParaRPr lang="en-US" b="0" dirty="0">
              <a:solidFill>
                <a:prstClr val="white"/>
              </a:solidFill>
              <a:latin typeface="Calibri" panose="020F0502020204030204" pitchFamily="34" charset="0"/>
              <a:cs typeface="Calibri" panose="020F0502020204030204" pitchFamily="34" charset="0"/>
            </a:endParaRPr>
          </a:p>
          <a:p>
            <a:pPr algn="ctr"/>
            <a:endParaRPr lang="en-US" b="0" dirty="0">
              <a:solidFill>
                <a:prstClr val="white"/>
              </a:solidFill>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Renewable Elec</a:t>
            </a:r>
          </a:p>
          <a:p>
            <a:endParaRPr lang="en-US" dirty="0"/>
          </a:p>
        </p:txBody>
      </p:sp>
      <p:pic>
        <p:nvPicPr>
          <p:cNvPr id="14" name="Picture 2" descr="power lines ">
            <a:extLst>
              <a:ext uri="{FF2B5EF4-FFF2-40B4-BE49-F238E27FC236}">
                <a16:creationId xmlns:a16="http://schemas.microsoft.com/office/drawing/2014/main" id="{B587CA91-6C5C-4BB3-A63C-62CE2F7B0DD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828542" y="4930799"/>
            <a:ext cx="2634932" cy="1906634"/>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20" name="Text Placeholder 2" descr="renewable heat ">
            <a:extLst>
              <a:ext uri="{FF2B5EF4-FFF2-40B4-BE49-F238E27FC236}">
                <a16:creationId xmlns:a16="http://schemas.microsoft.com/office/drawing/2014/main" id="{CF805CED-251C-4336-8880-C64EC1236D7A}"/>
              </a:ext>
            </a:extLst>
          </p:cNvPr>
          <p:cNvSpPr txBox="1">
            <a:spLocks/>
          </p:cNvSpPr>
          <p:nvPr/>
        </p:nvSpPr>
        <p:spPr>
          <a:xfrm>
            <a:off x="8785267" y="1512916"/>
            <a:ext cx="2765048" cy="739025"/>
          </a:xfrm>
          <a:prstGeom prst="rect">
            <a:avLst/>
          </a:prstGeom>
          <a:solidFill>
            <a:srgbClr val="0988B0"/>
          </a:solidFill>
        </p:spPr>
        <p:txBody>
          <a:bodyPr vert="horz" lIns="91440" tIns="45720" rIns="91440" bIns="45720" rtlCol="0" anchor="b">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endParaRPr lang="en-US" b="0" dirty="0">
              <a:solidFill>
                <a:prstClr val="white"/>
              </a:solidFill>
              <a:latin typeface="Calibri" panose="020F0502020204030204" pitchFamily="34" charset="0"/>
              <a:cs typeface="Calibri" panose="020F0502020204030204" pitchFamily="34" charset="0"/>
            </a:endParaRPr>
          </a:p>
          <a:p>
            <a:pPr algn="ctr"/>
            <a:endParaRPr lang="en-US" b="0" dirty="0">
              <a:solidFill>
                <a:prstClr val="white"/>
              </a:solidFill>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Renewable Heat</a:t>
            </a:r>
          </a:p>
          <a:p>
            <a:endParaRPr lang="en-US" dirty="0"/>
          </a:p>
        </p:txBody>
      </p:sp>
      <p:pic>
        <p:nvPicPr>
          <p:cNvPr id="9" name="Picture 2" descr="heating system ">
            <a:extLst>
              <a:ext uri="{FF2B5EF4-FFF2-40B4-BE49-F238E27FC236}">
                <a16:creationId xmlns:a16="http://schemas.microsoft.com/office/drawing/2014/main" id="{F7404954-2D78-419A-A01F-DF586FD74083}"/>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b="3757"/>
          <a:stretch/>
        </p:blipFill>
        <p:spPr bwMode="auto">
          <a:xfrm>
            <a:off x="8795486" y="2251942"/>
            <a:ext cx="2754829" cy="1885710"/>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9" name="Text Placeholder 2" descr="renewable ">
            <a:extLst>
              <a:ext uri="{FF2B5EF4-FFF2-40B4-BE49-F238E27FC236}">
                <a16:creationId xmlns:a16="http://schemas.microsoft.com/office/drawing/2014/main" id="{FB0D6A1F-B7D8-45F1-BA2B-694ADC2E185F}"/>
              </a:ext>
            </a:extLst>
          </p:cNvPr>
          <p:cNvSpPr txBox="1">
            <a:spLocks/>
          </p:cNvSpPr>
          <p:nvPr/>
        </p:nvSpPr>
        <p:spPr>
          <a:xfrm>
            <a:off x="8769975" y="4252375"/>
            <a:ext cx="2780340" cy="694167"/>
          </a:xfrm>
          <a:prstGeom prst="rect">
            <a:avLst/>
          </a:prstGeom>
          <a:solidFill>
            <a:srgbClr val="0988B0"/>
          </a:solidFill>
        </p:spPr>
        <p:txBody>
          <a:bodyPr vert="horz" lIns="91440" tIns="45720" rIns="91440" bIns="45720" rtlCol="0" anchor="b">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endParaRPr lang="en-US" b="0" dirty="0">
              <a:solidFill>
                <a:prstClr val="white"/>
              </a:solidFill>
              <a:latin typeface="Calibri" panose="020F0502020204030204" pitchFamily="34" charset="0"/>
              <a:cs typeface="Calibri" panose="020F0502020204030204" pitchFamily="34" charset="0"/>
            </a:endParaRPr>
          </a:p>
          <a:p>
            <a:pPr algn="ctr"/>
            <a:endParaRPr lang="en-US" b="0" dirty="0">
              <a:solidFill>
                <a:prstClr val="white"/>
              </a:solidFill>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800" b="0" dirty="0">
              <a:solidFill>
                <a:prstClr val="white"/>
              </a:solidFill>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8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Renewable Biomass</a:t>
            </a:r>
          </a:p>
          <a:p>
            <a:endParaRPr lang="en-US" dirty="0"/>
          </a:p>
        </p:txBody>
      </p:sp>
      <p:pic>
        <p:nvPicPr>
          <p:cNvPr id="15" name="Picture 2" descr="mulch ">
            <a:extLst>
              <a:ext uri="{FF2B5EF4-FFF2-40B4-BE49-F238E27FC236}">
                <a16:creationId xmlns:a16="http://schemas.microsoft.com/office/drawing/2014/main" id="{A62BF0E9-9F08-40AE-B794-BF805331405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tretch>
            <a:fillRect/>
          </a:stretch>
        </p:blipFill>
        <p:spPr bwMode="auto">
          <a:xfrm>
            <a:off x="8769975" y="4951366"/>
            <a:ext cx="2780340" cy="1941214"/>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97783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CalRecycle Will Calculate a Procurement Target for Jurisdictions">
            <a:extLst>
              <a:ext uri="{FF2B5EF4-FFF2-40B4-BE49-F238E27FC236}">
                <a16:creationId xmlns:a16="http://schemas.microsoft.com/office/drawing/2014/main" id="{7FF807A7-7D40-49BC-A0A9-65865F889C2C}"/>
              </a:ext>
            </a:extLst>
          </p:cNvPr>
          <p:cNvSpPr>
            <a:spLocks noGrp="1"/>
          </p:cNvSpPr>
          <p:nvPr>
            <p:ph type="title"/>
          </p:nvPr>
        </p:nvSpPr>
        <p:spPr>
          <a:xfrm>
            <a:off x="0" y="2"/>
            <a:ext cx="12191998" cy="1339726"/>
          </a:xfrm>
          <a:solidFill>
            <a:srgbClr val="65A050"/>
          </a:solidFill>
        </p:spPr>
        <p:txBody>
          <a:bodyPr/>
          <a:lstStyle/>
          <a:p>
            <a:pPr algn="ctr"/>
            <a:r>
              <a:rPr kumimoji="0" lang="en-US" sz="440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CalRecycle Will Calculate a Procurement Target for Jurisdictions</a:t>
            </a:r>
            <a:endParaRPr lang="en-US" dirty="0">
              <a:latin typeface="Arial" panose="020B0604020202020204" pitchFamily="34" charset="0"/>
              <a:cs typeface="Arial" panose="020B0604020202020204" pitchFamily="34" charset="0"/>
            </a:endParaRPr>
          </a:p>
        </p:txBody>
      </p:sp>
      <p:sp>
        <p:nvSpPr>
          <p:cNvPr id="21" name="TextBox 20" descr="Procurement Requirements Determined by Population&#10;">
            <a:extLst>
              <a:ext uri="{FF2B5EF4-FFF2-40B4-BE49-F238E27FC236}">
                <a16:creationId xmlns:a16="http://schemas.microsoft.com/office/drawing/2014/main" id="{D6C83C56-A2CF-4FC6-B20C-A810352FBDD9}"/>
              </a:ext>
            </a:extLst>
          </p:cNvPr>
          <p:cNvSpPr txBox="1"/>
          <p:nvPr/>
        </p:nvSpPr>
        <p:spPr>
          <a:xfrm>
            <a:off x="0" y="1520216"/>
            <a:ext cx="5974081" cy="830997"/>
          </a:xfrm>
          <a:prstGeom prst="rect">
            <a:avLst/>
          </a:prstGeom>
          <a:solidFill>
            <a:srgbClr val="0988B0"/>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Procurement Requirements Determined by Population</a:t>
            </a:r>
          </a:p>
        </p:txBody>
      </p:sp>
      <p:sp>
        <p:nvSpPr>
          <p:cNvPr id="23" name="TextBox 22" descr="Jurisdictions Customize Procurement&#10;">
            <a:extLst>
              <a:ext uri="{FF2B5EF4-FFF2-40B4-BE49-F238E27FC236}">
                <a16:creationId xmlns:a16="http://schemas.microsoft.com/office/drawing/2014/main" id="{4FEF2DFA-DFCC-46CF-A172-FABA498D384E}"/>
              </a:ext>
            </a:extLst>
          </p:cNvPr>
          <p:cNvSpPr txBox="1"/>
          <p:nvPr/>
        </p:nvSpPr>
        <p:spPr>
          <a:xfrm>
            <a:off x="6095999" y="1520216"/>
            <a:ext cx="6095999" cy="830997"/>
          </a:xfrm>
          <a:prstGeom prst="rect">
            <a:avLst/>
          </a:prstGeom>
          <a:solidFill>
            <a:srgbClr val="0988B0"/>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Jurisdictions Customize Procurement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descr="Jurisdiction’s Population x 0.08 Tons per Capita Factor =Jurisdiction’s Procurement Target     x  Conversion Factor for Products = Procurement of Recovered Organic                   Waste Products&#10;">
            <a:extLst>
              <a:ext uri="{FF2B5EF4-FFF2-40B4-BE49-F238E27FC236}">
                <a16:creationId xmlns:a16="http://schemas.microsoft.com/office/drawing/2014/main" id="{C5BC52F0-7C41-4992-9A8C-03163EA5D557}"/>
              </a:ext>
            </a:extLst>
          </p:cNvPr>
          <p:cNvSpPr>
            <a:spLocks noGrp="1"/>
          </p:cNvSpPr>
          <p:nvPr>
            <p:ph sz="half" idx="1"/>
          </p:nvPr>
        </p:nvSpPr>
        <p:spPr>
          <a:xfrm>
            <a:off x="178420" y="2418524"/>
            <a:ext cx="11786839" cy="1224457"/>
          </a:xfrm>
        </p:spPr>
        <p:txBody>
          <a:bodyPr>
            <a:normAutofit fontScale="55000" lnSpcReduction="20000"/>
          </a:bodyPr>
          <a:lstStyle/>
          <a:p>
            <a:pPr marL="0" indent="0" algn="ctr">
              <a:buNone/>
            </a:pPr>
            <a:r>
              <a:rPr lang="en-US" sz="5100" dirty="0">
                <a:solidFill>
                  <a:prstClr val="black"/>
                </a:solidFill>
                <a:latin typeface="Arial" panose="020B0604020202020204" pitchFamily="34" charset="0"/>
                <a:cs typeface="Arial" panose="020B0604020202020204" pitchFamily="34" charset="0"/>
              </a:rPr>
              <a:t>(Jurisdiction’s Population) x (0.08 Tons per Capita Factor) = (Jurisdiction’s Procurement Target)  x  (Conversion Factor for Products) = (Procurement of Recovered Organic Waste Products)</a:t>
            </a:r>
          </a:p>
          <a:p>
            <a:pPr marL="0" indent="0">
              <a:buNone/>
            </a:pPr>
            <a:endParaRPr lang="en-US" dirty="0"/>
          </a:p>
        </p:txBody>
      </p:sp>
      <p:pic>
        <p:nvPicPr>
          <p:cNvPr id="5" name="Picture 4" descr="group of people">
            <a:extLst>
              <a:ext uri="{FF2B5EF4-FFF2-40B4-BE49-F238E27FC236}">
                <a16:creationId xmlns:a16="http://schemas.microsoft.com/office/drawing/2014/main" id="{CC8202B2-3030-46A1-8DD6-5E88A9E97E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1841" y="4031602"/>
            <a:ext cx="2875713" cy="2033774"/>
          </a:xfrm>
          <a:prstGeom prst="rect">
            <a:avLst/>
          </a:prstGeom>
        </p:spPr>
      </p:pic>
      <p:pic>
        <p:nvPicPr>
          <p:cNvPr id="6" name="Picture 5" descr="image of a bell ">
            <a:extLst>
              <a:ext uri="{FF2B5EF4-FFF2-40B4-BE49-F238E27FC236}">
                <a16:creationId xmlns:a16="http://schemas.microsoft.com/office/drawing/2014/main" id="{1B9B4496-C3F5-44A3-9CFA-736E492B14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20299" y="3492415"/>
            <a:ext cx="2507563" cy="2760183"/>
          </a:xfrm>
          <a:prstGeom prst="rect">
            <a:avLst/>
          </a:prstGeom>
        </p:spPr>
      </p:pic>
      <p:sp>
        <p:nvSpPr>
          <p:cNvPr id="19" name="TextBox 18" descr="Jurisdiction Procurement Target (tons of raw &#10;organic ">
            <a:extLst>
              <a:ext uri="{FF2B5EF4-FFF2-40B4-BE49-F238E27FC236}">
                <a16:creationId xmlns:a16="http://schemas.microsoft.com/office/drawing/2014/main" id="{5C66D0A0-A297-42B3-BBD1-BC0F5819E4E9}"/>
              </a:ext>
            </a:extLst>
          </p:cNvPr>
          <p:cNvSpPr txBox="1"/>
          <p:nvPr/>
        </p:nvSpPr>
        <p:spPr>
          <a:xfrm>
            <a:off x="5072860" y="4467494"/>
            <a:ext cx="1802440" cy="178510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Jurisdiction Procurement Target (tons of raw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organic </a:t>
            </a:r>
            <a:endParaRPr lang="en-US" sz="2200" dirty="0">
              <a:latin typeface="Arial" panose="020B0604020202020204" pitchFamily="34" charset="0"/>
              <a:cs typeface="Arial" panose="020B0604020202020204" pitchFamily="34" charset="0"/>
            </a:endParaRPr>
          </a:p>
        </p:txBody>
      </p:sp>
      <p:pic>
        <p:nvPicPr>
          <p:cNvPr id="7" name="Content Placeholder 3" descr="arrow">
            <a:extLst>
              <a:ext uri="{FF2B5EF4-FFF2-40B4-BE49-F238E27FC236}">
                <a16:creationId xmlns:a16="http://schemas.microsoft.com/office/drawing/2014/main" id="{2DF90870-D785-4FFF-B952-AEA47438F7C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389" r="-3" b="-3"/>
          <a:stretch/>
        </p:blipFill>
        <p:spPr>
          <a:xfrm>
            <a:off x="7743927" y="3546298"/>
            <a:ext cx="4131975" cy="3004383"/>
          </a:xfrm>
          <a:prstGeom prst="rect">
            <a:avLst/>
          </a:prstGeom>
        </p:spPr>
      </p:pic>
      <p:sp>
        <p:nvSpPr>
          <p:cNvPr id="17" name="Content Placeholder 3" descr="mulch compost ">
            <a:extLst>
              <a:ext uri="{FF2B5EF4-FFF2-40B4-BE49-F238E27FC236}">
                <a16:creationId xmlns:a16="http://schemas.microsoft.com/office/drawing/2014/main" id="{F1BC0EAC-7D39-4C08-BA83-E6B5F91F686F}"/>
              </a:ext>
            </a:extLst>
          </p:cNvPr>
          <p:cNvSpPr>
            <a:spLocks noGrp="1"/>
          </p:cNvSpPr>
          <p:nvPr>
            <p:ph sz="half" idx="2"/>
          </p:nvPr>
        </p:nvSpPr>
        <p:spPr>
          <a:xfrm>
            <a:off x="9590195" y="3642981"/>
            <a:ext cx="2375064" cy="2974816"/>
          </a:xfrm>
        </p:spPr>
        <p:txBody>
          <a:bodyPr>
            <a:normAutofit fontScale="5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Mulch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Compost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3600" b="1" dirty="0">
              <a:solidFill>
                <a:schemeClr val="bg1"/>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Renewable Fuel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Renewable Elec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Renewable Heat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3600" b="1" dirty="0">
              <a:solidFill>
                <a:schemeClr val="bg1"/>
              </a:solidFill>
              <a:latin typeface="Arial" panose="020B0604020202020204" pitchFamily="34" charset="0"/>
              <a:cs typeface="Arial" panose="020B0604020202020204" pitchFamily="34" charset="0"/>
            </a:endParaRPr>
          </a:p>
          <a:p>
            <a:pPr marL="0" indent="0">
              <a:lnSpc>
                <a:spcPct val="100000"/>
              </a:lnSpc>
              <a:spcBef>
                <a:spcPts val="0"/>
              </a:spcBef>
              <a:buNone/>
              <a:defRPr/>
            </a:pPr>
            <a:endParaRPr kumimoji="0" lang="en-US" sz="36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US" sz="36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Elec from Biomass</a:t>
            </a:r>
          </a:p>
          <a:p>
            <a:pPr marL="0" indent="0">
              <a:buNone/>
            </a:pPr>
            <a:endParaRPr lang="en-US" dirty="0"/>
          </a:p>
        </p:txBody>
      </p:sp>
    </p:spTree>
    <p:extLst>
      <p:ext uri="{BB962C8B-B14F-4D97-AF65-F5344CB8AC3E}">
        <p14:creationId xmlns:p14="http://schemas.microsoft.com/office/powerpoint/2010/main" val="4171014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Title 13" descr="Procurement Options">
            <a:extLst>
              <a:ext uri="{FF2B5EF4-FFF2-40B4-BE49-F238E27FC236}">
                <a16:creationId xmlns:a16="http://schemas.microsoft.com/office/drawing/2014/main" id="{62DFA054-C7AC-40CD-9884-D5E22356B8C4}"/>
              </a:ext>
            </a:extLst>
          </p:cNvPr>
          <p:cNvSpPr>
            <a:spLocks noGrp="1"/>
          </p:cNvSpPr>
          <p:nvPr>
            <p:ph type="title"/>
          </p:nvPr>
        </p:nvSpPr>
        <p:spPr>
          <a:xfrm>
            <a:off x="0" y="2"/>
            <a:ext cx="12192000" cy="1169551"/>
          </a:xfrm>
          <a:solidFill>
            <a:srgbClr val="65A050"/>
          </a:solidFill>
        </p:spPr>
        <p:txBody>
          <a:bodyPr/>
          <a:lstStyle/>
          <a:p>
            <a:pPr algn="ctr" rtl="0"/>
            <a:r>
              <a:rPr lang="en-US" kern="1200" cap="small" dirty="0">
                <a:solidFill>
                  <a:prstClr val="white"/>
                </a:solidFill>
                <a:latin typeface="Arial" panose="020B0604020202020204" pitchFamily="34" charset="0"/>
                <a:ea typeface="+mn-ea"/>
                <a:cs typeface="Arial" panose="020B0604020202020204" pitchFamily="34" charset="0"/>
              </a:rPr>
              <a:t> </a:t>
            </a:r>
            <a:r>
              <a:rPr kumimoji="0" lang="en-US" sz="4400" b="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Procurement Options</a:t>
            </a:r>
            <a:br>
              <a:rPr kumimoji="0" lang="en-US" sz="3200" b="1"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19" name="Content Placeholder 18" descr="Direct Procurement&#10;Jurisdictions can procure recovered organic ">
            <a:extLst>
              <a:ext uri="{FF2B5EF4-FFF2-40B4-BE49-F238E27FC236}">
                <a16:creationId xmlns:a16="http://schemas.microsoft.com/office/drawing/2014/main" id="{81134D22-796E-480A-833D-01261C8AEBB7}"/>
              </a:ext>
            </a:extLst>
          </p:cNvPr>
          <p:cNvSpPr txBox="1">
            <a:spLocks noGrp="1"/>
          </p:cNvSpPr>
          <p:nvPr>
            <p:ph sz="half" idx="2"/>
          </p:nvPr>
        </p:nvSpPr>
        <p:spPr>
          <a:xfrm>
            <a:off x="0" y="1087806"/>
            <a:ext cx="6211229" cy="5109091"/>
          </a:xfrm>
          <a:prstGeom prst="rect">
            <a:avLst/>
          </a:prstGeom>
          <a:solidFill>
            <a:srgbClr val="094366"/>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Direct Procurement</a:t>
            </a:r>
          </a:p>
          <a:p>
            <a:pPr algn="ctr" rtl="0">
              <a:defRPr/>
            </a:pPr>
            <a:r>
              <a:rPr kumimoji="0" lang="en-US" sz="20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Jurisdictions can procure recovered organic waste products directly for use or giveaway. </a:t>
            </a:r>
            <a:endParaRPr lang="en-US" sz="2000" b="0" kern="1200" dirty="0">
              <a:solidFill>
                <a:schemeClr val="bg1"/>
              </a:solidFill>
              <a:latin typeface="Arial" panose="020B0604020202020204" pitchFamily="34" charset="0"/>
              <a:cs typeface="Arial" panose="020B0604020202020204" pitchFamily="34" charset="0"/>
            </a:endParaRPr>
          </a:p>
          <a:p>
            <a:pPr algn="ctr" rtl="0">
              <a:defRPr/>
            </a:pPr>
            <a:endParaRPr kumimoji="0" lang="en-US" sz="20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endParaRPr>
          </a:p>
          <a:p>
            <a:pPr marL="342900" indent="-342900" algn="ctr" rtl="0">
              <a:buFont typeface="Arial" panose="020B0604020202020204" pitchFamily="34" charset="0"/>
              <a:buChar char="•"/>
              <a:defRPr/>
            </a:pP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Compost for City-Managed Public Landscaping</a:t>
            </a:r>
          </a:p>
          <a:p>
            <a:pPr marL="800100" lvl="1" indent="-342900" algn="ctr" rtl="0">
              <a:buFont typeface="Arial" panose="020B0604020202020204" pitchFamily="34" charset="0"/>
              <a:buChar char="•"/>
              <a:defRPr/>
            </a:pP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RNG for City-Owned Vehicles</a:t>
            </a:r>
          </a:p>
          <a:p>
            <a:pPr marL="800100" lvl="1" indent="-342900" algn="ctr" rtl="0">
              <a:buFont typeface="Arial" panose="020B0604020202020204" pitchFamily="34" charset="0"/>
              <a:buChar char="•"/>
              <a:defRPr/>
            </a:pPr>
            <a:r>
              <a:rPr kumimoji="0" lang="en-US" sz="2000" b="1"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POTW Renewable Gas for On-Site Electricity Needs</a:t>
            </a:r>
          </a:p>
          <a:p>
            <a:pPr algn="l" rtl="0">
              <a:defRPr/>
            </a:pPr>
            <a:endParaRPr kumimoji="0" lang="en-US" sz="20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endParaRPr>
          </a:p>
          <a:p>
            <a:pPr algn="l" rtl="0">
              <a:defRPr/>
            </a:pPr>
            <a:r>
              <a:rPr kumimoji="0" lang="en-US" sz="20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Procurement Does NOT </a:t>
            </a:r>
          </a:p>
          <a:p>
            <a:pPr algn="l" rtl="0">
              <a:defRPr/>
            </a:pPr>
            <a:r>
              <a:rPr kumimoji="0" lang="en-US" sz="20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Necessarily Mean Purchased!</a:t>
            </a:r>
          </a:p>
          <a:p>
            <a:pPr algn="l" rtl="0">
              <a:defRPr/>
            </a:pPr>
            <a:endParaRPr lang="en-US" sz="2000" b="0" kern="1200" dirty="0">
              <a:solidFill>
                <a:schemeClr val="bg1"/>
              </a:solidFill>
              <a:latin typeface="Arial" panose="020B0604020202020204" pitchFamily="34" charset="0"/>
              <a:cs typeface="Arial" panose="020B0604020202020204" pitchFamily="34" charset="0"/>
            </a:endParaRPr>
          </a:p>
          <a:p>
            <a:pPr algn="l" rtl="0">
              <a:defRPr/>
            </a:pPr>
            <a:r>
              <a:rPr kumimoji="0" lang="en-US" sz="20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Jurisdictions that own an </a:t>
            </a:r>
          </a:p>
          <a:p>
            <a:pPr algn="l" rtl="0">
              <a:defRPr/>
            </a:pPr>
            <a:r>
              <a:rPr kumimoji="0" lang="en-US" sz="20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organics recovery facility can </a:t>
            </a:r>
          </a:p>
          <a:p>
            <a:pPr algn="l" rtl="0">
              <a:defRPr/>
            </a:pPr>
            <a:r>
              <a:rPr kumimoji="0" lang="en-US" sz="20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procure end products for </a:t>
            </a:r>
          </a:p>
          <a:p>
            <a:pPr algn="l" rtl="0">
              <a:defRPr/>
            </a:pPr>
            <a:r>
              <a:rPr kumimoji="0" lang="en-US" sz="20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city/county use.</a:t>
            </a:r>
          </a:p>
        </p:txBody>
      </p:sp>
      <p:pic>
        <p:nvPicPr>
          <p:cNvPr id="20" name="Picture 2" descr="Image result for handing over compost">
            <a:extLst>
              <a:ext uri="{FF2B5EF4-FFF2-40B4-BE49-F238E27FC236}">
                <a16:creationId xmlns:a16="http://schemas.microsoft.com/office/drawing/2014/main" id="{31D11C8D-F7A0-4914-818F-8B6515A0229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46509" y="3963569"/>
            <a:ext cx="2259920" cy="2028770"/>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8" name="Content Placeholder 17" descr="Direct Service Provider&#10;">
            <a:extLst>
              <a:ext uri="{FF2B5EF4-FFF2-40B4-BE49-F238E27FC236}">
                <a16:creationId xmlns:a16="http://schemas.microsoft.com/office/drawing/2014/main" id="{70B3E8BB-66D6-4C5D-90DD-3FA64FDE9B36}"/>
              </a:ext>
            </a:extLst>
          </p:cNvPr>
          <p:cNvSpPr>
            <a:spLocks noGrp="1"/>
          </p:cNvSpPr>
          <p:nvPr>
            <p:ph sz="half" idx="3"/>
          </p:nvPr>
        </p:nvSpPr>
        <p:spPr>
          <a:xfrm>
            <a:off x="6211229" y="1087804"/>
            <a:ext cx="5980771" cy="5109091"/>
          </a:xfrm>
          <a:solidFill>
            <a:srgbClr val="416733"/>
          </a:solidFill>
        </p:spPr>
        <p:txBody>
          <a:bodyPr/>
          <a:lstStyle/>
          <a:p>
            <a:pPr algn="ctr" rtl="0"/>
            <a:r>
              <a:rPr lang="en-US" sz="2800" b="0" kern="1200" dirty="0">
                <a:solidFill>
                  <a:schemeClr val="bg1"/>
                </a:solidFill>
                <a:latin typeface="Arial" panose="020B0604020202020204" pitchFamily="34" charset="0"/>
                <a:cs typeface="Arial" panose="020B0604020202020204" pitchFamily="34" charset="0"/>
              </a:rPr>
              <a:t>Direct Service Provider</a:t>
            </a:r>
          </a:p>
          <a:p>
            <a:pPr algn="ctr" rtl="0"/>
            <a:r>
              <a:rPr kumimoji="0" lang="en-US" sz="18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Jurisdictions can meet their procurement requirement by contracting with a service provider that uses recovered organic waste products like compost or renewable natural gas.</a:t>
            </a:r>
          </a:p>
          <a:p>
            <a:pPr algn="ctr" rtl="0"/>
            <a:endParaRPr kumimoji="0" lang="en-US" sz="18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endParaRPr>
          </a:p>
          <a:p>
            <a:pPr marL="285750" indent="-285750" algn="ctr" rtl="0">
              <a:buFont typeface="Arial" panose="020B0604020202020204" pitchFamily="34" charset="0"/>
              <a:buChar char="•"/>
            </a:pPr>
            <a:r>
              <a:rPr kumimoji="0" lang="en-US" sz="180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Waste Haulers</a:t>
            </a:r>
          </a:p>
          <a:p>
            <a:pPr marL="285750" indent="-285750" algn="ctr" rtl="0">
              <a:buFont typeface="Arial" panose="020B0604020202020204" pitchFamily="34" charset="0"/>
              <a:buChar char="•"/>
            </a:pPr>
            <a:r>
              <a:rPr kumimoji="0" lang="en-US" sz="180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Landscape Services</a:t>
            </a:r>
          </a:p>
          <a:p>
            <a:pPr marL="285750" indent="-285750" algn="ctr" rtl="0">
              <a:buFont typeface="Arial" panose="020B0604020202020204" pitchFamily="34" charset="0"/>
              <a:buChar char="•"/>
            </a:pPr>
            <a:r>
              <a:rPr kumimoji="0" lang="en-US" sz="180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Transportation Services</a:t>
            </a:r>
          </a:p>
          <a:p>
            <a:pPr algn="l" rtl="0"/>
            <a:endParaRPr kumimoji="0" lang="en-US" sz="18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endParaRPr>
          </a:p>
          <a:p>
            <a:pPr algn="l" rtl="0"/>
            <a:r>
              <a:rPr kumimoji="0" lang="en-US" sz="18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This Can Be a Paper </a:t>
            </a:r>
          </a:p>
          <a:p>
            <a:pPr algn="l" rtl="0"/>
            <a:r>
              <a:rPr kumimoji="0" lang="en-US" sz="18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Transaction</a:t>
            </a:r>
          </a:p>
          <a:p>
            <a:pPr algn="l" rtl="0"/>
            <a:r>
              <a:rPr kumimoji="0" lang="en-US" sz="17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There are no requirements that </a:t>
            </a:r>
          </a:p>
          <a:p>
            <a:pPr algn="l" rtl="0"/>
            <a:r>
              <a:rPr kumimoji="0" lang="en-US" sz="17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a jurisdiction’s procurement must</a:t>
            </a:r>
          </a:p>
          <a:p>
            <a:pPr algn="l" rtl="0"/>
            <a:r>
              <a:rPr kumimoji="0" lang="en-US" sz="17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be of products produced within </a:t>
            </a:r>
          </a:p>
          <a:p>
            <a:pPr algn="l" rtl="0"/>
            <a:r>
              <a:rPr kumimoji="0" lang="en-US" sz="17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  your jurisdiction or produced from </a:t>
            </a:r>
          </a:p>
          <a:p>
            <a:pPr algn="l" rtl="0"/>
            <a:r>
              <a:rPr lang="en-US" sz="1700" b="0" kern="1200" dirty="0">
                <a:solidFill>
                  <a:schemeClr val="bg1"/>
                </a:solidFill>
                <a:latin typeface="Arial" panose="020B0604020202020204" pitchFamily="34" charset="0"/>
                <a:cs typeface="Arial" panose="020B0604020202020204" pitchFamily="34" charset="0"/>
              </a:rPr>
              <a:t>  </a:t>
            </a:r>
            <a:r>
              <a:rPr kumimoji="0" lang="en-US" sz="17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organic feedstock materials </a:t>
            </a:r>
          </a:p>
          <a:p>
            <a:pPr algn="l" rtl="0"/>
            <a:r>
              <a:rPr lang="en-US" sz="1700" b="0" kern="1200" dirty="0">
                <a:solidFill>
                  <a:schemeClr val="bg1"/>
                </a:solidFill>
                <a:latin typeface="Arial" panose="020B0604020202020204" pitchFamily="34" charset="0"/>
                <a:cs typeface="Arial" panose="020B0604020202020204" pitchFamily="34" charset="0"/>
              </a:rPr>
              <a:t>  </a:t>
            </a:r>
            <a:r>
              <a:rPr kumimoji="0" lang="en-US" sz="17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collected within your</a:t>
            </a:r>
            <a:r>
              <a:rPr lang="en-US" sz="1700" b="0" kern="1200" dirty="0">
                <a:solidFill>
                  <a:schemeClr val="bg1"/>
                </a:solidFill>
                <a:latin typeface="Arial" panose="020B0604020202020204" pitchFamily="34" charset="0"/>
                <a:cs typeface="Arial" panose="020B0604020202020204" pitchFamily="34" charset="0"/>
              </a:rPr>
              <a:t> </a:t>
            </a:r>
            <a:r>
              <a:rPr kumimoji="0" lang="en-US" sz="17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jurisdiction</a:t>
            </a:r>
            <a:r>
              <a:rPr kumimoji="0" lang="en-US" sz="18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a:t>
            </a:r>
          </a:p>
        </p:txBody>
      </p:sp>
      <p:pic>
        <p:nvPicPr>
          <p:cNvPr id="21" name="Picture 20" descr="garbage truck ">
            <a:extLst>
              <a:ext uri="{FF2B5EF4-FFF2-40B4-BE49-F238E27FC236}">
                <a16:creationId xmlns:a16="http://schemas.microsoft.com/office/drawing/2014/main" id="{4ABBA5C6-4045-482A-9903-4644A73EF035}"/>
              </a:ext>
            </a:extLst>
          </p:cNvPr>
          <p:cNvPicPr>
            <a:picLocks noChangeAspect="1"/>
          </p:cNvPicPr>
          <p:nvPr/>
        </p:nvPicPr>
        <p:blipFill rotWithShape="1">
          <a:blip r:embed="rId4"/>
          <a:srcRect l="13055"/>
          <a:stretch/>
        </p:blipFill>
        <p:spPr>
          <a:xfrm>
            <a:off x="9797367" y="4081346"/>
            <a:ext cx="2237514" cy="191099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9753188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C183D7F6-B498-43B3-948B-1728B52AA6E4}">
                <adec:decorative xmlns:adec="http://schemas.microsoft.com/office/drawing/2017/decorative" val="1"/>
              </a:ext>
            </a:extLst>
          </p:cNvPr>
          <p:cNvSpPr/>
          <p:nvPr/>
        </p:nvSpPr>
        <p:spPr>
          <a:xfrm>
            <a:off x="0" y="8790"/>
            <a:ext cx="12192000" cy="86810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itle 14" descr="Utilizing Recovered Organic Waste Products&#10;"/>
          <p:cNvSpPr txBox="1">
            <a:spLocks noGrp="1"/>
          </p:cNvSpPr>
          <p:nvPr>
            <p:ph type="title" idx="4294967295"/>
          </p:nvPr>
        </p:nvSpPr>
        <p:spPr>
          <a:xfrm>
            <a:off x="63476" y="114845"/>
            <a:ext cx="12128524"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Utilizing Recovered Organic Waste Products</a:t>
            </a:r>
          </a:p>
        </p:txBody>
      </p:sp>
      <p:grpSp>
        <p:nvGrpSpPr>
          <p:cNvPr id="5" name="Group 4">
            <a:extLst>
              <a:ext uri="{FF2B5EF4-FFF2-40B4-BE49-F238E27FC236}">
                <a16:creationId xmlns:a16="http://schemas.microsoft.com/office/drawing/2014/main" id="{D37548AC-414C-425D-BBD9-A3C5B2A69328}"/>
              </a:ext>
              <a:ext uri="{C183D7F6-B498-43B3-948B-1728B52AA6E4}">
                <adec:decorative xmlns:adec="http://schemas.microsoft.com/office/drawing/2017/decorative" val="1"/>
              </a:ext>
            </a:extLst>
          </p:cNvPr>
          <p:cNvGrpSpPr/>
          <p:nvPr/>
        </p:nvGrpSpPr>
        <p:grpSpPr>
          <a:xfrm>
            <a:off x="4018020" y="928787"/>
            <a:ext cx="4013830" cy="3106484"/>
            <a:chOff x="4018020" y="1085005"/>
            <a:chExt cx="4013830" cy="2950265"/>
          </a:xfrm>
        </p:grpSpPr>
        <p:pic>
          <p:nvPicPr>
            <p:cNvPr id="10" name="Picture 9" descr="bus"/>
            <p:cNvPicPr>
              <a:picLocks noChangeAspect="1"/>
            </p:cNvPicPr>
            <p:nvPr/>
          </p:nvPicPr>
          <p:blipFill>
            <a:blip r:embed="rId3"/>
            <a:stretch>
              <a:fillRect/>
            </a:stretch>
          </p:blipFill>
          <p:spPr>
            <a:xfrm>
              <a:off x="4018020" y="2912200"/>
              <a:ext cx="1780614" cy="1123070"/>
            </a:xfrm>
            <a:prstGeom prst="rect">
              <a:avLst/>
            </a:prstGeom>
          </p:spPr>
        </p:pic>
        <p:pic>
          <p:nvPicPr>
            <p:cNvPr id="11" name="Picture 10" descr="organic truck "/>
            <p:cNvPicPr>
              <a:picLocks noChangeAspect="1"/>
            </p:cNvPicPr>
            <p:nvPr/>
          </p:nvPicPr>
          <p:blipFill rotWithShape="1">
            <a:blip r:embed="rId4"/>
            <a:srcRect t="16437" r="4900" b="5744"/>
            <a:stretch/>
          </p:blipFill>
          <p:spPr>
            <a:xfrm>
              <a:off x="4018020" y="1716967"/>
              <a:ext cx="1686605" cy="1114298"/>
            </a:xfrm>
            <a:prstGeom prst="rect">
              <a:avLst/>
            </a:prstGeom>
          </p:spPr>
        </p:pic>
        <p:sp>
          <p:nvSpPr>
            <p:cNvPr id="17" name="TextBox 16" descr="Renewable Fuel&#10;">
              <a:extLst>
                <a:ext uri="{C183D7F6-B498-43B3-948B-1728B52AA6E4}">
                  <adec:decorative xmlns:adec="http://schemas.microsoft.com/office/drawing/2017/decorative" val="0"/>
                </a:ext>
              </a:extLst>
            </p:cNvPr>
            <p:cNvSpPr txBox="1"/>
            <p:nvPr/>
          </p:nvSpPr>
          <p:spPr>
            <a:xfrm>
              <a:off x="4512541" y="1085005"/>
              <a:ext cx="3166918" cy="523220"/>
            </a:xfrm>
            <a:prstGeom prst="rect">
              <a:avLst/>
            </a:prstGeom>
            <a:solidFill>
              <a:srgbClr val="BADCF5"/>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Renewable Fuel</a:t>
              </a:r>
            </a:p>
          </p:txBody>
        </p:sp>
        <p:sp>
          <p:nvSpPr>
            <p:cNvPr id="22" name="TextBox 21" descr="City-owned Vehicles&#10;Contracted Waste Haulers&#10;City Bus System&#10;"/>
            <p:cNvSpPr txBox="1"/>
            <p:nvPr/>
          </p:nvSpPr>
          <p:spPr>
            <a:xfrm>
              <a:off x="5857291" y="1793609"/>
              <a:ext cx="2174559" cy="1986051"/>
            </a:xfrm>
            <a:prstGeom prst="rect">
              <a:avLst/>
            </a:prstGeom>
            <a:solidFill>
              <a:srgbClr val="BADCF5"/>
            </a:solidFill>
            <a:ln>
              <a:noFill/>
            </a:ln>
          </p:spPr>
          <p:txBody>
            <a:bodyPr wrap="square" rtlCol="0">
              <a:spAutoFit/>
            </a:bodyPr>
            <a:lstStyle/>
            <a:p>
              <a:pPr marL="342900" marR="0" lvl="0" indent="-342900" algn="l" defTabSz="914400" rtl="0" eaLnBrk="1" fontAlgn="auto" latinLnBrk="0" hangingPunct="1">
                <a:lnSpc>
                  <a:spcPts val="3200"/>
                </a:lnSpc>
                <a:spcBef>
                  <a:spcPts val="0"/>
                </a:spcBef>
                <a:spcAft>
                  <a:spcPts val="0"/>
                </a:spcAft>
                <a:buClrTx/>
                <a:buSzTx/>
                <a:buFont typeface="Arial" panose="020B0604020202020204" pitchFamily="34" charset="0"/>
                <a:buChar char="•"/>
                <a:tabLst/>
                <a:defRPr/>
              </a:pPr>
              <a:r>
                <a:rPr kumimoji="0" lang="en-US" sz="1700" b="0" i="0" u="none" strike="noStrike" kern="1200" cap="none" spc="0" normalizeH="0" baseline="0" noProof="0" dirty="0">
                  <a:ln>
                    <a:noFill/>
                  </a:ln>
                  <a:effectLst/>
                  <a:uLnTx/>
                  <a:uFillTx/>
                  <a:latin typeface="Arial" panose="020B0604020202020204" pitchFamily="34" charset="0"/>
                  <a:cs typeface="Arial" panose="020B0604020202020204" pitchFamily="34" charset="0"/>
                </a:rPr>
                <a:t>City-owned Vehicles</a:t>
              </a:r>
            </a:p>
            <a:p>
              <a:pPr marL="342900" marR="0" lvl="0" indent="-342900" algn="l" defTabSz="914400" rtl="0" eaLnBrk="1" fontAlgn="auto" latinLnBrk="0" hangingPunct="1">
                <a:lnSpc>
                  <a:spcPts val="3200"/>
                </a:lnSpc>
                <a:spcBef>
                  <a:spcPts val="0"/>
                </a:spcBef>
                <a:spcAft>
                  <a:spcPts val="0"/>
                </a:spcAft>
                <a:buClrTx/>
                <a:buSzTx/>
                <a:buFont typeface="Arial" panose="020B0604020202020204" pitchFamily="34" charset="0"/>
                <a:buChar char="•"/>
                <a:tabLst/>
                <a:defRPr/>
              </a:pPr>
              <a:r>
                <a:rPr kumimoji="0" lang="en-US" sz="1700" b="0" i="0" u="none" strike="noStrike" kern="1200" cap="none" spc="0" normalizeH="0" baseline="0" noProof="0" dirty="0">
                  <a:ln>
                    <a:noFill/>
                  </a:ln>
                  <a:effectLst/>
                  <a:uLnTx/>
                  <a:uFillTx/>
                  <a:latin typeface="Arial" panose="020B0604020202020204" pitchFamily="34" charset="0"/>
                  <a:cs typeface="Arial" panose="020B0604020202020204" pitchFamily="34" charset="0"/>
                </a:rPr>
                <a:t>Contracted Waste Haulers</a:t>
              </a:r>
            </a:p>
            <a:p>
              <a:pPr marL="342900" marR="0" lvl="0" indent="-342900" algn="l" defTabSz="914400" rtl="0" eaLnBrk="1" fontAlgn="auto" latinLnBrk="0" hangingPunct="1">
                <a:lnSpc>
                  <a:spcPts val="3200"/>
                </a:lnSpc>
                <a:spcBef>
                  <a:spcPts val="0"/>
                </a:spcBef>
                <a:spcAft>
                  <a:spcPts val="0"/>
                </a:spcAft>
                <a:buClrTx/>
                <a:buSzTx/>
                <a:buFont typeface="Arial" panose="020B0604020202020204" pitchFamily="34" charset="0"/>
                <a:buChar char="•"/>
                <a:tabLst/>
                <a:defRPr/>
              </a:pPr>
              <a:r>
                <a:rPr kumimoji="0" lang="en-US" sz="1700" b="0" i="0" u="none" strike="noStrike" kern="1200" cap="none" spc="0" normalizeH="0" baseline="0" noProof="0" dirty="0">
                  <a:ln>
                    <a:noFill/>
                  </a:ln>
                  <a:effectLst/>
                  <a:uLnTx/>
                  <a:uFillTx/>
                  <a:latin typeface="Arial" panose="020B0604020202020204" pitchFamily="34" charset="0"/>
                  <a:cs typeface="Arial" panose="020B0604020202020204" pitchFamily="34" charset="0"/>
                </a:rPr>
                <a:t>City Bus System</a:t>
              </a:r>
            </a:p>
          </p:txBody>
        </p:sp>
      </p:grpSp>
      <p:grpSp>
        <p:nvGrpSpPr>
          <p:cNvPr id="4" name="Group 3">
            <a:extLst>
              <a:ext uri="{FF2B5EF4-FFF2-40B4-BE49-F238E27FC236}">
                <a16:creationId xmlns:a16="http://schemas.microsoft.com/office/drawing/2014/main" id="{CA7F94D0-2294-4E5D-93F6-3E64DD69E950}"/>
              </a:ext>
              <a:ext uri="{C183D7F6-B498-43B3-948B-1728B52AA6E4}">
                <adec:decorative xmlns:adec="http://schemas.microsoft.com/office/drawing/2017/decorative" val="1"/>
              </a:ext>
            </a:extLst>
          </p:cNvPr>
          <p:cNvGrpSpPr/>
          <p:nvPr/>
        </p:nvGrpSpPr>
        <p:grpSpPr>
          <a:xfrm>
            <a:off x="63476" y="938463"/>
            <a:ext cx="3895717" cy="5753831"/>
            <a:chOff x="63476" y="1084249"/>
            <a:chExt cx="3895717" cy="5608045"/>
          </a:xfrm>
        </p:grpSpPr>
        <p:pic>
          <p:nvPicPr>
            <p:cNvPr id="8" name="Picture 7" descr="fields"/>
            <p:cNvPicPr>
              <a:picLocks noChangeAspect="1"/>
            </p:cNvPicPr>
            <p:nvPr/>
          </p:nvPicPr>
          <p:blipFill>
            <a:blip r:embed="rId5"/>
            <a:stretch>
              <a:fillRect/>
            </a:stretch>
          </p:blipFill>
          <p:spPr>
            <a:xfrm>
              <a:off x="63477" y="3319134"/>
              <a:ext cx="1657966" cy="1258156"/>
            </a:xfrm>
            <a:prstGeom prst="rect">
              <a:avLst/>
            </a:prstGeom>
          </p:spPr>
        </p:pic>
        <p:pic>
          <p:nvPicPr>
            <p:cNvPr id="9" name="Picture 8" descr="garden"/>
            <p:cNvPicPr>
              <a:picLocks noChangeAspect="1"/>
            </p:cNvPicPr>
            <p:nvPr/>
          </p:nvPicPr>
          <p:blipFill>
            <a:blip r:embed="rId6"/>
            <a:stretch>
              <a:fillRect/>
            </a:stretch>
          </p:blipFill>
          <p:spPr>
            <a:xfrm>
              <a:off x="63477" y="1902710"/>
              <a:ext cx="1657966" cy="1120040"/>
            </a:xfrm>
            <a:prstGeom prst="rect">
              <a:avLst/>
            </a:prstGeom>
          </p:spPr>
        </p:pic>
        <p:sp>
          <p:nvSpPr>
            <p:cNvPr id="16" name="TextBox 15" descr="Compost &amp; Mulch&#10;">
              <a:extLst>
                <a:ext uri="{C183D7F6-B498-43B3-948B-1728B52AA6E4}">
                  <adec:decorative xmlns:adec="http://schemas.microsoft.com/office/drawing/2017/decorative" val="0"/>
                </a:ext>
              </a:extLst>
            </p:cNvPr>
            <p:cNvSpPr txBox="1"/>
            <p:nvPr/>
          </p:nvSpPr>
          <p:spPr>
            <a:xfrm>
              <a:off x="487222" y="1084249"/>
              <a:ext cx="3166918" cy="530524"/>
            </a:xfrm>
            <a:prstGeom prst="rect">
              <a:avLst/>
            </a:prstGeom>
            <a:solidFill>
              <a:schemeClr val="accent6">
                <a:lumMod val="40000"/>
                <a:lumOff val="60000"/>
              </a:schemeClr>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Compost &amp; Mulch</a:t>
              </a:r>
            </a:p>
          </p:txBody>
        </p:sp>
        <p:sp>
          <p:nvSpPr>
            <p:cNvPr id="19" name="TextBox 18" descr="City Parks &#10;Landscaped Center Divides&#10;Community or School Gardens&#10;Erosion Control Along Roadways&#10;City Hosted Compost and Mulch Giveaways&#10;"/>
            <p:cNvSpPr txBox="1"/>
            <p:nvPr/>
          </p:nvSpPr>
          <p:spPr>
            <a:xfrm>
              <a:off x="1784634" y="1725550"/>
              <a:ext cx="2174559" cy="4966744"/>
            </a:xfrm>
            <a:prstGeom prst="rect">
              <a:avLst/>
            </a:prstGeom>
            <a:solidFill>
              <a:schemeClr val="accent6">
                <a:lumMod val="40000"/>
                <a:lumOff val="60000"/>
              </a:schemeClr>
            </a:solidFill>
            <a:ln>
              <a:noFill/>
            </a:ln>
          </p:spPr>
          <p:txBody>
            <a:bodyPr wrap="square" rtlCol="0">
              <a:spAutoFit/>
            </a:bodyPr>
            <a:lstStyle/>
            <a:p>
              <a:pPr marL="342900" marR="0" lvl="0" indent="-342900" algn="l" defTabSz="914400" rtl="0" eaLnBrk="1" fontAlgn="auto" latinLnBrk="0" hangingPunct="1">
                <a:lnSpc>
                  <a:spcPts val="32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effectLst/>
                  <a:uLnTx/>
                  <a:uFillTx/>
                  <a:latin typeface="Arial" panose="020B0604020202020204" pitchFamily="34" charset="0"/>
                  <a:cs typeface="Arial" panose="020B0604020202020204" pitchFamily="34" charset="0"/>
                </a:rPr>
                <a:t>City Parks</a:t>
              </a:r>
              <a:r>
                <a:rPr kumimoji="0" lang="en-US" b="0" i="0" u="none" strike="noStrike" kern="1200" cap="none" spc="0" normalizeH="0" baseline="0" noProof="0" dirty="0">
                  <a:ln>
                    <a:noFill/>
                  </a:ln>
                  <a:effectLst/>
                  <a:uLnTx/>
                  <a:uFillTx/>
                  <a:latin typeface="Arial" panose="020B0604020202020204" pitchFamily="34" charset="0"/>
                  <a:cs typeface="Arial" panose="020B0604020202020204" pitchFamily="34" charset="0"/>
                  <a:sym typeface="Wingdings" panose="05000000000000000000" pitchFamily="2" charset="2"/>
                </a:rPr>
                <a:t> </a:t>
              </a:r>
            </a:p>
            <a:p>
              <a:pPr marL="342900" marR="0" lvl="0" indent="-342900" algn="l" defTabSz="914400" rtl="0" eaLnBrk="1" fontAlgn="auto" latinLnBrk="0" hangingPunct="1">
                <a:lnSpc>
                  <a:spcPts val="32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effectLst/>
                  <a:uLnTx/>
                  <a:uFillTx/>
                  <a:latin typeface="Arial" panose="020B0604020202020204" pitchFamily="34" charset="0"/>
                  <a:cs typeface="Arial" panose="020B0604020202020204" pitchFamily="34" charset="0"/>
                  <a:sym typeface="Wingdings" panose="05000000000000000000" pitchFamily="2" charset="2"/>
                </a:rPr>
                <a:t>Landscaped Center Divides</a:t>
              </a:r>
            </a:p>
            <a:p>
              <a:pPr marL="342900" marR="0" lvl="0" indent="-342900" algn="l" defTabSz="914400" rtl="0" eaLnBrk="1" fontAlgn="auto" latinLnBrk="0" hangingPunct="1">
                <a:lnSpc>
                  <a:spcPts val="32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effectLst/>
                  <a:uLnTx/>
                  <a:uFillTx/>
                  <a:latin typeface="Arial" panose="020B0604020202020204" pitchFamily="34" charset="0"/>
                  <a:cs typeface="Arial" panose="020B0604020202020204" pitchFamily="34" charset="0"/>
                  <a:sym typeface="Wingdings" panose="05000000000000000000" pitchFamily="2" charset="2"/>
                </a:rPr>
                <a:t>Community or School Gardens</a:t>
              </a:r>
            </a:p>
            <a:p>
              <a:pPr marL="342900" marR="0" lvl="0" indent="-342900" algn="l" defTabSz="914400" rtl="0" eaLnBrk="1" fontAlgn="auto" latinLnBrk="0" hangingPunct="1">
                <a:lnSpc>
                  <a:spcPts val="32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effectLst/>
                  <a:uLnTx/>
                  <a:uFillTx/>
                  <a:latin typeface="Arial" panose="020B0604020202020204" pitchFamily="34" charset="0"/>
                  <a:cs typeface="Arial" panose="020B0604020202020204" pitchFamily="34" charset="0"/>
                </a:rPr>
                <a:t>Erosion Control Along Roadways</a:t>
              </a:r>
            </a:p>
            <a:p>
              <a:pPr marL="342900" marR="0" lvl="0" indent="-342900" algn="l" defTabSz="914400" rtl="0" eaLnBrk="1" fontAlgn="auto" latinLnBrk="0" hangingPunct="1">
                <a:lnSpc>
                  <a:spcPts val="32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effectLst/>
                  <a:uLnTx/>
                  <a:uFillTx/>
                  <a:latin typeface="Arial" panose="020B0604020202020204" pitchFamily="34" charset="0"/>
                  <a:cs typeface="Arial" panose="020B0604020202020204" pitchFamily="34" charset="0"/>
                </a:rPr>
                <a:t>City Hosted Compost and Mulch Giveaways</a:t>
              </a:r>
            </a:p>
          </p:txBody>
        </p:sp>
        <p:pic>
          <p:nvPicPr>
            <p:cNvPr id="29" name="Picture 28" descr="mulch "/>
            <p:cNvPicPr>
              <a:picLocks noChangeAspect="1"/>
            </p:cNvPicPr>
            <p:nvPr/>
          </p:nvPicPr>
          <p:blipFill>
            <a:blip r:embed="rId7"/>
            <a:stretch>
              <a:fillRect/>
            </a:stretch>
          </p:blipFill>
          <p:spPr>
            <a:xfrm>
              <a:off x="63476" y="5022722"/>
              <a:ext cx="1657967" cy="1194345"/>
            </a:xfrm>
            <a:prstGeom prst="rect">
              <a:avLst/>
            </a:prstGeom>
          </p:spPr>
        </p:pic>
      </p:grpSp>
      <p:grpSp>
        <p:nvGrpSpPr>
          <p:cNvPr id="7" name="Group 6">
            <a:extLst>
              <a:ext uri="{FF2B5EF4-FFF2-40B4-BE49-F238E27FC236}">
                <a16:creationId xmlns:a16="http://schemas.microsoft.com/office/drawing/2014/main" id="{701ADF77-7472-42CE-890B-8D5A222AA185}"/>
              </a:ext>
              <a:ext uri="{C183D7F6-B498-43B3-948B-1728B52AA6E4}">
                <adec:decorative xmlns:adec="http://schemas.microsoft.com/office/drawing/2017/decorative" val="1"/>
              </a:ext>
            </a:extLst>
          </p:cNvPr>
          <p:cNvGrpSpPr/>
          <p:nvPr/>
        </p:nvGrpSpPr>
        <p:grpSpPr>
          <a:xfrm>
            <a:off x="8177045" y="928786"/>
            <a:ext cx="3920197" cy="4728795"/>
            <a:chOff x="8177045" y="1104724"/>
            <a:chExt cx="3920197" cy="4552857"/>
          </a:xfrm>
        </p:grpSpPr>
        <p:sp>
          <p:nvSpPr>
            <p:cNvPr id="32" name="TextBox 31" descr="Renewable Elec&#10;">
              <a:extLst>
                <a:ext uri="{FF2B5EF4-FFF2-40B4-BE49-F238E27FC236}">
                  <a16:creationId xmlns:a16="http://schemas.microsoft.com/office/drawing/2014/main" id="{BB9E7974-E874-4BBF-8C40-7CEBF829F88F}"/>
                </a:ext>
              </a:extLst>
            </p:cNvPr>
            <p:cNvSpPr txBox="1"/>
            <p:nvPr/>
          </p:nvSpPr>
          <p:spPr>
            <a:xfrm>
              <a:off x="8400780" y="1104724"/>
              <a:ext cx="3316325" cy="523220"/>
            </a:xfrm>
            <a:prstGeom prst="rect">
              <a:avLst/>
            </a:prstGeom>
            <a:solidFill>
              <a:schemeClr val="accent6">
                <a:lumMod val="40000"/>
                <a:lumOff val="60000"/>
              </a:schemeClr>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Renewable Elec</a:t>
              </a:r>
            </a:p>
          </p:txBody>
        </p:sp>
        <p:sp>
          <p:nvSpPr>
            <p:cNvPr id="33" name="TextBox 32" descr="Organics Recycling Facility&#10;Buildings or Infrastructure&#10;">
              <a:extLst>
                <a:ext uri="{FF2B5EF4-FFF2-40B4-BE49-F238E27FC236}">
                  <a16:creationId xmlns:a16="http://schemas.microsoft.com/office/drawing/2014/main" id="{CEE1BEEE-0385-460F-AAAD-6794FF27409F}"/>
                </a:ext>
                <a:ext uri="{C183D7F6-B498-43B3-948B-1728B52AA6E4}">
                  <adec:decorative xmlns:adec="http://schemas.microsoft.com/office/drawing/2017/decorative" val="0"/>
                </a:ext>
              </a:extLst>
            </p:cNvPr>
            <p:cNvSpPr txBox="1"/>
            <p:nvPr/>
          </p:nvSpPr>
          <p:spPr>
            <a:xfrm>
              <a:off x="10063850" y="1730073"/>
              <a:ext cx="2033392" cy="2109295"/>
            </a:xfrm>
            <a:prstGeom prst="rect">
              <a:avLst/>
            </a:prstGeom>
            <a:solidFill>
              <a:schemeClr val="accent6">
                <a:lumMod val="40000"/>
                <a:lumOff val="60000"/>
              </a:schemeClr>
            </a:solidFill>
            <a:ln>
              <a:noFill/>
            </a:ln>
          </p:spPr>
          <p:txBody>
            <a:bodyPr wrap="square" rtlCol="0">
              <a:spAutoFit/>
            </a:bodyPr>
            <a:lstStyle/>
            <a:p>
              <a:pPr marL="342900" marR="0" lvl="0" indent="-342900" algn="l" defTabSz="914400" rtl="0" eaLnBrk="1" fontAlgn="auto" latinLnBrk="0" hangingPunct="1">
                <a:lnSpc>
                  <a:spcPts val="32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effectLst/>
                  <a:uLnTx/>
                  <a:uFillTx/>
                  <a:latin typeface="Arial" panose="020B0604020202020204" pitchFamily="34" charset="0"/>
                  <a:cs typeface="Arial" panose="020B0604020202020204" pitchFamily="34" charset="0"/>
                  <a:sym typeface="Wingdings" panose="05000000000000000000" pitchFamily="2" charset="2"/>
                </a:rPr>
                <a:t>Organics Recycling Facility</a:t>
              </a:r>
            </a:p>
            <a:p>
              <a:pPr marL="342900" marR="0" lvl="0" indent="-342900" algn="l" defTabSz="914400" rtl="0" eaLnBrk="1" fontAlgn="auto" latinLnBrk="0" hangingPunct="1">
                <a:lnSpc>
                  <a:spcPts val="32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effectLst/>
                  <a:uLnTx/>
                  <a:uFillTx/>
                  <a:latin typeface="Arial" panose="020B0604020202020204" pitchFamily="34" charset="0"/>
                  <a:cs typeface="Arial" panose="020B0604020202020204" pitchFamily="34" charset="0"/>
                  <a:sym typeface="Wingdings" panose="05000000000000000000" pitchFamily="2" charset="2"/>
                </a:rPr>
                <a:t>Buildings or Infrastructure</a:t>
              </a:r>
            </a:p>
          </p:txBody>
        </p:sp>
        <p:sp>
          <p:nvSpPr>
            <p:cNvPr id="34" name="TextBox 33" descr="Public Wastewater Treatment Plant&#10;">
              <a:extLst>
                <a:ext uri="{FF2B5EF4-FFF2-40B4-BE49-F238E27FC236}">
                  <a16:creationId xmlns:a16="http://schemas.microsoft.com/office/drawing/2014/main" id="{042012EB-D3CB-453D-BF83-4BC4F7ECDF9C}"/>
                </a:ext>
              </a:extLst>
            </p:cNvPr>
            <p:cNvSpPr txBox="1"/>
            <p:nvPr/>
          </p:nvSpPr>
          <p:spPr>
            <a:xfrm>
              <a:off x="10058943" y="3958654"/>
              <a:ext cx="2033392" cy="1698927"/>
            </a:xfrm>
            <a:prstGeom prst="rect">
              <a:avLst/>
            </a:prstGeom>
            <a:solidFill>
              <a:schemeClr val="accent6">
                <a:lumMod val="40000"/>
                <a:lumOff val="60000"/>
              </a:schemeClr>
            </a:solidFill>
            <a:ln>
              <a:noFill/>
            </a:ln>
          </p:spPr>
          <p:txBody>
            <a:bodyPr wrap="square" rtlCol="0">
              <a:spAutoFit/>
            </a:bodyPr>
            <a:lstStyle/>
            <a:p>
              <a:pPr marL="342900" marR="0" lvl="0" indent="-342900" algn="l" defTabSz="914400" rtl="0" eaLnBrk="1" fontAlgn="auto" latinLnBrk="0" hangingPunct="1">
                <a:lnSpc>
                  <a:spcPts val="32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effectLst/>
                  <a:uLnTx/>
                  <a:uFillTx/>
                  <a:latin typeface="Arial" panose="020B0604020202020204" pitchFamily="34" charset="0"/>
                  <a:cs typeface="Arial" panose="020B0604020202020204" pitchFamily="34" charset="0"/>
                </a:rPr>
                <a:t>Public Wastewater Treatment Plant</a:t>
              </a:r>
            </a:p>
          </p:txBody>
        </p:sp>
        <p:pic>
          <p:nvPicPr>
            <p:cNvPr id="35" name="Picture 34" descr="organic factory ">
              <a:extLst>
                <a:ext uri="{FF2B5EF4-FFF2-40B4-BE49-F238E27FC236}">
                  <a16:creationId xmlns:a16="http://schemas.microsoft.com/office/drawing/2014/main" id="{0C6B978D-CE84-45F1-AC84-5D8B329BB5E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177045" y="2118406"/>
              <a:ext cx="1813595" cy="1166551"/>
            </a:xfrm>
            <a:prstGeom prst="rect">
              <a:avLst/>
            </a:prstGeom>
          </p:spPr>
        </p:pic>
        <p:pic>
          <p:nvPicPr>
            <p:cNvPr id="36" name="Picture 35" descr="areal view of factory ">
              <a:extLst>
                <a:ext uri="{FF2B5EF4-FFF2-40B4-BE49-F238E27FC236}">
                  <a16:creationId xmlns:a16="http://schemas.microsoft.com/office/drawing/2014/main" id="{33857C00-B2AC-4E97-AB91-CFFA6592739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177046" y="4082424"/>
              <a:ext cx="1745292" cy="1308969"/>
            </a:xfrm>
            <a:prstGeom prst="rect">
              <a:avLst/>
            </a:prstGeom>
          </p:spPr>
        </p:pic>
      </p:grpSp>
      <p:grpSp>
        <p:nvGrpSpPr>
          <p:cNvPr id="6" name="Group 5">
            <a:extLst>
              <a:ext uri="{FF2B5EF4-FFF2-40B4-BE49-F238E27FC236}">
                <a16:creationId xmlns:a16="http://schemas.microsoft.com/office/drawing/2014/main" id="{4E41FA45-8DD4-4191-98FF-D69B6DEA4E8A}"/>
              </a:ext>
              <a:ext uri="{C183D7F6-B498-43B3-948B-1728B52AA6E4}">
                <adec:decorative xmlns:adec="http://schemas.microsoft.com/office/drawing/2017/decorative" val="1"/>
              </a:ext>
            </a:extLst>
          </p:cNvPr>
          <p:cNvGrpSpPr/>
          <p:nvPr/>
        </p:nvGrpSpPr>
        <p:grpSpPr>
          <a:xfrm>
            <a:off x="4058690" y="4110254"/>
            <a:ext cx="3973160" cy="2680531"/>
            <a:chOff x="4058690" y="4110254"/>
            <a:chExt cx="3973160" cy="2680531"/>
          </a:xfrm>
        </p:grpSpPr>
        <p:sp>
          <p:nvSpPr>
            <p:cNvPr id="24" name="TextBox 23" descr="Renewable Heat&#10;">
              <a:extLst>
                <a:ext uri="{FF2B5EF4-FFF2-40B4-BE49-F238E27FC236}">
                  <a16:creationId xmlns:a16="http://schemas.microsoft.com/office/drawing/2014/main" id="{0932C44F-48F9-40B9-8FDF-51A9AD5198F5}"/>
                </a:ext>
              </a:extLst>
            </p:cNvPr>
            <p:cNvSpPr txBox="1"/>
            <p:nvPr/>
          </p:nvSpPr>
          <p:spPr>
            <a:xfrm>
              <a:off x="4632421" y="4110254"/>
              <a:ext cx="2991290" cy="523220"/>
            </a:xfrm>
            <a:prstGeom prst="rect">
              <a:avLst/>
            </a:prstGeom>
            <a:solidFill>
              <a:srgbClr val="BADCF5"/>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Renewable Heat</a:t>
              </a:r>
            </a:p>
          </p:txBody>
        </p:sp>
        <p:sp>
          <p:nvSpPr>
            <p:cNvPr id="37" name="TextBox 36">
              <a:extLst>
                <a:ext uri="{FF2B5EF4-FFF2-40B4-BE49-F238E27FC236}">
                  <a16:creationId xmlns:a16="http://schemas.microsoft.com/office/drawing/2014/main" id="{4573F5F9-A150-4C53-9F3F-0D837C617C25}"/>
                </a:ext>
                <a:ext uri="{C183D7F6-B498-43B3-948B-1728B52AA6E4}">
                  <adec:decorative xmlns:adec="http://schemas.microsoft.com/office/drawing/2017/decorative" val="1"/>
                </a:ext>
              </a:extLst>
            </p:cNvPr>
            <p:cNvSpPr txBox="1"/>
            <p:nvPr/>
          </p:nvSpPr>
          <p:spPr>
            <a:xfrm>
              <a:off x="5857291" y="5022722"/>
              <a:ext cx="2174559" cy="1273426"/>
            </a:xfrm>
            <a:prstGeom prst="rect">
              <a:avLst/>
            </a:prstGeom>
            <a:solidFill>
              <a:srgbClr val="BADCF5"/>
            </a:solidFill>
            <a:ln>
              <a:noFill/>
            </a:ln>
          </p:spPr>
          <p:txBody>
            <a:bodyPr wrap="square" rtlCol="0">
              <a:spAutoFit/>
            </a:bodyPr>
            <a:lstStyle/>
            <a:p>
              <a:pPr marL="342900" marR="0" lvl="0" indent="-342900" algn="l" defTabSz="914400" rtl="0" eaLnBrk="1" fontAlgn="auto" latinLnBrk="0" hangingPunct="1">
                <a:lnSpc>
                  <a:spcPts val="32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effectLst/>
                  <a:uLnTx/>
                  <a:uFillTx/>
                  <a:latin typeface="Arial" panose="020B0604020202020204" pitchFamily="34" charset="0"/>
                  <a:cs typeface="Arial" panose="020B0604020202020204" pitchFamily="34" charset="0"/>
                </a:rPr>
                <a:t>Space Heating</a:t>
              </a:r>
            </a:p>
            <a:p>
              <a:pPr marL="342900" marR="0" lvl="0" indent="-342900" algn="l" defTabSz="914400" rtl="0" eaLnBrk="1" fontAlgn="auto" latinLnBrk="0" hangingPunct="1">
                <a:lnSpc>
                  <a:spcPts val="32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effectLst/>
                  <a:uLnTx/>
                  <a:uFillTx/>
                  <a:latin typeface="Arial" panose="020B0604020202020204" pitchFamily="34" charset="0"/>
                  <a:cs typeface="Arial" panose="020B0604020202020204" pitchFamily="34" charset="0"/>
                </a:rPr>
                <a:t>Cooking</a:t>
              </a:r>
            </a:p>
            <a:p>
              <a:pPr marL="342900" marR="0" lvl="0" indent="-342900" algn="l" defTabSz="914400" rtl="0" eaLnBrk="1" fontAlgn="auto" latinLnBrk="0" hangingPunct="1">
                <a:lnSpc>
                  <a:spcPts val="32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effectLst/>
                  <a:uLnTx/>
                  <a:uFillTx/>
                  <a:latin typeface="Arial" panose="020B0604020202020204" pitchFamily="34" charset="0"/>
                  <a:cs typeface="Arial" panose="020B0604020202020204" pitchFamily="34" charset="0"/>
                </a:rPr>
                <a:t>Digesters</a:t>
              </a:r>
            </a:p>
          </p:txBody>
        </p:sp>
        <p:pic>
          <p:nvPicPr>
            <p:cNvPr id="38" name="Picture 37" descr="garage">
              <a:extLst>
                <a:ext uri="{FF2B5EF4-FFF2-40B4-BE49-F238E27FC236}">
                  <a16:creationId xmlns:a16="http://schemas.microsoft.com/office/drawing/2014/main" id="{B78243A8-F2BD-4360-AE85-27F551461B0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058690" y="4743946"/>
              <a:ext cx="1699103" cy="932150"/>
            </a:xfrm>
            <a:prstGeom prst="rect">
              <a:avLst/>
            </a:prstGeom>
          </p:spPr>
        </p:pic>
        <p:pic>
          <p:nvPicPr>
            <p:cNvPr id="39" name="Picture 38">
              <a:extLst>
                <a:ext uri="{FF2B5EF4-FFF2-40B4-BE49-F238E27FC236}">
                  <a16:creationId xmlns:a16="http://schemas.microsoft.com/office/drawing/2014/main" id="{7F21CC34-E3E6-4327-B1C0-AD217D0E78F2}"/>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285616" y="5728595"/>
              <a:ext cx="1245252" cy="1062190"/>
            </a:xfrm>
            <a:prstGeom prst="rect">
              <a:avLst/>
            </a:prstGeom>
          </p:spPr>
        </p:pic>
      </p:grpSp>
    </p:spTree>
    <p:extLst>
      <p:ext uri="{BB962C8B-B14F-4D97-AF65-F5344CB8AC3E}">
        <p14:creationId xmlns:p14="http://schemas.microsoft.com/office/powerpoint/2010/main" val="16586645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descr="Recovered Organic Waste Product Procurement Record Keeping&#10;"/>
          <p:cNvSpPr txBox="1">
            <a:spLocks noGrp="1"/>
          </p:cNvSpPr>
          <p:nvPr>
            <p:ph type="title" idx="4294967295"/>
          </p:nvPr>
        </p:nvSpPr>
        <p:spPr>
          <a:xfrm>
            <a:off x="0" y="0"/>
            <a:ext cx="12192000" cy="1323439"/>
          </a:xfrm>
          <a:prstGeom prst="rect">
            <a:avLst/>
          </a:prstGeom>
          <a:solidFill>
            <a:srgbClr val="094366"/>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Recovered Organic Waste Product Procurement Record Keeping</a:t>
            </a:r>
            <a:endParaRPr kumimoji="0" lang="en-US" sz="4000" b="1"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8" name="Rectangle 7">
            <a:extLst>
              <a:ext uri="{C183D7F6-B498-43B3-948B-1728B52AA6E4}">
                <adec:decorative xmlns:adec="http://schemas.microsoft.com/office/drawing/2017/decorative" val="1"/>
              </a:ext>
            </a:extLst>
          </p:cNvPr>
          <p:cNvSpPr/>
          <p:nvPr/>
        </p:nvSpPr>
        <p:spPr>
          <a:xfrm>
            <a:off x="0" y="1363741"/>
            <a:ext cx="5955837" cy="549425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descr="Jurisdictions Must Maintain Records so CalRecycle Can Verify Compliance&#10;">
            <a:extLst>
              <a:ext uri="{FF2B5EF4-FFF2-40B4-BE49-F238E27FC236}">
                <a16:creationId xmlns:a16="http://schemas.microsoft.com/office/drawing/2014/main" id="{510E5C1D-314A-443A-9A24-DE84F6A9DCEE}"/>
              </a:ext>
            </a:extLst>
          </p:cNvPr>
          <p:cNvSpPr txBox="1"/>
          <p:nvPr/>
        </p:nvSpPr>
        <p:spPr>
          <a:xfrm>
            <a:off x="167268" y="1363742"/>
            <a:ext cx="5519854"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Jurisdictions Must Maintain Records so CalRecycle Can Verify Compliance</a:t>
            </a:r>
          </a:p>
        </p:txBody>
      </p:sp>
      <p:sp>
        <p:nvSpPr>
          <p:cNvPr id="11" name="Bent Arrow 10">
            <a:extLst>
              <a:ext uri="{C183D7F6-B498-43B3-948B-1728B52AA6E4}">
                <adec:decorative xmlns:adec="http://schemas.microsoft.com/office/drawing/2017/decorative" val="1"/>
              </a:ext>
            </a:extLst>
          </p:cNvPr>
          <p:cNvSpPr/>
          <p:nvPr/>
        </p:nvSpPr>
        <p:spPr>
          <a:xfrm flipV="1">
            <a:off x="371052" y="2188488"/>
            <a:ext cx="1053297" cy="2919788"/>
          </a:xfrm>
          <a:prstGeom prst="ben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2" name="Picture 11">
            <a:extLs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088"/>
          <a:stretch/>
        </p:blipFill>
        <p:spPr>
          <a:xfrm>
            <a:off x="5955837" y="1363742"/>
            <a:ext cx="6236163" cy="5494258"/>
          </a:xfrm>
          <a:prstGeom prst="rect">
            <a:avLst/>
          </a:prstGeom>
        </p:spPr>
      </p:pic>
      <p:pic>
        <p:nvPicPr>
          <p:cNvPr id="14" name="Picture 13">
            <a:extLs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rot="21186464">
            <a:off x="1569864" y="2906346"/>
            <a:ext cx="5807135" cy="2774869"/>
          </a:xfrm>
          <a:prstGeom prst="rect">
            <a:avLst/>
          </a:prstGeom>
        </p:spPr>
      </p:pic>
    </p:spTree>
    <p:extLst>
      <p:ext uri="{BB962C8B-B14F-4D97-AF65-F5344CB8AC3E}">
        <p14:creationId xmlns:p14="http://schemas.microsoft.com/office/powerpoint/2010/main" val="40208546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descr="Recycled-Content Paper Procurement&#10;"/>
          <p:cNvSpPr txBox="1">
            <a:spLocks noGrp="1"/>
          </p:cNvSpPr>
          <p:nvPr>
            <p:ph type="title" idx="4294967295"/>
          </p:nvPr>
        </p:nvSpPr>
        <p:spPr>
          <a:xfrm>
            <a:off x="0" y="0"/>
            <a:ext cx="12192000" cy="707886"/>
          </a:xfrm>
          <a:prstGeom prst="rect">
            <a:avLst/>
          </a:prstGeom>
          <a:solidFill>
            <a:srgbClr val="094366"/>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Recycled-Content Paper Procurement</a:t>
            </a:r>
          </a:p>
        </p:txBody>
      </p:sp>
      <p:sp>
        <p:nvSpPr>
          <p:cNvPr id="21" name="TextBox 20" descr="Requirements&#10;"/>
          <p:cNvSpPr txBox="1"/>
          <p:nvPr/>
        </p:nvSpPr>
        <p:spPr>
          <a:xfrm>
            <a:off x="307975" y="1192148"/>
            <a:ext cx="5589040" cy="523220"/>
          </a:xfrm>
          <a:prstGeom prst="rect">
            <a:avLst/>
          </a:prstGeom>
          <a:solidFill>
            <a:srgbClr val="0989B1"/>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Requirements</a:t>
            </a:r>
          </a:p>
        </p:txBody>
      </p:sp>
      <p:sp>
        <p:nvSpPr>
          <p:cNvPr id="17" name="TextBox 16" descr="Paper Purchases Must Be Consistent with the Requirements of PCC 22150-22154&#10;"/>
          <p:cNvSpPr txBox="1"/>
          <p:nvPr/>
        </p:nvSpPr>
        <p:spPr>
          <a:xfrm>
            <a:off x="307975" y="2014627"/>
            <a:ext cx="5589040" cy="1384995"/>
          </a:xfrm>
          <a:prstGeom prst="rect">
            <a:avLst/>
          </a:prstGeom>
          <a:solidFill>
            <a:srgbClr val="0989B1"/>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Paper Purchases Must Be Consistent with the Requirements of PCC 22150-22154</a:t>
            </a:r>
          </a:p>
        </p:txBody>
      </p:sp>
      <p:grpSp>
        <p:nvGrpSpPr>
          <p:cNvPr id="28" name="Group 27">
            <a:extLst>
              <a:ext uri="{C183D7F6-B498-43B3-948B-1728B52AA6E4}">
                <adec:decorative xmlns:adec="http://schemas.microsoft.com/office/drawing/2017/decorative" val="1"/>
              </a:ext>
            </a:extLst>
          </p:cNvPr>
          <p:cNvGrpSpPr/>
          <p:nvPr/>
        </p:nvGrpSpPr>
        <p:grpSpPr>
          <a:xfrm>
            <a:off x="327772" y="3641570"/>
            <a:ext cx="5243149" cy="1015663"/>
            <a:chOff x="327772" y="3641570"/>
            <a:chExt cx="5243149" cy="1015663"/>
          </a:xfrm>
        </p:grpSpPr>
        <p:pic>
          <p:nvPicPr>
            <p:cNvPr id="6" name="Picture 5" descr="ftc logo"/>
            <p:cNvPicPr>
              <a:picLocks noChangeAspect="1"/>
            </p:cNvPicPr>
            <p:nvPr/>
          </p:nvPicPr>
          <p:blipFill rotWithShape="1">
            <a:blip r:embed="rId3"/>
            <a:srcRect l="20757" t="19710" r="16409" b="14203"/>
            <a:stretch/>
          </p:blipFill>
          <p:spPr>
            <a:xfrm>
              <a:off x="4326320" y="3735577"/>
              <a:ext cx="1244601" cy="844549"/>
            </a:xfrm>
            <a:prstGeom prst="rect">
              <a:avLst/>
            </a:prstGeom>
            <a:effectLst>
              <a:glow rad="127000">
                <a:srgbClr val="0989B1"/>
              </a:glow>
              <a:outerShdw blurRad="50800" dist="50800" dir="5400000" algn="ctr" rotWithShape="0">
                <a:schemeClr val="bg1"/>
              </a:outerShdw>
            </a:effectLst>
          </p:spPr>
        </p:pic>
        <p:sp>
          <p:nvSpPr>
            <p:cNvPr id="23" name="TextBox 22" descr="Products Must Be Recyclable&#10;as Defined by FTC “Green Guides” (16 CFR 260.12)&#10;"/>
            <p:cNvSpPr txBox="1"/>
            <p:nvPr/>
          </p:nvSpPr>
          <p:spPr>
            <a:xfrm>
              <a:off x="327772" y="3641570"/>
              <a:ext cx="3827297" cy="1015663"/>
            </a:xfrm>
            <a:prstGeom prst="rect">
              <a:avLst/>
            </a:prstGeom>
            <a:solidFill>
              <a:srgbClr val="0989B1"/>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Products Must Be Recyclable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as Defined by FTC “Green Guides” (16 CFR 260.12)</a:t>
              </a:r>
            </a:p>
          </p:txBody>
        </p:sp>
      </p:grpSp>
      <p:grpSp>
        <p:nvGrpSpPr>
          <p:cNvPr id="25" name="Group 24">
            <a:extLst>
              <a:ext uri="{C183D7F6-B498-43B3-948B-1728B52AA6E4}">
                <adec:decorative xmlns:adec="http://schemas.microsoft.com/office/drawing/2017/decorative" val="1"/>
              </a:ext>
            </a:extLst>
          </p:cNvPr>
          <p:cNvGrpSpPr/>
          <p:nvPr/>
        </p:nvGrpSpPr>
        <p:grpSpPr>
          <a:xfrm>
            <a:off x="3299401" y="4916082"/>
            <a:ext cx="5738609" cy="1882787"/>
            <a:chOff x="307975" y="4888129"/>
            <a:chExt cx="5738609" cy="1882787"/>
          </a:xfrm>
        </p:grpSpPr>
        <p:pic>
          <p:nvPicPr>
            <p:cNvPr id="8" name="Picture 7" descr="certification card"/>
            <p:cNvPicPr>
              <a:picLocks noChangeAspect="1"/>
            </p:cNvPicPr>
            <p:nvPr/>
          </p:nvPicPr>
          <p:blipFill rotWithShape="1">
            <a:blip r:embed="rId4"/>
            <a:srcRect l="8063" t="18927" r="10745" b="52661"/>
            <a:stretch/>
          </p:blipFill>
          <p:spPr>
            <a:xfrm>
              <a:off x="327772" y="5683099"/>
              <a:ext cx="5718812" cy="1087817"/>
            </a:xfrm>
            <a:prstGeom prst="rect">
              <a:avLst/>
            </a:prstGeom>
          </p:spPr>
        </p:pic>
        <p:sp>
          <p:nvSpPr>
            <p:cNvPr id="24" name="TextBox 23" descr="Jurisdictions Must Require Vendors to Certify Postconsumer Content and Recyclability Claims&#10;"/>
            <p:cNvSpPr txBox="1"/>
            <p:nvPr/>
          </p:nvSpPr>
          <p:spPr>
            <a:xfrm>
              <a:off x="307975" y="4888129"/>
              <a:ext cx="5738609" cy="707886"/>
            </a:xfrm>
            <a:prstGeom prst="rect">
              <a:avLst/>
            </a:prstGeom>
            <a:solidFill>
              <a:srgbClr val="002060"/>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Jurisdictions Must Require Vendors to Certify Postconsumer Content and Recyclability Claims</a:t>
              </a:r>
            </a:p>
          </p:txBody>
        </p:sp>
      </p:grpSp>
      <p:grpSp>
        <p:nvGrpSpPr>
          <p:cNvPr id="30" name="Group 29">
            <a:extLst>
              <a:ext uri="{C183D7F6-B498-43B3-948B-1728B52AA6E4}">
                <adec:decorative xmlns:adec="http://schemas.microsoft.com/office/drawing/2017/decorative" val="1"/>
              </a:ext>
            </a:extLst>
          </p:cNvPr>
          <p:cNvGrpSpPr/>
          <p:nvPr/>
        </p:nvGrpSpPr>
        <p:grpSpPr>
          <a:xfrm>
            <a:off x="6414448" y="1190712"/>
            <a:ext cx="5563006" cy="2189334"/>
            <a:chOff x="6414448" y="1190712"/>
            <a:chExt cx="5563006" cy="2189334"/>
          </a:xfrm>
        </p:grpSpPr>
        <p:grpSp>
          <p:nvGrpSpPr>
            <p:cNvPr id="26" name="Group 25"/>
            <p:cNvGrpSpPr/>
            <p:nvPr/>
          </p:nvGrpSpPr>
          <p:grpSpPr>
            <a:xfrm>
              <a:off x="6414448" y="1991833"/>
              <a:ext cx="5563006" cy="1388213"/>
              <a:chOff x="6414448" y="2014627"/>
              <a:chExt cx="5563006" cy="1388213"/>
            </a:xfrm>
          </p:grpSpPr>
          <p:pic>
            <p:nvPicPr>
              <p:cNvPr id="5" name="Picture 4" descr="toilet paper"/>
              <p:cNvPicPr>
                <a:picLocks noChangeAspect="1"/>
              </p:cNvPicPr>
              <p:nvPr/>
            </p:nvPicPr>
            <p:blipFill>
              <a:blip r:embed="rId5"/>
              <a:stretch>
                <a:fillRect/>
              </a:stretch>
            </p:blipFill>
            <p:spPr>
              <a:xfrm>
                <a:off x="9747377" y="2014627"/>
                <a:ext cx="2230077" cy="1384995"/>
              </a:xfrm>
              <a:prstGeom prst="rect">
                <a:avLst/>
              </a:prstGeom>
            </p:spPr>
          </p:pic>
          <p:sp>
            <p:nvSpPr>
              <p:cNvPr id="18" name="TextBox 17" descr="Paper Products &#10;(Including Janitorial)&#10;"/>
              <p:cNvSpPr txBox="1"/>
              <p:nvPr/>
            </p:nvSpPr>
            <p:spPr>
              <a:xfrm>
                <a:off x="6414448" y="2017845"/>
                <a:ext cx="3163475" cy="1384995"/>
              </a:xfrm>
              <a:prstGeom prst="rect">
                <a:avLst/>
              </a:prstGeom>
              <a:solidFill>
                <a:srgbClr val="0989B1"/>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Paper Products </a:t>
                </a:r>
                <a:b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(Including Janitorial)</a:t>
                </a:r>
              </a:p>
            </p:txBody>
          </p:sp>
        </p:grpSp>
        <p:sp>
          <p:nvSpPr>
            <p:cNvPr id="22" name="TextBox 21" descr="Eligible Products Include&#10;"/>
            <p:cNvSpPr txBox="1"/>
            <p:nvPr/>
          </p:nvSpPr>
          <p:spPr>
            <a:xfrm>
              <a:off x="6414448" y="1190712"/>
              <a:ext cx="5563006" cy="523220"/>
            </a:xfrm>
            <a:prstGeom prst="rect">
              <a:avLst/>
            </a:prstGeom>
            <a:solidFill>
              <a:srgbClr val="0989B1"/>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Eligible Products Include</a:t>
              </a:r>
            </a:p>
          </p:txBody>
        </p:sp>
        <p:pic>
          <p:nvPicPr>
            <p:cNvPr id="12" name="Picture 8" descr="recycling symbol"/>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657321" y="2459050"/>
              <a:ext cx="479252" cy="31950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9" name="Group 28">
            <a:extLst>
              <a:ext uri="{C183D7F6-B498-43B3-948B-1728B52AA6E4}">
                <adec:decorative xmlns:adec="http://schemas.microsoft.com/office/drawing/2017/decorative" val="1"/>
              </a:ext>
            </a:extLst>
          </p:cNvPr>
          <p:cNvGrpSpPr/>
          <p:nvPr/>
        </p:nvGrpSpPr>
        <p:grpSpPr>
          <a:xfrm>
            <a:off x="6385930" y="3619069"/>
            <a:ext cx="5607926" cy="1077563"/>
            <a:chOff x="6535128" y="4808415"/>
            <a:chExt cx="5607926" cy="1077563"/>
          </a:xfrm>
        </p:grpSpPr>
        <p:grpSp>
          <p:nvGrpSpPr>
            <p:cNvPr id="27" name="Group 26"/>
            <p:cNvGrpSpPr/>
            <p:nvPr/>
          </p:nvGrpSpPr>
          <p:grpSpPr>
            <a:xfrm>
              <a:off x="6535128" y="4808415"/>
              <a:ext cx="5607926" cy="1077563"/>
              <a:chOff x="6414447" y="3783578"/>
              <a:chExt cx="5607926" cy="1077563"/>
            </a:xfrm>
          </p:grpSpPr>
          <p:pic>
            <p:nvPicPr>
              <p:cNvPr id="1028" name="Picture 4" descr="printing and writing pape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759490" y="3783578"/>
                <a:ext cx="2262883" cy="1077563"/>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descr="Printing and Writing Paper&#10;"/>
              <p:cNvSpPr txBox="1"/>
              <p:nvPr/>
            </p:nvSpPr>
            <p:spPr>
              <a:xfrm>
                <a:off x="6414447" y="3818447"/>
                <a:ext cx="3161761" cy="954107"/>
              </a:xfrm>
              <a:prstGeom prst="rect">
                <a:avLst/>
              </a:prstGeom>
              <a:solidFill>
                <a:srgbClr val="0989B1"/>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Printing and Writing Paper</a:t>
                </a:r>
              </a:p>
            </p:txBody>
          </p:sp>
        </p:grpSp>
        <p:pic>
          <p:nvPicPr>
            <p:cNvPr id="1032" name="Picture 8" descr="recycling symbol"/>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657321" y="5013182"/>
              <a:ext cx="602082" cy="40138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885848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descr="Recycled-Content Paper Record Keeping&#10;"/>
          <p:cNvSpPr txBox="1">
            <a:spLocks noGrp="1"/>
          </p:cNvSpPr>
          <p:nvPr>
            <p:ph type="title" idx="4294967295"/>
          </p:nvPr>
        </p:nvSpPr>
        <p:spPr>
          <a:xfrm>
            <a:off x="0" y="-24063"/>
            <a:ext cx="12192000" cy="1323439"/>
          </a:xfrm>
          <a:prstGeom prst="rect">
            <a:avLst/>
          </a:prstGeom>
          <a:solidFill>
            <a:srgbClr val="094366"/>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Recycled-Content Paper Record Keeping</a:t>
            </a:r>
            <a:br>
              <a:rPr kumimoji="0" lang="en-US" sz="400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endParaRPr kumimoji="0" lang="en-US" sz="400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8" name="Rectangle 7">
            <a:extLst>
              <a:ext uri="{C183D7F6-B498-43B3-948B-1728B52AA6E4}">
                <adec:decorative xmlns:adec="http://schemas.microsoft.com/office/drawing/2017/decorative" val="1"/>
              </a:ext>
            </a:extLst>
          </p:cNvPr>
          <p:cNvSpPr/>
          <p:nvPr/>
        </p:nvSpPr>
        <p:spPr>
          <a:xfrm>
            <a:off x="-1" y="1000473"/>
            <a:ext cx="5955837" cy="5857527"/>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descr="Jurisdictions Must Maintain Records so CalRecycle Can Verify Compliance&#10;"/>
          <p:cNvSpPr txBox="1"/>
          <p:nvPr/>
        </p:nvSpPr>
        <p:spPr>
          <a:xfrm>
            <a:off x="531310" y="1201324"/>
            <a:ext cx="4687721" cy="181588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Jurisdictions Must Maintain Records so CalRecycle Can Verify Compliance</a:t>
            </a:r>
          </a:p>
        </p:txBody>
      </p:sp>
      <p:sp>
        <p:nvSpPr>
          <p:cNvPr id="11" name="Bent Arrow 10">
            <a:extLst>
              <a:ext uri="{C183D7F6-B498-43B3-948B-1728B52AA6E4}">
                <adec:decorative xmlns:adec="http://schemas.microsoft.com/office/drawing/2017/decorative" val="1"/>
              </a:ext>
            </a:extLst>
          </p:cNvPr>
          <p:cNvSpPr/>
          <p:nvPr/>
        </p:nvSpPr>
        <p:spPr>
          <a:xfrm flipV="1">
            <a:off x="328110" y="2254139"/>
            <a:ext cx="1053297" cy="2919788"/>
          </a:xfrm>
          <a:prstGeom prst="ben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5561"/>
          <a:stretch/>
        </p:blipFill>
        <p:spPr>
          <a:xfrm flipH="1">
            <a:off x="5955836" y="1000473"/>
            <a:ext cx="6236164" cy="5857527"/>
          </a:xfrm>
          <a:prstGeom prst="rect">
            <a:avLst/>
          </a:prstGeom>
        </p:spPr>
      </p:pic>
      <p:pic>
        <p:nvPicPr>
          <p:cNvPr id="2" name="Picture 1">
            <a:extLs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rot="21344962">
            <a:off x="1600783" y="3195639"/>
            <a:ext cx="5866665" cy="3053042"/>
          </a:xfrm>
          <a:prstGeom prst="rect">
            <a:avLst/>
          </a:prstGeom>
        </p:spPr>
      </p:pic>
    </p:spTree>
    <p:extLst>
      <p:ext uri="{BB962C8B-B14F-4D97-AF65-F5344CB8AC3E}">
        <p14:creationId xmlns:p14="http://schemas.microsoft.com/office/powerpoint/2010/main" val="23599972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descr="SB 1383 Key Implementation Dates&#10;"/>
          <p:cNvSpPr txBox="1">
            <a:spLocks noGrp="1"/>
          </p:cNvSpPr>
          <p:nvPr>
            <p:ph type="title" idx="4294967295"/>
          </p:nvPr>
        </p:nvSpPr>
        <p:spPr>
          <a:xfrm>
            <a:off x="1682" y="-10446"/>
            <a:ext cx="12192000" cy="707886"/>
          </a:xfrm>
          <a:prstGeom prst="rect">
            <a:avLst/>
          </a:prstGeom>
          <a:solidFill>
            <a:srgbClr val="65A050"/>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SB 1383 Key Implementation Dates</a:t>
            </a:r>
          </a:p>
        </p:txBody>
      </p:sp>
      <p:sp>
        <p:nvSpPr>
          <p:cNvPr id="21" name="TextBox 20" descr="2017-2018&#10;"/>
          <p:cNvSpPr txBox="1"/>
          <p:nvPr/>
        </p:nvSpPr>
        <p:spPr>
          <a:xfrm>
            <a:off x="130724" y="1834938"/>
            <a:ext cx="1491656" cy="43088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8000"/>
                </a:solidFill>
                <a:effectLst/>
                <a:uLnTx/>
                <a:uFillTx/>
                <a:latin typeface="Calibri" panose="020F0502020204030204"/>
                <a:ea typeface="+mn-ea"/>
                <a:cs typeface="+mn-cs"/>
              </a:rPr>
              <a:t>2017-2018</a:t>
            </a:r>
          </a:p>
        </p:txBody>
      </p:sp>
      <p:sp>
        <p:nvSpPr>
          <p:cNvPr id="76" name="TextBox 75" descr="Jan. 1, 2020&#10;">
            <a:extLst>
              <a:ext uri="{FF2B5EF4-FFF2-40B4-BE49-F238E27FC236}">
                <a16:creationId xmlns:a16="http://schemas.microsoft.com/office/drawing/2014/main" id="{A78CC178-831B-4664-896E-6B8379AB8372}"/>
              </a:ext>
            </a:extLst>
          </p:cNvPr>
          <p:cNvSpPr txBox="1"/>
          <p:nvPr/>
        </p:nvSpPr>
        <p:spPr>
          <a:xfrm>
            <a:off x="2179705" y="1475507"/>
            <a:ext cx="2060495" cy="430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8000"/>
                </a:solidFill>
                <a:effectLst/>
                <a:uLnTx/>
                <a:uFillTx/>
                <a:latin typeface="Calibri" panose="020F0502020204030204"/>
                <a:ea typeface="+mn-ea"/>
                <a:cs typeface="+mn-cs"/>
              </a:rPr>
              <a:t>Jan. 1, 2020</a:t>
            </a:r>
          </a:p>
        </p:txBody>
      </p:sp>
      <p:sp>
        <p:nvSpPr>
          <p:cNvPr id="93" name="TextBox 92" descr="Jan. 1, 2022&#10;">
            <a:extLst>
              <a:ext uri="{FF2B5EF4-FFF2-40B4-BE49-F238E27FC236}">
                <a16:creationId xmlns:a16="http://schemas.microsoft.com/office/drawing/2014/main" id="{6C0F61CF-8658-4AAF-9373-DA04A4E4F419}"/>
              </a:ext>
            </a:extLst>
          </p:cNvPr>
          <p:cNvSpPr txBox="1"/>
          <p:nvPr/>
        </p:nvSpPr>
        <p:spPr>
          <a:xfrm>
            <a:off x="5383942" y="1252264"/>
            <a:ext cx="2183158" cy="430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C00000"/>
                </a:solidFill>
                <a:effectLst/>
                <a:uLnTx/>
                <a:uFillTx/>
                <a:latin typeface="Calibri" panose="020F0502020204030204"/>
                <a:ea typeface="+mn-ea"/>
                <a:cs typeface="+mn-cs"/>
              </a:rPr>
              <a:t>Jan. 1, 2022</a:t>
            </a:r>
          </a:p>
        </p:txBody>
      </p:sp>
      <p:sp>
        <p:nvSpPr>
          <p:cNvPr id="94" name="TextBox 93" descr="Jan. 1, 2025&#10;">
            <a:extLst>
              <a:ext uri="{FF2B5EF4-FFF2-40B4-BE49-F238E27FC236}">
                <a16:creationId xmlns:a16="http://schemas.microsoft.com/office/drawing/2014/main" id="{3C58F749-CA16-4E13-8000-40AB4C81BD3F}"/>
              </a:ext>
            </a:extLst>
          </p:cNvPr>
          <p:cNvSpPr txBox="1"/>
          <p:nvPr/>
        </p:nvSpPr>
        <p:spPr>
          <a:xfrm>
            <a:off x="8383657" y="1268756"/>
            <a:ext cx="2183158" cy="430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08000"/>
                </a:solidFill>
                <a:effectLst/>
                <a:uLnTx/>
                <a:uFillTx/>
                <a:latin typeface="Calibri" panose="020F0502020204030204"/>
                <a:ea typeface="+mn-ea"/>
                <a:cs typeface="+mn-cs"/>
              </a:rPr>
              <a:t>Jan. 1, 2020</a:t>
            </a:r>
          </a:p>
        </p:txBody>
      </p:sp>
      <p:sp>
        <p:nvSpPr>
          <p:cNvPr id="42" name="Rectangle 41" descr="Informal Rulemaking&#10;"/>
          <p:cNvSpPr/>
          <p:nvPr/>
        </p:nvSpPr>
        <p:spPr>
          <a:xfrm>
            <a:off x="166263" y="2218901"/>
            <a:ext cx="1408952" cy="70788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Informal Rulemaking</a:t>
            </a:r>
          </a:p>
        </p:txBody>
      </p:sp>
      <p:cxnSp>
        <p:nvCxnSpPr>
          <p:cNvPr id="44" name="Straight Connector 43">
            <a:extLst>
              <a:ext uri="{C183D7F6-B498-43B3-948B-1728B52AA6E4}">
                <adec:decorative xmlns:adec="http://schemas.microsoft.com/office/drawing/2017/decorative" val="1"/>
              </a:ext>
            </a:extLst>
          </p:cNvPr>
          <p:cNvCxnSpPr/>
          <p:nvPr/>
        </p:nvCxnSpPr>
        <p:spPr>
          <a:xfrm>
            <a:off x="1558590" y="233296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9" name="Rectangle 48"/>
          <p:cNvSpPr/>
          <p:nvPr/>
        </p:nvSpPr>
        <p:spPr>
          <a:xfrm>
            <a:off x="2113010" y="1887667"/>
            <a:ext cx="1872416" cy="1024222"/>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50% Reduction in Organic Waste Disposal</a:t>
            </a:r>
          </a:p>
        </p:txBody>
      </p:sp>
      <p:cxnSp>
        <p:nvCxnSpPr>
          <p:cNvPr id="52" name="Straight Connector 51">
            <a:extLst>
              <a:ext uri="{C183D7F6-B498-43B3-948B-1728B52AA6E4}">
                <adec:decorative xmlns:adec="http://schemas.microsoft.com/office/drawing/2017/decorative" val="1"/>
              </a:ext>
            </a:extLst>
          </p:cNvPr>
          <p:cNvCxnSpPr/>
          <p:nvPr/>
        </p:nvCxnSpPr>
        <p:spPr>
          <a:xfrm>
            <a:off x="3974375" y="2356008"/>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1" name="Rectangle 60"/>
          <p:cNvSpPr/>
          <p:nvPr/>
        </p:nvSpPr>
        <p:spPr>
          <a:xfrm>
            <a:off x="4403773" y="1666936"/>
            <a:ext cx="2806695" cy="1040255"/>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Regulations and CalRecycle Enforcement Begin</a:t>
            </a:r>
          </a:p>
        </p:txBody>
      </p:sp>
      <p:cxnSp>
        <p:nvCxnSpPr>
          <p:cNvPr id="58" name="Straight Connector 57">
            <a:extLst>
              <a:ext uri="{C183D7F6-B498-43B3-948B-1728B52AA6E4}">
                <adec:decorative xmlns:adec="http://schemas.microsoft.com/office/drawing/2017/decorative" val="1"/>
              </a:ext>
            </a:extLst>
          </p:cNvPr>
          <p:cNvCxnSpPr/>
          <p:nvPr/>
        </p:nvCxnSpPr>
        <p:spPr>
          <a:xfrm>
            <a:off x="7184678" y="2339400"/>
            <a:ext cx="0" cy="1170586"/>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06" name="Rectangle 105" descr="75% Reduction in Organic Disposal&#10;">
            <a:extLst>
              <a:ext uri="{FF2B5EF4-FFF2-40B4-BE49-F238E27FC236}">
                <a16:creationId xmlns:a16="http://schemas.microsoft.com/office/drawing/2014/main" id="{4FC3CF09-2A91-4A46-BE3E-571B1185FBA7}"/>
              </a:ext>
            </a:extLst>
          </p:cNvPr>
          <p:cNvSpPr/>
          <p:nvPr/>
        </p:nvSpPr>
        <p:spPr>
          <a:xfrm>
            <a:off x="8002682" y="1686604"/>
            <a:ext cx="2177911" cy="67968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Calibri" panose="020F0502020204030204"/>
              </a:rPr>
              <a:t>75% Reduction in Organic Disposal</a:t>
            </a:r>
          </a:p>
        </p:txBody>
      </p:sp>
      <p:sp>
        <p:nvSpPr>
          <p:cNvPr id="113" name="Rectangle 112">
            <a:extLst>
              <a:ext uri="{FF2B5EF4-FFF2-40B4-BE49-F238E27FC236}">
                <a16:creationId xmlns:a16="http://schemas.microsoft.com/office/drawing/2014/main" id="{73FF348D-330C-4985-B78A-EB95702FA754}"/>
              </a:ext>
            </a:extLst>
          </p:cNvPr>
          <p:cNvSpPr/>
          <p:nvPr/>
        </p:nvSpPr>
        <p:spPr>
          <a:xfrm>
            <a:off x="7601753" y="2522053"/>
            <a:ext cx="2583607" cy="67968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Calibri" panose="020F0502020204030204"/>
              </a:rPr>
              <a:t>20% Increased in Edible Food Recovery</a:t>
            </a:r>
          </a:p>
        </p:txBody>
      </p:sp>
      <p:cxnSp>
        <p:nvCxnSpPr>
          <p:cNvPr id="85" name="Straight Connector 84">
            <a:extLst>
              <a:ext uri="{C183D7F6-B498-43B3-948B-1728B52AA6E4}">
                <adec:decorative xmlns:adec="http://schemas.microsoft.com/office/drawing/2017/decorative" val="1"/>
              </a:ext>
            </a:extLst>
          </p:cNvPr>
          <p:cNvCxnSpPr/>
          <p:nvPr/>
        </p:nvCxnSpPr>
        <p:spPr>
          <a:xfrm>
            <a:off x="10168240" y="2342994"/>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8" name="Oval 7">
            <a:extLst>
              <a:ext uri="{C183D7F6-B498-43B3-948B-1728B52AA6E4}">
                <adec:decorative xmlns:adec="http://schemas.microsoft.com/office/drawing/2017/decorative" val="1"/>
              </a:ext>
            </a:extLst>
          </p:cNvPr>
          <p:cNvSpPr/>
          <p:nvPr/>
        </p:nvSpPr>
        <p:spPr>
          <a:xfrm>
            <a:off x="382389" y="3516206"/>
            <a:ext cx="195176" cy="199505"/>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Oval 18">
            <a:extLst>
              <a:ext uri="{C183D7F6-B498-43B3-948B-1728B52AA6E4}">
                <adec:decorative xmlns:adec="http://schemas.microsoft.com/office/drawing/2017/decorative" val="1"/>
              </a:ext>
            </a:extLst>
          </p:cNvPr>
          <p:cNvSpPr/>
          <p:nvPr/>
        </p:nvSpPr>
        <p:spPr>
          <a:xfrm>
            <a:off x="1458839" y="3502794"/>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Oval 29">
            <a:extLst>
              <a:ext uri="{C183D7F6-B498-43B3-948B-1728B52AA6E4}">
                <adec:decorative xmlns:adec="http://schemas.microsoft.com/office/drawing/2017/decorative" val="1"/>
              </a:ext>
            </a:extLst>
          </p:cNvPr>
          <p:cNvSpPr/>
          <p:nvPr/>
        </p:nvSpPr>
        <p:spPr>
          <a:xfrm>
            <a:off x="3874586" y="3531058"/>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Oval 25">
            <a:extLst>
              <a:ext uri="{C183D7F6-B498-43B3-948B-1728B52AA6E4}">
                <adec:decorative xmlns:adec="http://schemas.microsoft.com/office/drawing/2017/decorative" val="1"/>
              </a:ext>
            </a:extLst>
          </p:cNvPr>
          <p:cNvSpPr/>
          <p:nvPr/>
        </p:nvSpPr>
        <p:spPr>
          <a:xfrm>
            <a:off x="7082713" y="3513371"/>
            <a:ext cx="199505" cy="199505"/>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 name="Group 6">
            <a:extLst>
              <a:ext uri="{C183D7F6-B498-43B3-948B-1728B52AA6E4}">
                <adec:decorative xmlns:adec="http://schemas.microsoft.com/office/drawing/2017/decorative" val="1"/>
              </a:ext>
            </a:extLst>
          </p:cNvPr>
          <p:cNvGrpSpPr/>
          <p:nvPr/>
        </p:nvGrpSpPr>
        <p:grpSpPr>
          <a:xfrm>
            <a:off x="7694337" y="3552300"/>
            <a:ext cx="199505" cy="1330216"/>
            <a:chOff x="7906368" y="3531058"/>
            <a:chExt cx="199505" cy="1330216"/>
          </a:xfrm>
        </p:grpSpPr>
        <p:cxnSp>
          <p:nvCxnSpPr>
            <p:cNvPr id="72" name="Straight Connector 71">
              <a:extLst>
                <a:ext uri="{C183D7F6-B498-43B3-948B-1728B52AA6E4}">
                  <adec:decorative xmlns:adec="http://schemas.microsoft.com/office/drawing/2017/decorative" val="1"/>
                </a:ext>
              </a:extLst>
            </p:cNvPr>
            <p:cNvCxnSpPr/>
            <p:nvPr/>
          </p:nvCxnSpPr>
          <p:spPr>
            <a:xfrm>
              <a:off x="8006115" y="3690688"/>
              <a:ext cx="0" cy="1170586"/>
            </a:xfrm>
            <a:prstGeom prst="line">
              <a:avLst/>
            </a:prstGeom>
          </p:spPr>
          <p:style>
            <a:lnRef idx="1">
              <a:schemeClr val="accent1"/>
            </a:lnRef>
            <a:fillRef idx="0">
              <a:schemeClr val="accent1"/>
            </a:fillRef>
            <a:effectRef idx="0">
              <a:schemeClr val="accent1"/>
            </a:effectRef>
            <a:fontRef idx="minor">
              <a:schemeClr val="tx1"/>
            </a:fontRef>
          </p:style>
        </p:cxnSp>
        <p:sp>
          <p:nvSpPr>
            <p:cNvPr id="24" name="Oval 23">
              <a:extLst>
                <a:ext uri="{C183D7F6-B498-43B3-948B-1728B52AA6E4}">
                  <adec:decorative xmlns:adec="http://schemas.microsoft.com/office/drawing/2017/decorative" val="1"/>
                </a:ext>
              </a:extLst>
            </p:cNvPr>
            <p:cNvSpPr/>
            <p:nvPr/>
          </p:nvSpPr>
          <p:spPr>
            <a:xfrm>
              <a:off x="7906368" y="3531058"/>
              <a:ext cx="199505" cy="199505"/>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84" name="Oval 83">
            <a:extLst>
              <a:ext uri="{C183D7F6-B498-43B3-948B-1728B52AA6E4}">
                <adec:decorative xmlns:adec="http://schemas.microsoft.com/office/drawing/2017/decorative" val="1"/>
              </a:ext>
            </a:extLst>
          </p:cNvPr>
          <p:cNvSpPr/>
          <p:nvPr/>
        </p:nvSpPr>
        <p:spPr>
          <a:xfrm>
            <a:off x="10082079" y="3499971"/>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5" name="Group 64">
            <a:extLst>
              <a:ext uri="{C183D7F6-B498-43B3-948B-1728B52AA6E4}">
                <adec:decorative xmlns:adec="http://schemas.microsoft.com/office/drawing/2017/decorative" val="1"/>
              </a:ext>
            </a:extLst>
          </p:cNvPr>
          <p:cNvGrpSpPr/>
          <p:nvPr/>
        </p:nvGrpSpPr>
        <p:grpSpPr>
          <a:xfrm>
            <a:off x="2483602" y="3507169"/>
            <a:ext cx="199505" cy="1387529"/>
            <a:chOff x="3644393" y="3485649"/>
            <a:chExt cx="199505" cy="1387529"/>
          </a:xfrm>
        </p:grpSpPr>
        <p:sp>
          <p:nvSpPr>
            <p:cNvPr id="22" name="Oval 21"/>
            <p:cNvSpPr/>
            <p:nvPr/>
          </p:nvSpPr>
          <p:spPr>
            <a:xfrm>
              <a:off x="3644393" y="3485649"/>
              <a:ext cx="199505" cy="199505"/>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cxnSp>
          <p:nvCxnSpPr>
            <p:cNvPr id="48" name="Straight Connector 47">
              <a:extLst>
                <a:ext uri="{C183D7F6-B498-43B3-948B-1728B52AA6E4}">
                  <adec:decorative xmlns:adec="http://schemas.microsoft.com/office/drawing/2017/decorative" val="1"/>
                </a:ext>
              </a:extLst>
            </p:cNvPr>
            <p:cNvCxnSpPr/>
            <p:nvPr/>
          </p:nvCxnSpPr>
          <p:spPr>
            <a:xfrm>
              <a:off x="3744145" y="3669046"/>
              <a:ext cx="0" cy="1204132"/>
            </a:xfrm>
            <a:prstGeom prst="line">
              <a:avLst/>
            </a:prstGeom>
            <a:ln>
              <a:solidFill>
                <a:srgbClr val="0989B1"/>
              </a:solidFill>
            </a:ln>
          </p:spPr>
          <p:style>
            <a:lnRef idx="1">
              <a:schemeClr val="accent1"/>
            </a:lnRef>
            <a:fillRef idx="0">
              <a:schemeClr val="accent1"/>
            </a:fillRef>
            <a:effectRef idx="0">
              <a:schemeClr val="accent1"/>
            </a:effectRef>
            <a:fontRef idx="minor">
              <a:schemeClr val="tx1"/>
            </a:fontRef>
          </p:style>
        </p:cxnSp>
      </p:grpSp>
      <p:cxnSp>
        <p:nvCxnSpPr>
          <p:cNvPr id="6" name="Straight Connector 5">
            <a:extLst>
              <a:ext uri="{C183D7F6-B498-43B3-948B-1728B52AA6E4}">
                <adec:decorative xmlns:adec="http://schemas.microsoft.com/office/drawing/2017/decorative" val="1"/>
              </a:ext>
            </a:extLst>
          </p:cNvPr>
          <p:cNvCxnSpPr/>
          <p:nvPr/>
        </p:nvCxnSpPr>
        <p:spPr>
          <a:xfrm>
            <a:off x="655342" y="3615958"/>
            <a:ext cx="11135907" cy="0"/>
          </a:xfrm>
          <a:prstGeom prst="line">
            <a:avLst/>
          </a:prstGeom>
          <a:ln>
            <a:solidFill>
              <a:srgbClr val="003056"/>
            </a:solidFill>
            <a:prstDash val="lgDash"/>
          </a:ln>
        </p:spPr>
        <p:style>
          <a:lnRef idx="1">
            <a:schemeClr val="accent1"/>
          </a:lnRef>
          <a:fillRef idx="0">
            <a:schemeClr val="accent1"/>
          </a:fillRef>
          <a:effectRef idx="0">
            <a:schemeClr val="accent1"/>
          </a:effectRef>
          <a:fontRef idx="minor">
            <a:schemeClr val="tx1"/>
          </a:fontRef>
        </p:style>
      </p:cxnSp>
      <p:sp>
        <p:nvSpPr>
          <p:cNvPr id="18" name="TextBox 17" descr="2014"/>
          <p:cNvSpPr txBox="1"/>
          <p:nvPr/>
        </p:nvSpPr>
        <p:spPr>
          <a:xfrm>
            <a:off x="501934" y="4456428"/>
            <a:ext cx="814647" cy="4308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989B1"/>
                </a:solidFill>
                <a:effectLst/>
                <a:uLnTx/>
                <a:uFillTx/>
                <a:latin typeface="Calibri" panose="020F0502020204030204"/>
                <a:ea typeface="+mn-ea"/>
                <a:cs typeface="+mn-cs"/>
              </a:rPr>
              <a:t>2014</a:t>
            </a:r>
          </a:p>
        </p:txBody>
      </p:sp>
      <p:cxnSp>
        <p:nvCxnSpPr>
          <p:cNvPr id="38" name="Straight Connector 37">
            <a:extLst>
              <a:ext uri="{C183D7F6-B498-43B3-948B-1728B52AA6E4}">
                <adec:decorative xmlns:adec="http://schemas.microsoft.com/office/drawing/2017/decorative" val="1"/>
              </a:ext>
            </a:extLst>
          </p:cNvPr>
          <p:cNvCxnSpPr/>
          <p:nvPr/>
        </p:nvCxnSpPr>
        <p:spPr>
          <a:xfrm>
            <a:off x="479977" y="3697313"/>
            <a:ext cx="0" cy="1170586"/>
          </a:xfrm>
          <a:prstGeom prst="line">
            <a:avLst/>
          </a:prstGeom>
        </p:spPr>
        <p:style>
          <a:lnRef idx="1">
            <a:schemeClr val="accent1"/>
          </a:lnRef>
          <a:fillRef idx="0">
            <a:schemeClr val="accent1"/>
          </a:fillRef>
          <a:effectRef idx="0">
            <a:schemeClr val="accent1"/>
          </a:effectRef>
          <a:fontRef idx="minor">
            <a:schemeClr val="tx1"/>
          </a:fontRef>
        </p:style>
      </p:cxnSp>
      <p:sp>
        <p:nvSpPr>
          <p:cNvPr id="40" name="Rectangle 39"/>
          <p:cNvSpPr/>
          <p:nvPr/>
        </p:nvSpPr>
        <p:spPr>
          <a:xfrm>
            <a:off x="479977" y="4867899"/>
            <a:ext cx="1747837" cy="1026339"/>
          </a:xfrm>
          <a:prstGeom prst="rect">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white"/>
                </a:solidFill>
                <a:effectLst/>
                <a:uLnTx/>
                <a:uFillTx/>
                <a:latin typeface="Calibri" panose="020F0502020204030204"/>
                <a:ea typeface="+mn-ea"/>
                <a:cs typeface="+mn-cs"/>
              </a:rPr>
              <a:t>Organic Waste Disposal Base Year</a:t>
            </a:r>
            <a:endPar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9" name="TextBox 98" descr="2018-2019&#10;">
            <a:extLst>
              <a:ext uri="{FF2B5EF4-FFF2-40B4-BE49-F238E27FC236}">
                <a16:creationId xmlns:a16="http://schemas.microsoft.com/office/drawing/2014/main" id="{E8EDB19F-BE52-4BD9-8335-6C959B89ED42}"/>
              </a:ext>
            </a:extLst>
          </p:cNvPr>
          <p:cNvSpPr txBox="1"/>
          <p:nvPr/>
        </p:nvSpPr>
        <p:spPr>
          <a:xfrm>
            <a:off x="2605311" y="4463811"/>
            <a:ext cx="1694736" cy="4308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989B1"/>
                </a:solidFill>
                <a:effectLst/>
                <a:uLnTx/>
                <a:uFillTx/>
                <a:latin typeface="Calibri" panose="020F0502020204030204"/>
                <a:ea typeface="+mn-ea"/>
                <a:cs typeface="+mn-cs"/>
              </a:rPr>
              <a:t>2018-2019</a:t>
            </a:r>
          </a:p>
        </p:txBody>
      </p:sp>
      <p:sp>
        <p:nvSpPr>
          <p:cNvPr id="46" name="Rectangle 45" descr="Formal Rulemaking&#10;"/>
          <p:cNvSpPr/>
          <p:nvPr/>
        </p:nvSpPr>
        <p:spPr>
          <a:xfrm>
            <a:off x="2563590" y="4873023"/>
            <a:ext cx="1606319" cy="707886"/>
          </a:xfrm>
          <a:prstGeom prst="rect">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Formal Rulemaking</a:t>
            </a:r>
          </a:p>
        </p:txBody>
      </p:sp>
      <p:cxnSp>
        <p:nvCxnSpPr>
          <p:cNvPr id="56" name="Straight Connector 55">
            <a:extLst>
              <a:ext uri="{C183D7F6-B498-43B3-948B-1728B52AA6E4}">
                <adec:decorative xmlns:adec="http://schemas.microsoft.com/office/drawing/2017/decorative" val="1"/>
              </a:ext>
            </a:extLst>
          </p:cNvPr>
          <p:cNvCxnSpPr/>
          <p:nvPr/>
        </p:nvCxnSpPr>
        <p:spPr>
          <a:xfrm>
            <a:off x="4531011" y="3686355"/>
            <a:ext cx="0" cy="1974544"/>
          </a:xfrm>
          <a:prstGeom prst="line">
            <a:avLst/>
          </a:prstGeom>
        </p:spPr>
        <p:style>
          <a:lnRef idx="1">
            <a:schemeClr val="accent1"/>
          </a:lnRef>
          <a:fillRef idx="0">
            <a:schemeClr val="accent1"/>
          </a:fillRef>
          <a:effectRef idx="0">
            <a:schemeClr val="accent1"/>
          </a:effectRef>
          <a:fontRef idx="minor">
            <a:schemeClr val="tx1"/>
          </a:fontRef>
        </p:style>
      </p:cxnSp>
      <p:sp>
        <p:nvSpPr>
          <p:cNvPr id="67" name="Rectangle 66" descr="Procurement Enforcement Begins&#10;"/>
          <p:cNvSpPr/>
          <p:nvPr/>
        </p:nvSpPr>
        <p:spPr>
          <a:xfrm>
            <a:off x="5405207" y="4084625"/>
            <a:ext cx="1812680" cy="106104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Procurement Enforcement Begins</a:t>
            </a:r>
          </a:p>
        </p:txBody>
      </p:sp>
      <p:sp>
        <p:nvSpPr>
          <p:cNvPr id="54" name="Rectangle 53"/>
          <p:cNvSpPr/>
          <p:nvPr/>
        </p:nvSpPr>
        <p:spPr>
          <a:xfrm>
            <a:off x="4530735" y="5627127"/>
            <a:ext cx="2247631" cy="1077681"/>
          </a:xfrm>
          <a:prstGeom prst="rect">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CalRecycle and ARB Analysis on Market Conditions</a:t>
            </a:r>
          </a:p>
        </p:txBody>
      </p:sp>
      <p:cxnSp>
        <p:nvCxnSpPr>
          <p:cNvPr id="69" name="Straight Connector 68">
            <a:extLst>
              <a:ext uri="{C183D7F6-B498-43B3-948B-1728B52AA6E4}">
                <adec:decorative xmlns:adec="http://schemas.microsoft.com/office/drawing/2017/decorative" val="1"/>
              </a:ext>
            </a:extLst>
          </p:cNvPr>
          <p:cNvCxnSpPr/>
          <p:nvPr/>
        </p:nvCxnSpPr>
        <p:spPr>
          <a:xfrm>
            <a:off x="7179038" y="3615958"/>
            <a:ext cx="0" cy="120413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95" name="TextBox 94" descr="Jan. 1, 2024&#10;">
            <a:extLst>
              <a:ext uri="{FF2B5EF4-FFF2-40B4-BE49-F238E27FC236}">
                <a16:creationId xmlns:a16="http://schemas.microsoft.com/office/drawing/2014/main" id="{13A803BB-CE1B-4869-B67C-9671AFCF791D}"/>
              </a:ext>
            </a:extLst>
          </p:cNvPr>
          <p:cNvSpPr txBox="1"/>
          <p:nvPr/>
        </p:nvSpPr>
        <p:spPr>
          <a:xfrm>
            <a:off x="7768529" y="4465171"/>
            <a:ext cx="1577329" cy="430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0989B1"/>
                </a:solidFill>
                <a:effectLst/>
                <a:uLnTx/>
                <a:uFillTx/>
                <a:latin typeface="Calibri" panose="020F0502020204030204"/>
                <a:ea typeface="+mn-ea"/>
                <a:cs typeface="+mn-cs"/>
              </a:rPr>
              <a:t>Jan. 1, 2024</a:t>
            </a:r>
          </a:p>
        </p:txBody>
      </p:sp>
      <p:sp>
        <p:nvSpPr>
          <p:cNvPr id="77" name="Rectangle 76"/>
          <p:cNvSpPr/>
          <p:nvPr/>
        </p:nvSpPr>
        <p:spPr>
          <a:xfrm>
            <a:off x="7751718" y="4851273"/>
            <a:ext cx="1820413" cy="1288413"/>
          </a:xfrm>
          <a:prstGeom prst="rect">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white"/>
                </a:solidFill>
                <a:effectLst/>
                <a:uLnTx/>
                <a:uFillTx/>
                <a:latin typeface="Calibri" panose="020F0502020204030204"/>
                <a:ea typeface="+mn-ea"/>
                <a:cs typeface="+mn-cs"/>
              </a:rPr>
              <a:t>Regulations Require Locals to Take Enforcement</a:t>
            </a:r>
            <a:endPar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Rectangle 79"/>
          <p:cNvSpPr/>
          <p:nvPr/>
        </p:nvSpPr>
        <p:spPr>
          <a:xfrm>
            <a:off x="9819750" y="4370561"/>
            <a:ext cx="1927912" cy="228056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rPr>
              <a:t>Procurement Enforcement Begins for Rural Counties for Recovered Organic Waste Products</a:t>
            </a:r>
          </a:p>
        </p:txBody>
      </p:sp>
      <p:cxnSp>
        <p:nvCxnSpPr>
          <p:cNvPr id="92" name="Straight Connector 91">
            <a:extLst>
              <a:ext uri="{C183D7F6-B498-43B3-948B-1728B52AA6E4}">
                <adec:decorative xmlns:adec="http://schemas.microsoft.com/office/drawing/2017/decorative" val="1"/>
              </a:ext>
            </a:extLst>
          </p:cNvPr>
          <p:cNvCxnSpPr/>
          <p:nvPr/>
        </p:nvCxnSpPr>
        <p:spPr>
          <a:xfrm>
            <a:off x="11729022" y="3702699"/>
            <a:ext cx="0" cy="120413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90980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C183D7F6-B498-43B3-948B-1728B52AA6E4}">
                <adec:decorative xmlns:adec="http://schemas.microsoft.com/office/drawing/2017/decorative" val="1"/>
              </a:ext>
            </a:extLst>
          </p:cNvPr>
          <p:cNvSpPr/>
          <p:nvPr/>
        </p:nvSpPr>
        <p:spPr>
          <a:xfrm>
            <a:off x="-28573" y="901509"/>
            <a:ext cx="12249146" cy="5956491"/>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C183D7F6-B498-43B3-948B-1728B52AA6E4}">
                <adec:decorative xmlns:adec="http://schemas.microsoft.com/office/drawing/2017/decorative" val="1"/>
              </a:ext>
            </a:extLst>
          </p:cNvPr>
          <p:cNvSpPr/>
          <p:nvPr/>
        </p:nvSpPr>
        <p:spPr>
          <a:xfrm>
            <a:off x="0" y="0"/>
            <a:ext cx="12192000" cy="906977"/>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Title 5" descr="Procurement Reporting Requirements&#10;"/>
          <p:cNvSpPr txBox="1">
            <a:spLocks noGrp="1"/>
          </p:cNvSpPr>
          <p:nvPr>
            <p:ph type="title" idx="4294967295"/>
          </p:nvPr>
        </p:nvSpPr>
        <p:spPr>
          <a:xfrm>
            <a:off x="0" y="77220"/>
            <a:ext cx="11863705"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Procurement Reporting Requirements</a:t>
            </a:r>
          </a:p>
        </p:txBody>
      </p:sp>
      <p:grpSp>
        <p:nvGrpSpPr>
          <p:cNvPr id="2" name="Group 1">
            <a:extLst>
              <a:ext uri="{FF2B5EF4-FFF2-40B4-BE49-F238E27FC236}">
                <a16:creationId xmlns:a16="http://schemas.microsoft.com/office/drawing/2014/main" id="{5E05A783-2A99-408B-90D7-95A8FB81CDBB}"/>
              </a:ext>
              <a:ext uri="{C183D7F6-B498-43B3-948B-1728B52AA6E4}">
                <adec:decorative xmlns:adec="http://schemas.microsoft.com/office/drawing/2017/decorative" val="1"/>
              </a:ext>
            </a:extLst>
          </p:cNvPr>
          <p:cNvGrpSpPr/>
          <p:nvPr/>
        </p:nvGrpSpPr>
        <p:grpSpPr>
          <a:xfrm>
            <a:off x="102702" y="1044742"/>
            <a:ext cx="6298099" cy="2049775"/>
            <a:chOff x="102702" y="1044742"/>
            <a:chExt cx="6298099" cy="2049775"/>
          </a:xfrm>
        </p:grpSpPr>
        <p:sp>
          <p:nvSpPr>
            <p:cNvPr id="12" name="TextBox 11" descr="Initial Compliance Report&#10;"/>
            <p:cNvSpPr txBox="1"/>
            <p:nvPr/>
          </p:nvSpPr>
          <p:spPr>
            <a:xfrm>
              <a:off x="102702" y="1044742"/>
              <a:ext cx="6298099" cy="523220"/>
            </a:xfrm>
            <a:prstGeom prst="rect">
              <a:avLst/>
            </a:prstGeom>
            <a:solidFill>
              <a:srgbClr val="002060"/>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Initial Compliance Report</a:t>
              </a:r>
            </a:p>
          </p:txBody>
        </p:sp>
        <p:sp>
          <p:nvSpPr>
            <p:cNvPr id="13" name="TextBox 12" descr="April 1, 2022&#10;Copy of ordinance(s) adopted (for mulch procurement)&#10;"/>
            <p:cNvSpPr txBox="1"/>
            <p:nvPr/>
          </p:nvSpPr>
          <p:spPr>
            <a:xfrm>
              <a:off x="102704" y="1709522"/>
              <a:ext cx="6298097" cy="1384995"/>
            </a:xfrm>
            <a:prstGeom prst="rect">
              <a:avLst/>
            </a:prstGeom>
            <a:solidFill>
              <a:srgbClr val="0989B1"/>
            </a:solid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April 1, 2022</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Copy of ordinance(s) adopted (for mulch procurement)</a:t>
              </a:r>
            </a:p>
          </p:txBody>
        </p:sp>
      </p:grpSp>
      <p:grpSp>
        <p:nvGrpSpPr>
          <p:cNvPr id="4" name="Group 3">
            <a:extLst>
              <a:ext uri="{FF2B5EF4-FFF2-40B4-BE49-F238E27FC236}">
                <a16:creationId xmlns:a16="http://schemas.microsoft.com/office/drawing/2014/main" id="{F55823EC-E4E2-4887-B6C7-EE6B3888E11E}"/>
              </a:ext>
              <a:ext uri="{C183D7F6-B498-43B3-948B-1728B52AA6E4}">
                <adec:decorative xmlns:adec="http://schemas.microsoft.com/office/drawing/2017/decorative" val="1"/>
              </a:ext>
            </a:extLst>
          </p:cNvPr>
          <p:cNvGrpSpPr/>
          <p:nvPr/>
        </p:nvGrpSpPr>
        <p:grpSpPr>
          <a:xfrm>
            <a:off x="6680718" y="1085696"/>
            <a:ext cx="5419841" cy="5455918"/>
            <a:chOff x="6680718" y="1085696"/>
            <a:chExt cx="5419841" cy="5455918"/>
          </a:xfrm>
        </p:grpSpPr>
        <p:sp>
          <p:nvSpPr>
            <p:cNvPr id="16" name="TextBox 15" descr="Full Reporting Includes&#10;"/>
            <p:cNvSpPr txBox="1"/>
            <p:nvPr/>
          </p:nvSpPr>
          <p:spPr>
            <a:xfrm>
              <a:off x="6680718" y="1085696"/>
              <a:ext cx="5419841" cy="523220"/>
            </a:xfrm>
            <a:prstGeom prst="rect">
              <a:avLst/>
            </a:prstGeom>
            <a:solidFill>
              <a:srgbClr val="002060"/>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Full Reporting Includes</a:t>
              </a:r>
            </a:p>
          </p:txBody>
        </p:sp>
        <p:sp>
          <p:nvSpPr>
            <p:cNvPr id="17" name="TextBox 16" descr="Amount of each recovered organic waste product procured during previous calendar year&#10;&#10;If implementing a reduced procurement target, amount of transportation fuel, electricity, and gas for heating procured during the year prior to the reporting period&#10;">
              <a:extLst>
                <a:ext uri="{C183D7F6-B498-43B3-948B-1728B52AA6E4}">
                  <adec:decorative xmlns:adec="http://schemas.microsoft.com/office/drawing/2017/decorative" val="0"/>
                </a:ext>
              </a:extLst>
            </p:cNvPr>
            <p:cNvSpPr txBox="1"/>
            <p:nvPr/>
          </p:nvSpPr>
          <p:spPr>
            <a:xfrm>
              <a:off x="6680718" y="1709522"/>
              <a:ext cx="5419841" cy="4832092"/>
            </a:xfrm>
            <a:prstGeom prst="rect">
              <a:avLst/>
            </a:prstGeom>
            <a:solidFill>
              <a:srgbClr val="0989B1"/>
            </a:solidFill>
            <a:ln>
              <a:noFill/>
            </a:ln>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Amount of each recovered organic waste product procured during previous calendar year</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If implementing a reduced procurement target, amount of transportation fuel, electricity, and gas for heating procured during the year prior to the reporting period</a:t>
              </a:r>
            </a:p>
          </p:txBody>
        </p:sp>
      </p:grpSp>
      <p:grpSp>
        <p:nvGrpSpPr>
          <p:cNvPr id="3" name="Group 2">
            <a:extLst>
              <a:ext uri="{FF2B5EF4-FFF2-40B4-BE49-F238E27FC236}">
                <a16:creationId xmlns:a16="http://schemas.microsoft.com/office/drawing/2014/main" id="{6859F97E-02A0-4EAF-8CF2-6C3A847ABE2B}"/>
              </a:ext>
              <a:ext uri="{C183D7F6-B498-43B3-948B-1728B52AA6E4}">
                <adec:decorative xmlns:adec="http://schemas.microsoft.com/office/drawing/2017/decorative" val="1"/>
              </a:ext>
            </a:extLst>
          </p:cNvPr>
          <p:cNvGrpSpPr/>
          <p:nvPr/>
        </p:nvGrpSpPr>
        <p:grpSpPr>
          <a:xfrm>
            <a:off x="102703" y="3232282"/>
            <a:ext cx="6298098" cy="3325128"/>
            <a:chOff x="102703" y="3232282"/>
            <a:chExt cx="6298098" cy="3325128"/>
          </a:xfrm>
        </p:grpSpPr>
        <p:sp>
          <p:nvSpPr>
            <p:cNvPr id="18" name="TextBox 17" descr="Full Reporting Dates&#10;"/>
            <p:cNvSpPr txBox="1"/>
            <p:nvPr/>
          </p:nvSpPr>
          <p:spPr>
            <a:xfrm>
              <a:off x="102704" y="3232282"/>
              <a:ext cx="6298097" cy="523220"/>
            </a:xfrm>
            <a:prstGeom prst="rect">
              <a:avLst/>
            </a:prstGeom>
            <a:solidFill>
              <a:srgbClr val="002060"/>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Full Reporting Dates</a:t>
              </a:r>
            </a:p>
          </p:txBody>
        </p:sp>
        <p:sp>
          <p:nvSpPr>
            <p:cNvPr id="19" name="TextBox 18" descr="October 1, 2022: For Reporting Period January 1, 2022 – June 20, 2022&#10;&#10;August 1, 2023 and Annually Thereafter: For Previous Calendar Year&#10;"/>
            <p:cNvSpPr txBox="1"/>
            <p:nvPr/>
          </p:nvSpPr>
          <p:spPr>
            <a:xfrm>
              <a:off x="102703" y="3879754"/>
              <a:ext cx="6298098" cy="2677656"/>
            </a:xfrm>
            <a:prstGeom prst="rect">
              <a:avLst/>
            </a:prstGeom>
            <a:solidFill>
              <a:srgbClr val="0989B1"/>
            </a:solid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October 1, 2022:</a:t>
              </a: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For Reporting Period January 1, 2022 – June 20, 2022</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August 1, 2023 and Annually Thereafter:</a:t>
              </a: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For Previous Calendar Year</a:t>
              </a:r>
            </a:p>
          </p:txBody>
        </p:sp>
      </p:grpSp>
    </p:spTree>
    <p:extLst>
      <p:ext uri="{BB962C8B-B14F-4D97-AF65-F5344CB8AC3E}">
        <p14:creationId xmlns:p14="http://schemas.microsoft.com/office/powerpoint/2010/main" val="31510005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descr="Tools For Jurisdictions&#10;"/>
          <p:cNvSpPr txBox="1">
            <a:spLocks noGrp="1"/>
          </p:cNvSpPr>
          <p:nvPr>
            <p:ph type="title" idx="4294967295"/>
          </p:nvPr>
        </p:nvSpPr>
        <p:spPr>
          <a:xfrm>
            <a:off x="-28572" y="0"/>
            <a:ext cx="12220572" cy="707886"/>
          </a:xfrm>
          <a:prstGeom prst="rect">
            <a:avLst/>
          </a:prstGeom>
          <a:solidFill>
            <a:srgbClr val="094366"/>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Tools For Jurisdictions</a:t>
            </a:r>
          </a:p>
        </p:txBody>
      </p:sp>
      <p:sp>
        <p:nvSpPr>
          <p:cNvPr id="15" name="Rectangle 14">
            <a:extLst>
              <a:ext uri="{C183D7F6-B498-43B3-948B-1728B52AA6E4}">
                <adec:decorative xmlns:adec="http://schemas.microsoft.com/office/drawing/2017/decorative" val="1"/>
              </a:ext>
            </a:extLst>
          </p:cNvPr>
          <p:cNvSpPr/>
          <p:nvPr/>
        </p:nvSpPr>
        <p:spPr>
          <a:xfrm>
            <a:off x="-28573" y="901509"/>
            <a:ext cx="12249146" cy="5956491"/>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TextBox 19" descr="Procurement Calculator Tool&#10;"/>
          <p:cNvSpPr txBox="1"/>
          <p:nvPr/>
        </p:nvSpPr>
        <p:spPr>
          <a:xfrm>
            <a:off x="96243" y="1081328"/>
            <a:ext cx="7066557" cy="523220"/>
          </a:xfrm>
          <a:prstGeom prst="rect">
            <a:avLst/>
          </a:prstGeom>
          <a:solidFill>
            <a:srgbClr val="002060"/>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Procurement Calculator Tool</a:t>
            </a:r>
          </a:p>
        </p:txBody>
      </p:sp>
      <p:pic>
        <p:nvPicPr>
          <p:cNvPr id="4" name="Picture 3" descr="procurement target and planning ">
            <a:extLst>
              <a:ext uri="{FF2B5EF4-FFF2-40B4-BE49-F238E27FC236}">
                <a16:creationId xmlns:a16="http://schemas.microsoft.com/office/drawing/2014/main" id="{A628E1BF-5E16-4458-94C8-45E705760A84}"/>
              </a:ext>
            </a:extLst>
          </p:cNvPr>
          <p:cNvPicPr>
            <a:picLocks noChangeAspect="1"/>
          </p:cNvPicPr>
          <p:nvPr/>
        </p:nvPicPr>
        <p:blipFill rotWithShape="1">
          <a:blip r:embed="rId3"/>
          <a:srcRect r="9414"/>
          <a:stretch/>
        </p:blipFill>
        <p:spPr>
          <a:xfrm>
            <a:off x="139382" y="1702739"/>
            <a:ext cx="7023418" cy="3095625"/>
          </a:xfrm>
          <a:prstGeom prst="rect">
            <a:avLst/>
          </a:prstGeom>
        </p:spPr>
      </p:pic>
      <p:sp>
        <p:nvSpPr>
          <p:cNvPr id="14" name="TextBox 13" descr="FAQs&#10;Webpage Resources&#10;Case Studies&#10;More to Come!&#10;">
            <a:extLst>
              <a:ext uri="{FF2B5EF4-FFF2-40B4-BE49-F238E27FC236}">
                <a16:creationId xmlns:a16="http://schemas.microsoft.com/office/drawing/2014/main" id="{AF584CAF-EB48-4845-9BF8-60D4E8FB7D87}"/>
              </a:ext>
            </a:extLst>
          </p:cNvPr>
          <p:cNvSpPr txBox="1"/>
          <p:nvPr/>
        </p:nvSpPr>
        <p:spPr>
          <a:xfrm>
            <a:off x="1554593" y="5059938"/>
            <a:ext cx="4149855" cy="1384995"/>
          </a:xfrm>
          <a:prstGeom prst="rect">
            <a:avLst/>
          </a:prstGeom>
          <a:solidFill>
            <a:srgbClr val="002060"/>
          </a:solidFill>
          <a:ln>
            <a:noFill/>
          </a:ln>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Webpage Resources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Case Studies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More to Come!</a:t>
            </a:r>
          </a:p>
        </p:txBody>
      </p:sp>
      <p:sp>
        <p:nvSpPr>
          <p:cNvPr id="21" name="TextBox 20" descr="Model Procurement Policy&#10;"/>
          <p:cNvSpPr txBox="1"/>
          <p:nvPr/>
        </p:nvSpPr>
        <p:spPr>
          <a:xfrm>
            <a:off x="7421246" y="1081328"/>
            <a:ext cx="4600573" cy="523220"/>
          </a:xfrm>
          <a:prstGeom prst="rect">
            <a:avLst/>
          </a:prstGeom>
          <a:solidFill>
            <a:srgbClr val="002060"/>
          </a:solid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Model Procurement Policy</a:t>
            </a:r>
          </a:p>
        </p:txBody>
      </p:sp>
      <p:pic>
        <p:nvPicPr>
          <p:cNvPr id="11" name="Picture 10" descr="procurement policy"/>
          <p:cNvPicPr>
            <a:picLocks noChangeAspect="1"/>
          </p:cNvPicPr>
          <p:nvPr/>
        </p:nvPicPr>
        <p:blipFill rotWithShape="1">
          <a:blip r:embed="rId4"/>
          <a:srcRect l="4387"/>
          <a:stretch/>
        </p:blipFill>
        <p:spPr>
          <a:xfrm>
            <a:off x="7421246" y="1785866"/>
            <a:ext cx="4600573" cy="3491430"/>
          </a:xfrm>
          <a:prstGeom prst="rect">
            <a:avLst/>
          </a:prstGeom>
        </p:spPr>
      </p:pic>
      <p:pic>
        <p:nvPicPr>
          <p:cNvPr id="9" name="Picture 8" descr="HF&amp;H logo "/>
          <p:cNvPicPr>
            <a:picLocks noChangeAspect="1"/>
          </p:cNvPicPr>
          <p:nvPr/>
        </p:nvPicPr>
        <p:blipFill>
          <a:blip r:embed="rId5"/>
          <a:stretch>
            <a:fillRect/>
          </a:stretch>
        </p:blipFill>
        <p:spPr>
          <a:xfrm>
            <a:off x="7892732" y="5458614"/>
            <a:ext cx="3657600" cy="986319"/>
          </a:xfrm>
          <a:prstGeom prst="rect">
            <a:avLst/>
          </a:prstGeom>
        </p:spPr>
      </p:pic>
    </p:spTree>
    <p:extLst>
      <p:ext uri="{BB962C8B-B14F-4D97-AF65-F5344CB8AC3E}">
        <p14:creationId xmlns:p14="http://schemas.microsoft.com/office/powerpoint/2010/main" val="1083622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C183D7F6-B498-43B3-948B-1728B52AA6E4}">
                <adec:decorative xmlns:adec="http://schemas.microsoft.com/office/drawing/2017/decorative" val="1"/>
              </a:ext>
            </a:extLst>
          </p:cNvPr>
          <p:cNvSpPr/>
          <p:nvPr/>
        </p:nvSpPr>
        <p:spPr>
          <a:xfrm>
            <a:off x="0" y="0"/>
            <a:ext cx="12192000" cy="1120578"/>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Title 5" descr="Thank you!&#10;"/>
          <p:cNvSpPr txBox="1">
            <a:spLocks noGrp="1"/>
          </p:cNvSpPr>
          <p:nvPr>
            <p:ph type="title" idx="4294967295"/>
          </p:nvPr>
        </p:nvSpPr>
        <p:spPr>
          <a:xfrm>
            <a:off x="209608" y="58693"/>
            <a:ext cx="11704320" cy="93871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50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Thank you!</a:t>
            </a:r>
          </a:p>
        </p:txBody>
      </p:sp>
      <p:sp>
        <p:nvSpPr>
          <p:cNvPr id="10" name="TextBox 9" descr="Resources:&#10;"/>
          <p:cNvSpPr txBox="1"/>
          <p:nvPr/>
        </p:nvSpPr>
        <p:spPr>
          <a:xfrm>
            <a:off x="209608" y="1409956"/>
            <a:ext cx="6832877" cy="523220"/>
          </a:xfrm>
          <a:prstGeom prst="rect">
            <a:avLst/>
          </a:prstGeom>
          <a:solidFill>
            <a:srgbClr val="0989B1"/>
          </a:solid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Resources:</a:t>
            </a:r>
          </a:p>
        </p:txBody>
      </p:sp>
      <p:sp>
        <p:nvSpPr>
          <p:cNvPr id="4" name="TextBox 3" descr="SB 1383 Home Page: &#10; https://www.calrecycle.ca.gov/organics/slcp&#10;&#10;To stay up to date, sign up for CalRecycle’s “Short-Lived Climate Pollutants (SLCP)” listserv:&#10; https://www2.calrecycle.ca.gov/Listservs/&#10;">
            <a:extLst>
              <a:ext uri="{FF2B5EF4-FFF2-40B4-BE49-F238E27FC236}">
                <a16:creationId xmlns:a16="http://schemas.microsoft.com/office/drawing/2014/main" id="{BC9AE1C8-5EAE-4CA3-AE68-54ACF8C6ED55}"/>
              </a:ext>
            </a:extLst>
          </p:cNvPr>
          <p:cNvSpPr txBox="1"/>
          <p:nvPr/>
        </p:nvSpPr>
        <p:spPr>
          <a:xfrm>
            <a:off x="209608" y="1950572"/>
            <a:ext cx="7029392"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SB 1383 Home Page: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hlinkClick r:id="rId3"/>
              </a:rPr>
              <a:t>https://www.calrecycle.ca.gov/organics/slcp</a:t>
            </a:r>
            <a:endPar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To stay up to date, sign up for CalRecycle’s “Short-Lived Climate Pollutants (SLCP)” listserv:</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hlinkClick r:id="rId4"/>
              </a:rPr>
              <a:t>https://www2.calrecycle.ca.gov/Listservs/</a:t>
            </a:r>
            <a:endPar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1" name="TextBox 10" descr="CalRecycle Contacts:&#10;"/>
          <p:cNvSpPr txBox="1"/>
          <p:nvPr/>
        </p:nvSpPr>
        <p:spPr>
          <a:xfrm>
            <a:off x="209609" y="4676506"/>
            <a:ext cx="6832876" cy="523220"/>
          </a:xfrm>
          <a:prstGeom prst="rect">
            <a:avLst/>
          </a:prstGeom>
          <a:solidFill>
            <a:srgbClr val="65A050"/>
          </a:solid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CalRecycle Contacts:</a:t>
            </a:r>
          </a:p>
        </p:txBody>
      </p:sp>
      <p:sp>
        <p:nvSpPr>
          <p:cNvPr id="8" name="TextBox 7" descr="SLCP Inbox: slcp.organics@calrecycle.ca.gov&#10;&#10;">
            <a:extLst>
              <a:ext uri="{FF2B5EF4-FFF2-40B4-BE49-F238E27FC236}">
                <a16:creationId xmlns:a16="http://schemas.microsoft.com/office/drawing/2014/main" id="{8C54C502-B4BD-43C1-A998-3670154F7ED4}"/>
              </a:ext>
            </a:extLst>
          </p:cNvPr>
          <p:cNvSpPr txBox="1"/>
          <p:nvPr/>
        </p:nvSpPr>
        <p:spPr>
          <a:xfrm>
            <a:off x="209608" y="5199956"/>
            <a:ext cx="7497478"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SLCP Inbox: </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hlinkClick r:id="rId5"/>
              </a:rPr>
              <a:t>slcp.organics@calrecycle.ca.gov</a:t>
            </a:r>
            <a:endPar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58897" y="1381674"/>
            <a:ext cx="4944595" cy="4944595"/>
          </a:xfrm>
          <a:prstGeom prst="rect">
            <a:avLst/>
          </a:prstGeom>
        </p:spPr>
      </p:pic>
    </p:spTree>
    <p:extLst>
      <p:ext uri="{BB962C8B-B14F-4D97-AF65-F5344CB8AC3E}">
        <p14:creationId xmlns:p14="http://schemas.microsoft.com/office/powerpoint/2010/main" val="25709962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Organic waste collection"/>
          <p:cNvPicPr>
            <a:picLocks noChangeAspect="1"/>
          </p:cNvPicPr>
          <p:nvPr/>
        </p:nvPicPr>
        <p:blipFill>
          <a:blip r:embed="rId2"/>
          <a:stretch>
            <a:fillRect/>
          </a:stretch>
        </p:blipFill>
        <p:spPr>
          <a:xfrm>
            <a:off x="0" y="0"/>
            <a:ext cx="12191999" cy="6857999"/>
          </a:xfrm>
          <a:prstGeom prst="rect">
            <a:avLst/>
          </a:prstGeom>
        </p:spPr>
      </p:pic>
      <p:sp>
        <p:nvSpPr>
          <p:cNvPr id="2" name="Title 1">
            <a:extLst>
              <a:ext uri="{FF2B5EF4-FFF2-40B4-BE49-F238E27FC236}">
                <a16:creationId xmlns:a16="http://schemas.microsoft.com/office/drawing/2014/main" id="{81395BCF-3174-374A-AA0B-2C72B35CB6A3}"/>
              </a:ext>
            </a:extLst>
          </p:cNvPr>
          <p:cNvSpPr>
            <a:spLocks noGrp="1"/>
          </p:cNvSpPr>
          <p:nvPr>
            <p:ph type="ctrTitle"/>
          </p:nvPr>
        </p:nvSpPr>
        <p:spPr>
          <a:xfrm>
            <a:off x="390872" y="636791"/>
            <a:ext cx="4852460" cy="1927001"/>
          </a:xfrm>
        </p:spPr>
        <p:txBody>
          <a:bodyPr>
            <a:normAutofit fontScale="90000"/>
          </a:bodyPr>
          <a:lstStyle/>
          <a:p>
            <a:pPr algn="l"/>
            <a:r>
              <a:rPr lang="en-US" dirty="0">
                <a:solidFill>
                  <a:schemeClr val="bg1"/>
                </a:solidFill>
                <a:latin typeface="Arial" panose="020B0604020202020204" pitchFamily="34" charset="0"/>
                <a:cs typeface="Arial" panose="020B0604020202020204" pitchFamily="34" charset="0"/>
              </a:rPr>
              <a:t>Collection Requirements</a:t>
            </a:r>
          </a:p>
        </p:txBody>
      </p:sp>
      <p:sp>
        <p:nvSpPr>
          <p:cNvPr id="7" name="Rectangle 6">
            <a:extLst>
              <a:ext uri="{FF2B5EF4-FFF2-40B4-BE49-F238E27FC236}">
                <a16:creationId xmlns:a16="http://schemas.microsoft.com/office/drawing/2014/main" id="{D5EC243A-81E7-4BB1-8E74-4A86ABEAE1B3}"/>
              </a:ext>
              <a:ext uri="{C183D7F6-B498-43B3-948B-1728B52AA6E4}">
                <adec:decorative xmlns:adec="http://schemas.microsoft.com/office/drawing/2017/decorative" val="1"/>
              </a:ext>
            </a:extLst>
          </p:cNvPr>
          <p:cNvSpPr/>
          <p:nvPr/>
        </p:nvSpPr>
        <p:spPr>
          <a:xfrm>
            <a:off x="0" y="5127585"/>
            <a:ext cx="5243332" cy="1411927"/>
          </a:xfrm>
          <a:prstGeom prst="rect">
            <a:avLst/>
          </a:prstGeom>
          <a:solidFill>
            <a:srgbClr val="548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13460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C183D7F6-B498-43B3-948B-1728B52AA6E4}">
                <adec:decorative xmlns:adec="http://schemas.microsoft.com/office/drawing/2017/decorative" val="1"/>
              </a:ext>
            </a:extLst>
          </p:cNvPr>
          <p:cNvSpPr/>
          <p:nvPr/>
        </p:nvSpPr>
        <p:spPr>
          <a:xfrm>
            <a:off x="0" y="0"/>
            <a:ext cx="12192000" cy="98658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itle 2" descr="Section 18984.1. &#10;Three-container Organic Waste Collection Services &#10;"/>
          <p:cNvSpPr>
            <a:spLocks noGrp="1"/>
          </p:cNvSpPr>
          <p:nvPr>
            <p:ph type="title" idx="4294967295"/>
          </p:nvPr>
        </p:nvSpPr>
        <p:spPr>
          <a:xfrm>
            <a:off x="159003" y="170128"/>
            <a:ext cx="11873994" cy="64633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Three-container Organic Waste Collection Services </a:t>
            </a: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 name="TextBox 7" descr="Jurisdiction must provide a green container, a blue container, and a gray container. &#10;Green: source separated organics&#10;Blue: traditional recyclables &#10;Gray: all other non-organic waste&#10;Split containers allowed&#10;">
            <a:extLst>
              <a:ext uri="{FF2B5EF4-FFF2-40B4-BE49-F238E27FC236}">
                <a16:creationId xmlns:a16="http://schemas.microsoft.com/office/drawing/2014/main" id="{F328F9B0-379A-47A8-9FA3-4089F53DE5C5}"/>
              </a:ext>
            </a:extLst>
          </p:cNvPr>
          <p:cNvSpPr txBox="1"/>
          <p:nvPr/>
        </p:nvSpPr>
        <p:spPr>
          <a:xfrm>
            <a:off x="700753" y="1515979"/>
            <a:ext cx="5821873" cy="424731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Jurisdiction must </a:t>
            </a:r>
            <a:r>
              <a:rPr kumimoji="0" lang="en-US" sz="2800" b="1" i="0" u="sng"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provide</a:t>
            </a: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 green container, a blue container, and a gray container. </a:t>
            </a:r>
          </a:p>
          <a:p>
            <a:pPr marL="571500" marR="0" lvl="0" indent="-5715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Green: source separated organics</a:t>
            </a:r>
          </a:p>
          <a:p>
            <a:pPr marL="571500" marR="0" lvl="0" indent="-5715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Blue: traditional recyclables </a:t>
            </a:r>
          </a:p>
          <a:p>
            <a:pPr marL="571500" marR="0" lvl="0" indent="-5715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Gray: all other non-organic waste</a:t>
            </a:r>
          </a:p>
          <a:p>
            <a:pPr marL="571500" marR="0" lvl="0" indent="-5715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Split containers allowed</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38" name="Group 37" descr="curbside garbage ">
            <a:extLst>
              <a:ext uri="{FF2B5EF4-FFF2-40B4-BE49-F238E27FC236}">
                <a16:creationId xmlns:a16="http://schemas.microsoft.com/office/drawing/2014/main" id="{5405E78C-4FC3-4460-AC66-C33D24E21C40}"/>
              </a:ext>
            </a:extLst>
          </p:cNvPr>
          <p:cNvGrpSpPr/>
          <p:nvPr/>
        </p:nvGrpSpPr>
        <p:grpSpPr>
          <a:xfrm>
            <a:off x="7363326" y="4668253"/>
            <a:ext cx="4491476" cy="1790098"/>
            <a:chOff x="5459832" y="4872291"/>
            <a:chExt cx="1440331" cy="597847"/>
          </a:xfrm>
        </p:grpSpPr>
        <p:pic>
          <p:nvPicPr>
            <p:cNvPr id="40" name="Picture 39">
              <a:extLst>
                <a:ext uri="{FF2B5EF4-FFF2-40B4-BE49-F238E27FC236}">
                  <a16:creationId xmlns:a16="http://schemas.microsoft.com/office/drawing/2014/main" id="{FB6F001A-4047-4EA7-9B57-15F4B5465B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41740" y="4872291"/>
              <a:ext cx="458423" cy="597847"/>
            </a:xfrm>
            <a:prstGeom prst="rect">
              <a:avLst/>
            </a:prstGeom>
          </p:spPr>
        </p:pic>
        <p:pic>
          <p:nvPicPr>
            <p:cNvPr id="49" name="Picture 48">
              <a:extLst>
                <a:ext uri="{FF2B5EF4-FFF2-40B4-BE49-F238E27FC236}">
                  <a16:creationId xmlns:a16="http://schemas.microsoft.com/office/drawing/2014/main" id="{4E127774-3FB3-4992-BDE5-B01B590A494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59832" y="4886108"/>
              <a:ext cx="442715" cy="577361"/>
            </a:xfrm>
            <a:prstGeom prst="rect">
              <a:avLst/>
            </a:prstGeom>
          </p:spPr>
        </p:pic>
        <p:pic>
          <p:nvPicPr>
            <p:cNvPr id="50" name="Picture 49">
              <a:extLst>
                <a:ext uri="{FF2B5EF4-FFF2-40B4-BE49-F238E27FC236}">
                  <a16:creationId xmlns:a16="http://schemas.microsoft.com/office/drawing/2014/main" id="{3532B938-D0F5-46A8-B6A0-D03115091C1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55624" y="4878962"/>
              <a:ext cx="448194" cy="584507"/>
            </a:xfrm>
            <a:prstGeom prst="rect">
              <a:avLst/>
            </a:prstGeom>
          </p:spPr>
        </p:pic>
      </p:grpSp>
      <p:pic>
        <p:nvPicPr>
          <p:cNvPr id="4" name="Picture 3" descr="Green, blue, and black containers lined on the street.">
            <a:extLst>
              <a:ext uri="{FF2B5EF4-FFF2-40B4-BE49-F238E27FC236}">
                <a16:creationId xmlns:a16="http://schemas.microsoft.com/office/drawing/2014/main" id="{D228B43A-B347-44F6-BD0C-12D1B8D753F1}"/>
              </a:ext>
            </a:extLst>
          </p:cNvPr>
          <p:cNvPicPr>
            <a:picLocks noChangeAspect="1"/>
          </p:cNvPicPr>
          <p:nvPr/>
        </p:nvPicPr>
        <p:blipFill>
          <a:blip r:embed="rId6"/>
          <a:stretch>
            <a:fillRect/>
          </a:stretch>
        </p:blipFill>
        <p:spPr>
          <a:xfrm>
            <a:off x="7647695" y="1550074"/>
            <a:ext cx="3732620" cy="2596065"/>
          </a:xfrm>
          <a:prstGeom prst="rect">
            <a:avLst/>
          </a:prstGeom>
        </p:spPr>
      </p:pic>
    </p:spTree>
    <p:extLst>
      <p:ext uri="{BB962C8B-B14F-4D97-AF65-F5344CB8AC3E}">
        <p14:creationId xmlns:p14="http://schemas.microsoft.com/office/powerpoint/2010/main" val="9244614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Title 1" descr="Section 18984.2. &#10;Two-container Organic Waste Collection Services">
            <a:extLst>
              <a:ext uri="{FF2B5EF4-FFF2-40B4-BE49-F238E27FC236}">
                <a16:creationId xmlns:a16="http://schemas.microsoft.com/office/drawing/2014/main" id="{07CCEE44-3E0B-43F1-930F-F12DECBAA86C}"/>
              </a:ext>
            </a:extLst>
          </p:cNvPr>
          <p:cNvSpPr txBox="1">
            <a:spLocks noGrp="1"/>
          </p:cNvSpPr>
          <p:nvPr>
            <p:ph type="title" idx="4294967295"/>
          </p:nvPr>
        </p:nvSpPr>
        <p:spPr>
          <a:xfrm>
            <a:off x="0" y="-35121"/>
            <a:ext cx="12192000" cy="959941"/>
          </a:xfrm>
          <a:prstGeom prst="rect">
            <a:avLst/>
          </a:prstGeom>
          <a:solidFill>
            <a:srgbClr val="65A050"/>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defRPr>
                <a:latin typeface="+mj-lt"/>
                <a:ea typeface="+mj-ea"/>
                <a:cs typeface="+mj-cs"/>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Two-container Organic Waste Collection Services</a:t>
            </a:r>
            <a:endParaRPr kumimoji="0" lang="en-US" sz="1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
        <p:nvSpPr>
          <p:cNvPr id="4" name="TextBox 3" descr="Jurisdiction must provide either:&#10;Green and gray container: Gray container must go to HDOWPF &#10;Blue and gray container: Gray container must go to a HDOWPF&#10;">
            <a:extLst>
              <a:ext uri="{FF2B5EF4-FFF2-40B4-BE49-F238E27FC236}">
                <a16:creationId xmlns:a16="http://schemas.microsoft.com/office/drawing/2014/main" id="{C4847794-047E-47B2-88D3-A7FD12848728}"/>
              </a:ext>
            </a:extLst>
          </p:cNvPr>
          <p:cNvSpPr txBox="1"/>
          <p:nvPr/>
        </p:nvSpPr>
        <p:spPr>
          <a:xfrm>
            <a:off x="361221" y="1064132"/>
            <a:ext cx="11457727" cy="196977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Jurisdiction must </a:t>
            </a:r>
            <a:r>
              <a:rPr kumimoji="0" lang="en-US" sz="2600" b="1" i="0" u="sng"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provide either:</a:t>
            </a:r>
            <a:endParaRPr kumimoji="0" lang="en-US" sz="2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Green and gray container: Gray container must go to high diversion organic waste</a:t>
            </a:r>
            <a:r>
              <a:rPr kumimoji="0" lang="en-US" sz="26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processing facility (</a:t>
            </a:r>
            <a:r>
              <a:rPr kumimoji="0" lang="en-US" sz="2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HDOWPF)</a:t>
            </a:r>
            <a:endParaRPr kumimoji="0" lang="en-US" sz="2600" b="0" i="0" u="none" strike="sng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Blue and gray container: Gray container must go to a HDOWPF</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2" name="Picture 11" descr="green organics bin">
            <a:extLst>
              <a:ext uri="{FF2B5EF4-FFF2-40B4-BE49-F238E27FC236}">
                <a16:creationId xmlns:a16="http://schemas.microsoft.com/office/drawing/2014/main" id="{7442F0E4-E751-4247-9844-CE900D0387D9}"/>
              </a:ex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1221" y="2967790"/>
            <a:ext cx="2273832" cy="2965390"/>
          </a:xfrm>
          <a:prstGeom prst="rect">
            <a:avLst/>
          </a:prstGeom>
        </p:spPr>
      </p:pic>
      <p:pic>
        <p:nvPicPr>
          <p:cNvPr id="15" name="Picture 14" descr="gray trash bin">
            <a:extLst>
              <a:ext uri="{FF2B5EF4-FFF2-40B4-BE49-F238E27FC236}">
                <a16:creationId xmlns:a16="http://schemas.microsoft.com/office/drawing/2014/main" id="{B1EBC2EE-8B62-4F9D-8672-D51746AC2E55}"/>
              </a:ext>
              <a:ext uri="{C183D7F6-B498-43B3-948B-1728B52AA6E4}">
                <adec:decorative xmlns:adec="http://schemas.microsoft.com/office/drawing/2017/decorative" val="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47757" y="2967790"/>
            <a:ext cx="2162653" cy="2965390"/>
          </a:xfrm>
          <a:prstGeom prst="rect">
            <a:avLst/>
          </a:prstGeom>
        </p:spPr>
      </p:pic>
      <p:pic>
        <p:nvPicPr>
          <p:cNvPr id="14" name="Picture 13" descr="gray trash bin">
            <a:extLst>
              <a:ext uri="{FF2B5EF4-FFF2-40B4-BE49-F238E27FC236}">
                <a16:creationId xmlns:a16="http://schemas.microsoft.com/office/drawing/2014/main" id="{A38AFD85-B8AF-455C-98C4-F2D4E1383CC0}"/>
              </a:ext>
              <a:ext uri="{C183D7F6-B498-43B3-948B-1728B52AA6E4}">
                <adec:decorative xmlns:adec="http://schemas.microsoft.com/office/drawing/2017/decorative" val="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33133" y="2967791"/>
            <a:ext cx="2273832" cy="2965389"/>
          </a:xfrm>
          <a:prstGeom prst="rect">
            <a:avLst/>
          </a:prstGeom>
        </p:spPr>
      </p:pic>
      <p:pic>
        <p:nvPicPr>
          <p:cNvPr id="13" name="Picture 12" descr="blue recycling bin">
            <a:extLst>
              <a:ext uri="{FF2B5EF4-FFF2-40B4-BE49-F238E27FC236}">
                <a16:creationId xmlns:a16="http://schemas.microsoft.com/office/drawing/2014/main" id="{508D0BED-02AD-4CE3-B527-E3FE7C3A2C1B}"/>
              </a:ext>
              <a:ext uri="{C183D7F6-B498-43B3-948B-1728B52AA6E4}">
                <adec:decorative xmlns:adec="http://schemas.microsoft.com/office/drawing/2017/decorative" val="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93979" y="2967790"/>
            <a:ext cx="2247065" cy="2965390"/>
          </a:xfrm>
          <a:prstGeom prst="rect">
            <a:avLst/>
          </a:prstGeom>
        </p:spPr>
      </p:pic>
      <p:pic>
        <p:nvPicPr>
          <p:cNvPr id="16" name="Picture 15">
            <a:extLst>
              <a:ext uri="{FF2B5EF4-FFF2-40B4-BE49-F238E27FC236}">
                <a16:creationId xmlns:a16="http://schemas.microsoft.com/office/drawing/2014/main" id="{3709652E-70EB-483B-B9A3-B643EF27201C}"/>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4832" y="3780986"/>
            <a:ext cx="618087" cy="354302"/>
          </a:xfrm>
          <a:prstGeom prst="rect">
            <a:avLst/>
          </a:prstGeom>
        </p:spPr>
      </p:pic>
      <p:pic>
        <p:nvPicPr>
          <p:cNvPr id="21" name="Picture 20">
            <a:extLst>
              <a:ext uri="{FF2B5EF4-FFF2-40B4-BE49-F238E27FC236}">
                <a16:creationId xmlns:a16="http://schemas.microsoft.com/office/drawing/2014/main" id="{78E7FE28-44B8-4D96-924D-4E9BEF5DBEDE}"/>
              </a:ex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3087616" flipH="1">
            <a:off x="1601760" y="3611973"/>
            <a:ext cx="501566" cy="830895"/>
          </a:xfrm>
          <a:prstGeom prst="rect">
            <a:avLst/>
          </a:prstGeom>
        </p:spPr>
      </p:pic>
      <p:pic>
        <p:nvPicPr>
          <p:cNvPr id="23" name="Picture 22">
            <a:extLst>
              <a:ext uri="{FF2B5EF4-FFF2-40B4-BE49-F238E27FC236}">
                <a16:creationId xmlns:a16="http://schemas.microsoft.com/office/drawing/2014/main" id="{994F72E9-F2AB-41DF-9E26-A7C768977EFB}"/>
              </a:ext>
              <a:ext uri="{C183D7F6-B498-43B3-948B-1728B52AA6E4}">
                <adec:decorative xmlns:adec="http://schemas.microsoft.com/office/drawing/2017/decorative" val="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349421">
            <a:off x="3093148" y="3566607"/>
            <a:ext cx="729189" cy="627787"/>
          </a:xfrm>
          <a:prstGeom prst="rect">
            <a:avLst/>
          </a:prstGeom>
        </p:spPr>
      </p:pic>
      <p:pic>
        <p:nvPicPr>
          <p:cNvPr id="28" name="Picture 27">
            <a:extLst>
              <a:ext uri="{FF2B5EF4-FFF2-40B4-BE49-F238E27FC236}">
                <a16:creationId xmlns:a16="http://schemas.microsoft.com/office/drawing/2014/main" id="{C0CA9332-AB8D-456A-9B78-D3BA375B3512}"/>
              </a:ext>
              <a:ext uri="{C183D7F6-B498-43B3-948B-1728B52AA6E4}">
                <adec:decorative xmlns:adec="http://schemas.microsoft.com/office/drawing/2017/decorative" val="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077209" y="3597353"/>
            <a:ext cx="651139" cy="463258"/>
          </a:xfrm>
          <a:prstGeom prst="rect">
            <a:avLst/>
          </a:prstGeom>
        </p:spPr>
      </p:pic>
      <p:pic>
        <p:nvPicPr>
          <p:cNvPr id="45" name="Picture 44">
            <a:extLst>
              <a:ext uri="{FF2B5EF4-FFF2-40B4-BE49-F238E27FC236}">
                <a16:creationId xmlns:a16="http://schemas.microsoft.com/office/drawing/2014/main" id="{CB8C7A7D-892F-4BF8-9B5A-AE090AFE3F3C}"/>
              </a:ext>
              <a:ext uri="{C183D7F6-B498-43B3-948B-1728B52AA6E4}">
                <adec:decorative xmlns:adec="http://schemas.microsoft.com/office/drawing/2017/decorative" val="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16510890">
            <a:off x="7963511" y="3575032"/>
            <a:ext cx="318235" cy="602909"/>
          </a:xfrm>
          <a:prstGeom prst="rect">
            <a:avLst/>
          </a:prstGeom>
        </p:spPr>
      </p:pic>
      <p:pic>
        <p:nvPicPr>
          <p:cNvPr id="31" name="Picture 30">
            <a:extLst>
              <a:ext uri="{FF2B5EF4-FFF2-40B4-BE49-F238E27FC236}">
                <a16:creationId xmlns:a16="http://schemas.microsoft.com/office/drawing/2014/main" id="{1FAF6814-D28B-4EA4-A4BC-016A4179ECC7}"/>
              </a:ext>
              <a:ext uri="{C183D7F6-B498-43B3-948B-1728B52AA6E4}">
                <adec:decorative xmlns:adec="http://schemas.microsoft.com/office/drawing/2017/decorative" val="1"/>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716596" y="3683045"/>
            <a:ext cx="316809" cy="394909"/>
          </a:xfrm>
          <a:prstGeom prst="rect">
            <a:avLst/>
          </a:prstGeom>
        </p:spPr>
      </p:pic>
      <p:pic>
        <p:nvPicPr>
          <p:cNvPr id="35" name="Picture 34">
            <a:extLst>
              <a:ext uri="{FF2B5EF4-FFF2-40B4-BE49-F238E27FC236}">
                <a16:creationId xmlns:a16="http://schemas.microsoft.com/office/drawing/2014/main" id="{EA44E949-39B5-4F34-B82B-9543F8B9E67D}"/>
              </a:ext>
              <a:ext uri="{C183D7F6-B498-43B3-948B-1728B52AA6E4}">
                <adec:decorative xmlns:adec="http://schemas.microsoft.com/office/drawing/2017/decorative" val="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122562" y="3679275"/>
            <a:ext cx="720235" cy="748296"/>
          </a:xfrm>
          <a:prstGeom prst="rect">
            <a:avLst/>
          </a:prstGeom>
        </p:spPr>
      </p:pic>
      <p:pic>
        <p:nvPicPr>
          <p:cNvPr id="36" name="Picture 35">
            <a:extLst>
              <a:ext uri="{FF2B5EF4-FFF2-40B4-BE49-F238E27FC236}">
                <a16:creationId xmlns:a16="http://schemas.microsoft.com/office/drawing/2014/main" id="{39011D41-5D30-48AE-9A95-CE8C2A49EC7C}"/>
              </a:ext>
              <a:ext uri="{C183D7F6-B498-43B3-948B-1728B52AA6E4}">
                <adec:decorative xmlns:adec="http://schemas.microsoft.com/office/drawing/2017/decorative" val="1"/>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20065999">
            <a:off x="10997096" y="3548512"/>
            <a:ext cx="285369" cy="779819"/>
          </a:xfrm>
          <a:prstGeom prst="rect">
            <a:avLst/>
          </a:prstGeom>
        </p:spPr>
      </p:pic>
      <p:pic>
        <p:nvPicPr>
          <p:cNvPr id="22" name="Picture 21">
            <a:extLst>
              <a:ext uri="{FF2B5EF4-FFF2-40B4-BE49-F238E27FC236}">
                <a16:creationId xmlns:a16="http://schemas.microsoft.com/office/drawing/2014/main" id="{39AB1101-E23D-43C1-B6DF-E715AB3807C3}"/>
              </a:ext>
              <a:ext uri="{C183D7F6-B498-43B3-948B-1728B52AA6E4}">
                <adec:decorative xmlns:adec="http://schemas.microsoft.com/office/drawing/2017/decorative" val="1"/>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96363" y="4262171"/>
            <a:ext cx="329261" cy="410431"/>
          </a:xfrm>
          <a:prstGeom prst="rect">
            <a:avLst/>
          </a:prstGeom>
        </p:spPr>
      </p:pic>
      <p:pic>
        <p:nvPicPr>
          <p:cNvPr id="19" name="Picture 18">
            <a:extLst>
              <a:ext uri="{FF2B5EF4-FFF2-40B4-BE49-F238E27FC236}">
                <a16:creationId xmlns:a16="http://schemas.microsoft.com/office/drawing/2014/main" id="{49CD6EE5-88D6-4635-9CD5-6124657C35CD}"/>
              </a:ext>
              <a:ext uri="{C183D7F6-B498-43B3-948B-1728B52AA6E4}">
                <adec:decorative xmlns:adec="http://schemas.microsoft.com/office/drawing/2017/decorative" val="1"/>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rot="20771539">
            <a:off x="1323936" y="4311547"/>
            <a:ext cx="935016" cy="311677"/>
          </a:xfrm>
          <a:prstGeom prst="rect">
            <a:avLst/>
          </a:prstGeom>
        </p:spPr>
      </p:pic>
      <p:pic>
        <p:nvPicPr>
          <p:cNvPr id="26" name="Picture 25">
            <a:extLst>
              <a:ext uri="{FF2B5EF4-FFF2-40B4-BE49-F238E27FC236}">
                <a16:creationId xmlns:a16="http://schemas.microsoft.com/office/drawing/2014/main" id="{58E26B31-32B0-4FAD-900A-C20821BAD455}"/>
              </a:ext>
              <a:ext uri="{C183D7F6-B498-43B3-948B-1728B52AA6E4}">
                <adec:decorative xmlns:adec="http://schemas.microsoft.com/office/drawing/2017/decorative" val="1"/>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rot="19221421">
            <a:off x="3247184" y="4368487"/>
            <a:ext cx="484580" cy="570078"/>
          </a:xfrm>
          <a:prstGeom prst="rect">
            <a:avLst/>
          </a:prstGeom>
        </p:spPr>
      </p:pic>
      <p:pic>
        <p:nvPicPr>
          <p:cNvPr id="29" name="Picture 28">
            <a:extLst>
              <a:ext uri="{FF2B5EF4-FFF2-40B4-BE49-F238E27FC236}">
                <a16:creationId xmlns:a16="http://schemas.microsoft.com/office/drawing/2014/main" id="{95EEBB75-F6F4-4DAB-AD98-FF5624E10AFF}"/>
              </a:ext>
              <a:ext uri="{C183D7F6-B498-43B3-948B-1728B52AA6E4}">
                <adec:decorative xmlns:adec="http://schemas.microsoft.com/office/drawing/2017/decorative" val="1"/>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4102049" y="4293396"/>
            <a:ext cx="729971" cy="758412"/>
          </a:xfrm>
          <a:prstGeom prst="rect">
            <a:avLst/>
          </a:prstGeom>
        </p:spPr>
      </p:pic>
      <p:pic>
        <p:nvPicPr>
          <p:cNvPr id="43" name="Picture 42">
            <a:extLst>
              <a:ext uri="{FF2B5EF4-FFF2-40B4-BE49-F238E27FC236}">
                <a16:creationId xmlns:a16="http://schemas.microsoft.com/office/drawing/2014/main" id="{D8784B32-5B82-432E-B221-C775C47BF82A}"/>
              </a:ext>
              <a:ext uri="{C183D7F6-B498-43B3-948B-1728B52AA6E4}">
                <adec:decorative xmlns:adec="http://schemas.microsoft.com/office/drawing/2017/decorative" val="1"/>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rot="15190945">
            <a:off x="7611157" y="4486217"/>
            <a:ext cx="786442" cy="208691"/>
          </a:xfrm>
          <a:prstGeom prst="rect">
            <a:avLst/>
          </a:prstGeom>
        </p:spPr>
      </p:pic>
      <p:pic>
        <p:nvPicPr>
          <p:cNvPr id="38" name="Picture 37">
            <a:extLst>
              <a:ext uri="{FF2B5EF4-FFF2-40B4-BE49-F238E27FC236}">
                <a16:creationId xmlns:a16="http://schemas.microsoft.com/office/drawing/2014/main" id="{F5B2EF31-888B-4B43-8C3C-A729B1B0F9A8}"/>
              </a:ext>
              <a:ext uri="{C183D7F6-B498-43B3-948B-1728B52AA6E4}">
                <adec:decorative xmlns:adec="http://schemas.microsoft.com/office/drawing/2017/decorative" val="1"/>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rot="2314186">
            <a:off x="8426697" y="4329339"/>
            <a:ext cx="983680" cy="507349"/>
          </a:xfrm>
          <a:prstGeom prst="rect">
            <a:avLst/>
          </a:prstGeom>
        </p:spPr>
      </p:pic>
      <p:pic>
        <p:nvPicPr>
          <p:cNvPr id="20" name="Picture 19">
            <a:extLst>
              <a:ext uri="{FF2B5EF4-FFF2-40B4-BE49-F238E27FC236}">
                <a16:creationId xmlns:a16="http://schemas.microsoft.com/office/drawing/2014/main" id="{7BEB0A25-69BD-4FCF-8E1D-9A705EBD57D0}"/>
              </a:ext>
              <a:ext uri="{C183D7F6-B498-43B3-948B-1728B52AA6E4}">
                <adec:decorative xmlns:adec="http://schemas.microsoft.com/office/drawing/2017/decorative" val="1"/>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rot="1661634" flipV="1">
            <a:off x="753432" y="5130317"/>
            <a:ext cx="849974" cy="377507"/>
          </a:xfrm>
          <a:prstGeom prst="rect">
            <a:avLst/>
          </a:prstGeom>
        </p:spPr>
      </p:pic>
      <p:pic>
        <p:nvPicPr>
          <p:cNvPr id="18" name="Picture 17">
            <a:extLst>
              <a:ext uri="{FF2B5EF4-FFF2-40B4-BE49-F238E27FC236}">
                <a16:creationId xmlns:a16="http://schemas.microsoft.com/office/drawing/2014/main" id="{176A8D60-3160-4677-B0EC-C443BF24BB24}"/>
              </a:ext>
              <a:ext uri="{C183D7F6-B498-43B3-948B-1728B52AA6E4}">
                <adec:decorative xmlns:adec="http://schemas.microsoft.com/office/drawing/2017/decorative" val="1"/>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rot="15190945">
            <a:off x="1588175" y="5132887"/>
            <a:ext cx="695098" cy="229218"/>
          </a:xfrm>
          <a:prstGeom prst="rect">
            <a:avLst/>
          </a:prstGeom>
        </p:spPr>
      </p:pic>
      <p:pic>
        <p:nvPicPr>
          <p:cNvPr id="25" name="Picture 24">
            <a:extLst>
              <a:ext uri="{FF2B5EF4-FFF2-40B4-BE49-F238E27FC236}">
                <a16:creationId xmlns:a16="http://schemas.microsoft.com/office/drawing/2014/main" id="{4E68E5FD-44C1-46BF-8CBB-FA408D319B1E}"/>
              </a:ext>
              <a:ext uri="{C183D7F6-B498-43B3-948B-1728B52AA6E4}">
                <adec:decorative xmlns:adec="http://schemas.microsoft.com/office/drawing/2017/decorative" val="1"/>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rot="1549802">
            <a:off x="3058986" y="5268892"/>
            <a:ext cx="919121" cy="387061"/>
          </a:xfrm>
          <a:prstGeom prst="rect">
            <a:avLst/>
          </a:prstGeom>
        </p:spPr>
      </p:pic>
      <p:pic>
        <p:nvPicPr>
          <p:cNvPr id="24" name="Picture 23">
            <a:extLst>
              <a:ext uri="{FF2B5EF4-FFF2-40B4-BE49-F238E27FC236}">
                <a16:creationId xmlns:a16="http://schemas.microsoft.com/office/drawing/2014/main" id="{3C0E0771-EE5B-4533-A89B-B661B7C54DF1}"/>
              </a:ext>
              <a:ext uri="{C183D7F6-B498-43B3-948B-1728B52AA6E4}">
                <adec:decorative xmlns:adec="http://schemas.microsoft.com/office/drawing/2017/decorative" val="1"/>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rot="632598">
            <a:off x="4024352" y="4989697"/>
            <a:ext cx="472725" cy="945450"/>
          </a:xfrm>
          <a:prstGeom prst="rect">
            <a:avLst/>
          </a:prstGeom>
        </p:spPr>
      </p:pic>
      <p:pic>
        <p:nvPicPr>
          <p:cNvPr id="39" name="Picture 38">
            <a:extLst>
              <a:ext uri="{FF2B5EF4-FFF2-40B4-BE49-F238E27FC236}">
                <a16:creationId xmlns:a16="http://schemas.microsoft.com/office/drawing/2014/main" id="{AFD25283-183E-4F4E-959B-B81C8B015193}"/>
              </a:ext>
              <a:ext uri="{C183D7F6-B498-43B3-948B-1728B52AA6E4}">
                <adec:decorative xmlns:adec="http://schemas.microsoft.com/office/drawing/2017/decorative" val="1"/>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rot="20750020">
            <a:off x="7783343" y="5131655"/>
            <a:ext cx="524317" cy="616826"/>
          </a:xfrm>
          <a:prstGeom prst="rect">
            <a:avLst/>
          </a:prstGeom>
        </p:spPr>
      </p:pic>
      <p:pic>
        <p:nvPicPr>
          <p:cNvPr id="40" name="Picture 39">
            <a:extLst>
              <a:ext uri="{FF2B5EF4-FFF2-40B4-BE49-F238E27FC236}">
                <a16:creationId xmlns:a16="http://schemas.microsoft.com/office/drawing/2014/main" id="{44FA547F-1742-40A9-A62C-53D3CCF1F2FC}"/>
              </a:ext>
              <a:ext uri="{C183D7F6-B498-43B3-948B-1728B52AA6E4}">
                <adec:decorative xmlns:adec="http://schemas.microsoft.com/office/drawing/2017/decorative" val="1"/>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rot="13087616" flipH="1">
            <a:off x="8627412" y="5003911"/>
            <a:ext cx="593590" cy="983342"/>
          </a:xfrm>
          <a:prstGeom prst="rect">
            <a:avLst/>
          </a:prstGeom>
        </p:spPr>
      </p:pic>
      <p:pic>
        <p:nvPicPr>
          <p:cNvPr id="32" name="Picture 31">
            <a:extLst>
              <a:ext uri="{FF2B5EF4-FFF2-40B4-BE49-F238E27FC236}">
                <a16:creationId xmlns:a16="http://schemas.microsoft.com/office/drawing/2014/main" id="{6F6C703F-9E27-47A7-8778-A9C9E1F74426}"/>
              </a:ext>
              <a:ext uri="{C183D7F6-B498-43B3-948B-1728B52AA6E4}">
                <adec:decorative xmlns:adec="http://schemas.microsoft.com/office/drawing/2017/decorative" val="1"/>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rot="632598">
            <a:off x="10175307" y="4684163"/>
            <a:ext cx="552252" cy="1104504"/>
          </a:xfrm>
          <a:prstGeom prst="rect">
            <a:avLst/>
          </a:prstGeom>
        </p:spPr>
      </p:pic>
      <p:pic>
        <p:nvPicPr>
          <p:cNvPr id="33" name="Picture 32">
            <a:extLst>
              <a:ext uri="{FF2B5EF4-FFF2-40B4-BE49-F238E27FC236}">
                <a16:creationId xmlns:a16="http://schemas.microsoft.com/office/drawing/2014/main" id="{A9180F0B-8065-4BA6-AB77-DC7BB242F4BB}"/>
              </a:ext>
              <a:ext uri="{C183D7F6-B498-43B3-948B-1728B52AA6E4}">
                <adec:decorative xmlns:adec="http://schemas.microsoft.com/office/drawing/2017/decorative" val="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073362">
            <a:off x="10880676" y="5031750"/>
            <a:ext cx="799699" cy="688491"/>
          </a:xfrm>
          <a:prstGeom prst="rect">
            <a:avLst/>
          </a:prstGeom>
        </p:spPr>
      </p:pic>
    </p:spTree>
    <p:extLst>
      <p:ext uri="{BB962C8B-B14F-4D97-AF65-F5344CB8AC3E}">
        <p14:creationId xmlns:p14="http://schemas.microsoft.com/office/powerpoint/2010/main" val="35059492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Title 1" descr="Section 18984.3. Unsegregated Single-Container Collection Services ">
            <a:extLst>
              <a:ext uri="{FF2B5EF4-FFF2-40B4-BE49-F238E27FC236}">
                <a16:creationId xmlns:a16="http://schemas.microsoft.com/office/drawing/2014/main" id="{3A5E9CED-F941-4CDD-96E8-341CBBB4C527}"/>
              </a:ext>
            </a:extLst>
          </p:cNvPr>
          <p:cNvSpPr>
            <a:spLocks noGrp="1"/>
          </p:cNvSpPr>
          <p:nvPr>
            <p:ph type="title"/>
          </p:nvPr>
        </p:nvSpPr>
        <p:spPr>
          <a:xfrm>
            <a:off x="0" y="-27317"/>
            <a:ext cx="12192000" cy="838447"/>
          </a:xfrm>
          <a:solidFill>
            <a:srgbClr val="65A050"/>
          </a:solidFill>
        </p:spPr>
        <p:txBody>
          <a:bodyP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Unsegregated Single-Container Collection Services </a:t>
            </a:r>
            <a:endParaRPr kumimoji="0" lang="en-US" sz="4000" b="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65" name="TextBox 64" descr="U Jurisdiction must provide:&#10;Gray container for all material types&#10;Collected material must be sent to a HDOWPFility&#10;"/>
          <p:cNvSpPr txBox="1"/>
          <p:nvPr/>
        </p:nvSpPr>
        <p:spPr>
          <a:xfrm>
            <a:off x="279292" y="1021769"/>
            <a:ext cx="7390112" cy="120032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effectLst/>
                <a:uLnTx/>
                <a:uFillTx/>
                <a:latin typeface="Arial" panose="020B0604020202020204" pitchFamily="34" charset="0"/>
                <a:cs typeface="Arial" panose="020B0604020202020204" pitchFamily="34" charset="0"/>
              </a:rPr>
              <a:t>The</a:t>
            </a:r>
            <a:r>
              <a:rPr kumimoji="0" lang="en-US" sz="2400" b="1" i="0" u="none" strike="noStrike" kern="1200" cap="none" spc="0" normalizeH="0" baseline="0" noProof="0" dirty="0">
                <a:ln>
                  <a:noFill/>
                </a:ln>
                <a:effectLst/>
                <a:uLnTx/>
                <a:uFillTx/>
                <a:latin typeface="Arial" panose="020B0604020202020204" pitchFamily="34" charset="0"/>
                <a:cs typeface="Arial" panose="020B0604020202020204" pitchFamily="34" charset="0"/>
              </a:rPr>
              <a:t> </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Jurisdiction must </a:t>
            </a:r>
            <a:r>
              <a:rPr kumimoji="0" lang="en-US" sz="2400" b="1" i="0" u="sng"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provide:</a:t>
            </a:r>
            <a:endPar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Gray container for all material types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Collected material must be sent to a HDOWPF</a:t>
            </a:r>
            <a:r>
              <a:rPr kumimoji="0" lang="en-US" sz="24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ility</a:t>
            </a:r>
          </a:p>
        </p:txBody>
      </p:sp>
      <p:pic>
        <p:nvPicPr>
          <p:cNvPr id="71" name="Picture 70" descr="garbage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6529" y="2528643"/>
            <a:ext cx="2662322" cy="3472037"/>
          </a:xfrm>
          <a:prstGeom prst="rect">
            <a:avLst/>
          </a:prstGeom>
        </p:spPr>
      </p:pic>
      <p:grpSp>
        <p:nvGrpSpPr>
          <p:cNvPr id="39" name="Group 38" descr="comingled waste"/>
          <p:cNvGrpSpPr/>
          <p:nvPr/>
        </p:nvGrpSpPr>
        <p:grpSpPr>
          <a:xfrm>
            <a:off x="505072" y="3141733"/>
            <a:ext cx="2001429" cy="2861938"/>
            <a:chOff x="812716" y="2052244"/>
            <a:chExt cx="2001429" cy="2861938"/>
          </a:xfrm>
        </p:grpSpPr>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1381" y="2052244"/>
              <a:ext cx="1062710" cy="1425859"/>
            </a:xfrm>
            <a:prstGeom prst="rect">
              <a:avLst/>
            </a:prstGeom>
          </p:spPr>
        </p:pic>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67346" y="2096388"/>
              <a:ext cx="661243" cy="470447"/>
            </a:xfrm>
            <a:prstGeom prst="rect">
              <a:avLst/>
            </a:prstGeom>
          </p:spPr>
        </p:pic>
        <p:pic>
          <p:nvPicPr>
            <p:cNvPr id="16" name="Picture 1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3219" y="4278015"/>
              <a:ext cx="1186799" cy="499786"/>
            </a:xfrm>
            <a:prstGeom prst="rect">
              <a:avLst/>
            </a:prstGeom>
          </p:spPr>
        </p:pic>
        <p:pic>
          <p:nvPicPr>
            <p:cNvPr id="19" name="Picture 18">
              <a:extLst>
                <a:ext uri="{FF2B5EF4-FFF2-40B4-BE49-F238E27FC236}">
                  <a16:creationId xmlns:a16="http://schemas.microsoft.com/office/drawing/2014/main" id="{F92A2EB1-829F-FB4C-BBDC-28855E5F590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27357" y="4278015"/>
              <a:ext cx="579962" cy="625928"/>
            </a:xfrm>
            <a:prstGeom prst="rect">
              <a:avLst/>
            </a:prstGeom>
          </p:spPr>
        </p:pic>
        <p:pic>
          <p:nvPicPr>
            <p:cNvPr id="20" name="Picture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34509" y="3691485"/>
              <a:ext cx="472109" cy="301204"/>
            </a:xfrm>
            <a:prstGeom prst="rect">
              <a:avLst/>
            </a:prstGeom>
          </p:spPr>
        </p:pic>
        <p:pic>
          <p:nvPicPr>
            <p:cNvPr id="22" name="Picture 2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91225" y="3986397"/>
              <a:ext cx="870162" cy="380750"/>
            </a:xfrm>
            <a:prstGeom prst="rect">
              <a:avLst/>
            </a:prstGeom>
          </p:spPr>
        </p:pic>
        <p:grpSp>
          <p:nvGrpSpPr>
            <p:cNvPr id="23" name="Group 22"/>
            <p:cNvGrpSpPr/>
            <p:nvPr/>
          </p:nvGrpSpPr>
          <p:grpSpPr>
            <a:xfrm>
              <a:off x="911921" y="2861572"/>
              <a:ext cx="1876332" cy="2052610"/>
              <a:chOff x="6826734" y="3863442"/>
              <a:chExt cx="1876332" cy="2052610"/>
            </a:xfrm>
          </p:grpSpPr>
          <p:grpSp>
            <p:nvGrpSpPr>
              <p:cNvPr id="24" name="Group 23"/>
              <p:cNvGrpSpPr/>
              <p:nvPr/>
            </p:nvGrpSpPr>
            <p:grpSpPr>
              <a:xfrm>
                <a:off x="7426888" y="4885957"/>
                <a:ext cx="1125000" cy="1030095"/>
                <a:chOff x="5529466" y="5210873"/>
                <a:chExt cx="1125000" cy="1030095"/>
              </a:xfrm>
            </p:grpSpPr>
            <p:pic>
              <p:nvPicPr>
                <p:cNvPr id="27" name="Picture 2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706144" y="5210873"/>
                  <a:ext cx="319168" cy="638335"/>
                </a:xfrm>
                <a:prstGeom prst="rect">
                  <a:avLst/>
                </a:prstGeom>
              </p:spPr>
            </p:pic>
            <p:pic>
              <p:nvPicPr>
                <p:cNvPr id="28" name="Picture 2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221203" y="5374443"/>
                  <a:ext cx="433263" cy="866525"/>
                </a:xfrm>
                <a:prstGeom prst="rect">
                  <a:avLst/>
                </a:prstGeom>
              </p:spPr>
            </p:pic>
            <p:pic>
              <p:nvPicPr>
                <p:cNvPr id="29" name="Picture 2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529466" y="5447120"/>
                  <a:ext cx="241071" cy="658765"/>
                </a:xfrm>
                <a:prstGeom prst="rect">
                  <a:avLst/>
                </a:prstGeom>
              </p:spPr>
            </p:pic>
          </p:grpSp>
          <p:pic>
            <p:nvPicPr>
              <p:cNvPr id="25" name="Picture 24"/>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20349421">
                <a:off x="8066606" y="3894363"/>
                <a:ext cx="636460" cy="547953"/>
              </a:xfrm>
              <a:prstGeom prst="rect">
                <a:avLst/>
              </a:prstGeom>
            </p:spPr>
          </p:pic>
          <p:pic>
            <p:nvPicPr>
              <p:cNvPr id="26" name="Picture 25"/>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826734" y="3863442"/>
                <a:ext cx="894939" cy="929807"/>
              </a:xfrm>
              <a:prstGeom prst="rect">
                <a:avLst/>
              </a:prstGeom>
            </p:spPr>
          </p:pic>
        </p:grpSp>
        <p:pic>
          <p:nvPicPr>
            <p:cNvPr id="30" name="Picture 29"/>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rot="1661634" flipV="1">
              <a:off x="812716" y="2443834"/>
              <a:ext cx="922777" cy="409842"/>
            </a:xfrm>
            <a:prstGeom prst="rect">
              <a:avLst/>
            </a:prstGeom>
          </p:spPr>
        </p:pic>
        <p:pic>
          <p:nvPicPr>
            <p:cNvPr id="31" name="Picture 30"/>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2037942" y="2663437"/>
              <a:ext cx="761988" cy="284467"/>
            </a:xfrm>
            <a:prstGeom prst="rect">
              <a:avLst/>
            </a:prstGeom>
          </p:spPr>
        </p:pic>
        <p:pic>
          <p:nvPicPr>
            <p:cNvPr id="32" name="Picture 31"/>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rot="15190945">
              <a:off x="1499061" y="3011925"/>
              <a:ext cx="743801" cy="197376"/>
            </a:xfrm>
            <a:prstGeom prst="rect">
              <a:avLst/>
            </a:prstGeom>
          </p:spPr>
        </p:pic>
        <p:pic>
          <p:nvPicPr>
            <p:cNvPr id="33" name="Picture 32"/>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664817" y="2316291"/>
              <a:ext cx="364850" cy="454793"/>
            </a:xfrm>
            <a:prstGeom prst="rect">
              <a:avLst/>
            </a:prstGeom>
          </p:spPr>
        </p:pic>
        <p:pic>
          <p:nvPicPr>
            <p:cNvPr id="34" name="Picture 33"/>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367302" y="3209532"/>
              <a:ext cx="446843" cy="373266"/>
            </a:xfrm>
            <a:prstGeom prst="rect">
              <a:avLst/>
            </a:prstGeom>
          </p:spPr>
        </p:pic>
        <p:pic>
          <p:nvPicPr>
            <p:cNvPr id="35" name="Picture 34"/>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047520" y="4471435"/>
              <a:ext cx="261732" cy="328542"/>
            </a:xfrm>
            <a:prstGeom prst="rect">
              <a:avLst/>
            </a:prstGeom>
          </p:spPr>
        </p:pic>
        <p:pic>
          <p:nvPicPr>
            <p:cNvPr id="17" name="Picture 16">
              <a:extLst>
                <a:ext uri="{FF2B5EF4-FFF2-40B4-BE49-F238E27FC236}">
                  <a16:creationId xmlns:a16="http://schemas.microsoft.com/office/drawing/2014/main" id="{953E2E1A-0861-AF41-9D18-DB9027C51094}"/>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rot="9891223">
              <a:off x="858597" y="2805437"/>
              <a:ext cx="772763" cy="1280160"/>
            </a:xfrm>
            <a:prstGeom prst="rect">
              <a:avLst/>
            </a:prstGeom>
          </p:spPr>
        </p:pic>
        <p:pic>
          <p:nvPicPr>
            <p:cNvPr id="18" name="Picture 17">
              <a:extLst>
                <a:ext uri="{FF2B5EF4-FFF2-40B4-BE49-F238E27FC236}">
                  <a16:creationId xmlns:a16="http://schemas.microsoft.com/office/drawing/2014/main" id="{177227AD-82AB-BA4C-B455-C997D129DFCC}"/>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rot="3405106">
              <a:off x="874269" y="3933859"/>
              <a:ext cx="807857" cy="427491"/>
            </a:xfrm>
            <a:prstGeom prst="rect">
              <a:avLst/>
            </a:prstGeom>
          </p:spPr>
        </p:pic>
        <p:pic>
          <p:nvPicPr>
            <p:cNvPr id="21" name="Picture 20"/>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rot="20631352">
              <a:off x="1163710" y="3483359"/>
              <a:ext cx="655488" cy="327744"/>
            </a:xfrm>
            <a:prstGeom prst="rect">
              <a:avLst/>
            </a:prstGeom>
          </p:spPr>
        </p:pic>
      </p:grpSp>
      <p:sp>
        <p:nvSpPr>
          <p:cNvPr id="38" name="Up Arrow 37" descr="arrow">
            <a:extLst>
              <a:ext uri="{FF2B5EF4-FFF2-40B4-BE49-F238E27FC236}">
                <a16:creationId xmlns:a16="http://schemas.microsoft.com/office/drawing/2014/main" id="{44494800-FAC8-2242-A439-7901C464642B}"/>
              </a:ext>
            </a:extLst>
          </p:cNvPr>
          <p:cNvSpPr/>
          <p:nvPr/>
        </p:nvSpPr>
        <p:spPr>
          <a:xfrm rot="5400000">
            <a:off x="3226721" y="3040382"/>
            <a:ext cx="776689" cy="1472433"/>
          </a:xfrm>
          <a:prstGeom prst="up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Picture 5" descr="facility "/>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4695102" y="2788041"/>
            <a:ext cx="2502888" cy="1604741"/>
          </a:xfrm>
          <a:prstGeom prst="rect">
            <a:avLst/>
          </a:prstGeom>
        </p:spPr>
      </p:pic>
      <p:grpSp>
        <p:nvGrpSpPr>
          <p:cNvPr id="14" name="Group 13">
            <a:extLst>
              <a:ext uri="{FF2B5EF4-FFF2-40B4-BE49-F238E27FC236}">
                <a16:creationId xmlns:a16="http://schemas.microsoft.com/office/drawing/2014/main" id="{61059189-0975-7841-9521-78C0B118A32F}"/>
              </a:ext>
              <a:ext uri="{C183D7F6-B498-43B3-948B-1728B52AA6E4}">
                <adec:decorative xmlns:adec="http://schemas.microsoft.com/office/drawing/2017/decorative" val="1"/>
              </a:ext>
            </a:extLst>
          </p:cNvPr>
          <p:cNvGrpSpPr/>
          <p:nvPr/>
        </p:nvGrpSpPr>
        <p:grpSpPr>
          <a:xfrm>
            <a:off x="7202935" y="996486"/>
            <a:ext cx="2551434" cy="2184588"/>
            <a:chOff x="5239904" y="869433"/>
            <a:chExt cx="2964672" cy="2136063"/>
          </a:xfrm>
        </p:grpSpPr>
        <p:sp>
          <p:nvSpPr>
            <p:cNvPr id="7" name="Bent-Up Arrow 6" descr="arrow">
              <a:extLst>
                <a:ext uri="{FF2B5EF4-FFF2-40B4-BE49-F238E27FC236}">
                  <a16:creationId xmlns:a16="http://schemas.microsoft.com/office/drawing/2014/main" id="{B28031CE-B47B-C04B-8C44-779B4F4E6408}"/>
                </a:ext>
              </a:extLst>
            </p:cNvPr>
            <p:cNvSpPr/>
            <p:nvPr/>
          </p:nvSpPr>
          <p:spPr>
            <a:xfrm rot="16200000" flipV="1">
              <a:off x="5668459" y="469380"/>
              <a:ext cx="2107561" cy="2964672"/>
            </a:xfrm>
            <a:prstGeom prst="bentUpArrow">
              <a:avLst>
                <a:gd name="adj1" fmla="val 11299"/>
                <a:gd name="adj2" fmla="val 25000"/>
                <a:gd name="adj3" fmla="val 25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7" name="Picture 56" descr="bottled water">
              <a:extLst>
                <a:ext uri="{FF2B5EF4-FFF2-40B4-BE49-F238E27FC236}">
                  <a16:creationId xmlns:a16="http://schemas.microsoft.com/office/drawing/2014/main" id="{5D73A8F1-BFB0-4D4B-A917-8E51E8ED7DCD}"/>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843614" y="946103"/>
              <a:ext cx="299272" cy="817808"/>
            </a:xfrm>
            <a:prstGeom prst="rect">
              <a:avLst/>
            </a:prstGeom>
          </p:spPr>
        </p:pic>
        <p:pic>
          <p:nvPicPr>
            <p:cNvPr id="59" name="Picture 58" descr="wine">
              <a:extLst>
                <a:ext uri="{FF2B5EF4-FFF2-40B4-BE49-F238E27FC236}">
                  <a16:creationId xmlns:a16="http://schemas.microsoft.com/office/drawing/2014/main" id="{603ABF22-0EAA-4045-9BE9-1F98AD27336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142921" y="869433"/>
              <a:ext cx="433263" cy="866525"/>
            </a:xfrm>
            <a:prstGeom prst="rect">
              <a:avLst/>
            </a:prstGeom>
          </p:spPr>
        </p:pic>
        <p:pic>
          <p:nvPicPr>
            <p:cNvPr id="62" name="Picture 61" descr="cardboard ">
              <a:extLst>
                <a:ext uri="{FF2B5EF4-FFF2-40B4-BE49-F238E27FC236}">
                  <a16:creationId xmlns:a16="http://schemas.microsoft.com/office/drawing/2014/main" id="{27262A99-A621-E948-B24A-59B6F0996F9A}"/>
                </a:ext>
              </a:extLst>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5307478" y="1027537"/>
              <a:ext cx="649142" cy="674433"/>
            </a:xfrm>
            <a:prstGeom prst="rect">
              <a:avLst/>
            </a:prstGeom>
          </p:spPr>
        </p:pic>
        <p:pic>
          <p:nvPicPr>
            <p:cNvPr id="63" name="Picture 62" descr="newpaper">
              <a:extLst>
                <a:ext uri="{FF2B5EF4-FFF2-40B4-BE49-F238E27FC236}">
                  <a16:creationId xmlns:a16="http://schemas.microsoft.com/office/drawing/2014/main" id="{2CA4074A-428E-4E45-AC39-03D90AC4E76C}"/>
                </a:ext>
                <a:ext uri="{C183D7F6-B498-43B3-948B-1728B52AA6E4}">
                  <adec:decorative xmlns:adec="http://schemas.microsoft.com/office/drawing/2017/decorative" val="0"/>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20349421">
              <a:off x="6049906" y="1088497"/>
              <a:ext cx="662643" cy="570495"/>
            </a:xfrm>
            <a:prstGeom prst="rect">
              <a:avLst/>
            </a:prstGeom>
          </p:spPr>
        </p:pic>
      </p:grpSp>
      <p:grpSp>
        <p:nvGrpSpPr>
          <p:cNvPr id="81" name="Group 80">
            <a:extLst>
              <a:ext uri="{FF2B5EF4-FFF2-40B4-BE49-F238E27FC236}">
                <a16:creationId xmlns:a16="http://schemas.microsoft.com/office/drawing/2014/main" id="{980D5F44-E08A-3A46-AC14-F7713488D3CF}"/>
              </a:ext>
              <a:ext uri="{C183D7F6-B498-43B3-948B-1728B52AA6E4}">
                <adec:decorative xmlns:adec="http://schemas.microsoft.com/office/drawing/2017/decorative" val="1"/>
              </a:ext>
            </a:extLst>
          </p:cNvPr>
          <p:cNvGrpSpPr/>
          <p:nvPr/>
        </p:nvGrpSpPr>
        <p:grpSpPr>
          <a:xfrm>
            <a:off x="7189076" y="3304519"/>
            <a:ext cx="2407173" cy="1144534"/>
            <a:chOff x="6284920" y="3352575"/>
            <a:chExt cx="3389162" cy="1033670"/>
          </a:xfrm>
        </p:grpSpPr>
        <p:sp>
          <p:nvSpPr>
            <p:cNvPr id="70" name="Up Arrow 69" descr="arrow">
              <a:extLst>
                <a:ext uri="{FF2B5EF4-FFF2-40B4-BE49-F238E27FC236}">
                  <a16:creationId xmlns:a16="http://schemas.microsoft.com/office/drawing/2014/main" id="{17C828EA-62FA-4F48-8F91-5D83248ED1C6}"/>
                </a:ext>
              </a:extLst>
            </p:cNvPr>
            <p:cNvSpPr/>
            <p:nvPr/>
          </p:nvSpPr>
          <p:spPr>
            <a:xfrm rot="5400000">
              <a:off x="7462666" y="2174829"/>
              <a:ext cx="1033670" cy="3389162"/>
            </a:xfrm>
            <a:prstGeom prst="upArrow">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4" name="Picture 63" descr="bush">
              <a:extLst>
                <a:ext uri="{FF2B5EF4-FFF2-40B4-BE49-F238E27FC236}">
                  <a16:creationId xmlns:a16="http://schemas.microsoft.com/office/drawing/2014/main" id="{10265898-9071-B047-9698-C84A0856068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384666" y="3503727"/>
              <a:ext cx="579962" cy="625928"/>
            </a:xfrm>
            <a:prstGeom prst="rect">
              <a:avLst/>
            </a:prstGeom>
          </p:spPr>
        </p:pic>
        <p:pic>
          <p:nvPicPr>
            <p:cNvPr id="66" name="Picture 65" descr="patato">
              <a:extLst>
                <a:ext uri="{FF2B5EF4-FFF2-40B4-BE49-F238E27FC236}">
                  <a16:creationId xmlns:a16="http://schemas.microsoft.com/office/drawing/2014/main" id="{2E05FA5E-70BA-1F47-8B4D-AFE4425AFC00}"/>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8856562" y="3704485"/>
              <a:ext cx="761988" cy="284467"/>
            </a:xfrm>
            <a:prstGeom prst="rect">
              <a:avLst/>
            </a:prstGeom>
          </p:spPr>
        </p:pic>
        <p:pic>
          <p:nvPicPr>
            <p:cNvPr id="67" name="Picture 66" descr="carrot">
              <a:extLst>
                <a:ext uri="{FF2B5EF4-FFF2-40B4-BE49-F238E27FC236}">
                  <a16:creationId xmlns:a16="http://schemas.microsoft.com/office/drawing/2014/main" id="{8F46367F-5698-1D44-A054-B9B7BF6B4BE5}"/>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rot="15190945">
              <a:off x="7855296" y="3731741"/>
              <a:ext cx="743801" cy="197376"/>
            </a:xfrm>
            <a:prstGeom prst="rect">
              <a:avLst/>
            </a:prstGeom>
          </p:spPr>
        </p:pic>
        <p:pic>
          <p:nvPicPr>
            <p:cNvPr id="68" name="Picture 67" descr="apple">
              <a:extLst>
                <a:ext uri="{FF2B5EF4-FFF2-40B4-BE49-F238E27FC236}">
                  <a16:creationId xmlns:a16="http://schemas.microsoft.com/office/drawing/2014/main" id="{E984EEDD-6282-5646-A4BA-B466C4B1B05C}"/>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6365544" y="3610775"/>
              <a:ext cx="364850" cy="454793"/>
            </a:xfrm>
            <a:prstGeom prst="rect">
              <a:avLst/>
            </a:prstGeom>
          </p:spPr>
        </p:pic>
        <p:pic>
          <p:nvPicPr>
            <p:cNvPr id="74" name="Picture 73" descr="leaves">
              <a:extLst>
                <a:ext uri="{FF2B5EF4-FFF2-40B4-BE49-F238E27FC236}">
                  <a16:creationId xmlns:a16="http://schemas.microsoft.com/office/drawing/2014/main" id="{0E39D546-BA48-714C-BB19-8FFD51DD4BD7}"/>
                </a:ext>
              </a:extLst>
            </p:cNvPr>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rot="3405106">
              <a:off x="6746454" y="3636541"/>
              <a:ext cx="807857" cy="427491"/>
            </a:xfrm>
            <a:prstGeom prst="rect">
              <a:avLst/>
            </a:prstGeom>
          </p:spPr>
        </p:pic>
        <p:pic>
          <p:nvPicPr>
            <p:cNvPr id="75" name="Picture 74" descr="fruit">
              <a:extLst>
                <a:ext uri="{FF2B5EF4-FFF2-40B4-BE49-F238E27FC236}">
                  <a16:creationId xmlns:a16="http://schemas.microsoft.com/office/drawing/2014/main" id="{18462AF3-B945-9C41-979B-C5CCA7F51FC2}"/>
                </a:ext>
              </a:extLst>
            </p:cNvPr>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rot="9891223">
              <a:off x="7464999" y="3360622"/>
              <a:ext cx="614255" cy="1017575"/>
            </a:xfrm>
            <a:prstGeom prst="rect">
              <a:avLst/>
            </a:prstGeom>
          </p:spPr>
        </p:pic>
      </p:grpSp>
      <p:grpSp>
        <p:nvGrpSpPr>
          <p:cNvPr id="80" name="Group 79">
            <a:extLst>
              <a:ext uri="{FF2B5EF4-FFF2-40B4-BE49-F238E27FC236}">
                <a16:creationId xmlns:a16="http://schemas.microsoft.com/office/drawing/2014/main" id="{CDB8C57D-B1DA-594D-9D86-3355A4B50FE9}"/>
              </a:ext>
              <a:ext uri="{C183D7F6-B498-43B3-948B-1728B52AA6E4}">
                <adec:decorative xmlns:adec="http://schemas.microsoft.com/office/drawing/2017/decorative" val="1"/>
              </a:ext>
            </a:extLst>
          </p:cNvPr>
          <p:cNvGrpSpPr/>
          <p:nvPr/>
        </p:nvGrpSpPr>
        <p:grpSpPr>
          <a:xfrm>
            <a:off x="7189076" y="4540090"/>
            <a:ext cx="5162675" cy="1860710"/>
            <a:chOff x="5239902" y="4613708"/>
            <a:chExt cx="4831865" cy="1665839"/>
          </a:xfrm>
        </p:grpSpPr>
        <p:sp>
          <p:nvSpPr>
            <p:cNvPr id="77" name="Bent-Up Arrow 76" descr="arrow">
              <a:extLst>
                <a:ext uri="{FF2B5EF4-FFF2-40B4-BE49-F238E27FC236}">
                  <a16:creationId xmlns:a16="http://schemas.microsoft.com/office/drawing/2014/main" id="{DE49C38F-5602-B541-9915-34DD7D2F4F19}"/>
                </a:ext>
              </a:extLst>
            </p:cNvPr>
            <p:cNvSpPr/>
            <p:nvPr/>
          </p:nvSpPr>
          <p:spPr>
            <a:xfrm rot="5400000">
              <a:off x="5903489" y="3950121"/>
              <a:ext cx="1649797" cy="2976971"/>
            </a:xfrm>
            <a:prstGeom prst="bentUpArrow">
              <a:avLst>
                <a:gd name="adj1" fmla="val 13373"/>
                <a:gd name="adj2" fmla="val 25000"/>
                <a:gd name="adj3" fmla="val 25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6" name="Picture 45" descr="garbage truck disposing waste in landfill ">
              <a:extLst>
                <a:ext uri="{FF2B5EF4-FFF2-40B4-BE49-F238E27FC236}">
                  <a16:creationId xmlns:a16="http://schemas.microsoft.com/office/drawing/2014/main" id="{F3DD7CB9-DB3B-B94B-AA05-F2FC564CF9E6}"/>
                </a:ext>
              </a:extLst>
            </p:cNvPr>
            <p:cNvPicPr>
              <a:picLocks noChangeAspect="1"/>
            </p:cNvPicPr>
            <p:nvPr/>
          </p:nvPicPr>
          <p:blipFill>
            <a:blip r:embed="rId28" cstate="print">
              <a:extLst>
                <a:ext uri="{BEBA8EAE-BF5A-486C-A8C5-ECC9F3942E4B}">
                  <a14:imgProps xmlns:a14="http://schemas.microsoft.com/office/drawing/2010/main">
                    <a14:imgLayer r:embed="rId29">
                      <a14:imgEffect>
                        <a14:saturation sat="0"/>
                      </a14:imgEffect>
                    </a14:imgLayer>
                  </a14:imgProps>
                </a:ext>
                <a:ext uri="{28A0092B-C50C-407E-A947-70E740481C1C}">
                  <a14:useLocalDpi xmlns:a14="http://schemas.microsoft.com/office/drawing/2010/main" val="0"/>
                </a:ext>
              </a:extLst>
            </a:blip>
            <a:stretch>
              <a:fillRect/>
            </a:stretch>
          </p:blipFill>
          <p:spPr>
            <a:xfrm>
              <a:off x="8297126" y="5124602"/>
              <a:ext cx="1774641" cy="1154945"/>
            </a:xfrm>
            <a:prstGeom prst="rect">
              <a:avLst/>
            </a:prstGeom>
          </p:spPr>
        </p:pic>
        <p:pic>
          <p:nvPicPr>
            <p:cNvPr id="52" name="Picture 51" descr="high heel">
              <a:extLst>
                <a:ext uri="{FF2B5EF4-FFF2-40B4-BE49-F238E27FC236}">
                  <a16:creationId xmlns:a16="http://schemas.microsoft.com/office/drawing/2014/main" id="{BA57BB00-EA5C-3A41-991D-45953679056B}"/>
                </a:ext>
              </a:extLst>
            </p:cNvPr>
            <p:cNvPicPr>
              <a:picLocks noChangeAspect="1"/>
            </p:cNvPicPr>
            <p:nvPr/>
          </p:nvPicPr>
          <p:blipFill>
            <a:blip r:embed="rId30" cstate="print">
              <a:extLst>
                <a:ext uri="{28A0092B-C50C-407E-A947-70E740481C1C}">
                  <a14:useLocalDpi xmlns:a14="http://schemas.microsoft.com/office/drawing/2010/main" val="0"/>
                </a:ext>
              </a:extLst>
            </a:blip>
            <a:stretch>
              <a:fillRect/>
            </a:stretch>
          </p:blipFill>
          <p:spPr>
            <a:xfrm>
              <a:off x="7213901" y="5524051"/>
              <a:ext cx="614177" cy="436961"/>
            </a:xfrm>
            <a:prstGeom prst="rect">
              <a:avLst/>
            </a:prstGeom>
          </p:spPr>
        </p:pic>
        <p:pic>
          <p:nvPicPr>
            <p:cNvPr id="51" name="Picture 50" descr="picnic">
              <a:extLst>
                <a:ext uri="{FF2B5EF4-FFF2-40B4-BE49-F238E27FC236}">
                  <a16:creationId xmlns:a16="http://schemas.microsoft.com/office/drawing/2014/main" id="{60C3C23F-2A64-F749-A36D-4930BA48262B}"/>
                </a:ext>
              </a:extLst>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5239902" y="5169053"/>
              <a:ext cx="981149" cy="843614"/>
            </a:xfrm>
            <a:prstGeom prst="rect">
              <a:avLst/>
            </a:prstGeom>
          </p:spPr>
        </p:pic>
        <p:pic>
          <p:nvPicPr>
            <p:cNvPr id="78" name="Picture 77" descr="hose">
              <a:extLst>
                <a:ext uri="{FF2B5EF4-FFF2-40B4-BE49-F238E27FC236}">
                  <a16:creationId xmlns:a16="http://schemas.microsoft.com/office/drawing/2014/main" id="{842DDE28-771C-3647-941E-760F6031D7F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21051" y="5608607"/>
              <a:ext cx="918472" cy="386788"/>
            </a:xfrm>
            <a:prstGeom prst="rect">
              <a:avLst/>
            </a:prstGeom>
          </p:spPr>
        </p:pic>
      </p:grpSp>
      <p:pic>
        <p:nvPicPr>
          <p:cNvPr id="3" name="Picture 2" descr="facility "/>
          <p:cNvPicPr>
            <a:picLocks noChangeAspect="1"/>
          </p:cNvPicPr>
          <p:nvPr/>
        </p:nvPicPr>
        <p:blipFill>
          <a:blip r:embed="rId32" cstate="print">
            <a:extLst>
              <a:ext uri="{28A0092B-C50C-407E-A947-70E740481C1C}">
                <a14:useLocalDpi xmlns:a14="http://schemas.microsoft.com/office/drawing/2010/main" val="0"/>
              </a:ext>
            </a:extLst>
          </a:blip>
          <a:stretch>
            <a:fillRect/>
          </a:stretch>
        </p:blipFill>
        <p:spPr>
          <a:xfrm>
            <a:off x="9895084" y="852277"/>
            <a:ext cx="1964085" cy="1256334"/>
          </a:xfrm>
          <a:prstGeom prst="rect">
            <a:avLst/>
          </a:prstGeom>
        </p:spPr>
      </p:pic>
      <p:pic>
        <p:nvPicPr>
          <p:cNvPr id="40" name="Picture 39" descr="pile of waste">
            <a:extLst>
              <a:ext uri="{FF2B5EF4-FFF2-40B4-BE49-F238E27FC236}">
                <a16:creationId xmlns:a16="http://schemas.microsoft.com/office/drawing/2014/main" id="{9F6F0638-BB0A-4844-A57D-C6B9BBB58ED4}"/>
              </a:ext>
            </a:extLst>
          </p:cNvPr>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10148610" y="3107255"/>
            <a:ext cx="1710559" cy="672472"/>
          </a:xfrm>
          <a:prstGeom prst="rect">
            <a:avLst/>
          </a:prstGeom>
        </p:spPr>
      </p:pic>
      <p:pic>
        <p:nvPicPr>
          <p:cNvPr id="9" name="Picture 8" descr="treatment facility ">
            <a:extLst>
              <a:ext uri="{FF2B5EF4-FFF2-40B4-BE49-F238E27FC236}">
                <a16:creationId xmlns:a16="http://schemas.microsoft.com/office/drawing/2014/main" id="{6166BF4B-68DC-F34A-AB94-7303110A38CE}"/>
              </a:ext>
            </a:extLst>
          </p:cNvPr>
          <p:cNvPicPr>
            <a:picLocks noChangeAspect="1"/>
          </p:cNvPicPr>
          <p:nvPr/>
        </p:nvPicPr>
        <p:blipFill>
          <a:blip r:embed="rId34" cstate="print">
            <a:extLst>
              <a:ext uri="{28A0092B-C50C-407E-A947-70E740481C1C}">
                <a14:useLocalDpi xmlns:a14="http://schemas.microsoft.com/office/drawing/2010/main" val="0"/>
              </a:ext>
            </a:extLst>
          </a:blip>
          <a:stretch>
            <a:fillRect/>
          </a:stretch>
        </p:blipFill>
        <p:spPr>
          <a:xfrm>
            <a:off x="10179932" y="3870955"/>
            <a:ext cx="1720314" cy="822321"/>
          </a:xfrm>
          <a:prstGeom prst="rect">
            <a:avLst/>
          </a:prstGeom>
        </p:spPr>
      </p:pic>
    </p:spTree>
    <p:extLst>
      <p:ext uri="{BB962C8B-B14F-4D97-AF65-F5344CB8AC3E}">
        <p14:creationId xmlns:p14="http://schemas.microsoft.com/office/powerpoint/2010/main" val="30339817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descr="Section 18984.5. Container Contamination Minimization ">
            <a:extLst>
              <a:ext uri="{FF2B5EF4-FFF2-40B4-BE49-F238E27FC236}">
                <a16:creationId xmlns:a16="http://schemas.microsoft.com/office/drawing/2014/main" id="{DFAD0B91-5EDB-4653-B51F-37CD7C713E0F}"/>
              </a:ext>
            </a:extLst>
          </p:cNvPr>
          <p:cNvSpPr txBox="1">
            <a:spLocks noGrp="1"/>
          </p:cNvSpPr>
          <p:nvPr>
            <p:ph type="title" idx="4294967295"/>
          </p:nvPr>
        </p:nvSpPr>
        <p:spPr>
          <a:xfrm>
            <a:off x="-1" y="1"/>
            <a:ext cx="12192001" cy="880029"/>
          </a:xfrm>
          <a:prstGeom prst="rect">
            <a:avLst/>
          </a:prstGeom>
          <a:solidFill>
            <a:srgbClr val="65A050"/>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latin typeface="+mj-lt"/>
                <a:ea typeface="+mj-ea"/>
                <a:cs typeface="+mj-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600" b="0" i="0" u="none" strike="noStrike" kern="0" cap="small" spc="0" normalizeH="0" baseline="0" noProof="0" dirty="0">
                <a:ln>
                  <a:noFill/>
                </a:ln>
                <a:solidFill>
                  <a:prstClr val="white"/>
                </a:solidFill>
                <a:effectLst/>
                <a:uLnTx/>
                <a:uFillTx/>
                <a:latin typeface="Arial" panose="020B0604020202020204" pitchFamily="34" charset="0"/>
                <a:cs typeface="Arial" panose="020B0604020202020204" pitchFamily="34" charset="0"/>
              </a:rPr>
              <a:t>Container Contamination </a:t>
            </a:r>
            <a:r>
              <a:rPr kumimoji="0" lang="fr-FR" sz="3600" b="0" i="0" u="none" strike="noStrike" kern="0" cap="small" spc="0" normalizeH="0" baseline="0" noProof="0" dirty="0" err="1">
                <a:ln>
                  <a:noFill/>
                </a:ln>
                <a:solidFill>
                  <a:prstClr val="white"/>
                </a:solidFill>
                <a:effectLst/>
                <a:uLnTx/>
                <a:uFillTx/>
                <a:latin typeface="Arial" panose="020B0604020202020204" pitchFamily="34" charset="0"/>
                <a:cs typeface="Arial" panose="020B0604020202020204" pitchFamily="34" charset="0"/>
              </a:rPr>
              <a:t>Minimization</a:t>
            </a:r>
            <a:r>
              <a:rPr kumimoji="0" lang="fr-FR" sz="3600" b="0" i="0" u="none" strike="noStrike" kern="0" cap="small"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 name="TextBox 3" descr="Jurisdictions using a 3 or 2-container service must minimize prohibited contaminants by either:&#10;&#10;Conducting route reviews&#10;Randomly sample containers along a hauler route&#10;All routes must be reviewed annually&#10;Not sampling every container&#10;Notify a generator if contaminants are identified&#10;">
            <a:extLst>
              <a:ext uri="{FF2B5EF4-FFF2-40B4-BE49-F238E27FC236}">
                <a16:creationId xmlns:a16="http://schemas.microsoft.com/office/drawing/2014/main" id="{DB3205BF-5EBB-4C6E-854D-8EFCF08A2C3B}"/>
              </a:ext>
            </a:extLst>
          </p:cNvPr>
          <p:cNvSpPr txBox="1"/>
          <p:nvPr/>
        </p:nvSpPr>
        <p:spPr>
          <a:xfrm>
            <a:off x="358792" y="1174790"/>
            <a:ext cx="7461734" cy="5109091"/>
          </a:xfrm>
          <a:prstGeom prst="rect">
            <a:avLst/>
          </a:prstGeom>
          <a:noFill/>
        </p:spPr>
        <p:txBody>
          <a:bodyPr wrap="square" rtlCol="0">
            <a:spAutoFit/>
          </a:bodyPr>
          <a:lstStyle/>
          <a:p>
            <a:r>
              <a:rPr lang="en-US" sz="2800" dirty="0">
                <a:latin typeface="Arial" panose="020B0604020202020204" pitchFamily="34" charset="0"/>
                <a:cs typeface="Arial" panose="020B0604020202020204" pitchFamily="34" charset="0"/>
              </a:rPr>
              <a:t>Jurisdictions using a 3 or 2-container service must minimize prohibited contaminants by either:</a:t>
            </a:r>
          </a:p>
          <a:p>
            <a:endParaRPr lang="en-US" sz="2800" dirty="0">
              <a:latin typeface="Arial" panose="020B0604020202020204" pitchFamily="34" charset="0"/>
              <a:cs typeface="Arial" panose="020B0604020202020204" pitchFamily="34" charset="0"/>
            </a:endParaRPr>
          </a:p>
          <a:p>
            <a:r>
              <a:rPr lang="en-US" sz="2800" b="1" dirty="0">
                <a:latin typeface="Arial" panose="020B0604020202020204" pitchFamily="34" charset="0"/>
                <a:cs typeface="Arial" panose="020B0604020202020204" pitchFamily="34" charset="0"/>
              </a:rPr>
              <a:t>Conducting route reviews</a:t>
            </a:r>
          </a:p>
          <a:p>
            <a:pPr marL="457200"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Randomly sample containers along a hauler route</a:t>
            </a:r>
          </a:p>
          <a:p>
            <a:pPr marL="457200"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All routes must be reviewed annually</a:t>
            </a:r>
          </a:p>
          <a:p>
            <a:pPr marL="457200"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Not sampling every container</a:t>
            </a:r>
          </a:p>
          <a:p>
            <a:pPr marL="457200"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Notify a generator if contaminants are identified</a:t>
            </a:r>
          </a:p>
          <a:p>
            <a:endParaRPr lang="en-US" dirty="0"/>
          </a:p>
        </p:txBody>
      </p:sp>
      <p:pic>
        <p:nvPicPr>
          <p:cNvPr id="7" name="Picture 6" descr="brochure">
            <a:extLst>
              <a:ext uri="{FF2B5EF4-FFF2-40B4-BE49-F238E27FC236}">
                <a16:creationId xmlns:a16="http://schemas.microsoft.com/office/drawing/2014/main" id="{7DA612F6-849E-4BC4-83B8-D8131B5A1062}"/>
              </a:ext>
            </a:extLst>
          </p:cNvPr>
          <p:cNvPicPr>
            <a:picLocks noChangeAspect="1"/>
          </p:cNvPicPr>
          <p:nvPr/>
        </p:nvPicPr>
        <p:blipFill rotWithShape="1">
          <a:blip r:embed="rId3">
            <a:extLst>
              <a:ext uri="{28A0092B-C50C-407E-A947-70E740481C1C}">
                <a14:useLocalDpi xmlns:a14="http://schemas.microsoft.com/office/drawing/2010/main" val="0"/>
              </a:ext>
            </a:extLst>
          </a:blip>
          <a:srcRect r="24103"/>
          <a:stretch/>
        </p:blipFill>
        <p:spPr>
          <a:xfrm>
            <a:off x="8769873" y="1174790"/>
            <a:ext cx="2978434" cy="2628213"/>
          </a:xfrm>
          <a:prstGeom prst="rect">
            <a:avLst/>
          </a:prstGeom>
        </p:spPr>
      </p:pic>
      <p:pic>
        <p:nvPicPr>
          <p:cNvPr id="11" name="Picture 10" descr="a man monitoring a container">
            <a:extLst>
              <a:ext uri="{FF2B5EF4-FFF2-40B4-BE49-F238E27FC236}">
                <a16:creationId xmlns:a16="http://schemas.microsoft.com/office/drawing/2014/main" id="{CFA8A143-29BA-4771-9507-503CAC2F51F4}"/>
              </a:ext>
            </a:extLst>
          </p:cNvPr>
          <p:cNvPicPr>
            <a:picLocks noChangeAspect="1"/>
          </p:cNvPicPr>
          <p:nvPr/>
        </p:nvPicPr>
        <p:blipFill>
          <a:blip r:embed="rId4"/>
          <a:stretch>
            <a:fillRect/>
          </a:stretch>
        </p:blipFill>
        <p:spPr>
          <a:xfrm>
            <a:off x="7615989" y="2960738"/>
            <a:ext cx="2564985" cy="3017232"/>
          </a:xfrm>
          <a:prstGeom prst="rect">
            <a:avLst/>
          </a:prstGeom>
        </p:spPr>
      </p:pic>
    </p:spTree>
    <p:extLst>
      <p:ext uri="{BB962C8B-B14F-4D97-AF65-F5344CB8AC3E}">
        <p14:creationId xmlns:p14="http://schemas.microsoft.com/office/powerpoint/2010/main" val="34929843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descr="Section 18984.5. Container Contamination  Minimization ">
            <a:extLst>
              <a:ext uri="{FF2B5EF4-FFF2-40B4-BE49-F238E27FC236}">
                <a16:creationId xmlns:a16="http://schemas.microsoft.com/office/drawing/2014/main" id="{303247F4-F0B1-4B19-BFAB-D621551512C8}"/>
              </a:ext>
            </a:extLst>
          </p:cNvPr>
          <p:cNvSpPr txBox="1">
            <a:spLocks noGrp="1"/>
          </p:cNvSpPr>
          <p:nvPr>
            <p:ph type="title" idx="4294967295"/>
          </p:nvPr>
        </p:nvSpPr>
        <p:spPr>
          <a:xfrm>
            <a:off x="0" y="1"/>
            <a:ext cx="12192000" cy="1141515"/>
          </a:xfrm>
          <a:prstGeom prst="rect">
            <a:avLst/>
          </a:prstGeom>
          <a:solidFill>
            <a:srgbClr val="65A050"/>
          </a:solid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fr-FR" sz="4000" b="0" i="0" u="none" strike="noStrike" kern="1200" cap="small" spc="0" normalizeH="0" baseline="0" noProof="0" dirty="0">
                <a:ln>
                  <a:noFill/>
                </a:ln>
                <a:solidFill>
                  <a:prstClr val="white"/>
                </a:solidFill>
                <a:effectLst/>
                <a:uLnTx/>
                <a:uFillTx/>
                <a:latin typeface="Arial" panose="020B0604020202020204" pitchFamily="34" charset="0"/>
                <a:cs typeface="Arial" panose="020B0604020202020204" pitchFamily="34" charset="0"/>
              </a:rPr>
              <a:t>Container Contamination </a:t>
            </a:r>
            <a:r>
              <a:rPr kumimoji="0" lang="fr-FR" sz="4000" b="0" i="0" u="none" strike="noStrike" kern="1200" cap="small" spc="0" normalizeH="0" baseline="0" noProof="0" dirty="0" err="1">
                <a:ln>
                  <a:noFill/>
                </a:ln>
                <a:solidFill>
                  <a:prstClr val="white"/>
                </a:solidFill>
                <a:effectLst/>
                <a:uLnTx/>
                <a:uFillTx/>
                <a:latin typeface="Arial" panose="020B0604020202020204" pitchFamily="34" charset="0"/>
                <a:cs typeface="Arial" panose="020B0604020202020204" pitchFamily="34" charset="0"/>
              </a:rPr>
              <a:t>Minimization</a:t>
            </a:r>
            <a:r>
              <a:rPr kumimoji="0" lang="fr-FR" sz="4000" b="0" i="0" u="none" strike="noStrike" kern="1200" cap="small"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endParaRPr kumimoji="0" lang="en-US" sz="4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 name="TextBox 3" descr="Waste Evaluations&#10;Twice per year during different seasons&#10;Must use samples from each container type&#10;Must include specific # of samples from all hauler routes&#10;If contaminants exceed 25%, generators must be notified&#10;">
            <a:extLst>
              <a:ext uri="{FF2B5EF4-FFF2-40B4-BE49-F238E27FC236}">
                <a16:creationId xmlns:a16="http://schemas.microsoft.com/office/drawing/2014/main" id="{4B025127-8861-45C1-805B-984A82DAD9DB}"/>
              </a:ext>
            </a:extLst>
          </p:cNvPr>
          <p:cNvSpPr txBox="1"/>
          <p:nvPr/>
        </p:nvSpPr>
        <p:spPr>
          <a:xfrm>
            <a:off x="323050" y="1376499"/>
            <a:ext cx="7738108" cy="4373505"/>
          </a:xfrm>
          <a:prstGeom prst="rect">
            <a:avLst/>
          </a:prstGeom>
          <a:noFill/>
        </p:spPr>
        <p:txBody>
          <a:bodyPr wrap="square" rtlCol="0">
            <a:spAutoFit/>
          </a:bodyPr>
          <a:lstStyle/>
          <a:p>
            <a:pPr marL="57150" lvl="0" defTabSz="914400">
              <a:lnSpc>
                <a:spcPct val="120000"/>
              </a:lnSpc>
              <a:spcAft>
                <a:spcPts val="600"/>
              </a:spcAft>
              <a:buClr>
                <a:srgbClr val="549E39"/>
              </a:buClr>
              <a:buSzPct val="110000"/>
            </a:pPr>
            <a:r>
              <a:rPr lang="en-US" sz="2800" b="1" dirty="0">
                <a:solidFill>
                  <a:prstClr val="black"/>
                </a:solidFill>
                <a:latin typeface="Arial" panose="020B0604020202020204" pitchFamily="34" charset="0"/>
                <a:cs typeface="Arial" panose="020B0604020202020204" pitchFamily="34" charset="0"/>
              </a:rPr>
              <a:t>Waste Evaluations</a:t>
            </a:r>
          </a:p>
          <a:p>
            <a:pPr marL="514350" lvl="0" indent="-457200" defTabSz="914400">
              <a:lnSpc>
                <a:spcPct val="120000"/>
              </a:lnSpc>
              <a:spcAft>
                <a:spcPts val="600"/>
              </a:spcAft>
              <a:buClr>
                <a:srgbClr val="549E39"/>
              </a:buClr>
              <a:buSzPct val="110000"/>
              <a:buFont typeface="Arial" panose="020B0604020202020204" pitchFamily="34" charset="0"/>
              <a:buChar char="•"/>
            </a:pPr>
            <a:r>
              <a:rPr lang="en-US" sz="2800" dirty="0">
                <a:solidFill>
                  <a:prstClr val="black"/>
                </a:solidFill>
                <a:latin typeface="Arial" panose="020B0604020202020204" pitchFamily="34" charset="0"/>
                <a:cs typeface="Arial" panose="020B0604020202020204" pitchFamily="34" charset="0"/>
              </a:rPr>
              <a:t>Twice per year during different seasons</a:t>
            </a:r>
          </a:p>
          <a:p>
            <a:pPr marL="514350" lvl="0" indent="-457200" defTabSz="914400">
              <a:lnSpc>
                <a:spcPct val="120000"/>
              </a:lnSpc>
              <a:spcAft>
                <a:spcPts val="600"/>
              </a:spcAft>
              <a:buClr>
                <a:srgbClr val="549E39"/>
              </a:buClr>
              <a:buSzPct val="110000"/>
              <a:buFont typeface="Arial" panose="020B0604020202020204" pitchFamily="34" charset="0"/>
              <a:buChar char="•"/>
            </a:pPr>
            <a:r>
              <a:rPr lang="en-US" sz="2800" dirty="0">
                <a:solidFill>
                  <a:prstClr val="black"/>
                </a:solidFill>
                <a:latin typeface="Arial" panose="020B0604020202020204" pitchFamily="34" charset="0"/>
                <a:cs typeface="Arial" panose="020B0604020202020204" pitchFamily="34" charset="0"/>
              </a:rPr>
              <a:t>Must use samples from each container type</a:t>
            </a:r>
          </a:p>
          <a:p>
            <a:pPr marL="514350" lvl="0" indent="-457200" defTabSz="914400">
              <a:lnSpc>
                <a:spcPct val="120000"/>
              </a:lnSpc>
              <a:spcAft>
                <a:spcPts val="600"/>
              </a:spcAft>
              <a:buClr>
                <a:srgbClr val="549E39"/>
              </a:buClr>
              <a:buSzPct val="110000"/>
              <a:buFont typeface="Arial" panose="020B0604020202020204" pitchFamily="34" charset="0"/>
              <a:buChar char="•"/>
            </a:pPr>
            <a:r>
              <a:rPr lang="en-US" sz="2800" dirty="0">
                <a:solidFill>
                  <a:prstClr val="black"/>
                </a:solidFill>
                <a:latin typeface="Arial" panose="020B0604020202020204" pitchFamily="34" charset="0"/>
                <a:cs typeface="Arial" panose="020B0604020202020204" pitchFamily="34" charset="0"/>
              </a:rPr>
              <a:t>Must include specific number of samples from all hauler routes</a:t>
            </a:r>
          </a:p>
          <a:p>
            <a:pPr marL="514350" lvl="0" indent="-457200" defTabSz="914400">
              <a:lnSpc>
                <a:spcPct val="120000"/>
              </a:lnSpc>
              <a:spcAft>
                <a:spcPts val="600"/>
              </a:spcAft>
              <a:buClr>
                <a:srgbClr val="549E39"/>
              </a:buClr>
              <a:buSzPct val="110000"/>
              <a:buFont typeface="Arial" panose="020B0604020202020204" pitchFamily="34" charset="0"/>
              <a:buChar char="•"/>
            </a:pPr>
            <a:r>
              <a:rPr lang="en-US" sz="2800" dirty="0">
                <a:solidFill>
                  <a:prstClr val="black"/>
                </a:solidFill>
                <a:latin typeface="Arial" panose="020B0604020202020204" pitchFamily="34" charset="0"/>
                <a:cs typeface="Arial" panose="020B0604020202020204" pitchFamily="34" charset="0"/>
              </a:rPr>
              <a:t>If contaminants exceed 25%, generators must be notified</a:t>
            </a:r>
          </a:p>
          <a:p>
            <a:endParaRPr lang="en-US" dirty="0"/>
          </a:p>
        </p:txBody>
      </p:sp>
      <p:pic>
        <p:nvPicPr>
          <p:cNvPr id="6" name="Picture 5" descr="workers evaluating contamination"/>
          <p:cNvPicPr>
            <a:picLocks noChangeAspect="1"/>
          </p:cNvPicPr>
          <p:nvPr/>
        </p:nvPicPr>
        <p:blipFill rotWithShape="1">
          <a:blip r:embed="rId3"/>
          <a:srcRect l="4535" t="5369"/>
          <a:stretch/>
        </p:blipFill>
        <p:spPr>
          <a:xfrm>
            <a:off x="8293396" y="1927084"/>
            <a:ext cx="3611618" cy="3789400"/>
          </a:xfrm>
          <a:prstGeom prst="rect">
            <a:avLst/>
          </a:prstGeom>
        </p:spPr>
      </p:pic>
    </p:spTree>
    <p:extLst>
      <p:ext uri="{BB962C8B-B14F-4D97-AF65-F5344CB8AC3E}">
        <p14:creationId xmlns:p14="http://schemas.microsoft.com/office/powerpoint/2010/main" val="25457037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4" descr="Section 18984.7. Container Color Requirements ">
            <a:extLst>
              <a:ext uri="{FF2B5EF4-FFF2-40B4-BE49-F238E27FC236}">
                <a16:creationId xmlns:a16="http://schemas.microsoft.com/office/drawing/2014/main" id="{4B92CC36-F462-4D06-B89B-AB650354765C}"/>
              </a:ext>
            </a:extLst>
          </p:cNvPr>
          <p:cNvSpPr txBox="1">
            <a:spLocks noGrp="1"/>
          </p:cNvSpPr>
          <p:nvPr>
            <p:ph type="title" idx="4294967295"/>
          </p:nvPr>
        </p:nvSpPr>
        <p:spPr>
          <a:xfrm>
            <a:off x="1" y="1"/>
            <a:ext cx="12192000" cy="978159"/>
          </a:xfrm>
          <a:prstGeom prst="rect">
            <a:avLst/>
          </a:prstGeom>
          <a:solidFill>
            <a:srgbClr val="65A050"/>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defRPr>
                <a:latin typeface="+mj-lt"/>
                <a:ea typeface="+mj-ea"/>
                <a:cs typeface="+mj-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600" b="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Container Color Requirements </a:t>
            </a:r>
            <a:br>
              <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br>
            <a:endParaRPr kumimoji="0" lang="en-US" sz="1400" b="0" i="0" u="none" strike="noStrike" kern="0" cap="none" spc="0"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p:txBody>
      </p:sp>
      <p:sp>
        <p:nvSpPr>
          <p:cNvPr id="4" name="TextBox 3" descr="Containers must comply with the colors specified in Article 3 for each collection system.&#10;A jurisdiction is not required to replace functional containers prior to the end of their useful life, including containers purchased prior to January 1, 2022,  or prior to January 1, 2036.&#10;">
            <a:extLst>
              <a:ext uri="{FF2B5EF4-FFF2-40B4-BE49-F238E27FC236}">
                <a16:creationId xmlns:a16="http://schemas.microsoft.com/office/drawing/2014/main" id="{9D667480-6D58-4AF9-9D78-6ECFEBE0B0F2}"/>
              </a:ext>
            </a:extLst>
          </p:cNvPr>
          <p:cNvSpPr txBox="1"/>
          <p:nvPr/>
        </p:nvSpPr>
        <p:spPr>
          <a:xfrm>
            <a:off x="368085" y="1297482"/>
            <a:ext cx="8139368" cy="4659737"/>
          </a:xfrm>
          <a:prstGeom prst="rect">
            <a:avLst/>
          </a:prstGeom>
          <a:noFill/>
        </p:spPr>
        <p:txBody>
          <a:bodyPr wrap="square" rtlCol="0">
            <a:spAutoFit/>
          </a:bodyPr>
          <a:lstStyle/>
          <a:p>
            <a:pPr marL="514350" marR="0" lvl="0" indent="-457200" algn="l" defTabSz="914400" rtl="0" eaLnBrk="1" fontAlgn="auto" latinLnBrk="0" hangingPunct="1">
              <a:lnSpc>
                <a:spcPct val="120000"/>
              </a:lnSpc>
              <a:spcBef>
                <a:spcPts val="0"/>
              </a:spcBef>
              <a:spcAft>
                <a:spcPts val="600"/>
              </a:spcAft>
              <a:buClrTx/>
              <a:buSzPct val="110000"/>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Containers must comply with the colors specified in Article 3 for each collection system.</a:t>
            </a:r>
          </a:p>
          <a:p>
            <a:pPr marL="514350" marR="0" lvl="0" indent="-457200" algn="l" defTabSz="914400" rtl="0" eaLnBrk="1" fontAlgn="auto" latinLnBrk="0" hangingPunct="1">
              <a:lnSpc>
                <a:spcPct val="120000"/>
              </a:lnSpc>
              <a:spcBef>
                <a:spcPts val="0"/>
              </a:spcBef>
              <a:spcAft>
                <a:spcPts val="600"/>
              </a:spcAft>
              <a:buClrTx/>
              <a:buSzPct val="110000"/>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 jurisdiction is not required to replace functional containers prior to the end of their useful life, including containers purchased prior to January 1, 2022,  or prior to January 1, 2036.</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Picture 5" descr="blue recycling bins ">
            <a:extLst>
              <a:ext uri="{FF2B5EF4-FFF2-40B4-BE49-F238E27FC236}">
                <a16:creationId xmlns:a16="http://schemas.microsoft.com/office/drawing/2014/main" id="{5140977D-EE0B-4679-9D23-7939331046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07453" y="1676841"/>
            <a:ext cx="1361795" cy="1775969"/>
          </a:xfrm>
          <a:prstGeom prst="rect">
            <a:avLst/>
          </a:prstGeom>
        </p:spPr>
      </p:pic>
      <p:pic>
        <p:nvPicPr>
          <p:cNvPr id="7" name="Picture 6" descr="green recycling bin ">
            <a:extLst>
              <a:ext uri="{FF2B5EF4-FFF2-40B4-BE49-F238E27FC236}">
                <a16:creationId xmlns:a16="http://schemas.microsoft.com/office/drawing/2014/main" id="{BC32A4FD-63B9-40EE-A8B8-16DF094F80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95489" y="1676841"/>
            <a:ext cx="1361795" cy="1775969"/>
          </a:xfrm>
          <a:prstGeom prst="rect">
            <a:avLst/>
          </a:prstGeom>
        </p:spPr>
      </p:pic>
      <p:pic>
        <p:nvPicPr>
          <p:cNvPr id="5" name="Picture 4" descr="grey recycling bin ">
            <a:extLst>
              <a:ext uri="{FF2B5EF4-FFF2-40B4-BE49-F238E27FC236}">
                <a16:creationId xmlns:a16="http://schemas.microsoft.com/office/drawing/2014/main" id="{0641AC26-6D22-4675-8A70-680A47383E6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456937" y="3922816"/>
            <a:ext cx="1361794" cy="1775968"/>
          </a:xfrm>
          <a:prstGeom prst="rect">
            <a:avLst/>
          </a:prstGeom>
        </p:spPr>
      </p:pic>
    </p:spTree>
    <p:extLst>
      <p:ext uri="{BB962C8B-B14F-4D97-AF65-F5344CB8AC3E}">
        <p14:creationId xmlns:p14="http://schemas.microsoft.com/office/powerpoint/2010/main" val="41708819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4" descr="Section 18984.8. Container Labeling Requirements ">
            <a:extLst>
              <a:ext uri="{FF2B5EF4-FFF2-40B4-BE49-F238E27FC236}">
                <a16:creationId xmlns:a16="http://schemas.microsoft.com/office/drawing/2014/main" id="{DB1AF1A9-DB45-4EA6-ACA0-B983635B849C}"/>
              </a:ext>
            </a:extLst>
          </p:cNvPr>
          <p:cNvSpPr txBox="1">
            <a:spLocks noGrp="1"/>
          </p:cNvSpPr>
          <p:nvPr>
            <p:ph type="title" idx="4294967295"/>
          </p:nvPr>
        </p:nvSpPr>
        <p:spPr>
          <a:xfrm>
            <a:off x="-1" y="1"/>
            <a:ext cx="12192001" cy="1106128"/>
          </a:xfrm>
          <a:prstGeom prst="rect">
            <a:avLst/>
          </a:prstGeom>
          <a:solidFill>
            <a:srgbClr val="65A050"/>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defRPr>
                <a:latin typeface="+mj-lt"/>
                <a:ea typeface="+mj-ea"/>
                <a:cs typeface="+mj-cs"/>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fr-FR" sz="3600" b="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Container Labelling Requirements </a:t>
            </a: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 name="TextBox 3" descr="In 2022 a jurisdiction must place a label on each new container or lid&#10;Labels must use language and/or graphics that indicate the primary materials accepted and prohibited; or&#10;Containers must be imprinted with text or images that indicate primary materials accepted and prohibited&#10;">
            <a:extLst>
              <a:ext uri="{FF2B5EF4-FFF2-40B4-BE49-F238E27FC236}">
                <a16:creationId xmlns:a16="http://schemas.microsoft.com/office/drawing/2014/main" id="{4C957375-5365-4251-BB94-EE42E207A4BA}"/>
              </a:ext>
            </a:extLst>
          </p:cNvPr>
          <p:cNvSpPr txBox="1"/>
          <p:nvPr/>
        </p:nvSpPr>
        <p:spPr>
          <a:xfrm>
            <a:off x="299881" y="1520785"/>
            <a:ext cx="7910670" cy="4308872"/>
          </a:xfrm>
          <a:prstGeom prst="rect">
            <a:avLst/>
          </a:prstGeom>
          <a:noFill/>
        </p:spPr>
        <p:txBody>
          <a:bodyPr wrap="square" rtlCol="0">
            <a:spAutoFit/>
          </a:bodyPr>
          <a:lstStyle/>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In 2022, a jurisdiction must place a label on each</a:t>
            </a:r>
            <a:r>
              <a:rPr kumimoji="0" lang="en-US" sz="32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new</a:t>
            </a:r>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container or lid</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Labels must use language and/or graphics that indicate the primary materials accepted and prohibited; or</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Containers must be imprinted with text or images that indicate primary materials accepted and prohibited</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Picture 5" descr="compost brochure">
            <a:extLst>
              <a:ext uri="{FF2B5EF4-FFF2-40B4-BE49-F238E27FC236}">
                <a16:creationId xmlns:a16="http://schemas.microsoft.com/office/drawing/2014/main" id="{3569997E-F504-4BD0-873A-0A8873A18B04}"/>
              </a:ext>
            </a:extLst>
          </p:cNvPr>
          <p:cNvPicPr>
            <a:picLocks noChangeAspect="1"/>
          </p:cNvPicPr>
          <p:nvPr/>
        </p:nvPicPr>
        <p:blipFill>
          <a:blip r:embed="rId3"/>
          <a:stretch>
            <a:fillRect/>
          </a:stretch>
        </p:blipFill>
        <p:spPr>
          <a:xfrm>
            <a:off x="8408276" y="1366001"/>
            <a:ext cx="3641606" cy="4743221"/>
          </a:xfrm>
          <a:prstGeom prst="rect">
            <a:avLst/>
          </a:prstGeom>
        </p:spPr>
      </p:pic>
    </p:spTree>
    <p:extLst>
      <p:ext uri="{BB962C8B-B14F-4D97-AF65-F5344CB8AC3E}">
        <p14:creationId xmlns:p14="http://schemas.microsoft.com/office/powerpoint/2010/main" val="18807147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4" descr="Section 18984.9 Organic Waste Generator Requirements ">
            <a:extLst>
              <a:ext uri="{FF2B5EF4-FFF2-40B4-BE49-F238E27FC236}">
                <a16:creationId xmlns:a16="http://schemas.microsoft.com/office/drawing/2014/main" id="{12832827-1249-4681-B14D-FAE69F0A9040}"/>
              </a:ext>
            </a:extLst>
          </p:cNvPr>
          <p:cNvSpPr txBox="1">
            <a:spLocks noGrp="1"/>
          </p:cNvSpPr>
          <p:nvPr>
            <p:ph type="title" idx="4294967295"/>
          </p:nvPr>
        </p:nvSpPr>
        <p:spPr>
          <a:xfrm>
            <a:off x="0" y="1"/>
            <a:ext cx="12192000" cy="985281"/>
          </a:xfrm>
          <a:prstGeom prst="rect">
            <a:avLst/>
          </a:prstGeom>
          <a:solidFill>
            <a:srgbClr val="65A050"/>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latin typeface="+mj-lt"/>
                <a:ea typeface="+mj-ea"/>
                <a:cs typeface="+mj-cs"/>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Organic Waste Generator Requirements </a:t>
            </a: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 name="TextBox 3" descr="Organic waste generators must:&#10;Subscribe to the local collection service provided by the jurisdiction&#10;Self-haul organic waste&#10;Commercial Businesses must:&#10;Provide containers for customers that comply with labeling or color requirements&#10;Educate employees&#10;Inspect organic waste containers&#10;">
            <a:extLst>
              <a:ext uri="{FF2B5EF4-FFF2-40B4-BE49-F238E27FC236}">
                <a16:creationId xmlns:a16="http://schemas.microsoft.com/office/drawing/2014/main" id="{23363B37-0BE1-4755-A169-B2C5823862E4}"/>
              </a:ext>
            </a:extLst>
          </p:cNvPr>
          <p:cNvSpPr txBox="1"/>
          <p:nvPr/>
        </p:nvSpPr>
        <p:spPr>
          <a:xfrm>
            <a:off x="613259" y="1329117"/>
            <a:ext cx="8145739" cy="467820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Organic waste generators must:</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Subscribe to the local collection service provided by the jurisdiction</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Self-haul organic waste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Commercial Businesses must:</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Provide containers for customers that comply with labeling or color requirements</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Educate employees</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Inspect organic waste containers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Picture 5" descr="green recycling bin ">
            <a:extLst>
              <a:ext uri="{FF2B5EF4-FFF2-40B4-BE49-F238E27FC236}">
                <a16:creationId xmlns:a16="http://schemas.microsoft.com/office/drawing/2014/main" id="{132A1555-0ED4-482A-95FA-E8A32E5DA2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3270" y="1868862"/>
            <a:ext cx="1452690" cy="1560138"/>
          </a:xfrm>
          <a:prstGeom prst="rect">
            <a:avLst/>
          </a:prstGeom>
        </p:spPr>
      </p:pic>
      <p:pic>
        <p:nvPicPr>
          <p:cNvPr id="5" name="Picture 4" descr="blue recycling bin ">
            <a:extLst>
              <a:ext uri="{FF2B5EF4-FFF2-40B4-BE49-F238E27FC236}">
                <a16:creationId xmlns:a16="http://schemas.microsoft.com/office/drawing/2014/main" id="{F0EFC46B-85C4-4B8B-B2EF-70BD4E35503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27841" y="1840310"/>
            <a:ext cx="1450900" cy="1559645"/>
          </a:xfrm>
          <a:prstGeom prst="rect">
            <a:avLst/>
          </a:prstGeom>
        </p:spPr>
      </p:pic>
      <p:pic>
        <p:nvPicPr>
          <p:cNvPr id="7" name="Picture 6" descr="grey recycling bin ">
            <a:extLst>
              <a:ext uri="{FF2B5EF4-FFF2-40B4-BE49-F238E27FC236}">
                <a16:creationId xmlns:a16="http://schemas.microsoft.com/office/drawing/2014/main" id="{0E3B4B85-3CF4-44C1-86BF-90E793D945B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44564" y="3926572"/>
            <a:ext cx="1489207" cy="1602406"/>
          </a:xfrm>
          <a:prstGeom prst="rect">
            <a:avLst/>
          </a:prstGeom>
        </p:spPr>
      </p:pic>
    </p:spTree>
    <p:extLst>
      <p:ext uri="{BB962C8B-B14F-4D97-AF65-F5344CB8AC3E}">
        <p14:creationId xmlns:p14="http://schemas.microsoft.com/office/powerpoint/2010/main" val="10076090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descr="Section 18984.10. Commercial Business Owner Responsibilities ">
            <a:extLst>
              <a:ext uri="{FF2B5EF4-FFF2-40B4-BE49-F238E27FC236}">
                <a16:creationId xmlns:a16="http://schemas.microsoft.com/office/drawing/2014/main" id="{EB98BF2A-6736-4DA8-8C2D-6FCC3D19600A}"/>
              </a:ext>
            </a:extLst>
          </p:cNvPr>
          <p:cNvSpPr txBox="1">
            <a:spLocks noGrp="1"/>
          </p:cNvSpPr>
          <p:nvPr>
            <p:ph type="title" idx="4294967295"/>
          </p:nvPr>
        </p:nvSpPr>
        <p:spPr>
          <a:xfrm>
            <a:off x="0" y="1"/>
            <a:ext cx="12192000" cy="1028699"/>
          </a:xfrm>
          <a:prstGeom prst="rect">
            <a:avLst/>
          </a:prstGeom>
          <a:solidFill>
            <a:srgbClr val="65A050"/>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latin typeface="+mj-lt"/>
                <a:ea typeface="+mj-ea"/>
                <a:cs typeface="+mj-cs"/>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Commercial Business Owner Responsibilities </a:t>
            </a:r>
            <a:endParaRPr kumimoji="0" lang="en-US"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 name="TextBox 3" descr="Commercial businesses must:&#10;Arrange for organic waste collection services and provide access to containers  &#10;Annually provide information to employees, contractors, tenants, customers about proper sorting&#10;Provide/arrange access for inspections &#10;">
            <a:extLst>
              <a:ext uri="{FF2B5EF4-FFF2-40B4-BE49-F238E27FC236}">
                <a16:creationId xmlns:a16="http://schemas.microsoft.com/office/drawing/2014/main" id="{EA4EFB7B-BC60-4725-9734-8E7363AAABA7}"/>
              </a:ext>
            </a:extLst>
          </p:cNvPr>
          <p:cNvSpPr txBox="1"/>
          <p:nvPr/>
        </p:nvSpPr>
        <p:spPr>
          <a:xfrm>
            <a:off x="919842" y="1785830"/>
            <a:ext cx="7105222" cy="387798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Commercial businesses must:</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Arrange for organic waste collection services and provide access to containers  </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Annually provide information to employees, contractors, tenants, customers about proper sorting</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Provide/arrange access for inspections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Picture 4" descr="a row of recycling bins ">
            <a:extLst>
              <a:ext uri="{FF2B5EF4-FFF2-40B4-BE49-F238E27FC236}">
                <a16:creationId xmlns:a16="http://schemas.microsoft.com/office/drawing/2014/main" id="{A5A734A8-8AB2-4242-B5E3-3084E6A912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4092" t="5591" r="6758"/>
          <a:stretch/>
        </p:blipFill>
        <p:spPr>
          <a:xfrm>
            <a:off x="8255876" y="2079502"/>
            <a:ext cx="3621596" cy="3290643"/>
          </a:xfrm>
          <a:prstGeom prst="rect">
            <a:avLst/>
          </a:prstGeom>
        </p:spPr>
      </p:pic>
    </p:spTree>
    <p:extLst>
      <p:ext uri="{BB962C8B-B14F-4D97-AF65-F5344CB8AC3E}">
        <p14:creationId xmlns:p14="http://schemas.microsoft.com/office/powerpoint/2010/main" val="33019092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4" descr="Section 18984.11 &#10;Waivers Granted by a Jurisdiction  ">
            <a:extLst>
              <a:ext uri="{FF2B5EF4-FFF2-40B4-BE49-F238E27FC236}">
                <a16:creationId xmlns:a16="http://schemas.microsoft.com/office/drawing/2014/main" id="{2F4763BB-17F2-4780-8C73-FA4DDDC2C34F}"/>
              </a:ext>
            </a:extLst>
          </p:cNvPr>
          <p:cNvSpPr txBox="1">
            <a:spLocks noGrp="1"/>
          </p:cNvSpPr>
          <p:nvPr>
            <p:ph type="title" idx="4294967295"/>
          </p:nvPr>
        </p:nvSpPr>
        <p:spPr>
          <a:xfrm>
            <a:off x="0" y="1"/>
            <a:ext cx="12192000" cy="950494"/>
          </a:xfrm>
          <a:prstGeom prst="rect">
            <a:avLst/>
          </a:prstGeom>
          <a:solidFill>
            <a:srgbClr val="65A050"/>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a:latin typeface="+mj-lt"/>
                <a:ea typeface="+mj-ea"/>
                <a:cs typeface="+mj-cs"/>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Waivers Granted by a Jurisdiction </a:t>
            </a:r>
            <a:r>
              <a:rPr kumimoji="0" lang="en-US" sz="3600" b="0" i="0" u="none" strike="noStrike" kern="1200" cap="small"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endPar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6" name="TextBox 5" descr="De Minimis Waivers: If a commercial business generates a minimal amount of organic waste.&#10;&#10;Physical Space Waivers: If a commercial business’ or property owner’s premises lack adequate space.&#10;&#10;Collection Frequency Waivers: Arrange for biweekly collection of the blue and/or gray container in a 3- or 2- container service.&#10;"/>
          <p:cNvSpPr txBox="1"/>
          <p:nvPr/>
        </p:nvSpPr>
        <p:spPr>
          <a:xfrm>
            <a:off x="481071" y="1428814"/>
            <a:ext cx="8008857" cy="4848507"/>
          </a:xfrm>
          <a:prstGeom prst="rect">
            <a:avLst/>
          </a:prstGeom>
          <a:noFill/>
        </p:spPr>
        <p:txBody>
          <a:bodyPr wrap="square" rtlCol="0">
            <a:spAutoFit/>
          </a:bodyPr>
          <a:lstStyle/>
          <a:p>
            <a:pPr marR="0" lvl="0" algn="l" defTabSz="457200" rtl="0" eaLnBrk="1" fontAlgn="auto" latinLnBrk="0" hangingPunct="1">
              <a:lnSpc>
                <a:spcPct val="100000"/>
              </a:lnSpc>
              <a:spcBef>
                <a:spcPts val="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De Minimis Waivers:</a:t>
            </a:r>
            <a:r>
              <a:rPr kumimoji="0" lang="en-US" sz="2800" b="1"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lang="en-US" sz="2800" dirty="0">
                <a:solidFill>
                  <a:prstClr val="black"/>
                </a:solidFill>
                <a:latin typeface="Arial" panose="020B0604020202020204" pitchFamily="34" charset="0"/>
                <a:cs typeface="Arial" panose="020B0604020202020204" pitchFamily="34" charset="0"/>
              </a:rPr>
              <a:t>If a</a:t>
            </a: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commercial business generates a minimal amount of organic waste.</a:t>
            </a:r>
          </a:p>
          <a:p>
            <a:pPr marR="0" lvl="0" algn="l" defTabSz="457200" rtl="0" eaLnBrk="1" fontAlgn="auto" latinLnBrk="0" hangingPunct="1">
              <a:lnSpc>
                <a:spcPct val="100000"/>
              </a:lnSpc>
              <a:spcBef>
                <a:spcPts val="0"/>
              </a:spcBef>
              <a:spcAft>
                <a:spcPts val="0"/>
              </a:spcAft>
              <a:buClrTx/>
              <a:buSzTx/>
              <a:tabLst/>
              <a:defRPr/>
            </a:pPr>
            <a:endParaRPr lang="en-US" sz="2000" b="1" dirty="0">
              <a:solidFill>
                <a:prstClr val="black"/>
              </a:solidFill>
              <a:latin typeface="Arial" panose="020B0604020202020204" pitchFamily="34" charset="0"/>
              <a:cs typeface="Arial" panose="020B0604020202020204" pitchFamily="34" charset="0"/>
            </a:endParaRPr>
          </a:p>
          <a:p>
            <a:pPr marR="0" lvl="0" algn="l" defTabSz="457200" rtl="0" eaLnBrk="1" fontAlgn="auto" latinLnBrk="0" hangingPunct="1">
              <a:lnSpc>
                <a:spcPct val="100000"/>
              </a:lnSpc>
              <a:spcBef>
                <a:spcPts val="0"/>
              </a:spcBef>
              <a:spcAft>
                <a:spcPts val="0"/>
              </a:spcAft>
              <a:buClrTx/>
              <a:buSzTx/>
              <a:tabLst/>
              <a:defRPr/>
            </a:pPr>
            <a:r>
              <a:rPr lang="en-US" sz="2800" b="1" dirty="0">
                <a:solidFill>
                  <a:prstClr val="black"/>
                </a:solidFill>
                <a:latin typeface="Arial" panose="020B0604020202020204" pitchFamily="34" charset="0"/>
                <a:cs typeface="Arial" panose="020B0604020202020204" pitchFamily="34" charset="0"/>
              </a:rPr>
              <a:t>Physical Space Waivers: </a:t>
            </a:r>
            <a:r>
              <a:rPr lang="en-US" sz="2800" dirty="0">
                <a:solidFill>
                  <a:prstClr val="black"/>
                </a:solidFill>
                <a:latin typeface="Arial" panose="020B0604020202020204" pitchFamily="34" charset="0"/>
                <a:cs typeface="Arial" panose="020B0604020202020204" pitchFamily="34" charset="0"/>
              </a:rPr>
              <a:t>If a commercial business’ or property owner’s premises lack adequate space.</a:t>
            </a:r>
          </a:p>
          <a:p>
            <a:pPr lvl="0" defTabSz="914400">
              <a:lnSpc>
                <a:spcPct val="90000"/>
              </a:lnSpc>
              <a:spcBef>
                <a:spcPts val="1000"/>
              </a:spcBef>
              <a:defRPr/>
            </a:pPr>
            <a:endParaRPr lang="en-US" sz="1200" b="1" dirty="0">
              <a:solidFill>
                <a:prstClr val="black"/>
              </a:solidFill>
              <a:latin typeface="Arial" panose="020B0604020202020204" pitchFamily="34" charset="0"/>
              <a:cs typeface="Arial" panose="020B0604020202020204" pitchFamily="34" charset="0"/>
            </a:endParaRPr>
          </a:p>
          <a:p>
            <a:pPr lvl="0" defTabSz="914400">
              <a:lnSpc>
                <a:spcPct val="90000"/>
              </a:lnSpc>
              <a:spcBef>
                <a:spcPts val="1000"/>
              </a:spcBef>
              <a:defRPr/>
            </a:pPr>
            <a:r>
              <a:rPr lang="en-US" sz="2800" b="1" dirty="0">
                <a:solidFill>
                  <a:prstClr val="black"/>
                </a:solidFill>
                <a:latin typeface="Arial" panose="020B0604020202020204" pitchFamily="34" charset="0"/>
                <a:cs typeface="Arial" panose="020B0604020202020204" pitchFamily="34" charset="0"/>
              </a:rPr>
              <a:t>Collection Frequency Waivers: </a:t>
            </a:r>
            <a:r>
              <a:rPr lang="en-US" sz="2800" dirty="0">
                <a:solidFill>
                  <a:prstClr val="black"/>
                </a:solidFill>
                <a:latin typeface="Arial" panose="020B0604020202020204" pitchFamily="34" charset="0"/>
                <a:cs typeface="Arial" panose="020B0604020202020204" pitchFamily="34" charset="0"/>
              </a:rPr>
              <a:t>Arrange for biweekly collection of the blue and/or gray container in a 3- or 2- container service.</a:t>
            </a:r>
          </a:p>
          <a:p>
            <a:pPr marL="457200" lvl="0" indent="-457200">
              <a:buFont typeface="+mj-lt"/>
              <a:buAutoNum type="arabicPeriod" startAt="2"/>
              <a:defRPr/>
            </a:pPr>
            <a:endParaRPr lang="en-US" sz="2800" dirty="0">
              <a:solidFill>
                <a:prstClr val="black"/>
              </a:solidFill>
              <a:latin typeface="Calibri Light"/>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8" name="Picture 7" descr="compost ">
            <a:extLst>
              <a:ext uri="{FF2B5EF4-FFF2-40B4-BE49-F238E27FC236}">
                <a16:creationId xmlns:a16="http://schemas.microsoft.com/office/drawing/2014/main" id="{B8165E2F-5C18-4D06-AFC4-C92FBF5798D9}"/>
              </a:ext>
            </a:extLst>
          </p:cNvPr>
          <p:cNvPicPr>
            <a:picLocks noChangeAspect="1"/>
          </p:cNvPicPr>
          <p:nvPr/>
        </p:nvPicPr>
        <p:blipFill rotWithShape="1">
          <a:blip r:embed="rId3"/>
          <a:srcRect l="24265" t="5076" r="-2" b="9350"/>
          <a:stretch/>
        </p:blipFill>
        <p:spPr>
          <a:xfrm>
            <a:off x="8775701" y="1428814"/>
            <a:ext cx="3126740" cy="2322849"/>
          </a:xfrm>
          <a:prstGeom prst="rect">
            <a:avLst/>
          </a:prstGeom>
        </p:spPr>
      </p:pic>
      <p:pic>
        <p:nvPicPr>
          <p:cNvPr id="7" name="Picture 6" descr="recycling bins "/>
          <p:cNvPicPr>
            <a:picLocks noChangeAspect="1"/>
          </p:cNvPicPr>
          <p:nvPr/>
        </p:nvPicPr>
        <p:blipFill>
          <a:blip r:embed="rId4"/>
          <a:stretch>
            <a:fillRect/>
          </a:stretch>
        </p:blipFill>
        <p:spPr>
          <a:xfrm>
            <a:off x="8775701" y="3995224"/>
            <a:ext cx="3126739" cy="1996780"/>
          </a:xfrm>
          <a:prstGeom prst="rect">
            <a:avLst/>
          </a:prstGeom>
        </p:spPr>
      </p:pic>
    </p:spTree>
    <p:extLst>
      <p:ext uri="{BB962C8B-B14F-4D97-AF65-F5344CB8AC3E}">
        <p14:creationId xmlns:p14="http://schemas.microsoft.com/office/powerpoint/2010/main" val="12439711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FB61E006-9B71-44FF-A389-9E56651FFEEE}"/>
              </a:ext>
            </a:extLst>
          </p:cNvPr>
          <p:cNvSpPr txBox="1">
            <a:spLocks noGrp="1"/>
          </p:cNvSpPr>
          <p:nvPr>
            <p:ph type="title" idx="4294967295"/>
          </p:nvPr>
        </p:nvSpPr>
        <p:spPr>
          <a:xfrm>
            <a:off x="0" y="1"/>
            <a:ext cx="12192000" cy="849693"/>
          </a:xfrm>
          <a:prstGeom prst="rect">
            <a:avLst/>
          </a:prstGeom>
          <a:solidFill>
            <a:srgbClr val="65A050"/>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defRPr>
                <a:latin typeface="+mj-lt"/>
                <a:ea typeface="+mj-ea"/>
                <a:cs typeface="+mj-cs"/>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Waivers and Exemptions Granted by the Department </a:t>
            </a:r>
          </a:p>
        </p:txBody>
      </p:sp>
      <p:sp>
        <p:nvSpPr>
          <p:cNvPr id="4" name="TextBox 3" descr="Low Population Waiver">
            <a:extLst>
              <a:ext uri="{FF2B5EF4-FFF2-40B4-BE49-F238E27FC236}">
                <a16:creationId xmlns:a16="http://schemas.microsoft.com/office/drawing/2014/main" id="{8EE7C31A-25C0-4DAE-B123-A34FD11EA087}"/>
              </a:ext>
            </a:extLst>
          </p:cNvPr>
          <p:cNvSpPr txBox="1"/>
          <p:nvPr/>
        </p:nvSpPr>
        <p:spPr>
          <a:xfrm>
            <a:off x="172136" y="1021816"/>
            <a:ext cx="8043514" cy="6832640"/>
          </a:xfrm>
          <a:prstGeom prst="rect">
            <a:avLst/>
          </a:prstGeom>
          <a:noFill/>
        </p:spPr>
        <p:txBody>
          <a:bodyPr wrap="square" rtlCol="0">
            <a:spAutoFit/>
          </a:bodyPr>
          <a:lstStyle/>
          <a:p>
            <a:pPr marR="0" lvl="0" algn="l" defTabSz="457200" rtl="0" eaLnBrk="1" fontAlgn="auto" latinLnBrk="0" hangingPunct="1">
              <a:lnSpc>
                <a:spcPct val="100000"/>
              </a:lnSpc>
              <a:spcBef>
                <a:spcPts val="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Low Population Waiver</a:t>
            </a:r>
            <a:r>
              <a:rPr lang="en-US" sz="2800" dirty="0">
                <a:solidFill>
                  <a:prstClr val="black"/>
                </a:solidFill>
                <a:latin typeface="Arial" panose="020B0604020202020204" pitchFamily="34" charset="0"/>
                <a:cs typeface="Arial" panose="020B0604020202020204" pitchFamily="34" charset="0"/>
              </a:rPr>
              <a:t>: </a:t>
            </a: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The jurisdiction disposed of less than 5,000 tons of solid waste in 2014 </a:t>
            </a:r>
            <a:r>
              <a:rPr kumimoji="0" lang="en-US" sz="2800" i="0"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and</a:t>
            </a:r>
            <a:r>
              <a:rPr lang="en-US" sz="2800" dirty="0">
                <a:solidFill>
                  <a:prstClr val="black"/>
                </a:solidFill>
                <a:latin typeface="Arial" panose="020B0604020202020204" pitchFamily="34" charset="0"/>
                <a:cs typeface="Arial" panose="020B0604020202020204" pitchFamily="34" charset="0"/>
              </a:rPr>
              <a:t> </a:t>
            </a: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has a population under 7,500 people;</a:t>
            </a:r>
            <a:r>
              <a:rPr kumimoji="0" lang="en-US" sz="28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Census tracts with</a:t>
            </a:r>
            <a:r>
              <a:rPr kumimoji="0" lang="en-US" sz="2800" b="0" i="0" u="none" strike="noStrike" kern="1200" cap="none" spc="0" normalizeH="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 population density less than 75 people/</a:t>
            </a:r>
            <a:r>
              <a:rPr kumimoji="0" lang="en-US" sz="28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sq</a:t>
            </a:r>
            <a:r>
              <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mile in the unincorporated County.</a:t>
            </a:r>
          </a:p>
          <a:p>
            <a:pPr marR="0" lvl="0" algn="l" defTabSz="457200" rtl="0" eaLnBrk="1" fontAlgn="auto" latinLnBrk="0" hangingPunct="1">
              <a:lnSpc>
                <a:spcPct val="100000"/>
              </a:lnSpc>
              <a:spcBef>
                <a:spcPts val="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R="0" lvl="0" algn="l" defTabSz="457200" rtl="0" eaLnBrk="1" fontAlgn="auto" latinLnBrk="0" hangingPunct="1">
              <a:lnSpc>
                <a:spcPct val="100000"/>
              </a:lnSpc>
              <a:spcBef>
                <a:spcPts val="0"/>
              </a:spcBef>
              <a:spcAft>
                <a:spcPts val="0"/>
              </a:spcAft>
              <a:buClrTx/>
              <a:buSzTx/>
              <a:tabLst/>
              <a:defRPr/>
            </a:pPr>
            <a:r>
              <a:rPr lang="en-US" sz="2800" b="1" dirty="0">
                <a:solidFill>
                  <a:prstClr val="black"/>
                </a:solidFill>
                <a:latin typeface="Arial" panose="020B0604020202020204" pitchFamily="34" charset="0"/>
                <a:cs typeface="Arial" panose="020B0604020202020204" pitchFamily="34" charset="0"/>
              </a:rPr>
              <a:t>Rural Exemption: </a:t>
            </a:r>
            <a:r>
              <a:rPr lang="en-US" sz="2800" dirty="0">
                <a:solidFill>
                  <a:prstClr val="black"/>
                </a:solidFill>
                <a:latin typeface="Arial" panose="020B0604020202020204" pitchFamily="34" charset="0"/>
                <a:cs typeface="Arial" panose="020B0604020202020204" pitchFamily="34" charset="0"/>
              </a:rPr>
              <a:t>The jurisdiction must qualify as rural jurisdiction under </a:t>
            </a:r>
            <a:r>
              <a:rPr lang="en-US" sz="2800" dirty="0" err="1">
                <a:solidFill>
                  <a:prstClr val="black"/>
                </a:solidFill>
                <a:latin typeface="Arial" panose="020B0604020202020204" pitchFamily="34" charset="0"/>
                <a:cs typeface="Arial" panose="020B0604020202020204" pitchFamily="34" charset="0"/>
              </a:rPr>
              <a:t>MORe</a:t>
            </a:r>
            <a:r>
              <a:rPr lang="en-US" sz="2800" dirty="0">
                <a:solidFill>
                  <a:prstClr val="black"/>
                </a:solidFill>
                <a:latin typeface="Arial" panose="020B0604020202020204" pitchFamily="34" charset="0"/>
                <a:cs typeface="Arial" panose="020B0604020202020204" pitchFamily="34" charset="0"/>
              </a:rPr>
              <a:t> (AB 1826). Valid until 12/31/26.</a:t>
            </a:r>
          </a:p>
          <a:p>
            <a:pPr marR="0" lvl="0" algn="l" defTabSz="457200" rtl="0" eaLnBrk="1" fontAlgn="auto" latinLnBrk="0" hangingPunct="1">
              <a:lnSpc>
                <a:spcPct val="100000"/>
              </a:lnSpc>
              <a:spcBef>
                <a:spcPts val="0"/>
              </a:spcBef>
              <a:spcAft>
                <a:spcPts val="0"/>
              </a:spcAft>
              <a:buClrTx/>
              <a:buSzTx/>
              <a:tabLst/>
              <a:defRPr/>
            </a:pPr>
            <a:endParaRPr lang="en-US" sz="2800" dirty="0">
              <a:solidFill>
                <a:prstClr val="black"/>
              </a:solidFill>
              <a:latin typeface="Arial" panose="020B0604020202020204" pitchFamily="34" charset="0"/>
              <a:cs typeface="Arial" panose="020B0604020202020204" pitchFamily="34" charset="0"/>
            </a:endParaRPr>
          </a:p>
          <a:p>
            <a:pPr marR="0" lvl="0" algn="l" defTabSz="457200" rtl="0" eaLnBrk="1" fontAlgn="auto" latinLnBrk="0" hangingPunct="1">
              <a:lnSpc>
                <a:spcPct val="100000"/>
              </a:lnSpc>
              <a:spcBef>
                <a:spcPts val="0"/>
              </a:spcBef>
              <a:spcAft>
                <a:spcPts val="0"/>
              </a:spcAft>
              <a:buClrTx/>
              <a:buSzTx/>
              <a:tabLst/>
              <a:defRPr/>
            </a:pPr>
            <a:r>
              <a:rPr lang="en-US" sz="2800" b="1" dirty="0">
                <a:solidFill>
                  <a:prstClr val="black"/>
                </a:solidFill>
                <a:latin typeface="Arial" panose="020B0604020202020204" pitchFamily="34" charset="0"/>
                <a:cs typeface="Arial" panose="020B0604020202020204" pitchFamily="34" charset="0"/>
              </a:rPr>
              <a:t>Elevation Waivers: </a:t>
            </a:r>
            <a:r>
              <a:rPr lang="en-US" sz="2800" dirty="0">
                <a:solidFill>
                  <a:prstClr val="black"/>
                </a:solidFill>
                <a:latin typeface="Arial" panose="020B0604020202020204" pitchFamily="34" charset="0"/>
                <a:cs typeface="Arial" panose="020B0604020202020204" pitchFamily="34" charset="0"/>
              </a:rPr>
              <a:t>Applies to jurisdictions located at or above 4,500 feet.</a:t>
            </a:r>
          </a:p>
          <a:p>
            <a:pPr marR="0" lvl="0" algn="l" defTabSz="457200" rtl="0" eaLnBrk="1" fontAlgn="auto" latinLnBrk="0" hangingPunct="1">
              <a:lnSpc>
                <a:spcPct val="100000"/>
              </a:lnSpc>
              <a:spcBef>
                <a:spcPts val="0"/>
              </a:spcBef>
              <a:spcAft>
                <a:spcPts val="0"/>
              </a:spcAft>
              <a:buClrTx/>
              <a:buSzTx/>
              <a:tabLst/>
              <a:defRPr/>
            </a:pPr>
            <a:endParaRPr lang="en-US" sz="2800" dirty="0">
              <a:solidFill>
                <a:prstClr val="black"/>
              </a:solidFill>
              <a:latin typeface="Calibri Light"/>
            </a:endParaRPr>
          </a:p>
          <a:p>
            <a:pPr marL="457200" marR="0" lvl="0" indent="-457200" algn="l" defTabSz="4572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Calibri Light"/>
              <a:ea typeface="+mn-ea"/>
              <a:cs typeface="+mn-cs"/>
            </a:endParaRPr>
          </a:p>
          <a:p>
            <a:pPr marL="45720" marR="0" lvl="0" indent="0" algn="l" defTabSz="4572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Ligh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Picture 4" descr="cars driving on a freeway "/>
          <p:cNvPicPr>
            <a:picLocks noChangeAspect="1"/>
          </p:cNvPicPr>
          <p:nvPr/>
        </p:nvPicPr>
        <p:blipFill>
          <a:blip r:embed="rId3"/>
          <a:stretch>
            <a:fillRect/>
          </a:stretch>
        </p:blipFill>
        <p:spPr>
          <a:xfrm>
            <a:off x="8215650" y="1191526"/>
            <a:ext cx="3976350" cy="2237474"/>
          </a:xfrm>
          <a:prstGeom prst="rect">
            <a:avLst/>
          </a:prstGeom>
        </p:spPr>
      </p:pic>
      <p:pic>
        <p:nvPicPr>
          <p:cNvPr id="6" name="Picture 5" descr="bear looking through trash"/>
          <p:cNvPicPr>
            <a:picLocks noChangeAspect="1"/>
          </p:cNvPicPr>
          <p:nvPr/>
        </p:nvPicPr>
        <p:blipFill>
          <a:blip r:embed="rId4"/>
          <a:stretch>
            <a:fillRect/>
          </a:stretch>
        </p:blipFill>
        <p:spPr>
          <a:xfrm>
            <a:off x="8215650" y="3784700"/>
            <a:ext cx="3976350" cy="2051484"/>
          </a:xfrm>
          <a:prstGeom prst="rect">
            <a:avLst/>
          </a:prstGeom>
        </p:spPr>
      </p:pic>
    </p:spTree>
    <p:extLst>
      <p:ext uri="{BB962C8B-B14F-4D97-AF65-F5344CB8AC3E}">
        <p14:creationId xmlns:p14="http://schemas.microsoft.com/office/powerpoint/2010/main" val="58812686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descr="Section 18984.13 - Emergency Circumstances, Abatement, Quarantined Materials and Federally Regulated Waste">
            <a:extLst>
              <a:ext uri="{FF2B5EF4-FFF2-40B4-BE49-F238E27FC236}">
                <a16:creationId xmlns:a16="http://schemas.microsoft.com/office/drawing/2014/main" id="{9C407442-9194-4CD8-B6D4-4B50773DD81E}"/>
              </a:ext>
            </a:extLst>
          </p:cNvPr>
          <p:cNvSpPr txBox="1">
            <a:spLocks noGrp="1"/>
          </p:cNvSpPr>
          <p:nvPr>
            <p:ph type="title" idx="4294967295"/>
          </p:nvPr>
        </p:nvSpPr>
        <p:spPr>
          <a:xfrm>
            <a:off x="0" y="1"/>
            <a:ext cx="12192000" cy="1120876"/>
          </a:xfrm>
          <a:prstGeom prst="rect">
            <a:avLst/>
          </a:prstGeom>
          <a:solidFill>
            <a:srgbClr val="65A050"/>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defRPr>
                <a:latin typeface="+mj-lt"/>
                <a:ea typeface="+mj-ea"/>
                <a:cs typeface="+mj-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Emergency Circumstances, Abatement, Quarantined Materials and Federally Regulated Waste</a:t>
            </a:r>
            <a:endParaRPr kumimoji="0" lang="en-US" sz="32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endParaRPr>
          </a:p>
        </p:txBody>
      </p:sp>
      <p:sp>
        <p:nvSpPr>
          <p:cNvPr id="4" name="Content Placeholder 2" descr="Emergency Processing Facility Temporary Equipment or Operational Failure Waivers&#10;Disasters and Emergency Waivers">
            <a:extLst>
              <a:ext uri="{FF2B5EF4-FFF2-40B4-BE49-F238E27FC236}">
                <a16:creationId xmlns:a16="http://schemas.microsoft.com/office/drawing/2014/main" id="{E86882ED-5140-4C90-B083-E1B602F40AE9}"/>
              </a:ext>
            </a:extLst>
          </p:cNvPr>
          <p:cNvSpPr txBox="1">
            <a:spLocks/>
          </p:cNvSpPr>
          <p:nvPr/>
        </p:nvSpPr>
        <p:spPr>
          <a:xfrm>
            <a:off x="239547" y="1394689"/>
            <a:ext cx="11532762" cy="447984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dirty="0">
                <a:latin typeface="+mj-lt"/>
              </a:rPr>
              <a:t>Emergency Processing Facility Temporary Equipment or Operational Failure Waivers</a:t>
            </a:r>
          </a:p>
          <a:p>
            <a:r>
              <a:rPr lang="en-US" sz="3600" dirty="0">
                <a:latin typeface="+mj-lt"/>
              </a:rPr>
              <a:t>Disasters and Emergency Waivers</a:t>
            </a:r>
          </a:p>
        </p:txBody>
      </p:sp>
      <p:pic>
        <p:nvPicPr>
          <p:cNvPr id="5" name="Picture 4" descr="fire with burning buildings ">
            <a:extLst>
              <a:ext uri="{FF2B5EF4-FFF2-40B4-BE49-F238E27FC236}">
                <a16:creationId xmlns:a16="http://schemas.microsoft.com/office/drawing/2014/main" id="{5ECA2E98-E9EA-466E-ACB6-64374DB94D8C}"/>
              </a:ext>
            </a:extLst>
          </p:cNvPr>
          <p:cNvPicPr>
            <a:picLocks noChangeAspect="1"/>
          </p:cNvPicPr>
          <p:nvPr/>
        </p:nvPicPr>
        <p:blipFill>
          <a:blip r:embed="rId3"/>
          <a:stretch>
            <a:fillRect/>
          </a:stretch>
        </p:blipFill>
        <p:spPr>
          <a:xfrm>
            <a:off x="1246219" y="3429000"/>
            <a:ext cx="4528332" cy="2547186"/>
          </a:xfrm>
          <a:prstGeom prst="rect">
            <a:avLst/>
          </a:prstGeom>
        </p:spPr>
      </p:pic>
      <p:pic>
        <p:nvPicPr>
          <p:cNvPr id="6" name="Picture 5" descr="burnt building "/>
          <p:cNvPicPr>
            <a:picLocks noChangeAspect="1"/>
          </p:cNvPicPr>
          <p:nvPr/>
        </p:nvPicPr>
        <p:blipFill>
          <a:blip r:embed="rId4"/>
          <a:stretch>
            <a:fillRect/>
          </a:stretch>
        </p:blipFill>
        <p:spPr>
          <a:xfrm>
            <a:off x="6416482" y="3429000"/>
            <a:ext cx="4429890" cy="2547186"/>
          </a:xfrm>
          <a:prstGeom prst="rect">
            <a:avLst/>
          </a:prstGeom>
        </p:spPr>
      </p:pic>
    </p:spTree>
    <p:extLst>
      <p:ext uri="{BB962C8B-B14F-4D97-AF65-F5344CB8AC3E}">
        <p14:creationId xmlns:p14="http://schemas.microsoft.com/office/powerpoint/2010/main" val="2847786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4" descr="Section 18984.13 - Emergency Circumstances, Abatement, Quarantined Materials and Federally Regulated Was">
            <a:extLst>
              <a:ext uri="{FF2B5EF4-FFF2-40B4-BE49-F238E27FC236}">
                <a16:creationId xmlns:a16="http://schemas.microsoft.com/office/drawing/2014/main" id="{3BD5B150-210E-4E14-9CE5-0BCC2516796C}"/>
              </a:ext>
            </a:extLst>
          </p:cNvPr>
          <p:cNvSpPr txBox="1">
            <a:spLocks noGrp="1"/>
          </p:cNvSpPr>
          <p:nvPr>
            <p:ph type="title" idx="4294967295"/>
          </p:nvPr>
        </p:nvSpPr>
        <p:spPr>
          <a:xfrm>
            <a:off x="0" y="1"/>
            <a:ext cx="12192000" cy="1200103"/>
          </a:xfrm>
          <a:prstGeom prst="rect">
            <a:avLst/>
          </a:prstGeom>
          <a:solidFill>
            <a:srgbClr val="65A050"/>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lvl1pPr>
              <a:defRPr>
                <a:latin typeface="+mj-lt"/>
                <a:ea typeface="+mj-ea"/>
                <a:cs typeface="+mj-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Emergency Circumstances, Abatement, Quarantined Materials and Federally Regulated Waste</a:t>
            </a:r>
            <a:endParaRPr kumimoji="0" lang="en-US" sz="32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endParaRPr>
          </a:p>
        </p:txBody>
      </p:sp>
      <p:sp>
        <p:nvSpPr>
          <p:cNvPr id="4" name="Content Placeholder 2" descr="A jurisdiction is not required to separate or recover organic waste removed from homeless encampments and illegal disposal sites.&#10;A jurisdiction may dispose of specific types of organic waste that are subject to quarantine.&#10;These regulations do not conflict with Federal rules&#10;">
            <a:extLst>
              <a:ext uri="{FF2B5EF4-FFF2-40B4-BE49-F238E27FC236}">
                <a16:creationId xmlns:a16="http://schemas.microsoft.com/office/drawing/2014/main" id="{B92B75C6-4553-4CF2-B653-8B863240EE86}"/>
              </a:ext>
            </a:extLst>
          </p:cNvPr>
          <p:cNvSpPr txBox="1">
            <a:spLocks/>
          </p:cNvSpPr>
          <p:nvPr/>
        </p:nvSpPr>
        <p:spPr>
          <a:xfrm>
            <a:off x="466927" y="1479635"/>
            <a:ext cx="11292681" cy="397069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pPr>
            <a:r>
              <a:rPr lang="en-US" sz="3200" dirty="0">
                <a:latin typeface="Arial" panose="020B0604020202020204" pitchFamily="34" charset="0"/>
                <a:cs typeface="Arial" panose="020B0604020202020204" pitchFamily="34" charset="0"/>
              </a:rPr>
              <a:t>A jurisdiction is not required to separate or recover organic waste removed from homeless encampments and illegal disposal sites.</a:t>
            </a:r>
          </a:p>
          <a:p>
            <a:pPr>
              <a:buFont typeface="Wingdings" panose="05000000000000000000" pitchFamily="2" charset="2"/>
              <a:buChar char="ü"/>
            </a:pPr>
            <a:r>
              <a:rPr lang="en-US" sz="3200" dirty="0">
                <a:latin typeface="Arial" panose="020B0604020202020204" pitchFamily="34" charset="0"/>
                <a:cs typeface="Arial" panose="020B0604020202020204" pitchFamily="34" charset="0"/>
              </a:rPr>
              <a:t>A jurisdiction may dispose of specific types of organic waste that are subject to quarantine.</a:t>
            </a:r>
          </a:p>
          <a:p>
            <a:pPr>
              <a:buFont typeface="Wingdings" panose="05000000000000000000" pitchFamily="2" charset="2"/>
              <a:buChar char="ü"/>
            </a:pPr>
            <a:r>
              <a:rPr lang="en-US" sz="3200" dirty="0">
                <a:latin typeface="Arial" panose="020B0604020202020204" pitchFamily="34" charset="0"/>
                <a:cs typeface="Arial" panose="020B0604020202020204" pitchFamily="34" charset="0"/>
              </a:rPr>
              <a:t>These regulations do not conflict with Federal rules</a:t>
            </a:r>
          </a:p>
        </p:txBody>
      </p:sp>
      <p:pic>
        <p:nvPicPr>
          <p:cNvPr id="7" name="Picture 6" descr="bunch of oranges">
            <a:extLst>
              <a:ext uri="{FF2B5EF4-FFF2-40B4-BE49-F238E27FC236}">
                <a16:creationId xmlns:a16="http://schemas.microsoft.com/office/drawing/2014/main" id="{9322F23C-576D-48CD-891A-3F54B0299A38}"/>
              </a:ext>
            </a:extLst>
          </p:cNvPr>
          <p:cNvPicPr>
            <a:picLocks noChangeAspect="1"/>
          </p:cNvPicPr>
          <p:nvPr/>
        </p:nvPicPr>
        <p:blipFill rotWithShape="1">
          <a:blip r:embed="rId3"/>
          <a:srcRect t="68615"/>
          <a:stretch/>
        </p:blipFill>
        <p:spPr>
          <a:xfrm>
            <a:off x="310557" y="5103675"/>
            <a:ext cx="5724526" cy="1200103"/>
          </a:xfrm>
          <a:prstGeom prst="rect">
            <a:avLst/>
          </a:prstGeom>
        </p:spPr>
      </p:pic>
      <p:pic>
        <p:nvPicPr>
          <p:cNvPr id="6" name="Picture 5" descr="cdfa logo ">
            <a:extLst>
              <a:ext uri="{FF2B5EF4-FFF2-40B4-BE49-F238E27FC236}">
                <a16:creationId xmlns:a16="http://schemas.microsoft.com/office/drawing/2014/main" id="{71152A7F-1DD1-47E1-8955-4796F0CE0A1C}"/>
              </a:ext>
            </a:extLst>
          </p:cNvPr>
          <p:cNvPicPr>
            <a:picLocks noChangeAspect="1"/>
          </p:cNvPicPr>
          <p:nvPr/>
        </p:nvPicPr>
        <p:blipFill rotWithShape="1">
          <a:blip r:embed="rId4"/>
          <a:srcRect b="10644"/>
          <a:stretch/>
        </p:blipFill>
        <p:spPr>
          <a:xfrm>
            <a:off x="6191453" y="4760924"/>
            <a:ext cx="5724525" cy="1378812"/>
          </a:xfrm>
          <a:prstGeom prst="rect">
            <a:avLst/>
          </a:prstGeom>
        </p:spPr>
      </p:pic>
    </p:spTree>
    <p:extLst>
      <p:ext uri="{BB962C8B-B14F-4D97-AF65-F5344CB8AC3E}">
        <p14:creationId xmlns:p14="http://schemas.microsoft.com/office/powerpoint/2010/main" val="6396793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4" descr="Sections 18992.1.-18992.3: Organic Waste Recycling Capacity Planning">
            <a:extLst>
              <a:ext uri="{FF2B5EF4-FFF2-40B4-BE49-F238E27FC236}">
                <a16:creationId xmlns:a16="http://schemas.microsoft.com/office/drawing/2014/main" id="{16F1BF69-D07C-4B88-B9DB-87EF1DF457D0}"/>
              </a:ext>
            </a:extLst>
          </p:cNvPr>
          <p:cNvSpPr>
            <a:spLocks noGrp="1"/>
          </p:cNvSpPr>
          <p:nvPr>
            <p:ph type="title"/>
          </p:nvPr>
        </p:nvSpPr>
        <p:spPr>
          <a:xfrm>
            <a:off x="0" y="1"/>
            <a:ext cx="12192000" cy="781664"/>
          </a:xfrm>
          <a:solidFill>
            <a:srgbClr val="65A050"/>
          </a:solidFill>
        </p:spPr>
        <p:txBody>
          <a:bodyPr>
            <a:normAutofit/>
          </a:bodyPr>
          <a:lstStyle/>
          <a:p>
            <a:pPr lvl="0" algn="ctr"/>
            <a:r>
              <a:rPr lang="en-US" sz="3200" b="0" dirty="0">
                <a:solidFill>
                  <a:schemeClr val="bg1"/>
                </a:solidFill>
                <a:latin typeface="Arial" panose="020B0604020202020204" pitchFamily="34" charset="0"/>
                <a:cs typeface="Arial" panose="020B0604020202020204" pitchFamily="34" charset="0"/>
              </a:rPr>
              <a:t>Organic Waste Recycling Capacity Planning</a:t>
            </a:r>
            <a:endParaRPr kumimoji="0" lang="en-US" sz="32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endParaRPr>
          </a:p>
        </p:txBody>
      </p:sp>
      <p:sp>
        <p:nvSpPr>
          <p:cNvPr id="3" name="Content Placeholder 2" descr="Counties, in coordination with cities, special districts that provide solid waste collection services, and regional agencies, are required to:&#10;"/>
          <p:cNvSpPr>
            <a:spLocks noGrp="1"/>
          </p:cNvSpPr>
          <p:nvPr>
            <p:ph sz="half" idx="2"/>
          </p:nvPr>
        </p:nvSpPr>
        <p:spPr>
          <a:xfrm>
            <a:off x="419100" y="1152386"/>
            <a:ext cx="6560458" cy="4783094"/>
          </a:xfrm>
        </p:spPr>
        <p:txBody>
          <a:bodyPr/>
          <a:lstStyle/>
          <a:p>
            <a:r>
              <a:rPr lang="en-US" sz="2800" b="0" dirty="0">
                <a:solidFill>
                  <a:schemeClr val="tx1"/>
                </a:solidFill>
              </a:rPr>
              <a:t>Counties, in coordination with cities, special districts that provide solid waste collection services, and regional agencies, are required to:</a:t>
            </a:r>
          </a:p>
          <a:p>
            <a:pPr marL="342900" indent="-342900">
              <a:buSzPts val="3600"/>
              <a:buFont typeface="Arial" panose="020B0604020202020204" pitchFamily="34" charset="0"/>
              <a:buChar char="•"/>
            </a:pPr>
            <a:r>
              <a:rPr lang="en-US" sz="2800" b="0" dirty="0">
                <a:solidFill>
                  <a:srgbClr val="191B0E"/>
                </a:solidFill>
                <a:latin typeface="Arial" panose="020B0604020202020204" pitchFamily="34" charset="0"/>
                <a:cs typeface="Arial" panose="020B0604020202020204" pitchFamily="34" charset="0"/>
              </a:rPr>
              <a:t>Estimate the amount of organic waste that will be disposed.</a:t>
            </a:r>
          </a:p>
          <a:p>
            <a:pPr marL="342900" indent="-342900">
              <a:buSzPts val="3600"/>
              <a:buFont typeface="Arial" panose="020B0604020202020204" pitchFamily="34" charset="0"/>
              <a:buChar char="•"/>
            </a:pPr>
            <a:r>
              <a:rPr lang="en-US" sz="2800" b="0" dirty="0">
                <a:solidFill>
                  <a:srgbClr val="191B0E"/>
                </a:solidFill>
                <a:latin typeface="Arial" panose="020B0604020202020204" pitchFamily="34" charset="0"/>
                <a:cs typeface="Arial" panose="020B0604020202020204" pitchFamily="34" charset="0"/>
              </a:rPr>
              <a:t>Identify available infrastructure capacity.</a:t>
            </a:r>
          </a:p>
          <a:p>
            <a:pPr marL="342900" indent="-342900">
              <a:buSzPts val="3600"/>
              <a:buFont typeface="Arial" panose="020B0604020202020204" pitchFamily="34" charset="0"/>
              <a:buChar char="•"/>
            </a:pPr>
            <a:r>
              <a:rPr lang="en-US" sz="2800" b="0" dirty="0">
                <a:solidFill>
                  <a:srgbClr val="191B0E"/>
                </a:solidFill>
                <a:latin typeface="Arial" panose="020B0604020202020204" pitchFamily="34" charset="0"/>
                <a:cs typeface="Arial" panose="020B0604020202020204" pitchFamily="34" charset="0"/>
              </a:rPr>
              <a:t>Estimate needed capacity.</a:t>
            </a:r>
            <a:endParaRPr lang="en-US" sz="2800" b="0" dirty="0">
              <a:latin typeface="Arial" panose="020B0604020202020204" pitchFamily="34" charset="0"/>
              <a:cs typeface="Arial" panose="020B0604020202020204" pitchFamily="34" charset="0"/>
            </a:endParaRPr>
          </a:p>
          <a:p>
            <a:pPr marL="342900" indent="-342900">
              <a:buSzPts val="3600"/>
              <a:buFont typeface="Arial" panose="020B0604020202020204" pitchFamily="34" charset="0"/>
              <a:buChar char="•"/>
            </a:pPr>
            <a:r>
              <a:rPr lang="en-US" sz="2800" b="0" dirty="0">
                <a:solidFill>
                  <a:srgbClr val="191B0E"/>
                </a:solidFill>
                <a:latin typeface="Arial" panose="020B0604020202020204" pitchFamily="34" charset="0"/>
                <a:cs typeface="Arial" panose="020B0604020202020204" pitchFamily="34" charset="0"/>
              </a:rPr>
              <a:t>Consult with specified entities and communities.</a:t>
            </a:r>
          </a:p>
          <a:p>
            <a:endParaRPr lang="en-US" sz="2800" b="0" dirty="0">
              <a:solidFill>
                <a:schemeClr val="tx1"/>
              </a:solidFill>
            </a:endParaRPr>
          </a:p>
        </p:txBody>
      </p:sp>
      <p:pic>
        <p:nvPicPr>
          <p:cNvPr id="7" name="Picture 6" descr="compost"/>
          <p:cNvPicPr>
            <a:picLocks noChangeAspect="1"/>
          </p:cNvPicPr>
          <p:nvPr/>
        </p:nvPicPr>
        <p:blipFill>
          <a:blip r:embed="rId3"/>
          <a:stretch>
            <a:fillRect/>
          </a:stretch>
        </p:blipFill>
        <p:spPr>
          <a:xfrm>
            <a:off x="7288778" y="767205"/>
            <a:ext cx="4937760" cy="2776728"/>
          </a:xfrm>
          <a:prstGeom prst="rect">
            <a:avLst/>
          </a:prstGeom>
        </p:spPr>
      </p:pic>
      <p:pic>
        <p:nvPicPr>
          <p:cNvPr id="8" name="Picture 7" descr="compost truck "/>
          <p:cNvPicPr>
            <a:picLocks noChangeAspect="1"/>
          </p:cNvPicPr>
          <p:nvPr/>
        </p:nvPicPr>
        <p:blipFill>
          <a:blip r:embed="rId4"/>
          <a:stretch>
            <a:fillRect/>
          </a:stretch>
        </p:blipFill>
        <p:spPr>
          <a:xfrm>
            <a:off x="7288778" y="3635827"/>
            <a:ext cx="4937760" cy="2654210"/>
          </a:xfrm>
          <a:prstGeom prst="rect">
            <a:avLst/>
          </a:prstGeom>
        </p:spPr>
      </p:pic>
    </p:spTree>
    <p:extLst>
      <p:ext uri="{BB962C8B-B14F-4D97-AF65-F5344CB8AC3E}">
        <p14:creationId xmlns:p14="http://schemas.microsoft.com/office/powerpoint/2010/main" val="4431838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3546BE82DBF7747B69DD7B99DBA25E1" ma:contentTypeVersion="13" ma:contentTypeDescription="Create a new document." ma:contentTypeScope="" ma:versionID="e75e675fbe7fac1c5082db3a8737df3f">
  <xsd:schema xmlns:xsd="http://www.w3.org/2001/XMLSchema" xmlns:xs="http://www.w3.org/2001/XMLSchema" xmlns:p="http://schemas.microsoft.com/office/2006/metadata/properties" xmlns:ns3="2d9d0025-abd6-4217-920d-bf6a9d577e86" xmlns:ns4="ff1e3e63-f505-452c-8755-cc87e458b069" targetNamespace="http://schemas.microsoft.com/office/2006/metadata/properties" ma:root="true" ma:fieldsID="00ac82320a0f697881cef6aba2de0687" ns3:_="" ns4:_="">
    <xsd:import namespace="2d9d0025-abd6-4217-920d-bf6a9d577e86"/>
    <xsd:import namespace="ff1e3e63-f505-452c-8755-cc87e458b069"/>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OCR" minOccurs="0"/>
                <xsd:element ref="ns3:MediaServiceLocation" minOccurs="0"/>
                <xsd:element ref="ns3:MediaServiceAutoKeyPoints" minOccurs="0"/>
                <xsd:element ref="ns3:MediaServiceKeyPoints" minOccurs="0"/>
                <xsd:element ref="ns4:SharedWithUsers" minOccurs="0"/>
                <xsd:element ref="ns4:SharedWithDetails" minOccurs="0"/>
                <xsd:element ref="ns4:SharingHintHash"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9d0025-abd6-4217-920d-bf6a9d577e8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f1e3e63-f505-452c-8755-cc87e458b06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06844E-1183-4A46-B65B-BCE198390B7A}">
  <ds:schemaRefs>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2d9d0025-abd6-4217-920d-bf6a9d577e86"/>
    <ds:schemaRef ds:uri="http://schemas.microsoft.com/office/2006/documentManagement/types"/>
    <ds:schemaRef ds:uri="http://purl.org/dc/terms/"/>
    <ds:schemaRef ds:uri="http://purl.org/dc/dcmitype/"/>
    <ds:schemaRef ds:uri="ff1e3e63-f505-452c-8755-cc87e458b069"/>
  </ds:schemaRefs>
</ds:datastoreItem>
</file>

<file path=customXml/itemProps2.xml><?xml version="1.0" encoding="utf-8"?>
<ds:datastoreItem xmlns:ds="http://schemas.openxmlformats.org/officeDocument/2006/customXml" ds:itemID="{202C89E8-5B84-4DD4-AA86-6616566D35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d9d0025-abd6-4217-920d-bf6a9d577e86"/>
    <ds:schemaRef ds:uri="ff1e3e63-f505-452c-8755-cc87e458b0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82C7FEF-2DF1-4458-A8D2-0A8134E2550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12298</TotalTime>
  <Words>2623</Words>
  <Application>Microsoft Office PowerPoint</Application>
  <PresentationFormat>Widescreen</PresentationFormat>
  <Paragraphs>465</Paragraphs>
  <Slides>45</Slides>
  <Notes>42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45</vt:i4>
      </vt:variant>
    </vt:vector>
  </HeadingPairs>
  <TitlesOfParts>
    <vt:vector size="53" baseType="lpstr">
      <vt:lpstr>Arial</vt:lpstr>
      <vt:lpstr>Arial Black</vt:lpstr>
      <vt:lpstr>Calibri</vt:lpstr>
      <vt:lpstr>Calibri Light</vt:lpstr>
      <vt:lpstr>Times New Roman</vt:lpstr>
      <vt:lpstr>Wingdings</vt:lpstr>
      <vt:lpstr>Office Theme</vt:lpstr>
      <vt:lpstr>1_Office Theme</vt:lpstr>
      <vt:lpstr>SB 1383 Q&amp;A Regional Webinar Presentation</vt:lpstr>
      <vt:lpstr>Disclaimer</vt:lpstr>
      <vt:lpstr>  SB 1383 Targets</vt:lpstr>
      <vt:lpstr>  Edible Food Recovery</vt:lpstr>
      <vt:lpstr>  All Food Donations Must be in Compliance with the    California Retail Food Code</vt:lpstr>
      <vt:lpstr>  Commercial Edible Food Generators</vt:lpstr>
      <vt:lpstr>   SB 1383 IN ACTION </vt:lpstr>
      <vt:lpstr>  Model Food Recovery Agreement</vt:lpstr>
      <vt:lpstr>  Edible Food Recovery Capacity Planning</vt:lpstr>
      <vt:lpstr>  Edible Food Recovery Capacity Planning</vt:lpstr>
      <vt:lpstr> Edible Food Recovery Capacity Planning </vt:lpstr>
      <vt:lpstr> Edible Food Recovery Capacity Planning</vt:lpstr>
      <vt:lpstr> Edible Food Recovery Capacity Planning</vt:lpstr>
      <vt:lpstr> Jurisdiction Edible Food Recovery Program</vt:lpstr>
      <vt:lpstr> SB 1383 IN ACTION</vt:lpstr>
      <vt:lpstr> Must Have Enforcement and Inspection Program that Includes:</vt:lpstr>
      <vt:lpstr>Food Recovery Organizations and Services </vt:lpstr>
      <vt:lpstr> SB 1383 Key Edible Food Recovery Dates </vt:lpstr>
      <vt:lpstr>sb1383</vt:lpstr>
      <vt:lpstr>Recovered Organic Waste Products</vt:lpstr>
      <vt:lpstr>CalRecycle Will Calculate a Procurement Target for Jurisdictions</vt:lpstr>
      <vt:lpstr> Procurement Options </vt:lpstr>
      <vt:lpstr>Utilizing Recovered Organic Waste Products</vt:lpstr>
      <vt:lpstr>Recovered Organic Waste Product Procurement Record Keeping</vt:lpstr>
      <vt:lpstr>Recycled-Content Paper Procurement</vt:lpstr>
      <vt:lpstr>Recycled-Content Paper Record Keeping </vt:lpstr>
      <vt:lpstr>SB 1383 Key Implementation Dates</vt:lpstr>
      <vt:lpstr>Procurement Reporting Requirements</vt:lpstr>
      <vt:lpstr>Tools For Jurisdictions</vt:lpstr>
      <vt:lpstr>Thank you!</vt:lpstr>
      <vt:lpstr>Collection Requirements</vt:lpstr>
      <vt:lpstr>Three-container Organic Waste Collection Services </vt:lpstr>
      <vt:lpstr>Two-container Organic Waste Collection Services</vt:lpstr>
      <vt:lpstr>Unsegregated Single-Container Collection Services </vt:lpstr>
      <vt:lpstr>Container Contamination Minimization </vt:lpstr>
      <vt:lpstr>Container Contamination Minimization </vt:lpstr>
      <vt:lpstr>Container Color Requirements  </vt:lpstr>
      <vt:lpstr>Container Labelling Requirements </vt:lpstr>
      <vt:lpstr>Organic Waste Generator Requirements </vt:lpstr>
      <vt:lpstr>Commercial Business Owner Responsibilities </vt:lpstr>
      <vt:lpstr>Waivers Granted by a Jurisdiction  </vt:lpstr>
      <vt:lpstr>Waivers and Exemptions Granted by the Department </vt:lpstr>
      <vt:lpstr>Emergency Circumstances, Abatement, Quarantined Materials and Federally Regulated Waste</vt:lpstr>
      <vt:lpstr>Emergency Circumstances, Abatement, Quarantined Materials and Federally Regulated Waste</vt:lpstr>
      <vt:lpstr>Organic Waste Recycling Capacity Planning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SB 1383 Targets</dc:title>
  <dc:creator>Dolloff, Julia@CalRecycle</dc:creator>
  <cp:lastModifiedBy>Julia Dolloff</cp:lastModifiedBy>
  <cp:revision>311</cp:revision>
  <dcterms:created xsi:type="dcterms:W3CDTF">2021-02-01T15:59:13Z</dcterms:created>
  <dcterms:modified xsi:type="dcterms:W3CDTF">2021-10-28T15:39:54Z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0x01010003546BE82DBF7747B69DD7B99DBA25E1</vt:lpwstr>
  </property>
</Properties>
</file>