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3"/>
  </p:notesMasterIdLst>
  <p:sldIdLst>
    <p:sldId id="354" r:id="rId5"/>
    <p:sldId id="312" r:id="rId6"/>
    <p:sldId id="398" r:id="rId7"/>
    <p:sldId id="396" r:id="rId8"/>
    <p:sldId id="314" r:id="rId9"/>
    <p:sldId id="393" r:id="rId10"/>
    <p:sldId id="311" r:id="rId11"/>
    <p:sldId id="38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lloff, Julia@CalRecycle" initials="DJ" lastIdx="1" clrIdx="0">
    <p:extLst>
      <p:ext uri="{19B8F6BF-5375-455C-9EA6-DF929625EA0E}">
        <p15:presenceInfo xmlns:p15="http://schemas.microsoft.com/office/powerpoint/2012/main" userId="S-1-5-21-2804241617-4047951476-2148352352-11734" providerId="AD"/>
      </p:ext>
    </p:extLst>
  </p:cmAuthor>
  <p:cmAuthor id="2" name="Miller, Karla@CalRecycle" initials="MK" lastIdx="8" clrIdx="1">
    <p:extLst>
      <p:ext uri="{19B8F6BF-5375-455C-9EA6-DF929625EA0E}">
        <p15:presenceInfo xmlns:p15="http://schemas.microsoft.com/office/powerpoint/2012/main" userId="S::karla.miller@calrecycle.ca.gov::f9a6507f-8d48-4ed3-b575-e1514f0ba194" providerId="AD"/>
      </p:ext>
    </p:extLst>
  </p:cmAuthor>
  <p:cmAuthor id="3" name="Alan Ilusorio" initials="AI" lastIdx="1" clrIdx="2">
    <p:extLst>
      <p:ext uri="{19B8F6BF-5375-455C-9EA6-DF929625EA0E}">
        <p15:presenceInfo xmlns:p15="http://schemas.microsoft.com/office/powerpoint/2012/main" userId="S::alan.ilusorio@calrecycle.ca.gov::8880ebb3-d009-4632-aa20-2e7f0c4c7784" providerId="AD"/>
      </p:ext>
    </p:extLst>
  </p:cmAuthor>
  <p:cmAuthor id="4" name="Morgan, Cara@CalRecycle" initials="MC" lastIdx="1" clrIdx="3">
    <p:extLst>
      <p:ext uri="{19B8F6BF-5375-455C-9EA6-DF929625EA0E}">
        <p15:presenceInfo xmlns:p15="http://schemas.microsoft.com/office/powerpoint/2012/main" userId="S-1-5-21-2804241617-4047951476-2148352352-26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BB3"/>
    <a:srgbClr val="00426A"/>
    <a:srgbClr val="00859E"/>
    <a:srgbClr val="16846B"/>
    <a:srgbClr val="820029"/>
    <a:srgbClr val="DF0018"/>
    <a:srgbClr val="B81A02"/>
    <a:srgbClr val="946914"/>
    <a:srgbClr val="BE5318"/>
    <a:srgbClr val="065D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F22A7D-402E-49FE-9AF7-0EF710F2FE43}" v="2" dt="2021-11-05T14:00:07.815"/>
    <p1510:client id="{2068D50A-5E65-4EB7-8A7E-F1536C4A4651}" v="40" dt="2021-11-16T22:58:09.880"/>
    <p1510:client id="{28626494-C0E7-4840-B128-7CA35B0A863C}" v="36" dt="2021-11-04T19:52:09.321"/>
    <p1510:client id="{49CAB1DE-89BC-45B2-8113-4C0F9C91761D}" v="4" dt="2021-11-17T15:28:39.871"/>
    <p1510:client id="{5A40F399-292E-440C-9395-F013EA009649}" v="86" dt="2021-11-17T14:46:51.146"/>
    <p1510:client id="{6C622A40-C596-4548-B2F4-2C651F90C18A}" v="5" dt="2021-11-16T23:15:35.952"/>
    <p1510:client id="{A6593669-DC47-48A6-ACEE-99C631F6282C}" v="1" dt="2021-11-05T13:47:32.622"/>
    <p1510:client id="{C090A4D4-5C9D-4BF4-BA47-420CCB5FFADD}" v="4" dt="2021-11-05T16:01:10.673"/>
    <p1510:client id="{CB3A730F-6183-491F-9119-795620A09C11}" v="30" dt="2021-11-04T22:14:27.1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autoAdjust="0"/>
    <p:restoredTop sz="73721" autoAdjust="0"/>
  </p:normalViewPr>
  <p:slideViewPr>
    <p:cSldViewPr snapToGrid="0">
      <p:cViewPr varScale="1">
        <p:scale>
          <a:sx n="85" d="100"/>
          <a:sy n="85" d="100"/>
        </p:scale>
        <p:origin x="1554" y="78"/>
      </p:cViewPr>
      <p:guideLst/>
    </p:cSldViewPr>
  </p:slideViewPr>
  <p:outlineViewPr>
    <p:cViewPr>
      <p:scale>
        <a:sx n="33" d="100"/>
        <a:sy n="33" d="100"/>
      </p:scale>
      <p:origin x="0" y="-1038"/>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3A1BD1-8D1A-4650-9757-BE5CE925ADE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462CEC68-3514-4CC1-8AF6-CC5882B1AEDD}">
      <dgm:prSet phldrT="[Text]"/>
      <dgm:spPr>
        <a:solidFill>
          <a:schemeClr val="accent6">
            <a:lumMod val="60000"/>
            <a:lumOff val="40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Approval</a:t>
          </a:r>
          <a:endParaRPr lang="en-US" b="1">
            <a:solidFill>
              <a:schemeClr val="tx1"/>
            </a:solidFill>
            <a:latin typeface="Arial" panose="020B0604020202020204" pitchFamily="34" charset="0"/>
            <a:cs typeface="Arial" panose="020B0604020202020204" pitchFamily="34" charset="0"/>
          </a:endParaRPr>
        </a:p>
      </dgm:t>
    </dgm:pt>
    <dgm:pt modelId="{AEBBFACB-074E-49CC-82D3-A438EE90E1A0}" type="parTrans" cxnId="{486D4FDB-4F94-4ABD-925D-66B7F2C43A0A}">
      <dgm:prSet/>
      <dgm:spPr/>
      <dgm:t>
        <a:bodyPr/>
        <a:lstStyle/>
        <a:p>
          <a:endParaRPr lang="en-US"/>
        </a:p>
      </dgm:t>
    </dgm:pt>
    <dgm:pt modelId="{71339993-67EF-4061-8640-B4CAC81C59CF}" type="sibTrans" cxnId="{486D4FDB-4F94-4ABD-925D-66B7F2C43A0A}">
      <dgm:prSet/>
      <dgm:spPr>
        <a:solidFill>
          <a:srgbClr val="65A050"/>
        </a:solidFill>
        <a:ln>
          <a:solidFill>
            <a:srgbClr val="65A050"/>
          </a:solidFill>
        </a:ln>
      </dgm:spPr>
      <dgm:t>
        <a:bodyPr/>
        <a:lstStyle/>
        <a:p>
          <a:endParaRPr lang="en-US"/>
        </a:p>
      </dgm:t>
    </dgm:pt>
    <dgm:pt modelId="{E31FEA84-41BF-45B8-9394-F48209AD2105}">
      <dgm:prSet phldrT="[Text]"/>
      <dgm:spPr>
        <a:solidFill>
          <a:schemeClr val="accent2">
            <a:lumMod val="75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Disapproval</a:t>
          </a:r>
          <a:endParaRPr lang="en-US" b="1">
            <a:solidFill>
              <a:schemeClr val="tx1"/>
            </a:solidFill>
            <a:latin typeface="Arial" panose="020B0604020202020204" pitchFamily="34" charset="0"/>
            <a:cs typeface="Arial" panose="020B0604020202020204" pitchFamily="34" charset="0"/>
          </a:endParaRPr>
        </a:p>
      </dgm:t>
    </dgm:pt>
    <dgm:pt modelId="{B273BFE6-7B89-4E8D-B8CE-8DD3E31E12C0}" type="parTrans" cxnId="{9AE68FA1-9775-46ED-81D7-EF6BAB2B5E96}">
      <dgm:prSet/>
      <dgm:spPr/>
      <dgm:t>
        <a:bodyPr/>
        <a:lstStyle/>
        <a:p>
          <a:endParaRPr lang="en-US"/>
        </a:p>
      </dgm:t>
    </dgm:pt>
    <dgm:pt modelId="{2D6ED387-9489-45D5-BEA9-2713C7C5B6DB}" type="sibTrans" cxnId="{9AE68FA1-9775-46ED-81D7-EF6BAB2B5E96}">
      <dgm:prSet/>
      <dgm:spPr/>
      <dgm:t>
        <a:bodyPr/>
        <a:lstStyle/>
        <a:p>
          <a:endParaRPr lang="en-US"/>
        </a:p>
      </dgm:t>
    </dgm:pt>
    <dgm:pt modelId="{E6578680-A635-4622-803C-25E58FBCEA00}">
      <dgm:prSet phldrT="[Text]"/>
      <dgm:spPr>
        <a:solidFill>
          <a:schemeClr val="accent4">
            <a:lumMod val="40000"/>
            <a:lumOff val="60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Request for additional information</a:t>
          </a:r>
          <a:endParaRPr lang="en-US" b="1">
            <a:solidFill>
              <a:schemeClr val="tx1"/>
            </a:solidFill>
            <a:latin typeface="Arial" panose="020B0604020202020204" pitchFamily="34" charset="0"/>
            <a:cs typeface="Arial" panose="020B0604020202020204" pitchFamily="34" charset="0"/>
          </a:endParaRPr>
        </a:p>
      </dgm:t>
    </dgm:pt>
    <dgm:pt modelId="{0E1E28F4-4BEC-4C9D-A1BB-0FBBEC28EBA2}" type="parTrans" cxnId="{52DF6EA0-74DE-4A87-B78A-537FD2A4091C}">
      <dgm:prSet/>
      <dgm:spPr/>
      <dgm:t>
        <a:bodyPr/>
        <a:lstStyle/>
        <a:p>
          <a:endParaRPr lang="en-US"/>
        </a:p>
      </dgm:t>
    </dgm:pt>
    <dgm:pt modelId="{3D8EDFB1-5900-4815-9A2E-F9EB50AF998A}" type="sibTrans" cxnId="{52DF6EA0-74DE-4A87-B78A-537FD2A4091C}">
      <dgm:prSet/>
      <dgm:spPr/>
      <dgm:t>
        <a:bodyPr/>
        <a:lstStyle/>
        <a:p>
          <a:endParaRPr lang="en-US"/>
        </a:p>
      </dgm:t>
    </dgm:pt>
    <dgm:pt modelId="{C620B27C-481F-4C78-96F5-AC974A4E3040}">
      <dgm:prSet phldrT="[Text]"/>
      <dgm:spPr>
        <a:solidFill>
          <a:schemeClr val="accent5">
            <a:lumMod val="60000"/>
            <a:lumOff val="40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Timeline for a decision on approval or disapproval</a:t>
          </a:r>
          <a:endParaRPr lang="en-US" b="1">
            <a:solidFill>
              <a:schemeClr val="bg1"/>
            </a:solidFill>
            <a:latin typeface="Arial" panose="020B0604020202020204" pitchFamily="34" charset="0"/>
            <a:cs typeface="Arial" panose="020B0604020202020204" pitchFamily="34" charset="0"/>
          </a:endParaRPr>
        </a:p>
      </dgm:t>
    </dgm:pt>
    <dgm:pt modelId="{C2581716-CD2B-4BD3-BDE9-F3095A3B8A6F}" type="parTrans" cxnId="{53E378A2-CED6-4A6F-BE39-174D67F1B7D2}">
      <dgm:prSet/>
      <dgm:spPr/>
      <dgm:t>
        <a:bodyPr/>
        <a:lstStyle/>
        <a:p>
          <a:endParaRPr lang="en-US"/>
        </a:p>
      </dgm:t>
    </dgm:pt>
    <dgm:pt modelId="{373E5356-C5FB-4DE2-AF1E-253A1B70835D}" type="sibTrans" cxnId="{53E378A2-CED6-4A6F-BE39-174D67F1B7D2}">
      <dgm:prSet/>
      <dgm:spPr/>
      <dgm:t>
        <a:bodyPr/>
        <a:lstStyle/>
        <a:p>
          <a:endParaRPr lang="en-US"/>
        </a:p>
      </dgm:t>
    </dgm:pt>
    <dgm:pt modelId="{AA81A870-1634-44B5-BD2F-406E1C518326}" type="pres">
      <dgm:prSet presAssocID="{6A3A1BD1-8D1A-4650-9757-BE5CE925ADE5}" presName="Name0" presStyleCnt="0">
        <dgm:presLayoutVars>
          <dgm:chMax val="7"/>
          <dgm:chPref val="7"/>
          <dgm:dir/>
        </dgm:presLayoutVars>
      </dgm:prSet>
      <dgm:spPr/>
      <dgm:t>
        <a:bodyPr/>
        <a:lstStyle/>
        <a:p>
          <a:endParaRPr lang="en-US"/>
        </a:p>
      </dgm:t>
    </dgm:pt>
    <dgm:pt modelId="{D4AD6ACE-B510-47C8-A00A-E1853EDE4C00}" type="pres">
      <dgm:prSet presAssocID="{6A3A1BD1-8D1A-4650-9757-BE5CE925ADE5}" presName="Name1" presStyleCnt="0"/>
      <dgm:spPr/>
    </dgm:pt>
    <dgm:pt modelId="{530E84C3-D426-4E67-84DF-776A886F431C}" type="pres">
      <dgm:prSet presAssocID="{6A3A1BD1-8D1A-4650-9757-BE5CE925ADE5}" presName="cycle" presStyleCnt="0"/>
      <dgm:spPr/>
    </dgm:pt>
    <dgm:pt modelId="{29B161D7-0EBB-421C-BE0D-7197DA20C2A7}" type="pres">
      <dgm:prSet presAssocID="{6A3A1BD1-8D1A-4650-9757-BE5CE925ADE5}" presName="srcNode" presStyleLbl="node1" presStyleIdx="0" presStyleCnt="4"/>
      <dgm:spPr/>
    </dgm:pt>
    <dgm:pt modelId="{A73EB44A-EB63-4440-8974-D9C7E6EFC5CB}" type="pres">
      <dgm:prSet presAssocID="{6A3A1BD1-8D1A-4650-9757-BE5CE925ADE5}" presName="conn" presStyleLbl="parChTrans1D2" presStyleIdx="0" presStyleCnt="1"/>
      <dgm:spPr/>
      <dgm:t>
        <a:bodyPr/>
        <a:lstStyle/>
        <a:p>
          <a:endParaRPr lang="en-US"/>
        </a:p>
      </dgm:t>
    </dgm:pt>
    <dgm:pt modelId="{83BE61C0-1249-4C3D-9CE0-35FE9437C4C2}" type="pres">
      <dgm:prSet presAssocID="{6A3A1BD1-8D1A-4650-9757-BE5CE925ADE5}" presName="extraNode" presStyleLbl="node1" presStyleIdx="0" presStyleCnt="4"/>
      <dgm:spPr/>
    </dgm:pt>
    <dgm:pt modelId="{6F394548-1DC8-4110-A04A-D5E996AF6649}" type="pres">
      <dgm:prSet presAssocID="{6A3A1BD1-8D1A-4650-9757-BE5CE925ADE5}" presName="dstNode" presStyleLbl="node1" presStyleIdx="0" presStyleCnt="4"/>
      <dgm:spPr/>
    </dgm:pt>
    <dgm:pt modelId="{32C34053-8714-4D52-AD19-07BA080AF929}" type="pres">
      <dgm:prSet presAssocID="{462CEC68-3514-4CC1-8AF6-CC5882B1AEDD}" presName="text_1" presStyleLbl="node1" presStyleIdx="0" presStyleCnt="4">
        <dgm:presLayoutVars>
          <dgm:bulletEnabled val="1"/>
        </dgm:presLayoutVars>
      </dgm:prSet>
      <dgm:spPr/>
      <dgm:t>
        <a:bodyPr/>
        <a:lstStyle/>
        <a:p>
          <a:endParaRPr lang="en-US"/>
        </a:p>
      </dgm:t>
    </dgm:pt>
    <dgm:pt modelId="{7EB5F64E-B62F-41E9-856F-94C89296580D}" type="pres">
      <dgm:prSet presAssocID="{462CEC68-3514-4CC1-8AF6-CC5882B1AEDD}" presName="accent_1" presStyleCnt="0"/>
      <dgm:spPr/>
    </dgm:pt>
    <dgm:pt modelId="{A6FC3AB4-0487-4552-AE99-1E7B89A3B778}" type="pres">
      <dgm:prSet presAssocID="{462CEC68-3514-4CC1-8AF6-CC5882B1AEDD}" presName="accentRepeatNode" presStyleLbl="solidFgAcc1" presStyleIdx="0" presStyleCnt="4"/>
      <dgm:spPr>
        <a:ln>
          <a:solidFill>
            <a:srgbClr val="C6B18D"/>
          </a:solidFill>
        </a:ln>
      </dgm:spPr>
    </dgm:pt>
    <dgm:pt modelId="{1C757C86-162E-4AC7-8FB4-66FD4565E246}" type="pres">
      <dgm:prSet presAssocID="{E31FEA84-41BF-45B8-9394-F48209AD2105}" presName="text_2" presStyleLbl="node1" presStyleIdx="1" presStyleCnt="4">
        <dgm:presLayoutVars>
          <dgm:bulletEnabled val="1"/>
        </dgm:presLayoutVars>
      </dgm:prSet>
      <dgm:spPr/>
      <dgm:t>
        <a:bodyPr/>
        <a:lstStyle/>
        <a:p>
          <a:endParaRPr lang="en-US"/>
        </a:p>
      </dgm:t>
    </dgm:pt>
    <dgm:pt modelId="{D91D257A-5674-4865-92E1-08F45D2F8C42}" type="pres">
      <dgm:prSet presAssocID="{E31FEA84-41BF-45B8-9394-F48209AD2105}" presName="accent_2" presStyleCnt="0"/>
      <dgm:spPr/>
    </dgm:pt>
    <dgm:pt modelId="{157F39E4-CA56-403B-B21B-E0AF1EE9C741}" type="pres">
      <dgm:prSet presAssocID="{E31FEA84-41BF-45B8-9394-F48209AD2105}" presName="accentRepeatNode" presStyleLbl="solidFgAcc1" presStyleIdx="1" presStyleCnt="4"/>
      <dgm:spPr>
        <a:ln>
          <a:solidFill>
            <a:srgbClr val="9FD1D4"/>
          </a:solidFill>
        </a:ln>
      </dgm:spPr>
    </dgm:pt>
    <dgm:pt modelId="{37BFF64E-F87B-49C5-8B64-104BE8589D9F}" type="pres">
      <dgm:prSet presAssocID="{E6578680-A635-4622-803C-25E58FBCEA00}" presName="text_3" presStyleLbl="node1" presStyleIdx="2" presStyleCnt="4">
        <dgm:presLayoutVars>
          <dgm:bulletEnabled val="1"/>
        </dgm:presLayoutVars>
      </dgm:prSet>
      <dgm:spPr/>
      <dgm:t>
        <a:bodyPr/>
        <a:lstStyle/>
        <a:p>
          <a:endParaRPr lang="en-US"/>
        </a:p>
      </dgm:t>
    </dgm:pt>
    <dgm:pt modelId="{023CB6F2-FABD-436D-BD2C-8DDABFA4D3C8}" type="pres">
      <dgm:prSet presAssocID="{E6578680-A635-4622-803C-25E58FBCEA00}" presName="accent_3" presStyleCnt="0"/>
      <dgm:spPr/>
    </dgm:pt>
    <dgm:pt modelId="{960E2595-376E-4343-998F-FE38BEA66D7C}" type="pres">
      <dgm:prSet presAssocID="{E6578680-A635-4622-803C-25E58FBCEA00}" presName="accentRepeatNode" presStyleLbl="solidFgAcc1" presStyleIdx="2" presStyleCnt="4"/>
      <dgm:spPr>
        <a:ln>
          <a:solidFill>
            <a:srgbClr val="AFD476"/>
          </a:solidFill>
        </a:ln>
      </dgm:spPr>
    </dgm:pt>
    <dgm:pt modelId="{191399E8-D0E9-4B2E-8378-503F0F3A2596}" type="pres">
      <dgm:prSet presAssocID="{C620B27C-481F-4C78-96F5-AC974A4E3040}" presName="text_4" presStyleLbl="node1" presStyleIdx="3" presStyleCnt="4">
        <dgm:presLayoutVars>
          <dgm:bulletEnabled val="1"/>
        </dgm:presLayoutVars>
      </dgm:prSet>
      <dgm:spPr/>
      <dgm:t>
        <a:bodyPr/>
        <a:lstStyle/>
        <a:p>
          <a:endParaRPr lang="en-US"/>
        </a:p>
      </dgm:t>
    </dgm:pt>
    <dgm:pt modelId="{169B4B7B-0E52-4350-8DD3-EEDC5C972CC4}" type="pres">
      <dgm:prSet presAssocID="{C620B27C-481F-4C78-96F5-AC974A4E3040}" presName="accent_4" presStyleCnt="0"/>
      <dgm:spPr/>
    </dgm:pt>
    <dgm:pt modelId="{A06341B8-4C9D-4C3D-A012-BB55ED79898D}" type="pres">
      <dgm:prSet presAssocID="{C620B27C-481F-4C78-96F5-AC974A4E3040}" presName="accentRepeatNode" presStyleLbl="solidFgAcc1" presStyleIdx="3" presStyleCnt="4"/>
      <dgm:spPr>
        <a:ln>
          <a:solidFill>
            <a:srgbClr val="65A050"/>
          </a:solidFill>
        </a:ln>
      </dgm:spPr>
    </dgm:pt>
  </dgm:ptLst>
  <dgm:cxnLst>
    <dgm:cxn modelId="{549BC76D-34FD-40F8-A5A6-0D13D62A62D3}" type="presOf" srcId="{C620B27C-481F-4C78-96F5-AC974A4E3040}" destId="{191399E8-D0E9-4B2E-8378-503F0F3A2596}" srcOrd="0" destOrd="0" presId="urn:microsoft.com/office/officeart/2008/layout/VerticalCurvedList"/>
    <dgm:cxn modelId="{52DF6EA0-74DE-4A87-B78A-537FD2A4091C}" srcId="{6A3A1BD1-8D1A-4650-9757-BE5CE925ADE5}" destId="{E6578680-A635-4622-803C-25E58FBCEA00}" srcOrd="2" destOrd="0" parTransId="{0E1E28F4-4BEC-4C9D-A1BB-0FBBEC28EBA2}" sibTransId="{3D8EDFB1-5900-4815-9A2E-F9EB50AF998A}"/>
    <dgm:cxn modelId="{486D4FDB-4F94-4ABD-925D-66B7F2C43A0A}" srcId="{6A3A1BD1-8D1A-4650-9757-BE5CE925ADE5}" destId="{462CEC68-3514-4CC1-8AF6-CC5882B1AEDD}" srcOrd="0" destOrd="0" parTransId="{AEBBFACB-074E-49CC-82D3-A438EE90E1A0}" sibTransId="{71339993-67EF-4061-8640-B4CAC81C59CF}"/>
    <dgm:cxn modelId="{A9CE8D30-B28A-43C9-A6CC-641BB82865F3}" type="presOf" srcId="{462CEC68-3514-4CC1-8AF6-CC5882B1AEDD}" destId="{32C34053-8714-4D52-AD19-07BA080AF929}" srcOrd="0" destOrd="0" presId="urn:microsoft.com/office/officeart/2008/layout/VerticalCurvedList"/>
    <dgm:cxn modelId="{40C54410-B883-44E8-A7C4-AD595FBE88EF}" type="presOf" srcId="{71339993-67EF-4061-8640-B4CAC81C59CF}" destId="{A73EB44A-EB63-4440-8974-D9C7E6EFC5CB}" srcOrd="0" destOrd="0" presId="urn:microsoft.com/office/officeart/2008/layout/VerticalCurvedList"/>
    <dgm:cxn modelId="{173D02E8-0DFF-41F6-8520-11C6A6D1F636}" type="presOf" srcId="{6A3A1BD1-8D1A-4650-9757-BE5CE925ADE5}" destId="{AA81A870-1634-44B5-BD2F-406E1C518326}" srcOrd="0" destOrd="0" presId="urn:microsoft.com/office/officeart/2008/layout/VerticalCurvedList"/>
    <dgm:cxn modelId="{9AE68FA1-9775-46ED-81D7-EF6BAB2B5E96}" srcId="{6A3A1BD1-8D1A-4650-9757-BE5CE925ADE5}" destId="{E31FEA84-41BF-45B8-9394-F48209AD2105}" srcOrd="1" destOrd="0" parTransId="{B273BFE6-7B89-4E8D-B8CE-8DD3E31E12C0}" sibTransId="{2D6ED387-9489-45D5-BEA9-2713C7C5B6DB}"/>
    <dgm:cxn modelId="{A164C03E-B6E1-40DE-84D3-FB33769F96E9}" type="presOf" srcId="{E31FEA84-41BF-45B8-9394-F48209AD2105}" destId="{1C757C86-162E-4AC7-8FB4-66FD4565E246}" srcOrd="0" destOrd="0" presId="urn:microsoft.com/office/officeart/2008/layout/VerticalCurvedList"/>
    <dgm:cxn modelId="{53E378A2-CED6-4A6F-BE39-174D67F1B7D2}" srcId="{6A3A1BD1-8D1A-4650-9757-BE5CE925ADE5}" destId="{C620B27C-481F-4C78-96F5-AC974A4E3040}" srcOrd="3" destOrd="0" parTransId="{C2581716-CD2B-4BD3-BDE9-F3095A3B8A6F}" sibTransId="{373E5356-C5FB-4DE2-AF1E-253A1B70835D}"/>
    <dgm:cxn modelId="{FB7254D5-FEA0-48BB-AD05-C8E7EA8C071A}" type="presOf" srcId="{E6578680-A635-4622-803C-25E58FBCEA00}" destId="{37BFF64E-F87B-49C5-8B64-104BE8589D9F}" srcOrd="0" destOrd="0" presId="urn:microsoft.com/office/officeart/2008/layout/VerticalCurvedList"/>
    <dgm:cxn modelId="{A028FF81-CFB2-4E13-A91C-C82329BD7918}" type="presParOf" srcId="{AA81A870-1634-44B5-BD2F-406E1C518326}" destId="{D4AD6ACE-B510-47C8-A00A-E1853EDE4C00}" srcOrd="0" destOrd="0" presId="urn:microsoft.com/office/officeart/2008/layout/VerticalCurvedList"/>
    <dgm:cxn modelId="{8266AE33-B4F8-4565-A63E-C6FC1C19A887}" type="presParOf" srcId="{D4AD6ACE-B510-47C8-A00A-E1853EDE4C00}" destId="{530E84C3-D426-4E67-84DF-776A886F431C}" srcOrd="0" destOrd="0" presId="urn:microsoft.com/office/officeart/2008/layout/VerticalCurvedList"/>
    <dgm:cxn modelId="{3FC8F26D-1CCF-427D-9501-456756F515F7}" type="presParOf" srcId="{530E84C3-D426-4E67-84DF-776A886F431C}" destId="{29B161D7-0EBB-421C-BE0D-7197DA20C2A7}" srcOrd="0" destOrd="0" presId="urn:microsoft.com/office/officeart/2008/layout/VerticalCurvedList"/>
    <dgm:cxn modelId="{90BAE6CB-487D-4AD4-9A04-181FC011996B}" type="presParOf" srcId="{530E84C3-D426-4E67-84DF-776A886F431C}" destId="{A73EB44A-EB63-4440-8974-D9C7E6EFC5CB}" srcOrd="1" destOrd="0" presId="urn:microsoft.com/office/officeart/2008/layout/VerticalCurvedList"/>
    <dgm:cxn modelId="{A98D4DA7-9DA9-4873-89FC-7C0205F6FA1B}" type="presParOf" srcId="{530E84C3-D426-4E67-84DF-776A886F431C}" destId="{83BE61C0-1249-4C3D-9CE0-35FE9437C4C2}" srcOrd="2" destOrd="0" presId="urn:microsoft.com/office/officeart/2008/layout/VerticalCurvedList"/>
    <dgm:cxn modelId="{46328BA7-DE43-4469-97DF-53620148E3DD}" type="presParOf" srcId="{530E84C3-D426-4E67-84DF-776A886F431C}" destId="{6F394548-1DC8-4110-A04A-D5E996AF6649}" srcOrd="3" destOrd="0" presId="urn:microsoft.com/office/officeart/2008/layout/VerticalCurvedList"/>
    <dgm:cxn modelId="{852A574E-948D-4F64-A4C5-47EBFC4F858F}" type="presParOf" srcId="{D4AD6ACE-B510-47C8-A00A-E1853EDE4C00}" destId="{32C34053-8714-4D52-AD19-07BA080AF929}" srcOrd="1" destOrd="0" presId="urn:microsoft.com/office/officeart/2008/layout/VerticalCurvedList"/>
    <dgm:cxn modelId="{E792BBFC-20DC-44B4-87EA-AF702A69D115}" type="presParOf" srcId="{D4AD6ACE-B510-47C8-A00A-E1853EDE4C00}" destId="{7EB5F64E-B62F-41E9-856F-94C89296580D}" srcOrd="2" destOrd="0" presId="urn:microsoft.com/office/officeart/2008/layout/VerticalCurvedList"/>
    <dgm:cxn modelId="{A3A61C74-E4C4-4F7B-BE9B-6AC1081D62B2}" type="presParOf" srcId="{7EB5F64E-B62F-41E9-856F-94C89296580D}" destId="{A6FC3AB4-0487-4552-AE99-1E7B89A3B778}" srcOrd="0" destOrd="0" presId="urn:microsoft.com/office/officeart/2008/layout/VerticalCurvedList"/>
    <dgm:cxn modelId="{8EC03688-FACB-458F-81F8-42FEB9BF7AC4}" type="presParOf" srcId="{D4AD6ACE-B510-47C8-A00A-E1853EDE4C00}" destId="{1C757C86-162E-4AC7-8FB4-66FD4565E246}" srcOrd="3" destOrd="0" presId="urn:microsoft.com/office/officeart/2008/layout/VerticalCurvedList"/>
    <dgm:cxn modelId="{59631DA9-2119-4651-94A1-356D2C209012}" type="presParOf" srcId="{D4AD6ACE-B510-47C8-A00A-E1853EDE4C00}" destId="{D91D257A-5674-4865-92E1-08F45D2F8C42}" srcOrd="4" destOrd="0" presId="urn:microsoft.com/office/officeart/2008/layout/VerticalCurvedList"/>
    <dgm:cxn modelId="{C3FB9F0D-10B1-45B8-AB30-38ACCDBA96DE}" type="presParOf" srcId="{D91D257A-5674-4865-92E1-08F45D2F8C42}" destId="{157F39E4-CA56-403B-B21B-E0AF1EE9C741}" srcOrd="0" destOrd="0" presId="urn:microsoft.com/office/officeart/2008/layout/VerticalCurvedList"/>
    <dgm:cxn modelId="{8D68127F-234A-4A3A-9D63-5877EDED912F}" type="presParOf" srcId="{D4AD6ACE-B510-47C8-A00A-E1853EDE4C00}" destId="{37BFF64E-F87B-49C5-8B64-104BE8589D9F}" srcOrd="5" destOrd="0" presId="urn:microsoft.com/office/officeart/2008/layout/VerticalCurvedList"/>
    <dgm:cxn modelId="{8B1AD8AD-EC99-4F1A-A490-9029D4F6E819}" type="presParOf" srcId="{D4AD6ACE-B510-47C8-A00A-E1853EDE4C00}" destId="{023CB6F2-FABD-436D-BD2C-8DDABFA4D3C8}" srcOrd="6" destOrd="0" presId="urn:microsoft.com/office/officeart/2008/layout/VerticalCurvedList"/>
    <dgm:cxn modelId="{4BD1AC39-4D6A-4ACD-BC90-0CC009730552}" type="presParOf" srcId="{023CB6F2-FABD-436D-BD2C-8DDABFA4D3C8}" destId="{960E2595-376E-4343-998F-FE38BEA66D7C}" srcOrd="0" destOrd="0" presId="urn:microsoft.com/office/officeart/2008/layout/VerticalCurvedList"/>
    <dgm:cxn modelId="{2636C9BB-27EF-4924-BDD3-FD465C195340}" type="presParOf" srcId="{D4AD6ACE-B510-47C8-A00A-E1853EDE4C00}" destId="{191399E8-D0E9-4B2E-8378-503F0F3A2596}" srcOrd="7" destOrd="0" presId="urn:microsoft.com/office/officeart/2008/layout/VerticalCurvedList"/>
    <dgm:cxn modelId="{E8441566-829D-4600-8488-3345ECC94069}" type="presParOf" srcId="{D4AD6ACE-B510-47C8-A00A-E1853EDE4C00}" destId="{169B4B7B-0E52-4350-8DD3-EEDC5C972CC4}" srcOrd="8" destOrd="0" presId="urn:microsoft.com/office/officeart/2008/layout/VerticalCurvedList"/>
    <dgm:cxn modelId="{A5A9A791-A815-4092-8FA7-DCE8AF3D4712}" type="presParOf" srcId="{169B4B7B-0E52-4350-8DD3-EEDC5C972CC4}" destId="{A06341B8-4C9D-4C3D-A012-BB55ED79898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3EB44A-EB63-4440-8974-D9C7E6EFC5CB}">
      <dsp:nvSpPr>
        <dsp:cNvPr id="0" name=""/>
        <dsp:cNvSpPr/>
      </dsp:nvSpPr>
      <dsp:spPr>
        <a:xfrm>
          <a:off x="-6126981" y="-937410"/>
          <a:ext cx="7293488" cy="7293488"/>
        </a:xfrm>
        <a:prstGeom prst="blockArc">
          <a:avLst>
            <a:gd name="adj1" fmla="val 18900000"/>
            <a:gd name="adj2" fmla="val 2700000"/>
            <a:gd name="adj3" fmla="val 296"/>
          </a:avLst>
        </a:prstGeom>
        <a:solidFill>
          <a:srgbClr val="65A050"/>
        </a:solidFill>
        <a:ln w="12700" cap="flat" cmpd="sng" algn="ctr">
          <a:solidFill>
            <a:srgbClr val="65A050"/>
          </a:solidFill>
          <a:prstDash val="solid"/>
          <a:miter lim="800000"/>
        </a:ln>
        <a:effectLst/>
      </dsp:spPr>
      <dsp:style>
        <a:lnRef idx="2">
          <a:scrgbClr r="0" g="0" b="0"/>
        </a:lnRef>
        <a:fillRef idx="0">
          <a:scrgbClr r="0" g="0" b="0"/>
        </a:fillRef>
        <a:effectRef idx="0">
          <a:scrgbClr r="0" g="0" b="0"/>
        </a:effectRef>
        <a:fontRef idx="minor"/>
      </dsp:style>
    </dsp:sp>
    <dsp:sp modelId="{32C34053-8714-4D52-AD19-07BA080AF929}">
      <dsp:nvSpPr>
        <dsp:cNvPr id="0" name=""/>
        <dsp:cNvSpPr/>
      </dsp:nvSpPr>
      <dsp:spPr>
        <a:xfrm>
          <a:off x="610504" y="416587"/>
          <a:ext cx="7440913" cy="833607"/>
        </a:xfrm>
        <a:prstGeom prst="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lvl="0" algn="l" defTabSz="1155700">
            <a:lnSpc>
              <a:spcPct val="90000"/>
            </a:lnSpc>
            <a:spcBef>
              <a:spcPct val="0"/>
            </a:spcBef>
            <a:spcAft>
              <a:spcPct val="35000"/>
            </a:spcAft>
          </a:pPr>
          <a:r>
            <a:rPr lang="en-US" sz="2600" b="0" i="0" kern="1200">
              <a:solidFill>
                <a:schemeClr val="tx1"/>
              </a:solidFill>
              <a:effectLst/>
              <a:latin typeface="Arial" panose="020B0604020202020204" pitchFamily="34" charset="0"/>
              <a:ea typeface="+mn-ea"/>
              <a:cs typeface="Arial" panose="020B0604020202020204" pitchFamily="34" charset="0"/>
            </a:rPr>
            <a:t>Approval</a:t>
          </a:r>
          <a:endParaRPr lang="en-US" sz="2600" b="1" kern="1200">
            <a:solidFill>
              <a:schemeClr val="tx1"/>
            </a:solidFill>
            <a:latin typeface="Arial" panose="020B0604020202020204" pitchFamily="34" charset="0"/>
            <a:cs typeface="Arial" panose="020B0604020202020204" pitchFamily="34" charset="0"/>
          </a:endParaRPr>
        </a:p>
      </dsp:txBody>
      <dsp:txXfrm>
        <a:off x="610504" y="416587"/>
        <a:ext cx="7440913" cy="833607"/>
      </dsp:txXfrm>
    </dsp:sp>
    <dsp:sp modelId="{A6FC3AB4-0487-4552-AE99-1E7B89A3B778}">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rgbClr val="C6B18D"/>
          </a:solidFill>
          <a:prstDash val="solid"/>
          <a:miter lim="800000"/>
        </a:ln>
        <a:effectLst/>
      </dsp:spPr>
      <dsp:style>
        <a:lnRef idx="2">
          <a:scrgbClr r="0" g="0" b="0"/>
        </a:lnRef>
        <a:fillRef idx="1">
          <a:scrgbClr r="0" g="0" b="0"/>
        </a:fillRef>
        <a:effectRef idx="0">
          <a:scrgbClr r="0" g="0" b="0"/>
        </a:effectRef>
        <a:fontRef idx="minor"/>
      </dsp:style>
    </dsp:sp>
    <dsp:sp modelId="{1C757C86-162E-4AC7-8FB4-66FD4565E246}">
      <dsp:nvSpPr>
        <dsp:cNvPr id="0" name=""/>
        <dsp:cNvSpPr/>
      </dsp:nvSpPr>
      <dsp:spPr>
        <a:xfrm>
          <a:off x="1088431" y="1667215"/>
          <a:ext cx="6962986" cy="833607"/>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lvl="0" algn="l" defTabSz="1155700">
            <a:lnSpc>
              <a:spcPct val="90000"/>
            </a:lnSpc>
            <a:spcBef>
              <a:spcPct val="0"/>
            </a:spcBef>
            <a:spcAft>
              <a:spcPct val="35000"/>
            </a:spcAft>
          </a:pPr>
          <a:r>
            <a:rPr lang="en-US" sz="2600" b="0" i="0" kern="1200">
              <a:solidFill>
                <a:schemeClr val="tx1"/>
              </a:solidFill>
              <a:effectLst/>
              <a:latin typeface="Arial" panose="020B0604020202020204" pitchFamily="34" charset="0"/>
              <a:ea typeface="+mn-ea"/>
              <a:cs typeface="Arial" panose="020B0604020202020204" pitchFamily="34" charset="0"/>
            </a:rPr>
            <a:t>Disapproval</a:t>
          </a:r>
          <a:endParaRPr lang="en-US" sz="2600" b="1" kern="1200">
            <a:solidFill>
              <a:schemeClr val="tx1"/>
            </a:solidFill>
            <a:latin typeface="Arial" panose="020B0604020202020204" pitchFamily="34" charset="0"/>
            <a:cs typeface="Arial" panose="020B0604020202020204" pitchFamily="34" charset="0"/>
          </a:endParaRPr>
        </a:p>
      </dsp:txBody>
      <dsp:txXfrm>
        <a:off x="1088431" y="1667215"/>
        <a:ext cx="6962986" cy="833607"/>
      </dsp:txXfrm>
    </dsp:sp>
    <dsp:sp modelId="{157F39E4-CA56-403B-B21B-E0AF1EE9C741}">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rgbClr val="9FD1D4"/>
          </a:solidFill>
          <a:prstDash val="solid"/>
          <a:miter lim="800000"/>
        </a:ln>
        <a:effectLst/>
      </dsp:spPr>
      <dsp:style>
        <a:lnRef idx="2">
          <a:scrgbClr r="0" g="0" b="0"/>
        </a:lnRef>
        <a:fillRef idx="1">
          <a:scrgbClr r="0" g="0" b="0"/>
        </a:fillRef>
        <a:effectRef idx="0">
          <a:scrgbClr r="0" g="0" b="0"/>
        </a:effectRef>
        <a:fontRef idx="minor"/>
      </dsp:style>
    </dsp:sp>
    <dsp:sp modelId="{37BFF64E-F87B-49C5-8B64-104BE8589D9F}">
      <dsp:nvSpPr>
        <dsp:cNvPr id="0" name=""/>
        <dsp:cNvSpPr/>
      </dsp:nvSpPr>
      <dsp:spPr>
        <a:xfrm>
          <a:off x="1088431" y="2917843"/>
          <a:ext cx="6962986" cy="833607"/>
        </a:xfrm>
        <a:prstGeom prst="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lvl="0" algn="l" defTabSz="1155700">
            <a:lnSpc>
              <a:spcPct val="90000"/>
            </a:lnSpc>
            <a:spcBef>
              <a:spcPct val="0"/>
            </a:spcBef>
            <a:spcAft>
              <a:spcPct val="35000"/>
            </a:spcAft>
          </a:pPr>
          <a:r>
            <a:rPr lang="en-US" sz="2600" b="0" i="0" kern="1200">
              <a:solidFill>
                <a:schemeClr val="tx1"/>
              </a:solidFill>
              <a:effectLst/>
              <a:latin typeface="Arial" panose="020B0604020202020204" pitchFamily="34" charset="0"/>
              <a:ea typeface="+mn-ea"/>
              <a:cs typeface="Arial" panose="020B0604020202020204" pitchFamily="34" charset="0"/>
            </a:rPr>
            <a:t>Request for additional information</a:t>
          </a:r>
          <a:endParaRPr lang="en-US" sz="2600" b="1" kern="1200">
            <a:solidFill>
              <a:schemeClr val="tx1"/>
            </a:solidFill>
            <a:latin typeface="Arial" panose="020B0604020202020204" pitchFamily="34" charset="0"/>
            <a:cs typeface="Arial" panose="020B0604020202020204" pitchFamily="34" charset="0"/>
          </a:endParaRPr>
        </a:p>
      </dsp:txBody>
      <dsp:txXfrm>
        <a:off x="1088431" y="2917843"/>
        <a:ext cx="6962986" cy="833607"/>
      </dsp:txXfrm>
    </dsp:sp>
    <dsp:sp modelId="{960E2595-376E-4343-998F-FE38BEA66D7C}">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rgbClr val="AFD476"/>
          </a:solidFill>
          <a:prstDash val="solid"/>
          <a:miter lim="800000"/>
        </a:ln>
        <a:effectLst/>
      </dsp:spPr>
      <dsp:style>
        <a:lnRef idx="2">
          <a:scrgbClr r="0" g="0" b="0"/>
        </a:lnRef>
        <a:fillRef idx="1">
          <a:scrgbClr r="0" g="0" b="0"/>
        </a:fillRef>
        <a:effectRef idx="0">
          <a:scrgbClr r="0" g="0" b="0"/>
        </a:effectRef>
        <a:fontRef idx="minor"/>
      </dsp:style>
    </dsp:sp>
    <dsp:sp modelId="{191399E8-D0E9-4B2E-8378-503F0F3A2596}">
      <dsp:nvSpPr>
        <dsp:cNvPr id="0" name=""/>
        <dsp:cNvSpPr/>
      </dsp:nvSpPr>
      <dsp:spPr>
        <a:xfrm>
          <a:off x="610504" y="4168472"/>
          <a:ext cx="7440913" cy="833607"/>
        </a:xfrm>
        <a:prstGeom prst="rect">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lvl="0" algn="l" defTabSz="1155700">
            <a:lnSpc>
              <a:spcPct val="90000"/>
            </a:lnSpc>
            <a:spcBef>
              <a:spcPct val="0"/>
            </a:spcBef>
            <a:spcAft>
              <a:spcPct val="35000"/>
            </a:spcAft>
          </a:pPr>
          <a:r>
            <a:rPr lang="en-US" sz="2600" b="0" i="0" kern="1200">
              <a:solidFill>
                <a:schemeClr val="tx1"/>
              </a:solidFill>
              <a:effectLst/>
              <a:latin typeface="Arial" panose="020B0604020202020204" pitchFamily="34" charset="0"/>
              <a:ea typeface="+mn-ea"/>
              <a:cs typeface="Arial" panose="020B0604020202020204" pitchFamily="34" charset="0"/>
            </a:rPr>
            <a:t>Timeline for a decision on approval or disapproval</a:t>
          </a:r>
          <a:endParaRPr lang="en-US" sz="2600" b="1" kern="1200">
            <a:solidFill>
              <a:schemeClr val="bg1"/>
            </a:solidFill>
            <a:latin typeface="Arial" panose="020B0604020202020204" pitchFamily="34" charset="0"/>
            <a:cs typeface="Arial" panose="020B0604020202020204" pitchFamily="34" charset="0"/>
          </a:endParaRPr>
        </a:p>
      </dsp:txBody>
      <dsp:txXfrm>
        <a:off x="610504" y="4168472"/>
        <a:ext cx="7440913" cy="833607"/>
      </dsp:txXfrm>
    </dsp:sp>
    <dsp:sp modelId="{A06341B8-4C9D-4C3D-A012-BB55ED79898D}">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rgbClr val="65A050"/>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5CDC8F-E605-440F-9432-955754B4C6F1}" type="datetimeFigureOut">
              <a:rPr lang="en-US" smtClean="0"/>
              <a:t>11/30/2021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7463FA-088F-42C7-9900-C71C52E1246E}" type="slidenum">
              <a:rPr lang="en-US" smtClean="0"/>
              <a:t>‹#›</a:t>
            </a:fld>
            <a:endParaRPr lang="en-US"/>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nSpc>
                <a:spcPct val="150000"/>
              </a:lnSpc>
              <a:buFont typeface="Symbol" panose="05050102010706020507" pitchFamily="18" charset="2"/>
              <a:buChar char=""/>
            </a:pPr>
            <a:endParaRPr lang="en-US" sz="1800">
              <a:effectLst/>
              <a:latin typeface="Arial" panose="020B0604020202020204" pitchFamily="34" charset="0"/>
              <a:ea typeface="Calibri" panose="020F0502020204030204" pitchFamily="34" charset="0"/>
              <a:cs typeface="Times New Roman" panose="02020603050405020304" pitchFamily="18" charset="0"/>
            </a:endParaRPr>
          </a:p>
          <a:p>
            <a:pPr>
              <a:lnSpc>
                <a:spcPct val="150000"/>
              </a:lnSpc>
            </a:pPr>
            <a:r>
              <a:rPr lang="en-US" sz="1800" dirty="0">
                <a:latin typeface="Arial"/>
                <a:ea typeface="Calibri" panose="020F0502020204030204" pitchFamily="34" charset="0"/>
                <a:cs typeface="Arial"/>
              </a:rPr>
              <a:t> </a:t>
            </a:r>
            <a:r>
              <a:rPr lang="en-US" sz="1800" dirty="0">
                <a:effectLst/>
                <a:latin typeface="Arial"/>
                <a:ea typeface="Calibri" panose="020F0502020204030204" pitchFamily="34" charset="0"/>
                <a:cs typeface="Arial"/>
              </a:rPr>
              <a:t>Good morning everyone. </a:t>
            </a:r>
            <a:r>
              <a:rPr lang="en-US" sz="1800" dirty="0">
                <a:latin typeface="Arial"/>
                <a:ea typeface="Calibri" panose="020F0502020204030204" pitchFamily="34" charset="0"/>
                <a:cs typeface="Arial"/>
              </a:rPr>
              <a:t>Thank you for</a:t>
            </a:r>
            <a:r>
              <a:rPr lang="en-US" sz="1800" dirty="0">
                <a:effectLst/>
                <a:latin typeface="Arial"/>
                <a:ea typeface="Calibri" panose="020F0502020204030204" pitchFamily="34" charset="0"/>
                <a:cs typeface="Arial"/>
              </a:rPr>
              <a:t> joining us.</a:t>
            </a:r>
          </a:p>
          <a:p>
            <a:pPr marL="342900" marR="0" lvl="0" indent="-342900">
              <a:lnSpc>
                <a:spcPct val="150000"/>
              </a:lnSpc>
              <a:spcBef>
                <a:spcPts val="0"/>
              </a:spcBef>
              <a:spcAft>
                <a:spcPts val="0"/>
              </a:spcAft>
              <a:buFont typeface="Symbol" panose="05050102010706020507" pitchFamily="18" charset="2"/>
              <a:buChar char=""/>
            </a:pPr>
            <a:endParaRPr lang="en-US" sz="1800">
              <a:effectLst/>
              <a:latin typeface="Arial" panose="020B0604020202020204" pitchFamily="34" charset="0"/>
              <a:ea typeface="Calibri" panose="020F0502020204030204" pitchFamily="34" charset="0"/>
              <a:cs typeface="Times New Roman" panose="02020603050405020304" pitchFamily="18" charset="0"/>
            </a:endParaRPr>
          </a:p>
          <a:p>
            <a:pPr>
              <a:lnSpc>
                <a:spcPct val="150000"/>
              </a:lnSpc>
            </a:pPr>
            <a:r>
              <a:rPr lang="en-US" sz="1800" dirty="0">
                <a:latin typeface="Arial"/>
                <a:ea typeface="Calibri" panose="020F0502020204030204" pitchFamily="34" charset="0"/>
                <a:cs typeface="Arial"/>
              </a:rPr>
              <a:t>Today</a:t>
            </a:r>
            <a:r>
              <a:rPr lang="en-US" sz="1800" dirty="0">
                <a:effectLst/>
                <a:latin typeface="Arial"/>
                <a:ea typeface="Calibri" panose="020F0502020204030204" pitchFamily="34" charset="0"/>
                <a:cs typeface="Arial"/>
              </a:rPr>
              <a:t> we will be presenting on </a:t>
            </a:r>
            <a:r>
              <a:rPr lang="en-US" sz="1800" dirty="0" err="1">
                <a:effectLst/>
                <a:latin typeface="Arial"/>
                <a:ea typeface="Calibri" panose="020F0502020204030204" pitchFamily="34" charset="0"/>
                <a:cs typeface="Arial"/>
              </a:rPr>
              <a:t>CalRecycle’s</a:t>
            </a:r>
            <a:r>
              <a:rPr lang="en-US" sz="1800" dirty="0">
                <a:effectLst/>
                <a:latin typeface="Arial"/>
                <a:ea typeface="Calibri" panose="020F0502020204030204" pitchFamily="34" charset="0"/>
                <a:cs typeface="Arial"/>
              </a:rPr>
              <a:t> development of the SB 1383 Notification of Intent to Comply form.</a:t>
            </a:r>
          </a:p>
          <a:p>
            <a:pPr marL="0" marR="0" lvl="0" indent="0">
              <a:lnSpc>
                <a:spcPct val="150000"/>
              </a:lnSpc>
              <a:spcBef>
                <a:spcPts val="0"/>
              </a:spcBef>
              <a:spcAft>
                <a:spcPts val="0"/>
              </a:spcAft>
              <a:buFont typeface="Symbol" panose="05050102010706020507" pitchFamily="18" charset="2"/>
              <a:buNone/>
            </a:pPr>
            <a:endParaRPr lang="en-US" sz="1800">
              <a:effectLst/>
              <a:latin typeface="Arial"/>
              <a:ea typeface="Calibri" panose="020F0502020204030204" pitchFamily="34" charset="0"/>
              <a:cs typeface="Arial"/>
            </a:endParaRPr>
          </a:p>
          <a:p>
            <a:pPr marL="342900" marR="0" lvl="0" indent="-342900">
              <a:lnSpc>
                <a:spcPct val="150000"/>
              </a:lnSpc>
              <a:spcBef>
                <a:spcPts val="0"/>
              </a:spcBef>
              <a:spcAft>
                <a:spcPts val="0"/>
              </a:spcAft>
              <a:buFont typeface="Symbol" panose="05050102010706020507" pitchFamily="18" charset="2"/>
              <a:buChar char=""/>
            </a:pPr>
            <a:endParaRPr lang="en-US" sz="1800" dirty="0">
              <a:effectLst/>
              <a:latin typeface="Arial"/>
              <a:ea typeface="Calibri" panose="020F0502020204030204" pitchFamily="34" charset="0"/>
              <a:cs typeface="Arial"/>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1</a:t>
            </a:fld>
            <a:endParaRPr lang="en-US"/>
          </a:p>
        </p:txBody>
      </p:sp>
    </p:spTree>
    <p:extLst>
      <p:ext uri="{BB962C8B-B14F-4D97-AF65-F5344CB8AC3E}">
        <p14:creationId xmlns:p14="http://schemas.microsoft.com/office/powerpoint/2010/main" val="2907371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Jurisdictions are required to implement the SB 1383 regulations starting in January 1, 2022. </a:t>
            </a:r>
          </a:p>
          <a:p>
            <a:pPr marL="0" marR="0" lvl="0" indent="0" algn="l" defTabSz="914400" rtl="0" eaLnBrk="1" fontAlgn="auto" latinLnBrk="0" hangingPunct="1">
              <a:lnSpc>
                <a:spcPct val="90000"/>
              </a:lnSpc>
              <a:spcBef>
                <a:spcPts val="1000"/>
              </a:spcBef>
              <a:spcAft>
                <a:spcPts val="0"/>
              </a:spcAft>
              <a:buClrTx/>
              <a:buSzTx/>
              <a:buFontTx/>
              <a:buNone/>
              <a:tabLst/>
              <a:defRPr/>
            </a:pPr>
            <a:endPar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Tx/>
              <a:buNone/>
              <a:tabLst/>
              <a:defRPr/>
            </a:pPr>
            <a:r>
              <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As jurisdictions are preparing to implement the regulations, many local governments are facing</a:t>
            </a:r>
            <a:r>
              <a:rPr lang="en-US" sz="1800"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r>
              <a:rPr lang="en-US" sz="1800" u="none" baseline="0"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challenges</a:t>
            </a:r>
            <a:r>
              <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in response to the COVID-19 pandemic. </a:t>
            </a:r>
          </a:p>
          <a:p>
            <a:pPr marL="0" marR="0" lvl="0" indent="0" algn="l" defTabSz="914400" rtl="0" eaLnBrk="1" fontAlgn="auto" latinLnBrk="0" hangingPunct="1">
              <a:lnSpc>
                <a:spcPct val="90000"/>
              </a:lnSpc>
              <a:spcBef>
                <a:spcPts val="1000"/>
              </a:spcBef>
              <a:spcAft>
                <a:spcPts val="0"/>
              </a:spcAft>
              <a:buClrTx/>
              <a:buSzTx/>
              <a:buFontTx/>
              <a:buNone/>
              <a:tabLst/>
              <a:defRPr/>
            </a:pPr>
            <a:endPar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Tx/>
              <a:buNone/>
              <a:tabLst/>
              <a:defRPr/>
            </a:pPr>
            <a:r>
              <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 response, Governor Newsom signed SB 619 (Laird, Chapter 508, Statutes of 2021) into law to support local governments as they design and implement successful organic waste recycling programs throughout the state. </a:t>
            </a:r>
          </a:p>
          <a:p>
            <a:pPr marL="0" marR="0" lvl="0" indent="0" algn="l" defTabSz="914400" rtl="0" eaLnBrk="1" fontAlgn="auto" latinLnBrk="0" hangingPunct="1">
              <a:lnSpc>
                <a:spcPct val="90000"/>
              </a:lnSpc>
              <a:spcBef>
                <a:spcPts val="1000"/>
              </a:spcBef>
              <a:spcAft>
                <a:spcPts val="0"/>
              </a:spcAft>
              <a:buClrTx/>
              <a:buSzTx/>
              <a:buFontTx/>
              <a:buNone/>
              <a:tabLst/>
              <a:defRPr/>
            </a:pPr>
            <a:endPar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Tx/>
              <a:buNone/>
              <a:tabLst/>
              <a:defRPr/>
            </a:pPr>
            <a:r>
              <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law authorizes CalRecycle to waive civil penalties if a jurisdiction submits a Notification of Intent to Comply for some or all of the regulatory requirements </a:t>
            </a:r>
            <a:r>
              <a:rPr lang="en-US" sz="1800" u="non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 implements the planned actions</a:t>
            </a:r>
            <a:r>
              <a:rPr lang="en-US" sz="1800" u="none" baseline="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and timelines</a:t>
            </a:r>
            <a:r>
              <a:rPr lang="en-US"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t>
            </a:r>
            <a:endParaRPr lang="en-US" sz="18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90000"/>
              </a:lnSpc>
              <a:spcBef>
                <a:spcPts val="1000"/>
              </a:spcBef>
              <a:defRPr/>
            </a:pPr>
            <a:endParaRPr lang="en-US" dirty="0"/>
          </a:p>
          <a:p>
            <a:pPr>
              <a:lnSpc>
                <a:spcPct val="90000"/>
              </a:lnSpc>
              <a:spcBef>
                <a:spcPts val="1000"/>
              </a:spcBef>
            </a:pPr>
            <a:r>
              <a:rPr lang="en-US" sz="1200" dirty="0"/>
              <a:t>Upon approval by CalRecycle of a jurisdiction’s notification and implementation by the jurisdiction, a jurisdiction may be eligible for both of the following: </a:t>
            </a:r>
          </a:p>
          <a:p>
            <a:pPr>
              <a:lnSpc>
                <a:spcPct val="90000"/>
              </a:lnSpc>
              <a:spcBef>
                <a:spcPts val="1000"/>
              </a:spcBef>
            </a:pPr>
            <a:endParaRPr lang="en-US" sz="1200" dirty="0"/>
          </a:p>
          <a:p>
            <a:pPr marL="457200" indent="-457200">
              <a:lnSpc>
                <a:spcPct val="90000"/>
              </a:lnSpc>
              <a:spcBef>
                <a:spcPts val="1000"/>
              </a:spcBef>
              <a:buAutoNum type="arabicPeriod"/>
            </a:pPr>
            <a:r>
              <a:rPr lang="en-US" sz="1200" dirty="0"/>
              <a:t>Administrative civil penalty relief for the 2022 calendar year pursuant to PRC section 42652.5(d).  </a:t>
            </a:r>
            <a:endParaRPr lang="en-US" sz="1200" dirty="0">
              <a:cs typeface="Calibri"/>
            </a:endParaRPr>
          </a:p>
          <a:p>
            <a:pPr marL="457200" indent="-457200">
              <a:lnSpc>
                <a:spcPct val="90000"/>
              </a:lnSpc>
              <a:spcBef>
                <a:spcPts val="1000"/>
              </a:spcBef>
              <a:buAutoNum type="arabicPeriod"/>
            </a:pPr>
            <a:r>
              <a:rPr lang="en-US" sz="1200" dirty="0"/>
              <a:t>A corrective action plan pursuant to 14 CCR section 18996.2. </a:t>
            </a:r>
            <a:r>
              <a:rPr lang="en-US" sz="1200" dirty="0">
                <a:cs typeface="+mn-cs"/>
              </a:rPr>
              <a:t/>
            </a:r>
            <a:br>
              <a:rPr lang="en-US" sz="1200" dirty="0">
                <a:cs typeface="+mn-cs"/>
              </a:rPr>
            </a:br>
            <a:endParaRPr lang="en-US" sz="1200" dirty="0">
              <a:cs typeface="Calibri"/>
            </a:endParaRPr>
          </a:p>
          <a:p>
            <a:pPr>
              <a:lnSpc>
                <a:spcPct val="90000"/>
              </a:lnSpc>
              <a:spcBef>
                <a:spcPts val="1000"/>
              </a:spcBef>
            </a:pPr>
            <a:r>
              <a:rPr lang="en-US" sz="1200" dirty="0"/>
              <a:t>CalRecycle may address through a corrective action plan any violations disclosed in a jurisdiction’s notification that will take more than 180 days to correct. In this situation, the proposed actions and schedule in the jurisdiction’s approved notification will be in effect until a corrective action plan is issued. </a:t>
            </a:r>
          </a:p>
          <a:p>
            <a:pPr>
              <a:lnSpc>
                <a:spcPct val="90000"/>
              </a:lnSpc>
              <a:spcBef>
                <a:spcPts val="1000"/>
              </a:spcBef>
            </a:pPr>
            <a:endParaRPr lang="en-US" sz="12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0B9A2BE-245D-4B40-A0A4-27BA89BC7D2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2429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t>PRC section 42625.5(e)(1) </a:t>
            </a:r>
            <a:r>
              <a:rPr lang="en-US" b="1" strike="sngStrike" dirty="0"/>
              <a:t>-</a:t>
            </a:r>
            <a:r>
              <a:rPr lang="en-US" b="1" dirty="0"/>
              <a:t> </a:t>
            </a:r>
            <a:r>
              <a:rPr lang="en-US" b="1" u="sng" dirty="0"/>
              <a:t>through</a:t>
            </a:r>
            <a:r>
              <a:rPr lang="en-US" b="1" dirty="0"/>
              <a:t> (4)</a:t>
            </a:r>
          </a:p>
          <a:p>
            <a:pPr>
              <a:defRPr/>
            </a:pPr>
            <a:endParaRPr lang="en-US" dirty="0"/>
          </a:p>
          <a:p>
            <a:pPr>
              <a:defRPr/>
            </a:pPr>
            <a:r>
              <a:rPr lang="en-US" dirty="0"/>
              <a:t>A jurisdiction shall, at minimum</a:t>
            </a:r>
            <a:r>
              <a:rPr lang="en-US" b="0" i="0" kern="1200" dirty="0">
                <a:effectLst/>
              </a:rPr>
              <a:t>, </a:t>
            </a:r>
            <a:r>
              <a:rPr lang="en-US" dirty="0"/>
              <a:t>include the following in its notification: </a:t>
            </a:r>
          </a:p>
          <a:p>
            <a:pPr>
              <a:defRPr/>
            </a:pPr>
            <a:endParaRPr lang="en-US" dirty="0"/>
          </a:p>
          <a:p>
            <a:pPr marL="228600" indent="-228600">
              <a:buAutoNum type="arabicPeriod"/>
              <a:defRPr/>
            </a:pPr>
            <a:r>
              <a:rPr lang="en-US" dirty="0"/>
              <a:t>A description</a:t>
            </a:r>
            <a:r>
              <a:rPr lang="en-US" b="0" i="0" kern="1200" dirty="0">
                <a:effectLst/>
              </a:rPr>
              <a:t>, </a:t>
            </a:r>
            <a:r>
              <a:rPr lang="en-US" dirty="0"/>
              <a:t>with specificity</a:t>
            </a:r>
            <a:r>
              <a:rPr lang="en-US" b="0" i="0" kern="1200" dirty="0">
                <a:effectLst/>
              </a:rPr>
              <a:t>, of</a:t>
            </a:r>
            <a:r>
              <a:rPr lang="en-US" dirty="0"/>
              <a:t> the continuing violations. </a:t>
            </a:r>
            <a:endParaRPr lang="en-US" dirty="0">
              <a:cs typeface="Calibri"/>
            </a:endParaRPr>
          </a:p>
          <a:p>
            <a:pPr marL="228600" indent="-228600">
              <a:buAutoNum type="arabicPeriod"/>
              <a:defRPr/>
            </a:pPr>
            <a:r>
              <a:rPr lang="en-US" dirty="0"/>
              <a:t>A detailed explanation </a:t>
            </a:r>
            <a:r>
              <a:rPr lang="en-US" b="0" i="0" kern="1200" dirty="0">
                <a:effectLst/>
              </a:rPr>
              <a:t>of</a:t>
            </a:r>
            <a:r>
              <a:rPr lang="en-US" dirty="0"/>
              <a:t> the reasons, supported by documentation, why the jurisdiction is unable </a:t>
            </a:r>
            <a:r>
              <a:rPr lang="en-US" b="0" i="0" kern="1200" dirty="0">
                <a:effectLst/>
              </a:rPr>
              <a:t>to</a:t>
            </a:r>
            <a:r>
              <a:rPr lang="en-US" dirty="0"/>
              <a:t> </a:t>
            </a:r>
            <a:r>
              <a:rPr lang="en-US" b="0" i="0" kern="1200" dirty="0">
                <a:effectLst/>
              </a:rPr>
              <a:t>comply</a:t>
            </a:r>
            <a:r>
              <a:rPr lang="en-US" dirty="0"/>
              <a:t>. </a:t>
            </a:r>
            <a:endParaRPr lang="en-US" dirty="0">
              <a:cs typeface="Calibri"/>
            </a:endParaRPr>
          </a:p>
          <a:p>
            <a:pPr marL="228600" indent="-228600">
              <a:buAutoNum type="arabicPeriod"/>
              <a:defRPr/>
            </a:pPr>
            <a:r>
              <a:rPr lang="en-US" dirty="0"/>
              <a:t>A description of the impacts of the COVID-19 pandemic on compliance.</a:t>
            </a:r>
          </a:p>
          <a:p>
            <a:pPr marL="228600" indent="-228600">
              <a:buAutoNum type="arabicPeriod"/>
              <a:defRPr/>
            </a:pPr>
            <a:r>
              <a:rPr lang="en-US" dirty="0"/>
              <a:t>A description of the proposed actions the jurisdiction will take </a:t>
            </a:r>
            <a:r>
              <a:rPr lang="en-US" b="0" i="0" kern="1200" dirty="0">
                <a:effectLst/>
              </a:rPr>
              <a:t>to</a:t>
            </a:r>
            <a:r>
              <a:rPr lang="en-US" dirty="0"/>
              <a:t> remedy the violations within the timelines established </a:t>
            </a:r>
            <a:r>
              <a:rPr lang="en-US" b="0" i="0" kern="1200" dirty="0">
                <a:effectLst/>
              </a:rPr>
              <a:t>in </a:t>
            </a:r>
            <a:r>
              <a:rPr lang="en-US" dirty="0"/>
              <a:t>14 CCR </a:t>
            </a:r>
            <a:r>
              <a:rPr lang="en-US" b="0" i="0" kern="1200" dirty="0">
                <a:effectLst/>
              </a:rPr>
              <a:t>section </a:t>
            </a:r>
            <a:r>
              <a:rPr lang="en-US" dirty="0"/>
              <a:t>18996.2 with a proposed schedule for doing so. The proposed actions shall be tailored to remedy the violations in a timely manner. </a:t>
            </a:r>
            <a:endParaRPr lang="en-US" dirty="0">
              <a:cs typeface="Calibri"/>
            </a:endParaRPr>
          </a:p>
          <a:p>
            <a:pPr>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Jurisdictions are to adopt a resolution </a:t>
            </a:r>
            <a:r>
              <a:rPr lang="en-US" u="none" baseline="0" dirty="0"/>
              <a:t>by</a:t>
            </a:r>
            <a:r>
              <a:rPr lang="en-US" dirty="0"/>
              <a:t> its respective governing body affirming the contents and timeline of its Notification of Intent to Comply.</a:t>
            </a:r>
            <a:endParaRPr lang="en-US" dirty="0">
              <a:cs typeface="Calibri"/>
            </a:endParaRPr>
          </a:p>
          <a:p>
            <a:pPr marL="0" marR="0" indent="0" algn="l" defTabSz="914400" rtl="0" eaLnBrk="1" fontAlgn="auto" latinLnBrk="0" hangingPunct="1">
              <a:lnSpc>
                <a:spcPct val="90000"/>
              </a:lnSpc>
              <a:spcBef>
                <a:spcPts val="1000"/>
              </a:spcBef>
              <a:spcAft>
                <a:spcPts val="0"/>
              </a:spcAft>
              <a:buClrTx/>
              <a:buSzTx/>
              <a:buFontTx/>
              <a:buNone/>
              <a:tabLst/>
              <a:defRPr/>
            </a:pPr>
            <a:endParaRPr lang="en-US" sz="1200" dirty="0"/>
          </a:p>
          <a:p>
            <a:pPr marL="0" marR="0" indent="0" algn="l" defTabSz="914400" rtl="0" eaLnBrk="1" fontAlgn="auto" latinLnBrk="0" hangingPunct="1">
              <a:lnSpc>
                <a:spcPct val="90000"/>
              </a:lnSpc>
              <a:spcBef>
                <a:spcPts val="1000"/>
              </a:spcBef>
              <a:spcAft>
                <a:spcPts val="0"/>
              </a:spcAft>
              <a:buClrTx/>
              <a:buSzTx/>
              <a:buFontTx/>
              <a:buNone/>
              <a:tabLst/>
              <a:defRPr/>
            </a:pPr>
            <a:r>
              <a:rPr lang="en-US" sz="1200" dirty="0"/>
              <a:t>As stated in the previous slide regarding Administrative civil penalty relief,</a:t>
            </a:r>
          </a:p>
          <a:p>
            <a:pPr marL="0" marR="0" indent="0" algn="l" defTabSz="914400" rtl="0" eaLnBrk="1" fontAlgn="auto" latinLnBrk="0" hangingPunct="1">
              <a:lnSpc>
                <a:spcPct val="90000"/>
              </a:lnSpc>
              <a:spcBef>
                <a:spcPts val="1000"/>
              </a:spcBef>
              <a:spcAft>
                <a:spcPts val="0"/>
              </a:spcAft>
              <a:buClrTx/>
              <a:buSzTx/>
              <a:buFontTx/>
              <a:buNone/>
              <a:tabLst/>
              <a:defRPr/>
            </a:pPr>
            <a:endParaRPr lang="en-US" sz="1200" dirty="0"/>
          </a:p>
          <a:p>
            <a:pPr>
              <a:lnSpc>
                <a:spcPct val="90000"/>
              </a:lnSpc>
              <a:spcBef>
                <a:spcPts val="1000"/>
              </a:spcBef>
              <a:defRPr/>
            </a:pPr>
            <a:r>
              <a:rPr lang="en-US" sz="1200" dirty="0"/>
              <a:t>For violations of the regulations that are disclosed in the notification</a:t>
            </a:r>
            <a:r>
              <a:rPr lang="en-US" dirty="0"/>
              <a:t> and</a:t>
            </a:r>
            <a:r>
              <a:rPr lang="en-US" sz="1200" dirty="0"/>
              <a:t> approved by CalRecycle, CalRecycle will waive administrative civil penalties and penalties will not accrue for the outlined violations in the notification during the 2022 calendar year, if the jurisdiction implements the proposed actions according to the schedule proposed in the notification.</a:t>
            </a:r>
            <a:endParaRPr lang="en-US" sz="1200" dirty="0">
              <a:cs typeface="Calibri"/>
            </a:endParaRPr>
          </a:p>
          <a:p>
            <a:pPr>
              <a:defRPr/>
            </a:pPr>
            <a:endParaRPr lang="en-US" dirty="0">
              <a:cs typeface="Calibri"/>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a:p>
        </p:txBody>
      </p:sp>
    </p:spTree>
    <p:extLst>
      <p:ext uri="{BB962C8B-B14F-4D97-AF65-F5344CB8AC3E}">
        <p14:creationId xmlns:p14="http://schemas.microsoft.com/office/powerpoint/2010/main" val="251329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notification, and a resolution adopted by the governing body of the jurisdiction, shall be</a:t>
            </a:r>
            <a:r>
              <a:rPr lang="en-US" sz="1200" b="0" i="0" kern="1200" baseline="0" dirty="0">
                <a:solidFill>
                  <a:schemeClr val="tx1"/>
                </a:solidFill>
                <a:effectLst/>
                <a:latin typeface="+mn-lt"/>
                <a:ea typeface="+mn-ea"/>
                <a:cs typeface="+mn-cs"/>
              </a:rPr>
              <a:t> sent to</a:t>
            </a:r>
            <a:r>
              <a:rPr lang="en-US" sz="1200" b="0" i="0" kern="1200" dirty="0">
                <a:solidFill>
                  <a:schemeClr val="tx1"/>
                </a:solidFill>
                <a:effectLst/>
                <a:latin typeface="+mn-lt"/>
                <a:ea typeface="+mn-ea"/>
                <a:cs typeface="+mn-cs"/>
              </a:rPr>
              <a:t> CalRecycle no later than Tuesday, </a:t>
            </a:r>
            <a:r>
              <a:rPr lang="en-US" sz="1200" b="1" i="0" kern="1200" dirty="0">
                <a:solidFill>
                  <a:schemeClr val="tx1"/>
                </a:solidFill>
                <a:effectLst/>
                <a:latin typeface="+mn-lt"/>
                <a:ea typeface="+mn-ea"/>
                <a:cs typeface="+mn-cs"/>
              </a:rPr>
              <a:t>March 1, 2022.</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Notifications </a:t>
            </a:r>
            <a:r>
              <a:rPr lang="en-US" sz="1200" b="1" i="0" u="none" kern="1200" dirty="0">
                <a:solidFill>
                  <a:schemeClr val="tx1"/>
                </a:solidFill>
                <a:effectLst/>
                <a:latin typeface="+mn-lt"/>
                <a:ea typeface="+mn-ea"/>
                <a:cs typeface="+mn-cs"/>
              </a:rPr>
              <a:t>and the resolution </a:t>
            </a:r>
            <a:r>
              <a:rPr lang="en-US" sz="1200" b="1" i="0" kern="1200" dirty="0">
                <a:solidFill>
                  <a:schemeClr val="tx1"/>
                </a:solidFill>
                <a:effectLst/>
                <a:latin typeface="+mn-lt"/>
                <a:ea typeface="+mn-ea"/>
                <a:cs typeface="+mn-cs"/>
              </a:rPr>
              <a:t>should be emailed </a:t>
            </a:r>
            <a:r>
              <a:rPr lang="en-US" sz="1200" b="0" i="0" kern="1200" dirty="0">
                <a:solidFill>
                  <a:schemeClr val="tx1"/>
                </a:solidFill>
                <a:effectLst/>
                <a:latin typeface="+mn-lt"/>
                <a:ea typeface="+mn-ea"/>
                <a:cs typeface="+mn-cs"/>
              </a:rPr>
              <a:t>to</a:t>
            </a:r>
            <a:r>
              <a:rPr lang="en-US" dirty="0"/>
              <a:t> the Notification of Intent to Comply inbox, </a:t>
            </a:r>
            <a:r>
              <a:rPr lang="en-US" sz="1200" b="0" i="0" kern="1200" dirty="0">
                <a:solidFill>
                  <a:schemeClr val="tx1"/>
                </a:solidFill>
                <a:effectLst/>
                <a:latin typeface="+mn-lt"/>
                <a:ea typeface="+mn-ea"/>
                <a:cs typeface="+mn-cs"/>
              </a:rPr>
              <a:t>NOIC@CalRecycle.ca.gov. </a:t>
            </a:r>
            <a:endParaRPr lang="en-US" dirty="0">
              <a:cs typeface="Calibri"/>
            </a:endParaRPr>
          </a:p>
          <a:p>
            <a:endParaRPr lang="en-US" dirty="0">
              <a:cs typeface="Calibri"/>
            </a:endParaRPr>
          </a:p>
          <a:p>
            <a:r>
              <a:rPr lang="en-US" dirty="0">
                <a:cs typeface="Calibri"/>
              </a:rPr>
              <a:t>Although we will not be reviewing any notifications until January 1, 2022, we will accept notifications with resolutions beginning December 1, 2021.</a:t>
            </a:r>
          </a:p>
          <a:p>
            <a:endParaRPr lang="en-US" dirty="0">
              <a:cs typeface="Calibri"/>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a:p>
        </p:txBody>
      </p:sp>
    </p:spTree>
    <p:extLst>
      <p:ext uri="{BB962C8B-B14F-4D97-AF65-F5344CB8AC3E}">
        <p14:creationId xmlns:p14="http://schemas.microsoft.com/office/powerpoint/2010/main" val="468791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b="0" i="0" kern="1200" dirty="0" err="1">
                <a:solidFill>
                  <a:schemeClr val="tx1"/>
                </a:solidFill>
                <a:effectLst/>
                <a:latin typeface="+mn-lt"/>
                <a:ea typeface="+mn-ea"/>
                <a:cs typeface="+mn-cs"/>
              </a:rPr>
              <a:t>CalRecycle</a:t>
            </a:r>
            <a:r>
              <a:rPr lang="en-US" sz="1200" b="0" i="0" kern="1200" dirty="0">
                <a:solidFill>
                  <a:schemeClr val="tx1"/>
                </a:solidFill>
                <a:effectLst/>
                <a:latin typeface="+mn-lt"/>
                <a:ea typeface="+mn-ea"/>
                <a:cs typeface="+mn-cs"/>
              </a:rPr>
              <a:t> will respond in writing to a jurisdiction’s notification submission</a:t>
            </a:r>
            <a:r>
              <a:rPr lang="en-US" dirty="0"/>
              <a:t> </a:t>
            </a:r>
            <a:r>
              <a:rPr lang="en-US" sz="1200" b="0" i="0" kern="1200" dirty="0">
                <a:solidFill>
                  <a:schemeClr val="tx1"/>
                </a:solidFill>
                <a:effectLst/>
                <a:latin typeface="+mn-lt"/>
                <a:ea typeface="+mn-ea"/>
                <a:cs typeface="+mn-cs"/>
              </a:rPr>
              <a:t>within 45 business days of receiving the notification with </a:t>
            </a:r>
            <a:r>
              <a:rPr lang="en-US" dirty="0"/>
              <a:t>one of the following</a:t>
            </a:r>
            <a:r>
              <a:rPr lang="en-US" sz="1200" b="0" i="0" kern="1200" dirty="0">
                <a:solidFill>
                  <a:schemeClr val="tx1"/>
                </a:solidFill>
                <a:effectLst/>
                <a:latin typeface="+mn-lt"/>
                <a:ea typeface="+mn-ea"/>
                <a:cs typeface="+mn-cs"/>
              </a:rPr>
              <a:t>:</a:t>
            </a:r>
          </a:p>
          <a:p>
            <a:pPr rtl="0" fontAlgn="base"/>
            <a:endParaRPr lang="en-US" sz="1200" b="0" i="0" kern="1200" dirty="0">
              <a:solidFill>
                <a:schemeClr val="tx1"/>
              </a:solidFill>
              <a:effectLst/>
              <a:latin typeface="+mn-lt"/>
              <a:ea typeface="+mn-ea"/>
              <a:cs typeface="+mn-cs"/>
            </a:endParaRPr>
          </a:p>
          <a:p>
            <a:pPr marL="285750" indent="-285750" fontAlgn="base">
              <a:buFont typeface="Arial"/>
              <a:buChar char="•"/>
            </a:pPr>
            <a:r>
              <a:rPr lang="en-US" dirty="0"/>
              <a:t>An approval</a:t>
            </a:r>
            <a:endParaRPr lang="en-US" sz="1200" b="0" i="0" kern="1200" dirty="0">
              <a:solidFill>
                <a:schemeClr val="tx1"/>
              </a:solidFill>
              <a:effectLst/>
              <a:latin typeface="+mn-lt"/>
              <a:cs typeface="Calibri"/>
            </a:endParaRPr>
          </a:p>
          <a:p>
            <a:pPr marL="285750" indent="-285750" fontAlgn="base">
              <a:buFont typeface="Arial"/>
              <a:buChar char="•"/>
            </a:pPr>
            <a:r>
              <a:rPr lang="en-US" dirty="0"/>
              <a:t>A disapproval</a:t>
            </a:r>
            <a:endParaRPr lang="en-US" sz="1200" b="0" i="0" kern="1200" dirty="0">
              <a:solidFill>
                <a:schemeClr val="tx1"/>
              </a:solidFill>
              <a:effectLst/>
              <a:latin typeface="+mn-lt"/>
              <a:cs typeface="Calibri"/>
            </a:endParaRPr>
          </a:p>
          <a:p>
            <a:pPr marL="285750" indent="-285750" fontAlgn="base">
              <a:buFont typeface="Arial"/>
              <a:buChar char="•"/>
            </a:pPr>
            <a:r>
              <a:rPr lang="en-US" dirty="0"/>
              <a:t>A request</a:t>
            </a:r>
            <a:r>
              <a:rPr lang="en-US" sz="1200" b="0" i="0" kern="1200" dirty="0">
                <a:solidFill>
                  <a:schemeClr val="tx1"/>
                </a:solidFill>
                <a:effectLst/>
                <a:latin typeface="+mn-lt"/>
                <a:ea typeface="+mn-ea"/>
                <a:cs typeface="+mn-cs"/>
              </a:rPr>
              <a:t> for additional information</a:t>
            </a:r>
            <a:endParaRPr lang="en-US" sz="1200" b="0" i="0" kern="1200" dirty="0">
              <a:solidFill>
                <a:schemeClr val="tx1"/>
              </a:solidFill>
              <a:effectLst/>
              <a:latin typeface="+mn-lt"/>
              <a:cs typeface="Calibri" panose="020F0502020204030204"/>
            </a:endParaRPr>
          </a:p>
          <a:p>
            <a:pPr marL="285750" indent="-285750" fontAlgn="base">
              <a:buFont typeface="Arial"/>
              <a:buChar char="•"/>
            </a:pPr>
            <a:r>
              <a:rPr lang="en-US" dirty="0"/>
              <a:t>Or</a:t>
            </a:r>
            <a:r>
              <a:rPr lang="en-US" sz="1200" b="0" i="0" kern="1200" dirty="0">
                <a:solidFill>
                  <a:schemeClr val="tx1"/>
                </a:solidFill>
                <a:effectLst/>
                <a:latin typeface="+mn-lt"/>
                <a:ea typeface="+mn-ea"/>
                <a:cs typeface="+mn-cs"/>
              </a:rPr>
              <a:t> </a:t>
            </a:r>
            <a:r>
              <a:rPr lang="en-US" dirty="0"/>
              <a:t>a timeline</a:t>
            </a:r>
            <a:r>
              <a:rPr lang="en-US" sz="1200" b="0" i="0" kern="1200" dirty="0">
                <a:solidFill>
                  <a:schemeClr val="tx1"/>
                </a:solidFill>
                <a:effectLst/>
                <a:latin typeface="+mn-lt"/>
                <a:ea typeface="+mn-ea"/>
                <a:cs typeface="+mn-cs"/>
              </a:rPr>
              <a:t> for a decision on approval or disapproval  </a:t>
            </a:r>
            <a:endParaRPr lang="en-US" sz="1200" b="0" i="0" kern="1200" dirty="0">
              <a:solidFill>
                <a:schemeClr val="tx1"/>
              </a:solidFill>
              <a:effectLst/>
              <a:latin typeface="+mn-lt"/>
              <a:cs typeface="Calibri" panose="020F0502020204030204"/>
            </a:endParaRPr>
          </a:p>
          <a:p>
            <a:pPr rtl="0" fontAlgn="base"/>
            <a:endParaRPr lang="en-US" sz="1200" b="0" i="0" kern="1200" dirty="0">
              <a:solidFill>
                <a:schemeClr val="tx1"/>
              </a:solidFill>
              <a:effectLst/>
              <a:latin typeface="+mn-lt"/>
              <a:ea typeface="+mn-ea"/>
              <a:cs typeface="+mn-cs"/>
            </a:endParaRPr>
          </a:p>
          <a:p>
            <a:pPr fontAlgn="base"/>
            <a:r>
              <a:rPr lang="en-US" sz="1200" b="0" i="0" kern="1200" dirty="0">
                <a:solidFill>
                  <a:schemeClr val="tx1"/>
                </a:solidFill>
                <a:effectLst/>
                <a:latin typeface="+mn-lt"/>
                <a:ea typeface="+mn-ea"/>
                <a:cs typeface="+mn-cs"/>
              </a:rPr>
              <a:t>If </a:t>
            </a:r>
            <a:r>
              <a:rPr lang="en-US" sz="1200" b="0" i="0" kern="1200" dirty="0" err="1">
                <a:solidFill>
                  <a:schemeClr val="tx1"/>
                </a:solidFill>
                <a:effectLst/>
                <a:latin typeface="+mn-lt"/>
                <a:ea typeface="+mn-ea"/>
                <a:cs typeface="+mn-cs"/>
              </a:rPr>
              <a:t>CalRecycle</a:t>
            </a:r>
            <a:r>
              <a:rPr lang="en-US" sz="1200" b="0" i="0" kern="1200" dirty="0">
                <a:solidFill>
                  <a:schemeClr val="tx1"/>
                </a:solidFill>
                <a:effectLst/>
                <a:latin typeface="+mn-lt"/>
                <a:ea typeface="+mn-ea"/>
                <a:cs typeface="+mn-cs"/>
              </a:rPr>
              <a:t> disapproves the notification due to the notification not meeting the requirements, </a:t>
            </a:r>
            <a:r>
              <a:rPr lang="en-US" sz="1200" b="0" i="0" kern="1200" dirty="0" err="1">
                <a:solidFill>
                  <a:schemeClr val="tx1"/>
                </a:solidFill>
                <a:effectLst/>
                <a:latin typeface="+mn-lt"/>
                <a:ea typeface="+mn-ea"/>
                <a:cs typeface="+mn-cs"/>
              </a:rPr>
              <a:t>CalRecycle</a:t>
            </a:r>
            <a:r>
              <a:rPr lang="en-US" sz="1200" b="0" i="0" kern="1200" dirty="0">
                <a:solidFill>
                  <a:schemeClr val="tx1"/>
                </a:solidFill>
                <a:effectLst/>
                <a:latin typeface="+mn-lt"/>
                <a:ea typeface="+mn-ea"/>
                <a:cs typeface="+mn-cs"/>
              </a:rPr>
              <a:t> will include</a:t>
            </a:r>
            <a:r>
              <a:rPr lang="en-US" dirty="0"/>
              <a:t> in the response a justification for the </a:t>
            </a:r>
            <a:r>
              <a:rPr lang="en-US" sz="1200" b="0" i="0" kern="1200" dirty="0">
                <a:solidFill>
                  <a:schemeClr val="tx1"/>
                </a:solidFill>
                <a:effectLst/>
                <a:latin typeface="+mn-lt"/>
                <a:ea typeface="+mn-ea"/>
                <a:cs typeface="+mn-cs"/>
              </a:rPr>
              <a:t>disapproval. </a:t>
            </a:r>
          </a:p>
          <a:p>
            <a:pPr fontAlgn="base"/>
            <a:endParaRPr lang="en-US" sz="1200" b="0" i="0" kern="1200" dirty="0">
              <a:solidFill>
                <a:schemeClr val="tx1"/>
              </a:solidFill>
              <a:effectLst/>
              <a:latin typeface="+mn-lt"/>
              <a:ea typeface="+mn-ea"/>
              <a:cs typeface="+mn-cs"/>
            </a:endParaRPr>
          </a:p>
          <a:p>
            <a:pPr marL="0" marR="0" lvl="0" indent="0" algn="l" defTabSz="914400" rtl="0" eaLnBrk="1" latinLnBrk="0" hangingPunct="1">
              <a:lnSpc>
                <a:spcPct val="100000"/>
              </a:lnSpc>
              <a:spcBef>
                <a:spcPts val="0"/>
              </a:spcBef>
              <a:spcAft>
                <a:spcPts val="0"/>
              </a:spcAft>
              <a:buClrTx/>
              <a:buSzTx/>
              <a:buFontTx/>
              <a:buNone/>
              <a:tabLst/>
              <a:defRPr/>
            </a:pPr>
            <a:endParaRPr lang="en-US" dirty="0">
              <a:cs typeface="Calibri"/>
            </a:endParaRPr>
          </a:p>
          <a:p>
            <a:endParaRPr lang="en-US" sz="1200" b="0" i="0" kern="1200" dirty="0">
              <a:solidFill>
                <a:schemeClr val="tx1"/>
              </a:solidFill>
              <a:effectLst/>
              <a:latin typeface="+mn-lt"/>
              <a:cs typeface="Calibri"/>
            </a:endParaRPr>
          </a:p>
          <a:p>
            <a:endParaRPr lang="en-US" dirty="0">
              <a:cs typeface="Calibri" panose="020F0502020204030204"/>
            </a:endParaRP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4270726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cs typeface="Calibri"/>
            </a:endParaRPr>
          </a:p>
          <a:p>
            <a:r>
              <a:rPr lang="en-US" dirty="0" err="1"/>
              <a:t>CalRecycle</a:t>
            </a:r>
            <a:r>
              <a:rPr lang="en-US" dirty="0"/>
              <a:t> has developed and is providing a notification form as a convenience to assist jurisdictions (counties, cities, a county and city, or special districts providing solid waste collection services) for purposes of submitting a notification of intent to comply to </a:t>
            </a:r>
            <a:r>
              <a:rPr lang="en-US" dirty="0" err="1"/>
              <a:t>CalRecycle</a:t>
            </a:r>
            <a:r>
              <a:rPr lang="en-US" dirty="0"/>
              <a:t>, as described in Public Resources Code section 42652.5(c).  I want to point out that use of this form is optional and not a regulatory requirement. </a:t>
            </a:r>
            <a:endParaRPr lang="en-US" dirty="0">
              <a:cs typeface="Calibri"/>
            </a:endParaRPr>
          </a:p>
          <a:p>
            <a:endParaRPr lang="en-US" dirty="0">
              <a:cs typeface="Calibri"/>
            </a:endParaRPr>
          </a:p>
          <a:p>
            <a:r>
              <a:rPr lang="en-US" dirty="0">
                <a:cs typeface="Calibri"/>
              </a:rPr>
              <a:t>From the </a:t>
            </a:r>
            <a:r>
              <a:rPr lang="en-US" dirty="0" err="1">
                <a:cs typeface="Calibri"/>
              </a:rPr>
              <a:t>CalRecycle</a:t>
            </a:r>
            <a:r>
              <a:rPr lang="en-US" dirty="0">
                <a:cs typeface="Calibri"/>
              </a:rPr>
              <a:t> homepage, scroll down to the Updates Section and find "New 1383 Resources." Click on the Learn More button. This will take you to the Short Lived Climate Pollutant reduction strategy webpage.</a:t>
            </a:r>
          </a:p>
          <a:p>
            <a:endParaRPr lang="en-US" dirty="0">
              <a:cs typeface="Calibri"/>
            </a:endParaRPr>
          </a:p>
          <a:p>
            <a:r>
              <a:rPr lang="en-US" dirty="0">
                <a:cs typeface="Calibri"/>
              </a:rPr>
              <a:t>Next you will scroll to the Enforcement Section and Click on the Learn More button. This will take you to the Enforcement webpages where you will find the SB 619 Notification of Intent to Comply section. Click on the Learn More button.</a:t>
            </a:r>
          </a:p>
          <a:p>
            <a:endParaRPr lang="en-US" dirty="0">
              <a:cs typeface="Calibri"/>
            </a:endParaRPr>
          </a:p>
          <a:p>
            <a:r>
              <a:rPr lang="en-US" dirty="0">
                <a:cs typeface="Calibri"/>
              </a:rPr>
              <a:t>Here you will find information about the Notification of Intent to Comply including the process and Application Form. Once today's presentation and webinar recording have been made ADA compliant, they will be posted here. We also plan to post a list of jurisdictions with approved notifications on this page.</a:t>
            </a:r>
          </a:p>
          <a:p>
            <a:endParaRPr lang="en-US" dirty="0">
              <a:cs typeface="Calibri"/>
            </a:endParaRPr>
          </a:p>
          <a:p>
            <a:r>
              <a:rPr lang="en-US" dirty="0">
                <a:cs typeface="Calibri"/>
              </a:rPr>
              <a:t>To access the form we developed, click on the Application Form button.</a:t>
            </a:r>
          </a:p>
          <a:p>
            <a:endParaRPr lang="en-US" dirty="0">
              <a:cs typeface="Calibri"/>
            </a:endParaRPr>
          </a:p>
          <a:p>
            <a:pPr marL="290195" indent="-290195">
              <a:buFont typeface="Arial,Sans-Serif"/>
              <a:buChar char="•"/>
            </a:pPr>
            <a:r>
              <a:rPr lang="en-US" dirty="0"/>
              <a:t>The first page of this form summarizes all of the same information Alan covered in previous slides.</a:t>
            </a:r>
            <a:endParaRPr lang="en-US" dirty="0">
              <a:cs typeface="Calibri"/>
            </a:endParaRPr>
          </a:p>
          <a:p>
            <a:pPr marL="290195" indent="-290195">
              <a:buFont typeface="Arial,Sans-Serif"/>
              <a:buChar char="•"/>
            </a:pPr>
            <a:r>
              <a:rPr lang="en-US" dirty="0"/>
              <a:t>The fillable portion of the form begins with administrative information.</a:t>
            </a:r>
            <a:endParaRPr lang="en-US" dirty="0">
              <a:cs typeface="Calibri"/>
            </a:endParaRPr>
          </a:p>
          <a:p>
            <a:pPr marL="290195" indent="-290195">
              <a:buFont typeface="Arial,Sans-Serif"/>
              <a:buChar char="•"/>
            </a:pPr>
            <a:r>
              <a:rPr lang="en-US" dirty="0"/>
              <a:t>#1, We provided some check boxes for ease of identifying some of the most common violations, however it is not all inclusive. </a:t>
            </a:r>
          </a:p>
          <a:p>
            <a:pPr marL="755015" lvl="1" indent="-290195">
              <a:buFont typeface="Arial,Sans-Serif"/>
              <a:buChar char="•"/>
            </a:pPr>
            <a:r>
              <a:rPr lang="en-US" dirty="0"/>
              <a:t>You may select violations using the check boxes or write in the violations for each applicable regulatory section.  </a:t>
            </a:r>
          </a:p>
          <a:p>
            <a:pPr marL="755015" lvl="1" indent="-290195">
              <a:buFont typeface="Arial,Sans-Serif"/>
              <a:buChar char="•"/>
            </a:pPr>
            <a:r>
              <a:rPr lang="en-US" dirty="0"/>
              <a:t>For each regulatory section selected or written, you will describe the specific violations related to that regulatory section.</a:t>
            </a:r>
          </a:p>
          <a:p>
            <a:pPr marL="755015" lvl="1" indent="-290195">
              <a:buFont typeface="Arial,Sans-Serif"/>
              <a:buChar char="•"/>
            </a:pPr>
            <a:r>
              <a:rPr lang="en-US" dirty="0"/>
              <a:t>We have provided an example to give you an idea of what we are expecting in the way of identifying and describing specific violations.</a:t>
            </a:r>
          </a:p>
          <a:p>
            <a:pPr marL="290195" indent="-290195">
              <a:buFont typeface="Arial,Sans-Serif"/>
              <a:buChar char="•"/>
            </a:pPr>
            <a:r>
              <a:rPr lang="en-US" dirty="0"/>
              <a:t>#2, provide a detailed explanation of the reasons why the jurisdiction is unable to comply, supported by documentation, if applicable.</a:t>
            </a:r>
          </a:p>
          <a:p>
            <a:pPr marL="290195" indent="-290195">
              <a:buFont typeface="Arial,Sans-Serif"/>
              <a:buChar char="•"/>
            </a:pPr>
            <a:r>
              <a:rPr lang="en-US" dirty="0"/>
              <a:t>#3, provide a description of the impacts of the COVID-19 pandemic on compliance</a:t>
            </a:r>
          </a:p>
          <a:p>
            <a:pPr marL="290195" indent="-290195">
              <a:buFont typeface="Arial,Sans-Serif"/>
              <a:buChar char="•"/>
            </a:pPr>
            <a:r>
              <a:rPr lang="en-US" dirty="0"/>
              <a:t>#4, provide a description of the proposed actions the jurisdiction will take to remedy the violations with a proposed schedule for completing each action. </a:t>
            </a:r>
          </a:p>
          <a:p>
            <a:pPr marL="290195" indent="-290195">
              <a:buFont typeface="Arial,Sans-Serif"/>
              <a:buChar char="•"/>
            </a:pPr>
            <a:r>
              <a:rPr lang="en-US" dirty="0"/>
              <a:t>We have provided an optional format in this document, so let's take a look at that.</a:t>
            </a:r>
          </a:p>
          <a:p>
            <a:pPr marL="755015" lvl="1" indent="-290195">
              <a:buFont typeface="Arial,Sans-Serif"/>
              <a:buChar char="•"/>
            </a:pPr>
            <a:r>
              <a:rPr lang="en-US" dirty="0"/>
              <a:t>We are looking for tasks associated with remedying the violations/achieving compliance.</a:t>
            </a:r>
          </a:p>
          <a:p>
            <a:pPr marL="755015" lvl="1" indent="-290195">
              <a:buFont typeface="Arial,Sans-Serif"/>
              <a:buChar char="•"/>
            </a:pPr>
            <a:r>
              <a:rPr lang="en-US" dirty="0"/>
              <a:t>We have provided examples to give an idea of what we are expecting in the way of identifying tasks</a:t>
            </a:r>
          </a:p>
          <a:p>
            <a:pPr marL="755015" lvl="1" indent="-290195">
              <a:buFont typeface="Arial,Sans-Serif"/>
              <a:buChar char="•"/>
            </a:pPr>
            <a:r>
              <a:rPr lang="en-US" dirty="0"/>
              <a:t>Using the example from the checkboxes, we identified section 18984.1 - three container organic waste collection services.</a:t>
            </a:r>
          </a:p>
          <a:p>
            <a:pPr marL="755015" lvl="1" indent="-290195">
              <a:buFont typeface="Arial,Sans-Serif"/>
              <a:buChar char="•"/>
            </a:pPr>
            <a:r>
              <a:rPr lang="en-US" dirty="0"/>
              <a:t>Included a description of the specific violations – not implementing mandatory residential </a:t>
            </a:r>
            <a:r>
              <a:rPr lang="en-US" dirty="0" err="1"/>
              <a:t>foodwaste</a:t>
            </a:r>
            <a:r>
              <a:rPr lang="en-US" dirty="0"/>
              <a:t> collection for all residents.</a:t>
            </a:r>
          </a:p>
          <a:p>
            <a:pPr marL="755015" lvl="1" indent="-290195">
              <a:buFont typeface="Arial,Sans-Serif"/>
              <a:buChar char="•"/>
            </a:pPr>
            <a:r>
              <a:rPr lang="en-US" dirty="0"/>
              <a:t>Identified tasks that may be needed in order to provide mandatory residential </a:t>
            </a:r>
            <a:r>
              <a:rPr lang="en-US" dirty="0" err="1"/>
              <a:t>foodwaste</a:t>
            </a:r>
            <a:r>
              <a:rPr lang="en-US" dirty="0"/>
              <a:t> collection. We identified purchasing additional collection vehicles and working with the hauler to find a facility to accept mixed organic  waste with associated completion dates.</a:t>
            </a:r>
            <a:endParaRPr lang="en-US" dirty="0">
              <a:cs typeface="Calibri"/>
            </a:endParaRPr>
          </a:p>
          <a:p>
            <a:pPr marL="285750" indent="-285750">
              <a:buFont typeface="Arial"/>
              <a:buChar char="•"/>
            </a:pPr>
            <a:r>
              <a:rPr lang="en-US" dirty="0">
                <a:cs typeface="Calibri"/>
              </a:rPr>
              <a:t>Lastly, you will sign the form and send it, along with the resolution adopted by your governing body, to NOIC@Calrecycle.ca.gov </a:t>
            </a:r>
          </a:p>
          <a:p>
            <a:endParaRPr lang="en-US" dirty="0">
              <a:cs typeface="Calibri"/>
            </a:endParaRPr>
          </a:p>
          <a:p>
            <a:pPr>
              <a:defRPr/>
            </a:pPr>
            <a:r>
              <a:rPr lang="en-US" dirty="0"/>
              <a:t>That</a:t>
            </a:r>
            <a:r>
              <a:rPr lang="en-US" sz="1200" kern="1200" dirty="0">
                <a:solidFill>
                  <a:schemeClr val="tx1"/>
                </a:solidFill>
                <a:effectLst/>
                <a:latin typeface="+mn-lt"/>
                <a:ea typeface="+mn-ea"/>
                <a:cs typeface="+mn-cs"/>
              </a:rPr>
              <a:t> concludes </a:t>
            </a:r>
            <a:r>
              <a:rPr lang="en-US" dirty="0"/>
              <a:t>the</a:t>
            </a:r>
            <a:r>
              <a:rPr lang="en-US" sz="1200" kern="1200" dirty="0">
                <a:solidFill>
                  <a:schemeClr val="tx1"/>
                </a:solidFill>
                <a:effectLst/>
                <a:latin typeface="+mn-lt"/>
                <a:ea typeface="+mn-ea"/>
                <a:cs typeface="+mn-cs"/>
              </a:rPr>
              <a:t> overview </a:t>
            </a:r>
            <a:r>
              <a:rPr lang="en-US" dirty="0"/>
              <a:t>of </a:t>
            </a:r>
            <a:r>
              <a:rPr lang="en-US" dirty="0" err="1"/>
              <a:t>CalRecycle’s</a:t>
            </a:r>
            <a:r>
              <a:rPr lang="en-US" sz="1200" kern="1200" dirty="0">
                <a:solidFill>
                  <a:schemeClr val="tx1"/>
                </a:solidFill>
                <a:effectLst/>
                <a:latin typeface="+mn-lt"/>
                <a:ea typeface="+mn-ea"/>
                <a:cs typeface="+mn-cs"/>
              </a:rPr>
              <a:t> notification</a:t>
            </a:r>
            <a:r>
              <a:rPr lang="en-US" dirty="0"/>
              <a:t> of intent</a:t>
            </a:r>
            <a:r>
              <a:rPr lang="en-US" sz="1200" kern="1200" dirty="0">
                <a:solidFill>
                  <a:schemeClr val="tx1"/>
                </a:solidFill>
                <a:effectLst/>
                <a:latin typeface="+mn-lt"/>
                <a:ea typeface="+mn-ea"/>
                <a:cs typeface="+mn-cs"/>
              </a:rPr>
              <a:t> to comply form.</a:t>
            </a:r>
            <a:endParaRPr lang="en-US" dirty="0">
              <a:cs typeface="Calibri"/>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6</a:t>
            </a:fld>
            <a:endParaRPr lang="en-US"/>
          </a:p>
        </p:txBody>
      </p:sp>
    </p:spTree>
    <p:extLst>
      <p:ext uri="{BB962C8B-B14F-4D97-AF65-F5344CB8AC3E}">
        <p14:creationId xmlns:p14="http://schemas.microsoft.com/office/powerpoint/2010/main" val="1453616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6503">
              <a:defRPr/>
            </a:pPr>
            <a:r>
              <a:rPr lang="en-US" sz="1200" kern="1200">
                <a:solidFill>
                  <a:schemeClr val="tx1"/>
                </a:solidFill>
                <a:effectLst/>
                <a:latin typeface="+mn-lt"/>
                <a:ea typeface="+mn-ea"/>
                <a:cs typeface="+mn-cs"/>
              </a:rPr>
              <a:t>For </a:t>
            </a:r>
            <a:r>
              <a:rPr lang="en-US"/>
              <a:t>more</a:t>
            </a:r>
            <a:r>
              <a:rPr lang="en-US" sz="1200" kern="1200">
                <a:solidFill>
                  <a:schemeClr val="tx1"/>
                </a:solidFill>
                <a:effectLst/>
                <a:latin typeface="+mn-lt"/>
                <a:ea typeface="+mn-ea"/>
                <a:cs typeface="+mn-cs"/>
              </a:rPr>
              <a:t> information, </a:t>
            </a:r>
            <a:r>
              <a:rPr lang="en-US"/>
              <a:t>please subscribe</a:t>
            </a:r>
            <a:r>
              <a:rPr lang="en-US" sz="1200" kern="1200">
                <a:solidFill>
                  <a:schemeClr val="tx1"/>
                </a:solidFill>
                <a:effectLst/>
                <a:latin typeface="+mn-lt"/>
                <a:ea typeface="+mn-ea"/>
                <a:cs typeface="+mn-cs"/>
              </a:rPr>
              <a:t> to the SLCP listserv, visit the SLCP home page on the </a:t>
            </a:r>
            <a:r>
              <a:rPr lang="en-US" sz="1200" kern="1200" err="1">
                <a:solidFill>
                  <a:schemeClr val="tx1"/>
                </a:solidFill>
                <a:effectLst/>
                <a:latin typeface="+mn-lt"/>
                <a:ea typeface="+mn-ea"/>
                <a:cs typeface="+mn-cs"/>
              </a:rPr>
              <a:t>CalRecycle</a:t>
            </a:r>
            <a:r>
              <a:rPr lang="en-US" sz="1200" kern="1200">
                <a:solidFill>
                  <a:schemeClr val="tx1"/>
                </a:solidFill>
                <a:effectLst/>
                <a:latin typeface="+mn-lt"/>
                <a:ea typeface="+mn-ea"/>
                <a:cs typeface="+mn-cs"/>
              </a:rPr>
              <a:t> website, </a:t>
            </a:r>
            <a:r>
              <a:rPr lang="en-US" sz="1200" u="none" kern="1200">
                <a:solidFill>
                  <a:schemeClr val="tx1"/>
                </a:solidFill>
                <a:effectLst/>
                <a:latin typeface="+mn-lt"/>
                <a:ea typeface="+mn-ea"/>
                <a:cs typeface="+mn-cs"/>
              </a:rPr>
              <a:t>contact your Local Assistance and Market Development</a:t>
            </a:r>
            <a:r>
              <a:rPr lang="en-US" sz="1200" u="none" kern="1200" baseline="0">
                <a:solidFill>
                  <a:schemeClr val="tx1"/>
                </a:solidFill>
                <a:effectLst/>
                <a:latin typeface="+mn-lt"/>
                <a:ea typeface="+mn-ea"/>
                <a:cs typeface="+mn-cs"/>
              </a:rPr>
              <a:t> liaison, </a:t>
            </a:r>
            <a:r>
              <a:rPr lang="en-US" sz="1200" u="none" kern="1200">
                <a:solidFill>
                  <a:schemeClr val="tx1"/>
                </a:solidFill>
                <a:effectLst/>
                <a:latin typeface="+mn-lt"/>
                <a:ea typeface="+mn-ea"/>
                <a:cs typeface="+mn-cs"/>
              </a:rPr>
              <a:t>or </a:t>
            </a:r>
            <a:r>
              <a:rPr lang="en-US" sz="1200" kern="1200">
                <a:solidFill>
                  <a:schemeClr val="tx1"/>
                </a:solidFill>
                <a:effectLst/>
                <a:latin typeface="+mn-lt"/>
                <a:ea typeface="+mn-ea"/>
                <a:cs typeface="+mn-cs"/>
              </a:rPr>
              <a:t>e-mail the </a:t>
            </a:r>
            <a:r>
              <a:rPr lang="en-US"/>
              <a:t>Notification of Intent to Comply </a:t>
            </a:r>
            <a:r>
              <a:rPr lang="en-US" sz="1200" kern="1200">
                <a:solidFill>
                  <a:schemeClr val="tx1"/>
                </a:solidFill>
                <a:effectLst/>
                <a:latin typeface="+mn-lt"/>
                <a:ea typeface="+mn-ea"/>
                <a:cs typeface="+mn-cs"/>
              </a:rPr>
              <a:t>inbox listed here.</a:t>
            </a:r>
            <a:r>
              <a:rPr lang="en-US"/>
              <a:t> </a:t>
            </a:r>
            <a:endParaRPr lang="en-US">
              <a:latin typeface="Arial"/>
              <a:ea typeface="Calibri" panose="020F0502020204030204" pitchFamily="34" charset="0"/>
              <a:cs typeface="Arial"/>
            </a:endParaRPr>
          </a:p>
          <a:p>
            <a:pPr defTabSz="916503">
              <a:defRPr/>
            </a:pPr>
            <a:endParaRPr lang="en-US">
              <a:latin typeface="Arial" panose="020B0604020202020204" pitchFamily="34" charset="0"/>
              <a:ea typeface="Calibri" panose="020F0502020204030204" pitchFamily="34" charset="0"/>
              <a:cs typeface="Arial" panose="020B0604020202020204" pitchFamily="34" charset="0"/>
            </a:endParaRPr>
          </a:p>
          <a:p>
            <a:pPr defTabSz="916503">
              <a:defRPr/>
            </a:pPr>
            <a:endParaRPr lang="en-US">
              <a:latin typeface="Arial"/>
              <a:ea typeface="Calibri" panose="020F0502020204030204" pitchFamily="34" charset="0"/>
              <a:cs typeface="Arial"/>
            </a:endParaRPr>
          </a:p>
          <a:p>
            <a:pPr defTabSz="916503">
              <a:defRPr/>
            </a:pPr>
            <a:endParaRPr lang="en-US" b="0" u="none">
              <a:latin typeface="Arial" panose="020B0604020202020204" pitchFamily="34" charset="0"/>
              <a:ea typeface="Calibri" panose="020F0502020204030204" pitchFamily="34" charset="0"/>
              <a:cs typeface="Arial"/>
            </a:endParaRP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540653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Arial"/>
                <a:ea typeface="Calibri" panose="020F0502020204030204" pitchFamily="34" charset="0"/>
                <a:cs typeface="Arial"/>
              </a:rPr>
              <a:t>This presentation is a guidance tool developed for</a:t>
            </a:r>
            <a:r>
              <a:rPr lang="en-US" sz="1800" dirty="0">
                <a:latin typeface="Arial"/>
                <a:ea typeface="Calibri" panose="020F0502020204030204" pitchFamily="34" charset="0"/>
                <a:cs typeface="Arial"/>
              </a:rPr>
              <a:t> </a:t>
            </a:r>
            <a:r>
              <a:rPr lang="en-US" sz="1800" dirty="0">
                <a:effectLst/>
                <a:latin typeface="Arial"/>
                <a:ea typeface="Calibri" panose="020F0502020204030204" pitchFamily="34" charset="0"/>
                <a:cs typeface="Arial"/>
              </a:rPr>
              <a:t>information and example purposes only. The disclaimer specifies</a:t>
            </a:r>
            <a:r>
              <a:rPr lang="en-US" sz="1800" dirty="0">
                <a:latin typeface="Arial"/>
                <a:ea typeface="Calibri" panose="020F0502020204030204" pitchFamily="34" charset="0"/>
                <a:cs typeface="Arial"/>
              </a:rPr>
              <a:t> </a:t>
            </a:r>
            <a:r>
              <a:rPr lang="en-US" sz="1800" dirty="0">
                <a:effectLst/>
                <a:latin typeface="Arial"/>
                <a:ea typeface="Calibri" panose="020F0502020204030204" pitchFamily="34" charset="0"/>
                <a:cs typeface="Arial"/>
              </a:rPr>
              <a:t>use of these documents is optional and not an enforceable regulatory requirement and </a:t>
            </a:r>
            <a:r>
              <a:rPr lang="en-US" sz="1800" dirty="0">
                <a:latin typeface="Arial"/>
                <a:ea typeface="Calibri" panose="020F0502020204030204" pitchFamily="34" charset="0"/>
                <a:cs typeface="Arial"/>
              </a:rPr>
              <a:t>does</a:t>
            </a:r>
            <a:r>
              <a:rPr lang="en-US" sz="1800" dirty="0">
                <a:effectLst/>
                <a:latin typeface="Arial"/>
                <a:ea typeface="Calibri" panose="020F0502020204030204" pitchFamily="34" charset="0"/>
                <a:cs typeface="Arial"/>
              </a:rPr>
              <a:t> not</a:t>
            </a:r>
            <a:r>
              <a:rPr lang="en-US" sz="1800" dirty="0">
                <a:latin typeface="Arial"/>
                <a:ea typeface="Calibri" panose="020F0502020204030204" pitchFamily="34" charset="0"/>
                <a:cs typeface="Arial"/>
              </a:rPr>
              <a:t> ensure</a:t>
            </a:r>
            <a:r>
              <a:rPr lang="en-US" sz="1800" dirty="0">
                <a:effectLst/>
                <a:latin typeface="Arial"/>
                <a:ea typeface="Calibri" panose="020F0502020204030204" pitchFamily="34" charset="0"/>
                <a:cs typeface="Arial"/>
              </a:rPr>
              <a:t> </a:t>
            </a:r>
            <a:r>
              <a:rPr lang="en-US" sz="1800" dirty="0">
                <a:latin typeface="Arial"/>
                <a:ea typeface="Calibri" panose="020F0502020204030204" pitchFamily="34" charset="0"/>
                <a:cs typeface="Arial"/>
              </a:rPr>
              <a:t>regulatory compliance if they are used.</a:t>
            </a:r>
            <a:endParaRPr lang="en-US" dirty="0">
              <a:latin typeface="Calibri"/>
              <a:ea typeface="Calibri" panose="020F0502020204030204" pitchFamily="34" charset="0"/>
              <a:cs typeface="Calibri"/>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8</a:t>
            </a:fld>
            <a:endParaRPr lang="en-US"/>
          </a:p>
        </p:txBody>
      </p:sp>
    </p:spTree>
    <p:extLst>
      <p:ext uri="{BB962C8B-B14F-4D97-AF65-F5344CB8AC3E}">
        <p14:creationId xmlns:p14="http://schemas.microsoft.com/office/powerpoint/2010/main" val="991460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8116566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5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8936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9"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 id="2147483690" r:id="rId27"/>
  </p:sldLayoutIdLst>
  <p:hf hdr="0" ftr="0" dt="0"/>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NOIC@CalRecycle.ca.gov"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14.png"/><Relationship Id="rId4" Type="http://schemas.openxmlformats.org/officeDocument/2006/relationships/diagramLayout" Target="../diagrams/layout1.xml"/><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calrecycle.ca.gov/organics/slcp/enforcement/noic" TargetMode="External"/><Relationship Id="rId5" Type="http://schemas.openxmlformats.org/officeDocument/2006/relationships/image" Target="../media/image13.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rash&#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sp>
        <p:nvSpPr>
          <p:cNvPr id="3" name="Title 5">
            <a:extLst>
              <a:ext uri="{FF2B5EF4-FFF2-40B4-BE49-F238E27FC236}">
                <a16:creationId xmlns:a16="http://schemas.microsoft.com/office/drawing/2014/main" id="{C2AA78F3-B74D-F047-9557-FAF33676CB38}"/>
              </a:ext>
            </a:extLst>
          </p:cNvPr>
          <p:cNvSpPr txBox="1">
            <a:spLocks noGrp="1"/>
          </p:cNvSpPr>
          <p:nvPr>
            <p:ph type="title" idx="4294967295"/>
          </p:nvPr>
        </p:nvSpPr>
        <p:spPr>
          <a:xfrm>
            <a:off x="266922" y="902986"/>
            <a:ext cx="4487336" cy="252992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SB 1383 Notification </a:t>
            </a:r>
            <a:br>
              <a:rPr kumimoji="0" lang="en-US" sz="44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br>
            <a:r>
              <a:rPr kumimoji="0" lang="en-US" sz="44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of Intent to Comply Form</a:t>
            </a:r>
            <a:endParaRPr kumimoji="0" lang="en-US" sz="4400" b="1" i="0" u="none" strike="noStrike" kern="1200" cap="small" spc="10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endParaRPr>
          </a:p>
        </p:txBody>
      </p:sp>
      <p:sp>
        <p:nvSpPr>
          <p:cNvPr id="4" name="TextBox 3">
            <a:extLst>
              <a:ext uri="{FF2B5EF4-FFF2-40B4-BE49-F238E27FC236}">
                <a16:creationId xmlns:a16="http://schemas.microsoft.com/office/drawing/2014/main" id="{819CB053-6AD3-AE4F-885C-2C4275249AE8}"/>
              </a:ext>
            </a:extLst>
          </p:cNvPr>
          <p:cNvSpPr txBox="1"/>
          <p:nvPr/>
        </p:nvSpPr>
        <p:spPr>
          <a:xfrm>
            <a:off x="331857" y="5404444"/>
            <a:ext cx="4357466" cy="400110"/>
          </a:xfrm>
          <a:prstGeom prst="rect">
            <a:avLst/>
          </a:prstGeom>
          <a:noFill/>
        </p:spPr>
        <p:txBody>
          <a:bodyPr wrap="square" lIns="91440" tIns="45720" rIns="91440" bIns="45720" anchor="t">
            <a:spAutoFit/>
          </a:bodyPr>
          <a:lstStyle/>
          <a:p>
            <a:pPr algn="l"/>
            <a:r>
              <a:rPr lang="en-US" sz="2000" b="1">
                <a:solidFill>
                  <a:schemeClr val="bg1"/>
                </a:solidFill>
                <a:latin typeface="Arial"/>
                <a:cs typeface="Arial"/>
              </a:rPr>
              <a:t>November 18, 2021</a:t>
            </a:r>
            <a:endParaRPr lang="en-US" sz="2000" b="1">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79B7B10-D781-45E1-A6A4-A8B5FC41068B}"/>
              </a:ext>
            </a:extLst>
          </p:cNvPr>
          <p:cNvSpPr txBox="1"/>
          <p:nvPr/>
        </p:nvSpPr>
        <p:spPr>
          <a:xfrm>
            <a:off x="331857" y="502876"/>
            <a:ext cx="4357466" cy="400110"/>
          </a:xfrm>
          <a:prstGeom prst="rect">
            <a:avLst/>
          </a:prstGeom>
          <a:noFill/>
        </p:spPr>
        <p:txBody>
          <a:bodyPr wrap="square" lIns="91440" tIns="45720" rIns="91440" bIns="45720" anchor="t">
            <a:spAutoFit/>
          </a:bodyPr>
          <a:lstStyle/>
          <a:p>
            <a:pPr algn="l"/>
            <a:r>
              <a:rPr lang="en-US" sz="2000">
                <a:solidFill>
                  <a:schemeClr val="bg1"/>
                </a:solidFill>
                <a:latin typeface="Arial"/>
                <a:cs typeface="Arial"/>
              </a:rPr>
              <a:t>CalRecycle</a:t>
            </a:r>
            <a:endParaRPr lang="en-US" sz="20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71840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5"/>
          <p:cNvSpPr txBox="1">
            <a:spLocks noGrp="1"/>
          </p:cNvSpPr>
          <p:nvPr>
            <p:ph type="title"/>
          </p:nvPr>
        </p:nvSpPr>
        <p:spPr>
          <a:xfrm>
            <a:off x="-99081" y="300723"/>
            <a:ext cx="12291081" cy="535531"/>
          </a:xfrm>
          <a:prstGeom prst="rect">
            <a:avLst/>
          </a:prstGeom>
          <a:solidFill>
            <a:schemeClr val="tx1">
              <a:lumMod val="50000"/>
              <a:lumOff val="50000"/>
            </a:schemeClr>
          </a:solidFill>
        </p:spPr>
        <p:txBody>
          <a:bodyPr wrap="square" rtlCol="0">
            <a:spAutoFit/>
          </a:bodyPr>
          <a:lstStyle/>
          <a:p>
            <a:r>
              <a:rPr lang="en-US" sz="3200" b="1" cap="small" spc="100" dirty="0">
                <a:latin typeface="Arial" panose="020B0604020202020204" pitchFamily="34" charset="0"/>
                <a:cs typeface="Arial" panose="020B0604020202020204" pitchFamily="34" charset="0"/>
              </a:rPr>
              <a:t>					Background</a:t>
            </a:r>
          </a:p>
        </p:txBody>
      </p:sp>
      <p:sp>
        <p:nvSpPr>
          <p:cNvPr id="4" name="Content Placeholder 2">
            <a:extLst>
              <a:ext uri="{FF2B5EF4-FFF2-40B4-BE49-F238E27FC236}">
                <a16:creationId xmlns:a16="http://schemas.microsoft.com/office/drawing/2014/main" id="{5AD4429E-888F-5642-B16D-667C87B26F28}"/>
              </a:ext>
            </a:extLst>
          </p:cNvPr>
          <p:cNvSpPr>
            <a:spLocks noGrp="1"/>
          </p:cNvSpPr>
          <p:nvPr>
            <p:ph idx="1"/>
          </p:nvPr>
        </p:nvSpPr>
        <p:spPr>
          <a:xfrm>
            <a:off x="1424764" y="2146866"/>
            <a:ext cx="10346058" cy="1551865"/>
          </a:xfrm>
        </p:spPr>
        <p:txBody>
          <a:bodyPr vert="horz" lIns="91440" tIns="45720" rIns="91440" bIns="45720" rtlCol="0" anchor="t">
            <a:normAutofit/>
          </a:bodyPr>
          <a:lstStyle/>
          <a:p>
            <a:pPr marL="0" indent="0">
              <a:buNone/>
            </a:pPr>
            <a:r>
              <a:rPr lang="en-US" b="1" dirty="0">
                <a:latin typeface="Arial"/>
                <a:cs typeface="Arial"/>
              </a:rPr>
              <a:t>SB 619 by Senator John Laird (D-Santa Cruz) </a:t>
            </a:r>
          </a:p>
          <a:p>
            <a:pPr marL="0" indent="0">
              <a:buNone/>
            </a:pPr>
            <a:r>
              <a:rPr lang="en-US" sz="2400" dirty="0">
                <a:latin typeface="Arial"/>
                <a:cs typeface="Arial"/>
              </a:rPr>
              <a:t>Organic waste: reduction regulations: local jurisdiction compliance.</a:t>
            </a:r>
            <a:endParaRPr lang="en-US" dirty="0"/>
          </a:p>
        </p:txBody>
      </p:sp>
      <p:pic>
        <p:nvPicPr>
          <p:cNvPr id="10" name="Picture 9" descr="compost">
            <a:extLst>
              <a:ext uri="{FF2B5EF4-FFF2-40B4-BE49-F238E27FC236}">
                <a16:creationId xmlns:a16="http://schemas.microsoft.com/office/drawing/2014/main" id="{25EC8A0B-ADFF-5E4C-8415-2483C2D6BF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5702" y="4505724"/>
            <a:ext cx="1466487" cy="1099865"/>
          </a:xfrm>
          <a:prstGeom prst="rect">
            <a:avLst/>
          </a:prstGeom>
        </p:spPr>
      </p:pic>
      <p:pic>
        <p:nvPicPr>
          <p:cNvPr id="9" name="Picture 8" descr="compost">
            <a:extLst>
              <a:ext uri="{FF2B5EF4-FFF2-40B4-BE49-F238E27FC236}">
                <a16:creationId xmlns:a16="http://schemas.microsoft.com/office/drawing/2014/main" id="{43473687-6F8A-E845-A976-0193E9AF1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7102" y="4505724"/>
            <a:ext cx="1819008" cy="1099865"/>
          </a:xfrm>
          <a:prstGeom prst="rect">
            <a:avLst/>
          </a:prstGeom>
        </p:spPr>
      </p:pic>
      <p:pic>
        <p:nvPicPr>
          <p:cNvPr id="11" name="Picture 10" descr="compost">
            <a:extLst>
              <a:ext uri="{FF2B5EF4-FFF2-40B4-BE49-F238E27FC236}">
                <a16:creationId xmlns:a16="http://schemas.microsoft.com/office/drawing/2014/main" id="{4ED65703-AFCB-2E49-81A2-5E39C4EFB55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21023" y="4505724"/>
            <a:ext cx="1649798" cy="1099865"/>
          </a:xfrm>
          <a:prstGeom prst="rect">
            <a:avLst/>
          </a:prstGeom>
        </p:spPr>
      </p:pic>
      <p:sp>
        <p:nvSpPr>
          <p:cNvPr id="12" name="TextBox 11">
            <a:extLst>
              <a:ext uri="{FF2B5EF4-FFF2-40B4-BE49-F238E27FC236}">
                <a16:creationId xmlns:a16="http://schemas.microsoft.com/office/drawing/2014/main" id="{FAA455E0-3AE0-1643-8C34-1819FCD9CF60}"/>
              </a:ext>
            </a:extLst>
          </p:cNvPr>
          <p:cNvSpPr txBox="1"/>
          <p:nvPr/>
        </p:nvSpPr>
        <p:spPr>
          <a:xfrm>
            <a:off x="182880" y="6400800"/>
            <a:ext cx="351693" cy="369332"/>
          </a:xfrm>
          <a:prstGeom prst="rect">
            <a:avLst/>
          </a:prstGeom>
          <a:noFill/>
        </p:spPr>
        <p:txBody>
          <a:bodyPr wrap="square" rtlCol="0">
            <a:spAutoFit/>
          </a:bodyPr>
          <a:lstStyle/>
          <a:p>
            <a:r>
              <a:rPr lang="en-US"/>
              <a:t>3</a:t>
            </a:r>
          </a:p>
        </p:txBody>
      </p:sp>
    </p:spTree>
    <p:extLst>
      <p:ext uri="{BB962C8B-B14F-4D97-AF65-F5344CB8AC3E}">
        <p14:creationId xmlns:p14="http://schemas.microsoft.com/office/powerpoint/2010/main" val="1621697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a:solidFill>
                  <a:schemeClr val="accent6">
                    <a:lumMod val="50000"/>
                  </a:schemeClr>
                </a:solidFill>
                <a:latin typeface="Arial"/>
                <a:cs typeface="Arial"/>
              </a:rPr>
              <a:t>Notification Requirements</a:t>
            </a:r>
            <a:endParaRPr lang="en-US" b="0">
              <a:solidFill>
                <a:schemeClr val="accent6">
                  <a:lumMod val="50000"/>
                </a:schemeClr>
              </a:solidFill>
            </a:endParaRPr>
          </a:p>
        </p:txBody>
      </p:sp>
      <p:sp>
        <p:nvSpPr>
          <p:cNvPr id="4" name="Content Placeholder 3">
            <a:extLst>
              <a:ext uri="{FF2B5EF4-FFF2-40B4-BE49-F238E27FC236}">
                <a16:creationId xmlns:a16="http://schemas.microsoft.com/office/drawing/2014/main" id="{EC17DD27-B9BC-4E3C-AD13-3D517FE399E6}"/>
              </a:ext>
            </a:extLst>
          </p:cNvPr>
          <p:cNvSpPr>
            <a:spLocks noGrp="1"/>
          </p:cNvSpPr>
          <p:nvPr>
            <p:ph idx="1"/>
          </p:nvPr>
        </p:nvSpPr>
        <p:spPr>
          <a:xfrm>
            <a:off x="358726" y="1969476"/>
            <a:ext cx="8836933" cy="3372546"/>
          </a:xfrm>
        </p:spPr>
        <p:txBody>
          <a:bodyPr vert="horz" lIns="91440" tIns="45720" rIns="91440" bIns="45720" rtlCol="0" anchor="t">
            <a:normAutofit/>
          </a:bodyPr>
          <a:lstStyle/>
          <a:p>
            <a:pPr marL="514350" indent="-514350">
              <a:lnSpc>
                <a:spcPct val="100000"/>
              </a:lnSpc>
              <a:spcBef>
                <a:spcPts val="0"/>
              </a:spcBef>
              <a:buFont typeface="+mj-lt"/>
              <a:buAutoNum type="arabicPeriod"/>
              <a:defRPr/>
            </a:pPr>
            <a:r>
              <a:rPr lang="en-US">
                <a:latin typeface="Arial"/>
                <a:cs typeface="Arial"/>
              </a:rPr>
              <a:t>A description of the continuing violations. </a:t>
            </a:r>
          </a:p>
          <a:p>
            <a:pPr marL="514350" indent="-514350">
              <a:lnSpc>
                <a:spcPct val="100000"/>
              </a:lnSpc>
              <a:spcBef>
                <a:spcPts val="0"/>
              </a:spcBef>
              <a:buFont typeface="+mj-lt"/>
              <a:buAutoNum type="arabicPeriod"/>
              <a:defRPr/>
            </a:pPr>
            <a:endParaRPr lang="en-US">
              <a:latin typeface="Arial"/>
              <a:cs typeface="Arial"/>
            </a:endParaRPr>
          </a:p>
          <a:p>
            <a:pPr marL="514350" indent="-514350">
              <a:lnSpc>
                <a:spcPct val="100000"/>
              </a:lnSpc>
              <a:spcBef>
                <a:spcPts val="0"/>
              </a:spcBef>
              <a:buFont typeface="+mj-lt"/>
              <a:buAutoNum type="arabicPeriod"/>
              <a:defRPr/>
            </a:pPr>
            <a:r>
              <a:rPr lang="en-US">
                <a:latin typeface="Arial"/>
                <a:cs typeface="Arial"/>
              </a:rPr>
              <a:t>Reasons why the jurisdiction is unable to comply.</a:t>
            </a:r>
          </a:p>
          <a:p>
            <a:pPr marL="514350" indent="-514350">
              <a:lnSpc>
                <a:spcPct val="100000"/>
              </a:lnSpc>
              <a:spcBef>
                <a:spcPts val="0"/>
              </a:spcBef>
              <a:buFont typeface="+mj-lt"/>
              <a:buAutoNum type="arabicPeriod"/>
              <a:defRPr/>
            </a:pPr>
            <a:endParaRPr lang="en-US">
              <a:latin typeface="Arial"/>
              <a:cs typeface="Arial"/>
            </a:endParaRPr>
          </a:p>
          <a:p>
            <a:pPr marL="514350" indent="-514350">
              <a:lnSpc>
                <a:spcPct val="100000"/>
              </a:lnSpc>
              <a:spcBef>
                <a:spcPts val="0"/>
              </a:spcBef>
              <a:buFont typeface="+mj-lt"/>
              <a:buAutoNum type="arabicPeriod"/>
              <a:defRPr/>
            </a:pPr>
            <a:r>
              <a:rPr lang="en-US">
                <a:latin typeface="Arial"/>
                <a:cs typeface="Arial"/>
              </a:rPr>
              <a:t>Impacts of the COVID-19 pandemic on compliance.</a:t>
            </a:r>
          </a:p>
          <a:p>
            <a:pPr marL="514350" indent="-514350">
              <a:lnSpc>
                <a:spcPct val="100000"/>
              </a:lnSpc>
              <a:spcBef>
                <a:spcPts val="0"/>
              </a:spcBef>
              <a:buFont typeface="+mj-lt"/>
              <a:buAutoNum type="arabicPeriod"/>
              <a:defRPr/>
            </a:pPr>
            <a:endParaRPr lang="en-US">
              <a:latin typeface="Arial"/>
              <a:cs typeface="Arial"/>
            </a:endParaRPr>
          </a:p>
          <a:p>
            <a:pPr marL="514350" indent="-514350">
              <a:lnSpc>
                <a:spcPct val="100000"/>
              </a:lnSpc>
              <a:spcBef>
                <a:spcPts val="0"/>
              </a:spcBef>
              <a:buFont typeface="+mj-lt"/>
              <a:buAutoNum type="arabicPeriod"/>
              <a:defRPr/>
            </a:pPr>
            <a:r>
              <a:rPr lang="en-US">
                <a:latin typeface="Arial"/>
                <a:cs typeface="Arial"/>
              </a:rPr>
              <a:t>Proposed actions to remedy the violations.</a:t>
            </a:r>
          </a:p>
        </p:txBody>
      </p:sp>
      <p:pic>
        <p:nvPicPr>
          <p:cNvPr id="1026" name="Picture 2" descr="checklist ">
            <a:extLst>
              <a:ext uri="{FF2B5EF4-FFF2-40B4-BE49-F238E27FC236}">
                <a16:creationId xmlns:a16="http://schemas.microsoft.com/office/drawing/2014/main" id="{956754D2-6606-184B-8965-7BC8D62A42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6841" y="1818067"/>
            <a:ext cx="3651186" cy="27669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53966F7-4EDC-6F47-BB53-08986A339123}"/>
              </a:ext>
            </a:extLst>
          </p:cNvPr>
          <p:cNvSpPr txBox="1"/>
          <p:nvPr/>
        </p:nvSpPr>
        <p:spPr>
          <a:xfrm>
            <a:off x="182880" y="6400800"/>
            <a:ext cx="351693" cy="369332"/>
          </a:xfrm>
          <a:prstGeom prst="rect">
            <a:avLst/>
          </a:prstGeom>
          <a:noFill/>
        </p:spPr>
        <p:txBody>
          <a:bodyPr wrap="square" rtlCol="0">
            <a:spAutoFit/>
          </a:bodyPr>
          <a:lstStyle/>
          <a:p>
            <a:r>
              <a:rPr lang="en-US"/>
              <a:t>4</a:t>
            </a:r>
          </a:p>
        </p:txBody>
      </p:sp>
    </p:spTree>
    <p:extLst>
      <p:ext uri="{BB962C8B-B14F-4D97-AF65-F5344CB8AC3E}">
        <p14:creationId xmlns:p14="http://schemas.microsoft.com/office/powerpoint/2010/main" val="2391124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a:solidFill>
                  <a:schemeClr val="accent6">
                    <a:lumMod val="50000"/>
                  </a:schemeClr>
                </a:solidFill>
              </a:rPr>
              <a:t>Submit to CalRecycle</a:t>
            </a:r>
          </a:p>
        </p:txBody>
      </p:sp>
      <p:sp>
        <p:nvSpPr>
          <p:cNvPr id="4" name="Content Placeholder 3">
            <a:extLst>
              <a:ext uri="{FF2B5EF4-FFF2-40B4-BE49-F238E27FC236}">
                <a16:creationId xmlns:a16="http://schemas.microsoft.com/office/drawing/2014/main" id="{EC17DD27-B9BC-4E3C-AD13-3D517FE399E6}"/>
              </a:ext>
            </a:extLst>
          </p:cNvPr>
          <p:cNvSpPr>
            <a:spLocks noGrp="1"/>
          </p:cNvSpPr>
          <p:nvPr>
            <p:ph idx="1"/>
          </p:nvPr>
        </p:nvSpPr>
        <p:spPr>
          <a:xfrm>
            <a:off x="1610561" y="2113911"/>
            <a:ext cx="5908572" cy="946485"/>
          </a:xfrm>
        </p:spPr>
        <p:txBody>
          <a:bodyPr vert="horz" lIns="91440" tIns="45720" rIns="91440" bIns="45720" rtlCol="0" anchor="t">
            <a:normAutofit/>
          </a:bodyPr>
          <a:lstStyle/>
          <a:p>
            <a:pPr marL="0" indent="0">
              <a:buNone/>
            </a:pPr>
            <a:r>
              <a:rPr lang="en-US" sz="5400" b="1">
                <a:latin typeface="Arial"/>
                <a:cs typeface="Arial"/>
              </a:rPr>
              <a:t>March 1, 2022</a:t>
            </a:r>
            <a:endParaRPr lang="en-US" sz="5400">
              <a:latin typeface="Arial"/>
              <a:cs typeface="Arial"/>
            </a:endParaRPr>
          </a:p>
        </p:txBody>
      </p:sp>
      <p:sp>
        <p:nvSpPr>
          <p:cNvPr id="6" name="Content Placeholder 3">
            <a:extLst>
              <a:ext uri="{FF2B5EF4-FFF2-40B4-BE49-F238E27FC236}">
                <a16:creationId xmlns:a16="http://schemas.microsoft.com/office/drawing/2014/main" id="{BEBB9235-9038-F243-A91B-FE1CB9CF52E1}"/>
              </a:ext>
            </a:extLst>
          </p:cNvPr>
          <p:cNvSpPr txBox="1">
            <a:spLocks/>
          </p:cNvSpPr>
          <p:nvPr/>
        </p:nvSpPr>
        <p:spPr>
          <a:xfrm>
            <a:off x="1610561" y="3452054"/>
            <a:ext cx="6053774" cy="1074822"/>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a:latin typeface="Arial"/>
                <a:cs typeface="Arial"/>
              </a:rPr>
              <a:t>Notifications and Resolution should be sent to:</a:t>
            </a:r>
            <a:endParaRPr lang="en-US" sz="3200">
              <a:latin typeface="Arial"/>
              <a:cs typeface="Arial"/>
              <a:hlinkClick r:id="rId3"/>
            </a:endParaRPr>
          </a:p>
          <a:p>
            <a:pPr marL="0" indent="0">
              <a:buNone/>
            </a:pPr>
            <a:r>
              <a:rPr lang="en-US" sz="3200">
                <a:latin typeface="Arial"/>
                <a:cs typeface="Arial"/>
                <a:hlinkClick r:id="rId3"/>
              </a:rPr>
              <a:t>NOIC@CalRecycle.ca.gov</a:t>
            </a:r>
            <a:r>
              <a:rPr lang="en-US" sz="3200">
                <a:latin typeface="Arial"/>
                <a:cs typeface="Arial"/>
              </a:rPr>
              <a:t> </a:t>
            </a:r>
          </a:p>
        </p:txBody>
      </p:sp>
      <p:pic>
        <p:nvPicPr>
          <p:cNvPr id="10" name="Picture 9" descr="checklist">
            <a:extLst>
              <a:ext uri="{FF2B5EF4-FFF2-40B4-BE49-F238E27FC236}">
                <a16:creationId xmlns:a16="http://schemas.microsoft.com/office/drawing/2014/main" id="{EE190D13-325B-1843-B8D4-59E7DA4B956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2283"/>
          <a:stretch/>
        </p:blipFill>
        <p:spPr>
          <a:xfrm>
            <a:off x="8104364" y="2205279"/>
            <a:ext cx="2344071" cy="2075704"/>
          </a:xfrm>
          <a:prstGeom prst="rect">
            <a:avLst/>
          </a:prstGeom>
        </p:spPr>
      </p:pic>
      <p:sp>
        <p:nvSpPr>
          <p:cNvPr id="11" name="TextBox 10">
            <a:extLst>
              <a:ext uri="{FF2B5EF4-FFF2-40B4-BE49-F238E27FC236}">
                <a16:creationId xmlns:a16="http://schemas.microsoft.com/office/drawing/2014/main" id="{0527FE15-8977-2D41-B73E-B15F3104F63A}"/>
              </a:ext>
            </a:extLst>
          </p:cNvPr>
          <p:cNvSpPr txBox="1"/>
          <p:nvPr/>
        </p:nvSpPr>
        <p:spPr>
          <a:xfrm>
            <a:off x="182880" y="6400800"/>
            <a:ext cx="351693" cy="369332"/>
          </a:xfrm>
          <a:prstGeom prst="rect">
            <a:avLst/>
          </a:prstGeom>
          <a:noFill/>
        </p:spPr>
        <p:txBody>
          <a:bodyPr wrap="square" rtlCol="0">
            <a:spAutoFit/>
          </a:bodyPr>
          <a:lstStyle/>
          <a:p>
            <a:r>
              <a:rPr lang="en-US"/>
              <a:t>5</a:t>
            </a:r>
          </a:p>
        </p:txBody>
      </p:sp>
    </p:spTree>
    <p:extLst>
      <p:ext uri="{BB962C8B-B14F-4D97-AF65-F5344CB8AC3E}">
        <p14:creationId xmlns:p14="http://schemas.microsoft.com/office/powerpoint/2010/main" val="2487745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noGrp="1"/>
          </p:cNvSpPr>
          <p:nvPr>
            <p:ph type="title" idx="4294967295"/>
          </p:nvPr>
        </p:nvSpPr>
        <p:spPr>
          <a:xfrm>
            <a:off x="-1" y="0"/>
            <a:ext cx="4042611" cy="6356350"/>
          </a:xfrm>
          <a:prstGeom prst="rect">
            <a:avLst/>
          </a:prstGeom>
          <a:solidFill>
            <a:srgbClr val="007BB3"/>
          </a:solid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small" spc="0" normalizeH="0" baseline="0" noProof="0" dirty="0">
                <a:ln>
                  <a:noFill/>
                </a:ln>
                <a:effectLst/>
                <a:uLnTx/>
                <a:uFillTx/>
                <a:latin typeface="Arial Black" panose="020B0A04020102020204" pitchFamily="34" charset="0"/>
                <a:ea typeface="+mj-ea"/>
                <a:cs typeface="+mj-cs"/>
              </a:rPr>
              <a:t>CalRecycle Response</a:t>
            </a:r>
            <a:endParaRPr kumimoji="0" lang="en-US" sz="3600" b="0" i="0" u="none" strike="noStrike" kern="1200" cap="small" spc="0" normalizeH="0" baseline="0" noProof="0" dirty="0">
              <a:ln>
                <a:noFill/>
              </a:ln>
              <a:effectLst/>
              <a:uLnTx/>
              <a:uFillTx/>
              <a:latin typeface="Arial Black" panose="020B0A04020102020204" pitchFamily="34" charset="0"/>
              <a:ea typeface="+mj-ea"/>
              <a:cs typeface="+mj-cs"/>
            </a:endParaRPr>
          </a:p>
        </p:txBody>
      </p:sp>
      <p:graphicFrame>
        <p:nvGraphicFramePr>
          <p:cNvPr id="6" name="Diagram 5">
            <a:extLst>
              <a:ext uri="{C183D7F6-B498-43B3-948B-1728B52AA6E4}">
                <adec:decorative xmlns:adec="http://schemas.microsoft.com/office/drawing/2017/decorative" xmlns="" val="1"/>
              </a:ext>
            </a:extLst>
          </p:cNvPr>
          <p:cNvGraphicFramePr/>
          <p:nvPr>
            <p:extLst>
              <p:ext uri="{D42A27DB-BD31-4B8C-83A1-F6EECF244321}">
                <p14:modId xmlns:p14="http://schemas.microsoft.com/office/powerpoint/2010/main" val="206801160"/>
              </p:ext>
            </p:extLst>
          </p:nvPr>
        </p:nvGraphicFramePr>
        <p:xfrm>
          <a:off x="3792703" y="45877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descr="notepad">
            <a:extLst>
              <a:ext uri="{FF2B5EF4-FFF2-40B4-BE49-F238E27FC236}">
                <a16:creationId xmlns:a16="http://schemas.microsoft.com/office/drawing/2014/main" id="{B06237D9-69B8-CA47-8A51-7A8A91423851}"/>
              </a:ext>
            </a:extLst>
          </p:cNvPr>
          <p:cNvPicPr>
            <a:picLocks noChangeAspect="1"/>
          </p:cNvPicPr>
          <p:nvPr/>
        </p:nvPicPr>
        <p:blipFill>
          <a:blip r:embed="rId8" cstate="print">
            <a:duotone>
              <a:prstClr val="black"/>
              <a:schemeClr val="accent6">
                <a:lumMod val="60000"/>
                <a:lumOff val="40000"/>
                <a:tint val="45000"/>
                <a:satMod val="400000"/>
              </a:schemeClr>
            </a:duotone>
            <a:extLst>
              <a:ext uri="{28A0092B-C50C-407E-A947-70E740481C1C}">
                <a14:useLocalDpi xmlns:a14="http://schemas.microsoft.com/office/drawing/2010/main" val="0"/>
              </a:ext>
            </a:extLst>
          </a:blip>
          <a:stretch>
            <a:fillRect/>
          </a:stretch>
        </p:blipFill>
        <p:spPr>
          <a:xfrm>
            <a:off x="4026568" y="912777"/>
            <a:ext cx="763124" cy="763124"/>
          </a:xfrm>
          <a:prstGeom prst="rect">
            <a:avLst/>
          </a:prstGeom>
        </p:spPr>
      </p:pic>
      <p:pic>
        <p:nvPicPr>
          <p:cNvPr id="10" name="Picture 9" descr="notepad">
            <a:extLst>
              <a:ext uri="{FF2B5EF4-FFF2-40B4-BE49-F238E27FC236}">
                <a16:creationId xmlns:a16="http://schemas.microsoft.com/office/drawing/2014/main" id="{9CC46A85-6B26-9449-B8CD-4E01E5AA9EA1}"/>
              </a:ext>
            </a:extLst>
          </p:cNvPr>
          <p:cNvPicPr>
            <a:picLocks noChangeAspect="1"/>
          </p:cNvPicPr>
          <p:nvPr/>
        </p:nvPicPr>
        <p:blipFill>
          <a:blip r:embed="rId8" cstate="print">
            <a:duotone>
              <a:prstClr val="black"/>
              <a:schemeClr val="accent2">
                <a:lumMod val="75000"/>
                <a:tint val="45000"/>
                <a:satMod val="400000"/>
              </a:schemeClr>
            </a:duotone>
            <a:extLst>
              <a:ext uri="{28A0092B-C50C-407E-A947-70E740481C1C}">
                <a14:useLocalDpi xmlns:a14="http://schemas.microsoft.com/office/drawing/2010/main" val="0"/>
              </a:ext>
            </a:extLst>
          </a:blip>
          <a:stretch>
            <a:fillRect/>
          </a:stretch>
        </p:blipFill>
        <p:spPr>
          <a:xfrm flipH="1">
            <a:off x="4509935" y="2150713"/>
            <a:ext cx="763124" cy="763124"/>
          </a:xfrm>
          <a:prstGeom prst="rect">
            <a:avLst/>
          </a:prstGeom>
        </p:spPr>
      </p:pic>
      <p:pic>
        <p:nvPicPr>
          <p:cNvPr id="7" name="Picture 6" descr="quotes">
            <a:extLst>
              <a:ext uri="{FF2B5EF4-FFF2-40B4-BE49-F238E27FC236}">
                <a16:creationId xmlns:a16="http://schemas.microsoft.com/office/drawing/2014/main" id="{FDB4DA5B-7E1A-764F-8168-FDE1C4D6D366}"/>
              </a:ext>
            </a:extLst>
          </p:cNvPr>
          <p:cNvPicPr>
            <a:picLocks noChangeAspect="1"/>
          </p:cNvPicPr>
          <p:nvPr/>
        </p:nvPicPr>
        <p:blipFill>
          <a:blip r:embed="rId9" cstate="print">
            <a:duotone>
              <a:prstClr val="black"/>
              <a:schemeClr val="accent4">
                <a:lumMod val="50000"/>
                <a:tint val="45000"/>
                <a:satMod val="400000"/>
              </a:schemeClr>
            </a:duotone>
            <a:extLst>
              <a:ext uri="{28A0092B-C50C-407E-A947-70E740481C1C}">
                <a14:useLocalDpi xmlns:a14="http://schemas.microsoft.com/office/drawing/2010/main" val="0"/>
              </a:ext>
            </a:extLst>
          </a:blip>
          <a:stretch>
            <a:fillRect/>
          </a:stretch>
        </p:blipFill>
        <p:spPr>
          <a:xfrm>
            <a:off x="4449811" y="3502840"/>
            <a:ext cx="883373" cy="579930"/>
          </a:xfrm>
          <a:prstGeom prst="rect">
            <a:avLst/>
          </a:prstGeom>
        </p:spPr>
      </p:pic>
      <p:pic>
        <p:nvPicPr>
          <p:cNvPr id="8" name="Picture 7" descr="calendar">
            <a:extLst>
              <a:ext uri="{FF2B5EF4-FFF2-40B4-BE49-F238E27FC236}">
                <a16:creationId xmlns:a16="http://schemas.microsoft.com/office/drawing/2014/main" id="{67E1AD48-BDF0-A94C-B288-40435EA7ED86}"/>
              </a:ext>
            </a:extLst>
          </p:cNvPr>
          <p:cNvPicPr>
            <a:picLocks noChangeAspect="1"/>
          </p:cNvPicPr>
          <p:nvPr/>
        </p:nvPicPr>
        <p:blipFill>
          <a:blip r:embed="rId10" cstate="print">
            <a:duotone>
              <a:prstClr val="black"/>
              <a:schemeClr val="accent5">
                <a:lumMod val="50000"/>
                <a:tint val="45000"/>
                <a:satMod val="400000"/>
              </a:schemeClr>
            </a:duotone>
            <a:extLst>
              <a:ext uri="{28A0092B-C50C-407E-A947-70E740481C1C}">
                <a14:useLocalDpi xmlns:a14="http://schemas.microsoft.com/office/drawing/2010/main" val="0"/>
              </a:ext>
            </a:extLst>
          </a:blip>
          <a:stretch>
            <a:fillRect/>
          </a:stretch>
        </p:blipFill>
        <p:spPr>
          <a:xfrm>
            <a:off x="4110224" y="4755902"/>
            <a:ext cx="567094" cy="579930"/>
          </a:xfrm>
          <a:prstGeom prst="rect">
            <a:avLst/>
          </a:prstGeom>
        </p:spPr>
      </p:pic>
      <p:sp>
        <p:nvSpPr>
          <p:cNvPr id="12" name="TextBox 11">
            <a:extLst>
              <a:ext uri="{FF2B5EF4-FFF2-40B4-BE49-F238E27FC236}">
                <a16:creationId xmlns:a16="http://schemas.microsoft.com/office/drawing/2014/main" id="{3ED0392E-0A41-984A-ACA1-FF32E9F13F6C}"/>
              </a:ext>
            </a:extLst>
          </p:cNvPr>
          <p:cNvSpPr txBox="1"/>
          <p:nvPr/>
        </p:nvSpPr>
        <p:spPr>
          <a:xfrm>
            <a:off x="182880" y="6400800"/>
            <a:ext cx="351693" cy="369332"/>
          </a:xfrm>
          <a:prstGeom prst="rect">
            <a:avLst/>
          </a:prstGeom>
          <a:noFill/>
        </p:spPr>
        <p:txBody>
          <a:bodyPr wrap="square" rtlCol="0">
            <a:spAutoFit/>
          </a:bodyPr>
          <a:lstStyle/>
          <a:p>
            <a:r>
              <a:rPr lang="en-US"/>
              <a:t>6</a:t>
            </a:r>
          </a:p>
        </p:txBody>
      </p:sp>
    </p:spTree>
    <p:extLst>
      <p:ext uri="{BB962C8B-B14F-4D97-AF65-F5344CB8AC3E}">
        <p14:creationId xmlns:p14="http://schemas.microsoft.com/office/powerpoint/2010/main" val="3986380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A1A2E9-63FE-408D-A803-8E306ECAB4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8997696"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0404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8E12FF-9C92-4FB0-B3C7-C4A5B2252772}"/>
              </a:ext>
            </a:extLst>
          </p:cNvPr>
          <p:cNvSpPr>
            <a:spLocks noGrp="1"/>
          </p:cNvSpPr>
          <p:nvPr>
            <p:ph type="title"/>
          </p:nvPr>
        </p:nvSpPr>
        <p:spPr>
          <a:xfrm>
            <a:off x="1100669" y="1111086"/>
            <a:ext cx="7690104" cy="2623885"/>
          </a:xfrm>
        </p:spPr>
        <p:txBody>
          <a:bodyPr vert="horz" lIns="91440" tIns="45720" rIns="91440" bIns="45720" rtlCol="0" anchor="ctr">
            <a:normAutofit/>
          </a:bodyPr>
          <a:lstStyle/>
          <a:p>
            <a:r>
              <a:rPr lang="en-US" sz="6600" b="0" kern="1200">
                <a:solidFill>
                  <a:schemeClr val="accent6">
                    <a:lumMod val="60000"/>
                    <a:lumOff val="40000"/>
                  </a:schemeClr>
                </a:solidFill>
              </a:rPr>
              <a:t>Live Demonstration</a:t>
            </a:r>
            <a:endParaRPr lang="en-US" sz="6600" kern="1200">
              <a:solidFill>
                <a:schemeClr val="accent6">
                  <a:lumMod val="60000"/>
                  <a:lumOff val="40000"/>
                </a:schemeClr>
              </a:solidFill>
            </a:endParaRPr>
          </a:p>
        </p:txBody>
      </p:sp>
      <p:sp>
        <p:nvSpPr>
          <p:cNvPr id="11" name="Rectangle 10">
            <a:extLst>
              <a:ext uri="{FF2B5EF4-FFF2-40B4-BE49-F238E27FC236}">
                <a16:creationId xmlns:a16="http://schemas.microsoft.com/office/drawing/2014/main" id="{927CAFC9-A675-4314-84EF-236FFA58A3F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2490532"/>
            <a:ext cx="2110597"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BE9F90C-C163-435B-9A68-D15C92D1CF2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21269"/>
            <a:ext cx="1127760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1A882A9F-F4E9-4E23-8F0B-20B5DF42EA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0221"/>
            <a:ext cx="2115455" cy="1890204"/>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Graphic 5" descr="Monitor">
            <a:extLst>
              <a:ext uri="{FF2B5EF4-FFF2-40B4-BE49-F238E27FC236}">
                <a16:creationId xmlns:a16="http://schemas.microsoft.com/office/drawing/2014/main" id="{5DF5D45F-DD74-4D76-A222-737313021F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9857725" y="2612676"/>
            <a:ext cx="1632648" cy="1632648"/>
          </a:xfrm>
          <a:prstGeom prst="rect">
            <a:avLst/>
          </a:prstGeom>
        </p:spPr>
      </p:pic>
      <p:sp>
        <p:nvSpPr>
          <p:cNvPr id="10" name="TextBox 9">
            <a:extLst>
              <a:ext uri="{FF2B5EF4-FFF2-40B4-BE49-F238E27FC236}">
                <a16:creationId xmlns:a16="http://schemas.microsoft.com/office/drawing/2014/main" id="{85476C9B-62D4-48D3-900B-6A52FDCC59BD}"/>
              </a:ext>
            </a:extLst>
          </p:cNvPr>
          <p:cNvSpPr txBox="1"/>
          <p:nvPr/>
        </p:nvSpPr>
        <p:spPr>
          <a:xfrm>
            <a:off x="182880" y="6400800"/>
            <a:ext cx="351693" cy="369332"/>
          </a:xfrm>
          <a:prstGeom prst="rect">
            <a:avLst/>
          </a:prstGeom>
          <a:noFill/>
        </p:spPr>
        <p:txBody>
          <a:bodyPr wrap="square" rtlCol="0">
            <a:spAutoFit/>
          </a:bodyPr>
          <a:lstStyle/>
          <a:p>
            <a:r>
              <a:rPr lang="en-US"/>
              <a:t>7</a:t>
            </a:r>
          </a:p>
        </p:txBody>
      </p:sp>
    </p:spTree>
    <p:extLst>
      <p:ext uri="{BB962C8B-B14F-4D97-AF65-F5344CB8AC3E}">
        <p14:creationId xmlns:p14="http://schemas.microsoft.com/office/powerpoint/2010/main" val="3370315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505" y="1209909"/>
            <a:ext cx="2697081" cy="1159844"/>
          </a:xfrm>
        </p:spPr>
        <p:txBody>
          <a:bodyPr>
            <a:noAutofit/>
          </a:bodyPr>
          <a:lstStyle/>
          <a:p>
            <a:pPr algn="ctr"/>
            <a:r>
              <a:rPr lang="en-US" b="1" cap="small" dirty="0">
                <a:solidFill>
                  <a:srgbClr val="355232"/>
                </a:solidFill>
                <a:latin typeface="Arial" panose="020B0604020202020204" pitchFamily="34" charset="0"/>
                <a:cs typeface="Arial" panose="020B0604020202020204" pitchFamily="34" charset="0"/>
              </a:rPr>
              <a:t>Stay </a:t>
            </a:r>
            <a:br>
              <a:rPr lang="en-US" b="1" cap="small" dirty="0">
                <a:solidFill>
                  <a:srgbClr val="355232"/>
                </a:solidFill>
                <a:latin typeface="Arial" panose="020B0604020202020204" pitchFamily="34" charset="0"/>
                <a:cs typeface="Arial" panose="020B0604020202020204" pitchFamily="34" charset="0"/>
              </a:rPr>
            </a:br>
            <a:r>
              <a:rPr lang="en-US" b="1" cap="small" dirty="0">
                <a:solidFill>
                  <a:srgbClr val="355232"/>
                </a:solidFill>
                <a:latin typeface="Arial" panose="020B0604020202020204" pitchFamily="34" charset="0"/>
                <a:cs typeface="Arial" panose="020B0604020202020204" pitchFamily="34" charset="0"/>
              </a:rPr>
              <a:t>Engaged</a:t>
            </a:r>
          </a:p>
        </p:txBody>
      </p:sp>
      <p:pic>
        <p:nvPicPr>
          <p:cNvPr id="35" name="Picture 34" descr="CalRecycle Logo"/>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18" y="2685573"/>
            <a:ext cx="2499360" cy="1792224"/>
          </a:xfrm>
          <a:prstGeom prst="rect">
            <a:avLst/>
          </a:prstGeom>
        </p:spPr>
      </p:pic>
      <p:sp>
        <p:nvSpPr>
          <p:cNvPr id="25" name="Oval 24">
            <a:extLst>
              <a:ext uri="{FF2B5EF4-FFF2-40B4-BE49-F238E27FC236}">
                <a16:creationId xmlns:a16="http://schemas.microsoft.com/office/drawing/2014/main" id="{ADCDBA9F-DAF6-44B1-BFF5-6C0576F2858B}"/>
              </a:ext>
              <a:ext uri="{C183D7F6-B498-43B3-948B-1728B52AA6E4}">
                <adec:decorative xmlns:adec="http://schemas.microsoft.com/office/drawing/2017/decorative" xmlns="" val="1"/>
              </a:ext>
            </a:extLst>
          </p:cNvPr>
          <p:cNvSpPr/>
          <p:nvPr/>
        </p:nvSpPr>
        <p:spPr>
          <a:xfrm>
            <a:off x="3973519" y="1303139"/>
            <a:ext cx="1740901" cy="1015317"/>
          </a:xfrm>
          <a:prstGeom prst="ellipse">
            <a:avLst/>
          </a:prstGeom>
          <a:solidFill>
            <a:srgbClr val="AFD47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6" name="Picture 5" descr="note pad">
            <a:extLst>
              <a:ext uri="{C183D7F6-B498-43B3-948B-1728B52AA6E4}">
                <adec:decorative xmlns:adec="http://schemas.microsoft.com/office/drawing/2017/decorative" xmlns="" val="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02906" y="1294276"/>
            <a:ext cx="860265" cy="1044321"/>
          </a:xfrm>
          <a:prstGeom prst="rect">
            <a:avLst/>
          </a:prstGeom>
        </p:spPr>
      </p:pic>
      <p:sp>
        <p:nvSpPr>
          <p:cNvPr id="36" name="Rounded Rectangle 30">
            <a:extLst>
              <a:ext uri="{FF2B5EF4-FFF2-40B4-BE49-F238E27FC236}">
                <a16:creationId xmlns:a16="http://schemas.microsoft.com/office/drawing/2014/main" id="{FFC5093A-255B-4A0F-BC43-F2A325BE869C}"/>
              </a:ext>
            </a:extLst>
          </p:cNvPr>
          <p:cNvSpPr/>
          <p:nvPr/>
        </p:nvSpPr>
        <p:spPr>
          <a:xfrm>
            <a:off x="5765934" y="1209909"/>
            <a:ext cx="6098501" cy="1263601"/>
          </a:xfrm>
          <a:prstGeom prst="roundRect">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solidFill>
              <a:latin typeface="Arial" panose="020B0604020202020204" pitchFamily="34" charset="0"/>
              <a:cs typeface="Arial" panose="020B0604020202020204" pitchFamily="34" charset="0"/>
            </a:endParaRPr>
          </a:p>
          <a:p>
            <a:pPr algn="ctr"/>
            <a:r>
              <a:rPr lang="en-US" b="1" dirty="0">
                <a:solidFill>
                  <a:schemeClr val="tx1"/>
                </a:solidFill>
                <a:latin typeface="Arial" panose="020B0604020202020204" pitchFamily="34" charset="0"/>
                <a:cs typeface="Arial" panose="020B0604020202020204" pitchFamily="34" charset="0"/>
              </a:rPr>
              <a:t>Subscribe to the SLCP Listserv:</a:t>
            </a:r>
            <a:endParaRPr lang="en-US" dirty="0">
              <a:solidFill>
                <a:schemeClr val="tx1"/>
              </a:solidFill>
              <a:latin typeface="Arial" panose="020B0604020202020204" pitchFamily="34" charset="0"/>
              <a:cs typeface="Arial" panose="020B0604020202020204" pitchFamily="34" charset="0"/>
            </a:endParaRPr>
          </a:p>
          <a:p>
            <a:pPr algn="ctr"/>
            <a:endParaRPr lang="en-US" b="1" dirty="0">
              <a:solidFill>
                <a:schemeClr val="tx1"/>
              </a:solidFill>
              <a:latin typeface="Arial" panose="020B0604020202020204" pitchFamily="34" charset="0"/>
              <a:cs typeface="Arial" panose="020B0604020202020204" pitchFamily="34" charset="0"/>
            </a:endParaRPr>
          </a:p>
          <a:p>
            <a:r>
              <a:rPr lang="en-US" dirty="0">
                <a:solidFill>
                  <a:schemeClr val="tx1"/>
                </a:solidFill>
                <a:latin typeface="Arial" panose="020B0604020202020204" pitchFamily="34" charset="0"/>
                <a:cs typeface="Arial" panose="020B0604020202020204" pitchFamily="34" charset="0"/>
              </a:rPr>
              <a:t>https://www2.calrecycle.ca.gov/Listservs/</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Subscribe/152 </a:t>
            </a:r>
          </a:p>
          <a:p>
            <a:pPr algn="ctr"/>
            <a:endParaRPr lang="en-US" dirty="0">
              <a:latin typeface="Arial" panose="020B0604020202020204" pitchFamily="34" charset="0"/>
              <a:cs typeface="Arial" panose="020B0604020202020204" pitchFamily="34" charset="0"/>
            </a:endParaRPr>
          </a:p>
        </p:txBody>
      </p:sp>
      <p:sp>
        <p:nvSpPr>
          <p:cNvPr id="30" name="Oval 29">
            <a:extLst>
              <a:ext uri="{FF2B5EF4-FFF2-40B4-BE49-F238E27FC236}">
                <a16:creationId xmlns:a16="http://schemas.microsoft.com/office/drawing/2014/main" id="{56684977-289C-4885-893F-C637A9A89615}"/>
              </a:ext>
              <a:ext uri="{C183D7F6-B498-43B3-948B-1728B52AA6E4}">
                <adec:decorative xmlns:adec="http://schemas.microsoft.com/office/drawing/2017/decorative" xmlns="" val="1"/>
              </a:ext>
            </a:extLst>
          </p:cNvPr>
          <p:cNvSpPr/>
          <p:nvPr/>
        </p:nvSpPr>
        <p:spPr>
          <a:xfrm>
            <a:off x="3973519" y="2828801"/>
            <a:ext cx="1740901" cy="1015317"/>
          </a:xfrm>
          <a:prstGeom prst="ellipse">
            <a:avLst/>
          </a:prstGeom>
          <a:solidFill>
            <a:srgbClr val="AFD47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33" name="Picture 32">
            <a:extLst>
              <a:ext uri="{FF2B5EF4-FFF2-40B4-BE49-F238E27FC236}">
                <a16:creationId xmlns:a16="http://schemas.microsoft.com/office/drawing/2014/main" id="{E77FDA5E-8DFD-4DEB-B9FF-A7FEAC681B6D}"/>
              </a:ext>
              <a:ext uri="{C183D7F6-B498-43B3-948B-1728B52AA6E4}">
                <adec:decorative xmlns:adec="http://schemas.microsoft.com/office/drawing/2017/decorative" xmlns=""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63881" y="2949255"/>
            <a:ext cx="1109476" cy="728365"/>
          </a:xfrm>
          <a:prstGeom prst="rect">
            <a:avLst/>
          </a:prstGeom>
        </p:spPr>
      </p:pic>
      <p:sp>
        <p:nvSpPr>
          <p:cNvPr id="22" name="Rounded Rectangle 30">
            <a:extLst>
              <a:ext uri="{FF2B5EF4-FFF2-40B4-BE49-F238E27FC236}">
                <a16:creationId xmlns:a16="http://schemas.microsoft.com/office/drawing/2014/main" id="{4EC7FC7B-41BA-452A-B7C6-A5A5C8E162DB}"/>
              </a:ext>
            </a:extLst>
          </p:cNvPr>
          <p:cNvSpPr/>
          <p:nvPr/>
        </p:nvSpPr>
        <p:spPr>
          <a:xfrm>
            <a:off x="5745815" y="2704660"/>
            <a:ext cx="6098501" cy="1263601"/>
          </a:xfrm>
          <a:prstGeom prst="roundRect">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solidFill>
              <a:latin typeface="Arial" panose="020B0604020202020204" pitchFamily="34" charset="0"/>
              <a:cs typeface="Arial" panose="020B0604020202020204" pitchFamily="34" charset="0"/>
            </a:endParaRPr>
          </a:p>
          <a:p>
            <a:pPr algn="ctr"/>
            <a:endParaRPr lang="en-US" b="1" dirty="0">
              <a:solidFill>
                <a:schemeClr val="tx1"/>
              </a:solidFill>
              <a:latin typeface="Arial" panose="020B0604020202020204" pitchFamily="34" charset="0"/>
              <a:cs typeface="Arial" panose="020B0604020202020204" pitchFamily="34" charset="0"/>
            </a:endParaRPr>
          </a:p>
          <a:p>
            <a:r>
              <a:rPr lang="en-US" dirty="0">
                <a:solidFill>
                  <a:schemeClr val="tx1"/>
                </a:solidFill>
                <a:latin typeface="Arial"/>
                <a:cs typeface="Arial"/>
                <a:hlinkClick r:id="rId6">
                  <a:extLst>
                    <a:ext uri="{A12FA001-AC4F-418D-AE19-62706E023703}">
                      <ahyp:hlinkClr xmlns:ahyp="http://schemas.microsoft.com/office/drawing/2018/hyperlinkcolor" xmlns="" val="tx"/>
                    </a:ext>
                  </a:extLst>
                </a:hlinkClick>
              </a:rPr>
              <a:t>https://www.calrecycle.ca.gov/organics/slcp/enforcement/noic</a:t>
            </a:r>
            <a:endParaRPr lang="en-US" dirty="0">
              <a:solidFill>
                <a:schemeClr val="tx1"/>
              </a:solidFill>
              <a:cs typeface="Calibri"/>
            </a:endParaRPr>
          </a:p>
          <a:p>
            <a:pPr algn="ctr"/>
            <a:endParaRPr lang="en-US" dirty="0">
              <a:latin typeface="Arial" panose="020B0604020202020204" pitchFamily="34" charset="0"/>
              <a:cs typeface="Arial" panose="020B0604020202020204" pitchFamily="34" charset="0"/>
            </a:endParaRPr>
          </a:p>
        </p:txBody>
      </p:sp>
      <p:sp>
        <p:nvSpPr>
          <p:cNvPr id="27" name="Oval 26">
            <a:extLst>
              <a:ext uri="{FF2B5EF4-FFF2-40B4-BE49-F238E27FC236}">
                <a16:creationId xmlns:a16="http://schemas.microsoft.com/office/drawing/2014/main" id="{506E987D-0E61-4720-8028-78C8D9365CFD}"/>
              </a:ext>
              <a:ext uri="{C183D7F6-B498-43B3-948B-1728B52AA6E4}">
                <adec:decorative xmlns:adec="http://schemas.microsoft.com/office/drawing/2017/decorative" xmlns="" val="1"/>
              </a:ext>
            </a:extLst>
          </p:cNvPr>
          <p:cNvSpPr/>
          <p:nvPr/>
        </p:nvSpPr>
        <p:spPr>
          <a:xfrm>
            <a:off x="3938852" y="4240833"/>
            <a:ext cx="1740901" cy="1015317"/>
          </a:xfrm>
          <a:prstGeom prst="ellipse">
            <a:avLst/>
          </a:prstGeom>
          <a:solidFill>
            <a:srgbClr val="AFD47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pic>
        <p:nvPicPr>
          <p:cNvPr id="5" name="Picture 4" descr="qoutes">
            <a:extLst>
              <a:ext uri="{C183D7F6-B498-43B3-948B-1728B52AA6E4}">
                <adec:decorative xmlns:adec="http://schemas.microsoft.com/office/drawing/2017/decorative" xmlns="" val="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05859" y="4312921"/>
            <a:ext cx="956068" cy="728365"/>
          </a:xfrm>
          <a:prstGeom prst="rect">
            <a:avLst/>
          </a:prstGeom>
        </p:spPr>
      </p:pic>
      <p:pic>
        <p:nvPicPr>
          <p:cNvPr id="14" name="Picture 13">
            <a:extLst>
              <a:ext uri="{C183D7F6-B498-43B3-948B-1728B52AA6E4}">
                <adec:decorative xmlns:adec="http://schemas.microsoft.com/office/drawing/2017/decorative" xmlns="" val="1"/>
              </a:ext>
            </a:extLst>
          </p:cNvPr>
          <p:cNvPicPr>
            <a:picLocks noChangeAspect="1"/>
          </p:cNvPicPr>
          <p:nvPr/>
        </p:nvPicPr>
        <p:blipFill>
          <a:blip r:embed="rId7"/>
          <a:stretch>
            <a:fillRect/>
          </a:stretch>
        </p:blipFill>
        <p:spPr>
          <a:xfrm>
            <a:off x="5796855" y="4240833"/>
            <a:ext cx="6067580" cy="1159844"/>
          </a:xfrm>
          <a:prstGeom prst="rect">
            <a:avLst/>
          </a:prstGeom>
        </p:spPr>
      </p:pic>
      <p:sp>
        <p:nvSpPr>
          <p:cNvPr id="24" name="TextBox 23"/>
          <p:cNvSpPr txBox="1"/>
          <p:nvPr/>
        </p:nvSpPr>
        <p:spPr>
          <a:xfrm>
            <a:off x="6031058" y="4477797"/>
            <a:ext cx="5599174" cy="1015663"/>
          </a:xfrm>
          <a:prstGeom prst="rect">
            <a:avLst/>
          </a:prstGeom>
          <a:noFill/>
        </p:spPr>
        <p:txBody>
          <a:bodyPr wrap="square" lIns="91440" tIns="45720" rIns="91440" bIns="45720" rtlCol="0" anchor="t">
            <a:spAutoFit/>
          </a:bodyPr>
          <a:lstStyle/>
          <a:p>
            <a:r>
              <a:rPr lang="en-US" sz="2000" b="1" dirty="0">
                <a:solidFill>
                  <a:schemeClr val="bg1"/>
                </a:solidFill>
                <a:latin typeface="Arial"/>
                <a:cs typeface="Arial"/>
              </a:rPr>
              <a:t>Questions</a:t>
            </a:r>
          </a:p>
          <a:p>
            <a:r>
              <a:rPr lang="en-US" sz="2000" b="1" dirty="0">
                <a:solidFill>
                  <a:schemeClr val="bg1"/>
                </a:solidFill>
                <a:latin typeface="Arial"/>
                <a:cs typeface="Arial"/>
              </a:rPr>
              <a:t>LAMD Liaison or NOIC@calrecycle.ca.gov</a:t>
            </a:r>
          </a:p>
          <a:p>
            <a:pPr algn="r"/>
            <a:endParaRPr lang="en-US" sz="2000" dirty="0">
              <a:solidFill>
                <a:schemeClr val="bg1"/>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FD021B7C-749C-4CEB-BAEA-C262A51DB93A}"/>
              </a:ext>
            </a:extLst>
          </p:cNvPr>
          <p:cNvSpPr txBox="1"/>
          <p:nvPr/>
        </p:nvSpPr>
        <p:spPr>
          <a:xfrm>
            <a:off x="182880" y="6400800"/>
            <a:ext cx="351693" cy="369332"/>
          </a:xfrm>
          <a:prstGeom prst="rect">
            <a:avLst/>
          </a:prstGeom>
          <a:noFill/>
        </p:spPr>
        <p:txBody>
          <a:bodyPr wrap="square" rtlCol="0">
            <a:spAutoFit/>
          </a:bodyPr>
          <a:lstStyle/>
          <a:p>
            <a:r>
              <a:rPr lang="en-US"/>
              <a:t>8</a:t>
            </a:r>
          </a:p>
        </p:txBody>
      </p:sp>
    </p:spTree>
    <p:extLst>
      <p:ext uri="{BB962C8B-B14F-4D97-AF65-F5344CB8AC3E}">
        <p14:creationId xmlns:p14="http://schemas.microsoft.com/office/powerpoint/2010/main" val="1541630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1D54F7B-B9BB-4A2A-BDEF-F9A06B78F970}"/>
              </a:ext>
            </a:extLst>
          </p:cNvPr>
          <p:cNvSpPr>
            <a:spLocks noGrp="1"/>
          </p:cNvSpPr>
          <p:nvPr>
            <p:ph type="title"/>
          </p:nvPr>
        </p:nvSpPr>
        <p:spPr>
          <a:xfrm>
            <a:off x="1616149" y="365125"/>
            <a:ext cx="8654902" cy="1357349"/>
          </a:xfrm>
        </p:spPr>
        <p:txBody>
          <a:bodyPr>
            <a:normAutofit/>
          </a:bodyPr>
          <a:lstStyle/>
          <a:p>
            <a:pPr algn="ctr"/>
            <a:r>
              <a:rPr lang="en-US" sz="4000" b="0" kern="1200" dirty="0"/>
              <a:t>Disclaimer</a:t>
            </a:r>
            <a:endParaRPr lang="en-US" sz="3800" b="0" dirty="0"/>
          </a:p>
        </p:txBody>
      </p:sp>
      <p:sp>
        <p:nvSpPr>
          <p:cNvPr id="3" name="Content Placeholder 2"/>
          <p:cNvSpPr>
            <a:spLocks noGrp="1"/>
          </p:cNvSpPr>
          <p:nvPr>
            <p:ph idx="1"/>
          </p:nvPr>
        </p:nvSpPr>
        <p:spPr>
          <a:xfrm>
            <a:off x="893135" y="1254643"/>
            <a:ext cx="10839944" cy="4848446"/>
          </a:xfrm>
        </p:spPr>
        <p:txBody>
          <a:bodyPr vert="horz" lIns="91440" tIns="45720" rIns="91440" bIns="45720" rtlCol="0" anchor="ctr">
            <a:normAutofit/>
          </a:bodyPr>
          <a:lstStyle/>
          <a:p>
            <a:pPr>
              <a:buNone/>
            </a:pPr>
            <a:r>
              <a:rPr lang="en-US" sz="2000" dirty="0">
                <a:latin typeface="Arial"/>
                <a:cs typeface="Arial"/>
              </a:rPr>
              <a:t>	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 </a:t>
            </a:r>
            <a:endParaRPr lang="en-US" sz="2000" dirty="0"/>
          </a:p>
          <a:p>
            <a:pPr marL="0" indent="0">
              <a:buNone/>
            </a:pPr>
            <a:endParaRPr lang="en-US" sz="2000" i="1" dirty="0"/>
          </a:p>
          <a:p>
            <a:endParaRPr lang="en-US" sz="2000" dirty="0"/>
          </a:p>
        </p:txBody>
      </p:sp>
      <p:sp>
        <p:nvSpPr>
          <p:cNvPr id="13" name="TextBox 12">
            <a:extLst>
              <a:ext uri="{FF2B5EF4-FFF2-40B4-BE49-F238E27FC236}">
                <a16:creationId xmlns:a16="http://schemas.microsoft.com/office/drawing/2014/main" id="{1B4FCC1D-1CED-4DA0-B397-9E8DFCF87705}"/>
              </a:ext>
            </a:extLst>
          </p:cNvPr>
          <p:cNvSpPr txBox="1"/>
          <p:nvPr/>
        </p:nvSpPr>
        <p:spPr>
          <a:xfrm>
            <a:off x="182880" y="6400800"/>
            <a:ext cx="351693" cy="369332"/>
          </a:xfrm>
          <a:prstGeom prst="rect">
            <a:avLst/>
          </a:prstGeom>
          <a:noFill/>
        </p:spPr>
        <p:txBody>
          <a:bodyPr wrap="square" rtlCol="0">
            <a:spAutoFit/>
          </a:bodyPr>
          <a:lstStyle/>
          <a:p>
            <a:r>
              <a:rPr lang="en-US"/>
              <a:t>9</a:t>
            </a:r>
          </a:p>
        </p:txBody>
      </p:sp>
    </p:spTree>
    <p:extLst>
      <p:ext uri="{BB962C8B-B14F-4D97-AF65-F5344CB8AC3E}">
        <p14:creationId xmlns:p14="http://schemas.microsoft.com/office/powerpoint/2010/main" val="36310009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1B775D80705A444B69D6928C853CB8D" ma:contentTypeVersion="4" ma:contentTypeDescription="Create a new document." ma:contentTypeScope="" ma:versionID="131aef0d491b06ba21d71734f74c45d6">
  <xsd:schema xmlns:xsd="http://www.w3.org/2001/XMLSchema" xmlns:xs="http://www.w3.org/2001/XMLSchema" xmlns:p="http://schemas.microsoft.com/office/2006/metadata/properties" xmlns:ns2="2144c9b9-034b-4865-b347-40e6d577ec1d" xmlns:ns3="9ac9cc6c-9458-4eb1-844e-936fe487b20a" targetNamespace="http://schemas.microsoft.com/office/2006/metadata/properties" ma:root="true" ma:fieldsID="f0fbd49419fa39d709a6d7539840e7fa" ns2:_="" ns3:_="">
    <xsd:import namespace="2144c9b9-034b-4865-b347-40e6d577ec1d"/>
    <xsd:import namespace="9ac9cc6c-9458-4eb1-844e-936fe487b20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44c9b9-034b-4865-b347-40e6d577ec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c9cc6c-9458-4eb1-844e-936fe487b20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0CF4961-132E-4019-B14F-0442F0D255B5}">
  <ds:schemaRefs>
    <ds:schemaRef ds:uri="http://schemas.microsoft.com/sharepoint/v3/contenttype/forms"/>
  </ds:schemaRefs>
</ds:datastoreItem>
</file>

<file path=customXml/itemProps2.xml><?xml version="1.0" encoding="utf-8"?>
<ds:datastoreItem xmlns:ds="http://schemas.openxmlformats.org/officeDocument/2006/customXml" ds:itemID="{E75E571C-AFEF-4FE3-A4DF-CC7BF7F4E384}">
  <ds:schemaRefs>
    <ds:schemaRef ds:uri="2144c9b9-034b-4865-b347-40e6d577ec1d"/>
    <ds:schemaRef ds:uri="9ac9cc6c-9458-4eb1-844e-936fe487b2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D09122D-48BD-4719-B773-953C13F4C97D}">
  <ds:schemaRefs>
    <ds:schemaRef ds:uri="2144c9b9-034b-4865-b347-40e6d577ec1d"/>
    <ds:schemaRef ds:uri="9ac9cc6c-9458-4eb1-844e-936fe487b20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TotalTime>
  <Words>1729</Words>
  <Application>Microsoft Office PowerPoint</Application>
  <PresentationFormat>Widescreen</PresentationFormat>
  <Paragraphs>127</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Arial Black</vt:lpstr>
      <vt:lpstr>Arial,Sans-Serif</vt:lpstr>
      <vt:lpstr>Calibri</vt:lpstr>
      <vt:lpstr>Symbol</vt:lpstr>
      <vt:lpstr>Times New Roman</vt:lpstr>
      <vt:lpstr>Office Theme</vt:lpstr>
      <vt:lpstr>SB 1383 Notification  of Intent to Comply Form</vt:lpstr>
      <vt:lpstr>     Background</vt:lpstr>
      <vt:lpstr>Notification Requirements</vt:lpstr>
      <vt:lpstr>Submit to CalRecycle</vt:lpstr>
      <vt:lpstr>CalRecycle Response</vt:lpstr>
      <vt:lpstr>Live Demonstration</vt:lpstr>
      <vt:lpstr>Stay  Engaged</vt:lpstr>
      <vt:lpstr>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Files</dc:creator>
  <cp:lastModifiedBy>Miller, Karla@CalRecycle</cp:lastModifiedBy>
  <cp:revision>95</cp:revision>
  <dcterms:created xsi:type="dcterms:W3CDTF">2019-06-24T00:29:55Z</dcterms:created>
  <dcterms:modified xsi:type="dcterms:W3CDTF">2021-11-30T23:23:37Z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0x01010071B775D80705A444B69D6928C853CB8D</vt:lpwstr>
  </property>
</Properties>
</file>