
<file path=[Content_Types].xml><?xml version="1.0" encoding="utf-8"?>
<Types xmlns="http://schemas.openxmlformats.org/package/2006/content-types">
  <Default Extension="emf" ContentType="image/x-emf"/>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4" r:id="rId4"/>
  </p:sldMasterIdLst>
  <p:notesMasterIdLst>
    <p:notesMasterId r:id="rId21"/>
  </p:notesMasterIdLst>
  <p:handoutMasterIdLst>
    <p:handoutMasterId r:id="rId22"/>
  </p:handoutMasterIdLst>
  <p:sldIdLst>
    <p:sldId id="385" r:id="rId5"/>
    <p:sldId id="406" r:id="rId6"/>
    <p:sldId id="416" r:id="rId7"/>
    <p:sldId id="415" r:id="rId8"/>
    <p:sldId id="408" r:id="rId9"/>
    <p:sldId id="413" r:id="rId10"/>
    <p:sldId id="407" r:id="rId11"/>
    <p:sldId id="391" r:id="rId12"/>
    <p:sldId id="414" r:id="rId13"/>
    <p:sldId id="402" r:id="rId14"/>
    <p:sldId id="403" r:id="rId15"/>
    <p:sldId id="409" r:id="rId16"/>
    <p:sldId id="410" r:id="rId17"/>
    <p:sldId id="411" r:id="rId18"/>
    <p:sldId id="412" r:id="rId19"/>
    <p:sldId id="417" r:id="rId20"/>
  </p:sldIdLst>
  <p:sldSz cx="12192000" cy="6858000"/>
  <p:notesSz cx="9296400" cy="7010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itle" id="{9136056D-69DA-4B22-ADFB-EC64F4026EEA}">
          <p14:sldIdLst>
            <p14:sldId id="385"/>
            <p14:sldId id="406"/>
            <p14:sldId id="416"/>
            <p14:sldId id="415"/>
            <p14:sldId id="408"/>
            <p14:sldId id="413"/>
            <p14:sldId id="407"/>
            <p14:sldId id="391"/>
            <p14:sldId id="414"/>
            <p14:sldId id="402"/>
            <p14:sldId id="403"/>
            <p14:sldId id="409"/>
            <p14:sldId id="410"/>
            <p14:sldId id="411"/>
            <p14:sldId id="412"/>
            <p14:sldId id="417"/>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Zargar, Kamrun@CalRecycle" initials="ZK" lastIdx="2" clrIdx="0">
    <p:extLst>
      <p:ext uri="{19B8F6BF-5375-455C-9EA6-DF929625EA0E}">
        <p15:presenceInfo xmlns:p15="http://schemas.microsoft.com/office/powerpoint/2012/main" userId="S::Kamrun.Zargar@CalRecycle.ca.gov::5757a30c-18b4-4d93-90fe-dd635df8798e"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355232"/>
    <a:srgbClr val="65A050"/>
    <a:srgbClr val="008000"/>
    <a:srgbClr val="0989B1"/>
    <a:srgbClr val="C6B18D"/>
    <a:srgbClr val="9FD1D4"/>
    <a:srgbClr val="003056"/>
    <a:srgbClr val="AFD47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4580" autoAdjust="0"/>
    <p:restoredTop sz="40192" autoAdjust="0"/>
  </p:normalViewPr>
  <p:slideViewPr>
    <p:cSldViewPr snapToGrid="0">
      <p:cViewPr varScale="1">
        <p:scale>
          <a:sx n="44" d="100"/>
          <a:sy n="44" d="100"/>
        </p:scale>
        <p:origin x="1056" y="48"/>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108" d="100"/>
          <a:sy n="108" d="100"/>
        </p:scale>
        <p:origin x="2568" y="7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commentAuthors" Target="commentAuthor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handoutMaster" Target="handoutMasters/handout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4029145" cy="351240"/>
          </a:xfrm>
          <a:prstGeom prst="rect">
            <a:avLst/>
          </a:prstGeom>
        </p:spPr>
        <p:txBody>
          <a:bodyPr vert="horz" lIns="91650" tIns="45825" rIns="91650" bIns="45825" rtlCol="0"/>
          <a:lstStyle>
            <a:lvl1pPr algn="l">
              <a:defRPr sz="1200"/>
            </a:lvl1pPr>
          </a:lstStyle>
          <a:p>
            <a:endParaRPr lang="en-US"/>
          </a:p>
        </p:txBody>
      </p:sp>
      <p:sp>
        <p:nvSpPr>
          <p:cNvPr id="3" name="Date Placeholder 2"/>
          <p:cNvSpPr>
            <a:spLocks noGrp="1"/>
          </p:cNvSpPr>
          <p:nvPr>
            <p:ph type="dt" sz="quarter" idx="1"/>
          </p:nvPr>
        </p:nvSpPr>
        <p:spPr>
          <a:xfrm>
            <a:off x="5265144" y="0"/>
            <a:ext cx="4029145" cy="351240"/>
          </a:xfrm>
          <a:prstGeom prst="rect">
            <a:avLst/>
          </a:prstGeom>
        </p:spPr>
        <p:txBody>
          <a:bodyPr vert="horz" lIns="91650" tIns="45825" rIns="91650" bIns="45825" rtlCol="0"/>
          <a:lstStyle>
            <a:lvl1pPr algn="r">
              <a:defRPr sz="1200"/>
            </a:lvl1pPr>
          </a:lstStyle>
          <a:p>
            <a:fld id="{E5F4A40B-CEDF-44C9-92C0-D48EB58AD2BA}" type="datetimeFigureOut">
              <a:rPr lang="en-US" smtClean="0"/>
              <a:t>12/1/2021</a:t>
            </a:fld>
            <a:endParaRPr lang="en-US"/>
          </a:p>
        </p:txBody>
      </p:sp>
      <p:sp>
        <p:nvSpPr>
          <p:cNvPr id="4" name="Footer Placeholder 3"/>
          <p:cNvSpPr>
            <a:spLocks noGrp="1"/>
          </p:cNvSpPr>
          <p:nvPr>
            <p:ph type="ftr" sz="quarter" idx="2"/>
          </p:nvPr>
        </p:nvSpPr>
        <p:spPr>
          <a:xfrm>
            <a:off x="1" y="6659161"/>
            <a:ext cx="4029145" cy="351239"/>
          </a:xfrm>
          <a:prstGeom prst="rect">
            <a:avLst/>
          </a:prstGeom>
        </p:spPr>
        <p:txBody>
          <a:bodyPr vert="horz" lIns="91650" tIns="45825" rIns="91650" bIns="45825" rtlCol="0" anchor="b"/>
          <a:lstStyle>
            <a:lvl1pPr algn="l">
              <a:defRPr sz="1200"/>
            </a:lvl1pPr>
          </a:lstStyle>
          <a:p>
            <a:endParaRPr lang="en-US"/>
          </a:p>
        </p:txBody>
      </p:sp>
      <p:sp>
        <p:nvSpPr>
          <p:cNvPr id="5" name="Slide Number Placeholder 4"/>
          <p:cNvSpPr>
            <a:spLocks noGrp="1"/>
          </p:cNvSpPr>
          <p:nvPr>
            <p:ph type="sldNum" sz="quarter" idx="3"/>
          </p:nvPr>
        </p:nvSpPr>
        <p:spPr>
          <a:xfrm>
            <a:off x="5265144" y="6659161"/>
            <a:ext cx="4029145" cy="351239"/>
          </a:xfrm>
          <a:prstGeom prst="rect">
            <a:avLst/>
          </a:prstGeom>
        </p:spPr>
        <p:txBody>
          <a:bodyPr vert="horz" lIns="91650" tIns="45825" rIns="91650" bIns="45825" rtlCol="0" anchor="b"/>
          <a:lstStyle>
            <a:lvl1pPr algn="r">
              <a:defRPr sz="1200"/>
            </a:lvl1pPr>
          </a:lstStyle>
          <a:p>
            <a:fld id="{8B22A8B2-6E46-4B90-A4E5-DEE91061D7FC}" type="slidenum">
              <a:rPr lang="en-US" smtClean="0"/>
              <a:t>‹#›</a:t>
            </a:fld>
            <a:endParaRPr lang="en-US"/>
          </a:p>
        </p:txBody>
      </p:sp>
    </p:spTree>
    <p:extLst>
      <p:ext uri="{BB962C8B-B14F-4D97-AF65-F5344CB8AC3E}">
        <p14:creationId xmlns:p14="http://schemas.microsoft.com/office/powerpoint/2010/main" val="311230494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4028439" cy="351737"/>
          </a:xfrm>
          <a:prstGeom prst="rect">
            <a:avLst/>
          </a:prstGeom>
        </p:spPr>
        <p:txBody>
          <a:bodyPr vert="horz" lIns="93172" tIns="46586" rIns="93172" bIns="46586" rtlCol="0"/>
          <a:lstStyle>
            <a:lvl1pPr algn="l">
              <a:defRPr sz="1200"/>
            </a:lvl1pPr>
          </a:lstStyle>
          <a:p>
            <a:endParaRPr lang="en-US"/>
          </a:p>
        </p:txBody>
      </p:sp>
      <p:sp>
        <p:nvSpPr>
          <p:cNvPr id="3" name="Date Placeholder 2"/>
          <p:cNvSpPr>
            <a:spLocks noGrp="1"/>
          </p:cNvSpPr>
          <p:nvPr>
            <p:ph type="dt" idx="1"/>
          </p:nvPr>
        </p:nvSpPr>
        <p:spPr>
          <a:xfrm>
            <a:off x="5265809" y="1"/>
            <a:ext cx="4028439" cy="351737"/>
          </a:xfrm>
          <a:prstGeom prst="rect">
            <a:avLst/>
          </a:prstGeom>
        </p:spPr>
        <p:txBody>
          <a:bodyPr vert="horz" lIns="93172" tIns="46586" rIns="93172" bIns="46586" rtlCol="0"/>
          <a:lstStyle>
            <a:lvl1pPr algn="r">
              <a:defRPr sz="1200"/>
            </a:lvl1pPr>
          </a:lstStyle>
          <a:p>
            <a:fld id="{69AC2B2A-4B42-48FB-ACA8-9C2F5B5C9231}" type="datetimeFigureOut">
              <a:rPr lang="en-US" smtClean="0"/>
              <a:t>12/1/2021</a:t>
            </a:fld>
            <a:endParaRPr lang="en-US"/>
          </a:p>
        </p:txBody>
      </p:sp>
      <p:sp>
        <p:nvSpPr>
          <p:cNvPr id="4" name="Slide Image Placeholder 3"/>
          <p:cNvSpPr>
            <a:spLocks noGrp="1" noRot="1" noChangeAspect="1"/>
          </p:cNvSpPr>
          <p:nvPr>
            <p:ph type="sldImg" idx="2"/>
          </p:nvPr>
        </p:nvSpPr>
        <p:spPr>
          <a:xfrm>
            <a:off x="3551238" y="806450"/>
            <a:ext cx="2119312" cy="1192213"/>
          </a:xfrm>
          <a:prstGeom prst="rect">
            <a:avLst/>
          </a:prstGeom>
          <a:noFill/>
          <a:ln w="12700">
            <a:solidFill>
              <a:prstClr val="black"/>
            </a:solidFill>
          </a:ln>
        </p:spPr>
        <p:txBody>
          <a:bodyPr vert="horz" lIns="93172" tIns="46586" rIns="93172" bIns="46586" rtlCol="0" anchor="ctr"/>
          <a:lstStyle/>
          <a:p>
            <a:endParaRPr lang="en-US"/>
          </a:p>
        </p:txBody>
      </p:sp>
      <p:sp>
        <p:nvSpPr>
          <p:cNvPr id="5" name="Notes Placeholder 4"/>
          <p:cNvSpPr>
            <a:spLocks noGrp="1"/>
          </p:cNvSpPr>
          <p:nvPr>
            <p:ph type="body" sz="quarter" idx="3"/>
          </p:nvPr>
        </p:nvSpPr>
        <p:spPr>
          <a:xfrm>
            <a:off x="929640" y="2077156"/>
            <a:ext cx="7437120" cy="4056945"/>
          </a:xfrm>
          <a:prstGeom prst="rect">
            <a:avLst/>
          </a:prstGeom>
        </p:spPr>
        <p:txBody>
          <a:bodyPr vert="horz" lIns="93172" tIns="46586" rIns="93172" bIns="46586"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6658664"/>
            <a:ext cx="4028439" cy="351736"/>
          </a:xfrm>
          <a:prstGeom prst="rect">
            <a:avLst/>
          </a:prstGeom>
        </p:spPr>
        <p:txBody>
          <a:bodyPr vert="horz" lIns="93172" tIns="46586" rIns="93172" bIns="46586" rtlCol="0" anchor="b"/>
          <a:lstStyle>
            <a:lvl1pPr algn="l">
              <a:defRPr sz="1200"/>
            </a:lvl1pPr>
          </a:lstStyle>
          <a:p>
            <a:endParaRPr lang="en-US"/>
          </a:p>
        </p:txBody>
      </p:sp>
      <p:sp>
        <p:nvSpPr>
          <p:cNvPr id="7" name="Slide Number Placeholder 6"/>
          <p:cNvSpPr>
            <a:spLocks noGrp="1"/>
          </p:cNvSpPr>
          <p:nvPr>
            <p:ph type="sldNum" sz="quarter" idx="5"/>
          </p:nvPr>
        </p:nvSpPr>
        <p:spPr>
          <a:xfrm>
            <a:off x="5265809" y="6658664"/>
            <a:ext cx="4028439" cy="351736"/>
          </a:xfrm>
          <a:prstGeom prst="rect">
            <a:avLst/>
          </a:prstGeom>
        </p:spPr>
        <p:txBody>
          <a:bodyPr vert="horz" lIns="93172" tIns="46586" rIns="93172" bIns="46586" rtlCol="0" anchor="b"/>
          <a:lstStyle>
            <a:lvl1pPr algn="r">
              <a:defRPr sz="1200"/>
            </a:lvl1pPr>
          </a:lstStyle>
          <a:p>
            <a:fld id="{1DE51964-3566-4C49-BA1B-81C33D94F3B4}" type="slidenum">
              <a:rPr lang="en-US" smtClean="0"/>
              <a:t>‹#›</a:t>
            </a:fld>
            <a:endParaRPr lang="en-US"/>
          </a:p>
        </p:txBody>
      </p:sp>
    </p:spTree>
    <p:extLst>
      <p:ext uri="{BB962C8B-B14F-4D97-AF65-F5344CB8AC3E}">
        <p14:creationId xmlns:p14="http://schemas.microsoft.com/office/powerpoint/2010/main" val="15534407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webinar will cover SB 1383 Recycling and Disposal Reporting system reporting requirements. Please note that CalRecycle anticipates putting on another webinar or training video close to start of reporting describing in greater detail the material covered in this webinar. </a:t>
            </a:r>
          </a:p>
        </p:txBody>
      </p:sp>
      <p:sp>
        <p:nvSpPr>
          <p:cNvPr id="4" name="Slide Number Placeholder 3"/>
          <p:cNvSpPr>
            <a:spLocks noGrp="1"/>
          </p:cNvSpPr>
          <p:nvPr>
            <p:ph type="sldNum" sz="quarter" idx="5"/>
          </p:nvPr>
        </p:nvSpPr>
        <p:spPr/>
        <p:txBody>
          <a:bodyPr/>
          <a:lstStyle/>
          <a:p>
            <a:fld id="{1DE51964-3566-4C49-BA1B-81C33D94F3B4}" type="slidenum">
              <a:rPr lang="en-US" smtClean="0"/>
              <a:t>1</a:t>
            </a:fld>
            <a:endParaRPr lang="en-US"/>
          </a:p>
        </p:txBody>
      </p:sp>
    </p:spTree>
    <p:extLst>
      <p:ext uri="{BB962C8B-B14F-4D97-AF65-F5344CB8AC3E}">
        <p14:creationId xmlns:p14="http://schemas.microsoft.com/office/powerpoint/2010/main" val="21421280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The disclaimer is included in each document and specifies that the use of these documents is optional and not an enforceable regulatory requirement and do not ensure regulatory compliance if they are used. </a:t>
            </a:r>
          </a:p>
          <a:p>
            <a:pPr marL="342900" marR="0" lvl="0" indent="-342900">
              <a:lnSpc>
                <a:spcPct val="107000"/>
              </a:lnSpc>
              <a:spcBef>
                <a:spcPts val="0"/>
              </a:spcBef>
              <a:spcAft>
                <a:spcPts val="800"/>
              </a:spcAft>
              <a:buFont typeface="Arial" panose="020B0604020202020204" pitchFamily="34" charset="0"/>
              <a:buChar char="•"/>
            </a:pPr>
            <a:r>
              <a:rPr lang="en-US" sz="1200" dirty="0">
                <a:effectLst/>
                <a:latin typeface="Arial" panose="020B0604020202020204" pitchFamily="34" charset="0"/>
                <a:ea typeface="Calibri" panose="020F0502020204030204" pitchFamily="34" charset="0"/>
                <a:cs typeface="Times New Roman" panose="02020603050405020304" pitchFamily="18" charset="0"/>
              </a:rPr>
              <a:t>Please read the disclaimer in its entirety before using any of the documents discussed in this webinar. </a:t>
            </a:r>
            <a:r>
              <a:rPr lang="en-US" dirty="0"/>
              <a:t> </a:t>
            </a:r>
          </a:p>
        </p:txBody>
      </p:sp>
      <p:sp>
        <p:nvSpPr>
          <p:cNvPr id="4" name="Slide Number Placeholder 3"/>
          <p:cNvSpPr>
            <a:spLocks noGrp="1"/>
          </p:cNvSpPr>
          <p:nvPr>
            <p:ph type="sldNum" sz="quarter" idx="5"/>
          </p:nvPr>
        </p:nvSpPr>
        <p:spPr/>
        <p:txBody>
          <a:bodyPr/>
          <a:lstStyle/>
          <a:p>
            <a:fld id="{1DE51964-3566-4C49-BA1B-81C33D94F3B4}" type="slidenum">
              <a:rPr lang="en-US" smtClean="0"/>
              <a:t>2</a:t>
            </a:fld>
            <a:endParaRPr lang="en-US"/>
          </a:p>
        </p:txBody>
      </p:sp>
    </p:spTree>
    <p:extLst>
      <p:ext uri="{BB962C8B-B14F-4D97-AF65-F5344CB8AC3E}">
        <p14:creationId xmlns:p14="http://schemas.microsoft.com/office/powerpoint/2010/main" val="25936157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Good morning.</a:t>
            </a:r>
          </a:p>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After this morning’s presentation we will have Q&amp;A session </a:t>
            </a:r>
          </a:p>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Please use the instructions shown on the slide for the Q&amp;A session.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u="none" strike="noStrike" kern="1200" baseline="0" dirty="0">
                <a:solidFill>
                  <a:schemeClr val="tx1"/>
                </a:solidFill>
                <a:latin typeface="+mn-lt"/>
                <a:ea typeface="+mn-ea"/>
                <a:cs typeface="+mn-cs"/>
              </a:rPr>
              <a:t>If you are using the </a:t>
            </a:r>
            <a:r>
              <a:rPr lang="en-US" sz="1200" b="0" i="0" u="none" strike="noStrike" kern="1200" baseline="0" dirty="0" err="1">
                <a:solidFill>
                  <a:schemeClr val="tx1"/>
                </a:solidFill>
                <a:latin typeface="+mn-lt"/>
                <a:ea typeface="+mn-ea"/>
                <a:cs typeface="+mn-cs"/>
              </a:rPr>
              <a:t>GoToWebinar</a:t>
            </a:r>
            <a:r>
              <a:rPr lang="en-US" sz="1200" b="0" i="0" u="none" strike="noStrike" kern="1200" baseline="0" dirty="0">
                <a:solidFill>
                  <a:schemeClr val="tx1"/>
                </a:solidFill>
                <a:latin typeface="+mn-lt"/>
                <a:ea typeface="+mn-ea"/>
                <a:cs typeface="+mn-cs"/>
              </a:rPr>
              <a:t> platform and would like to ask a question, please type your question into the “question” pane.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u="none" strike="noStrike" kern="1200" baseline="0" dirty="0">
                <a:solidFill>
                  <a:schemeClr val="tx1"/>
                </a:solidFill>
                <a:latin typeface="+mn-lt"/>
                <a:ea typeface="+mn-ea"/>
                <a:cs typeface="+mn-cs"/>
              </a:rPr>
              <a:t>If you are watching the webinar via the CalEPA broadcast, please email your questions to the SLCP inbox. </a:t>
            </a:r>
          </a:p>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Staff will unmute participants in the order that questions come in. </a:t>
            </a:r>
          </a:p>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You will need to unmute yourself on your end when asked to by CalRecycle staff. </a:t>
            </a:r>
          </a:p>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Please state your affiliation before asking your question.</a:t>
            </a:r>
          </a:p>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CalRecycle staff may respond to some questions in writing through </a:t>
            </a:r>
            <a:r>
              <a:rPr lang="en-US" sz="1200" b="0" i="0" u="none" strike="noStrike" kern="1200" baseline="0" dirty="0" err="1">
                <a:solidFill>
                  <a:schemeClr val="tx1"/>
                </a:solidFill>
                <a:latin typeface="+mn-lt"/>
                <a:ea typeface="+mn-ea"/>
                <a:cs typeface="+mn-cs"/>
              </a:rPr>
              <a:t>GoToWebinar</a:t>
            </a:r>
            <a:r>
              <a:rPr lang="en-US" sz="1200" b="0" i="0" u="none" strike="noStrike" kern="1200" baseline="0" dirty="0">
                <a:solidFill>
                  <a:schemeClr val="tx1"/>
                </a:solidFill>
                <a:latin typeface="+mn-lt"/>
                <a:ea typeface="+mn-ea"/>
                <a:cs typeface="+mn-cs"/>
              </a:rPr>
              <a:t>. </a:t>
            </a:r>
          </a:p>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We will verbalize these written responses for everyone to hear.</a:t>
            </a:r>
          </a:p>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Questions and comments regarding the merit of the regulations were responded to during the rulemaking period. </a:t>
            </a:r>
          </a:p>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Therefore, today we will focus on questions or clarifications regarding implementation and tools.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u="none" strike="noStrike" kern="1200" baseline="0" dirty="0">
                <a:solidFill>
                  <a:schemeClr val="tx1"/>
                </a:solidFill>
                <a:latin typeface="+mn-lt"/>
                <a:ea typeface="+mn-ea"/>
                <a:cs typeface="+mn-cs"/>
              </a:rPr>
              <a:t>Now I will hand it off to Curie and Arlene for their presentation.</a:t>
            </a:r>
          </a:p>
          <a:p>
            <a:pPr marL="342900" marR="0" lvl="0" indent="-342900">
              <a:lnSpc>
                <a:spcPct val="107000"/>
              </a:lnSpc>
              <a:spcBef>
                <a:spcPts val="0"/>
              </a:spcBef>
              <a:spcAft>
                <a:spcPts val="0"/>
              </a:spcAft>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1DE51964-3566-4C49-BA1B-81C33D94F3B4}" type="slidenum">
              <a:rPr lang="en-US" smtClean="0"/>
              <a:t>3</a:t>
            </a:fld>
            <a:endParaRPr lang="en-US"/>
          </a:p>
        </p:txBody>
      </p:sp>
    </p:spTree>
    <p:extLst>
      <p:ext uri="{BB962C8B-B14F-4D97-AF65-F5344CB8AC3E}">
        <p14:creationId xmlns:p14="http://schemas.microsoft.com/office/powerpoint/2010/main" val="25436303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The purpose of this presentation is to </a:t>
            </a:r>
            <a:r>
              <a:rPr lang="en-US" dirty="0">
                <a:latin typeface="Arial" panose="020B0604020202020204" pitchFamily="34" charset="0"/>
                <a:cs typeface="Arial" panose="020B0604020202020204" pitchFamily="34" charset="0"/>
              </a:rPr>
              <a:t>Highlight the entities and data required to be report via RDRS to comply with SB 1383 Regulations regarding organic material recovery.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latin typeface="Arial" panose="020B0604020202020204" pitchFamily="34" charset="0"/>
                <a:cs typeface="Arial" panose="020B0604020202020204" pitchFamily="34" charset="0"/>
              </a:rPr>
              <a:t>This reporting will commence with the first RDRS reporting period in 2022, and every reporting period thereafter.</a:t>
            </a:r>
          </a:p>
          <a:p>
            <a:r>
              <a:rPr lang="en-US" dirty="0"/>
              <a:t> </a:t>
            </a:r>
          </a:p>
        </p:txBody>
      </p:sp>
      <p:sp>
        <p:nvSpPr>
          <p:cNvPr id="4" name="Slide Number Placeholder 3"/>
          <p:cNvSpPr>
            <a:spLocks noGrp="1"/>
          </p:cNvSpPr>
          <p:nvPr>
            <p:ph type="sldNum" sz="quarter" idx="5"/>
          </p:nvPr>
        </p:nvSpPr>
        <p:spPr/>
        <p:txBody>
          <a:bodyPr/>
          <a:lstStyle/>
          <a:p>
            <a:fld id="{1DE51964-3566-4C49-BA1B-81C33D94F3B4}" type="slidenum">
              <a:rPr lang="en-US" smtClean="0"/>
              <a:t>4</a:t>
            </a:fld>
            <a:endParaRPr lang="en-US"/>
          </a:p>
        </p:txBody>
      </p:sp>
    </p:spTree>
    <p:extLst>
      <p:ext uri="{BB962C8B-B14F-4D97-AF65-F5344CB8AC3E}">
        <p14:creationId xmlns:p14="http://schemas.microsoft.com/office/powerpoint/2010/main" val="3497494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r>
              <a:rPr lang="en-US" dirty="0"/>
              <a:t>The presentation will cover </a:t>
            </a:r>
          </a:p>
          <a:p>
            <a:pPr marL="0" indent="0">
              <a:buFont typeface="+mj-lt"/>
              <a:buNone/>
            </a:pPr>
            <a:endParaRPr lang="en-US" dirty="0">
              <a:latin typeface="Arial" panose="020B0604020202020204" pitchFamily="34" charset="0"/>
              <a:cs typeface="Arial" panose="020B0604020202020204" pitchFamily="34" charset="0"/>
            </a:endParaRPr>
          </a:p>
          <a:p>
            <a:pPr marL="0" indent="0">
              <a:buFont typeface="+mj-lt"/>
              <a:buNone/>
            </a:pPr>
            <a:r>
              <a:rPr lang="en-US" dirty="0">
                <a:latin typeface="Arial" panose="020B0604020202020204" pitchFamily="34" charset="0"/>
                <a:cs typeface="Arial" panose="020B0604020202020204" pitchFamily="34" charset="0"/>
              </a:rPr>
              <a:t>I. SB1383 Regulation Sections that pertain to RDRS reporting requirements for:</a:t>
            </a:r>
          </a:p>
          <a:p>
            <a:pPr marL="0" indent="0">
              <a:buNone/>
            </a:pPr>
            <a:endParaRPr lang="en-US" dirty="0">
              <a:latin typeface="Arial" panose="020B0604020202020204" pitchFamily="34" charset="0"/>
              <a:cs typeface="Arial" panose="020B0604020202020204" pitchFamily="34" charset="0"/>
            </a:endParaRPr>
          </a:p>
          <a:p>
            <a:pPr marL="914400" lvl="1" indent="-457200">
              <a:buFont typeface="Arial" panose="020B0604020202020204" pitchFamily="34" charset="0"/>
              <a:buChar char="•"/>
            </a:pPr>
            <a:r>
              <a:rPr lang="en-US" sz="2800" dirty="0">
                <a:latin typeface="Arial" panose="020B0604020202020204" pitchFamily="34" charset="0"/>
                <a:cs typeface="Arial" panose="020B0604020202020204" pitchFamily="34" charset="0"/>
              </a:rPr>
              <a:t>Haulers</a:t>
            </a:r>
          </a:p>
          <a:p>
            <a:pPr marL="914400" lvl="1" indent="-457200">
              <a:buFont typeface="Arial" panose="020B0604020202020204" pitchFamily="34" charset="0"/>
              <a:buChar char="•"/>
            </a:pPr>
            <a:r>
              <a:rPr lang="en-US" sz="2800" dirty="0">
                <a:latin typeface="Arial" panose="020B0604020202020204" pitchFamily="34" charset="0"/>
                <a:cs typeface="Arial" panose="020B0604020202020204" pitchFamily="34" charset="0"/>
              </a:rPr>
              <a:t>Transfer/Processors (T/P), and</a:t>
            </a:r>
          </a:p>
          <a:p>
            <a:pPr marL="914400" lvl="1" indent="-457200">
              <a:buFont typeface="Arial" panose="020B0604020202020204" pitchFamily="34" charset="0"/>
              <a:buChar char="•"/>
            </a:pPr>
            <a:r>
              <a:rPr lang="en-US" sz="2800" dirty="0">
                <a:latin typeface="Arial" panose="020B0604020202020204" pitchFamily="34" charset="0"/>
                <a:cs typeface="Arial" panose="020B0604020202020204" pitchFamily="34" charset="0"/>
              </a:rPr>
              <a:t>Recycling and Composting Facilities and Operations</a:t>
            </a:r>
          </a:p>
          <a:p>
            <a:endParaRPr lang="en-US" dirty="0">
              <a:latin typeface="Arial" panose="020B0604020202020204" pitchFamily="34" charset="0"/>
              <a:cs typeface="Arial" panose="020B0604020202020204" pitchFamily="34" charset="0"/>
            </a:endParaRPr>
          </a:p>
          <a:p>
            <a:pPr marL="0" indent="0">
              <a:buNone/>
            </a:pPr>
            <a:r>
              <a:rPr lang="en-US" dirty="0">
                <a:latin typeface="Arial" panose="020B0604020202020204" pitchFamily="34" charset="0"/>
                <a:cs typeface="Arial" panose="020B0604020202020204" pitchFamily="34" charset="0"/>
              </a:rPr>
              <a:t>II.  Once the material in the presentation has been covered, we will open the webinar to questions</a:t>
            </a:r>
          </a:p>
          <a:p>
            <a:endParaRPr lang="en-US" dirty="0"/>
          </a:p>
        </p:txBody>
      </p:sp>
      <p:sp>
        <p:nvSpPr>
          <p:cNvPr id="4" name="Slide Number Placeholder 3"/>
          <p:cNvSpPr>
            <a:spLocks noGrp="1"/>
          </p:cNvSpPr>
          <p:nvPr>
            <p:ph type="sldNum" sz="quarter" idx="5"/>
          </p:nvPr>
        </p:nvSpPr>
        <p:spPr/>
        <p:txBody>
          <a:bodyPr/>
          <a:lstStyle/>
          <a:p>
            <a:fld id="{1DE51964-3566-4C49-BA1B-81C33D94F3B4}" type="slidenum">
              <a:rPr lang="en-US" smtClean="0"/>
              <a:t>5</a:t>
            </a:fld>
            <a:endParaRPr lang="en-US"/>
          </a:p>
        </p:txBody>
      </p:sp>
    </p:spTree>
    <p:extLst>
      <p:ext uri="{BB962C8B-B14F-4D97-AF65-F5344CB8AC3E}">
        <p14:creationId xmlns:p14="http://schemas.microsoft.com/office/powerpoint/2010/main" val="16853396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latin typeface="Arial" panose="020B0604020202020204" pitchFamily="34" charset="0"/>
                <a:cs typeface="Arial" panose="020B0604020202020204" pitchFamily="34" charset="0"/>
              </a:rPr>
              <a:t>Please note that, SB 1383 RDRS reporting only applies to entities that are required to report pursuant to AB 901</a:t>
            </a:r>
          </a:p>
          <a:p>
            <a:pPr marL="171450" indent="-171450">
              <a:buFont typeface="Arial" panose="020B0604020202020204" pitchFamily="34" charset="0"/>
              <a:buChar char="•"/>
            </a:pPr>
            <a:r>
              <a:rPr lang="en-US" dirty="0">
                <a:latin typeface="Arial" panose="020B0604020202020204" pitchFamily="34" charset="0"/>
                <a:cs typeface="Arial" panose="020B0604020202020204" pitchFamily="34" charset="0"/>
              </a:rPr>
              <a:t>If you are not registered in RDRS, and need to assess if you are required do report pursuant to AB 901, please navigate to the following links: </a:t>
            </a:r>
          </a:p>
          <a:p>
            <a:endParaRPr lang="en-US" dirty="0"/>
          </a:p>
        </p:txBody>
      </p:sp>
      <p:sp>
        <p:nvSpPr>
          <p:cNvPr id="4" name="Slide Number Placeholder 3"/>
          <p:cNvSpPr>
            <a:spLocks noGrp="1"/>
          </p:cNvSpPr>
          <p:nvPr>
            <p:ph type="sldNum" sz="quarter" idx="5"/>
          </p:nvPr>
        </p:nvSpPr>
        <p:spPr/>
        <p:txBody>
          <a:bodyPr/>
          <a:lstStyle/>
          <a:p>
            <a:fld id="{1DE51964-3566-4C49-BA1B-81C33D94F3B4}" type="slidenum">
              <a:rPr lang="en-US" smtClean="0"/>
              <a:t>6</a:t>
            </a:fld>
            <a:endParaRPr lang="en-US"/>
          </a:p>
        </p:txBody>
      </p:sp>
    </p:spTree>
    <p:extLst>
      <p:ext uri="{BB962C8B-B14F-4D97-AF65-F5344CB8AC3E}">
        <p14:creationId xmlns:p14="http://schemas.microsoft.com/office/powerpoint/2010/main" val="9610466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SB 1383 Regulation that cover RDRS reporting requirements are covered in chapter 9, article 9.25 and sections 18815.4 (for haulers), 18815.5 (for Transfer/Processors) and 18815.7 (for Recycling and Composting Facilities and Operations)</a:t>
            </a:r>
          </a:p>
        </p:txBody>
      </p:sp>
      <p:sp>
        <p:nvSpPr>
          <p:cNvPr id="4" name="Slide Number Placeholder 3"/>
          <p:cNvSpPr>
            <a:spLocks noGrp="1"/>
          </p:cNvSpPr>
          <p:nvPr>
            <p:ph type="sldNum" sz="quarter" idx="5"/>
          </p:nvPr>
        </p:nvSpPr>
        <p:spPr/>
        <p:txBody>
          <a:bodyPr/>
          <a:lstStyle/>
          <a:p>
            <a:fld id="{1DE51964-3566-4C49-BA1B-81C33D94F3B4}" type="slidenum">
              <a:rPr lang="en-US" smtClean="0"/>
              <a:t>7</a:t>
            </a:fld>
            <a:endParaRPr lang="en-US"/>
          </a:p>
        </p:txBody>
      </p:sp>
    </p:spTree>
    <p:extLst>
      <p:ext uri="{BB962C8B-B14F-4D97-AF65-F5344CB8AC3E}">
        <p14:creationId xmlns:p14="http://schemas.microsoft.com/office/powerpoint/2010/main" val="8295789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we will cover the </a:t>
            </a:r>
            <a:r>
              <a:rPr lang="en-US" b="0" dirty="0">
                <a:latin typeface="Arial" panose="020B0604020202020204" pitchFamily="34" charset="0"/>
                <a:cs typeface="Arial" panose="020B0604020202020204" pitchFamily="34" charset="0"/>
              </a:rPr>
              <a:t>SB 1383 RDRS Reporting Requirements for Various Entities</a:t>
            </a:r>
            <a:endParaRPr lang="en-US" b="0" dirty="0"/>
          </a:p>
        </p:txBody>
      </p:sp>
      <p:sp>
        <p:nvSpPr>
          <p:cNvPr id="4" name="Slide Number Placeholder 3"/>
          <p:cNvSpPr>
            <a:spLocks noGrp="1"/>
          </p:cNvSpPr>
          <p:nvPr>
            <p:ph type="sldNum" sz="quarter" idx="5"/>
          </p:nvPr>
        </p:nvSpPr>
        <p:spPr/>
        <p:txBody>
          <a:bodyPr/>
          <a:lstStyle/>
          <a:p>
            <a:fld id="{1DE51964-3566-4C49-BA1B-81C33D94F3B4}" type="slidenum">
              <a:rPr lang="en-US" smtClean="0"/>
              <a:t>8</a:t>
            </a:fld>
            <a:endParaRPr lang="en-US"/>
          </a:p>
        </p:txBody>
      </p:sp>
    </p:spTree>
    <p:extLst>
      <p:ext uri="{BB962C8B-B14F-4D97-AF65-F5344CB8AC3E}">
        <p14:creationId xmlns:p14="http://schemas.microsoft.com/office/powerpoint/2010/main" val="32399058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Haulers, do not need to report additional information to RDRS but are required to identify </a:t>
            </a:r>
            <a:r>
              <a:rPr lang="en-US" dirty="0">
                <a:latin typeface="Arial" panose="020B0604020202020204" pitchFamily="34" charset="0"/>
                <a:cs typeface="Arial" panose="020B0604020202020204" pitchFamily="34" charset="0"/>
              </a:rPr>
              <a:t> (at the time of delivery), for all materials delivered to each receiving reporting entity whether the material is collected from a, Source separated organic waste collection stream OR from a Mixed waste organics collection stream.</a:t>
            </a:r>
            <a:endParaRPr lang="en-US" dirty="0"/>
          </a:p>
        </p:txBody>
      </p:sp>
      <p:sp>
        <p:nvSpPr>
          <p:cNvPr id="4" name="Slide Number Placeholder 3"/>
          <p:cNvSpPr>
            <a:spLocks noGrp="1"/>
          </p:cNvSpPr>
          <p:nvPr>
            <p:ph type="sldNum" sz="quarter" idx="5"/>
          </p:nvPr>
        </p:nvSpPr>
        <p:spPr/>
        <p:txBody>
          <a:bodyPr/>
          <a:lstStyle/>
          <a:p>
            <a:fld id="{1DE51964-3566-4C49-BA1B-81C33D94F3B4}" type="slidenum">
              <a:rPr lang="en-US" smtClean="0"/>
              <a:t>9</a:t>
            </a:fld>
            <a:endParaRPr lang="en-US"/>
          </a:p>
        </p:txBody>
      </p:sp>
    </p:spTree>
    <p:extLst>
      <p:ext uri="{BB962C8B-B14F-4D97-AF65-F5344CB8AC3E}">
        <p14:creationId xmlns:p14="http://schemas.microsoft.com/office/powerpoint/2010/main" val="31518284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Transfer/processors receiving “Mixed Waste” collection stream, for the purpose of </a:t>
            </a:r>
            <a:r>
              <a:rPr lang="en-US" sz="1200" b="0" i="0" dirty="0">
                <a:solidFill>
                  <a:srgbClr val="FFFFFF"/>
                </a:solidFill>
                <a:latin typeface="Arial" panose="020B0604020202020204" pitchFamily="34" charset="0"/>
                <a:cs typeface="Arial" panose="020B0604020202020204" pitchFamily="34" charset="0"/>
              </a:rPr>
              <a:t>determining the annual average organic content recovery rate must report to CalRecycle via RDRS</a:t>
            </a:r>
          </a:p>
          <a:p>
            <a:endParaRPr lang="en-US" sz="1200" b="0" i="0" dirty="0">
              <a:solidFill>
                <a:srgbClr val="FFFFFF"/>
              </a:solidFill>
              <a:latin typeface="Arial" panose="020B0604020202020204" pitchFamily="34" charset="0"/>
              <a:cs typeface="Arial" panose="020B0604020202020204" pitchFamily="34" charset="0"/>
            </a:endParaRPr>
          </a:p>
          <a:p>
            <a:pPr marL="342900" indent="-342900">
              <a:buAutoNum type="arabicPeriod"/>
            </a:pPr>
            <a:r>
              <a:rPr lang="en-US" sz="2000" b="0" dirty="0">
                <a:latin typeface="Arial" panose="020B0604020202020204" pitchFamily="34" charset="0"/>
                <a:cs typeface="Arial" panose="020B0604020202020204" pitchFamily="34" charset="0"/>
              </a:rPr>
              <a:t>Total organics recovered during the 10-day measurement period.</a:t>
            </a:r>
          </a:p>
          <a:p>
            <a:pPr marL="342900" indent="-342900">
              <a:buAutoNum type="arabicPeriod"/>
            </a:pPr>
            <a:r>
              <a:rPr lang="en-US" sz="2000" b="0" dirty="0">
                <a:latin typeface="Arial" panose="020B0604020202020204" pitchFamily="34" charset="0"/>
                <a:cs typeface="Arial" panose="020B0604020202020204" pitchFamily="34" charset="0"/>
              </a:rPr>
              <a:t>Total organics sent to disposal during the 10-day measurement period.</a:t>
            </a:r>
          </a:p>
          <a:p>
            <a:pPr marL="342900" indent="-342900">
              <a:buAutoNum type="arabicPeriod"/>
            </a:pPr>
            <a:r>
              <a:rPr lang="en-US" sz="2000" b="0" dirty="0">
                <a:latin typeface="Arial" panose="020B0604020202020204" pitchFamily="34" charset="0"/>
                <a:cs typeface="Arial" panose="020B0604020202020204" pitchFamily="34" charset="0"/>
              </a:rPr>
              <a:t>Sum of daily records for the quarter of the following:</a:t>
            </a:r>
          </a:p>
          <a:p>
            <a:pPr marL="800100" lvl="1" indent="-342900">
              <a:buFont typeface="Arial" panose="020B0604020202020204" pitchFamily="34" charset="0"/>
              <a:buChar char="•"/>
            </a:pPr>
            <a:r>
              <a:rPr lang="en-US" sz="2000" b="0" dirty="0">
                <a:latin typeface="Arial" panose="020B0604020202020204" pitchFamily="34" charset="0"/>
                <a:cs typeface="Arial" panose="020B0604020202020204" pitchFamily="34" charset="0"/>
              </a:rPr>
              <a:t>Outgoing wight of material recovered</a:t>
            </a:r>
          </a:p>
          <a:p>
            <a:pPr marL="800100" lvl="1" indent="-342900">
              <a:buFont typeface="Arial" panose="020B0604020202020204" pitchFamily="34" charset="0"/>
              <a:buChar char="•"/>
            </a:pPr>
            <a:r>
              <a:rPr lang="en-US" sz="2000" b="0" dirty="0">
                <a:latin typeface="Arial" panose="020B0604020202020204" pitchFamily="34" charset="0"/>
                <a:cs typeface="Arial" panose="020B0604020202020204" pitchFamily="34" charset="0"/>
              </a:rPr>
              <a:t>Outgoing weight of material sent to disposal</a:t>
            </a:r>
          </a:p>
          <a:p>
            <a:pPr marL="800100" lvl="1" indent="-342900">
              <a:buFont typeface="Arial" panose="020B0604020202020204" pitchFamily="34" charset="0"/>
              <a:buChar char="•"/>
            </a:pPr>
            <a:r>
              <a:rPr lang="en-US" sz="2000" b="0" dirty="0">
                <a:latin typeface="Arial" panose="020B0604020202020204" pitchFamily="34" charset="0"/>
                <a:cs typeface="Arial" panose="020B0604020202020204" pitchFamily="34" charset="0"/>
              </a:rPr>
              <a:t>Incoming weight of Mixed Waste stream</a:t>
            </a:r>
          </a:p>
          <a:p>
            <a:pPr marL="342900" lvl="0" indent="-342900">
              <a:buFont typeface="Arial" panose="020B0604020202020204" pitchFamily="34" charset="0"/>
              <a:buChar char="•"/>
            </a:pPr>
            <a:endParaRPr lang="en-US" sz="2000" b="0" dirty="0">
              <a:latin typeface="Arial" panose="020B0604020202020204" pitchFamily="34" charset="0"/>
              <a:cs typeface="Arial" panose="020B0604020202020204" pitchFamily="34" charset="0"/>
            </a:endParaRPr>
          </a:p>
          <a:p>
            <a:pPr marL="342900" lvl="0" indent="-342900">
              <a:buFont typeface="Arial" panose="020B0604020202020204" pitchFamily="34" charset="0"/>
              <a:buChar char="•"/>
            </a:pPr>
            <a:r>
              <a:rPr lang="en-US" sz="2000" b="0" dirty="0">
                <a:latin typeface="Arial" panose="020B0604020202020204" pitchFamily="34" charset="0"/>
                <a:cs typeface="Arial" panose="020B0604020202020204" pitchFamily="34" charset="0"/>
              </a:rPr>
              <a:t>The panel on the left shows in greater detail the calculations that are required to generate the data for RDRS. A link to this supporting document is available in the “Relevant Links” slide later in the presentation.</a:t>
            </a:r>
          </a:p>
          <a:p>
            <a:endParaRPr lang="en-US" dirty="0"/>
          </a:p>
        </p:txBody>
      </p:sp>
      <p:sp>
        <p:nvSpPr>
          <p:cNvPr id="4" name="Slide Number Placeholder 3"/>
          <p:cNvSpPr>
            <a:spLocks noGrp="1"/>
          </p:cNvSpPr>
          <p:nvPr>
            <p:ph type="sldNum" sz="quarter" idx="5"/>
          </p:nvPr>
        </p:nvSpPr>
        <p:spPr/>
        <p:txBody>
          <a:bodyPr/>
          <a:lstStyle/>
          <a:p>
            <a:fld id="{1DE51964-3566-4C49-BA1B-81C33D94F3B4}" type="slidenum">
              <a:rPr lang="en-US" smtClean="0"/>
              <a:t>10</a:t>
            </a:fld>
            <a:endParaRPr lang="en-US"/>
          </a:p>
        </p:txBody>
      </p:sp>
    </p:spTree>
    <p:extLst>
      <p:ext uri="{BB962C8B-B14F-4D97-AF65-F5344CB8AC3E}">
        <p14:creationId xmlns:p14="http://schemas.microsoft.com/office/powerpoint/2010/main" val="34962414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Transfer/processors receiving “Source Separated” collection stream, for the purpose of </a:t>
            </a:r>
            <a:r>
              <a:rPr lang="en-US" sz="1200" b="0" i="0" dirty="0">
                <a:solidFill>
                  <a:srgbClr val="FFFFFF"/>
                </a:solidFill>
                <a:latin typeface="Arial" panose="020B0604020202020204" pitchFamily="34" charset="0"/>
                <a:cs typeface="Arial" panose="020B0604020202020204" pitchFamily="34" charset="0"/>
              </a:rPr>
              <a:t>determining the annual average organic content recovery rate must report to CalRecycle vis RDRS</a:t>
            </a:r>
          </a:p>
          <a:p>
            <a:endParaRPr lang="en-US" sz="1200" b="0" i="1" dirty="0">
              <a:solidFill>
                <a:srgbClr val="FFFFFF"/>
              </a:solidFill>
              <a:latin typeface="Arial" panose="020B0604020202020204" pitchFamily="34" charset="0"/>
              <a:cs typeface="Arial" panose="020B0604020202020204" pitchFamily="34" charset="0"/>
            </a:endParaRPr>
          </a:p>
          <a:p>
            <a:pPr marL="342900" indent="-342900">
              <a:buAutoNum type="arabicPeriod"/>
            </a:pPr>
            <a:r>
              <a:rPr lang="en-US" sz="2000" b="0" dirty="0">
                <a:latin typeface="Arial" panose="020B0604020202020204" pitchFamily="34" charset="0"/>
                <a:cs typeface="Arial" panose="020B0604020202020204" pitchFamily="34" charset="0"/>
              </a:rPr>
              <a:t>Total organics recovered during the 10-day measurement period.</a:t>
            </a:r>
          </a:p>
          <a:p>
            <a:pPr marL="342900" indent="-342900">
              <a:buAutoNum type="arabicPeriod"/>
            </a:pPr>
            <a:r>
              <a:rPr lang="en-US" sz="2000" b="0" dirty="0">
                <a:latin typeface="Arial" panose="020B0604020202020204" pitchFamily="34" charset="0"/>
                <a:cs typeface="Arial" panose="020B0604020202020204" pitchFamily="34" charset="0"/>
              </a:rPr>
              <a:t>Total organics sent to disposal during the 10-day measurement period.</a:t>
            </a:r>
          </a:p>
          <a:p>
            <a:pPr marL="342900" indent="-342900">
              <a:buAutoNum type="arabicPeriod"/>
            </a:pPr>
            <a:r>
              <a:rPr lang="en-US" sz="2000" b="0" dirty="0">
                <a:latin typeface="Arial" panose="020B0604020202020204" pitchFamily="34" charset="0"/>
                <a:cs typeface="Arial" panose="020B0604020202020204" pitchFamily="34" charset="0"/>
              </a:rPr>
              <a:t>Sum of daily records for the quarter of the following:</a:t>
            </a:r>
          </a:p>
          <a:p>
            <a:pPr marL="800100" lvl="1" indent="-342900">
              <a:buFont typeface="Arial" panose="020B0604020202020204" pitchFamily="34" charset="0"/>
              <a:buChar char="•"/>
            </a:pPr>
            <a:r>
              <a:rPr lang="en-US" sz="2000" b="0" dirty="0">
                <a:latin typeface="Arial" panose="020B0604020202020204" pitchFamily="34" charset="0"/>
                <a:cs typeface="Arial" panose="020B0604020202020204" pitchFamily="34" charset="0"/>
              </a:rPr>
              <a:t>Outgoing wight of material recovered</a:t>
            </a:r>
          </a:p>
          <a:p>
            <a:pPr marL="800100" lvl="1" indent="-342900">
              <a:buFont typeface="Arial" panose="020B0604020202020204" pitchFamily="34" charset="0"/>
              <a:buChar char="•"/>
            </a:pPr>
            <a:r>
              <a:rPr lang="en-US" sz="2000" b="0" dirty="0">
                <a:latin typeface="Arial" panose="020B0604020202020204" pitchFamily="34" charset="0"/>
                <a:cs typeface="Arial" panose="020B0604020202020204" pitchFamily="34" charset="0"/>
              </a:rPr>
              <a:t>Outgoing weight of material sent to disposal</a:t>
            </a:r>
          </a:p>
          <a:p>
            <a:pPr marL="800100" lvl="1" indent="-342900">
              <a:buFont typeface="Arial" panose="020B0604020202020204" pitchFamily="34" charset="0"/>
              <a:buChar char="•"/>
            </a:pPr>
            <a:r>
              <a:rPr lang="en-US" sz="2000" b="0" dirty="0">
                <a:latin typeface="Arial" panose="020B0604020202020204" pitchFamily="34" charset="0"/>
                <a:cs typeface="Arial" panose="020B0604020202020204" pitchFamily="34" charset="0"/>
              </a:rPr>
              <a:t>Incoming weight of Source Separated waste stream</a:t>
            </a:r>
          </a:p>
          <a:p>
            <a:pPr marL="342900" lvl="0" indent="-342900">
              <a:buFont typeface="Arial" panose="020B0604020202020204" pitchFamily="34" charset="0"/>
              <a:buChar char="•"/>
            </a:pPr>
            <a:endParaRPr lang="en-US" sz="2000" b="0" dirty="0">
              <a:latin typeface="Arial" panose="020B0604020202020204" pitchFamily="34" charset="0"/>
              <a:cs typeface="Arial" panose="020B0604020202020204" pitchFamily="34" charset="0"/>
            </a:endParaRPr>
          </a:p>
          <a:p>
            <a:pPr marL="342900" lvl="0" indent="-342900">
              <a:buFont typeface="Arial" panose="020B0604020202020204" pitchFamily="34" charset="0"/>
              <a:buChar char="•"/>
            </a:pPr>
            <a:r>
              <a:rPr lang="en-US" sz="2000" b="0" dirty="0">
                <a:latin typeface="Arial" panose="020B0604020202020204" pitchFamily="34" charset="0"/>
                <a:cs typeface="Arial" panose="020B0604020202020204" pitchFamily="34" charset="0"/>
              </a:rPr>
              <a:t>The panel on the left shows in greater detail the calculations that are required to generate the data for RDRS. A link to this supporting document is available in the “Relevant Links” slide later in the presentation.</a:t>
            </a:r>
          </a:p>
          <a:p>
            <a:pPr marL="685800" lvl="1" indent="-228600">
              <a:buFont typeface="+mj-lt"/>
              <a:buAutoNum type="arabicPeriod"/>
            </a:pPr>
            <a:endParaRPr lang="en-US" dirty="0"/>
          </a:p>
          <a:p>
            <a:endParaRPr lang="en-US" dirty="0"/>
          </a:p>
        </p:txBody>
      </p:sp>
      <p:sp>
        <p:nvSpPr>
          <p:cNvPr id="4" name="Slide Number Placeholder 3"/>
          <p:cNvSpPr>
            <a:spLocks noGrp="1"/>
          </p:cNvSpPr>
          <p:nvPr>
            <p:ph type="sldNum" sz="quarter" idx="5"/>
          </p:nvPr>
        </p:nvSpPr>
        <p:spPr/>
        <p:txBody>
          <a:bodyPr/>
          <a:lstStyle/>
          <a:p>
            <a:fld id="{1DE51964-3566-4C49-BA1B-81C33D94F3B4}" type="slidenum">
              <a:rPr lang="en-US" smtClean="0"/>
              <a:t>11</a:t>
            </a:fld>
            <a:endParaRPr lang="en-US"/>
          </a:p>
        </p:txBody>
      </p:sp>
    </p:spTree>
    <p:extLst>
      <p:ext uri="{BB962C8B-B14F-4D97-AF65-F5344CB8AC3E}">
        <p14:creationId xmlns:p14="http://schemas.microsoft.com/office/powerpoint/2010/main" val="7614974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Additionally, T/Ps may also need to report, on a quarterly basis, the </a:t>
            </a:r>
            <a:r>
              <a:rPr lang="en-US" sz="1200" dirty="0">
                <a:latin typeface="Arial" panose="020B0604020202020204" pitchFamily="34" charset="0"/>
                <a:cs typeface="Arial" panose="020B0604020202020204" pitchFamily="34" charset="0"/>
              </a:rPr>
              <a:t> average ratio of remnant organic waste, to non-organic waste measured in the </a:t>
            </a:r>
            <a:r>
              <a:rPr lang="en-US" sz="1200" dirty="0">
                <a:solidFill>
                  <a:srgbClr val="FF0000"/>
                </a:solidFill>
                <a:latin typeface="Arial" panose="020B0604020202020204" pitchFamily="34" charset="0"/>
                <a:cs typeface="Arial" panose="020B0604020202020204" pitchFamily="34" charset="0"/>
              </a:rPr>
              <a:t>Gray Container Waste Evaluation </a:t>
            </a:r>
            <a:r>
              <a:rPr lang="en-US" sz="1200" dirty="0">
                <a:latin typeface="Arial" panose="020B0604020202020204" pitchFamily="34" charset="0"/>
                <a:cs typeface="Arial" panose="020B0604020202020204" pitchFamily="34" charset="0"/>
              </a:rPr>
              <a:t>samples performed by the facility pursuant to Section 17409.5.7.</a:t>
            </a:r>
          </a:p>
          <a:p>
            <a:endParaRPr lang="en-US" sz="1200" b="0" u="sng" dirty="0">
              <a:solidFill>
                <a:srgbClr val="FF0000"/>
              </a:solidFill>
            </a:endParaRPr>
          </a:p>
          <a:p>
            <a:r>
              <a:rPr lang="en-US" sz="1200" b="0" u="sng" dirty="0">
                <a:solidFill>
                  <a:srgbClr val="FF0000"/>
                </a:solidFill>
              </a:rPr>
              <a:t>Gray Container Waste Evaluation Overview Includes:</a:t>
            </a:r>
          </a:p>
          <a:p>
            <a:pPr marL="285750" indent="-285750">
              <a:buFont typeface="Arial" panose="020B0604020202020204" pitchFamily="34" charset="0"/>
              <a:buChar char="•"/>
            </a:pPr>
            <a:r>
              <a:rPr lang="en-US" sz="1200" b="0" i="0" u="none" strike="noStrike" baseline="0" dirty="0">
                <a:solidFill>
                  <a:srgbClr val="000000"/>
                </a:solidFill>
                <a:latin typeface="Arial" panose="020B0604020202020204" pitchFamily="34" charset="0"/>
              </a:rPr>
              <a:t>An operation or facility that receives a gray container collection stream, AND</a:t>
            </a:r>
          </a:p>
          <a:p>
            <a:pPr marL="285750" indent="-285750">
              <a:buFont typeface="Arial" panose="020B0604020202020204" pitchFamily="34" charset="0"/>
              <a:buChar char="•"/>
            </a:pPr>
            <a:r>
              <a:rPr lang="en-US" sz="1200" dirty="0">
                <a:solidFill>
                  <a:srgbClr val="000000"/>
                </a:solidFill>
                <a:latin typeface="Arial" panose="020B0604020202020204" pitchFamily="34" charset="0"/>
              </a:rPr>
              <a:t>M</a:t>
            </a:r>
            <a:r>
              <a:rPr lang="en-US" sz="1200" b="0" i="0" u="none" strike="noStrike" baseline="0" dirty="0">
                <a:solidFill>
                  <a:srgbClr val="000000"/>
                </a:solidFill>
                <a:latin typeface="Arial" panose="020B0604020202020204" pitchFamily="34" charset="0"/>
              </a:rPr>
              <a:t>ore than 500 tons of solid waste from at least one jurisdiction annually,</a:t>
            </a:r>
          </a:p>
          <a:p>
            <a:pPr marL="285750" indent="-285750">
              <a:buFont typeface="Arial" panose="020B0604020202020204" pitchFamily="34" charset="0"/>
              <a:buChar char="•"/>
            </a:pPr>
            <a:r>
              <a:rPr lang="en-US" sz="1200" dirty="0">
                <a:solidFill>
                  <a:srgbClr val="000000"/>
                </a:solidFill>
                <a:latin typeface="Arial" panose="020B0604020202020204" pitchFamily="34" charset="0"/>
              </a:rPr>
              <a:t>S</a:t>
            </a:r>
            <a:r>
              <a:rPr lang="en-US" sz="1200" b="0" i="0" u="none" strike="noStrike" baseline="0" dirty="0">
                <a:solidFill>
                  <a:srgbClr val="000000"/>
                </a:solidFill>
                <a:latin typeface="Arial" panose="020B0604020202020204" pitchFamily="34" charset="0"/>
              </a:rPr>
              <a:t>hall conduct waste evaluations on the gray container collection stream, once per quarter</a:t>
            </a:r>
            <a:endParaRPr lang="en-US" dirty="0"/>
          </a:p>
          <a:p>
            <a:pPr marL="171450" indent="-171450">
              <a:buFont typeface="Arial" panose="020B0604020202020204" pitchFamily="34" charset="0"/>
              <a:buChar char="•"/>
            </a:pPr>
            <a:r>
              <a:rPr lang="en-US" dirty="0"/>
              <a:t>Please see section 17409.5.7 for more details on the Gray Container Waste Evaluation Overview</a:t>
            </a:r>
          </a:p>
        </p:txBody>
      </p:sp>
      <p:sp>
        <p:nvSpPr>
          <p:cNvPr id="4" name="Slide Number Placeholder 3"/>
          <p:cNvSpPr>
            <a:spLocks noGrp="1"/>
          </p:cNvSpPr>
          <p:nvPr>
            <p:ph type="sldNum" sz="quarter" idx="5"/>
          </p:nvPr>
        </p:nvSpPr>
        <p:spPr/>
        <p:txBody>
          <a:bodyPr/>
          <a:lstStyle/>
          <a:p>
            <a:fld id="{1DE51964-3566-4C49-BA1B-81C33D94F3B4}" type="slidenum">
              <a:rPr lang="en-US" smtClean="0"/>
              <a:t>12</a:t>
            </a:fld>
            <a:endParaRPr lang="en-US"/>
          </a:p>
        </p:txBody>
      </p:sp>
    </p:spTree>
    <p:extLst>
      <p:ext uri="{BB962C8B-B14F-4D97-AF65-F5344CB8AC3E}">
        <p14:creationId xmlns:p14="http://schemas.microsoft.com/office/powerpoint/2010/main" val="24929565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sz="1200" b="0" dirty="0">
                <a:solidFill>
                  <a:schemeClr val="bg1"/>
                </a:solidFill>
                <a:latin typeface="Arial" panose="020B0604020202020204" pitchFamily="34" charset="0"/>
                <a:cs typeface="Arial" panose="020B0604020202020204" pitchFamily="34" charset="0"/>
              </a:rPr>
              <a:t>Recycling and Composting Facilities and Operations </a:t>
            </a:r>
            <a:r>
              <a:rPr lang="en-US" dirty="0">
                <a:latin typeface="Arial" panose="020B0604020202020204" pitchFamily="34" charset="0"/>
                <a:cs typeface="Arial" panose="020B0604020202020204" pitchFamily="34" charset="0"/>
              </a:rPr>
              <a:t>shall, if applicable, additionally report the following to the department on a quarterly basis:</a:t>
            </a:r>
          </a:p>
          <a:p>
            <a:pPr marL="0" indent="0">
              <a:buNone/>
            </a:pPr>
            <a:r>
              <a:rPr lang="en-US" dirty="0">
                <a:latin typeface="Arial" panose="020B0604020202020204" pitchFamily="34" charset="0"/>
                <a:cs typeface="Arial" panose="020B0604020202020204" pitchFamily="34" charset="0"/>
              </a:rPr>
              <a:t> </a:t>
            </a:r>
          </a:p>
          <a:p>
            <a:pPr marL="914400" lvl="1" indent="-457200">
              <a:buFont typeface="Arial" panose="020B0604020202020204" pitchFamily="34" charset="0"/>
              <a:buChar char="•"/>
            </a:pPr>
            <a:r>
              <a:rPr lang="en-US" sz="2800" dirty="0">
                <a:latin typeface="Arial" panose="020B0604020202020204" pitchFamily="34" charset="0"/>
                <a:cs typeface="Arial" panose="020B0604020202020204" pitchFamily="34" charset="0"/>
              </a:rPr>
              <a:t>The percentage of organic waste contained in materials sent to landfill disposal as calculated pursuant Section 17869e(1) or 17896(a)(1)</a:t>
            </a:r>
          </a:p>
          <a:p>
            <a:pPr lvl="1">
              <a:buFont typeface="Wingdings" panose="05000000000000000000" pitchFamily="2" charset="2"/>
              <a:buChar char="Ø"/>
            </a:pPr>
            <a:endParaRPr lang="en-US" sz="2800" dirty="0">
              <a:latin typeface="Arial" panose="020B0604020202020204" pitchFamily="34" charset="0"/>
              <a:cs typeface="Arial" panose="020B0604020202020204" pitchFamily="34" charset="0"/>
            </a:endParaRPr>
          </a:p>
          <a:p>
            <a:pPr marL="457200" lvl="0" indent="-457200">
              <a:buFont typeface="Arial" panose="020B0604020202020204" pitchFamily="34" charset="0"/>
              <a:buChar char="•"/>
            </a:pPr>
            <a:r>
              <a:rPr lang="en-US" sz="2800" dirty="0">
                <a:latin typeface="Arial" panose="020B0604020202020204" pitchFamily="34" charset="0"/>
                <a:cs typeface="Arial" panose="020B0604020202020204" pitchFamily="34" charset="0"/>
              </a:rPr>
              <a:t>Once again, appropriate supporting document for this requirement can be found on the “Relevant Links” slide of this presentation.</a:t>
            </a:r>
          </a:p>
          <a:p>
            <a:endParaRPr lang="en-US" dirty="0"/>
          </a:p>
        </p:txBody>
      </p:sp>
      <p:sp>
        <p:nvSpPr>
          <p:cNvPr id="4" name="Slide Number Placeholder 3"/>
          <p:cNvSpPr>
            <a:spLocks noGrp="1"/>
          </p:cNvSpPr>
          <p:nvPr>
            <p:ph type="sldNum" sz="quarter" idx="5"/>
          </p:nvPr>
        </p:nvSpPr>
        <p:spPr/>
        <p:txBody>
          <a:bodyPr/>
          <a:lstStyle/>
          <a:p>
            <a:fld id="{1DE51964-3566-4C49-BA1B-81C33D94F3B4}" type="slidenum">
              <a:rPr lang="en-US" smtClean="0"/>
              <a:t>13</a:t>
            </a:fld>
            <a:endParaRPr lang="en-US"/>
          </a:p>
        </p:txBody>
      </p:sp>
    </p:spTree>
    <p:extLst>
      <p:ext uri="{BB962C8B-B14F-4D97-AF65-F5344CB8AC3E}">
        <p14:creationId xmlns:p14="http://schemas.microsoft.com/office/powerpoint/2010/main" val="6353541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page provides web links for:</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sz="1200" u="sng" dirty="0">
                <a:solidFill>
                  <a:srgbClr val="201F1E"/>
                </a:solidFill>
                <a:latin typeface="Arial" panose="020B0604020202020204" pitchFamily="34" charset="0"/>
              </a:rPr>
              <a:t>Information and Detailed Sampling Guidance For Transfer/Processing Facilities AND</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sz="1200" u="sng" dirty="0">
                <a:solidFill>
                  <a:srgbClr val="201F1E"/>
                </a:solidFill>
                <a:latin typeface="Arial" panose="020B0604020202020204" pitchFamily="34" charset="0"/>
              </a:rPr>
              <a:t>Information and Detailed Sampling Guidance for Recycling And Composting Facilities: </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sz="1200" b="1" i="0" dirty="0">
              <a:solidFill>
                <a:srgbClr val="201F1E"/>
              </a:solidFill>
              <a:effectLst/>
              <a:latin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1DE51964-3566-4C49-BA1B-81C33D94F3B4}" type="slidenum">
              <a:rPr lang="en-US" smtClean="0"/>
              <a:t>14</a:t>
            </a:fld>
            <a:endParaRPr lang="en-US"/>
          </a:p>
        </p:txBody>
      </p:sp>
    </p:spTree>
    <p:extLst>
      <p:ext uri="{BB962C8B-B14F-4D97-AF65-F5344CB8AC3E}">
        <p14:creationId xmlns:p14="http://schemas.microsoft.com/office/powerpoint/2010/main" val="27737184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Thank you for you attention. Please note that CalRecycle anticipates putting on another webinar or training video close to start of reporting describing in greater detail the material covered in this webinar. .</a:t>
            </a:r>
          </a:p>
          <a:p>
            <a:endParaRPr lang="en-US" dirty="0"/>
          </a:p>
          <a:p>
            <a:r>
              <a:rPr lang="en-US" dirty="0"/>
              <a:t>The webinar is now open to questions.</a:t>
            </a:r>
          </a:p>
        </p:txBody>
      </p:sp>
      <p:sp>
        <p:nvSpPr>
          <p:cNvPr id="4" name="Slide Number Placeholder 3"/>
          <p:cNvSpPr>
            <a:spLocks noGrp="1"/>
          </p:cNvSpPr>
          <p:nvPr>
            <p:ph type="sldNum" sz="quarter" idx="5"/>
          </p:nvPr>
        </p:nvSpPr>
        <p:spPr/>
        <p:txBody>
          <a:bodyPr/>
          <a:lstStyle/>
          <a:p>
            <a:fld id="{1DE51964-3566-4C49-BA1B-81C33D94F3B4}" type="slidenum">
              <a:rPr lang="en-US" smtClean="0"/>
              <a:t>15</a:t>
            </a:fld>
            <a:endParaRPr lang="en-US"/>
          </a:p>
        </p:txBody>
      </p:sp>
    </p:spTree>
    <p:extLst>
      <p:ext uri="{BB962C8B-B14F-4D97-AF65-F5344CB8AC3E}">
        <p14:creationId xmlns:p14="http://schemas.microsoft.com/office/powerpoint/2010/main" val="39755085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Please use the instructions shown on the slide for the Q&amp;A session.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u="none" strike="noStrike" kern="1200" baseline="0" dirty="0">
                <a:solidFill>
                  <a:schemeClr val="tx1"/>
                </a:solidFill>
                <a:latin typeface="+mn-lt"/>
                <a:ea typeface="+mn-ea"/>
                <a:cs typeface="+mn-cs"/>
              </a:rPr>
              <a:t>If you are using the </a:t>
            </a:r>
            <a:r>
              <a:rPr lang="en-US" sz="1200" b="0" i="0" u="none" strike="noStrike" kern="1200" baseline="0" dirty="0" err="1">
                <a:solidFill>
                  <a:schemeClr val="tx1"/>
                </a:solidFill>
                <a:latin typeface="+mn-lt"/>
                <a:ea typeface="+mn-ea"/>
                <a:cs typeface="+mn-cs"/>
              </a:rPr>
              <a:t>GoToWebinar</a:t>
            </a:r>
            <a:r>
              <a:rPr lang="en-US" sz="1200" b="0" i="0" u="none" strike="noStrike" kern="1200" baseline="0" dirty="0">
                <a:solidFill>
                  <a:schemeClr val="tx1"/>
                </a:solidFill>
                <a:latin typeface="+mn-lt"/>
                <a:ea typeface="+mn-ea"/>
                <a:cs typeface="+mn-cs"/>
              </a:rPr>
              <a:t> platform and would like to ask a question, please type your question into the “question” pane.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u="none" strike="noStrike" kern="1200" baseline="0" dirty="0">
                <a:solidFill>
                  <a:schemeClr val="tx1"/>
                </a:solidFill>
                <a:latin typeface="+mn-lt"/>
                <a:ea typeface="+mn-ea"/>
                <a:cs typeface="+mn-cs"/>
              </a:rPr>
              <a:t>If you are watching the webinar via the CalEPA broadcast, please email your questions to the SLCP inbox. </a:t>
            </a:r>
          </a:p>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Staff will unmute participants in the order that questions come in. </a:t>
            </a:r>
          </a:p>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You will need to unmute yourself on your end when asked to by CalRecycle staff. </a:t>
            </a:r>
          </a:p>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Please state your affiliation before asking your question.</a:t>
            </a:r>
          </a:p>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CalRecycle staff may respond to some questions in writing through </a:t>
            </a:r>
            <a:r>
              <a:rPr lang="en-US" sz="1200" b="0" i="0" u="none" strike="noStrike" kern="1200" baseline="0" dirty="0" err="1">
                <a:solidFill>
                  <a:schemeClr val="tx1"/>
                </a:solidFill>
                <a:latin typeface="+mn-lt"/>
                <a:ea typeface="+mn-ea"/>
                <a:cs typeface="+mn-cs"/>
              </a:rPr>
              <a:t>GoToWebinar</a:t>
            </a:r>
            <a:r>
              <a:rPr lang="en-US" sz="1200" b="0" i="0" u="none" strike="noStrike" kern="1200" baseline="0" dirty="0">
                <a:solidFill>
                  <a:schemeClr val="tx1"/>
                </a:solidFill>
                <a:latin typeface="+mn-lt"/>
                <a:ea typeface="+mn-ea"/>
                <a:cs typeface="+mn-cs"/>
              </a:rPr>
              <a:t>. </a:t>
            </a:r>
          </a:p>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We will verbalize these written responses for everyone to hear.</a:t>
            </a:r>
          </a:p>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Questions and comments regarding the merit of the regulations were responded to during the rulemaking period. </a:t>
            </a:r>
          </a:p>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Therefore, today we will focus on questions or clarifications regarding implementation and tools.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u="none" strike="noStrike" kern="1200" baseline="0" dirty="0">
                <a:solidFill>
                  <a:schemeClr val="tx1"/>
                </a:solidFill>
                <a:latin typeface="+mn-lt"/>
                <a:ea typeface="+mn-ea"/>
                <a:cs typeface="+mn-cs"/>
              </a:rPr>
              <a:t>Now I will hand it off to Curie and Arlene for their presentation.</a:t>
            </a:r>
          </a:p>
          <a:p>
            <a:pPr marL="342900" marR="0" lvl="0" indent="-342900">
              <a:lnSpc>
                <a:spcPct val="107000"/>
              </a:lnSpc>
              <a:spcBef>
                <a:spcPts val="0"/>
              </a:spcBef>
              <a:spcAft>
                <a:spcPts val="0"/>
              </a:spcAft>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1DE51964-3566-4C49-BA1B-81C33D94F3B4}" type="slidenum">
              <a:rPr lang="en-US" smtClean="0"/>
              <a:t>16</a:t>
            </a:fld>
            <a:endParaRPr lang="en-US"/>
          </a:p>
        </p:txBody>
      </p:sp>
    </p:spTree>
    <p:extLst>
      <p:ext uri="{BB962C8B-B14F-4D97-AF65-F5344CB8AC3E}">
        <p14:creationId xmlns:p14="http://schemas.microsoft.com/office/powerpoint/2010/main" val="33484174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122363"/>
            <a:ext cx="103632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12425629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7" name="Group 6"/>
          <p:cNvGrpSpPr/>
          <p:nvPr userDrawn="1"/>
        </p:nvGrpSpPr>
        <p:grpSpPr>
          <a:xfrm>
            <a:off x="-162839" y="6276307"/>
            <a:ext cx="12517677" cy="595712"/>
            <a:chOff x="0" y="5283508"/>
            <a:chExt cx="12517677" cy="595712"/>
          </a:xfrm>
        </p:grpSpPr>
        <p:sp>
          <p:nvSpPr>
            <p:cNvPr id="8" name="Parallelogram 7"/>
            <p:cNvSpPr/>
            <p:nvPr userDrawn="1"/>
          </p:nvSpPr>
          <p:spPr>
            <a:xfrm>
              <a:off x="0" y="5287263"/>
              <a:ext cx="4201438" cy="591957"/>
            </a:xfrm>
            <a:prstGeom prst="parallelogram">
              <a:avLst/>
            </a:prstGeom>
            <a:solidFill>
              <a:srgbClr val="AFD4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Parallelogram 8"/>
            <p:cNvSpPr/>
            <p:nvPr userDrawn="1"/>
          </p:nvSpPr>
          <p:spPr>
            <a:xfrm>
              <a:off x="4033381" y="5283508"/>
              <a:ext cx="4346531" cy="595712"/>
            </a:xfrm>
            <a:prstGeom prst="parallelogram">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arallelogram 9"/>
            <p:cNvSpPr/>
            <p:nvPr userDrawn="1"/>
          </p:nvSpPr>
          <p:spPr>
            <a:xfrm>
              <a:off x="8217075" y="5283508"/>
              <a:ext cx="4300602" cy="595712"/>
            </a:xfrm>
            <a:prstGeom prst="parallelogram">
              <a:avLst/>
            </a:prstGeom>
            <a:solidFill>
              <a:srgbClr val="3552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036864" y="6357296"/>
            <a:ext cx="1878819" cy="430747"/>
          </a:xfrm>
          <a:prstGeom prst="rect">
            <a:avLst/>
          </a:prstGeom>
        </p:spPr>
      </p:pic>
    </p:spTree>
    <p:extLst>
      <p:ext uri="{BB962C8B-B14F-4D97-AF65-F5344CB8AC3E}">
        <p14:creationId xmlns:p14="http://schemas.microsoft.com/office/powerpoint/2010/main" val="35841827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1" y="4589465"/>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11812061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1702649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2942466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7786106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3318089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9436372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7"/>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3653047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5143930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8819185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7" name="Group 6"/>
          <p:cNvGrpSpPr/>
          <p:nvPr userDrawn="1"/>
        </p:nvGrpSpPr>
        <p:grpSpPr>
          <a:xfrm>
            <a:off x="-162839" y="6262288"/>
            <a:ext cx="12517677" cy="595712"/>
            <a:chOff x="0" y="5283508"/>
            <a:chExt cx="12517677" cy="595712"/>
          </a:xfrm>
        </p:grpSpPr>
        <p:sp>
          <p:nvSpPr>
            <p:cNvPr id="8" name="Parallelogram 7"/>
            <p:cNvSpPr/>
            <p:nvPr userDrawn="1"/>
          </p:nvSpPr>
          <p:spPr>
            <a:xfrm>
              <a:off x="0" y="5287263"/>
              <a:ext cx="4201438" cy="591957"/>
            </a:xfrm>
            <a:prstGeom prst="parallelogram">
              <a:avLst/>
            </a:prstGeom>
            <a:solidFill>
              <a:srgbClr val="AFD4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Parallelogram 8"/>
            <p:cNvSpPr/>
            <p:nvPr userDrawn="1"/>
          </p:nvSpPr>
          <p:spPr>
            <a:xfrm>
              <a:off x="4033381" y="5283508"/>
              <a:ext cx="4346531" cy="595712"/>
            </a:xfrm>
            <a:prstGeom prst="parallelogram">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arallelogram 9"/>
            <p:cNvSpPr/>
            <p:nvPr userDrawn="1"/>
          </p:nvSpPr>
          <p:spPr>
            <a:xfrm>
              <a:off x="8217075" y="5283508"/>
              <a:ext cx="4300602" cy="595712"/>
            </a:xfrm>
            <a:prstGeom prst="parallelogram">
              <a:avLst/>
            </a:prstGeom>
            <a:solidFill>
              <a:srgbClr val="3552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1" name="Picture 10"/>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10019611" y="6351076"/>
            <a:ext cx="1878819" cy="430747"/>
          </a:xfrm>
          <a:prstGeom prst="rect">
            <a:avLst/>
          </a:prstGeom>
        </p:spPr>
      </p:pic>
    </p:spTree>
    <p:extLst>
      <p:ext uri="{BB962C8B-B14F-4D97-AF65-F5344CB8AC3E}">
        <p14:creationId xmlns:p14="http://schemas.microsoft.com/office/powerpoint/2010/main" val="2393019912"/>
      </p:ext>
    </p:extLst>
  </p:cSld>
  <p:clrMap bg1="lt1" tx1="dk1" bg2="lt2" tx2="dk2" accent1="accent1" accent2="accent2" accent3="accent3" accent4="accent4" accent5="accent5" accent6="accent6" hlink="hlink" folHlink="folHlink"/>
  <p:sldLayoutIdLst>
    <p:sldLayoutId id="2147483845" r:id="rId1"/>
    <p:sldLayoutId id="2147483846" r:id="rId2"/>
    <p:sldLayoutId id="2147483847" r:id="rId3"/>
    <p:sldLayoutId id="2147483848" r:id="rId4"/>
    <p:sldLayoutId id="2147483849" r:id="rId5"/>
    <p:sldLayoutId id="2147483850" r:id="rId6"/>
    <p:sldLayoutId id="2147483851" r:id="rId7"/>
    <p:sldLayoutId id="2147483852" r:id="rId8"/>
    <p:sldLayoutId id="2147483853" r:id="rId9"/>
    <p:sldLayoutId id="2147483854" r:id="rId10"/>
    <p:sldLayoutId id="214748385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mailto:SLCP.Organics@calrecycle.ca.gov"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2.calrecycle.ca.gov/RecyclingDisposalReporting/RegistrationQuestionnaire"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s://www.calrecycle.ca.gov/swfacilities/rdreporting/training/"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calrecycle.ca.gov/Organics/SLCP/tpf" TargetMode="External"/><Relationship Id="rId7" Type="http://schemas.openxmlformats.org/officeDocument/2006/relationships/hyperlink" Target="https://www2.calrecycle.ca.gov/Docs/Web/118788"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hyperlink" Target="Organics%20Waste%20Recovery%20and%20Recycling%20Activities%20SLCP%20Webpage" TargetMode="External"/><Relationship Id="rId5" Type="http://schemas.openxmlformats.org/officeDocument/2006/relationships/hyperlink" Target="https://www2.calrecycle.ca.gov/Docs/Web/118785" TargetMode="External"/><Relationship Id="rId4" Type="http://schemas.openxmlformats.org/officeDocument/2006/relationships/hyperlink" Target="https://www2.calrecycle.ca.gov/Docs/Web/118791" TargetMode="Externa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mailto:SLCP.Organics@calrecycle.ca.gov"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F7051A-3674-4616-9E74-DD67121CFAC6}"/>
              </a:ext>
            </a:extLst>
          </p:cNvPr>
          <p:cNvSpPr>
            <a:spLocks noGrp="1"/>
          </p:cNvSpPr>
          <p:nvPr>
            <p:ph type="ctrTitle"/>
          </p:nvPr>
        </p:nvSpPr>
        <p:spPr>
          <a:xfrm>
            <a:off x="208547" y="2467688"/>
            <a:ext cx="11806990" cy="2387600"/>
          </a:xfrm>
        </p:spPr>
        <p:txBody>
          <a:bodyPr>
            <a:normAutofit fontScale="90000"/>
          </a:bodyPr>
          <a:lstStyle/>
          <a:p>
            <a:r>
              <a:rPr lang="en-US" b="1" dirty="0">
                <a:latin typeface="Arial" panose="020B0604020202020204" pitchFamily="34" charset="0"/>
                <a:cs typeface="Arial" panose="020B0604020202020204" pitchFamily="34" charset="0"/>
              </a:rPr>
              <a:t>SB1383 Recycling and Disposal Reporting System Reporting Requirements Starting in 2022</a:t>
            </a:r>
            <a:br>
              <a:rPr lang="en-US" b="1" dirty="0">
                <a:latin typeface="Arial" panose="020B0604020202020204" pitchFamily="34" charset="0"/>
                <a:cs typeface="Arial" panose="020B0604020202020204" pitchFamily="34" charset="0"/>
              </a:rPr>
            </a:br>
            <a:br>
              <a:rPr lang="en-US" b="1" dirty="0">
                <a:latin typeface="Arial" panose="020B0604020202020204" pitchFamily="34" charset="0"/>
                <a:cs typeface="Arial" panose="020B0604020202020204" pitchFamily="34" charset="0"/>
              </a:rPr>
            </a:br>
            <a:r>
              <a:rPr lang="en-US" sz="4000" b="1" dirty="0">
                <a:latin typeface="Arial" panose="020B0604020202020204" pitchFamily="34" charset="0"/>
                <a:cs typeface="Arial" panose="020B0604020202020204" pitchFamily="34" charset="0"/>
              </a:rPr>
              <a:t>October 26, 2021</a:t>
            </a:r>
          </a:p>
        </p:txBody>
      </p:sp>
    </p:spTree>
    <p:extLst>
      <p:ext uri="{BB962C8B-B14F-4D97-AF65-F5344CB8AC3E}">
        <p14:creationId xmlns:p14="http://schemas.microsoft.com/office/powerpoint/2010/main" val="9119360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6" name="Straight Connector 55">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78D56A45-9B81-4044-AE39-036E0774616B}"/>
              </a:ext>
              <a:ext uri="{C183D7F6-B498-43B3-948B-1728B52AA6E4}">
                <adec:decorative xmlns:adec="http://schemas.microsoft.com/office/drawing/2017/decorative" val="1"/>
              </a:ext>
            </a:extLst>
          </p:cNvPr>
          <p:cNvSpPr/>
          <p:nvPr/>
        </p:nvSpPr>
        <p:spPr>
          <a:xfrm>
            <a:off x="5906814" y="2364828"/>
            <a:ext cx="641131" cy="38896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itle 10">
            <a:extLst>
              <a:ext uri="{FF2B5EF4-FFF2-40B4-BE49-F238E27FC236}">
                <a16:creationId xmlns:a16="http://schemas.microsoft.com/office/drawing/2014/main" id="{87C31383-F150-479B-BDB4-582B9B7D5022}"/>
              </a:ext>
            </a:extLst>
          </p:cNvPr>
          <p:cNvSpPr>
            <a:spLocks noGrp="1"/>
          </p:cNvSpPr>
          <p:nvPr>
            <p:ph type="title"/>
          </p:nvPr>
        </p:nvSpPr>
        <p:spPr/>
        <p:txBody>
          <a:bodyPr/>
          <a:lstStyle/>
          <a:p>
            <a:pPr algn="ctr"/>
            <a:r>
              <a:rPr lang="en-US" b="1" dirty="0">
                <a:solidFill>
                  <a:schemeClr val="bg1"/>
                </a:solidFill>
                <a:latin typeface="Arial" panose="020B0604020202020204" pitchFamily="34" charset="0"/>
                <a:cs typeface="Arial" panose="020B0604020202020204" pitchFamily="34" charset="0"/>
              </a:rPr>
              <a:t>Disclaimer</a:t>
            </a:r>
          </a:p>
        </p:txBody>
      </p:sp>
      <p:sp>
        <p:nvSpPr>
          <p:cNvPr id="24" name="Content Placeholder 2">
            <a:extLst>
              <a:ext uri="{FF2B5EF4-FFF2-40B4-BE49-F238E27FC236}">
                <a16:creationId xmlns:a16="http://schemas.microsoft.com/office/drawing/2014/main" id="{5CF394CB-6D03-49C9-B660-89596B7F79C8}"/>
              </a:ext>
            </a:extLst>
          </p:cNvPr>
          <p:cNvSpPr>
            <a:spLocks noGrp="1"/>
          </p:cNvSpPr>
          <p:nvPr>
            <p:ph idx="1"/>
          </p:nvPr>
        </p:nvSpPr>
        <p:spPr>
          <a:xfrm>
            <a:off x="396882" y="2596836"/>
            <a:ext cx="11438793" cy="3387275"/>
          </a:xfrm>
        </p:spPr>
        <p:txBody>
          <a:bodyPr>
            <a:normAutofit fontScale="70000" lnSpcReduction="20000"/>
          </a:bodyPr>
          <a:lstStyle/>
          <a:p>
            <a:pPr marL="0" indent="0">
              <a:buNone/>
            </a:pPr>
            <a:r>
              <a:rPr lang="en-US" b="0" i="0" dirty="0">
                <a:solidFill>
                  <a:srgbClr val="201F1E"/>
                </a:solidFill>
                <a:effectLst/>
                <a:latin typeface="Arial" panose="020B0604020202020204" pitchFamily="34" charset="0"/>
              </a:rPr>
              <a:t>These guidance tools were developed by CalRecycle as a courtesy for informational and example purposes only. Use of these tools is optional and is not a regulatory requirement. In the event of any conflict with these guidance tools or information herein, applicable statutory and regulatory provisions shall control. These tools and information herein are based on known facts and legal authority as understood by CalRecycle at the time of release. Any analysis, guidance, or other information herein may be subject to change based on changed facts or legal authority, actual or understood, subsequent to the publishing of these tools. The provision of these guidance tools and any analysis, guidance, or other information herein shall not be construed as a waiver of any rights or remedies available to CalRecycle. Users are encouraged to seek the assistance of legal counsel to comply with applicable state law based on their pertinent facts and circumstances. CalRecycle makes no representation that use of these tools will ensure compliance with regulatory requirements. The user assumes all risk and CalRecycle accepts no responsibility or liability to any person because of the use of, or reliance upon, these tools or the information herein.</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883035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6" name="Straight Connector 55">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78D56A45-9B81-4044-AE39-036E0774616B}"/>
              </a:ext>
              <a:ext uri="{C183D7F6-B498-43B3-948B-1728B52AA6E4}">
                <adec:decorative xmlns:adec="http://schemas.microsoft.com/office/drawing/2017/decorative" val="1"/>
              </a:ext>
            </a:extLst>
          </p:cNvPr>
          <p:cNvSpPr/>
          <p:nvPr/>
        </p:nvSpPr>
        <p:spPr>
          <a:xfrm>
            <a:off x="5906814" y="2364828"/>
            <a:ext cx="641131" cy="38896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itle 10">
            <a:extLst>
              <a:ext uri="{FF2B5EF4-FFF2-40B4-BE49-F238E27FC236}">
                <a16:creationId xmlns:a16="http://schemas.microsoft.com/office/drawing/2014/main" id="{87C31383-F150-479B-BDB4-582B9B7D5022}"/>
              </a:ext>
            </a:extLst>
          </p:cNvPr>
          <p:cNvSpPr>
            <a:spLocks noGrp="1"/>
          </p:cNvSpPr>
          <p:nvPr>
            <p:ph type="title"/>
          </p:nvPr>
        </p:nvSpPr>
        <p:spPr/>
        <p:txBody>
          <a:bodyPr/>
          <a:lstStyle/>
          <a:p>
            <a:pPr algn="ctr"/>
            <a:r>
              <a:rPr lang="en-US" sz="4400" b="1" dirty="0">
                <a:solidFill>
                  <a:schemeClr val="bg1"/>
                </a:solidFill>
                <a:latin typeface="Arial" panose="020B0604020202020204" pitchFamily="34" charset="0"/>
                <a:ea typeface="Calibri" panose="020F0502020204030204" pitchFamily="34" charset="0"/>
                <a:cs typeface="Arial" panose="020B0604020202020204" pitchFamily="34" charset="0"/>
              </a:rPr>
              <a:t>Instructions for Q&amp;A Session</a:t>
            </a:r>
            <a:endParaRPr lang="en-US" b="1" dirty="0">
              <a:solidFill>
                <a:schemeClr val="bg1"/>
              </a:solidFill>
              <a:latin typeface="Arial" panose="020B0604020202020204" pitchFamily="34" charset="0"/>
              <a:cs typeface="Arial" panose="020B0604020202020204" pitchFamily="34" charset="0"/>
            </a:endParaRPr>
          </a:p>
        </p:txBody>
      </p:sp>
      <p:sp>
        <p:nvSpPr>
          <p:cNvPr id="24" name="Content Placeholder 2">
            <a:extLst>
              <a:ext uri="{FF2B5EF4-FFF2-40B4-BE49-F238E27FC236}">
                <a16:creationId xmlns:a16="http://schemas.microsoft.com/office/drawing/2014/main" id="{5CF394CB-6D03-49C9-B660-89596B7F79C8}"/>
              </a:ext>
            </a:extLst>
          </p:cNvPr>
          <p:cNvSpPr>
            <a:spLocks noGrp="1"/>
          </p:cNvSpPr>
          <p:nvPr>
            <p:ph idx="1"/>
          </p:nvPr>
        </p:nvSpPr>
        <p:spPr>
          <a:xfrm>
            <a:off x="396882" y="2596836"/>
            <a:ext cx="11438793" cy="3387275"/>
          </a:xfrm>
        </p:spPr>
        <p:txBody>
          <a:bodyPr>
            <a:normAutofit fontScale="70000" lnSpcReduction="20000"/>
          </a:bodyPr>
          <a:lstStyle/>
          <a:p>
            <a:r>
              <a:rPr lang="en-US" sz="2800" dirty="0">
                <a:latin typeface="Arial" panose="020B0604020202020204" pitchFamily="34" charset="0"/>
                <a:ea typeface="Calibri" panose="020F0502020204030204" pitchFamily="34" charset="0"/>
                <a:cs typeface="Arial" panose="020B0604020202020204" pitchFamily="34" charset="0"/>
              </a:rPr>
              <a:t>If using </a:t>
            </a:r>
            <a:r>
              <a:rPr lang="en-US" sz="2800" dirty="0" err="1">
                <a:latin typeface="Arial" panose="020B0604020202020204" pitchFamily="34" charset="0"/>
                <a:ea typeface="Calibri" panose="020F0502020204030204" pitchFamily="34" charset="0"/>
                <a:cs typeface="Arial" panose="020B0604020202020204" pitchFamily="34" charset="0"/>
              </a:rPr>
              <a:t>GoToWebinar</a:t>
            </a:r>
            <a:r>
              <a:rPr lang="en-US" sz="2800" dirty="0">
                <a:latin typeface="Arial" panose="020B0604020202020204" pitchFamily="34" charset="0"/>
                <a:ea typeface="Calibri" panose="020F0502020204030204" pitchFamily="34" charset="0"/>
                <a:cs typeface="Arial" panose="020B0604020202020204" pitchFamily="34" charset="0"/>
              </a:rPr>
              <a:t>, t</a:t>
            </a:r>
            <a:r>
              <a:rPr lang="en-US" sz="2800" dirty="0">
                <a:effectLst/>
                <a:latin typeface="Arial" panose="020B0604020202020204" pitchFamily="34" charset="0"/>
                <a:ea typeface="Calibri" panose="020F0502020204030204" pitchFamily="34" charset="0"/>
                <a:cs typeface="Arial" panose="020B0604020202020204" pitchFamily="34" charset="0"/>
              </a:rPr>
              <a:t>ype your question or a summary of your question into the “Questio</a:t>
            </a:r>
            <a:r>
              <a:rPr lang="en-US" sz="2800" dirty="0">
                <a:latin typeface="Arial" panose="020B0604020202020204" pitchFamily="34" charset="0"/>
                <a:ea typeface="Calibri" panose="020F0502020204030204" pitchFamily="34" charset="0"/>
                <a:cs typeface="Arial" panose="020B0604020202020204" pitchFamily="34" charset="0"/>
              </a:rPr>
              <a:t>n” pane</a:t>
            </a:r>
            <a:r>
              <a:rPr lang="en-US" sz="2800" dirty="0">
                <a:effectLst/>
                <a:latin typeface="Arial" panose="020B0604020202020204" pitchFamily="34" charset="0"/>
                <a:ea typeface="Calibri" panose="020F0502020204030204" pitchFamily="34" charset="0"/>
                <a:cs typeface="Arial" panose="020B0604020202020204" pitchFamily="34" charset="0"/>
              </a:rPr>
              <a:t>.</a:t>
            </a:r>
          </a:p>
          <a:p>
            <a:r>
              <a:rPr lang="en-US" sz="2800" dirty="0">
                <a:latin typeface="Arial" panose="020B0604020202020204" pitchFamily="34" charset="0"/>
                <a:ea typeface="Calibri" panose="020F0502020204030204" pitchFamily="34" charset="0"/>
                <a:cs typeface="Arial" panose="020B0604020202020204" pitchFamily="34" charset="0"/>
              </a:rPr>
              <a:t>We will not use the “raise hand” function.</a:t>
            </a:r>
          </a:p>
          <a:p>
            <a:r>
              <a:rPr lang="en-US" sz="2800" dirty="0">
                <a:effectLst/>
                <a:latin typeface="Arial" panose="020B0604020202020204" pitchFamily="34" charset="0"/>
                <a:ea typeface="Calibri" panose="020F0502020204030204" pitchFamily="34" charset="0"/>
                <a:cs typeface="Arial" panose="020B0604020202020204" pitchFamily="34" charset="0"/>
              </a:rPr>
              <a:t>If </a:t>
            </a:r>
            <a:r>
              <a:rPr lang="en-US" sz="2800" dirty="0">
                <a:latin typeface="Arial" panose="020B0604020202020204" pitchFamily="34" charset="0"/>
                <a:ea typeface="Calibri" panose="020F0502020204030204" pitchFamily="34" charset="0"/>
                <a:cs typeface="Arial" panose="020B0604020202020204" pitchFamily="34" charset="0"/>
              </a:rPr>
              <a:t>watching via the CalEPA Broadcast, email your questions to</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a:effectLst/>
                <a:latin typeface="Arial" panose="020B0604020202020204" pitchFamily="34" charset="0"/>
                <a:ea typeface="Calibri" panose="020F0502020204030204" pitchFamily="34" charset="0"/>
                <a:cs typeface="Arial" panose="020B0604020202020204" pitchFamily="34" charset="0"/>
                <a:hlinkClick r:id="rId3"/>
              </a:rPr>
              <a:t>SLCP.Organics@calrecycle.ca.go</a:t>
            </a:r>
            <a:r>
              <a:rPr lang="en-US" sz="2800" dirty="0">
                <a:latin typeface="Arial" panose="020B0604020202020204" pitchFamily="34" charset="0"/>
                <a:ea typeface="Calibri" panose="020F0502020204030204" pitchFamily="34" charset="0"/>
                <a:cs typeface="Arial" panose="020B0604020202020204" pitchFamily="34" charset="0"/>
                <a:hlinkClick r:id="rId3"/>
              </a:rPr>
              <a:t>v</a:t>
            </a:r>
            <a:r>
              <a:rPr lang="en-US" sz="2800" dirty="0">
                <a:latin typeface="Arial" panose="020B0604020202020204" pitchFamily="34" charset="0"/>
                <a:ea typeface="Calibri" panose="020F0502020204030204" pitchFamily="34" charset="0"/>
                <a:cs typeface="Arial" panose="020B0604020202020204" pitchFamily="34" charset="0"/>
              </a:rPr>
              <a:t> </a:t>
            </a:r>
            <a:endParaRPr lang="en-US" sz="2800" dirty="0">
              <a:effectLst/>
              <a:latin typeface="Arial" panose="020B0604020202020204" pitchFamily="34" charset="0"/>
              <a:ea typeface="Calibri" panose="020F0502020204030204" pitchFamily="34" charset="0"/>
              <a:cs typeface="Arial" panose="020B0604020202020204" pitchFamily="34" charset="0"/>
            </a:endParaRPr>
          </a:p>
          <a:p>
            <a:r>
              <a:rPr lang="en-US" sz="2800" dirty="0">
                <a:effectLst/>
                <a:latin typeface="Arial" panose="020B0604020202020204" pitchFamily="34" charset="0"/>
                <a:ea typeface="Calibri" panose="020F0502020204030204" pitchFamily="34" charset="0"/>
                <a:cs typeface="Arial" panose="020B0604020202020204" pitchFamily="34" charset="0"/>
              </a:rPr>
              <a:t>Questions should </a:t>
            </a:r>
            <a:r>
              <a:rPr lang="en-US" sz="2800" dirty="0">
                <a:latin typeface="Arial" panose="020B0604020202020204" pitchFamily="34" charset="0"/>
                <a:ea typeface="Calibri" panose="020F0502020204030204" pitchFamily="34" charset="0"/>
                <a:cs typeface="Arial" panose="020B0604020202020204" pitchFamily="34" charset="0"/>
              </a:rPr>
              <a:t>focus on </a:t>
            </a:r>
            <a:r>
              <a:rPr lang="en-US" sz="2800" dirty="0">
                <a:effectLst/>
                <a:latin typeface="Arial" panose="020B0604020202020204" pitchFamily="34" charset="0"/>
                <a:ea typeface="Calibri" panose="020F0502020204030204" pitchFamily="34" charset="0"/>
                <a:cs typeface="Arial" panose="020B0604020202020204" pitchFamily="34" charset="0"/>
              </a:rPr>
              <a:t>SB 1383 </a:t>
            </a:r>
            <a:r>
              <a:rPr lang="en-US" dirty="0">
                <a:latin typeface="Arial" panose="020B0604020202020204" pitchFamily="34" charset="0"/>
                <a:ea typeface="Calibri" panose="020F0502020204030204" pitchFamily="34" charset="0"/>
                <a:cs typeface="Arial" panose="020B0604020202020204" pitchFamily="34" charset="0"/>
              </a:rPr>
              <a:t>and RDRS Reporting</a:t>
            </a:r>
            <a:r>
              <a:rPr lang="en-US" sz="2800" dirty="0">
                <a:effectLst/>
                <a:latin typeface="Arial" panose="020B0604020202020204" pitchFamily="34" charset="0"/>
                <a:ea typeface="Calibri" panose="020F0502020204030204" pitchFamily="34" charset="0"/>
                <a:cs typeface="Arial" panose="020B0604020202020204" pitchFamily="34" charset="0"/>
              </a:rPr>
              <a:t> only.</a:t>
            </a:r>
          </a:p>
          <a:p>
            <a:r>
              <a:rPr lang="en-US" sz="2800" dirty="0">
                <a:latin typeface="Arial" panose="020B0604020202020204" pitchFamily="34" charset="0"/>
                <a:ea typeface="Calibri" panose="020F0502020204030204" pitchFamily="34" charset="0"/>
                <a:cs typeface="Arial" panose="020B0604020202020204" pitchFamily="34" charset="0"/>
              </a:rPr>
              <a:t>CalRecycle staff will go through the questions as they come in.</a:t>
            </a:r>
          </a:p>
          <a:p>
            <a:r>
              <a:rPr lang="en-US" sz="2800" dirty="0">
                <a:latin typeface="Arial" panose="020B0604020202020204" pitchFamily="34" charset="0"/>
                <a:ea typeface="Calibri" panose="020F0502020204030204" pitchFamily="34" charset="0"/>
                <a:cs typeface="Arial" panose="020B0604020202020204" pitchFamily="34" charset="0"/>
              </a:rPr>
              <a:t>To ask a question over the webinar, you must unmute yourself on your end; please state your affiliation.</a:t>
            </a:r>
            <a:endParaRPr lang="en-US" sz="2800" dirty="0">
              <a:effectLst/>
              <a:latin typeface="Arial" panose="020B0604020202020204" pitchFamily="34" charset="0"/>
              <a:ea typeface="Calibri" panose="020F0502020204030204" pitchFamily="34" charset="0"/>
              <a:cs typeface="Arial" panose="020B0604020202020204" pitchFamily="34" charset="0"/>
            </a:endParaRPr>
          </a:p>
          <a:p>
            <a:r>
              <a:rPr lang="en-US" sz="2800" dirty="0">
                <a:effectLst/>
                <a:latin typeface="Arial" panose="020B0604020202020204" pitchFamily="34" charset="0"/>
                <a:ea typeface="Calibri" panose="020F0502020204030204" pitchFamily="34" charset="0"/>
                <a:cs typeface="Arial" panose="020B0604020202020204" pitchFamily="34" charset="0"/>
              </a:rPr>
              <a:t>If we are unable to answer your question during the webinar, please email the SLCP inbox and we will get back to you soon.</a:t>
            </a:r>
          </a:p>
          <a:p>
            <a:pPr marL="0" indent="0">
              <a:buNone/>
            </a:pP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360515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6" name="Straight Connector 55">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78D56A45-9B81-4044-AE39-036E0774616B}"/>
              </a:ext>
              <a:ext uri="{C183D7F6-B498-43B3-948B-1728B52AA6E4}">
                <adec:decorative xmlns:adec="http://schemas.microsoft.com/office/drawing/2017/decorative" val="1"/>
              </a:ext>
            </a:extLst>
          </p:cNvPr>
          <p:cNvSpPr/>
          <p:nvPr/>
        </p:nvSpPr>
        <p:spPr>
          <a:xfrm>
            <a:off x="5906814" y="2364828"/>
            <a:ext cx="641131" cy="38896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itle 10">
            <a:extLst>
              <a:ext uri="{FF2B5EF4-FFF2-40B4-BE49-F238E27FC236}">
                <a16:creationId xmlns:a16="http://schemas.microsoft.com/office/drawing/2014/main" id="{87C31383-F150-479B-BDB4-582B9B7D5022}"/>
              </a:ext>
            </a:extLst>
          </p:cNvPr>
          <p:cNvSpPr>
            <a:spLocks noGrp="1"/>
          </p:cNvSpPr>
          <p:nvPr>
            <p:ph type="title"/>
          </p:nvPr>
        </p:nvSpPr>
        <p:spPr/>
        <p:txBody>
          <a:bodyPr/>
          <a:lstStyle/>
          <a:p>
            <a:pPr algn="ctr"/>
            <a:r>
              <a:rPr lang="en-US" b="1" dirty="0">
                <a:solidFill>
                  <a:schemeClr val="bg1"/>
                </a:solidFill>
                <a:latin typeface="Arial" panose="020B0604020202020204" pitchFamily="34" charset="0"/>
                <a:cs typeface="Arial" panose="020B0604020202020204" pitchFamily="34" charset="0"/>
              </a:rPr>
              <a:t>Purpose of This Presentation</a:t>
            </a:r>
          </a:p>
        </p:txBody>
      </p:sp>
      <p:sp>
        <p:nvSpPr>
          <p:cNvPr id="24" name="Content Placeholder 2">
            <a:extLst>
              <a:ext uri="{FF2B5EF4-FFF2-40B4-BE49-F238E27FC236}">
                <a16:creationId xmlns:a16="http://schemas.microsoft.com/office/drawing/2014/main" id="{5CF394CB-6D03-49C9-B660-89596B7F79C8}"/>
              </a:ext>
            </a:extLst>
          </p:cNvPr>
          <p:cNvSpPr>
            <a:spLocks noGrp="1"/>
          </p:cNvSpPr>
          <p:nvPr>
            <p:ph idx="1"/>
          </p:nvPr>
        </p:nvSpPr>
        <p:spPr>
          <a:xfrm>
            <a:off x="396882" y="2596836"/>
            <a:ext cx="11438789" cy="1603375"/>
          </a:xfrm>
        </p:spPr>
        <p:txBody>
          <a:bodyPr>
            <a:normAutofit lnSpcReduction="10000"/>
          </a:bodyPr>
          <a:lstStyle/>
          <a:p>
            <a:pPr marL="0" indent="0" algn="ctr">
              <a:buNone/>
            </a:pPr>
            <a:r>
              <a:rPr lang="en-US" dirty="0">
                <a:latin typeface="Arial" panose="020B0604020202020204" pitchFamily="34" charset="0"/>
                <a:cs typeface="Arial" panose="020B0604020202020204" pitchFamily="34" charset="0"/>
              </a:rPr>
              <a:t>Highlight the entities and data required to be reported via Recycling and Disposal Reporting System (RDRS) to comply with SB1383 Regulations regarding organic material recovery, commencing with the first RDRS reporting period in 2022</a:t>
            </a:r>
          </a:p>
        </p:txBody>
      </p:sp>
    </p:spTree>
    <p:extLst>
      <p:ext uri="{BB962C8B-B14F-4D97-AF65-F5344CB8AC3E}">
        <p14:creationId xmlns:p14="http://schemas.microsoft.com/office/powerpoint/2010/main" val="21175975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6" name="Straight Connector 55">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78D56A45-9B81-4044-AE39-036E0774616B}"/>
              </a:ext>
              <a:ext uri="{C183D7F6-B498-43B3-948B-1728B52AA6E4}">
                <adec:decorative xmlns:adec="http://schemas.microsoft.com/office/drawing/2017/decorative" val="1"/>
              </a:ext>
            </a:extLst>
          </p:cNvPr>
          <p:cNvSpPr/>
          <p:nvPr/>
        </p:nvSpPr>
        <p:spPr>
          <a:xfrm>
            <a:off x="5906814" y="2364828"/>
            <a:ext cx="641131" cy="38896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6">
            <a:extLst>
              <a:ext uri="{FF2B5EF4-FFF2-40B4-BE49-F238E27FC236}">
                <a16:creationId xmlns:a16="http://schemas.microsoft.com/office/drawing/2014/main" id="{49072C50-C120-49DA-9477-5882361B0799}"/>
              </a:ext>
            </a:extLst>
          </p:cNvPr>
          <p:cNvSpPr>
            <a:spLocks noGrp="1"/>
          </p:cNvSpPr>
          <p:nvPr>
            <p:ph type="title"/>
          </p:nvPr>
        </p:nvSpPr>
        <p:spPr/>
        <p:txBody>
          <a:bodyPr/>
          <a:lstStyle/>
          <a:p>
            <a:pPr algn="ctr"/>
            <a:r>
              <a:rPr lang="en-US" b="1" dirty="0">
                <a:solidFill>
                  <a:schemeClr val="bg1"/>
                </a:solidFill>
                <a:latin typeface="Arial" panose="020B0604020202020204" pitchFamily="34" charset="0"/>
                <a:cs typeface="Arial" panose="020B0604020202020204" pitchFamily="34" charset="0"/>
              </a:rPr>
              <a:t>Presentation Outline</a:t>
            </a:r>
          </a:p>
        </p:txBody>
      </p:sp>
      <p:sp>
        <p:nvSpPr>
          <p:cNvPr id="19" name="Content Placeholder 2">
            <a:extLst>
              <a:ext uri="{FF2B5EF4-FFF2-40B4-BE49-F238E27FC236}">
                <a16:creationId xmlns:a16="http://schemas.microsoft.com/office/drawing/2014/main" id="{D5675C3C-6E73-4F74-ABEC-176FCD6DBC84}"/>
              </a:ext>
            </a:extLst>
          </p:cNvPr>
          <p:cNvSpPr>
            <a:spLocks noGrp="1"/>
          </p:cNvSpPr>
          <p:nvPr>
            <p:ph idx="1"/>
          </p:nvPr>
        </p:nvSpPr>
        <p:spPr>
          <a:xfrm>
            <a:off x="649014" y="2249967"/>
            <a:ext cx="10515600" cy="4351338"/>
          </a:xfrm>
        </p:spPr>
        <p:txBody>
          <a:bodyPr/>
          <a:lstStyle/>
          <a:p>
            <a:pPr marL="571500" indent="-571500">
              <a:buFont typeface="+mj-lt"/>
              <a:buAutoNum type="romanUcPeriod"/>
            </a:pPr>
            <a:r>
              <a:rPr lang="en-US" dirty="0">
                <a:latin typeface="Arial" panose="020B0604020202020204" pitchFamily="34" charset="0"/>
                <a:cs typeface="Arial" panose="020B0604020202020204" pitchFamily="34" charset="0"/>
              </a:rPr>
              <a:t>SB1383 Regulation Sections that Pertain to RDRS Reporting Requirements for:</a:t>
            </a:r>
          </a:p>
          <a:p>
            <a:pPr marL="0" indent="0">
              <a:buNone/>
            </a:pPr>
            <a:endParaRPr lang="en-US" dirty="0">
              <a:latin typeface="Arial" panose="020B0604020202020204" pitchFamily="34" charset="0"/>
              <a:cs typeface="Arial" panose="020B0604020202020204" pitchFamily="34" charset="0"/>
            </a:endParaRPr>
          </a:p>
          <a:p>
            <a:pPr lvl="1"/>
            <a:r>
              <a:rPr lang="en-US" sz="2800" dirty="0">
                <a:latin typeface="Arial" panose="020B0604020202020204" pitchFamily="34" charset="0"/>
                <a:cs typeface="Arial" panose="020B0604020202020204" pitchFamily="34" charset="0"/>
              </a:rPr>
              <a:t>Haulers</a:t>
            </a:r>
          </a:p>
          <a:p>
            <a:pPr lvl="1"/>
            <a:r>
              <a:rPr lang="en-US" sz="2800" dirty="0">
                <a:latin typeface="Arial" panose="020B0604020202020204" pitchFamily="34" charset="0"/>
                <a:cs typeface="Arial" panose="020B0604020202020204" pitchFamily="34" charset="0"/>
              </a:rPr>
              <a:t>Transfer/Processors</a:t>
            </a:r>
          </a:p>
          <a:p>
            <a:pPr lvl="1"/>
            <a:r>
              <a:rPr lang="en-US" sz="2800" dirty="0">
                <a:latin typeface="Arial" panose="020B0604020202020204" pitchFamily="34" charset="0"/>
                <a:cs typeface="Arial" panose="020B0604020202020204" pitchFamily="34" charset="0"/>
              </a:rPr>
              <a:t>Recycling and Composting Facilities and Operations</a:t>
            </a:r>
          </a:p>
          <a:p>
            <a:endParaRPr lang="en-US" dirty="0">
              <a:latin typeface="Arial" panose="020B0604020202020204" pitchFamily="34" charset="0"/>
              <a:cs typeface="Arial" panose="020B0604020202020204" pitchFamily="34" charset="0"/>
            </a:endParaRPr>
          </a:p>
          <a:p>
            <a:pPr marL="0" indent="0">
              <a:buNone/>
            </a:pPr>
            <a:r>
              <a:rPr lang="en-US" dirty="0">
                <a:latin typeface="Arial" panose="020B0604020202020204" pitchFamily="34" charset="0"/>
                <a:cs typeface="Arial" panose="020B0604020202020204" pitchFamily="34" charset="0"/>
              </a:rPr>
              <a:t>II.  Questions?</a:t>
            </a:r>
          </a:p>
          <a:p>
            <a:pPr marL="0" indent="0" algn="ctr">
              <a:buNone/>
            </a:pP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299554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6" name="Straight Connector 55">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78D56A45-9B81-4044-AE39-036E0774616B}"/>
              </a:ext>
              <a:ext uri="{C183D7F6-B498-43B3-948B-1728B52AA6E4}">
                <adec:decorative xmlns:adec="http://schemas.microsoft.com/office/drawing/2017/decorative" val="1"/>
              </a:ext>
            </a:extLst>
          </p:cNvPr>
          <p:cNvSpPr/>
          <p:nvPr/>
        </p:nvSpPr>
        <p:spPr>
          <a:xfrm>
            <a:off x="5906814" y="2364828"/>
            <a:ext cx="641131" cy="38896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6">
            <a:extLst>
              <a:ext uri="{FF2B5EF4-FFF2-40B4-BE49-F238E27FC236}">
                <a16:creationId xmlns:a16="http://schemas.microsoft.com/office/drawing/2014/main" id="{49072C50-C120-49DA-9477-5882361B0799}"/>
              </a:ext>
            </a:extLst>
          </p:cNvPr>
          <p:cNvSpPr>
            <a:spLocks noGrp="1"/>
          </p:cNvSpPr>
          <p:nvPr>
            <p:ph type="title"/>
          </p:nvPr>
        </p:nvSpPr>
        <p:spPr/>
        <p:txBody>
          <a:bodyPr/>
          <a:lstStyle/>
          <a:p>
            <a:pPr algn="ctr"/>
            <a:r>
              <a:rPr lang="en-US" b="1" dirty="0">
                <a:solidFill>
                  <a:schemeClr val="bg1"/>
                </a:solidFill>
                <a:latin typeface="Arial" panose="020B0604020202020204" pitchFamily="34" charset="0"/>
                <a:cs typeface="Arial" panose="020B0604020202020204" pitchFamily="34" charset="0"/>
              </a:rPr>
              <a:t>Who Needs to Comply with SB1383 RDRS Reporting?  </a:t>
            </a:r>
          </a:p>
        </p:txBody>
      </p:sp>
      <p:sp>
        <p:nvSpPr>
          <p:cNvPr id="19" name="Content Placeholder 2">
            <a:extLst>
              <a:ext uri="{FF2B5EF4-FFF2-40B4-BE49-F238E27FC236}">
                <a16:creationId xmlns:a16="http://schemas.microsoft.com/office/drawing/2014/main" id="{D5675C3C-6E73-4F74-ABEC-176FCD6DBC84}"/>
              </a:ext>
            </a:extLst>
          </p:cNvPr>
          <p:cNvSpPr>
            <a:spLocks noGrp="1"/>
          </p:cNvSpPr>
          <p:nvPr>
            <p:ph idx="1"/>
          </p:nvPr>
        </p:nvSpPr>
        <p:spPr>
          <a:xfrm>
            <a:off x="649014" y="2557702"/>
            <a:ext cx="10515600" cy="3401664"/>
          </a:xfrm>
        </p:spPr>
        <p:txBody>
          <a:bodyPr/>
          <a:lstStyle/>
          <a:p>
            <a:r>
              <a:rPr lang="en-US" dirty="0">
                <a:latin typeface="Arial" panose="020B0604020202020204" pitchFamily="34" charset="0"/>
                <a:cs typeface="Arial" panose="020B0604020202020204" pitchFamily="34" charset="0"/>
              </a:rPr>
              <a:t>SB1383 RDRS reporting only applies to entities that are required to report pursuant to AB901</a:t>
            </a:r>
          </a:p>
          <a:p>
            <a:r>
              <a:rPr lang="en-US" dirty="0">
                <a:latin typeface="Arial" panose="020B0604020202020204" pitchFamily="34" charset="0"/>
                <a:cs typeface="Arial" panose="020B0604020202020204" pitchFamily="34" charset="0"/>
              </a:rPr>
              <a:t>If you are not registered in RDRS, and need to assess if you are required to report pursuant to AB901, please navigate to the following links: </a:t>
            </a:r>
          </a:p>
          <a:p>
            <a:pPr lvl="1">
              <a:buFont typeface="Wingdings" panose="05000000000000000000" pitchFamily="2" charset="2"/>
              <a:buChar char="Ø"/>
            </a:pPr>
            <a:r>
              <a:rPr lang="en-US" dirty="0">
                <a:latin typeface="Arial" panose="020B0604020202020204" pitchFamily="34" charset="0"/>
                <a:cs typeface="Arial" panose="020B0604020202020204" pitchFamily="34" charset="0"/>
                <a:hlinkClick r:id="rId3"/>
              </a:rPr>
              <a:t>Do I need to Register and Report in RDRS?</a:t>
            </a:r>
            <a:endParaRPr lang="en-US" dirty="0">
              <a:latin typeface="Arial" panose="020B0604020202020204" pitchFamily="34" charset="0"/>
              <a:cs typeface="Arial" panose="020B0604020202020204" pitchFamily="34" charset="0"/>
            </a:endParaRPr>
          </a:p>
          <a:p>
            <a:pPr lvl="1">
              <a:buFont typeface="Wingdings" panose="05000000000000000000" pitchFamily="2" charset="2"/>
              <a:buChar char="Ø"/>
            </a:pPr>
            <a:r>
              <a:rPr lang="en-US" dirty="0">
                <a:latin typeface="Arial" panose="020B0604020202020204" pitchFamily="34" charset="0"/>
                <a:cs typeface="Arial" panose="020B0604020202020204" pitchFamily="34" charset="0"/>
                <a:hlinkClick r:id="rId4"/>
              </a:rPr>
              <a:t>RDRS Registration and Reporting Training Resources</a:t>
            </a:r>
            <a:endParaRPr lang="en-US" dirty="0">
              <a:latin typeface="Arial" panose="020B0604020202020204" pitchFamily="34" charset="0"/>
              <a:cs typeface="Arial" panose="020B0604020202020204" pitchFamily="34" charset="0"/>
            </a:endParaRPr>
          </a:p>
          <a:p>
            <a:pPr marL="457200" lvl="1" indent="0">
              <a:buNone/>
            </a:pP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560562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6" name="Straight Connector 55">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78D56A45-9B81-4044-AE39-036E0774616B}"/>
              </a:ext>
              <a:ext uri="{C183D7F6-B498-43B3-948B-1728B52AA6E4}">
                <adec:decorative xmlns:adec="http://schemas.microsoft.com/office/drawing/2017/decorative" val="1"/>
              </a:ext>
            </a:extLst>
          </p:cNvPr>
          <p:cNvSpPr/>
          <p:nvPr/>
        </p:nvSpPr>
        <p:spPr>
          <a:xfrm>
            <a:off x="5906814" y="2364828"/>
            <a:ext cx="641131" cy="38896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AD913E66-4E30-4BED-B632-9C977D799438}"/>
              </a:ext>
            </a:extLst>
          </p:cNvPr>
          <p:cNvSpPr>
            <a:spLocks noGrp="1"/>
          </p:cNvSpPr>
          <p:nvPr>
            <p:ph type="title"/>
          </p:nvPr>
        </p:nvSpPr>
        <p:spPr>
          <a:xfrm>
            <a:off x="396883" y="365127"/>
            <a:ext cx="11269600" cy="1325563"/>
          </a:xfrm>
        </p:spPr>
        <p:txBody>
          <a:bodyPr>
            <a:normAutofit/>
          </a:bodyPr>
          <a:lstStyle/>
          <a:p>
            <a:pPr algn="ctr"/>
            <a:r>
              <a:rPr lang="en-US" sz="3600" b="1" dirty="0">
                <a:solidFill>
                  <a:schemeClr val="bg1"/>
                </a:solidFill>
                <a:latin typeface="Arial" panose="020B0604020202020204" pitchFamily="34" charset="0"/>
                <a:cs typeface="Arial" panose="020B0604020202020204" pitchFamily="34" charset="0"/>
              </a:rPr>
              <a:t>SB1383 Regulations Sections Pertaining to RDRS</a:t>
            </a:r>
          </a:p>
        </p:txBody>
      </p:sp>
      <p:sp>
        <p:nvSpPr>
          <p:cNvPr id="14" name="Content Placeholder 2">
            <a:extLst>
              <a:ext uri="{FF2B5EF4-FFF2-40B4-BE49-F238E27FC236}">
                <a16:creationId xmlns:a16="http://schemas.microsoft.com/office/drawing/2014/main" id="{387F59B5-8330-4024-9787-10567579053F}"/>
              </a:ext>
            </a:extLst>
          </p:cNvPr>
          <p:cNvSpPr>
            <a:spLocks noGrp="1"/>
          </p:cNvSpPr>
          <p:nvPr>
            <p:ph idx="1"/>
          </p:nvPr>
        </p:nvSpPr>
        <p:spPr>
          <a:xfrm>
            <a:off x="233271" y="2226288"/>
            <a:ext cx="11766013" cy="4351338"/>
          </a:xfrm>
        </p:spPr>
        <p:txBody>
          <a:bodyPr>
            <a:normAutofit/>
          </a:bodyPr>
          <a:lstStyle/>
          <a:p>
            <a:pPr>
              <a:lnSpc>
                <a:spcPct val="100000"/>
              </a:lnSpc>
            </a:pPr>
            <a:r>
              <a:rPr lang="en-US" dirty="0">
                <a:latin typeface="Arial" panose="020B0604020202020204" pitchFamily="34" charset="0"/>
                <a:cs typeface="Arial" panose="020B0604020202020204" pitchFamily="34" charset="0"/>
              </a:rPr>
              <a:t>Planning Guidelines and Procedures for Preparing and Revising Countywide Integrated Waste Management Plans: </a:t>
            </a:r>
            <a:r>
              <a:rPr lang="en-US" b="1" dirty="0">
                <a:latin typeface="Arial" panose="020B0604020202020204" pitchFamily="34" charset="0"/>
                <a:cs typeface="Arial" panose="020B0604020202020204" pitchFamily="34" charset="0"/>
              </a:rPr>
              <a:t>Chapter 9</a:t>
            </a:r>
          </a:p>
          <a:p>
            <a:pPr>
              <a:lnSpc>
                <a:spcPct val="100000"/>
              </a:lnSpc>
            </a:pPr>
            <a:r>
              <a:rPr lang="en-US" dirty="0">
                <a:latin typeface="Arial" panose="020B0604020202020204" pitchFamily="34" charset="0"/>
                <a:cs typeface="Arial" panose="020B0604020202020204" pitchFamily="34" charset="0"/>
              </a:rPr>
              <a:t>Recycling and Disposal Reporting System:</a:t>
            </a:r>
            <a:r>
              <a:rPr lang="en-US" b="1" dirty="0">
                <a:latin typeface="Arial" panose="020B0604020202020204" pitchFamily="34" charset="0"/>
                <a:cs typeface="Arial" panose="020B0604020202020204" pitchFamily="34" charset="0"/>
              </a:rPr>
              <a:t> Article 9.25</a:t>
            </a:r>
          </a:p>
          <a:p>
            <a:pPr>
              <a:lnSpc>
                <a:spcPct val="100000"/>
              </a:lnSpc>
            </a:pPr>
            <a:r>
              <a:rPr lang="en-US" dirty="0">
                <a:latin typeface="Arial" panose="020B0604020202020204" pitchFamily="34" charset="0"/>
                <a:cs typeface="Arial" panose="020B0604020202020204" pitchFamily="34" charset="0"/>
              </a:rPr>
              <a:t>Reporting Requirements for Haulers: </a:t>
            </a:r>
            <a:r>
              <a:rPr lang="en-US" b="1" dirty="0">
                <a:latin typeface="Arial" panose="020B0604020202020204" pitchFamily="34" charset="0"/>
                <a:cs typeface="Arial" panose="020B0604020202020204" pitchFamily="34" charset="0"/>
              </a:rPr>
              <a:t>Section 18815.4 </a:t>
            </a:r>
          </a:p>
          <a:p>
            <a:pPr>
              <a:lnSpc>
                <a:spcPct val="100000"/>
              </a:lnSpc>
            </a:pPr>
            <a:r>
              <a:rPr lang="en-US" dirty="0">
                <a:latin typeface="Arial" panose="020B0604020202020204" pitchFamily="34" charset="0"/>
                <a:cs typeface="Arial" panose="020B0604020202020204" pitchFamily="34" charset="0"/>
              </a:rPr>
              <a:t>Reporting Requirements for Transfer/Processors (T/P’s): </a:t>
            </a:r>
            <a:r>
              <a:rPr lang="en-US" b="1" dirty="0">
                <a:latin typeface="Arial" panose="020B0604020202020204" pitchFamily="34" charset="0"/>
                <a:cs typeface="Arial" panose="020B0604020202020204" pitchFamily="34" charset="0"/>
              </a:rPr>
              <a:t>Section 18815.5 </a:t>
            </a:r>
            <a:r>
              <a:rPr lang="en-US" dirty="0">
                <a:latin typeface="Arial" panose="020B0604020202020204" pitchFamily="34" charset="0"/>
                <a:cs typeface="Arial" panose="020B0604020202020204" pitchFamily="34" charset="0"/>
              </a:rPr>
              <a:t> </a:t>
            </a:r>
          </a:p>
          <a:p>
            <a:pPr>
              <a:lnSpc>
                <a:spcPct val="100000"/>
              </a:lnSpc>
            </a:pPr>
            <a:r>
              <a:rPr lang="en-US" dirty="0">
                <a:latin typeface="Arial" panose="020B0604020202020204" pitchFamily="34" charset="0"/>
                <a:cs typeface="Arial" panose="020B0604020202020204" pitchFamily="34" charset="0"/>
              </a:rPr>
              <a:t>Reporting Requirements for Recycling and Composting Facilities and Operations: </a:t>
            </a:r>
            <a:r>
              <a:rPr lang="en-US" b="1" dirty="0">
                <a:latin typeface="Arial" panose="020B0604020202020204" pitchFamily="34" charset="0"/>
                <a:cs typeface="Arial" panose="020B0604020202020204" pitchFamily="34" charset="0"/>
              </a:rPr>
              <a:t>Section 18815.7 </a:t>
            </a:r>
            <a:endParaRPr lang="en-US" dirty="0">
              <a:latin typeface="Arial" panose="020B0604020202020204" pitchFamily="34" charset="0"/>
              <a:cs typeface="Arial" panose="020B0604020202020204" pitchFamily="34" charset="0"/>
            </a:endParaRPr>
          </a:p>
          <a:p>
            <a:pPr lvl="1">
              <a:buFont typeface="Wingdings" panose="05000000000000000000" pitchFamily="2" charset="2"/>
              <a:buChar char="Ø"/>
            </a:pPr>
            <a:endParaRPr lang="en-US" dirty="0">
              <a:latin typeface="Arial" panose="020B0604020202020204" pitchFamily="34" charset="0"/>
              <a:cs typeface="Arial" panose="020B0604020202020204" pitchFamily="34" charset="0"/>
            </a:endParaRPr>
          </a:p>
          <a:p>
            <a:pPr marL="457200" lvl="1" indent="0">
              <a:buNone/>
            </a:pP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784632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ACE417-A0EB-48B8-84FE-B18C60F9A17C}"/>
              </a:ext>
            </a:extLst>
          </p:cNvPr>
          <p:cNvSpPr>
            <a:spLocks noGrp="1"/>
          </p:cNvSpPr>
          <p:nvPr>
            <p:ph type="title"/>
          </p:nvPr>
        </p:nvSpPr>
        <p:spPr>
          <a:xfrm>
            <a:off x="838200" y="2237995"/>
            <a:ext cx="10515600" cy="1325563"/>
          </a:xfrm>
        </p:spPr>
        <p:txBody>
          <a:bodyPr/>
          <a:lstStyle/>
          <a:p>
            <a:pPr algn="ctr"/>
            <a:r>
              <a:rPr lang="en-US" b="1" dirty="0">
                <a:latin typeface="Arial" panose="020B0604020202020204" pitchFamily="34" charset="0"/>
                <a:cs typeface="Arial" panose="020B0604020202020204" pitchFamily="34" charset="0"/>
              </a:rPr>
              <a:t>SB1383 RDRS Reporting Requirements for Various Entities</a:t>
            </a:r>
          </a:p>
        </p:txBody>
      </p:sp>
    </p:spTree>
    <p:extLst>
      <p:ext uri="{BB962C8B-B14F-4D97-AF65-F5344CB8AC3E}">
        <p14:creationId xmlns:p14="http://schemas.microsoft.com/office/powerpoint/2010/main" val="1435141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6" name="Straight Connector 55">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78D56A45-9B81-4044-AE39-036E0774616B}"/>
              </a:ext>
              <a:ext uri="{C183D7F6-B498-43B3-948B-1728B52AA6E4}">
                <adec:decorative xmlns:adec="http://schemas.microsoft.com/office/drawing/2017/decorative" val="1"/>
              </a:ext>
            </a:extLst>
          </p:cNvPr>
          <p:cNvSpPr/>
          <p:nvPr/>
        </p:nvSpPr>
        <p:spPr>
          <a:xfrm>
            <a:off x="5906814" y="2364828"/>
            <a:ext cx="641131" cy="38896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8" name="Title 1">
            <a:extLst>
              <a:ext uri="{FF2B5EF4-FFF2-40B4-BE49-F238E27FC236}">
                <a16:creationId xmlns:a16="http://schemas.microsoft.com/office/drawing/2014/main" id="{F9EC2650-8030-4A10-8CC5-7EBC17828842}"/>
              </a:ext>
            </a:extLst>
          </p:cNvPr>
          <p:cNvSpPr>
            <a:spLocks noGrp="1"/>
          </p:cNvSpPr>
          <p:nvPr>
            <p:ph type="title"/>
          </p:nvPr>
        </p:nvSpPr>
        <p:spPr>
          <a:xfrm>
            <a:off x="858478" y="490040"/>
            <a:ext cx="10515600" cy="822587"/>
          </a:xfrm>
        </p:spPr>
        <p:txBody>
          <a:bodyPr vert="horz" lIns="91440" tIns="45720" rIns="91440" bIns="45720" rtlCol="0" anchor="b">
            <a:normAutofit/>
          </a:bodyPr>
          <a:lstStyle/>
          <a:p>
            <a:pPr algn="ctr"/>
            <a:r>
              <a:rPr lang="en-US" sz="2800" b="1" dirty="0">
                <a:solidFill>
                  <a:schemeClr val="bg1"/>
                </a:solidFill>
                <a:latin typeface="Arial" panose="020B0604020202020204" pitchFamily="34" charset="0"/>
                <a:cs typeface="Arial" panose="020B0604020202020204" pitchFamily="34" charset="0"/>
              </a:rPr>
              <a:t>A Hauler Providing an Organic Waste Collection Service…</a:t>
            </a:r>
            <a:endParaRPr lang="en-US" sz="2600" dirty="0">
              <a:solidFill>
                <a:schemeClr val="bg1"/>
              </a:solidFill>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F0A5D15E-7A30-4985-87D9-9DC396922C54}"/>
              </a:ext>
            </a:extLst>
          </p:cNvPr>
          <p:cNvSpPr txBox="1"/>
          <p:nvPr/>
        </p:nvSpPr>
        <p:spPr>
          <a:xfrm>
            <a:off x="829414" y="1597996"/>
            <a:ext cx="10573728" cy="400110"/>
          </a:xfrm>
          <a:prstGeom prst="rect">
            <a:avLst/>
          </a:prstGeom>
          <a:noFill/>
        </p:spPr>
        <p:txBody>
          <a:bodyPr wrap="none" rtlCol="0">
            <a:spAutoFit/>
          </a:bodyPr>
          <a:lstStyle/>
          <a:p>
            <a:r>
              <a:rPr lang="en-US" sz="2000" b="1" i="1" dirty="0">
                <a:solidFill>
                  <a:schemeClr val="bg1"/>
                </a:solidFill>
                <a:latin typeface="Arial" panose="020B0604020202020204" pitchFamily="34" charset="0"/>
                <a:cs typeface="Arial" panose="020B0604020202020204" pitchFamily="34" charset="0"/>
              </a:rPr>
              <a:t>This information is not reported in RDRS, but is given from hauler to accepting facility</a:t>
            </a:r>
          </a:p>
        </p:txBody>
      </p:sp>
      <p:sp>
        <p:nvSpPr>
          <p:cNvPr id="7" name="Content Placeholder 6">
            <a:extLst>
              <a:ext uri="{FF2B5EF4-FFF2-40B4-BE49-F238E27FC236}">
                <a16:creationId xmlns:a16="http://schemas.microsoft.com/office/drawing/2014/main" id="{67072423-3520-4996-B7A9-D0D3D39C2E95}"/>
              </a:ext>
            </a:extLst>
          </p:cNvPr>
          <p:cNvSpPr>
            <a:spLocks noGrp="1"/>
          </p:cNvSpPr>
          <p:nvPr>
            <p:ph idx="1"/>
          </p:nvPr>
        </p:nvSpPr>
        <p:spPr>
          <a:xfrm>
            <a:off x="858478" y="2364828"/>
            <a:ext cx="10515600" cy="1271751"/>
          </a:xfrm>
        </p:spPr>
        <p:txBody>
          <a:bodyPr/>
          <a:lstStyle/>
          <a:p>
            <a:pPr marL="0" indent="0" algn="ctr">
              <a:buNone/>
            </a:pPr>
            <a:r>
              <a:rPr lang="en-US" dirty="0">
                <a:latin typeface="Arial" panose="020B0604020202020204" pitchFamily="34" charset="0"/>
                <a:cs typeface="Arial" panose="020B0604020202020204" pitchFamily="34" charset="0"/>
              </a:rPr>
              <a:t>Shall identify (at the time of delivery), for all materials delivered to each receiving reporting entity whether the material is collected from a…</a:t>
            </a:r>
          </a:p>
        </p:txBody>
      </p:sp>
      <p:sp>
        <p:nvSpPr>
          <p:cNvPr id="10" name="Content Placeholder 3">
            <a:extLst>
              <a:ext uri="{FF2B5EF4-FFF2-40B4-BE49-F238E27FC236}">
                <a16:creationId xmlns:a16="http://schemas.microsoft.com/office/drawing/2014/main" id="{C6347517-B14F-464F-8846-B53BCBEB579D}"/>
              </a:ext>
            </a:extLst>
          </p:cNvPr>
          <p:cNvSpPr txBox="1">
            <a:spLocks/>
          </p:cNvSpPr>
          <p:nvPr/>
        </p:nvSpPr>
        <p:spPr>
          <a:xfrm>
            <a:off x="768959" y="3794639"/>
            <a:ext cx="10921471" cy="102998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dirty="0">
                <a:latin typeface="Arial" panose="020B0604020202020204" pitchFamily="34" charset="0"/>
                <a:cs typeface="Arial" panose="020B0604020202020204" pitchFamily="34" charset="0"/>
              </a:rPr>
              <a:t>Source separated organic waste collection stream </a:t>
            </a:r>
            <a:r>
              <a:rPr lang="en-US" b="1" dirty="0">
                <a:solidFill>
                  <a:srgbClr val="FF0000"/>
                </a:solidFill>
                <a:latin typeface="Arial" panose="020B0604020202020204" pitchFamily="34" charset="0"/>
                <a:cs typeface="Arial" panose="020B0604020202020204" pitchFamily="34" charset="0"/>
              </a:rPr>
              <a:t>OR</a:t>
            </a:r>
          </a:p>
          <a:p>
            <a:pPr algn="ctr"/>
            <a:r>
              <a:rPr lang="en-US" dirty="0">
                <a:latin typeface="Arial" panose="020B0604020202020204" pitchFamily="34" charset="0"/>
                <a:cs typeface="Arial" panose="020B0604020202020204" pitchFamily="34" charset="0"/>
              </a:rPr>
              <a:t>Mixed Waste organic collection stream</a:t>
            </a:r>
          </a:p>
        </p:txBody>
      </p:sp>
      <p:sp>
        <p:nvSpPr>
          <p:cNvPr id="13" name="TextBox 12">
            <a:extLst>
              <a:ext uri="{FF2B5EF4-FFF2-40B4-BE49-F238E27FC236}">
                <a16:creationId xmlns:a16="http://schemas.microsoft.com/office/drawing/2014/main" id="{AC96F314-203B-4D17-9015-6F0B7FC99BCC}"/>
              </a:ext>
            </a:extLst>
          </p:cNvPr>
          <p:cNvSpPr txBox="1"/>
          <p:nvPr/>
        </p:nvSpPr>
        <p:spPr>
          <a:xfrm>
            <a:off x="3132128" y="5661061"/>
            <a:ext cx="5968301" cy="369332"/>
          </a:xfrm>
          <a:prstGeom prst="rect">
            <a:avLst/>
          </a:prstGeom>
          <a:noFill/>
        </p:spPr>
        <p:txBody>
          <a:bodyPr wrap="none" rtlCol="0">
            <a:spAutoFit/>
          </a:bodyPr>
          <a:lstStyle/>
          <a:p>
            <a:r>
              <a:rPr lang="en-US" b="1" dirty="0">
                <a:latin typeface="Arial" panose="020B0604020202020204" pitchFamily="34" charset="0"/>
                <a:cs typeface="Arial" panose="020B0604020202020204" pitchFamily="34" charset="0"/>
              </a:rPr>
              <a:t>Section Referenced: 18815.4(F)(1) and (2), 18815.4(g)</a:t>
            </a:r>
          </a:p>
        </p:txBody>
      </p:sp>
    </p:spTree>
    <p:extLst>
      <p:ext uri="{BB962C8B-B14F-4D97-AF65-F5344CB8AC3E}">
        <p14:creationId xmlns:p14="http://schemas.microsoft.com/office/powerpoint/2010/main" val="38790948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AD7900-96AA-42F9-B403-70FD17BF0BBC}"/>
              </a:ext>
            </a:extLst>
          </p:cNvPr>
          <p:cNvSpPr>
            <a:spLocks noGrp="1"/>
          </p:cNvSpPr>
          <p:nvPr>
            <p:ph type="title"/>
          </p:nvPr>
        </p:nvSpPr>
        <p:spPr>
          <a:xfrm>
            <a:off x="546351" y="433545"/>
            <a:ext cx="11139854" cy="930447"/>
          </a:xfrm>
        </p:spPr>
        <p:txBody>
          <a:bodyPr vert="horz" lIns="91440" tIns="45720" rIns="91440" bIns="45720" rtlCol="0" anchor="b">
            <a:normAutofit/>
          </a:bodyPr>
          <a:lstStyle/>
          <a:p>
            <a:pPr algn="ctr"/>
            <a:r>
              <a:rPr lang="en-US" sz="2600" b="1" dirty="0">
                <a:solidFill>
                  <a:srgbClr val="FFFFFF"/>
                </a:solidFill>
                <a:latin typeface="Arial" panose="020B0604020202020204" pitchFamily="34" charset="0"/>
                <a:cs typeface="Arial" panose="020B0604020202020204" pitchFamily="34" charset="0"/>
              </a:rPr>
              <a:t>T/Ps Receiving “Mixed Waste” Collection Stream</a:t>
            </a:r>
            <a:br>
              <a:rPr lang="en-US" sz="2600" b="1" dirty="0">
                <a:solidFill>
                  <a:srgbClr val="FFFFFF"/>
                </a:solidFill>
                <a:latin typeface="Arial" panose="020B0604020202020204" pitchFamily="34" charset="0"/>
                <a:cs typeface="Arial" panose="020B0604020202020204" pitchFamily="34" charset="0"/>
              </a:rPr>
            </a:br>
            <a:r>
              <a:rPr lang="en-US" sz="2600" b="1" i="1" dirty="0">
                <a:solidFill>
                  <a:srgbClr val="FFFFFF"/>
                </a:solidFill>
                <a:latin typeface="Arial" panose="020B0604020202020204" pitchFamily="34" charset="0"/>
                <a:cs typeface="Arial" panose="020B0604020202020204" pitchFamily="34" charset="0"/>
              </a:rPr>
              <a:t>For determining the annual average organic content recovery rate</a:t>
            </a:r>
            <a:endParaRPr lang="en-US" sz="2600" dirty="0">
              <a:solidFill>
                <a:srgbClr val="FFFFFF"/>
              </a:solidFill>
              <a:latin typeface="Arial" panose="020B0604020202020204" pitchFamily="34" charset="0"/>
              <a:cs typeface="Arial" panose="020B0604020202020204" pitchFamily="34" charset="0"/>
            </a:endParaRPr>
          </a:p>
        </p:txBody>
      </p:sp>
      <p:pic>
        <p:nvPicPr>
          <p:cNvPr id="8" name="Picture 7" descr="Picture describing the process for measuring the organic waste recovered and sent for disposal. The link to this supporting document can be found on the &quot;Relevant Link&quot;  slide, later in the presentation.">
            <a:extLst>
              <a:ext uri="{FF2B5EF4-FFF2-40B4-BE49-F238E27FC236}">
                <a16:creationId xmlns:a16="http://schemas.microsoft.com/office/drawing/2014/main" id="{808F579E-CB2D-44D4-8177-600BDD55B109}"/>
              </a:ext>
            </a:extLst>
          </p:cNvPr>
          <p:cNvPicPr>
            <a:picLocks noChangeAspect="1"/>
          </p:cNvPicPr>
          <p:nvPr/>
        </p:nvPicPr>
        <p:blipFill>
          <a:blip r:embed="rId3"/>
          <a:stretch>
            <a:fillRect/>
          </a:stretch>
        </p:blipFill>
        <p:spPr>
          <a:xfrm>
            <a:off x="121651" y="2312968"/>
            <a:ext cx="5994627" cy="3941468"/>
          </a:xfrm>
          <a:prstGeom prst="rect">
            <a:avLst/>
          </a:prstGeom>
        </p:spPr>
      </p:pic>
      <p:sp>
        <p:nvSpPr>
          <p:cNvPr id="18" name="TextBox 17">
            <a:extLst>
              <a:ext uri="{FF2B5EF4-FFF2-40B4-BE49-F238E27FC236}">
                <a16:creationId xmlns:a16="http://schemas.microsoft.com/office/drawing/2014/main" id="{CD4D3CC8-58AB-4349-B41E-664CC12574C5}"/>
              </a:ext>
            </a:extLst>
          </p:cNvPr>
          <p:cNvSpPr txBox="1"/>
          <p:nvPr/>
        </p:nvSpPr>
        <p:spPr>
          <a:xfrm>
            <a:off x="6171061" y="2312968"/>
            <a:ext cx="5899288" cy="3170099"/>
          </a:xfrm>
          <a:prstGeom prst="rect">
            <a:avLst/>
          </a:prstGeom>
          <a:noFill/>
          <a:ln w="25400">
            <a:noFill/>
          </a:ln>
        </p:spPr>
        <p:txBody>
          <a:bodyPr wrap="square" rtlCol="0">
            <a:spAutoFit/>
          </a:bodyPr>
          <a:lstStyle/>
          <a:p>
            <a:r>
              <a:rPr lang="en-US" sz="2000" b="1" u="sng" dirty="0">
                <a:latin typeface="Arial" panose="020B0604020202020204" pitchFamily="34" charset="0"/>
                <a:cs typeface="Arial" panose="020B0604020202020204" pitchFamily="34" charset="0"/>
              </a:rPr>
              <a:t>Report to CalRecycle via RDRS Each Quarter</a:t>
            </a:r>
            <a:endParaRPr lang="en-US" sz="2000" b="1" dirty="0">
              <a:latin typeface="Arial" panose="020B0604020202020204" pitchFamily="34" charset="0"/>
              <a:cs typeface="Arial" panose="020B0604020202020204" pitchFamily="34" charset="0"/>
            </a:endParaRPr>
          </a:p>
          <a:p>
            <a:pPr marL="342900" indent="-342900">
              <a:buAutoNum type="arabicPeriod"/>
            </a:pPr>
            <a:r>
              <a:rPr lang="en-US" sz="2000" b="1" dirty="0">
                <a:latin typeface="Arial" panose="020B0604020202020204" pitchFamily="34" charset="0"/>
                <a:cs typeface="Arial" panose="020B0604020202020204" pitchFamily="34" charset="0"/>
              </a:rPr>
              <a:t>Total organics recovered during the 10-day measurement period.</a:t>
            </a:r>
          </a:p>
          <a:p>
            <a:pPr marL="342900" indent="-342900">
              <a:buAutoNum type="arabicPeriod"/>
            </a:pPr>
            <a:r>
              <a:rPr lang="en-US" sz="2000" b="1" dirty="0">
                <a:latin typeface="Arial" panose="020B0604020202020204" pitchFamily="34" charset="0"/>
                <a:cs typeface="Arial" panose="020B0604020202020204" pitchFamily="34" charset="0"/>
              </a:rPr>
              <a:t>Total organics sent to disposal during the 10-day measurement period.</a:t>
            </a:r>
          </a:p>
          <a:p>
            <a:pPr marL="342900" indent="-342900">
              <a:buAutoNum type="arabicPeriod"/>
            </a:pPr>
            <a:r>
              <a:rPr lang="en-US" sz="2000" b="1" dirty="0">
                <a:latin typeface="Arial" panose="020B0604020202020204" pitchFamily="34" charset="0"/>
                <a:cs typeface="Arial" panose="020B0604020202020204" pitchFamily="34" charset="0"/>
              </a:rPr>
              <a:t>Sum of daily records for the quarter:</a:t>
            </a:r>
          </a:p>
          <a:p>
            <a:pPr marL="800100" lvl="1" indent="-342900">
              <a:buFont typeface="Arial" panose="020B0604020202020204" pitchFamily="34" charset="0"/>
              <a:buChar char="•"/>
            </a:pPr>
            <a:r>
              <a:rPr lang="en-US" sz="2000" b="1" dirty="0">
                <a:latin typeface="Arial" panose="020B0604020202020204" pitchFamily="34" charset="0"/>
                <a:cs typeface="Arial" panose="020B0604020202020204" pitchFamily="34" charset="0"/>
              </a:rPr>
              <a:t>Outgoing weight of material recovered</a:t>
            </a:r>
          </a:p>
          <a:p>
            <a:pPr marL="800100" lvl="1" indent="-342900">
              <a:buFont typeface="Arial" panose="020B0604020202020204" pitchFamily="34" charset="0"/>
              <a:buChar char="•"/>
            </a:pPr>
            <a:r>
              <a:rPr lang="en-US" sz="2000" b="1" dirty="0">
                <a:latin typeface="Arial" panose="020B0604020202020204" pitchFamily="34" charset="0"/>
                <a:cs typeface="Arial" panose="020B0604020202020204" pitchFamily="34" charset="0"/>
              </a:rPr>
              <a:t>Outgoing weight of material sent to disposal</a:t>
            </a:r>
          </a:p>
          <a:p>
            <a:pPr marL="800100" lvl="1" indent="-342900">
              <a:buFont typeface="Arial" panose="020B0604020202020204" pitchFamily="34" charset="0"/>
              <a:buChar char="•"/>
            </a:pPr>
            <a:r>
              <a:rPr lang="en-US" sz="2000" b="1" dirty="0">
                <a:latin typeface="Arial" panose="020B0604020202020204" pitchFamily="34" charset="0"/>
                <a:cs typeface="Arial" panose="020B0604020202020204" pitchFamily="34" charset="0"/>
              </a:rPr>
              <a:t>Incoming weight of Mixed Waste stream</a:t>
            </a:r>
          </a:p>
        </p:txBody>
      </p:sp>
      <p:sp>
        <p:nvSpPr>
          <p:cNvPr id="19" name="TextBox 18">
            <a:extLst>
              <a:ext uri="{FF2B5EF4-FFF2-40B4-BE49-F238E27FC236}">
                <a16:creationId xmlns:a16="http://schemas.microsoft.com/office/drawing/2014/main" id="{C69AE665-6365-4373-932A-2610129B1C79}"/>
              </a:ext>
            </a:extLst>
          </p:cNvPr>
          <p:cNvSpPr txBox="1"/>
          <p:nvPr/>
        </p:nvSpPr>
        <p:spPr>
          <a:xfrm>
            <a:off x="6385644" y="5836192"/>
            <a:ext cx="5176704" cy="338554"/>
          </a:xfrm>
          <a:prstGeom prst="rect">
            <a:avLst/>
          </a:prstGeom>
          <a:noFill/>
        </p:spPr>
        <p:txBody>
          <a:bodyPr wrap="square" rtlCol="0">
            <a:spAutoFit/>
          </a:bodyPr>
          <a:lstStyle/>
          <a:p>
            <a:r>
              <a:rPr lang="en-US" sz="1600" b="1" dirty="0">
                <a:latin typeface="Arial" panose="020B0604020202020204" pitchFamily="34" charset="0"/>
                <a:cs typeface="Arial" panose="020B0604020202020204" pitchFamily="34" charset="0"/>
              </a:rPr>
              <a:t>Section Referenced: 18815.5(d)(1)(A), (B), and (C)</a:t>
            </a:r>
          </a:p>
        </p:txBody>
      </p:sp>
      <p:cxnSp>
        <p:nvCxnSpPr>
          <p:cNvPr id="28" name="Straight Connector 27">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354472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E476E76-F17D-455B-B657-6CCFAAFF4181}"/>
              </a:ext>
            </a:extLst>
          </p:cNvPr>
          <p:cNvSpPr>
            <a:spLocks noGrp="1"/>
          </p:cNvSpPr>
          <p:nvPr>
            <p:ph type="title"/>
          </p:nvPr>
        </p:nvSpPr>
        <p:spPr>
          <a:xfrm>
            <a:off x="546351" y="433545"/>
            <a:ext cx="11139854" cy="930447"/>
          </a:xfrm>
        </p:spPr>
        <p:txBody>
          <a:bodyPr vert="horz" lIns="91440" tIns="45720" rIns="91440" bIns="45720" rtlCol="0" anchor="b">
            <a:normAutofit/>
          </a:bodyPr>
          <a:lstStyle/>
          <a:p>
            <a:pPr algn="ctr"/>
            <a:r>
              <a:rPr lang="en-US" sz="2600" b="1" dirty="0">
                <a:solidFill>
                  <a:srgbClr val="FFFFFF"/>
                </a:solidFill>
                <a:latin typeface="Arial" panose="020B0604020202020204" pitchFamily="34" charset="0"/>
                <a:cs typeface="Arial" panose="020B0604020202020204" pitchFamily="34" charset="0"/>
              </a:rPr>
              <a:t>T/Ps Receiving “Source Separated” Collection Stream</a:t>
            </a:r>
            <a:br>
              <a:rPr lang="en-US" sz="2600" b="1" dirty="0">
                <a:solidFill>
                  <a:srgbClr val="FFFFFF"/>
                </a:solidFill>
                <a:latin typeface="Arial" panose="020B0604020202020204" pitchFamily="34" charset="0"/>
                <a:cs typeface="Arial" panose="020B0604020202020204" pitchFamily="34" charset="0"/>
              </a:rPr>
            </a:br>
            <a:r>
              <a:rPr lang="en-US" sz="2600" b="1" i="1" dirty="0">
                <a:solidFill>
                  <a:srgbClr val="FFFFFF"/>
                </a:solidFill>
                <a:latin typeface="Arial" panose="020B0604020202020204" pitchFamily="34" charset="0"/>
                <a:cs typeface="Arial" panose="020B0604020202020204" pitchFamily="34" charset="0"/>
              </a:rPr>
              <a:t>For determining the annual average organic content recovery rate</a:t>
            </a:r>
            <a:endParaRPr lang="en-US" sz="2600" dirty="0">
              <a:solidFill>
                <a:srgbClr val="FFFFFF"/>
              </a:solidFill>
              <a:latin typeface="Arial" panose="020B0604020202020204" pitchFamily="34" charset="0"/>
              <a:cs typeface="Arial" panose="020B0604020202020204" pitchFamily="34" charset="0"/>
            </a:endParaRPr>
          </a:p>
        </p:txBody>
      </p:sp>
      <p:pic>
        <p:nvPicPr>
          <p:cNvPr id="4" name="Picture 3" descr="Picture describing the process for measuring the organic waste recovered and sent for disposal. The link to this supporting document can be found on the &quot;Relevant Link&quot;  slide, later in the presentation.">
            <a:extLst>
              <a:ext uri="{FF2B5EF4-FFF2-40B4-BE49-F238E27FC236}">
                <a16:creationId xmlns:a16="http://schemas.microsoft.com/office/drawing/2014/main" id="{8B6A9937-4E98-442B-B56A-320E83B86AB1}"/>
              </a:ext>
            </a:extLst>
          </p:cNvPr>
          <p:cNvPicPr>
            <a:picLocks noChangeAspect="1"/>
          </p:cNvPicPr>
          <p:nvPr/>
        </p:nvPicPr>
        <p:blipFill rotWithShape="1">
          <a:blip r:embed="rId3"/>
          <a:srcRect l="1447" r="21518"/>
          <a:stretch/>
        </p:blipFill>
        <p:spPr>
          <a:xfrm>
            <a:off x="0" y="2277801"/>
            <a:ext cx="6117525" cy="3976635"/>
          </a:xfrm>
          <a:prstGeom prst="rect">
            <a:avLst/>
          </a:prstGeom>
        </p:spPr>
      </p:pic>
      <p:sp>
        <p:nvSpPr>
          <p:cNvPr id="15" name="TextBox 14">
            <a:extLst>
              <a:ext uri="{FF2B5EF4-FFF2-40B4-BE49-F238E27FC236}">
                <a16:creationId xmlns:a16="http://schemas.microsoft.com/office/drawing/2014/main" id="{C6DCC066-F3F9-4E6D-88CC-A50EC6B4A477}"/>
              </a:ext>
            </a:extLst>
          </p:cNvPr>
          <p:cNvSpPr txBox="1"/>
          <p:nvPr/>
        </p:nvSpPr>
        <p:spPr>
          <a:xfrm>
            <a:off x="6115032" y="2207916"/>
            <a:ext cx="5899288" cy="3477875"/>
          </a:xfrm>
          <a:prstGeom prst="rect">
            <a:avLst/>
          </a:prstGeom>
          <a:noFill/>
          <a:ln w="25400">
            <a:noFill/>
          </a:ln>
        </p:spPr>
        <p:txBody>
          <a:bodyPr wrap="square" rtlCol="0">
            <a:spAutoFit/>
          </a:bodyPr>
          <a:lstStyle/>
          <a:p>
            <a:r>
              <a:rPr lang="en-US" sz="2000" b="1" u="sng" dirty="0">
                <a:latin typeface="Arial" panose="020B0604020202020204" pitchFamily="34" charset="0"/>
                <a:cs typeface="Arial" panose="020B0604020202020204" pitchFamily="34" charset="0"/>
              </a:rPr>
              <a:t>Report to CalRecycle via RDRS Each Quarter</a:t>
            </a:r>
            <a:endParaRPr lang="en-US" sz="2000" b="1" dirty="0">
              <a:latin typeface="Arial" panose="020B0604020202020204" pitchFamily="34" charset="0"/>
              <a:cs typeface="Arial" panose="020B0604020202020204" pitchFamily="34" charset="0"/>
            </a:endParaRPr>
          </a:p>
          <a:p>
            <a:pPr marL="342900" indent="-342900">
              <a:buAutoNum type="arabicPeriod"/>
            </a:pPr>
            <a:r>
              <a:rPr lang="en-US" sz="2000" b="1" dirty="0">
                <a:latin typeface="Arial" panose="020B0604020202020204" pitchFamily="34" charset="0"/>
                <a:cs typeface="Arial" panose="020B0604020202020204" pitchFamily="34" charset="0"/>
              </a:rPr>
              <a:t>Total organics recovered during the 10-day measurement period.</a:t>
            </a:r>
          </a:p>
          <a:p>
            <a:pPr marL="342900" indent="-342900">
              <a:buAutoNum type="arabicPeriod"/>
            </a:pPr>
            <a:r>
              <a:rPr lang="en-US" sz="2000" b="1" dirty="0">
                <a:latin typeface="Arial" panose="020B0604020202020204" pitchFamily="34" charset="0"/>
                <a:cs typeface="Arial" panose="020B0604020202020204" pitchFamily="34" charset="0"/>
              </a:rPr>
              <a:t>Total organics sent to disposal during the 10-day measurement period.</a:t>
            </a:r>
          </a:p>
          <a:p>
            <a:pPr marL="342900" indent="-342900">
              <a:buAutoNum type="arabicPeriod"/>
            </a:pPr>
            <a:r>
              <a:rPr lang="en-US" sz="2000" b="1" dirty="0">
                <a:latin typeface="Arial" panose="020B0604020202020204" pitchFamily="34" charset="0"/>
                <a:cs typeface="Arial" panose="020B0604020202020204" pitchFamily="34" charset="0"/>
              </a:rPr>
              <a:t>Sum of daily records for the quarter:</a:t>
            </a:r>
          </a:p>
          <a:p>
            <a:pPr marL="800100" lvl="1" indent="-342900">
              <a:buFont typeface="Arial" panose="020B0604020202020204" pitchFamily="34" charset="0"/>
              <a:buChar char="•"/>
            </a:pPr>
            <a:r>
              <a:rPr lang="en-US" sz="2000" b="1" dirty="0">
                <a:latin typeface="Arial" panose="020B0604020202020204" pitchFamily="34" charset="0"/>
                <a:cs typeface="Arial" panose="020B0604020202020204" pitchFamily="34" charset="0"/>
              </a:rPr>
              <a:t>Outgoing weight of material recovered</a:t>
            </a:r>
          </a:p>
          <a:p>
            <a:pPr marL="800100" lvl="1" indent="-342900">
              <a:buFont typeface="Arial" panose="020B0604020202020204" pitchFamily="34" charset="0"/>
              <a:buChar char="•"/>
            </a:pPr>
            <a:r>
              <a:rPr lang="en-US" sz="2000" b="1" dirty="0">
                <a:latin typeface="Arial" panose="020B0604020202020204" pitchFamily="34" charset="0"/>
                <a:cs typeface="Arial" panose="020B0604020202020204" pitchFamily="34" charset="0"/>
              </a:rPr>
              <a:t>Outgoing weight of material sent to disposal</a:t>
            </a:r>
          </a:p>
          <a:p>
            <a:pPr marL="800100" lvl="1" indent="-342900">
              <a:buFont typeface="Arial" panose="020B0604020202020204" pitchFamily="34" charset="0"/>
              <a:buChar char="•"/>
            </a:pPr>
            <a:r>
              <a:rPr lang="en-US" sz="2000" b="1" dirty="0">
                <a:latin typeface="Arial" panose="020B0604020202020204" pitchFamily="34" charset="0"/>
                <a:cs typeface="Arial" panose="020B0604020202020204" pitchFamily="34" charset="0"/>
              </a:rPr>
              <a:t>Incoming weight of Source Separated waste stream</a:t>
            </a:r>
          </a:p>
        </p:txBody>
      </p:sp>
      <p:sp>
        <p:nvSpPr>
          <p:cNvPr id="13" name="TextBox 12">
            <a:extLst>
              <a:ext uri="{FF2B5EF4-FFF2-40B4-BE49-F238E27FC236}">
                <a16:creationId xmlns:a16="http://schemas.microsoft.com/office/drawing/2014/main" id="{3055D97B-092A-49D5-9729-8B7BF72FEF56}"/>
              </a:ext>
            </a:extLst>
          </p:cNvPr>
          <p:cNvSpPr txBox="1"/>
          <p:nvPr/>
        </p:nvSpPr>
        <p:spPr>
          <a:xfrm>
            <a:off x="6732377" y="5769077"/>
            <a:ext cx="4664598" cy="307777"/>
          </a:xfrm>
          <a:prstGeom prst="rect">
            <a:avLst/>
          </a:prstGeom>
          <a:noFill/>
        </p:spPr>
        <p:txBody>
          <a:bodyPr wrap="square">
            <a:spAutoFit/>
          </a:bodyPr>
          <a:lstStyle/>
          <a:p>
            <a:r>
              <a:rPr lang="en-US" sz="1400" b="1" dirty="0">
                <a:latin typeface="Arial" panose="020B0604020202020204" pitchFamily="34" charset="0"/>
                <a:cs typeface="Arial" panose="020B0604020202020204" pitchFamily="34" charset="0"/>
              </a:rPr>
              <a:t>Section Referenced:  18815.5(d)(2)(A), (B), and (C)</a:t>
            </a:r>
          </a:p>
        </p:txBody>
      </p:sp>
      <p:cxnSp>
        <p:nvCxnSpPr>
          <p:cNvPr id="12" name="Straight Connector 11">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52539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AD7900-96AA-42F9-B403-70FD17BF0BBC}"/>
              </a:ext>
            </a:extLst>
          </p:cNvPr>
          <p:cNvSpPr>
            <a:spLocks noGrp="1"/>
          </p:cNvSpPr>
          <p:nvPr>
            <p:ph type="title"/>
          </p:nvPr>
        </p:nvSpPr>
        <p:spPr>
          <a:xfrm>
            <a:off x="546351" y="433545"/>
            <a:ext cx="11139854" cy="930447"/>
          </a:xfrm>
        </p:spPr>
        <p:txBody>
          <a:bodyPr vert="horz" lIns="91440" tIns="45720" rIns="91440" bIns="45720" rtlCol="0" anchor="b">
            <a:normAutofit/>
          </a:bodyPr>
          <a:lstStyle/>
          <a:p>
            <a:pPr algn="ctr"/>
            <a:r>
              <a:rPr lang="en-US" sz="4800" b="1" dirty="0">
                <a:solidFill>
                  <a:schemeClr val="bg1"/>
                </a:solidFill>
                <a:latin typeface="Arial" panose="020B0604020202020204" pitchFamily="34" charset="0"/>
                <a:cs typeface="Arial" panose="020B0604020202020204" pitchFamily="34" charset="0"/>
              </a:rPr>
              <a:t>Additional Requirement for T/Ps</a:t>
            </a:r>
          </a:p>
        </p:txBody>
      </p:sp>
      <p:sp>
        <p:nvSpPr>
          <p:cNvPr id="14" name="Content Placeholder 2">
            <a:extLst>
              <a:ext uri="{FF2B5EF4-FFF2-40B4-BE49-F238E27FC236}">
                <a16:creationId xmlns:a16="http://schemas.microsoft.com/office/drawing/2014/main" id="{D75D5226-06C2-40BB-B0FC-9DCCFBDC39A7}"/>
              </a:ext>
            </a:extLst>
          </p:cNvPr>
          <p:cNvSpPr>
            <a:spLocks noGrp="1"/>
          </p:cNvSpPr>
          <p:nvPr>
            <p:ph idx="1"/>
          </p:nvPr>
        </p:nvSpPr>
        <p:spPr>
          <a:xfrm>
            <a:off x="301164" y="2191785"/>
            <a:ext cx="5671374" cy="3955023"/>
          </a:xfrm>
        </p:spPr>
        <p:txBody>
          <a:bodyPr>
            <a:normAutofit fontScale="85000" lnSpcReduction="20000"/>
          </a:bodyPr>
          <a:lstStyle/>
          <a:p>
            <a:pPr marL="0" indent="0">
              <a:buNone/>
            </a:pPr>
            <a:r>
              <a:rPr lang="en-US" dirty="0">
                <a:latin typeface="Arial" panose="020B0604020202020204" pitchFamily="34" charset="0"/>
                <a:cs typeface="Arial" panose="020B0604020202020204" pitchFamily="34" charset="0"/>
              </a:rPr>
              <a:t>A reporting receiving facility shall report the following to the department on a quarterly basis:</a:t>
            </a:r>
          </a:p>
          <a:p>
            <a:pPr marL="0" indent="0">
              <a:buNone/>
            </a:pPr>
            <a:endParaRPr lang="en-US" dirty="0">
              <a:latin typeface="Arial" panose="020B0604020202020204" pitchFamily="34" charset="0"/>
              <a:cs typeface="Arial" panose="020B0604020202020204" pitchFamily="34" charset="0"/>
            </a:endParaRPr>
          </a:p>
          <a:p>
            <a:r>
              <a:rPr lang="en-US" sz="3200" dirty="0">
                <a:latin typeface="Arial" panose="020B0604020202020204" pitchFamily="34" charset="0"/>
                <a:cs typeface="Arial" panose="020B0604020202020204" pitchFamily="34" charset="0"/>
              </a:rPr>
              <a:t>The average ratio of remnant organic waste, to non-organic waste measured in the </a:t>
            </a:r>
            <a:r>
              <a:rPr lang="en-US" sz="3200" b="1" dirty="0">
                <a:solidFill>
                  <a:srgbClr val="FF0000"/>
                </a:solidFill>
                <a:latin typeface="Arial" panose="020B0604020202020204" pitchFamily="34" charset="0"/>
                <a:cs typeface="Arial" panose="020B0604020202020204" pitchFamily="34" charset="0"/>
              </a:rPr>
              <a:t>Gray Container Waste Evaluation </a:t>
            </a:r>
            <a:r>
              <a:rPr lang="en-US" sz="3200" dirty="0">
                <a:latin typeface="Arial" panose="020B0604020202020204" pitchFamily="34" charset="0"/>
                <a:cs typeface="Arial" panose="020B0604020202020204" pitchFamily="34" charset="0"/>
              </a:rPr>
              <a:t>samples performed by the facility pursuant to Section 17409.5.7.</a:t>
            </a:r>
            <a:endParaRPr lang="en-US" sz="2800" dirty="0">
              <a:latin typeface="Arial" panose="020B0604020202020204" pitchFamily="34" charset="0"/>
              <a:cs typeface="Arial" panose="020B0604020202020204" pitchFamily="34" charset="0"/>
            </a:endParaRPr>
          </a:p>
          <a:p>
            <a:pPr marL="457200" lvl="1" indent="0">
              <a:buNone/>
            </a:pPr>
            <a:endParaRPr lang="en-US" sz="2800" dirty="0">
              <a:latin typeface="Arial" panose="020B0604020202020204" pitchFamily="34" charset="0"/>
              <a:cs typeface="Arial" panose="020B0604020202020204" pitchFamily="34" charset="0"/>
            </a:endParaRPr>
          </a:p>
          <a:p>
            <a:r>
              <a:rPr lang="en-US" b="1" dirty="0">
                <a:latin typeface="Arial" panose="020B0604020202020204" pitchFamily="34" charset="0"/>
                <a:cs typeface="Arial" panose="020B0604020202020204" pitchFamily="34" charset="0"/>
              </a:rPr>
              <a:t>Section Referenced 18815.5(g)</a:t>
            </a:r>
          </a:p>
        </p:txBody>
      </p:sp>
      <p:cxnSp>
        <p:nvCxnSpPr>
          <p:cNvPr id="56" name="Straight Connector 55">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04238AD2-A9F7-4A30-9438-7042D29AE91D}"/>
              </a:ext>
            </a:extLst>
          </p:cNvPr>
          <p:cNvSpPr txBox="1"/>
          <p:nvPr/>
        </p:nvSpPr>
        <p:spPr>
          <a:xfrm>
            <a:off x="6116278" y="2596836"/>
            <a:ext cx="6256116" cy="3046988"/>
          </a:xfrm>
          <a:prstGeom prst="rect">
            <a:avLst/>
          </a:prstGeom>
          <a:noFill/>
        </p:spPr>
        <p:txBody>
          <a:bodyPr wrap="square">
            <a:spAutoFit/>
          </a:bodyPr>
          <a:lstStyle/>
          <a:p>
            <a:r>
              <a:rPr lang="en-US" sz="2400" b="1" u="sng" dirty="0">
                <a:solidFill>
                  <a:srgbClr val="FF0000"/>
                </a:solidFill>
              </a:rPr>
              <a:t>Gray Container Waste Evaluation Overview</a:t>
            </a:r>
          </a:p>
          <a:p>
            <a:pPr marL="285750" indent="-285750">
              <a:buFont typeface="Arial" panose="020B0604020202020204" pitchFamily="34" charset="0"/>
              <a:buChar char="•"/>
            </a:pPr>
            <a:r>
              <a:rPr lang="en-US" sz="2400" b="0" i="0" u="none" strike="noStrike" baseline="0" dirty="0">
                <a:solidFill>
                  <a:srgbClr val="000000"/>
                </a:solidFill>
                <a:latin typeface="Arial" panose="020B0604020202020204" pitchFamily="34" charset="0"/>
              </a:rPr>
              <a:t>An operation or facility that receives a </a:t>
            </a:r>
          </a:p>
          <a:p>
            <a:r>
              <a:rPr lang="en-US" sz="2400" dirty="0">
                <a:solidFill>
                  <a:srgbClr val="000000"/>
                </a:solidFill>
                <a:latin typeface="Arial" panose="020B0604020202020204" pitchFamily="34" charset="0"/>
              </a:rPr>
              <a:t>   </a:t>
            </a:r>
            <a:r>
              <a:rPr lang="en-US" sz="2400" b="0" i="0" u="none" strike="noStrike" baseline="0" dirty="0">
                <a:solidFill>
                  <a:srgbClr val="000000"/>
                </a:solidFill>
                <a:latin typeface="Arial" panose="020B0604020202020204" pitchFamily="34" charset="0"/>
              </a:rPr>
              <a:t>gray container collection stream, AND</a:t>
            </a:r>
          </a:p>
          <a:p>
            <a:pPr marL="285750" indent="-285750">
              <a:buFont typeface="Arial" panose="020B0604020202020204" pitchFamily="34" charset="0"/>
              <a:buChar char="•"/>
            </a:pPr>
            <a:r>
              <a:rPr lang="en-US" sz="2400" dirty="0">
                <a:solidFill>
                  <a:srgbClr val="000000"/>
                </a:solidFill>
                <a:latin typeface="Arial" panose="020B0604020202020204" pitchFamily="34" charset="0"/>
              </a:rPr>
              <a:t>M</a:t>
            </a:r>
            <a:r>
              <a:rPr lang="en-US" sz="2400" b="0" i="0" u="none" strike="noStrike" baseline="0" dirty="0">
                <a:solidFill>
                  <a:srgbClr val="000000"/>
                </a:solidFill>
                <a:latin typeface="Arial" panose="020B0604020202020204" pitchFamily="34" charset="0"/>
              </a:rPr>
              <a:t>ore than 500 tons of solid waste from at least one jurisdiction annually,</a:t>
            </a:r>
          </a:p>
          <a:p>
            <a:pPr marL="285750" indent="-285750">
              <a:buFont typeface="Arial" panose="020B0604020202020204" pitchFamily="34" charset="0"/>
              <a:buChar char="•"/>
            </a:pPr>
            <a:r>
              <a:rPr lang="en-US" sz="2400" dirty="0">
                <a:solidFill>
                  <a:srgbClr val="000000"/>
                </a:solidFill>
                <a:latin typeface="Arial" panose="020B0604020202020204" pitchFamily="34" charset="0"/>
              </a:rPr>
              <a:t>S</a:t>
            </a:r>
            <a:r>
              <a:rPr lang="en-US" sz="2400" b="0" i="0" u="none" strike="noStrike" baseline="0" dirty="0">
                <a:solidFill>
                  <a:srgbClr val="000000"/>
                </a:solidFill>
                <a:latin typeface="Arial" panose="020B0604020202020204" pitchFamily="34" charset="0"/>
              </a:rPr>
              <a:t>hall conduct waste evaluations on the gray container collection stream, once per quarter</a:t>
            </a:r>
          </a:p>
        </p:txBody>
      </p:sp>
    </p:spTree>
    <p:extLst>
      <p:ext uri="{BB962C8B-B14F-4D97-AF65-F5344CB8AC3E}">
        <p14:creationId xmlns:p14="http://schemas.microsoft.com/office/powerpoint/2010/main" val="12205720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6" name="Straight Connector 55">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78D56A45-9B81-4044-AE39-036E0774616B}"/>
              </a:ext>
              <a:ext uri="{C183D7F6-B498-43B3-948B-1728B52AA6E4}">
                <adec:decorative xmlns:adec="http://schemas.microsoft.com/office/drawing/2017/decorative" val="1"/>
              </a:ext>
            </a:extLst>
          </p:cNvPr>
          <p:cNvSpPr/>
          <p:nvPr/>
        </p:nvSpPr>
        <p:spPr>
          <a:xfrm>
            <a:off x="5906814" y="2364828"/>
            <a:ext cx="641131" cy="38896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12" name="Title 1">
            <a:extLst>
              <a:ext uri="{FF2B5EF4-FFF2-40B4-BE49-F238E27FC236}">
                <a16:creationId xmlns:a16="http://schemas.microsoft.com/office/drawing/2014/main" id="{7A65EED9-87B5-4364-BC83-D3B1164444A5}"/>
              </a:ext>
            </a:extLst>
          </p:cNvPr>
          <p:cNvSpPr>
            <a:spLocks noGrp="1"/>
          </p:cNvSpPr>
          <p:nvPr>
            <p:ph type="title"/>
          </p:nvPr>
        </p:nvSpPr>
        <p:spPr>
          <a:xfrm>
            <a:off x="396882" y="365125"/>
            <a:ext cx="11398236" cy="1325563"/>
          </a:xfrm>
        </p:spPr>
        <p:txBody>
          <a:bodyPr>
            <a:normAutofit/>
          </a:bodyPr>
          <a:lstStyle/>
          <a:p>
            <a:pPr algn="ctr"/>
            <a:r>
              <a:rPr lang="en-US" sz="3200" b="1" dirty="0">
                <a:solidFill>
                  <a:schemeClr val="bg1"/>
                </a:solidFill>
                <a:latin typeface="Arial" panose="020B0604020202020204" pitchFamily="34" charset="0"/>
                <a:cs typeface="Arial" panose="020B0604020202020204" pitchFamily="34" charset="0"/>
              </a:rPr>
              <a:t>Recycling and Composting Facilities and Operations</a:t>
            </a:r>
          </a:p>
        </p:txBody>
      </p:sp>
      <p:sp>
        <p:nvSpPr>
          <p:cNvPr id="7" name="Content Placeholder 6">
            <a:extLst>
              <a:ext uri="{FF2B5EF4-FFF2-40B4-BE49-F238E27FC236}">
                <a16:creationId xmlns:a16="http://schemas.microsoft.com/office/drawing/2014/main" id="{67072423-3520-4996-B7A9-D0D3D39C2E95}"/>
              </a:ext>
            </a:extLst>
          </p:cNvPr>
          <p:cNvSpPr>
            <a:spLocks noGrp="1"/>
          </p:cNvSpPr>
          <p:nvPr>
            <p:ph idx="1"/>
          </p:nvPr>
        </p:nvSpPr>
        <p:spPr>
          <a:xfrm>
            <a:off x="858478" y="2364828"/>
            <a:ext cx="10515600" cy="3657600"/>
          </a:xfrm>
        </p:spPr>
        <p:txBody>
          <a:bodyPr>
            <a:normAutofit lnSpcReduction="10000"/>
          </a:bodyPr>
          <a:lstStyle/>
          <a:p>
            <a:pPr marL="0" indent="0">
              <a:buNone/>
            </a:pPr>
            <a:r>
              <a:rPr lang="en-US" dirty="0">
                <a:latin typeface="Arial" panose="020B0604020202020204" pitchFamily="34" charset="0"/>
                <a:cs typeface="Arial" panose="020B0604020202020204" pitchFamily="34" charset="0"/>
              </a:rPr>
              <a:t>A recycling or compost facility or operation shall, if applicable, additionally report the following to the department on a quarterly basis:</a:t>
            </a:r>
          </a:p>
          <a:p>
            <a:pPr marL="0" indent="0">
              <a:buNone/>
            </a:pPr>
            <a:r>
              <a:rPr lang="en-US" dirty="0">
                <a:latin typeface="Arial" panose="020B0604020202020204" pitchFamily="34" charset="0"/>
                <a:cs typeface="Arial" panose="020B0604020202020204" pitchFamily="34" charset="0"/>
              </a:rPr>
              <a:t> </a:t>
            </a:r>
          </a:p>
          <a:p>
            <a:pPr lvl="1"/>
            <a:r>
              <a:rPr lang="en-US" sz="2800" dirty="0">
                <a:latin typeface="Arial" panose="020B0604020202020204" pitchFamily="34" charset="0"/>
                <a:cs typeface="Arial" panose="020B0604020202020204" pitchFamily="34" charset="0"/>
              </a:rPr>
              <a:t>The percentage of organic waste contained in materials sent to landfill disposal as calculated pursuant to Section 17869(e)(1) or 17896(a)(1)</a:t>
            </a:r>
          </a:p>
          <a:p>
            <a:pPr marL="457200" lvl="1" indent="0">
              <a:buNone/>
            </a:pPr>
            <a:endParaRPr lang="en-US" sz="2800" dirty="0">
              <a:latin typeface="Arial" panose="020B0604020202020204" pitchFamily="34" charset="0"/>
              <a:cs typeface="Arial" panose="020B0604020202020204" pitchFamily="34" charset="0"/>
            </a:endParaRPr>
          </a:p>
          <a:p>
            <a:r>
              <a:rPr lang="en-US" b="1" dirty="0">
                <a:latin typeface="Arial" panose="020B0604020202020204" pitchFamily="34" charset="0"/>
                <a:cs typeface="Arial" panose="020B0604020202020204" pitchFamily="34" charset="0"/>
              </a:rPr>
              <a:t>Section Referenced: 18815.7(f)(1)(A)</a:t>
            </a:r>
          </a:p>
          <a:p>
            <a:pPr marL="0" indent="0">
              <a:buNone/>
            </a:pP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958189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6" name="Straight Connector 55">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78D56A45-9B81-4044-AE39-036E0774616B}"/>
              </a:ext>
              <a:ext uri="{C183D7F6-B498-43B3-948B-1728B52AA6E4}">
                <adec:decorative xmlns:adec="http://schemas.microsoft.com/office/drawing/2017/decorative" val="1"/>
              </a:ext>
            </a:extLst>
          </p:cNvPr>
          <p:cNvSpPr/>
          <p:nvPr/>
        </p:nvSpPr>
        <p:spPr>
          <a:xfrm>
            <a:off x="5906814" y="2364828"/>
            <a:ext cx="641131" cy="38896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3" name="Title 2">
            <a:extLst>
              <a:ext uri="{FF2B5EF4-FFF2-40B4-BE49-F238E27FC236}">
                <a16:creationId xmlns:a16="http://schemas.microsoft.com/office/drawing/2014/main" id="{B1264347-D033-4972-AB44-CB4A39FCBABB}"/>
              </a:ext>
            </a:extLst>
          </p:cNvPr>
          <p:cNvSpPr>
            <a:spLocks noGrp="1"/>
          </p:cNvSpPr>
          <p:nvPr>
            <p:ph type="title"/>
          </p:nvPr>
        </p:nvSpPr>
        <p:spPr/>
        <p:txBody>
          <a:bodyPr/>
          <a:lstStyle/>
          <a:p>
            <a:pPr algn="ctr"/>
            <a:r>
              <a:rPr lang="en-US" b="1" dirty="0">
                <a:solidFill>
                  <a:schemeClr val="bg1"/>
                </a:solidFill>
                <a:latin typeface="Arial" panose="020B0604020202020204" pitchFamily="34" charset="0"/>
                <a:cs typeface="Arial" panose="020B0604020202020204" pitchFamily="34" charset="0"/>
              </a:rPr>
              <a:t>Relevant Links for SB1383 RDRS Reporting</a:t>
            </a:r>
          </a:p>
        </p:txBody>
      </p:sp>
      <p:sp>
        <p:nvSpPr>
          <p:cNvPr id="7" name="Content Placeholder 6">
            <a:extLst>
              <a:ext uri="{FF2B5EF4-FFF2-40B4-BE49-F238E27FC236}">
                <a16:creationId xmlns:a16="http://schemas.microsoft.com/office/drawing/2014/main" id="{67072423-3520-4996-B7A9-D0D3D39C2E95}"/>
              </a:ext>
            </a:extLst>
          </p:cNvPr>
          <p:cNvSpPr>
            <a:spLocks noGrp="1"/>
          </p:cNvSpPr>
          <p:nvPr>
            <p:ph idx="1"/>
          </p:nvPr>
        </p:nvSpPr>
        <p:spPr>
          <a:xfrm>
            <a:off x="396877" y="2364828"/>
            <a:ext cx="11438789" cy="3804744"/>
          </a:xfrm>
        </p:spPr>
        <p:txBody>
          <a:bodyPr>
            <a:normAutofit/>
          </a:bodyPr>
          <a:lstStyle/>
          <a:p>
            <a:pPr marL="0" indent="0">
              <a:spcBef>
                <a:spcPts val="0"/>
              </a:spcBef>
              <a:buNone/>
            </a:pPr>
            <a:r>
              <a:rPr lang="en-US" sz="1800" u="sng" dirty="0">
                <a:solidFill>
                  <a:srgbClr val="201F1E"/>
                </a:solidFill>
                <a:latin typeface="Arial" panose="020B0604020202020204" pitchFamily="34" charset="0"/>
              </a:rPr>
              <a:t>Information and Detailed Sampling Guidance For Transfer/Processing Facilities: </a:t>
            </a:r>
          </a:p>
          <a:p>
            <a:pPr marL="0" indent="0">
              <a:spcBef>
                <a:spcPts val="0"/>
              </a:spcBef>
              <a:buNone/>
            </a:pPr>
            <a:endParaRPr lang="en-US" sz="1800" u="sng" dirty="0">
              <a:solidFill>
                <a:srgbClr val="0563C1"/>
              </a:solidFill>
              <a:latin typeface="Arial" panose="020B0604020202020204" pitchFamily="34" charset="0"/>
              <a:hlinkClick r:id="rId3" tooltip="Original URL: https://www.calrecycle.ca.gov/Organics/SLCP/tpf. Click or tap if you trust this link."/>
            </a:endParaRPr>
          </a:p>
          <a:p>
            <a:pPr marL="0" indent="0">
              <a:spcBef>
                <a:spcPts val="0"/>
              </a:spcBef>
              <a:buNone/>
            </a:pPr>
            <a:r>
              <a:rPr lang="en-US" sz="1800" u="sng" dirty="0">
                <a:solidFill>
                  <a:srgbClr val="0563C1"/>
                </a:solidFill>
                <a:latin typeface="Arial" panose="020B0604020202020204" pitchFamily="34" charset="0"/>
                <a:hlinkClick r:id="rId3" tooltip="Original URL: https://www.calrecycle.ca.gov/Organics/SLCP/tpf. Click or tap if you trust this link."/>
              </a:rPr>
              <a:t>Transfer/Processing Facilities Operations and Landfills SLCP Webpage</a:t>
            </a:r>
            <a:endParaRPr lang="en-US" sz="1800" dirty="0">
              <a:solidFill>
                <a:srgbClr val="201F1E"/>
              </a:solidFill>
              <a:latin typeface="Calibri" panose="020F0502020204030204" pitchFamily="34" charset="0"/>
            </a:endParaRPr>
          </a:p>
          <a:p>
            <a:pPr marL="0" marR="0" indent="0" algn="l">
              <a:spcBef>
                <a:spcPts val="0"/>
              </a:spcBef>
              <a:spcAft>
                <a:spcPts val="0"/>
              </a:spcAft>
              <a:buNone/>
            </a:pPr>
            <a:endParaRPr lang="en-US" sz="1800" b="0" i="0" dirty="0">
              <a:solidFill>
                <a:srgbClr val="201F1E"/>
              </a:solidFill>
              <a:effectLst/>
              <a:latin typeface="Arial" panose="020B0604020202020204" pitchFamily="34" charset="0"/>
            </a:endParaRPr>
          </a:p>
          <a:p>
            <a:pPr marL="0" marR="0" indent="0" algn="l">
              <a:spcBef>
                <a:spcPts val="0"/>
              </a:spcBef>
              <a:spcAft>
                <a:spcPts val="0"/>
              </a:spcAft>
              <a:buNone/>
            </a:pPr>
            <a:r>
              <a:rPr lang="en-US" sz="1800" u="sng" dirty="0">
                <a:solidFill>
                  <a:srgbClr val="0563C1"/>
                </a:solidFill>
                <a:latin typeface="Arial" panose="020B0604020202020204" pitchFamily="34" charset="0"/>
                <a:hlinkClick r:id="rId4"/>
              </a:rPr>
              <a:t>Measuring Organic Waste in a Source Separated Organic Collection Stream at Transfer/Processing Facilities and Operations</a:t>
            </a:r>
            <a:endParaRPr lang="en-US" sz="1800" b="0" i="0" dirty="0">
              <a:solidFill>
                <a:srgbClr val="201F1E"/>
              </a:solidFill>
              <a:effectLst/>
              <a:latin typeface="Calibri" panose="020F0502020204030204" pitchFamily="34" charset="0"/>
            </a:endParaRPr>
          </a:p>
          <a:p>
            <a:pPr marL="0" marR="0" indent="0" algn="l">
              <a:spcBef>
                <a:spcPts val="0"/>
              </a:spcBef>
              <a:spcAft>
                <a:spcPts val="0"/>
              </a:spcAft>
              <a:buNone/>
            </a:pPr>
            <a:endParaRPr lang="en-US" sz="1800" dirty="0">
              <a:solidFill>
                <a:srgbClr val="201F1E"/>
              </a:solidFill>
              <a:latin typeface="Arial" panose="020B0604020202020204" pitchFamily="34" charset="0"/>
            </a:endParaRPr>
          </a:p>
          <a:p>
            <a:pPr marL="0" marR="0" indent="0" algn="l">
              <a:spcBef>
                <a:spcPts val="0"/>
              </a:spcBef>
              <a:spcAft>
                <a:spcPts val="0"/>
              </a:spcAft>
              <a:buNone/>
            </a:pPr>
            <a:r>
              <a:rPr lang="en-US" sz="1800" u="sng" dirty="0">
                <a:solidFill>
                  <a:srgbClr val="0563C1"/>
                </a:solidFill>
                <a:latin typeface="Arial" panose="020B0604020202020204" pitchFamily="34" charset="0"/>
                <a:hlinkClick r:id="rId5"/>
              </a:rPr>
              <a:t>Measuring Organic Waste in Mixed Waste Organic Collection Stream at Transfer/Processing Facilities and Operations</a:t>
            </a:r>
            <a:endParaRPr lang="en-US" sz="1800" b="0" i="0" dirty="0">
              <a:solidFill>
                <a:srgbClr val="201F1E"/>
              </a:solidFill>
              <a:effectLst/>
              <a:latin typeface="Calibri" panose="020F0502020204030204" pitchFamily="34" charset="0"/>
            </a:endParaRPr>
          </a:p>
          <a:p>
            <a:pPr marL="0" indent="0">
              <a:buNone/>
            </a:pPr>
            <a:r>
              <a:rPr lang="en-US" sz="1800" u="sng" dirty="0">
                <a:solidFill>
                  <a:srgbClr val="201F1E"/>
                </a:solidFill>
                <a:latin typeface="Arial" panose="020B0604020202020204" pitchFamily="34" charset="0"/>
              </a:rPr>
              <a:t>Information and Detailed Sampling Guidance for Recycling And Composting Facilities: </a:t>
            </a:r>
          </a:p>
          <a:p>
            <a:pPr marL="0" indent="0">
              <a:buNone/>
            </a:pPr>
            <a:r>
              <a:rPr lang="en-US" sz="1800" u="sng" dirty="0">
                <a:solidFill>
                  <a:srgbClr val="0563C1"/>
                </a:solidFill>
                <a:latin typeface="Arial" panose="020B0604020202020204" pitchFamily="34" charset="0"/>
                <a:hlinkClick r:id="rId6" action="ppaction://hlinkfile"/>
              </a:rPr>
              <a:t>Organics Waste Recovery and Recycling Activities SLCP Webpage</a:t>
            </a:r>
            <a:endParaRPr lang="en-US" sz="1800" dirty="0">
              <a:solidFill>
                <a:srgbClr val="201F1E"/>
              </a:solidFill>
              <a:latin typeface="Arial" panose="020B0604020202020204" pitchFamily="34" charset="0"/>
            </a:endParaRPr>
          </a:p>
          <a:p>
            <a:pPr marL="0" indent="0">
              <a:buNone/>
            </a:pPr>
            <a:r>
              <a:rPr lang="en-US" sz="1800" u="sng" dirty="0">
                <a:solidFill>
                  <a:srgbClr val="0563C1"/>
                </a:solidFill>
                <a:latin typeface="Arial" panose="020B0604020202020204" pitchFamily="34" charset="0"/>
                <a:hlinkClick r:id="rId7"/>
              </a:rPr>
              <a:t>Measuring Organic Waste Sent to Disposal from Compostable Material Handling Facilities &amp; Operations and In-Vessel Digestion Facilities &amp; Operations</a:t>
            </a:r>
            <a:endParaRPr 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537906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6" name="Straight Connector 55">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78D56A45-9B81-4044-AE39-036E0774616B}"/>
              </a:ext>
              <a:ext uri="{C183D7F6-B498-43B3-948B-1728B52AA6E4}">
                <adec:decorative xmlns:adec="http://schemas.microsoft.com/office/drawing/2017/decorative" val="1"/>
              </a:ext>
            </a:extLst>
          </p:cNvPr>
          <p:cNvSpPr/>
          <p:nvPr/>
        </p:nvSpPr>
        <p:spPr>
          <a:xfrm>
            <a:off x="5906814" y="2364828"/>
            <a:ext cx="641131" cy="38896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3" name="Title 2">
            <a:extLst>
              <a:ext uri="{FF2B5EF4-FFF2-40B4-BE49-F238E27FC236}">
                <a16:creationId xmlns:a16="http://schemas.microsoft.com/office/drawing/2014/main" id="{B1264347-D033-4972-AB44-CB4A39FCBABB}"/>
              </a:ext>
            </a:extLst>
          </p:cNvPr>
          <p:cNvSpPr>
            <a:spLocks noGrp="1"/>
          </p:cNvSpPr>
          <p:nvPr>
            <p:ph type="title"/>
          </p:nvPr>
        </p:nvSpPr>
        <p:spPr/>
        <p:txBody>
          <a:bodyPr/>
          <a:lstStyle/>
          <a:p>
            <a:pPr algn="ctr"/>
            <a:r>
              <a:rPr lang="en-US" b="1" dirty="0">
                <a:solidFill>
                  <a:schemeClr val="bg1"/>
                </a:solidFill>
                <a:latin typeface="Arial" panose="020B0604020202020204" pitchFamily="34" charset="0"/>
                <a:cs typeface="Arial" panose="020B0604020202020204" pitchFamily="34" charset="0"/>
              </a:rPr>
              <a:t>Questions?</a:t>
            </a:r>
          </a:p>
        </p:txBody>
      </p:sp>
      <p:sp>
        <p:nvSpPr>
          <p:cNvPr id="7" name="Content Placeholder 6">
            <a:extLst>
              <a:ext uri="{FF2B5EF4-FFF2-40B4-BE49-F238E27FC236}">
                <a16:creationId xmlns:a16="http://schemas.microsoft.com/office/drawing/2014/main" id="{67072423-3520-4996-B7A9-D0D3D39C2E95}"/>
              </a:ext>
            </a:extLst>
          </p:cNvPr>
          <p:cNvSpPr>
            <a:spLocks noGrp="1"/>
          </p:cNvSpPr>
          <p:nvPr>
            <p:ph idx="1"/>
          </p:nvPr>
        </p:nvSpPr>
        <p:spPr>
          <a:xfrm>
            <a:off x="858478" y="2364828"/>
            <a:ext cx="10515600" cy="1271751"/>
          </a:xfrm>
        </p:spPr>
        <p:txBody>
          <a:bodyPr/>
          <a:lstStyle/>
          <a:p>
            <a:pPr marL="0" indent="0" algn="ctr">
              <a:buNone/>
            </a:pPr>
            <a:r>
              <a:rPr lang="en-US" dirty="0">
                <a:latin typeface="Arial" panose="020B0604020202020204" pitchFamily="34" charset="0"/>
                <a:cs typeface="Arial" panose="020B0604020202020204" pitchFamily="34" charset="0"/>
              </a:rPr>
              <a:t>Please send any additional questions to:</a:t>
            </a:r>
          </a:p>
          <a:p>
            <a:pPr marL="0" indent="0" algn="ctr">
              <a:buNone/>
            </a:pPr>
            <a:r>
              <a:rPr lang="en-US" b="1" dirty="0">
                <a:latin typeface="Arial" panose="020B0604020202020204" pitchFamily="34" charset="0"/>
                <a:cs typeface="Arial" panose="020B0604020202020204" pitchFamily="34" charset="0"/>
              </a:rPr>
              <a:t>RDRS@CalRecycle.ca.gov</a:t>
            </a:r>
          </a:p>
        </p:txBody>
      </p:sp>
    </p:spTree>
    <p:extLst>
      <p:ext uri="{BB962C8B-B14F-4D97-AF65-F5344CB8AC3E}">
        <p14:creationId xmlns:p14="http://schemas.microsoft.com/office/powerpoint/2010/main" val="2219003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6" name="Straight Connector 55">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78D56A45-9B81-4044-AE39-036E0774616B}"/>
              </a:ext>
              <a:ext uri="{C183D7F6-B498-43B3-948B-1728B52AA6E4}">
                <adec:decorative xmlns:adec="http://schemas.microsoft.com/office/drawing/2017/decorative" val="1"/>
              </a:ext>
            </a:extLst>
          </p:cNvPr>
          <p:cNvSpPr/>
          <p:nvPr/>
        </p:nvSpPr>
        <p:spPr>
          <a:xfrm>
            <a:off x="5906814" y="2364828"/>
            <a:ext cx="641131" cy="38896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itle 10">
            <a:extLst>
              <a:ext uri="{FF2B5EF4-FFF2-40B4-BE49-F238E27FC236}">
                <a16:creationId xmlns:a16="http://schemas.microsoft.com/office/drawing/2014/main" id="{87C31383-F150-479B-BDB4-582B9B7D5022}"/>
              </a:ext>
            </a:extLst>
          </p:cNvPr>
          <p:cNvSpPr>
            <a:spLocks noGrp="1"/>
          </p:cNvSpPr>
          <p:nvPr>
            <p:ph type="title"/>
          </p:nvPr>
        </p:nvSpPr>
        <p:spPr/>
        <p:txBody>
          <a:bodyPr/>
          <a:lstStyle/>
          <a:p>
            <a:pPr algn="ctr"/>
            <a:r>
              <a:rPr lang="en-US" sz="4400" b="1" dirty="0">
                <a:solidFill>
                  <a:schemeClr val="bg1"/>
                </a:solidFill>
                <a:latin typeface="Arial" panose="020B0604020202020204" pitchFamily="34" charset="0"/>
                <a:ea typeface="Calibri" panose="020F0502020204030204" pitchFamily="34" charset="0"/>
                <a:cs typeface="Arial" panose="020B0604020202020204" pitchFamily="34" charset="0"/>
              </a:rPr>
              <a:t>Reminder:</a:t>
            </a:r>
            <a:br>
              <a:rPr lang="en-US" sz="4400" b="1" dirty="0">
                <a:solidFill>
                  <a:schemeClr val="bg1"/>
                </a:solidFill>
                <a:latin typeface="Arial" panose="020B0604020202020204" pitchFamily="34" charset="0"/>
                <a:ea typeface="Calibri" panose="020F0502020204030204" pitchFamily="34" charset="0"/>
                <a:cs typeface="Arial" panose="020B0604020202020204" pitchFamily="34" charset="0"/>
              </a:rPr>
            </a:br>
            <a:r>
              <a:rPr lang="en-US" sz="4400" b="1" dirty="0">
                <a:solidFill>
                  <a:schemeClr val="bg1"/>
                </a:solidFill>
                <a:latin typeface="Arial" panose="020B0604020202020204" pitchFamily="34" charset="0"/>
                <a:ea typeface="Calibri" panose="020F0502020204030204" pitchFamily="34" charset="0"/>
                <a:cs typeface="Arial" panose="020B0604020202020204" pitchFamily="34" charset="0"/>
              </a:rPr>
              <a:t>Instructions for Q&amp;A Session</a:t>
            </a:r>
            <a:endParaRPr lang="en-US" b="1" dirty="0">
              <a:solidFill>
                <a:schemeClr val="bg1"/>
              </a:solidFill>
              <a:latin typeface="Arial" panose="020B0604020202020204" pitchFamily="34" charset="0"/>
              <a:cs typeface="Arial" panose="020B0604020202020204" pitchFamily="34" charset="0"/>
            </a:endParaRPr>
          </a:p>
        </p:txBody>
      </p:sp>
      <p:sp>
        <p:nvSpPr>
          <p:cNvPr id="24" name="Content Placeholder 2">
            <a:extLst>
              <a:ext uri="{FF2B5EF4-FFF2-40B4-BE49-F238E27FC236}">
                <a16:creationId xmlns:a16="http://schemas.microsoft.com/office/drawing/2014/main" id="{5CF394CB-6D03-49C9-B660-89596B7F79C8}"/>
              </a:ext>
            </a:extLst>
          </p:cNvPr>
          <p:cNvSpPr>
            <a:spLocks noGrp="1"/>
          </p:cNvSpPr>
          <p:nvPr>
            <p:ph idx="1"/>
          </p:nvPr>
        </p:nvSpPr>
        <p:spPr>
          <a:xfrm>
            <a:off x="396882" y="2596836"/>
            <a:ext cx="11438793" cy="3387275"/>
          </a:xfrm>
        </p:spPr>
        <p:txBody>
          <a:bodyPr>
            <a:normAutofit fontScale="70000" lnSpcReduction="20000"/>
          </a:bodyPr>
          <a:lstStyle/>
          <a:p>
            <a:r>
              <a:rPr lang="en-US" sz="2800" dirty="0">
                <a:latin typeface="Arial" panose="020B0604020202020204" pitchFamily="34" charset="0"/>
                <a:ea typeface="Calibri" panose="020F0502020204030204" pitchFamily="34" charset="0"/>
                <a:cs typeface="Arial" panose="020B0604020202020204" pitchFamily="34" charset="0"/>
              </a:rPr>
              <a:t>If using </a:t>
            </a:r>
            <a:r>
              <a:rPr lang="en-US" sz="2800" dirty="0" err="1">
                <a:latin typeface="Arial" panose="020B0604020202020204" pitchFamily="34" charset="0"/>
                <a:ea typeface="Calibri" panose="020F0502020204030204" pitchFamily="34" charset="0"/>
                <a:cs typeface="Arial" panose="020B0604020202020204" pitchFamily="34" charset="0"/>
              </a:rPr>
              <a:t>GoToWebinar</a:t>
            </a:r>
            <a:r>
              <a:rPr lang="en-US" sz="2800" dirty="0">
                <a:latin typeface="Arial" panose="020B0604020202020204" pitchFamily="34" charset="0"/>
                <a:ea typeface="Calibri" panose="020F0502020204030204" pitchFamily="34" charset="0"/>
                <a:cs typeface="Arial" panose="020B0604020202020204" pitchFamily="34" charset="0"/>
              </a:rPr>
              <a:t>, t</a:t>
            </a:r>
            <a:r>
              <a:rPr lang="en-US" sz="2800" dirty="0">
                <a:effectLst/>
                <a:latin typeface="Arial" panose="020B0604020202020204" pitchFamily="34" charset="0"/>
                <a:ea typeface="Calibri" panose="020F0502020204030204" pitchFamily="34" charset="0"/>
                <a:cs typeface="Arial" panose="020B0604020202020204" pitchFamily="34" charset="0"/>
              </a:rPr>
              <a:t>ype your question or a summary of your question into the “Questio</a:t>
            </a:r>
            <a:r>
              <a:rPr lang="en-US" sz="2800" dirty="0">
                <a:latin typeface="Arial" panose="020B0604020202020204" pitchFamily="34" charset="0"/>
                <a:ea typeface="Calibri" panose="020F0502020204030204" pitchFamily="34" charset="0"/>
                <a:cs typeface="Arial" panose="020B0604020202020204" pitchFamily="34" charset="0"/>
              </a:rPr>
              <a:t>n” pane</a:t>
            </a:r>
            <a:r>
              <a:rPr lang="en-US" sz="2800" dirty="0">
                <a:effectLst/>
                <a:latin typeface="Arial" panose="020B0604020202020204" pitchFamily="34" charset="0"/>
                <a:ea typeface="Calibri" panose="020F0502020204030204" pitchFamily="34" charset="0"/>
                <a:cs typeface="Arial" panose="020B0604020202020204" pitchFamily="34" charset="0"/>
              </a:rPr>
              <a:t>.</a:t>
            </a:r>
          </a:p>
          <a:p>
            <a:r>
              <a:rPr lang="en-US" sz="2800" dirty="0">
                <a:latin typeface="Arial" panose="020B0604020202020204" pitchFamily="34" charset="0"/>
                <a:ea typeface="Calibri" panose="020F0502020204030204" pitchFamily="34" charset="0"/>
                <a:cs typeface="Arial" panose="020B0604020202020204" pitchFamily="34" charset="0"/>
              </a:rPr>
              <a:t>We will not use the “raise hand” function.</a:t>
            </a:r>
          </a:p>
          <a:p>
            <a:r>
              <a:rPr lang="en-US" sz="2800" dirty="0">
                <a:effectLst/>
                <a:latin typeface="Arial" panose="020B0604020202020204" pitchFamily="34" charset="0"/>
                <a:ea typeface="Calibri" panose="020F0502020204030204" pitchFamily="34" charset="0"/>
                <a:cs typeface="Arial" panose="020B0604020202020204" pitchFamily="34" charset="0"/>
              </a:rPr>
              <a:t>If </a:t>
            </a:r>
            <a:r>
              <a:rPr lang="en-US" sz="2800" dirty="0">
                <a:latin typeface="Arial" panose="020B0604020202020204" pitchFamily="34" charset="0"/>
                <a:ea typeface="Calibri" panose="020F0502020204030204" pitchFamily="34" charset="0"/>
                <a:cs typeface="Arial" panose="020B0604020202020204" pitchFamily="34" charset="0"/>
              </a:rPr>
              <a:t>watching via the CalEPA Broadcast, email your questions to</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a:effectLst/>
                <a:latin typeface="Arial" panose="020B0604020202020204" pitchFamily="34" charset="0"/>
                <a:ea typeface="Calibri" panose="020F0502020204030204" pitchFamily="34" charset="0"/>
                <a:cs typeface="Arial" panose="020B0604020202020204" pitchFamily="34" charset="0"/>
                <a:hlinkClick r:id="rId3"/>
              </a:rPr>
              <a:t>SLCP.Organics@calrecycle.ca.go</a:t>
            </a:r>
            <a:r>
              <a:rPr lang="en-US" sz="2800" dirty="0">
                <a:latin typeface="Arial" panose="020B0604020202020204" pitchFamily="34" charset="0"/>
                <a:ea typeface="Calibri" panose="020F0502020204030204" pitchFamily="34" charset="0"/>
                <a:cs typeface="Arial" panose="020B0604020202020204" pitchFamily="34" charset="0"/>
                <a:hlinkClick r:id="rId3"/>
              </a:rPr>
              <a:t>v</a:t>
            </a:r>
            <a:r>
              <a:rPr lang="en-US" sz="2800" dirty="0">
                <a:latin typeface="Arial" panose="020B0604020202020204" pitchFamily="34" charset="0"/>
                <a:ea typeface="Calibri" panose="020F0502020204030204" pitchFamily="34" charset="0"/>
                <a:cs typeface="Arial" panose="020B0604020202020204" pitchFamily="34" charset="0"/>
              </a:rPr>
              <a:t> </a:t>
            </a:r>
            <a:endParaRPr lang="en-US" sz="2800" dirty="0">
              <a:effectLst/>
              <a:latin typeface="Arial" panose="020B0604020202020204" pitchFamily="34" charset="0"/>
              <a:ea typeface="Calibri" panose="020F0502020204030204" pitchFamily="34" charset="0"/>
              <a:cs typeface="Arial" panose="020B0604020202020204" pitchFamily="34" charset="0"/>
            </a:endParaRPr>
          </a:p>
          <a:p>
            <a:r>
              <a:rPr lang="en-US" sz="2800" dirty="0">
                <a:effectLst/>
                <a:latin typeface="Arial" panose="020B0604020202020204" pitchFamily="34" charset="0"/>
                <a:ea typeface="Calibri" panose="020F0502020204030204" pitchFamily="34" charset="0"/>
                <a:cs typeface="Arial" panose="020B0604020202020204" pitchFamily="34" charset="0"/>
              </a:rPr>
              <a:t>Questions should </a:t>
            </a:r>
            <a:r>
              <a:rPr lang="en-US" sz="2800" dirty="0">
                <a:latin typeface="Arial" panose="020B0604020202020204" pitchFamily="34" charset="0"/>
                <a:ea typeface="Calibri" panose="020F0502020204030204" pitchFamily="34" charset="0"/>
                <a:cs typeface="Arial" panose="020B0604020202020204" pitchFamily="34" charset="0"/>
              </a:rPr>
              <a:t>focus on </a:t>
            </a:r>
            <a:r>
              <a:rPr lang="en-US" sz="2800" dirty="0">
                <a:effectLst/>
                <a:latin typeface="Arial" panose="020B0604020202020204" pitchFamily="34" charset="0"/>
                <a:ea typeface="Calibri" panose="020F0502020204030204" pitchFamily="34" charset="0"/>
                <a:cs typeface="Arial" panose="020B0604020202020204" pitchFamily="34" charset="0"/>
              </a:rPr>
              <a:t>SB 1383 </a:t>
            </a:r>
            <a:r>
              <a:rPr lang="en-US" dirty="0">
                <a:latin typeface="Arial" panose="020B0604020202020204" pitchFamily="34" charset="0"/>
                <a:ea typeface="Calibri" panose="020F0502020204030204" pitchFamily="34" charset="0"/>
                <a:cs typeface="Arial" panose="020B0604020202020204" pitchFamily="34" charset="0"/>
              </a:rPr>
              <a:t>and RDRS Reporting</a:t>
            </a:r>
            <a:r>
              <a:rPr lang="en-US" sz="2800" dirty="0">
                <a:effectLst/>
                <a:latin typeface="Arial" panose="020B0604020202020204" pitchFamily="34" charset="0"/>
                <a:ea typeface="Calibri" panose="020F0502020204030204" pitchFamily="34" charset="0"/>
                <a:cs typeface="Arial" panose="020B0604020202020204" pitchFamily="34" charset="0"/>
              </a:rPr>
              <a:t> only.</a:t>
            </a:r>
          </a:p>
          <a:p>
            <a:r>
              <a:rPr lang="en-US" sz="2800" dirty="0">
                <a:latin typeface="Arial" panose="020B0604020202020204" pitchFamily="34" charset="0"/>
                <a:ea typeface="Calibri" panose="020F0502020204030204" pitchFamily="34" charset="0"/>
                <a:cs typeface="Arial" panose="020B0604020202020204" pitchFamily="34" charset="0"/>
              </a:rPr>
              <a:t>CalRecycle staff will go through the questions as they come in.</a:t>
            </a:r>
          </a:p>
          <a:p>
            <a:r>
              <a:rPr lang="en-US" sz="2800" dirty="0">
                <a:latin typeface="Arial" panose="020B0604020202020204" pitchFamily="34" charset="0"/>
                <a:ea typeface="Calibri" panose="020F0502020204030204" pitchFamily="34" charset="0"/>
                <a:cs typeface="Arial" panose="020B0604020202020204" pitchFamily="34" charset="0"/>
              </a:rPr>
              <a:t>To ask a question over the webinar, you must unmute yourself on your end; please state your affiliation.</a:t>
            </a:r>
            <a:endParaRPr lang="en-US" sz="2800" dirty="0">
              <a:effectLst/>
              <a:latin typeface="Arial" panose="020B0604020202020204" pitchFamily="34" charset="0"/>
              <a:ea typeface="Calibri" panose="020F0502020204030204" pitchFamily="34" charset="0"/>
              <a:cs typeface="Arial" panose="020B0604020202020204" pitchFamily="34" charset="0"/>
            </a:endParaRPr>
          </a:p>
          <a:p>
            <a:r>
              <a:rPr lang="en-US" sz="2800" dirty="0">
                <a:effectLst/>
                <a:latin typeface="Arial" panose="020B0604020202020204" pitchFamily="34" charset="0"/>
                <a:ea typeface="Calibri" panose="020F0502020204030204" pitchFamily="34" charset="0"/>
                <a:cs typeface="Arial" panose="020B0604020202020204" pitchFamily="34" charset="0"/>
              </a:rPr>
              <a:t>If we are unable to answer your question during the webinar, please email the SLCP inbox and we will get back to you soon.</a:t>
            </a:r>
          </a:p>
          <a:p>
            <a:pPr marL="0" indent="0">
              <a:buNone/>
            </a:pP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1585150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3FDE218E9F9E64EACE91E161840A6F4" ma:contentTypeVersion="7" ma:contentTypeDescription="Create a new document." ma:contentTypeScope="" ma:versionID="51a036865edc76b3d0b56b74970f81e6">
  <xsd:schema xmlns:xsd="http://www.w3.org/2001/XMLSchema" xmlns:xs="http://www.w3.org/2001/XMLSchema" xmlns:p="http://schemas.microsoft.com/office/2006/metadata/properties" xmlns:ns2="5726b438-4aae-49d5-9f14-e32fa06da2c3" xmlns:ns3="cd147ab7-f9eb-4685-853a-2eccbf9a7a72" targetNamespace="http://schemas.microsoft.com/office/2006/metadata/properties" ma:root="true" ma:fieldsID="a0b942565d8f123d9afa31b3af92a043" ns2:_="" ns3:_="">
    <xsd:import namespace="5726b438-4aae-49d5-9f14-e32fa06da2c3"/>
    <xsd:import namespace="cd147ab7-f9eb-4685-853a-2eccbf9a7a7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726b438-4aae-49d5-9f14-e32fa06da2c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d147ab7-f9eb-4685-853a-2eccbf9a7a72"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703B907-F6FD-443D-A487-DBA4F66D3F0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726b438-4aae-49d5-9f14-e32fa06da2c3"/>
    <ds:schemaRef ds:uri="cd147ab7-f9eb-4685-853a-2eccbf9a7a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8415B59-194A-472E-B51F-868650761EBC}">
  <ds:schemaRefs>
    <ds:schemaRef ds:uri="http://schemas.microsoft.com/office/infopath/2007/PartnerControls"/>
    <ds:schemaRef ds:uri="http://schemas.microsoft.com/office/2006/documentManagement/types"/>
    <ds:schemaRef ds:uri="http://purl.org/dc/terms/"/>
    <ds:schemaRef ds:uri="http://www.w3.org/XML/1998/namespace"/>
    <ds:schemaRef ds:uri="http://purl.org/dc/dcmitype/"/>
    <ds:schemaRef ds:uri="5726b438-4aae-49d5-9f14-e32fa06da2c3"/>
    <ds:schemaRef ds:uri="http://schemas.microsoft.com/office/2006/metadata/properties"/>
    <ds:schemaRef ds:uri="http://schemas.openxmlformats.org/package/2006/metadata/core-properties"/>
    <ds:schemaRef ds:uri="cd147ab7-f9eb-4685-853a-2eccbf9a7a72"/>
    <ds:schemaRef ds:uri="http://purl.org/dc/elements/1.1/"/>
  </ds:schemaRefs>
</ds:datastoreItem>
</file>

<file path=customXml/itemProps3.xml><?xml version="1.0" encoding="utf-8"?>
<ds:datastoreItem xmlns:ds="http://schemas.openxmlformats.org/officeDocument/2006/customXml" ds:itemID="{02396068-254D-432F-BBBC-923620CDEB1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79038</TotalTime>
  <Words>2458</Words>
  <Application>Microsoft Office PowerPoint</Application>
  <PresentationFormat>Widescreen</PresentationFormat>
  <Paragraphs>194</Paragraphs>
  <Slides>16</Slides>
  <Notes>16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Calibri Light</vt:lpstr>
      <vt:lpstr>Wingdings</vt:lpstr>
      <vt:lpstr>Office Theme</vt:lpstr>
      <vt:lpstr>SB1383 Recycling and Disposal Reporting System Reporting Requirements Starting in 2022  October 26, 2021</vt:lpstr>
      <vt:lpstr>Disclaimer</vt:lpstr>
      <vt:lpstr>Instructions for Q&amp;A Session</vt:lpstr>
      <vt:lpstr>Purpose of This Presentation</vt:lpstr>
      <vt:lpstr>Presentation Outline</vt:lpstr>
      <vt:lpstr>Who Needs to Comply with SB1383 RDRS Reporting?  </vt:lpstr>
      <vt:lpstr>SB1383 Regulations Sections Pertaining to RDRS</vt:lpstr>
      <vt:lpstr>SB1383 RDRS Reporting Requirements for Various Entities</vt:lpstr>
      <vt:lpstr>A Hauler Providing an Organic Waste Collection Service…</vt:lpstr>
      <vt:lpstr>T/Ps Receiving “Mixed Waste” Collection Stream For determining the annual average organic content recovery rate</vt:lpstr>
      <vt:lpstr>T/Ps Receiving “Source Separated” Collection Stream For determining the annual average organic content recovery rate</vt:lpstr>
      <vt:lpstr>Additional Requirement for T/Ps</vt:lpstr>
      <vt:lpstr>Recycling and Composting Facilities and Operations</vt:lpstr>
      <vt:lpstr>Relevant Links for SB1383 RDRS Reporting</vt:lpstr>
      <vt:lpstr>Questions?</vt:lpstr>
      <vt:lpstr>Reminder: Instructions for Q&amp;A Session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California Recycling Infrastructure</dc:title>
  <dc:creator>Vorametsanti, Audrey@CalRecycle</dc:creator>
  <cp:lastModifiedBy>Ma, Dungaamaa@CalRecycle</cp:lastModifiedBy>
  <cp:revision>313</cp:revision>
  <dcterms:created xsi:type="dcterms:W3CDTF">2020-02-26T21:44:57Z</dcterms:created>
  <dcterms:modified xsi:type="dcterms:W3CDTF">2021-12-02T00:37:43Z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0x010100D3FDE218E9F9E64EACE91E161840A6F4</vt:lpwstr>
  </property>
</Properties>
</file>