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4"/>
  </p:notesMasterIdLst>
  <p:sldIdLst>
    <p:sldId id="401" r:id="rId5"/>
    <p:sldId id="312" r:id="rId6"/>
    <p:sldId id="400" r:id="rId7"/>
    <p:sldId id="398" r:id="rId8"/>
    <p:sldId id="396" r:id="rId9"/>
    <p:sldId id="314" r:id="rId10"/>
    <p:sldId id="393" r:id="rId11"/>
    <p:sldId id="311" r:id="rId12"/>
    <p:sldId id="402" r:id="rId13"/>
  </p:sldIdLst>
  <p:sldSz cx="12192000" cy="6858000"/>
  <p:notesSz cx="6985000" cy="9283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olloff, Julia@CalRecycle" initials="DJ" lastIdx="1" clrIdx="0">
    <p:extLst>
      <p:ext uri="{19B8F6BF-5375-455C-9EA6-DF929625EA0E}">
        <p15:presenceInfo xmlns:p15="http://schemas.microsoft.com/office/powerpoint/2012/main" userId="S-1-5-21-2804241617-4047951476-2148352352-11734" providerId="AD"/>
      </p:ext>
    </p:extLst>
  </p:cmAuthor>
  <p:cmAuthor id="2" name="Miller, Karla@CalRecycle" initials="MK" lastIdx="9" clrIdx="1">
    <p:extLst>
      <p:ext uri="{19B8F6BF-5375-455C-9EA6-DF929625EA0E}">
        <p15:presenceInfo xmlns:p15="http://schemas.microsoft.com/office/powerpoint/2012/main" userId="S::karla.miller@calrecycle.ca.gov::f9a6507f-8d48-4ed3-b575-e1514f0ba194" providerId="AD"/>
      </p:ext>
    </p:extLst>
  </p:cmAuthor>
  <p:cmAuthor id="3" name="Alan Ilusorio" initials="AI" lastIdx="1" clrIdx="2">
    <p:extLst>
      <p:ext uri="{19B8F6BF-5375-455C-9EA6-DF929625EA0E}">
        <p15:presenceInfo xmlns:p15="http://schemas.microsoft.com/office/powerpoint/2012/main" userId="S::alan.ilusorio@calrecycle.ca.gov::8880ebb3-d009-4632-aa20-2e7f0c4c7784" providerId="AD"/>
      </p:ext>
    </p:extLst>
  </p:cmAuthor>
  <p:cmAuthor id="4" name="Morgan, Cara@CalRecycle" initials="MC" lastIdx="2" clrIdx="3">
    <p:extLst>
      <p:ext uri="{19B8F6BF-5375-455C-9EA6-DF929625EA0E}">
        <p15:presenceInfo xmlns:p15="http://schemas.microsoft.com/office/powerpoint/2012/main" userId="S-1-5-21-2804241617-4047951476-2148352352-268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26A"/>
    <a:srgbClr val="00859E"/>
    <a:srgbClr val="16846B"/>
    <a:srgbClr val="007BB3"/>
    <a:srgbClr val="820029"/>
    <a:srgbClr val="DF0018"/>
    <a:srgbClr val="B81A02"/>
    <a:srgbClr val="946914"/>
    <a:srgbClr val="BE5318"/>
    <a:srgbClr val="065D7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4865BB-61D5-481A-AC21-A35BB1A937F5}" v="228" dt="2022-01-22T01:17:34.3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612" autoAdjust="0"/>
    <p:restoredTop sz="86370" autoAdjust="0"/>
  </p:normalViewPr>
  <p:slideViewPr>
    <p:cSldViewPr snapToGrid="0">
      <p:cViewPr varScale="1">
        <p:scale>
          <a:sx n="62" d="100"/>
          <a:sy n="62" d="100"/>
        </p:scale>
        <p:origin x="108" y="534"/>
      </p:cViewPr>
      <p:guideLst/>
    </p:cSldViewPr>
  </p:slideViewPr>
  <p:outlineViewPr>
    <p:cViewPr>
      <p:scale>
        <a:sx n="33" d="100"/>
        <a:sy n="33" d="100"/>
      </p:scale>
      <p:origin x="0" y="-1740"/>
    </p:cViewPr>
  </p:outlin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3A1BD1-8D1A-4650-9757-BE5CE925ADE5}"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462CEC68-3514-4CC1-8AF6-CC5882B1AEDD}">
      <dgm:prSet phldrT="[Text]"/>
      <dgm:spPr>
        <a:solidFill>
          <a:schemeClr val="accent6">
            <a:lumMod val="60000"/>
            <a:lumOff val="40000"/>
          </a:schemeClr>
        </a:solidFill>
      </dgm:spPr>
      <dgm:t>
        <a:bodyPr/>
        <a:lstStyle/>
        <a:p>
          <a:r>
            <a:rPr lang="en-US" b="0" i="0">
              <a:solidFill>
                <a:schemeClr val="tx1"/>
              </a:solidFill>
              <a:effectLst/>
              <a:latin typeface="Arial" panose="020B0604020202020204" pitchFamily="34" charset="0"/>
              <a:ea typeface="+mn-ea"/>
              <a:cs typeface="Arial" panose="020B0604020202020204" pitchFamily="34" charset="0"/>
            </a:rPr>
            <a:t>Approval</a:t>
          </a:r>
          <a:endParaRPr lang="en-US" b="1">
            <a:solidFill>
              <a:schemeClr val="tx1"/>
            </a:solidFill>
            <a:latin typeface="Arial" panose="020B0604020202020204" pitchFamily="34" charset="0"/>
            <a:cs typeface="Arial" panose="020B0604020202020204" pitchFamily="34" charset="0"/>
          </a:endParaRPr>
        </a:p>
      </dgm:t>
    </dgm:pt>
    <dgm:pt modelId="{AEBBFACB-074E-49CC-82D3-A438EE90E1A0}" type="parTrans" cxnId="{486D4FDB-4F94-4ABD-925D-66B7F2C43A0A}">
      <dgm:prSet/>
      <dgm:spPr/>
      <dgm:t>
        <a:bodyPr/>
        <a:lstStyle/>
        <a:p>
          <a:endParaRPr lang="en-US"/>
        </a:p>
      </dgm:t>
    </dgm:pt>
    <dgm:pt modelId="{71339993-67EF-4061-8640-B4CAC81C59CF}" type="sibTrans" cxnId="{486D4FDB-4F94-4ABD-925D-66B7F2C43A0A}">
      <dgm:prSet/>
      <dgm:spPr>
        <a:solidFill>
          <a:srgbClr val="65A050"/>
        </a:solidFill>
        <a:ln>
          <a:solidFill>
            <a:srgbClr val="65A050"/>
          </a:solidFill>
        </a:ln>
      </dgm:spPr>
      <dgm:t>
        <a:bodyPr/>
        <a:lstStyle/>
        <a:p>
          <a:endParaRPr lang="en-US"/>
        </a:p>
      </dgm:t>
    </dgm:pt>
    <dgm:pt modelId="{E31FEA84-41BF-45B8-9394-F48209AD2105}">
      <dgm:prSet phldrT="[Text]"/>
      <dgm:spPr>
        <a:solidFill>
          <a:schemeClr val="accent2">
            <a:lumMod val="75000"/>
          </a:schemeClr>
        </a:solidFill>
      </dgm:spPr>
      <dgm:t>
        <a:bodyPr/>
        <a:lstStyle/>
        <a:p>
          <a:r>
            <a:rPr lang="en-US" b="0" i="0">
              <a:solidFill>
                <a:schemeClr val="tx1"/>
              </a:solidFill>
              <a:effectLst/>
              <a:latin typeface="Arial" panose="020B0604020202020204" pitchFamily="34" charset="0"/>
              <a:ea typeface="+mn-ea"/>
              <a:cs typeface="Arial" panose="020B0604020202020204" pitchFamily="34" charset="0"/>
            </a:rPr>
            <a:t>Disapproval</a:t>
          </a:r>
          <a:endParaRPr lang="en-US" b="1">
            <a:solidFill>
              <a:schemeClr val="tx1"/>
            </a:solidFill>
            <a:latin typeface="Arial" panose="020B0604020202020204" pitchFamily="34" charset="0"/>
            <a:cs typeface="Arial" panose="020B0604020202020204" pitchFamily="34" charset="0"/>
          </a:endParaRPr>
        </a:p>
      </dgm:t>
    </dgm:pt>
    <dgm:pt modelId="{B273BFE6-7B89-4E8D-B8CE-8DD3E31E12C0}" type="parTrans" cxnId="{9AE68FA1-9775-46ED-81D7-EF6BAB2B5E96}">
      <dgm:prSet/>
      <dgm:spPr/>
      <dgm:t>
        <a:bodyPr/>
        <a:lstStyle/>
        <a:p>
          <a:endParaRPr lang="en-US"/>
        </a:p>
      </dgm:t>
    </dgm:pt>
    <dgm:pt modelId="{2D6ED387-9489-45D5-BEA9-2713C7C5B6DB}" type="sibTrans" cxnId="{9AE68FA1-9775-46ED-81D7-EF6BAB2B5E96}">
      <dgm:prSet/>
      <dgm:spPr/>
      <dgm:t>
        <a:bodyPr/>
        <a:lstStyle/>
        <a:p>
          <a:endParaRPr lang="en-US"/>
        </a:p>
      </dgm:t>
    </dgm:pt>
    <dgm:pt modelId="{E6578680-A635-4622-803C-25E58FBCEA00}">
      <dgm:prSet phldrT="[Text]"/>
      <dgm:spPr>
        <a:solidFill>
          <a:schemeClr val="accent4">
            <a:lumMod val="40000"/>
            <a:lumOff val="60000"/>
          </a:schemeClr>
        </a:solidFill>
      </dgm:spPr>
      <dgm:t>
        <a:bodyPr/>
        <a:lstStyle/>
        <a:p>
          <a:r>
            <a:rPr lang="en-US" b="0" i="0">
              <a:solidFill>
                <a:schemeClr val="tx1"/>
              </a:solidFill>
              <a:effectLst/>
              <a:latin typeface="Arial" panose="020B0604020202020204" pitchFamily="34" charset="0"/>
              <a:ea typeface="+mn-ea"/>
              <a:cs typeface="Arial" panose="020B0604020202020204" pitchFamily="34" charset="0"/>
            </a:rPr>
            <a:t>Request for additional information</a:t>
          </a:r>
          <a:endParaRPr lang="en-US" b="1">
            <a:solidFill>
              <a:schemeClr val="tx1"/>
            </a:solidFill>
            <a:latin typeface="Arial" panose="020B0604020202020204" pitchFamily="34" charset="0"/>
            <a:cs typeface="Arial" panose="020B0604020202020204" pitchFamily="34" charset="0"/>
          </a:endParaRPr>
        </a:p>
      </dgm:t>
    </dgm:pt>
    <dgm:pt modelId="{0E1E28F4-4BEC-4C9D-A1BB-0FBBEC28EBA2}" type="parTrans" cxnId="{52DF6EA0-74DE-4A87-B78A-537FD2A4091C}">
      <dgm:prSet/>
      <dgm:spPr/>
      <dgm:t>
        <a:bodyPr/>
        <a:lstStyle/>
        <a:p>
          <a:endParaRPr lang="en-US"/>
        </a:p>
      </dgm:t>
    </dgm:pt>
    <dgm:pt modelId="{3D8EDFB1-5900-4815-9A2E-F9EB50AF998A}" type="sibTrans" cxnId="{52DF6EA0-74DE-4A87-B78A-537FD2A4091C}">
      <dgm:prSet/>
      <dgm:spPr/>
      <dgm:t>
        <a:bodyPr/>
        <a:lstStyle/>
        <a:p>
          <a:endParaRPr lang="en-US"/>
        </a:p>
      </dgm:t>
    </dgm:pt>
    <dgm:pt modelId="{C620B27C-481F-4C78-96F5-AC974A4E3040}">
      <dgm:prSet phldrT="[Text]"/>
      <dgm:spPr>
        <a:solidFill>
          <a:schemeClr val="accent5">
            <a:lumMod val="60000"/>
            <a:lumOff val="40000"/>
          </a:schemeClr>
        </a:solidFill>
      </dgm:spPr>
      <dgm:t>
        <a:bodyPr/>
        <a:lstStyle/>
        <a:p>
          <a:r>
            <a:rPr lang="en-US" b="0" i="0">
              <a:solidFill>
                <a:schemeClr val="tx1"/>
              </a:solidFill>
              <a:effectLst/>
              <a:latin typeface="Arial" panose="020B0604020202020204" pitchFamily="34" charset="0"/>
              <a:ea typeface="+mn-ea"/>
              <a:cs typeface="Arial" panose="020B0604020202020204" pitchFamily="34" charset="0"/>
            </a:rPr>
            <a:t>Timeline for a decision on approval or disapproval</a:t>
          </a:r>
          <a:endParaRPr lang="en-US" b="1">
            <a:solidFill>
              <a:schemeClr val="bg1"/>
            </a:solidFill>
            <a:latin typeface="Arial" panose="020B0604020202020204" pitchFamily="34" charset="0"/>
            <a:cs typeface="Arial" panose="020B0604020202020204" pitchFamily="34" charset="0"/>
          </a:endParaRPr>
        </a:p>
      </dgm:t>
    </dgm:pt>
    <dgm:pt modelId="{C2581716-CD2B-4BD3-BDE9-F3095A3B8A6F}" type="parTrans" cxnId="{53E378A2-CED6-4A6F-BE39-174D67F1B7D2}">
      <dgm:prSet/>
      <dgm:spPr/>
      <dgm:t>
        <a:bodyPr/>
        <a:lstStyle/>
        <a:p>
          <a:endParaRPr lang="en-US"/>
        </a:p>
      </dgm:t>
    </dgm:pt>
    <dgm:pt modelId="{373E5356-C5FB-4DE2-AF1E-253A1B70835D}" type="sibTrans" cxnId="{53E378A2-CED6-4A6F-BE39-174D67F1B7D2}">
      <dgm:prSet/>
      <dgm:spPr/>
      <dgm:t>
        <a:bodyPr/>
        <a:lstStyle/>
        <a:p>
          <a:endParaRPr lang="en-US"/>
        </a:p>
      </dgm:t>
    </dgm:pt>
    <dgm:pt modelId="{AA81A870-1634-44B5-BD2F-406E1C518326}" type="pres">
      <dgm:prSet presAssocID="{6A3A1BD1-8D1A-4650-9757-BE5CE925ADE5}" presName="Name0" presStyleCnt="0">
        <dgm:presLayoutVars>
          <dgm:chMax val="7"/>
          <dgm:chPref val="7"/>
          <dgm:dir/>
        </dgm:presLayoutVars>
      </dgm:prSet>
      <dgm:spPr/>
    </dgm:pt>
    <dgm:pt modelId="{D4AD6ACE-B510-47C8-A00A-E1853EDE4C00}" type="pres">
      <dgm:prSet presAssocID="{6A3A1BD1-8D1A-4650-9757-BE5CE925ADE5}" presName="Name1" presStyleCnt="0"/>
      <dgm:spPr/>
    </dgm:pt>
    <dgm:pt modelId="{530E84C3-D426-4E67-84DF-776A886F431C}" type="pres">
      <dgm:prSet presAssocID="{6A3A1BD1-8D1A-4650-9757-BE5CE925ADE5}" presName="cycle" presStyleCnt="0"/>
      <dgm:spPr/>
    </dgm:pt>
    <dgm:pt modelId="{29B161D7-0EBB-421C-BE0D-7197DA20C2A7}" type="pres">
      <dgm:prSet presAssocID="{6A3A1BD1-8D1A-4650-9757-BE5CE925ADE5}" presName="srcNode" presStyleLbl="node1" presStyleIdx="0" presStyleCnt="4"/>
      <dgm:spPr/>
    </dgm:pt>
    <dgm:pt modelId="{A73EB44A-EB63-4440-8974-D9C7E6EFC5CB}" type="pres">
      <dgm:prSet presAssocID="{6A3A1BD1-8D1A-4650-9757-BE5CE925ADE5}" presName="conn" presStyleLbl="parChTrans1D2" presStyleIdx="0" presStyleCnt="1"/>
      <dgm:spPr/>
    </dgm:pt>
    <dgm:pt modelId="{83BE61C0-1249-4C3D-9CE0-35FE9437C4C2}" type="pres">
      <dgm:prSet presAssocID="{6A3A1BD1-8D1A-4650-9757-BE5CE925ADE5}" presName="extraNode" presStyleLbl="node1" presStyleIdx="0" presStyleCnt="4"/>
      <dgm:spPr/>
    </dgm:pt>
    <dgm:pt modelId="{6F394548-1DC8-4110-A04A-D5E996AF6649}" type="pres">
      <dgm:prSet presAssocID="{6A3A1BD1-8D1A-4650-9757-BE5CE925ADE5}" presName="dstNode" presStyleLbl="node1" presStyleIdx="0" presStyleCnt="4"/>
      <dgm:spPr/>
    </dgm:pt>
    <dgm:pt modelId="{32C34053-8714-4D52-AD19-07BA080AF929}" type="pres">
      <dgm:prSet presAssocID="{462CEC68-3514-4CC1-8AF6-CC5882B1AEDD}" presName="text_1" presStyleLbl="node1" presStyleIdx="0" presStyleCnt="4">
        <dgm:presLayoutVars>
          <dgm:bulletEnabled val="1"/>
        </dgm:presLayoutVars>
      </dgm:prSet>
      <dgm:spPr/>
    </dgm:pt>
    <dgm:pt modelId="{7EB5F64E-B62F-41E9-856F-94C89296580D}" type="pres">
      <dgm:prSet presAssocID="{462CEC68-3514-4CC1-8AF6-CC5882B1AEDD}" presName="accent_1" presStyleCnt="0"/>
      <dgm:spPr/>
    </dgm:pt>
    <dgm:pt modelId="{A6FC3AB4-0487-4552-AE99-1E7B89A3B778}" type="pres">
      <dgm:prSet presAssocID="{462CEC68-3514-4CC1-8AF6-CC5882B1AEDD}" presName="accentRepeatNode" presStyleLbl="solidFgAcc1" presStyleIdx="0" presStyleCnt="4"/>
      <dgm:spPr>
        <a:ln>
          <a:solidFill>
            <a:srgbClr val="C6B18D"/>
          </a:solidFill>
        </a:ln>
      </dgm:spPr>
    </dgm:pt>
    <dgm:pt modelId="{1C757C86-162E-4AC7-8FB4-66FD4565E246}" type="pres">
      <dgm:prSet presAssocID="{E31FEA84-41BF-45B8-9394-F48209AD2105}" presName="text_2" presStyleLbl="node1" presStyleIdx="1" presStyleCnt="4">
        <dgm:presLayoutVars>
          <dgm:bulletEnabled val="1"/>
        </dgm:presLayoutVars>
      </dgm:prSet>
      <dgm:spPr/>
    </dgm:pt>
    <dgm:pt modelId="{D91D257A-5674-4865-92E1-08F45D2F8C42}" type="pres">
      <dgm:prSet presAssocID="{E31FEA84-41BF-45B8-9394-F48209AD2105}" presName="accent_2" presStyleCnt="0"/>
      <dgm:spPr/>
    </dgm:pt>
    <dgm:pt modelId="{157F39E4-CA56-403B-B21B-E0AF1EE9C741}" type="pres">
      <dgm:prSet presAssocID="{E31FEA84-41BF-45B8-9394-F48209AD2105}" presName="accentRepeatNode" presStyleLbl="solidFgAcc1" presStyleIdx="1" presStyleCnt="4"/>
      <dgm:spPr>
        <a:ln>
          <a:solidFill>
            <a:srgbClr val="9FD1D4"/>
          </a:solidFill>
        </a:ln>
      </dgm:spPr>
    </dgm:pt>
    <dgm:pt modelId="{37BFF64E-F87B-49C5-8B64-104BE8589D9F}" type="pres">
      <dgm:prSet presAssocID="{E6578680-A635-4622-803C-25E58FBCEA00}" presName="text_3" presStyleLbl="node1" presStyleIdx="2" presStyleCnt="4">
        <dgm:presLayoutVars>
          <dgm:bulletEnabled val="1"/>
        </dgm:presLayoutVars>
      </dgm:prSet>
      <dgm:spPr/>
    </dgm:pt>
    <dgm:pt modelId="{023CB6F2-FABD-436D-BD2C-8DDABFA4D3C8}" type="pres">
      <dgm:prSet presAssocID="{E6578680-A635-4622-803C-25E58FBCEA00}" presName="accent_3" presStyleCnt="0"/>
      <dgm:spPr/>
    </dgm:pt>
    <dgm:pt modelId="{960E2595-376E-4343-998F-FE38BEA66D7C}" type="pres">
      <dgm:prSet presAssocID="{E6578680-A635-4622-803C-25E58FBCEA00}" presName="accentRepeatNode" presStyleLbl="solidFgAcc1" presStyleIdx="2" presStyleCnt="4"/>
      <dgm:spPr>
        <a:ln>
          <a:solidFill>
            <a:srgbClr val="AFD476"/>
          </a:solidFill>
        </a:ln>
      </dgm:spPr>
    </dgm:pt>
    <dgm:pt modelId="{191399E8-D0E9-4B2E-8378-503F0F3A2596}" type="pres">
      <dgm:prSet presAssocID="{C620B27C-481F-4C78-96F5-AC974A4E3040}" presName="text_4" presStyleLbl="node1" presStyleIdx="3" presStyleCnt="4">
        <dgm:presLayoutVars>
          <dgm:bulletEnabled val="1"/>
        </dgm:presLayoutVars>
      </dgm:prSet>
      <dgm:spPr/>
    </dgm:pt>
    <dgm:pt modelId="{169B4B7B-0E52-4350-8DD3-EEDC5C972CC4}" type="pres">
      <dgm:prSet presAssocID="{C620B27C-481F-4C78-96F5-AC974A4E3040}" presName="accent_4" presStyleCnt="0"/>
      <dgm:spPr/>
    </dgm:pt>
    <dgm:pt modelId="{A06341B8-4C9D-4C3D-A012-BB55ED79898D}" type="pres">
      <dgm:prSet presAssocID="{C620B27C-481F-4C78-96F5-AC974A4E3040}" presName="accentRepeatNode" presStyleLbl="solidFgAcc1" presStyleIdx="3" presStyleCnt="4"/>
      <dgm:spPr>
        <a:ln>
          <a:solidFill>
            <a:srgbClr val="65A050"/>
          </a:solidFill>
        </a:ln>
      </dgm:spPr>
    </dgm:pt>
  </dgm:ptLst>
  <dgm:cxnLst>
    <dgm:cxn modelId="{40C54410-B883-44E8-A7C4-AD595FBE88EF}" type="presOf" srcId="{71339993-67EF-4061-8640-B4CAC81C59CF}" destId="{A73EB44A-EB63-4440-8974-D9C7E6EFC5CB}" srcOrd="0" destOrd="0" presId="urn:microsoft.com/office/officeart/2008/layout/VerticalCurvedList"/>
    <dgm:cxn modelId="{A9CE8D30-B28A-43C9-A6CC-641BB82865F3}" type="presOf" srcId="{462CEC68-3514-4CC1-8AF6-CC5882B1AEDD}" destId="{32C34053-8714-4D52-AD19-07BA080AF929}" srcOrd="0" destOrd="0" presId="urn:microsoft.com/office/officeart/2008/layout/VerticalCurvedList"/>
    <dgm:cxn modelId="{A164C03E-B6E1-40DE-84D3-FB33769F96E9}" type="presOf" srcId="{E31FEA84-41BF-45B8-9394-F48209AD2105}" destId="{1C757C86-162E-4AC7-8FB4-66FD4565E246}" srcOrd="0" destOrd="0" presId="urn:microsoft.com/office/officeart/2008/layout/VerticalCurvedList"/>
    <dgm:cxn modelId="{549BC76D-34FD-40F8-A5A6-0D13D62A62D3}" type="presOf" srcId="{C620B27C-481F-4C78-96F5-AC974A4E3040}" destId="{191399E8-D0E9-4B2E-8378-503F0F3A2596}" srcOrd="0" destOrd="0" presId="urn:microsoft.com/office/officeart/2008/layout/VerticalCurvedList"/>
    <dgm:cxn modelId="{52DF6EA0-74DE-4A87-B78A-537FD2A4091C}" srcId="{6A3A1BD1-8D1A-4650-9757-BE5CE925ADE5}" destId="{E6578680-A635-4622-803C-25E58FBCEA00}" srcOrd="2" destOrd="0" parTransId="{0E1E28F4-4BEC-4C9D-A1BB-0FBBEC28EBA2}" sibTransId="{3D8EDFB1-5900-4815-9A2E-F9EB50AF998A}"/>
    <dgm:cxn modelId="{9AE68FA1-9775-46ED-81D7-EF6BAB2B5E96}" srcId="{6A3A1BD1-8D1A-4650-9757-BE5CE925ADE5}" destId="{E31FEA84-41BF-45B8-9394-F48209AD2105}" srcOrd="1" destOrd="0" parTransId="{B273BFE6-7B89-4E8D-B8CE-8DD3E31E12C0}" sibTransId="{2D6ED387-9489-45D5-BEA9-2713C7C5B6DB}"/>
    <dgm:cxn modelId="{53E378A2-CED6-4A6F-BE39-174D67F1B7D2}" srcId="{6A3A1BD1-8D1A-4650-9757-BE5CE925ADE5}" destId="{C620B27C-481F-4C78-96F5-AC974A4E3040}" srcOrd="3" destOrd="0" parTransId="{C2581716-CD2B-4BD3-BDE9-F3095A3B8A6F}" sibTransId="{373E5356-C5FB-4DE2-AF1E-253A1B70835D}"/>
    <dgm:cxn modelId="{FB7254D5-FEA0-48BB-AD05-C8E7EA8C071A}" type="presOf" srcId="{E6578680-A635-4622-803C-25E58FBCEA00}" destId="{37BFF64E-F87B-49C5-8B64-104BE8589D9F}" srcOrd="0" destOrd="0" presId="urn:microsoft.com/office/officeart/2008/layout/VerticalCurvedList"/>
    <dgm:cxn modelId="{486D4FDB-4F94-4ABD-925D-66B7F2C43A0A}" srcId="{6A3A1BD1-8D1A-4650-9757-BE5CE925ADE5}" destId="{462CEC68-3514-4CC1-8AF6-CC5882B1AEDD}" srcOrd="0" destOrd="0" parTransId="{AEBBFACB-074E-49CC-82D3-A438EE90E1A0}" sibTransId="{71339993-67EF-4061-8640-B4CAC81C59CF}"/>
    <dgm:cxn modelId="{173D02E8-0DFF-41F6-8520-11C6A6D1F636}" type="presOf" srcId="{6A3A1BD1-8D1A-4650-9757-BE5CE925ADE5}" destId="{AA81A870-1634-44B5-BD2F-406E1C518326}" srcOrd="0" destOrd="0" presId="urn:microsoft.com/office/officeart/2008/layout/VerticalCurvedList"/>
    <dgm:cxn modelId="{A028FF81-CFB2-4E13-A91C-C82329BD7918}" type="presParOf" srcId="{AA81A870-1634-44B5-BD2F-406E1C518326}" destId="{D4AD6ACE-B510-47C8-A00A-E1853EDE4C00}" srcOrd="0" destOrd="0" presId="urn:microsoft.com/office/officeart/2008/layout/VerticalCurvedList"/>
    <dgm:cxn modelId="{8266AE33-B4F8-4565-A63E-C6FC1C19A887}" type="presParOf" srcId="{D4AD6ACE-B510-47C8-A00A-E1853EDE4C00}" destId="{530E84C3-D426-4E67-84DF-776A886F431C}" srcOrd="0" destOrd="0" presId="urn:microsoft.com/office/officeart/2008/layout/VerticalCurvedList"/>
    <dgm:cxn modelId="{3FC8F26D-1CCF-427D-9501-456756F515F7}" type="presParOf" srcId="{530E84C3-D426-4E67-84DF-776A886F431C}" destId="{29B161D7-0EBB-421C-BE0D-7197DA20C2A7}" srcOrd="0" destOrd="0" presId="urn:microsoft.com/office/officeart/2008/layout/VerticalCurvedList"/>
    <dgm:cxn modelId="{90BAE6CB-487D-4AD4-9A04-181FC011996B}" type="presParOf" srcId="{530E84C3-D426-4E67-84DF-776A886F431C}" destId="{A73EB44A-EB63-4440-8974-D9C7E6EFC5CB}" srcOrd="1" destOrd="0" presId="urn:microsoft.com/office/officeart/2008/layout/VerticalCurvedList"/>
    <dgm:cxn modelId="{A98D4DA7-9DA9-4873-89FC-7C0205F6FA1B}" type="presParOf" srcId="{530E84C3-D426-4E67-84DF-776A886F431C}" destId="{83BE61C0-1249-4C3D-9CE0-35FE9437C4C2}" srcOrd="2" destOrd="0" presId="urn:microsoft.com/office/officeart/2008/layout/VerticalCurvedList"/>
    <dgm:cxn modelId="{46328BA7-DE43-4469-97DF-53620148E3DD}" type="presParOf" srcId="{530E84C3-D426-4E67-84DF-776A886F431C}" destId="{6F394548-1DC8-4110-A04A-D5E996AF6649}" srcOrd="3" destOrd="0" presId="urn:microsoft.com/office/officeart/2008/layout/VerticalCurvedList"/>
    <dgm:cxn modelId="{852A574E-948D-4F64-A4C5-47EBFC4F858F}" type="presParOf" srcId="{D4AD6ACE-B510-47C8-A00A-E1853EDE4C00}" destId="{32C34053-8714-4D52-AD19-07BA080AF929}" srcOrd="1" destOrd="0" presId="urn:microsoft.com/office/officeart/2008/layout/VerticalCurvedList"/>
    <dgm:cxn modelId="{E792BBFC-20DC-44B4-87EA-AF702A69D115}" type="presParOf" srcId="{D4AD6ACE-B510-47C8-A00A-E1853EDE4C00}" destId="{7EB5F64E-B62F-41E9-856F-94C89296580D}" srcOrd="2" destOrd="0" presId="urn:microsoft.com/office/officeart/2008/layout/VerticalCurvedList"/>
    <dgm:cxn modelId="{A3A61C74-E4C4-4F7B-BE9B-6AC1081D62B2}" type="presParOf" srcId="{7EB5F64E-B62F-41E9-856F-94C89296580D}" destId="{A6FC3AB4-0487-4552-AE99-1E7B89A3B778}" srcOrd="0" destOrd="0" presId="urn:microsoft.com/office/officeart/2008/layout/VerticalCurvedList"/>
    <dgm:cxn modelId="{8EC03688-FACB-458F-81F8-42FEB9BF7AC4}" type="presParOf" srcId="{D4AD6ACE-B510-47C8-A00A-E1853EDE4C00}" destId="{1C757C86-162E-4AC7-8FB4-66FD4565E246}" srcOrd="3" destOrd="0" presId="urn:microsoft.com/office/officeart/2008/layout/VerticalCurvedList"/>
    <dgm:cxn modelId="{59631DA9-2119-4651-94A1-356D2C209012}" type="presParOf" srcId="{D4AD6ACE-B510-47C8-A00A-E1853EDE4C00}" destId="{D91D257A-5674-4865-92E1-08F45D2F8C42}" srcOrd="4" destOrd="0" presId="urn:microsoft.com/office/officeart/2008/layout/VerticalCurvedList"/>
    <dgm:cxn modelId="{C3FB9F0D-10B1-45B8-AB30-38ACCDBA96DE}" type="presParOf" srcId="{D91D257A-5674-4865-92E1-08F45D2F8C42}" destId="{157F39E4-CA56-403B-B21B-E0AF1EE9C741}" srcOrd="0" destOrd="0" presId="urn:microsoft.com/office/officeart/2008/layout/VerticalCurvedList"/>
    <dgm:cxn modelId="{8D68127F-234A-4A3A-9D63-5877EDED912F}" type="presParOf" srcId="{D4AD6ACE-B510-47C8-A00A-E1853EDE4C00}" destId="{37BFF64E-F87B-49C5-8B64-104BE8589D9F}" srcOrd="5" destOrd="0" presId="urn:microsoft.com/office/officeart/2008/layout/VerticalCurvedList"/>
    <dgm:cxn modelId="{8B1AD8AD-EC99-4F1A-A490-9029D4F6E819}" type="presParOf" srcId="{D4AD6ACE-B510-47C8-A00A-E1853EDE4C00}" destId="{023CB6F2-FABD-436D-BD2C-8DDABFA4D3C8}" srcOrd="6" destOrd="0" presId="urn:microsoft.com/office/officeart/2008/layout/VerticalCurvedList"/>
    <dgm:cxn modelId="{4BD1AC39-4D6A-4ACD-BC90-0CC009730552}" type="presParOf" srcId="{023CB6F2-FABD-436D-BD2C-8DDABFA4D3C8}" destId="{960E2595-376E-4343-998F-FE38BEA66D7C}" srcOrd="0" destOrd="0" presId="urn:microsoft.com/office/officeart/2008/layout/VerticalCurvedList"/>
    <dgm:cxn modelId="{2636C9BB-27EF-4924-BDD3-FD465C195340}" type="presParOf" srcId="{D4AD6ACE-B510-47C8-A00A-E1853EDE4C00}" destId="{191399E8-D0E9-4B2E-8378-503F0F3A2596}" srcOrd="7" destOrd="0" presId="urn:microsoft.com/office/officeart/2008/layout/VerticalCurvedList"/>
    <dgm:cxn modelId="{E8441566-829D-4600-8488-3345ECC94069}" type="presParOf" srcId="{D4AD6ACE-B510-47C8-A00A-E1853EDE4C00}" destId="{169B4B7B-0E52-4350-8DD3-EEDC5C972CC4}" srcOrd="8" destOrd="0" presId="urn:microsoft.com/office/officeart/2008/layout/VerticalCurvedList"/>
    <dgm:cxn modelId="{A5A9A791-A815-4092-8FA7-DCE8AF3D4712}" type="presParOf" srcId="{169B4B7B-0E52-4350-8DD3-EEDC5C972CC4}" destId="{A06341B8-4C9D-4C3D-A012-BB55ED79898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3EB44A-EB63-4440-8974-D9C7E6EFC5CB}">
      <dsp:nvSpPr>
        <dsp:cNvPr id="0" name=""/>
        <dsp:cNvSpPr/>
      </dsp:nvSpPr>
      <dsp:spPr>
        <a:xfrm>
          <a:off x="-6126981" y="-937410"/>
          <a:ext cx="7293488" cy="7293488"/>
        </a:xfrm>
        <a:prstGeom prst="blockArc">
          <a:avLst>
            <a:gd name="adj1" fmla="val 18900000"/>
            <a:gd name="adj2" fmla="val 2700000"/>
            <a:gd name="adj3" fmla="val 296"/>
          </a:avLst>
        </a:prstGeom>
        <a:solidFill>
          <a:srgbClr val="65A050"/>
        </a:solidFill>
        <a:ln w="12700" cap="flat" cmpd="sng" algn="ctr">
          <a:solidFill>
            <a:srgbClr val="65A050"/>
          </a:solidFill>
          <a:prstDash val="solid"/>
          <a:miter lim="800000"/>
        </a:ln>
        <a:effectLst/>
      </dsp:spPr>
      <dsp:style>
        <a:lnRef idx="2">
          <a:scrgbClr r="0" g="0" b="0"/>
        </a:lnRef>
        <a:fillRef idx="0">
          <a:scrgbClr r="0" g="0" b="0"/>
        </a:fillRef>
        <a:effectRef idx="0">
          <a:scrgbClr r="0" g="0" b="0"/>
        </a:effectRef>
        <a:fontRef idx="minor"/>
      </dsp:style>
    </dsp:sp>
    <dsp:sp modelId="{32C34053-8714-4D52-AD19-07BA080AF929}">
      <dsp:nvSpPr>
        <dsp:cNvPr id="0" name=""/>
        <dsp:cNvSpPr/>
      </dsp:nvSpPr>
      <dsp:spPr>
        <a:xfrm>
          <a:off x="610504" y="416587"/>
          <a:ext cx="7440913" cy="833607"/>
        </a:xfrm>
        <a:prstGeom prst="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6040" rIns="66040" bIns="66040" numCol="1" spcCol="1270" anchor="ctr" anchorCtr="0">
          <a:noAutofit/>
        </a:bodyPr>
        <a:lstStyle/>
        <a:p>
          <a:pPr marL="0" lvl="0" indent="0" algn="l" defTabSz="1155700">
            <a:lnSpc>
              <a:spcPct val="90000"/>
            </a:lnSpc>
            <a:spcBef>
              <a:spcPct val="0"/>
            </a:spcBef>
            <a:spcAft>
              <a:spcPct val="35000"/>
            </a:spcAft>
            <a:buNone/>
          </a:pPr>
          <a:r>
            <a:rPr lang="en-US" sz="2600" b="0" i="0" kern="1200">
              <a:solidFill>
                <a:schemeClr val="tx1"/>
              </a:solidFill>
              <a:effectLst/>
              <a:latin typeface="Arial" panose="020B0604020202020204" pitchFamily="34" charset="0"/>
              <a:ea typeface="+mn-ea"/>
              <a:cs typeface="Arial" panose="020B0604020202020204" pitchFamily="34" charset="0"/>
            </a:rPr>
            <a:t>Approval</a:t>
          </a:r>
          <a:endParaRPr lang="en-US" sz="2600" b="1" kern="1200">
            <a:solidFill>
              <a:schemeClr val="tx1"/>
            </a:solidFill>
            <a:latin typeface="Arial" panose="020B0604020202020204" pitchFamily="34" charset="0"/>
            <a:cs typeface="Arial" panose="020B0604020202020204" pitchFamily="34" charset="0"/>
          </a:endParaRPr>
        </a:p>
      </dsp:txBody>
      <dsp:txXfrm>
        <a:off x="610504" y="416587"/>
        <a:ext cx="7440913" cy="833607"/>
      </dsp:txXfrm>
    </dsp:sp>
    <dsp:sp modelId="{A6FC3AB4-0487-4552-AE99-1E7B89A3B778}">
      <dsp:nvSpPr>
        <dsp:cNvPr id="0" name=""/>
        <dsp:cNvSpPr/>
      </dsp:nvSpPr>
      <dsp:spPr>
        <a:xfrm>
          <a:off x="89500" y="312386"/>
          <a:ext cx="1042009" cy="1042009"/>
        </a:xfrm>
        <a:prstGeom prst="ellipse">
          <a:avLst/>
        </a:prstGeom>
        <a:solidFill>
          <a:schemeClr val="lt1">
            <a:hueOff val="0"/>
            <a:satOff val="0"/>
            <a:lumOff val="0"/>
            <a:alphaOff val="0"/>
          </a:schemeClr>
        </a:solidFill>
        <a:ln w="12700" cap="flat" cmpd="sng" algn="ctr">
          <a:solidFill>
            <a:srgbClr val="C6B18D"/>
          </a:solidFill>
          <a:prstDash val="solid"/>
          <a:miter lim="800000"/>
        </a:ln>
        <a:effectLst/>
      </dsp:spPr>
      <dsp:style>
        <a:lnRef idx="2">
          <a:scrgbClr r="0" g="0" b="0"/>
        </a:lnRef>
        <a:fillRef idx="1">
          <a:scrgbClr r="0" g="0" b="0"/>
        </a:fillRef>
        <a:effectRef idx="0">
          <a:scrgbClr r="0" g="0" b="0"/>
        </a:effectRef>
        <a:fontRef idx="minor"/>
      </dsp:style>
    </dsp:sp>
    <dsp:sp modelId="{1C757C86-162E-4AC7-8FB4-66FD4565E246}">
      <dsp:nvSpPr>
        <dsp:cNvPr id="0" name=""/>
        <dsp:cNvSpPr/>
      </dsp:nvSpPr>
      <dsp:spPr>
        <a:xfrm>
          <a:off x="1088431" y="1667215"/>
          <a:ext cx="6962986" cy="833607"/>
        </a:xfrm>
        <a:prstGeom prst="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6040" rIns="66040" bIns="66040" numCol="1" spcCol="1270" anchor="ctr" anchorCtr="0">
          <a:noAutofit/>
        </a:bodyPr>
        <a:lstStyle/>
        <a:p>
          <a:pPr marL="0" lvl="0" indent="0" algn="l" defTabSz="1155700">
            <a:lnSpc>
              <a:spcPct val="90000"/>
            </a:lnSpc>
            <a:spcBef>
              <a:spcPct val="0"/>
            </a:spcBef>
            <a:spcAft>
              <a:spcPct val="35000"/>
            </a:spcAft>
            <a:buNone/>
          </a:pPr>
          <a:r>
            <a:rPr lang="en-US" sz="2600" b="0" i="0" kern="1200">
              <a:solidFill>
                <a:schemeClr val="tx1"/>
              </a:solidFill>
              <a:effectLst/>
              <a:latin typeface="Arial" panose="020B0604020202020204" pitchFamily="34" charset="0"/>
              <a:ea typeface="+mn-ea"/>
              <a:cs typeface="Arial" panose="020B0604020202020204" pitchFamily="34" charset="0"/>
            </a:rPr>
            <a:t>Disapproval</a:t>
          </a:r>
          <a:endParaRPr lang="en-US" sz="2600" b="1" kern="1200">
            <a:solidFill>
              <a:schemeClr val="tx1"/>
            </a:solidFill>
            <a:latin typeface="Arial" panose="020B0604020202020204" pitchFamily="34" charset="0"/>
            <a:cs typeface="Arial" panose="020B0604020202020204" pitchFamily="34" charset="0"/>
          </a:endParaRPr>
        </a:p>
      </dsp:txBody>
      <dsp:txXfrm>
        <a:off x="1088431" y="1667215"/>
        <a:ext cx="6962986" cy="833607"/>
      </dsp:txXfrm>
    </dsp:sp>
    <dsp:sp modelId="{157F39E4-CA56-403B-B21B-E0AF1EE9C741}">
      <dsp:nvSpPr>
        <dsp:cNvPr id="0" name=""/>
        <dsp:cNvSpPr/>
      </dsp:nvSpPr>
      <dsp:spPr>
        <a:xfrm>
          <a:off x="567426" y="1563014"/>
          <a:ext cx="1042009" cy="1042009"/>
        </a:xfrm>
        <a:prstGeom prst="ellipse">
          <a:avLst/>
        </a:prstGeom>
        <a:solidFill>
          <a:schemeClr val="lt1">
            <a:hueOff val="0"/>
            <a:satOff val="0"/>
            <a:lumOff val="0"/>
            <a:alphaOff val="0"/>
          </a:schemeClr>
        </a:solidFill>
        <a:ln w="12700" cap="flat" cmpd="sng" algn="ctr">
          <a:solidFill>
            <a:srgbClr val="9FD1D4"/>
          </a:solidFill>
          <a:prstDash val="solid"/>
          <a:miter lim="800000"/>
        </a:ln>
        <a:effectLst/>
      </dsp:spPr>
      <dsp:style>
        <a:lnRef idx="2">
          <a:scrgbClr r="0" g="0" b="0"/>
        </a:lnRef>
        <a:fillRef idx="1">
          <a:scrgbClr r="0" g="0" b="0"/>
        </a:fillRef>
        <a:effectRef idx="0">
          <a:scrgbClr r="0" g="0" b="0"/>
        </a:effectRef>
        <a:fontRef idx="minor"/>
      </dsp:style>
    </dsp:sp>
    <dsp:sp modelId="{37BFF64E-F87B-49C5-8B64-104BE8589D9F}">
      <dsp:nvSpPr>
        <dsp:cNvPr id="0" name=""/>
        <dsp:cNvSpPr/>
      </dsp:nvSpPr>
      <dsp:spPr>
        <a:xfrm>
          <a:off x="1088431" y="2917843"/>
          <a:ext cx="6962986" cy="833607"/>
        </a:xfrm>
        <a:prstGeom prst="rect">
          <a:avLst/>
        </a:prstGeom>
        <a:solidFill>
          <a:schemeClr val="accent4">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6040" rIns="66040" bIns="66040" numCol="1" spcCol="1270" anchor="ctr" anchorCtr="0">
          <a:noAutofit/>
        </a:bodyPr>
        <a:lstStyle/>
        <a:p>
          <a:pPr marL="0" lvl="0" indent="0" algn="l" defTabSz="1155700">
            <a:lnSpc>
              <a:spcPct val="90000"/>
            </a:lnSpc>
            <a:spcBef>
              <a:spcPct val="0"/>
            </a:spcBef>
            <a:spcAft>
              <a:spcPct val="35000"/>
            </a:spcAft>
            <a:buNone/>
          </a:pPr>
          <a:r>
            <a:rPr lang="en-US" sz="2600" b="0" i="0" kern="1200">
              <a:solidFill>
                <a:schemeClr val="tx1"/>
              </a:solidFill>
              <a:effectLst/>
              <a:latin typeface="Arial" panose="020B0604020202020204" pitchFamily="34" charset="0"/>
              <a:ea typeface="+mn-ea"/>
              <a:cs typeface="Arial" panose="020B0604020202020204" pitchFamily="34" charset="0"/>
            </a:rPr>
            <a:t>Request for additional information</a:t>
          </a:r>
          <a:endParaRPr lang="en-US" sz="2600" b="1" kern="1200">
            <a:solidFill>
              <a:schemeClr val="tx1"/>
            </a:solidFill>
            <a:latin typeface="Arial" panose="020B0604020202020204" pitchFamily="34" charset="0"/>
            <a:cs typeface="Arial" panose="020B0604020202020204" pitchFamily="34" charset="0"/>
          </a:endParaRPr>
        </a:p>
      </dsp:txBody>
      <dsp:txXfrm>
        <a:off x="1088431" y="2917843"/>
        <a:ext cx="6962986" cy="833607"/>
      </dsp:txXfrm>
    </dsp:sp>
    <dsp:sp modelId="{960E2595-376E-4343-998F-FE38BEA66D7C}">
      <dsp:nvSpPr>
        <dsp:cNvPr id="0" name=""/>
        <dsp:cNvSpPr/>
      </dsp:nvSpPr>
      <dsp:spPr>
        <a:xfrm>
          <a:off x="567426" y="2813642"/>
          <a:ext cx="1042009" cy="1042009"/>
        </a:xfrm>
        <a:prstGeom prst="ellipse">
          <a:avLst/>
        </a:prstGeom>
        <a:solidFill>
          <a:schemeClr val="lt1">
            <a:hueOff val="0"/>
            <a:satOff val="0"/>
            <a:lumOff val="0"/>
            <a:alphaOff val="0"/>
          </a:schemeClr>
        </a:solidFill>
        <a:ln w="12700" cap="flat" cmpd="sng" algn="ctr">
          <a:solidFill>
            <a:srgbClr val="AFD476"/>
          </a:solidFill>
          <a:prstDash val="solid"/>
          <a:miter lim="800000"/>
        </a:ln>
        <a:effectLst/>
      </dsp:spPr>
      <dsp:style>
        <a:lnRef idx="2">
          <a:scrgbClr r="0" g="0" b="0"/>
        </a:lnRef>
        <a:fillRef idx="1">
          <a:scrgbClr r="0" g="0" b="0"/>
        </a:fillRef>
        <a:effectRef idx="0">
          <a:scrgbClr r="0" g="0" b="0"/>
        </a:effectRef>
        <a:fontRef idx="minor"/>
      </dsp:style>
    </dsp:sp>
    <dsp:sp modelId="{191399E8-D0E9-4B2E-8378-503F0F3A2596}">
      <dsp:nvSpPr>
        <dsp:cNvPr id="0" name=""/>
        <dsp:cNvSpPr/>
      </dsp:nvSpPr>
      <dsp:spPr>
        <a:xfrm>
          <a:off x="610504" y="4168472"/>
          <a:ext cx="7440913" cy="833607"/>
        </a:xfrm>
        <a:prstGeom prst="rect">
          <a:avLst/>
        </a:prstGeom>
        <a:solidFill>
          <a:schemeClr val="accent5">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6040" rIns="66040" bIns="66040" numCol="1" spcCol="1270" anchor="ctr" anchorCtr="0">
          <a:noAutofit/>
        </a:bodyPr>
        <a:lstStyle/>
        <a:p>
          <a:pPr marL="0" lvl="0" indent="0" algn="l" defTabSz="1155700">
            <a:lnSpc>
              <a:spcPct val="90000"/>
            </a:lnSpc>
            <a:spcBef>
              <a:spcPct val="0"/>
            </a:spcBef>
            <a:spcAft>
              <a:spcPct val="35000"/>
            </a:spcAft>
            <a:buNone/>
          </a:pPr>
          <a:r>
            <a:rPr lang="en-US" sz="2600" b="0" i="0" kern="1200">
              <a:solidFill>
                <a:schemeClr val="tx1"/>
              </a:solidFill>
              <a:effectLst/>
              <a:latin typeface="Arial" panose="020B0604020202020204" pitchFamily="34" charset="0"/>
              <a:ea typeface="+mn-ea"/>
              <a:cs typeface="Arial" panose="020B0604020202020204" pitchFamily="34" charset="0"/>
            </a:rPr>
            <a:t>Timeline for a decision on approval or disapproval</a:t>
          </a:r>
          <a:endParaRPr lang="en-US" sz="2600" b="1" kern="1200">
            <a:solidFill>
              <a:schemeClr val="bg1"/>
            </a:solidFill>
            <a:latin typeface="Arial" panose="020B0604020202020204" pitchFamily="34" charset="0"/>
            <a:cs typeface="Arial" panose="020B0604020202020204" pitchFamily="34" charset="0"/>
          </a:endParaRPr>
        </a:p>
      </dsp:txBody>
      <dsp:txXfrm>
        <a:off x="610504" y="4168472"/>
        <a:ext cx="7440913" cy="833607"/>
      </dsp:txXfrm>
    </dsp:sp>
    <dsp:sp modelId="{A06341B8-4C9D-4C3D-A012-BB55ED79898D}">
      <dsp:nvSpPr>
        <dsp:cNvPr id="0" name=""/>
        <dsp:cNvSpPr/>
      </dsp:nvSpPr>
      <dsp:spPr>
        <a:xfrm>
          <a:off x="89500" y="4064271"/>
          <a:ext cx="1042009" cy="1042009"/>
        </a:xfrm>
        <a:prstGeom prst="ellipse">
          <a:avLst/>
        </a:prstGeom>
        <a:solidFill>
          <a:schemeClr val="lt1">
            <a:hueOff val="0"/>
            <a:satOff val="0"/>
            <a:lumOff val="0"/>
            <a:alphaOff val="0"/>
          </a:schemeClr>
        </a:solidFill>
        <a:ln w="12700" cap="flat" cmpd="sng" algn="ctr">
          <a:solidFill>
            <a:srgbClr val="65A050"/>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6833" cy="465797"/>
          </a:xfrm>
          <a:prstGeom prst="rect">
            <a:avLst/>
          </a:prstGeom>
        </p:spPr>
        <p:txBody>
          <a:bodyPr vert="horz" lIns="92958" tIns="46479" rIns="92958" bIns="46479" rtlCol="0"/>
          <a:lstStyle>
            <a:lvl1pPr algn="l">
              <a:defRPr sz="1200"/>
            </a:lvl1pPr>
          </a:lstStyle>
          <a:p>
            <a:endParaRPr lang="en-US"/>
          </a:p>
        </p:txBody>
      </p:sp>
      <p:sp>
        <p:nvSpPr>
          <p:cNvPr id="3" name="Date Placeholder 2"/>
          <p:cNvSpPr>
            <a:spLocks noGrp="1"/>
          </p:cNvSpPr>
          <p:nvPr>
            <p:ph type="dt" idx="1"/>
          </p:nvPr>
        </p:nvSpPr>
        <p:spPr>
          <a:xfrm>
            <a:off x="3956550" y="0"/>
            <a:ext cx="3026833" cy="465797"/>
          </a:xfrm>
          <a:prstGeom prst="rect">
            <a:avLst/>
          </a:prstGeom>
        </p:spPr>
        <p:txBody>
          <a:bodyPr vert="horz" lIns="92958" tIns="46479" rIns="92958" bIns="46479" rtlCol="0"/>
          <a:lstStyle>
            <a:lvl1pPr algn="r">
              <a:defRPr sz="1200"/>
            </a:lvl1pPr>
          </a:lstStyle>
          <a:p>
            <a:fld id="{575CDC8F-E605-440F-9432-955754B4C6F1}" type="datetimeFigureOut">
              <a:rPr lang="en-US" smtClean="0"/>
              <a:t>1/21/2022</a:t>
            </a:fld>
            <a:endParaRPr lang="en-US"/>
          </a:p>
        </p:txBody>
      </p:sp>
      <p:sp>
        <p:nvSpPr>
          <p:cNvPr id="4" name="Slide Image Placeholder 3"/>
          <p:cNvSpPr>
            <a:spLocks noGrp="1" noRot="1" noChangeAspect="1"/>
          </p:cNvSpPr>
          <p:nvPr>
            <p:ph type="sldImg" idx="2"/>
          </p:nvPr>
        </p:nvSpPr>
        <p:spPr>
          <a:xfrm>
            <a:off x="706438" y="1160463"/>
            <a:ext cx="5572125" cy="3133725"/>
          </a:xfrm>
          <a:prstGeom prst="rect">
            <a:avLst/>
          </a:prstGeom>
          <a:noFill/>
          <a:ln w="12700">
            <a:solidFill>
              <a:prstClr val="black"/>
            </a:solidFill>
          </a:ln>
        </p:spPr>
        <p:txBody>
          <a:bodyPr vert="horz" lIns="92958" tIns="46479" rIns="92958" bIns="46479" rtlCol="0" anchor="ctr"/>
          <a:lstStyle/>
          <a:p>
            <a:endParaRPr lang="en-US"/>
          </a:p>
        </p:txBody>
      </p:sp>
      <p:sp>
        <p:nvSpPr>
          <p:cNvPr id="5" name="Notes Placeholder 4"/>
          <p:cNvSpPr>
            <a:spLocks noGrp="1"/>
          </p:cNvSpPr>
          <p:nvPr>
            <p:ph type="body" sz="quarter" idx="3"/>
          </p:nvPr>
        </p:nvSpPr>
        <p:spPr>
          <a:xfrm>
            <a:off x="698500" y="4467781"/>
            <a:ext cx="5588000" cy="3655457"/>
          </a:xfrm>
          <a:prstGeom prst="rect">
            <a:avLst/>
          </a:prstGeom>
        </p:spPr>
        <p:txBody>
          <a:bodyPr vert="horz" lIns="92958" tIns="46479" rIns="92958" bIns="4647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17904"/>
            <a:ext cx="3026833" cy="465796"/>
          </a:xfrm>
          <a:prstGeom prst="rect">
            <a:avLst/>
          </a:prstGeom>
        </p:spPr>
        <p:txBody>
          <a:bodyPr vert="horz" lIns="92958" tIns="46479" rIns="92958" bIns="46479" rtlCol="0" anchor="b"/>
          <a:lstStyle>
            <a:lvl1pPr algn="l">
              <a:defRPr sz="1200"/>
            </a:lvl1pPr>
          </a:lstStyle>
          <a:p>
            <a:endParaRPr lang="en-US"/>
          </a:p>
        </p:txBody>
      </p:sp>
      <p:sp>
        <p:nvSpPr>
          <p:cNvPr id="7" name="Slide Number Placeholder 6"/>
          <p:cNvSpPr>
            <a:spLocks noGrp="1"/>
          </p:cNvSpPr>
          <p:nvPr>
            <p:ph type="sldNum" sz="quarter" idx="5"/>
          </p:nvPr>
        </p:nvSpPr>
        <p:spPr>
          <a:xfrm>
            <a:off x="3956550" y="8817904"/>
            <a:ext cx="3026833" cy="465796"/>
          </a:xfrm>
          <a:prstGeom prst="rect">
            <a:avLst/>
          </a:prstGeom>
        </p:spPr>
        <p:txBody>
          <a:bodyPr vert="horz" lIns="92958" tIns="46479" rIns="92958" bIns="46479" rtlCol="0" anchor="b"/>
          <a:lstStyle>
            <a:lvl1pPr algn="r">
              <a:defRPr sz="1200"/>
            </a:lvl1pPr>
          </a:lstStyle>
          <a:p>
            <a:fld id="{FB7463FA-088F-42C7-9900-C71C52E1246E}" type="slidenum">
              <a:rPr lang="en-US" smtClean="0"/>
              <a:t>‹#›</a:t>
            </a:fld>
            <a:endParaRPr lang="en-US"/>
          </a:p>
        </p:txBody>
      </p:sp>
    </p:spTree>
    <p:extLst>
      <p:ext uri="{BB962C8B-B14F-4D97-AF65-F5344CB8AC3E}">
        <p14:creationId xmlns:p14="http://schemas.microsoft.com/office/powerpoint/2010/main" val="1122011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mailto:NOIC@CalRecycle.ca.gov"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1</a:t>
            </a:fld>
            <a:endParaRPr lang="en-US"/>
          </a:p>
        </p:txBody>
      </p:sp>
    </p:spTree>
    <p:extLst>
      <p:ext uri="{BB962C8B-B14F-4D97-AF65-F5344CB8AC3E}">
        <p14:creationId xmlns:p14="http://schemas.microsoft.com/office/powerpoint/2010/main" val="446760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17"/>
              </a:spcBef>
              <a:defRPr/>
            </a:pPr>
            <a:r>
              <a:rPr lang="en-US" sz="1200" dirty="0">
                <a:solidFill>
                  <a:srgbClr val="000000"/>
                </a:solidFill>
                <a:latin typeface="Arial"/>
                <a:ea typeface="Times New Roman" panose="02020603050405020304" pitchFamily="18" charset="0"/>
                <a:cs typeface="Arial"/>
              </a:rPr>
              <a:t>As background, </a:t>
            </a:r>
            <a:r>
              <a:rPr lang="en-US" dirty="0">
                <a:solidFill>
                  <a:srgbClr val="000000"/>
                </a:solidFill>
                <a:latin typeface="Arial"/>
                <a:ea typeface="Times New Roman" panose="02020603050405020304" pitchFamily="18" charset="0"/>
                <a:cs typeface="Arial"/>
              </a:rPr>
              <a:t>jurisdictions</a:t>
            </a:r>
            <a:r>
              <a:rPr lang="en-US" sz="1200" dirty="0">
                <a:solidFill>
                  <a:srgbClr val="000000"/>
                </a:solidFill>
                <a:latin typeface="Arial"/>
                <a:ea typeface="Times New Roman" panose="02020603050405020304" pitchFamily="18" charset="0"/>
                <a:cs typeface="Arial"/>
              </a:rPr>
              <a:t> are required to implement the SB 1383 regulations </a:t>
            </a:r>
            <a:r>
              <a:rPr lang="en-US" dirty="0">
                <a:solidFill>
                  <a:srgbClr val="000000"/>
                </a:solidFill>
                <a:latin typeface="Arial"/>
                <a:ea typeface="Times New Roman" panose="02020603050405020304" pitchFamily="18" charset="0"/>
                <a:cs typeface="Arial"/>
              </a:rPr>
              <a:t>that went into effect January</a:t>
            </a:r>
            <a:r>
              <a:rPr lang="en-US" sz="1200" dirty="0">
                <a:solidFill>
                  <a:srgbClr val="000000"/>
                </a:solidFill>
                <a:latin typeface="Arial"/>
                <a:ea typeface="Times New Roman" panose="02020603050405020304" pitchFamily="18" charset="0"/>
                <a:cs typeface="Arial"/>
              </a:rPr>
              <a:t> 1, 2022. </a:t>
            </a:r>
          </a:p>
          <a:p>
            <a:pPr defTabSz="929579">
              <a:lnSpc>
                <a:spcPct val="90000"/>
              </a:lnSpc>
              <a:spcBef>
                <a:spcPts val="1017"/>
              </a:spcBef>
              <a:defRPr/>
            </a:pPr>
            <a:endParaRPr lang="en-US" sz="12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lnSpc>
                <a:spcPct val="90000"/>
              </a:lnSpc>
              <a:spcBef>
                <a:spcPts val="1017"/>
              </a:spcBef>
              <a:defRPr/>
            </a:pPr>
            <a:r>
              <a:rPr lang="en-US" sz="1200" dirty="0">
                <a:solidFill>
                  <a:srgbClr val="000000"/>
                </a:solidFill>
                <a:latin typeface="Arial"/>
                <a:ea typeface="Times New Roman" panose="02020603050405020304" pitchFamily="18" charset="0"/>
                <a:cs typeface="Arial"/>
              </a:rPr>
              <a:t>As jurisdictions </a:t>
            </a:r>
            <a:r>
              <a:rPr lang="en-US" dirty="0">
                <a:solidFill>
                  <a:srgbClr val="000000"/>
                </a:solidFill>
                <a:latin typeface="Arial"/>
                <a:ea typeface="Times New Roman" panose="02020603050405020304" pitchFamily="18" charset="0"/>
                <a:cs typeface="Arial"/>
              </a:rPr>
              <a:t>are preparing to implement</a:t>
            </a:r>
            <a:r>
              <a:rPr lang="en-US" sz="1200" dirty="0">
                <a:solidFill>
                  <a:srgbClr val="000000"/>
                </a:solidFill>
                <a:latin typeface="Arial"/>
                <a:ea typeface="Times New Roman" panose="02020603050405020304" pitchFamily="18" charset="0"/>
                <a:cs typeface="Arial"/>
              </a:rPr>
              <a:t> the regulations, many local governments are facing</a:t>
            </a:r>
            <a:r>
              <a:rPr lang="en-US" dirty="0">
                <a:solidFill>
                  <a:srgbClr val="000000"/>
                </a:solidFill>
                <a:latin typeface="Arial"/>
                <a:ea typeface="Times New Roman" panose="02020603050405020304" pitchFamily="18" charset="0"/>
                <a:cs typeface="Arial"/>
              </a:rPr>
              <a:t> challenges</a:t>
            </a:r>
            <a:r>
              <a:rPr lang="en-US" sz="1200" dirty="0">
                <a:solidFill>
                  <a:srgbClr val="000000"/>
                </a:solidFill>
                <a:latin typeface="Arial"/>
                <a:ea typeface="Times New Roman" panose="02020603050405020304" pitchFamily="18" charset="0"/>
                <a:cs typeface="Arial"/>
              </a:rPr>
              <a:t> in response to the COVID-19 pandemic. </a:t>
            </a:r>
          </a:p>
          <a:p>
            <a:pPr>
              <a:lnSpc>
                <a:spcPct val="90000"/>
              </a:lnSpc>
              <a:spcBef>
                <a:spcPts val="1017"/>
              </a:spcBef>
              <a:defRPr/>
            </a:pPr>
            <a:endParaRPr lang="en-US" sz="12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defTabSz="929579">
              <a:lnSpc>
                <a:spcPct val="90000"/>
              </a:lnSpc>
              <a:spcBef>
                <a:spcPts val="1017"/>
              </a:spcBef>
              <a:defRPr/>
            </a:pPr>
            <a:r>
              <a:rPr lang="en-US" sz="1200" dirty="0">
                <a:solidFill>
                  <a:srgbClr val="000000"/>
                </a:solidFill>
                <a:latin typeface="Arial"/>
                <a:ea typeface="Times New Roman" panose="02020603050405020304" pitchFamily="18" charset="0"/>
                <a:cs typeface="Arial"/>
              </a:rPr>
              <a:t>In response, Governor Newsom signed SB 619 (Laird, Chapter 508, Statutes of 2021) into law to support local governments as they design and implement successful organic waste recycling programs throughout the state. </a:t>
            </a:r>
          </a:p>
          <a:p>
            <a:pPr defTabSz="929579">
              <a:lnSpc>
                <a:spcPct val="90000"/>
              </a:lnSpc>
              <a:spcBef>
                <a:spcPts val="1017"/>
              </a:spcBef>
              <a:defRPr/>
            </a:pPr>
            <a:endParaRPr lang="en-US" sz="12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a:lnSpc>
                <a:spcPct val="90000"/>
              </a:lnSpc>
              <a:spcBef>
                <a:spcPts val="1017"/>
              </a:spcBef>
              <a:defRPr/>
            </a:pPr>
            <a:r>
              <a:rPr lang="en-US" sz="1200" dirty="0">
                <a:solidFill>
                  <a:srgbClr val="000000"/>
                </a:solidFill>
                <a:latin typeface="Arial"/>
                <a:ea typeface="Times New Roman" panose="02020603050405020304" pitchFamily="18" charset="0"/>
                <a:cs typeface="Arial"/>
              </a:rPr>
              <a:t>The law authorizes CalRecycle to waive civil penalties if a jurisdiction submits a Notification of Intent to Comply for some or all of the regulatory requirements </a:t>
            </a:r>
            <a:r>
              <a:rPr lang="en-US" sz="1200" u="sng" dirty="0">
                <a:solidFill>
                  <a:srgbClr val="000000"/>
                </a:solidFill>
                <a:latin typeface="Arial"/>
                <a:ea typeface="Times New Roman" panose="02020603050405020304" pitchFamily="18" charset="0"/>
                <a:cs typeface="Arial"/>
              </a:rPr>
              <a:t>and implements the planned actions and timelines</a:t>
            </a:r>
            <a:r>
              <a:rPr lang="en-US" sz="1200" dirty="0">
                <a:solidFill>
                  <a:srgbClr val="000000"/>
                </a:solidFill>
                <a:latin typeface="Arial"/>
                <a:ea typeface="Times New Roman" panose="02020603050405020304" pitchFamily="18" charset="0"/>
                <a:cs typeface="Arial"/>
              </a:rPr>
              <a:t>.  </a:t>
            </a:r>
            <a:endParaRPr lang="en-US" sz="1200" dirty="0">
              <a:latin typeface="Arial"/>
              <a:ea typeface="Calibri" panose="020F0502020204030204" pitchFamily="34" charset="0"/>
              <a:cs typeface="Arial"/>
            </a:endParaRPr>
          </a:p>
          <a:p>
            <a:pPr>
              <a:lnSpc>
                <a:spcPct val="90000"/>
              </a:lnSpc>
              <a:spcBef>
                <a:spcPts val="1017"/>
              </a:spcBef>
              <a:defRPr/>
            </a:pPr>
            <a:endParaRPr lang="en-US" sz="1200" dirty="0">
              <a:latin typeface="Arial" panose="020B0604020202020204" pitchFamily="34" charset="0"/>
              <a:cs typeface="Arial" panose="020B0604020202020204" pitchFamily="34" charset="0"/>
            </a:endParaRPr>
          </a:p>
          <a:p>
            <a:pPr>
              <a:lnSpc>
                <a:spcPct val="90000"/>
              </a:lnSpc>
              <a:spcBef>
                <a:spcPts val="1017"/>
              </a:spcBef>
            </a:pPr>
            <a:r>
              <a:rPr lang="en-US" sz="1200" dirty="0">
                <a:latin typeface="Arial"/>
                <a:cs typeface="Arial"/>
              </a:rPr>
              <a:t>Upon approval by CalRecycle of a jurisdiction’s notification, and implementation by the jurisdiction, a jurisdiction may be eligible for both of the following: </a:t>
            </a:r>
          </a:p>
          <a:p>
            <a:pPr>
              <a:lnSpc>
                <a:spcPct val="90000"/>
              </a:lnSpc>
              <a:spcBef>
                <a:spcPts val="1017"/>
              </a:spcBef>
            </a:pPr>
            <a:endParaRPr lang="en-US" sz="1200" dirty="0">
              <a:latin typeface="Arial" panose="020B0604020202020204" pitchFamily="34" charset="0"/>
              <a:cs typeface="Arial" panose="020B0604020202020204" pitchFamily="34" charset="0"/>
            </a:endParaRPr>
          </a:p>
          <a:p>
            <a:pPr marL="464185" indent="-464185">
              <a:lnSpc>
                <a:spcPct val="90000"/>
              </a:lnSpc>
              <a:spcBef>
                <a:spcPts val="1017"/>
              </a:spcBef>
              <a:buAutoNum type="arabicPeriod"/>
            </a:pPr>
            <a:r>
              <a:rPr lang="en-US" sz="1200" dirty="0">
                <a:latin typeface="Arial"/>
                <a:cs typeface="Arial"/>
              </a:rPr>
              <a:t>Administrative civil penalty relief for the 2022 calendar year pursuant to Public Resources Code section 42652.5(d).  </a:t>
            </a:r>
          </a:p>
          <a:p>
            <a:pPr marL="464185" indent="-464185">
              <a:lnSpc>
                <a:spcPct val="90000"/>
              </a:lnSpc>
              <a:spcBef>
                <a:spcPts val="1017"/>
              </a:spcBef>
              <a:buFontTx/>
              <a:buAutoNum type="arabicPeriod"/>
            </a:pPr>
            <a:r>
              <a:rPr lang="en-US" sz="1200" dirty="0">
                <a:latin typeface="Arial"/>
                <a:cs typeface="Arial"/>
              </a:rPr>
              <a:t>A corrective action plan pursuant to Title 14 California Code of Regulations section 18996.2. </a:t>
            </a:r>
            <a:br>
              <a:rPr lang="en-US" sz="1200" dirty="0">
                <a:latin typeface="Arial" panose="020B0604020202020204" pitchFamily="34" charset="0"/>
                <a:cs typeface="Arial" panose="020B0604020202020204" pitchFamily="34" charset="0"/>
              </a:rPr>
            </a:br>
            <a:endParaRPr lang="en-US" sz="1200" dirty="0">
              <a:latin typeface="Arial" panose="020B0604020202020204" pitchFamily="34" charset="0"/>
              <a:cs typeface="Arial" panose="020B0604020202020204" pitchFamily="34" charset="0"/>
            </a:endParaRPr>
          </a:p>
          <a:p>
            <a:pPr>
              <a:lnSpc>
                <a:spcPct val="90000"/>
              </a:lnSpc>
              <a:spcBef>
                <a:spcPts val="1017"/>
              </a:spcBef>
            </a:pPr>
            <a:r>
              <a:rPr lang="en-US" sz="1200" dirty="0">
                <a:latin typeface="Arial"/>
                <a:cs typeface="Arial"/>
              </a:rPr>
              <a:t>CalRecycle may address through a corrective action plan any violations disclosed in a jurisdiction’s notification that will take more than 180 days to correct. In this situation, the proposed actions and schedule in the jurisdiction’s approved notification will be in effect until a corrective action plan is issued. </a:t>
            </a:r>
          </a:p>
          <a:p>
            <a:pPr>
              <a:lnSpc>
                <a:spcPct val="90000"/>
              </a:lnSpc>
              <a:spcBef>
                <a:spcPts val="1017"/>
              </a:spcBef>
            </a:pPr>
            <a:endParaRPr lang="en-US" dirty="0"/>
          </a:p>
        </p:txBody>
      </p:sp>
      <p:sp>
        <p:nvSpPr>
          <p:cNvPr id="4" name="Slide Number Placeholder 3"/>
          <p:cNvSpPr>
            <a:spLocks noGrp="1"/>
          </p:cNvSpPr>
          <p:nvPr>
            <p:ph type="sldNum" sz="quarter" idx="10"/>
          </p:nvPr>
        </p:nvSpPr>
        <p:spPr/>
        <p:txBody>
          <a:bodyPr/>
          <a:lstStyle/>
          <a:p>
            <a:pPr defTabSz="929579">
              <a:defRPr/>
            </a:pPr>
            <a:fld id="{80B9A2BE-245D-4B40-A0A4-27BA89BC7D2D}" type="slidenum">
              <a:rPr lang="en-US">
                <a:solidFill>
                  <a:prstClr val="black"/>
                </a:solidFill>
                <a:latin typeface="Calibri"/>
              </a:rPr>
              <a:pPr defTabSz="929579">
                <a:defRPr/>
              </a:pPr>
              <a:t>2</a:t>
            </a:fld>
            <a:endParaRPr lang="en-US">
              <a:solidFill>
                <a:prstClr val="black"/>
              </a:solidFill>
              <a:latin typeface="Calibri"/>
            </a:endParaRPr>
          </a:p>
        </p:txBody>
      </p:sp>
    </p:spTree>
    <p:extLst>
      <p:ext uri="{BB962C8B-B14F-4D97-AF65-F5344CB8AC3E}">
        <p14:creationId xmlns:p14="http://schemas.microsoft.com/office/powerpoint/2010/main" val="2652429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 SB 619 process differs from the SB 1383 enforcement process in two major ways</a:t>
            </a:r>
            <a:r>
              <a:rPr lang="en-US" strike="noStrike" dirty="0">
                <a:cs typeface="Calibri"/>
              </a:rPr>
              <a:t>.</a:t>
            </a:r>
            <a:r>
              <a:rPr lang="en-US" dirty="0">
                <a:cs typeface="Calibri"/>
              </a:rPr>
              <a:t>  </a:t>
            </a:r>
            <a:endParaRPr lang="en-US" strike="noStrike" dirty="0">
              <a:cs typeface="Calibri"/>
            </a:endParaRPr>
          </a:p>
          <a:p>
            <a:endParaRPr lang="en-US" b="1" dirty="0">
              <a:solidFill>
                <a:srgbClr val="FF0000"/>
              </a:solidFill>
            </a:endParaRPr>
          </a:p>
          <a:p>
            <a:r>
              <a:rPr lang="en-US" dirty="0"/>
              <a:t>The first way the process differs from the SB 1383 enforcement process is civil penalties:</a:t>
            </a:r>
            <a:endParaRPr lang="en-US" dirty="0">
              <a:cs typeface="Calibri"/>
            </a:endParaRPr>
          </a:p>
          <a:p>
            <a:pPr marL="171450" indent="-171450">
              <a:buFont typeface="Arial"/>
              <a:buChar char="•"/>
              <a:defRPr/>
            </a:pPr>
            <a:r>
              <a:rPr lang="en-US" dirty="0"/>
              <a:t>In the SB 619 process, CalRecycle will waive administrative civil penalties for the 2022 calendar year for violation(s) disclosed in a jurisdiction’s approved Notification of Intent to Comply, if the jurisdiction implements the proposed action(s) to remedy the violation(s) in accordance with the schedule provided by the jurisdiction in the notification.</a:t>
            </a:r>
            <a:endParaRPr lang="en-US" dirty="0">
              <a:cs typeface="Calibri"/>
            </a:endParaRPr>
          </a:p>
          <a:p>
            <a:pPr marL="171450" indent="-171450">
              <a:buFont typeface="Arial"/>
              <a:buChar char="•"/>
              <a:defRPr/>
            </a:pPr>
            <a:r>
              <a:rPr lang="en-US" dirty="0"/>
              <a:t>For violations commencing during the 2022 calendar year and continuing into the 2023 calendar year, administrative civil penalties will begin accruing January 1, 2023, but, if CalRecycle exercises its discretion to put a jurisdiction on a </a:t>
            </a:r>
            <a:r>
              <a:rPr lang="en-US" b="0" i="0" dirty="0">
                <a:solidFill>
                  <a:srgbClr val="333333"/>
                </a:solidFill>
                <a:effectLst/>
                <a:latin typeface="Source Sans Pro"/>
                <a:ea typeface="Source Sans Pro"/>
              </a:rPr>
              <a:t>"Corrective Action Plan</a:t>
            </a:r>
            <a:r>
              <a:rPr lang="en-US" dirty="0">
                <a:solidFill>
                  <a:srgbClr val="333333"/>
                </a:solidFill>
                <a:latin typeface="Source Sans Pro"/>
                <a:ea typeface="Source Sans Pro"/>
              </a:rPr>
              <a:t>"</a:t>
            </a:r>
            <a:r>
              <a:rPr lang="en-US" dirty="0">
                <a:solidFill>
                  <a:srgbClr val="000000"/>
                </a:solidFill>
                <a:latin typeface="Calibri"/>
                <a:ea typeface="Source Sans Pro"/>
                <a:cs typeface="Calibri"/>
              </a:rPr>
              <a:t>,</a:t>
            </a:r>
            <a:r>
              <a:rPr lang="en-US" dirty="0"/>
              <a:t> any penalties may be waived upon a determination of full compliance with the terms of the Corrective Action Plan (see 14 CCR section 18996.2). </a:t>
            </a:r>
            <a:endParaRPr lang="en-US" dirty="0">
              <a:cs typeface="Calibri"/>
            </a:endParaRPr>
          </a:p>
          <a:p>
            <a:pPr marL="0" indent="0">
              <a:buFont typeface="Arial"/>
              <a:buNone/>
            </a:pPr>
            <a:endParaRPr lang="en-US" b="1" i="1" dirty="0">
              <a:cs typeface="Calibri"/>
            </a:endParaRPr>
          </a:p>
          <a:p>
            <a:pPr marL="171450" indent="-171450">
              <a:buFont typeface="Arial"/>
              <a:buChar char="•"/>
            </a:pPr>
            <a:r>
              <a:rPr lang="en-US" dirty="0"/>
              <a:t>In the SB 1383 enforcement process, penalties may begin accruing for violations occurring in 2022.</a:t>
            </a:r>
            <a:endParaRPr lang="en-US" dirty="0">
              <a:cs typeface="Calibri" panose="020F0502020204030204"/>
            </a:endParaRPr>
          </a:p>
          <a:p>
            <a:endParaRPr lang="en-US" dirty="0"/>
          </a:p>
          <a:p>
            <a:r>
              <a:rPr lang="en-US" dirty="0"/>
              <a:t>The second way the process differs from the SB 1383 enforcement process is eligibility for a Corrective Action Plan:</a:t>
            </a:r>
            <a:endParaRPr lang="en-US" dirty="0">
              <a:cs typeface="Calibri"/>
            </a:endParaRPr>
          </a:p>
          <a:p>
            <a:pPr marL="171450" indent="-171450">
              <a:buFont typeface="Arial"/>
              <a:buChar char="•"/>
              <a:defRPr/>
            </a:pPr>
            <a:r>
              <a:rPr lang="en-US" dirty="0"/>
              <a:t>In the SB 619 process, for violations identified in the Notification of Intent to Comply, CalRecycle may address any violations disclosed through a Corrective Action Plan that will take more than 180 days to correct.  A jurisdiction is not required to demonstrate a substantial effort to be eligible for a Corrective Action Plan through the Notification of Intent to Comply process. </a:t>
            </a:r>
            <a:endParaRPr lang="en-US" dirty="0">
              <a:cs typeface="Calibri"/>
            </a:endParaRPr>
          </a:p>
          <a:p>
            <a:pPr marL="0" indent="0">
              <a:buFont typeface="Arial"/>
              <a:buNone/>
              <a:defRPr/>
            </a:pPr>
            <a:endParaRPr lang="en-US" b="1" i="1" dirty="0"/>
          </a:p>
          <a:p>
            <a:pPr marL="171450" indent="-171450">
              <a:buFont typeface="Arial"/>
              <a:buChar char="•"/>
              <a:defRPr/>
            </a:pPr>
            <a:r>
              <a:rPr lang="en-US" dirty="0"/>
              <a:t>In the SB 1383 enforcement process, </a:t>
            </a:r>
            <a:r>
              <a:rPr lang="en-US" b="0" i="0" dirty="0">
                <a:solidFill>
                  <a:srgbClr val="333333"/>
                </a:solidFill>
                <a:effectLst/>
                <a:latin typeface="Source Sans Pro"/>
                <a:ea typeface="Source Sans Pro"/>
              </a:rPr>
              <a:t>CalRecycle </a:t>
            </a:r>
            <a:r>
              <a:rPr lang="en-US" dirty="0">
                <a:solidFill>
                  <a:srgbClr val="333333"/>
                </a:solidFill>
                <a:latin typeface="Source Sans Pro"/>
                <a:ea typeface="Source Sans Pro"/>
              </a:rPr>
              <a:t>may </a:t>
            </a:r>
            <a:r>
              <a:rPr lang="en-US" b="0" i="0" dirty="0">
                <a:solidFill>
                  <a:srgbClr val="333333"/>
                </a:solidFill>
                <a:effectLst/>
                <a:latin typeface="Source Sans Pro"/>
                <a:ea typeface="Source Sans Pro"/>
              </a:rPr>
              <a:t>exercise its enforcement discretion in allowing consideration of "substantial efforts" made by the jurisdiction and “extenuating circumstances” that would allow the use of extended compliance deadlines in a </a:t>
            </a:r>
            <a:r>
              <a:rPr lang="en-US" dirty="0">
                <a:solidFill>
                  <a:srgbClr val="333333"/>
                </a:solidFill>
                <a:latin typeface="Source Sans Pro"/>
                <a:ea typeface="Source Sans Pro"/>
              </a:rPr>
              <a:t>Corrective Action Plan</a:t>
            </a:r>
            <a:r>
              <a:rPr lang="en-US" b="0" i="0" dirty="0">
                <a:solidFill>
                  <a:srgbClr val="333333"/>
                </a:solidFill>
                <a:effectLst/>
                <a:latin typeface="Source Sans Pro"/>
                <a:ea typeface="Source Sans Pro"/>
              </a:rPr>
              <a:t>.</a:t>
            </a:r>
            <a:r>
              <a:rPr lang="en-US" dirty="0">
                <a:solidFill>
                  <a:srgbClr val="333333"/>
                </a:solidFill>
                <a:latin typeface="Source Sans Pro"/>
                <a:ea typeface="Source Sans Pro"/>
              </a:rPr>
              <a:t> </a:t>
            </a:r>
            <a:r>
              <a:rPr lang="en-US" b="0" i="0" dirty="0">
                <a:solidFill>
                  <a:srgbClr val="333333"/>
                </a:solidFill>
                <a:effectLst/>
                <a:latin typeface="Source Sans Pro"/>
                <a:ea typeface="Source Sans Pro"/>
              </a:rPr>
              <a:t> A</a:t>
            </a:r>
            <a:r>
              <a:rPr lang="en-US" dirty="0"/>
              <a:t> jurisdiction is required to demonstrate a substantial effort to be considered for a Corrective Action Plan.</a:t>
            </a:r>
            <a:endParaRPr lang="en-US" dirty="0">
              <a:cs typeface="Calibri"/>
            </a:endParaRPr>
          </a:p>
        </p:txBody>
      </p:sp>
      <p:sp>
        <p:nvSpPr>
          <p:cNvPr id="4" name="Slide Number Placeholder 3"/>
          <p:cNvSpPr>
            <a:spLocks noGrp="1"/>
          </p:cNvSpPr>
          <p:nvPr>
            <p:ph type="sldNum" sz="quarter" idx="5"/>
          </p:nvPr>
        </p:nvSpPr>
        <p:spPr/>
        <p:txBody>
          <a:bodyPr/>
          <a:lstStyle/>
          <a:p>
            <a:fld id="{FB7463FA-088F-42C7-9900-C71C52E1246E}" type="slidenum">
              <a:rPr lang="en-US" smtClean="0"/>
              <a:t>3</a:t>
            </a:fld>
            <a:endParaRPr lang="en-US"/>
          </a:p>
        </p:txBody>
      </p:sp>
    </p:spTree>
    <p:extLst>
      <p:ext uri="{BB962C8B-B14F-4D97-AF65-F5344CB8AC3E}">
        <p14:creationId xmlns:p14="http://schemas.microsoft.com/office/powerpoint/2010/main" val="3596965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i="1" dirty="0">
                <a:latin typeface="Arial"/>
                <a:cs typeface="Arial"/>
              </a:rPr>
              <a:t>PRC section 42625.5(e)(1)-(4)</a:t>
            </a:r>
          </a:p>
          <a:p>
            <a:pPr>
              <a:defRPr/>
            </a:pPr>
            <a:endParaRPr lang="en-US" dirty="0">
              <a:latin typeface="Arial" panose="020B0604020202020204" pitchFamily="34" charset="0"/>
              <a:cs typeface="Arial" panose="020B0604020202020204" pitchFamily="34" charset="0"/>
            </a:endParaRPr>
          </a:p>
          <a:p>
            <a:pPr>
              <a:defRPr/>
            </a:pPr>
            <a:r>
              <a:rPr lang="en-US" dirty="0">
                <a:latin typeface="Arial" panose="020B0604020202020204" pitchFamily="34" charset="0"/>
                <a:cs typeface="Arial" panose="020B0604020202020204" pitchFamily="34" charset="0"/>
              </a:rPr>
              <a:t>A jurisdiction shall, at minimum</a:t>
            </a:r>
            <a:r>
              <a:rPr lang="en-US" b="0" i="0" kern="1200" dirty="0">
                <a:effectLst/>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include the following in its notification submittal: </a:t>
            </a:r>
          </a:p>
          <a:p>
            <a:pPr>
              <a:defRPr/>
            </a:pPr>
            <a:endParaRPr lang="en-US" dirty="0">
              <a:latin typeface="Arial" panose="020B0604020202020204" pitchFamily="34" charset="0"/>
              <a:cs typeface="Arial" panose="020B0604020202020204" pitchFamily="34" charset="0"/>
            </a:endParaRPr>
          </a:p>
          <a:p>
            <a:pPr marL="231775" indent="-231775">
              <a:buAutoNum type="arabicPeriod"/>
              <a:defRPr/>
            </a:pPr>
            <a:r>
              <a:rPr lang="en-US" dirty="0">
                <a:latin typeface="Arial" panose="020B0604020202020204" pitchFamily="34" charset="0"/>
                <a:cs typeface="Arial" panose="020B0604020202020204" pitchFamily="34" charset="0"/>
              </a:rPr>
              <a:t>A description</a:t>
            </a:r>
            <a:r>
              <a:rPr lang="en-US" b="0" i="0" kern="1200" dirty="0">
                <a:effectLst/>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with specificity</a:t>
            </a:r>
            <a:r>
              <a:rPr lang="en-US" b="0" i="0" kern="1200" dirty="0">
                <a:effectLst/>
                <a:latin typeface="Arial" panose="020B0604020202020204" pitchFamily="34" charset="0"/>
                <a:cs typeface="Arial" panose="020B0604020202020204" pitchFamily="34" charset="0"/>
              </a:rPr>
              <a:t>, of</a:t>
            </a:r>
            <a:r>
              <a:rPr lang="en-US" dirty="0">
                <a:latin typeface="Arial" panose="020B0604020202020204" pitchFamily="34" charset="0"/>
                <a:cs typeface="Arial" panose="020B0604020202020204" pitchFamily="34" charset="0"/>
              </a:rPr>
              <a:t> the continuing violations. </a:t>
            </a:r>
          </a:p>
          <a:p>
            <a:pPr marL="231775" indent="-231775">
              <a:buAutoNum type="arabicPeriod"/>
              <a:defRPr/>
            </a:pPr>
            <a:r>
              <a:rPr lang="en-US" dirty="0">
                <a:latin typeface="Arial" panose="020B0604020202020204" pitchFamily="34" charset="0"/>
                <a:cs typeface="Arial" panose="020B0604020202020204" pitchFamily="34" charset="0"/>
              </a:rPr>
              <a:t>A detailed explanation </a:t>
            </a:r>
            <a:r>
              <a:rPr lang="en-US" b="0" i="0" kern="1200" dirty="0">
                <a:effectLst/>
                <a:latin typeface="Arial" panose="020B0604020202020204" pitchFamily="34" charset="0"/>
                <a:cs typeface="Arial" panose="020B0604020202020204" pitchFamily="34" charset="0"/>
              </a:rPr>
              <a:t>of</a:t>
            </a:r>
            <a:r>
              <a:rPr lang="en-US" dirty="0">
                <a:latin typeface="Arial" panose="020B0604020202020204" pitchFamily="34" charset="0"/>
                <a:cs typeface="Arial" panose="020B0604020202020204" pitchFamily="34" charset="0"/>
              </a:rPr>
              <a:t> the reasons, supported by documentation, why the jurisdiction is unable </a:t>
            </a:r>
            <a:r>
              <a:rPr lang="en-US" b="0" i="0" kern="1200" dirty="0">
                <a:effectLst/>
                <a:latin typeface="Arial" panose="020B0604020202020204" pitchFamily="34" charset="0"/>
                <a:cs typeface="Arial" panose="020B0604020202020204" pitchFamily="34" charset="0"/>
              </a:rPr>
              <a:t>to</a:t>
            </a:r>
            <a:r>
              <a:rPr lang="en-US" dirty="0">
                <a:latin typeface="Arial" panose="020B0604020202020204" pitchFamily="34" charset="0"/>
                <a:cs typeface="Arial" panose="020B0604020202020204" pitchFamily="34" charset="0"/>
              </a:rPr>
              <a:t> </a:t>
            </a:r>
            <a:r>
              <a:rPr lang="en-US" b="0" i="0" kern="1200" dirty="0">
                <a:effectLst/>
                <a:latin typeface="Arial" panose="020B0604020202020204" pitchFamily="34" charset="0"/>
                <a:cs typeface="Arial" panose="020B0604020202020204" pitchFamily="34" charset="0"/>
              </a:rPr>
              <a:t>comply</a:t>
            </a:r>
            <a:r>
              <a:rPr lang="en-US" dirty="0">
                <a:latin typeface="Arial" panose="020B0604020202020204" pitchFamily="34" charset="0"/>
                <a:cs typeface="Arial" panose="020B0604020202020204" pitchFamily="34" charset="0"/>
              </a:rPr>
              <a:t>. </a:t>
            </a:r>
          </a:p>
          <a:p>
            <a:pPr marL="231775" indent="-231775">
              <a:buAutoNum type="arabicPeriod"/>
              <a:defRPr/>
            </a:pPr>
            <a:r>
              <a:rPr lang="en-US" dirty="0">
                <a:latin typeface="Arial" panose="020B0604020202020204" pitchFamily="34" charset="0"/>
                <a:cs typeface="Arial" panose="020B0604020202020204" pitchFamily="34" charset="0"/>
              </a:rPr>
              <a:t>A description of the impacts of the COVID-19 pandemic on compliance.</a:t>
            </a:r>
          </a:p>
          <a:p>
            <a:pPr marL="231775" indent="-231775">
              <a:buAutoNum type="arabicPeriod"/>
              <a:defRPr/>
            </a:pPr>
            <a:r>
              <a:rPr lang="en-US" dirty="0">
                <a:latin typeface="Arial" panose="020B0604020202020204" pitchFamily="34" charset="0"/>
                <a:cs typeface="Arial" panose="020B0604020202020204" pitchFamily="34" charset="0"/>
              </a:rPr>
              <a:t>A description of the proposed actions the jurisdiction will take </a:t>
            </a:r>
            <a:r>
              <a:rPr lang="en-US" b="0" i="0" kern="1200" dirty="0">
                <a:effectLst/>
                <a:latin typeface="Arial" panose="020B0604020202020204" pitchFamily="34" charset="0"/>
                <a:cs typeface="Arial" panose="020B0604020202020204" pitchFamily="34" charset="0"/>
              </a:rPr>
              <a:t>to</a:t>
            </a:r>
            <a:r>
              <a:rPr lang="en-US" dirty="0">
                <a:latin typeface="Arial" panose="020B0604020202020204" pitchFamily="34" charset="0"/>
                <a:cs typeface="Arial" panose="020B0604020202020204" pitchFamily="34" charset="0"/>
              </a:rPr>
              <a:t> remedy the violations within the timelines established </a:t>
            </a:r>
            <a:r>
              <a:rPr lang="en-US" b="0" i="0" kern="1200" dirty="0">
                <a:effectLst/>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Title 14 California Code of Regulations </a:t>
            </a:r>
            <a:r>
              <a:rPr lang="en-US" b="0" i="0" kern="1200" dirty="0">
                <a:effectLst/>
                <a:latin typeface="Arial" panose="020B0604020202020204" pitchFamily="34" charset="0"/>
                <a:cs typeface="Arial" panose="020B0604020202020204" pitchFamily="34" charset="0"/>
              </a:rPr>
              <a:t>section </a:t>
            </a:r>
            <a:r>
              <a:rPr lang="en-US" dirty="0">
                <a:latin typeface="Arial" panose="020B0604020202020204" pitchFamily="34" charset="0"/>
                <a:cs typeface="Arial" panose="020B0604020202020204" pitchFamily="34" charset="0"/>
              </a:rPr>
              <a:t>18996.2 with a proposed schedule for doing so. The proposed actions shall be tailored to remedy the violations in a timely manner. </a:t>
            </a:r>
          </a:p>
          <a:p>
            <a:pPr>
              <a:defRPr/>
            </a:pPr>
            <a:endParaRPr lang="en-US" dirty="0">
              <a:latin typeface="Arial" panose="020B0604020202020204" pitchFamily="34" charset="0"/>
              <a:cs typeface="Arial" panose="020B0604020202020204" pitchFamily="34" charset="0"/>
            </a:endParaRPr>
          </a:p>
          <a:p>
            <a:pPr defTabSz="929579">
              <a:defRPr/>
            </a:pPr>
            <a:r>
              <a:rPr lang="en-US" dirty="0">
                <a:latin typeface="Arial" panose="020B0604020202020204" pitchFamily="34" charset="0"/>
                <a:cs typeface="Arial" panose="020B0604020202020204" pitchFamily="34" charset="0"/>
              </a:rPr>
              <a:t>Additionally, jurisdictions are to adopt a resolution </a:t>
            </a:r>
            <a:r>
              <a:rPr lang="en-US" u="sng" dirty="0">
                <a:latin typeface="Arial" panose="020B0604020202020204" pitchFamily="34" charset="0"/>
                <a:cs typeface="Arial" panose="020B0604020202020204" pitchFamily="34" charset="0"/>
              </a:rPr>
              <a:t>by</a:t>
            </a:r>
            <a:r>
              <a:rPr lang="en-US" dirty="0">
                <a:latin typeface="Arial" panose="020B0604020202020204" pitchFamily="34" charset="0"/>
                <a:cs typeface="Arial" panose="020B0604020202020204" pitchFamily="34" charset="0"/>
              </a:rPr>
              <a:t> its respective governing body affirming the contents and timeline of its Notification of Intent to Comply and include the resolution with their notification submission. </a:t>
            </a:r>
          </a:p>
          <a:p>
            <a:pPr defTabSz="929579">
              <a:lnSpc>
                <a:spcPct val="90000"/>
              </a:lnSpc>
              <a:spcBef>
                <a:spcPts val="1017"/>
              </a:spcBef>
              <a:defRPr/>
            </a:pPr>
            <a:endParaRPr lang="en-US" dirty="0">
              <a:latin typeface="Arial" panose="020B0604020202020204" pitchFamily="34" charset="0"/>
              <a:cs typeface="Arial" panose="020B0604020202020204" pitchFamily="34" charset="0"/>
            </a:endParaRPr>
          </a:p>
          <a:p>
            <a:pPr defTabSz="929579">
              <a:lnSpc>
                <a:spcPct val="90000"/>
              </a:lnSpc>
              <a:spcBef>
                <a:spcPts val="1017"/>
              </a:spcBef>
              <a:defRPr/>
            </a:pPr>
            <a:r>
              <a:rPr lang="en-US" dirty="0">
                <a:latin typeface="Arial" panose="020B0604020202020204" pitchFamily="34" charset="0"/>
                <a:cs typeface="Arial" panose="020B0604020202020204" pitchFamily="34" charset="0"/>
              </a:rPr>
              <a:t>As stated in the previous slide regarding Administrative civil penalty relief,</a:t>
            </a:r>
          </a:p>
          <a:p>
            <a:pPr defTabSz="929579">
              <a:lnSpc>
                <a:spcPct val="90000"/>
              </a:lnSpc>
              <a:spcBef>
                <a:spcPts val="1017"/>
              </a:spcBef>
              <a:defRPr/>
            </a:pPr>
            <a:endParaRPr lang="en-US" dirty="0">
              <a:latin typeface="Arial" panose="020B0604020202020204" pitchFamily="34" charset="0"/>
              <a:cs typeface="Arial" panose="020B0604020202020204" pitchFamily="34" charset="0"/>
            </a:endParaRPr>
          </a:p>
          <a:p>
            <a:pPr>
              <a:lnSpc>
                <a:spcPct val="90000"/>
              </a:lnSpc>
              <a:spcBef>
                <a:spcPts val="1017"/>
              </a:spcBef>
              <a:defRPr/>
            </a:pPr>
            <a:r>
              <a:rPr lang="en-US" dirty="0">
                <a:latin typeface="Arial" panose="020B0604020202020204" pitchFamily="34" charset="0"/>
                <a:cs typeface="Arial" panose="020B0604020202020204" pitchFamily="34" charset="0"/>
              </a:rPr>
              <a:t>For violations of the regulations that are disclosed in the notification and approved by CalRecycle, CalRecycle will waive administrative civil penalties, and penalties will not accrue for the outlined violations in the notification during the 2022 calendar year, if the jurisdiction implements the proposed actions according to the schedule proposed in the notification.</a:t>
            </a:r>
          </a:p>
        </p:txBody>
      </p:sp>
      <p:sp>
        <p:nvSpPr>
          <p:cNvPr id="4" name="Slide Number Placeholder 3"/>
          <p:cNvSpPr>
            <a:spLocks noGrp="1"/>
          </p:cNvSpPr>
          <p:nvPr>
            <p:ph type="sldNum" sz="quarter" idx="10"/>
          </p:nvPr>
        </p:nvSpPr>
        <p:spPr/>
        <p:txBody>
          <a:bodyPr/>
          <a:lstStyle/>
          <a:p>
            <a:fld id="{FB7463FA-088F-42C7-9900-C71C52E1246E}" type="slidenum">
              <a:rPr lang="en-US" smtClean="0"/>
              <a:t>4</a:t>
            </a:fld>
            <a:endParaRPr lang="en-US"/>
          </a:p>
        </p:txBody>
      </p:sp>
    </p:spTree>
    <p:extLst>
      <p:ext uri="{BB962C8B-B14F-4D97-AF65-F5344CB8AC3E}">
        <p14:creationId xmlns:p14="http://schemas.microsoft.com/office/powerpoint/2010/main" val="2513295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anose="020B0604020202020204" pitchFamily="34" charset="0"/>
                <a:cs typeface="Arial" panose="020B0604020202020204" pitchFamily="34" charset="0"/>
              </a:rPr>
              <a:t>The notification, and a resolution adopted by the governing body of the jurisdiction, shall be sent to CalRecycle no later than Tuesday, </a:t>
            </a:r>
            <a:r>
              <a:rPr lang="en-US" b="1" dirty="0">
                <a:latin typeface="Arial" panose="020B0604020202020204" pitchFamily="34" charset="0"/>
                <a:cs typeface="Arial" panose="020B0604020202020204" pitchFamily="34" charset="0"/>
              </a:rPr>
              <a:t>March 1, 2022.</a:t>
            </a:r>
          </a:p>
          <a:p>
            <a:endParaRPr lang="en-US" b="1"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Notifications </a:t>
            </a:r>
            <a:r>
              <a:rPr lang="en-US" b="1" u="sng" dirty="0">
                <a:latin typeface="Arial" panose="020B0604020202020204" pitchFamily="34" charset="0"/>
                <a:cs typeface="Arial" panose="020B0604020202020204" pitchFamily="34" charset="0"/>
              </a:rPr>
              <a:t>and the resolution </a:t>
            </a:r>
            <a:r>
              <a:rPr lang="en-US" b="1" dirty="0">
                <a:latin typeface="Arial" panose="020B0604020202020204" pitchFamily="34" charset="0"/>
                <a:cs typeface="Arial" panose="020B0604020202020204" pitchFamily="34" charset="0"/>
              </a:rPr>
              <a:t>should be emailed </a:t>
            </a:r>
            <a:r>
              <a:rPr lang="en-US" dirty="0">
                <a:latin typeface="Arial" panose="020B0604020202020204" pitchFamily="34" charset="0"/>
                <a:cs typeface="Arial" panose="020B0604020202020204" pitchFamily="34" charset="0"/>
              </a:rPr>
              <a:t>to the Notification of Intent to Comply inbox, at </a:t>
            </a:r>
            <a:r>
              <a:rPr lang="en-US" dirty="0">
                <a:latin typeface="Arial" panose="020B0604020202020204" pitchFamily="34" charset="0"/>
                <a:cs typeface="Arial" panose="020B0604020202020204" pitchFamily="34" charset="0"/>
                <a:hlinkClick r:id="rId3"/>
              </a:rPr>
              <a:t>NOIC@CalRecycle.ca.gov</a:t>
            </a:r>
            <a:r>
              <a:rPr lang="en-US" dirty="0">
                <a:latin typeface="Arial" panose="020B0604020202020204" pitchFamily="34" charset="0"/>
                <a:cs typeface="Arial" panose="020B0604020202020204" pitchFamily="34" charset="0"/>
              </a:rPr>
              <a:t>. </a:t>
            </a:r>
          </a:p>
          <a:p>
            <a:endParaRPr lang="en-US" dirty="0">
              <a:cs typeface="Calibri"/>
            </a:endParaRPr>
          </a:p>
          <a:p>
            <a:endParaRPr lang="en-US" dirty="0">
              <a:cs typeface="Calibri"/>
            </a:endParaRPr>
          </a:p>
        </p:txBody>
      </p:sp>
      <p:sp>
        <p:nvSpPr>
          <p:cNvPr id="4" name="Slide Number Placeholder 3"/>
          <p:cNvSpPr>
            <a:spLocks noGrp="1"/>
          </p:cNvSpPr>
          <p:nvPr>
            <p:ph type="sldNum" sz="quarter" idx="10"/>
          </p:nvPr>
        </p:nvSpPr>
        <p:spPr/>
        <p:txBody>
          <a:bodyPr/>
          <a:lstStyle/>
          <a:p>
            <a:fld id="{FB7463FA-088F-42C7-9900-C71C52E1246E}" type="slidenum">
              <a:rPr lang="en-US" smtClean="0"/>
              <a:t>5</a:t>
            </a:fld>
            <a:endParaRPr lang="en-US"/>
          </a:p>
        </p:txBody>
      </p:sp>
    </p:spTree>
    <p:extLst>
      <p:ext uri="{BB962C8B-B14F-4D97-AF65-F5344CB8AC3E}">
        <p14:creationId xmlns:p14="http://schemas.microsoft.com/office/powerpoint/2010/main" val="4687911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dirty="0">
                <a:latin typeface="Arial" panose="020B0604020202020204" pitchFamily="34" charset="0"/>
                <a:cs typeface="Arial" panose="020B0604020202020204" pitchFamily="34" charset="0"/>
              </a:rPr>
              <a:t>CalRecycle will respond in writing to a jurisdiction’s notification submission within 45 business days of receiving the notification with one of the following:</a:t>
            </a:r>
          </a:p>
          <a:p>
            <a:pPr rtl="0" fontAlgn="base"/>
            <a:endParaRPr lang="en-US" dirty="0">
              <a:latin typeface="Arial" panose="020B0604020202020204" pitchFamily="34" charset="0"/>
              <a:cs typeface="Arial" panose="020B0604020202020204" pitchFamily="34" charset="0"/>
            </a:endParaRPr>
          </a:p>
          <a:p>
            <a:pPr marL="290493" indent="-290493" fontAlgn="base">
              <a:buFont typeface="Arial"/>
              <a:buChar char="•"/>
            </a:pPr>
            <a:r>
              <a:rPr lang="en-US" dirty="0">
                <a:latin typeface="Arial" panose="020B0604020202020204" pitchFamily="34" charset="0"/>
                <a:cs typeface="Arial" panose="020B0604020202020204" pitchFamily="34" charset="0"/>
              </a:rPr>
              <a:t>An approval</a:t>
            </a:r>
          </a:p>
          <a:p>
            <a:pPr marL="290493" indent="-290493" fontAlgn="base">
              <a:buFont typeface="Arial"/>
              <a:buChar char="•"/>
            </a:pPr>
            <a:r>
              <a:rPr lang="en-US" dirty="0">
                <a:latin typeface="Arial" panose="020B0604020202020204" pitchFamily="34" charset="0"/>
                <a:cs typeface="Arial" panose="020B0604020202020204" pitchFamily="34" charset="0"/>
              </a:rPr>
              <a:t>A disapproval</a:t>
            </a:r>
          </a:p>
          <a:p>
            <a:pPr marL="290493" indent="-290493" fontAlgn="base">
              <a:buFont typeface="Arial"/>
              <a:buChar char="•"/>
            </a:pPr>
            <a:r>
              <a:rPr lang="en-US" dirty="0">
                <a:latin typeface="Arial" panose="020B0604020202020204" pitchFamily="34" charset="0"/>
                <a:cs typeface="Arial" panose="020B0604020202020204" pitchFamily="34" charset="0"/>
              </a:rPr>
              <a:t>A request for additional information</a:t>
            </a:r>
          </a:p>
          <a:p>
            <a:pPr marL="290493" indent="-290493" fontAlgn="base">
              <a:buFont typeface="Arial"/>
              <a:buChar char="•"/>
            </a:pPr>
            <a:r>
              <a:rPr lang="en-US" dirty="0">
                <a:latin typeface="Arial" panose="020B0604020202020204" pitchFamily="34" charset="0"/>
                <a:cs typeface="Arial" panose="020B0604020202020204" pitchFamily="34" charset="0"/>
              </a:rPr>
              <a:t>Or a timeline for a decision on approval or disapproval  </a:t>
            </a:r>
          </a:p>
          <a:p>
            <a:pPr rtl="0" fontAlgn="base"/>
            <a:endParaRPr lang="en-US" dirty="0">
              <a:latin typeface="Arial" panose="020B0604020202020204" pitchFamily="34" charset="0"/>
              <a:cs typeface="Arial" panose="020B0604020202020204" pitchFamily="34" charset="0"/>
            </a:endParaRPr>
          </a:p>
          <a:p>
            <a:pPr fontAlgn="base"/>
            <a:r>
              <a:rPr lang="en-US" dirty="0">
                <a:latin typeface="Arial" panose="020B0604020202020204" pitchFamily="34" charset="0"/>
                <a:cs typeface="Arial" panose="020B0604020202020204" pitchFamily="34" charset="0"/>
              </a:rPr>
              <a:t>If CalRecycle disapproves the notification due to the notification not meeting the requirements, CalRecycle will include in the response a justification for the disapproval. </a:t>
            </a: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42707264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anose="020B0604020202020204" pitchFamily="34" charset="0"/>
                <a:cs typeface="Arial" panose="020B0604020202020204" pitchFamily="34" charset="0"/>
              </a:rPr>
              <a:t>CalRecycle has developed and is providing a notification form as a convenience to assist jurisdictions for purposes of submitting a notification of intent to comply to CalRecycle, as described in Public Resources Code section 42652.5(c).  I want to point out that use of this form is optional and not a regulatory requirement. </a:t>
            </a:r>
          </a:p>
          <a:p>
            <a:endParaRPr lang="en-US" dirty="0">
              <a:latin typeface="Arial" panose="020B0604020202020204" pitchFamily="34" charset="0"/>
              <a:cs typeface="Arial" panose="020B0604020202020204" pitchFamily="34" charset="0"/>
            </a:endParaRPr>
          </a:p>
          <a:p>
            <a:pPr marL="290493" indent="-290493">
              <a:buFont typeface="Arial"/>
              <a:buChar char="•"/>
            </a:pPr>
            <a:r>
              <a:rPr lang="en-US" dirty="0">
                <a:latin typeface="Arial" panose="020B0604020202020204" pitchFamily="34" charset="0"/>
                <a:cs typeface="Arial" panose="020B0604020202020204" pitchFamily="34" charset="0"/>
              </a:rPr>
              <a:t>From the CalRecycle homepage, </a:t>
            </a:r>
            <a:r>
              <a:rPr lang="en-US" b="1" dirty="0">
                <a:latin typeface="Arial" panose="020B0604020202020204" pitchFamily="34" charset="0"/>
                <a:cs typeface="Arial" panose="020B0604020202020204" pitchFamily="34" charset="0"/>
              </a:rPr>
              <a:t>scroll down </a:t>
            </a:r>
            <a:r>
              <a:rPr lang="en-US" dirty="0">
                <a:latin typeface="Arial" panose="020B0604020202020204" pitchFamily="34" charset="0"/>
                <a:cs typeface="Arial" panose="020B0604020202020204" pitchFamily="34" charset="0"/>
              </a:rPr>
              <a:t>to the Updates Section and find "New 1383 Resources." Click on the Learn More button. This will take you to the Short-Lived Climate Pollutant reduction strategy webpage.</a:t>
            </a:r>
          </a:p>
          <a:p>
            <a:pPr marL="290493" indent="-290493">
              <a:buFont typeface="Arial"/>
              <a:buChar char="•"/>
            </a:pPr>
            <a:endParaRPr lang="en-US" dirty="0">
              <a:latin typeface="Arial" panose="020B0604020202020204" pitchFamily="34" charset="0"/>
              <a:cs typeface="Arial" panose="020B0604020202020204" pitchFamily="34" charset="0"/>
            </a:endParaRPr>
          </a:p>
          <a:p>
            <a:pPr marL="290493" indent="-290493">
              <a:buFont typeface="Arial"/>
              <a:buChar char="•"/>
            </a:pPr>
            <a:r>
              <a:rPr lang="en-US" dirty="0">
                <a:latin typeface="Arial" panose="020B0604020202020204" pitchFamily="34" charset="0"/>
                <a:cs typeface="Arial" panose="020B0604020202020204" pitchFamily="34" charset="0"/>
              </a:rPr>
              <a:t>Next you will scroll to the Enforcement Section and Click on the Learn More button. This will take you to the Enforcement webpages where you will find the SB 619 Notification of Intent to Comply section. Click on the Learn More button.</a:t>
            </a:r>
          </a:p>
          <a:p>
            <a:pPr marL="290493" indent="-290493">
              <a:buFont typeface="Arial"/>
              <a:buChar char="•"/>
            </a:pPr>
            <a:endParaRPr lang="en-US" dirty="0">
              <a:latin typeface="Arial" panose="020B0604020202020204" pitchFamily="34" charset="0"/>
              <a:cs typeface="Arial" panose="020B0604020202020204" pitchFamily="34" charset="0"/>
            </a:endParaRPr>
          </a:p>
          <a:p>
            <a:pPr marL="290195" indent="-290195">
              <a:buFont typeface="Arial"/>
              <a:buChar char="•"/>
            </a:pPr>
            <a:r>
              <a:rPr lang="en-US" dirty="0">
                <a:latin typeface="Arial" panose="020B0604020202020204" pitchFamily="34" charset="0"/>
                <a:cs typeface="Arial" panose="020B0604020202020204" pitchFamily="34" charset="0"/>
              </a:rPr>
              <a:t>This will take you to the Notification of Intent to Comply with SB 1383 Regulations webpage. </a:t>
            </a:r>
          </a:p>
          <a:p>
            <a:pPr marL="290195" indent="-290195">
              <a:buFont typeface="Arial"/>
              <a:buChar char="•"/>
            </a:pPr>
            <a:endParaRPr lang="en-US" dirty="0">
              <a:latin typeface="Arial" panose="020B0604020202020204" pitchFamily="34" charset="0"/>
              <a:cs typeface="Arial" panose="020B0604020202020204" pitchFamily="34" charset="0"/>
            </a:endParaRPr>
          </a:p>
          <a:p>
            <a:pPr marL="290195" indent="-290195">
              <a:buFont typeface="Arial"/>
              <a:buChar char="•"/>
            </a:pPr>
            <a:r>
              <a:rPr lang="en-US" b="0" i="0" dirty="0">
                <a:latin typeface="Arial" panose="020B0604020202020204" pitchFamily="34" charset="0"/>
                <a:cs typeface="Arial" panose="020B0604020202020204" pitchFamily="34" charset="0"/>
              </a:rPr>
              <a:t>Here you will find information about the Notification of Intent to Comply including the process, the Application Form and a sample resolution. Since our last webinar, CalRecycle posted a sample resolution that jurisdictions could utilize to submit with their notification.  We have also posted the first webinar recording and PowerPoint presentation here and we also plan to post a list of jurisdictions with approved notifications on this page.</a:t>
            </a:r>
          </a:p>
          <a:p>
            <a:pPr marL="290195" indent="-290195">
              <a:buFont typeface="Arial"/>
              <a:buChar char="•"/>
            </a:pPr>
            <a:r>
              <a:rPr lang="en-US" dirty="0">
                <a:latin typeface="Arial" panose="020B0604020202020204" pitchFamily="34" charset="0"/>
                <a:cs typeface="Arial" panose="020B0604020202020204" pitchFamily="34" charset="0"/>
              </a:rPr>
              <a:t>Once today's presentation and webinar recording have been made ADA compliant, they will also be posted here.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To access the form we developed, click on the Application Form button.</a:t>
            </a:r>
          </a:p>
          <a:p>
            <a:endParaRPr lang="en-US" i="1" dirty="0">
              <a:latin typeface="Arial" panose="020B0604020202020204" pitchFamily="34" charset="0"/>
              <a:cs typeface="Arial" panose="020B0604020202020204" pitchFamily="34" charset="0"/>
            </a:endParaRPr>
          </a:p>
          <a:p>
            <a:pPr marL="290493" indent="-290493">
              <a:buFont typeface="Arial"/>
              <a:buChar char="•"/>
            </a:pPr>
            <a:r>
              <a:rPr lang="en-US" dirty="0">
                <a:latin typeface="Arial" panose="020B0604020202020204" pitchFamily="34" charset="0"/>
                <a:cs typeface="Arial" panose="020B0604020202020204" pitchFamily="34" charset="0"/>
              </a:rPr>
              <a:t>The first page of this form summarizes all the same information covered in previous slides.</a:t>
            </a:r>
            <a:endParaRPr lang="en-US" b="1" i="1" dirty="0">
              <a:latin typeface="Arial" panose="020B0604020202020204" pitchFamily="34" charset="0"/>
              <a:cs typeface="Arial" panose="020B0604020202020204" pitchFamily="34" charset="0"/>
            </a:endParaRPr>
          </a:p>
          <a:p>
            <a:pPr marL="290493" indent="-290493">
              <a:buFont typeface="Arial"/>
              <a:buChar char="•"/>
            </a:pPr>
            <a:r>
              <a:rPr lang="en-US" dirty="0">
                <a:latin typeface="Arial" panose="020B0604020202020204" pitchFamily="34" charset="0"/>
                <a:cs typeface="Arial" panose="020B0604020202020204" pitchFamily="34" charset="0"/>
              </a:rPr>
              <a:t>The fillable portion of the form begins with administrative information.  This includes all the information from Jurisdiction Name down to Phone Number. </a:t>
            </a:r>
            <a:endParaRPr lang="en-US" b="1" i="1" dirty="0">
              <a:latin typeface="Arial" panose="020B0604020202020204" pitchFamily="34" charset="0"/>
              <a:cs typeface="Arial" panose="020B0604020202020204" pitchFamily="34" charset="0"/>
            </a:endParaRPr>
          </a:p>
          <a:p>
            <a:pPr marL="290493" indent="-290493">
              <a:buFont typeface="Arial"/>
              <a:buChar char="•"/>
              <a:defRPr/>
            </a:pPr>
            <a:r>
              <a:rPr lang="en-US" dirty="0">
                <a:latin typeface="Arial" panose="020B0604020202020204" pitchFamily="34" charset="0"/>
                <a:cs typeface="Arial" panose="020B0604020202020204" pitchFamily="34" charset="0"/>
              </a:rPr>
              <a:t>#1, provide the violations.  We provided some check boxes for ease of identifying some of the most common violations, however it is not all inclusive. </a:t>
            </a:r>
          </a:p>
          <a:p>
            <a:pPr marL="755283" lvl="1" indent="-290493">
              <a:buFont typeface="Arial"/>
              <a:buChar char="•"/>
              <a:defRPr/>
            </a:pPr>
            <a:r>
              <a:rPr lang="en-US" dirty="0">
                <a:latin typeface="Arial" panose="020B0604020202020204" pitchFamily="34" charset="0"/>
                <a:cs typeface="Arial" panose="020B0604020202020204" pitchFamily="34" charset="0"/>
              </a:rPr>
              <a:t>You may select violations using the check boxes or write in the violations for each applicable regulatory section.  </a:t>
            </a:r>
          </a:p>
          <a:p>
            <a:pPr marL="755283" lvl="1" indent="-290493">
              <a:buFont typeface="Arial"/>
              <a:buChar char="•"/>
              <a:defRPr/>
            </a:pPr>
            <a:r>
              <a:rPr lang="en-US" dirty="0">
                <a:latin typeface="Arial" panose="020B0604020202020204" pitchFamily="34" charset="0"/>
                <a:cs typeface="Arial" panose="020B0604020202020204" pitchFamily="34" charset="0"/>
              </a:rPr>
              <a:t>For each regulatory section selected or written, you will describe the specific violations related to that regulatory section.</a:t>
            </a:r>
          </a:p>
          <a:p>
            <a:pPr marL="755283" lvl="1" indent="-290493">
              <a:buFont typeface="Arial"/>
              <a:buChar char="•"/>
              <a:defRPr/>
            </a:pPr>
            <a:r>
              <a:rPr lang="en-US" dirty="0">
                <a:latin typeface="Arial" panose="020B0604020202020204" pitchFamily="34" charset="0"/>
                <a:cs typeface="Arial" panose="020B0604020202020204" pitchFamily="34" charset="0"/>
              </a:rPr>
              <a:t>We have provided an example to give you an idea of what we are expecting in the way of identifying and describing specific violations.</a:t>
            </a:r>
          </a:p>
          <a:p>
            <a:pPr marL="1212483" lvl="2" indent="-290493">
              <a:buFont typeface="Arial"/>
              <a:buChar char="•"/>
              <a:defRPr/>
            </a:pPr>
            <a:r>
              <a:rPr lang="en-US" dirty="0">
                <a:latin typeface="Arial" panose="020B0604020202020204" pitchFamily="34" charset="0"/>
                <a:cs typeface="Arial" panose="020B0604020202020204" pitchFamily="34" charset="0"/>
              </a:rPr>
              <a:t>In the example, we selected letter B </a:t>
            </a:r>
            <a:r>
              <a:rPr lang="en-US" sz="1800" dirty="0">
                <a:effectLst/>
                <a:latin typeface="Arial" panose="020B0604020202020204" pitchFamily="34" charset="0"/>
                <a:ea typeface="Times New Roman" panose="02020603050405020304" pitchFamily="18" charset="0"/>
                <a:cs typeface="Arial" panose="020B0604020202020204" pitchFamily="34" charset="0"/>
              </a:rPr>
              <a:t>14 CCR section 18984.1 Three-Container Organic Waste Collection Services. And we included description of the violations: </a:t>
            </a:r>
            <a:r>
              <a:rPr lang="en-US" sz="1800" i="1" dirty="0">
                <a:effectLst/>
                <a:latin typeface="Arial" panose="020B0604020202020204" pitchFamily="34" charset="0"/>
                <a:ea typeface="Times New Roman" panose="02020603050405020304" pitchFamily="18" charset="0"/>
                <a:cs typeface="Arial" panose="020B0604020202020204" pitchFamily="34" charset="0"/>
              </a:rPr>
              <a:t>Not implementing mandatory residential </a:t>
            </a:r>
            <a:r>
              <a:rPr lang="en-US" sz="1800" i="1" dirty="0" err="1">
                <a:effectLst/>
                <a:latin typeface="Arial" panose="020B0604020202020204" pitchFamily="34" charset="0"/>
                <a:ea typeface="Times New Roman" panose="02020603050405020304" pitchFamily="18" charset="0"/>
                <a:cs typeface="Arial" panose="020B0604020202020204" pitchFamily="34" charset="0"/>
              </a:rPr>
              <a:t>foodwaste</a:t>
            </a:r>
            <a:r>
              <a:rPr lang="en-US" sz="1800" i="1" dirty="0">
                <a:effectLst/>
                <a:latin typeface="Arial" panose="020B0604020202020204" pitchFamily="34" charset="0"/>
                <a:ea typeface="Times New Roman" panose="02020603050405020304" pitchFamily="18" charset="0"/>
                <a:cs typeface="Arial" panose="020B0604020202020204" pitchFamily="34" charset="0"/>
              </a:rPr>
              <a:t> collection for all residents and Not implementing mandatory commercial organics collection for all businesses under 2 cubic yards </a:t>
            </a:r>
            <a:r>
              <a:rPr lang="en-US" sz="1800" b="0" i="0" dirty="0">
                <a:effectLst/>
                <a:latin typeface="Arial" panose="020B0604020202020204" pitchFamily="34" charset="0"/>
                <a:cs typeface="Arial" panose="020B0604020202020204" pitchFamily="34" charset="0"/>
              </a:rPr>
              <a:t>In our example, we only identified two violations; but when using this form, jurisdictions are to</a:t>
            </a:r>
            <a:r>
              <a:rPr lang="en-US" dirty="0">
                <a:latin typeface="Arial" panose="020B0604020202020204" pitchFamily="34" charset="0"/>
                <a:cs typeface="Arial" panose="020B0604020202020204" pitchFamily="34" charset="0"/>
              </a:rPr>
              <a:t> list all violations that may apply.</a:t>
            </a:r>
            <a:r>
              <a:rPr lang="en-US" sz="1200" b="1" i="1" dirty="0">
                <a:effectLst/>
                <a:latin typeface="Arial" panose="020B0604020202020204" pitchFamily="34" charset="0"/>
                <a:ea typeface="Times New Roman" panose="02020603050405020304" pitchFamily="18" charset="0"/>
                <a:cs typeface="Arial" panose="020B0604020202020204" pitchFamily="34" charset="0"/>
              </a:rPr>
              <a:t> </a:t>
            </a:r>
          </a:p>
          <a:p>
            <a:pPr marL="290195" indent="-290195">
              <a:buFont typeface="Arial"/>
              <a:buChar char="•"/>
            </a:pPr>
            <a:endParaRPr lang="en-US" dirty="0">
              <a:latin typeface="Arial" panose="020B0604020202020204" pitchFamily="34" charset="0"/>
              <a:cs typeface="Arial" panose="020B0604020202020204" pitchFamily="34" charset="0"/>
            </a:endParaRPr>
          </a:p>
          <a:p>
            <a:pPr marL="290493" indent="-290493">
              <a:buFont typeface="Arial"/>
              <a:buChar char="•"/>
            </a:pPr>
            <a:r>
              <a:rPr lang="en-US" dirty="0">
                <a:latin typeface="Arial" panose="020B0604020202020204" pitchFamily="34" charset="0"/>
                <a:cs typeface="Arial" panose="020B0604020202020204" pitchFamily="34" charset="0"/>
              </a:rPr>
              <a:t>#2, provide a detailed explanation of the reasons why the jurisdiction is unable to comply, supported by documentation, if applicable.</a:t>
            </a:r>
          </a:p>
          <a:p>
            <a:pPr marL="290493" indent="-290493">
              <a:buFont typeface="Arial"/>
              <a:buChar char="•"/>
            </a:pPr>
            <a:r>
              <a:rPr lang="en-US" dirty="0">
                <a:latin typeface="Arial" panose="020B0604020202020204" pitchFamily="34" charset="0"/>
                <a:cs typeface="Arial" panose="020B0604020202020204" pitchFamily="34" charset="0"/>
              </a:rPr>
              <a:t>#3, provide a description of the impacts of the COVID-19 pandemic on compliance</a:t>
            </a:r>
          </a:p>
          <a:p>
            <a:pPr marL="290195" indent="-290195">
              <a:buFont typeface="Arial"/>
              <a:buChar char="•"/>
            </a:pPr>
            <a:r>
              <a:rPr lang="en-US" dirty="0">
                <a:latin typeface="Arial" panose="020B0604020202020204" pitchFamily="34" charset="0"/>
                <a:cs typeface="Arial" panose="020B0604020202020204" pitchFamily="34" charset="0"/>
              </a:rPr>
              <a:t>#4, provide a description of the proposed actions the jurisdiction will take to remedy the violations listed in #1 above, with a proposed schedule for completing each action.  This is to be done for all of the violations identified. </a:t>
            </a:r>
          </a:p>
          <a:p>
            <a:pPr marL="290493" indent="-290493">
              <a:buFont typeface="Arial"/>
              <a:buChar char="•"/>
            </a:pPr>
            <a:r>
              <a:rPr lang="en-US" dirty="0">
                <a:latin typeface="Arial" panose="020B0604020202020204" pitchFamily="34" charset="0"/>
                <a:cs typeface="Arial" panose="020B0604020202020204" pitchFamily="34" charset="0"/>
              </a:rPr>
              <a:t>We have provided an optional format in this document.</a:t>
            </a:r>
            <a:endParaRPr lang="en-US" b="1" i="1" dirty="0">
              <a:latin typeface="Arial" panose="020B0604020202020204" pitchFamily="34" charset="0"/>
              <a:cs typeface="Arial" panose="020B0604020202020204" pitchFamily="34" charset="0"/>
            </a:endParaRPr>
          </a:p>
          <a:p>
            <a:pPr marL="755283" lvl="1" indent="-290493">
              <a:buFont typeface="Arial"/>
              <a:buChar char="•"/>
            </a:pPr>
            <a:r>
              <a:rPr lang="en-US" dirty="0">
                <a:latin typeface="Arial" panose="020B0604020202020204" pitchFamily="34" charset="0"/>
                <a:cs typeface="Arial" panose="020B0604020202020204" pitchFamily="34" charset="0"/>
              </a:rPr>
              <a:t>We are looking for tasks associated with remedying the violations/achieving compliance.</a:t>
            </a:r>
          </a:p>
          <a:p>
            <a:pPr marL="755283" lvl="1" indent="-290493">
              <a:buFont typeface="Arial"/>
              <a:buChar char="•"/>
            </a:pPr>
            <a:r>
              <a:rPr lang="en-US" dirty="0">
                <a:latin typeface="Arial" panose="020B0604020202020204" pitchFamily="34" charset="0"/>
                <a:cs typeface="Arial" panose="020B0604020202020204" pitchFamily="34" charset="0"/>
              </a:rPr>
              <a:t>We have provided examples to give an idea of what we are expecting in the way of identifying tasks</a:t>
            </a:r>
            <a:endParaRPr lang="en-US" b="1" i="1" dirty="0">
              <a:latin typeface="Arial" panose="020B0604020202020204" pitchFamily="34" charset="0"/>
              <a:cs typeface="Arial" panose="020B0604020202020204" pitchFamily="34" charset="0"/>
            </a:endParaRPr>
          </a:p>
          <a:p>
            <a:pPr marL="755015" lvl="1" indent="-290195">
              <a:buFont typeface="Arial"/>
              <a:buChar char="•"/>
            </a:pPr>
            <a:r>
              <a:rPr lang="en-US" dirty="0">
                <a:latin typeface="Arial" panose="020B0604020202020204" pitchFamily="34" charset="0"/>
                <a:cs typeface="Arial" panose="020B0604020202020204" pitchFamily="34" charset="0"/>
              </a:rPr>
              <a:t>Using our example in section 1, we identified section 18984.1 - three container organic waste collection services and we identified two specific violations.</a:t>
            </a:r>
          </a:p>
          <a:p>
            <a:pPr marL="755283" lvl="1" indent="-290493">
              <a:buFont typeface="Arial"/>
              <a:buChar char="•"/>
            </a:pPr>
            <a:r>
              <a:rPr lang="en-US" dirty="0">
                <a:latin typeface="Arial" panose="020B0604020202020204" pitchFamily="34" charset="0"/>
                <a:cs typeface="Arial" panose="020B0604020202020204" pitchFamily="34" charset="0"/>
              </a:rPr>
              <a:t>For the first violation identified in our example, we included a description of the specific violation – not implementing mandatory residential </a:t>
            </a:r>
            <a:r>
              <a:rPr lang="en-US" dirty="0" err="1">
                <a:latin typeface="Arial" panose="020B0604020202020204" pitchFamily="34" charset="0"/>
                <a:cs typeface="Arial" panose="020B0604020202020204" pitchFamily="34" charset="0"/>
              </a:rPr>
              <a:t>foodwaste</a:t>
            </a:r>
            <a:r>
              <a:rPr lang="en-US" dirty="0">
                <a:latin typeface="Arial" panose="020B0604020202020204" pitchFamily="34" charset="0"/>
                <a:cs typeface="Arial" panose="020B0604020202020204" pitchFamily="34" charset="0"/>
              </a:rPr>
              <a:t> collection for all residents.</a:t>
            </a:r>
          </a:p>
          <a:p>
            <a:pPr marL="755283" lvl="1" indent="-290493">
              <a:buFont typeface="Arial"/>
              <a:buChar char="•"/>
            </a:pPr>
            <a:r>
              <a:rPr lang="en-US" dirty="0">
                <a:latin typeface="Arial" panose="020B0604020202020204" pitchFamily="34" charset="0"/>
                <a:cs typeface="Arial" panose="020B0604020202020204" pitchFamily="34" charset="0"/>
              </a:rPr>
              <a:t>We then Identified the tasks that may be needed in order to provide mandatory residential </a:t>
            </a:r>
            <a:r>
              <a:rPr lang="en-US" dirty="0" err="1">
                <a:latin typeface="Arial" panose="020B0604020202020204" pitchFamily="34" charset="0"/>
                <a:cs typeface="Arial" panose="020B0604020202020204" pitchFamily="34" charset="0"/>
              </a:rPr>
              <a:t>foodwaste</a:t>
            </a:r>
            <a:r>
              <a:rPr lang="en-US" dirty="0">
                <a:latin typeface="Arial" panose="020B0604020202020204" pitchFamily="34" charset="0"/>
                <a:cs typeface="Arial" panose="020B0604020202020204" pitchFamily="34" charset="0"/>
              </a:rPr>
              <a:t> collection. In this example, tasks identified are purchasing additional collection vehicles and working with the hauler to find a facility to accept mixed organic  waste.  Along with the tasks, we have included their associated completion dates.</a:t>
            </a:r>
          </a:p>
          <a:p>
            <a:pPr marL="755283" lvl="1" indent="-290493">
              <a:buFont typeface="Arial"/>
              <a:buChar char="•"/>
            </a:pPr>
            <a:r>
              <a:rPr lang="en-US" dirty="0">
                <a:latin typeface="Arial" panose="020B0604020202020204" pitchFamily="34" charset="0"/>
                <a:cs typeface="Arial" panose="020B0604020202020204" pitchFamily="34" charset="0"/>
              </a:rPr>
              <a:t>For the second violation identified in our example, we included a description of the specific violation - </a:t>
            </a:r>
            <a:r>
              <a:rPr lang="en-US" sz="1800" dirty="0">
                <a:effectLst/>
                <a:latin typeface="Arial" panose="020B0604020202020204" pitchFamily="34" charset="0"/>
                <a:ea typeface="Times New Roman" panose="02020603050405020304" pitchFamily="18" charset="0"/>
                <a:cs typeface="Arial" panose="020B0604020202020204" pitchFamily="34" charset="0"/>
              </a:rPr>
              <a:t>Not implementing mandatory commercial organics collection for all businesses under 2 cubic yards</a:t>
            </a:r>
          </a:p>
          <a:p>
            <a:pPr marL="755283" lvl="1" indent="-290493">
              <a:buFont typeface="Arial"/>
              <a:buChar char="•"/>
            </a:pPr>
            <a:r>
              <a:rPr lang="en-US" sz="1800" dirty="0">
                <a:effectLst/>
                <a:latin typeface="Arial" panose="020B0604020202020204" pitchFamily="34" charset="0"/>
                <a:cs typeface="Arial" panose="020B0604020202020204" pitchFamily="34" charset="0"/>
              </a:rPr>
              <a:t>We then identified the tasks for that violation and their associated completion dates.</a:t>
            </a:r>
            <a:endParaRPr lang="en-US" b="1" i="1" dirty="0">
              <a:latin typeface="Arial" panose="020B0604020202020204" pitchFamily="34" charset="0"/>
              <a:cs typeface="Arial" panose="020B0604020202020204" pitchFamily="34" charset="0"/>
            </a:endParaRPr>
          </a:p>
          <a:p>
            <a:endParaRPr lang="en-US" b="1" i="1" dirty="0">
              <a:latin typeface="Arial" panose="020B0604020202020204" pitchFamily="34" charset="0"/>
              <a:cs typeface="Arial" panose="020B0604020202020204" pitchFamily="34" charset="0"/>
            </a:endParaRPr>
          </a:p>
          <a:p>
            <a:pPr marL="290195" indent="-290195">
              <a:buFont typeface="Arial"/>
              <a:buChar char="•"/>
              <a:defRPr/>
            </a:pPr>
            <a:r>
              <a:rPr lang="en-US" dirty="0">
                <a:latin typeface="Arial" panose="020B0604020202020204" pitchFamily="34" charset="0"/>
                <a:cs typeface="Arial" panose="020B0604020202020204" pitchFamily="34" charset="0"/>
              </a:rPr>
              <a:t>Lastly, you will sign the notification form and send it, along with the resolution adopted by your governing body, to NOIC@Calrecycle.ca.gov no later than March 1, 2022. </a:t>
            </a:r>
            <a:endParaRPr lang="en-US" b="1"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B7463FA-088F-42C7-9900-C71C52E1246E}" type="slidenum">
              <a:rPr lang="en-US" smtClean="0"/>
              <a:t>7</a:t>
            </a:fld>
            <a:endParaRPr lang="en-US"/>
          </a:p>
        </p:txBody>
      </p:sp>
    </p:spTree>
    <p:extLst>
      <p:ext uri="{BB962C8B-B14F-4D97-AF65-F5344CB8AC3E}">
        <p14:creationId xmlns:p14="http://schemas.microsoft.com/office/powerpoint/2010/main" val="1453616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17">
              <a:defRPr/>
            </a:pPr>
            <a:r>
              <a:rPr lang="en-US" dirty="0">
                <a:latin typeface="Arial" panose="020B0604020202020204" pitchFamily="34" charset="0"/>
                <a:cs typeface="Arial" panose="020B0604020202020204" pitchFamily="34" charset="0"/>
              </a:rPr>
              <a:t>For more information, we encourage you to subscribe to the SLCP listserv, visit the SLCP home page on the CalRecycle website, contact your Local Assistance and Market Development liaison, or e-mail the Notification of Intent to Comply inbox listed here. </a:t>
            </a:r>
            <a:endParaRPr lang="en-US" dirty="0">
              <a:latin typeface="Arial" panose="020B0604020202020204" pitchFamily="34" charset="0"/>
              <a:ea typeface="Calibri" panose="020F0502020204030204" pitchFamily="34" charset="0"/>
              <a:cs typeface="Arial" panose="020B0604020202020204" pitchFamily="34" charset="0"/>
            </a:endParaRPr>
          </a:p>
          <a:p>
            <a:pPr defTabSz="931717">
              <a:defRPr/>
            </a:pPr>
            <a:endParaRPr lang="en-US" dirty="0">
              <a:latin typeface="Arial" panose="020B0604020202020204" pitchFamily="34" charset="0"/>
              <a:ea typeface="Calibri" panose="020F0502020204030204" pitchFamily="34" charset="0"/>
              <a:cs typeface="Arial" panose="020B0604020202020204" pitchFamily="34" charset="0"/>
            </a:endParaRPr>
          </a:p>
          <a:p>
            <a:pPr defTabSz="931717">
              <a:defRPr/>
            </a:pPr>
            <a:endParaRPr lang="en-US" dirty="0">
              <a:latin typeface="Arial"/>
              <a:ea typeface="Calibri" panose="020F0502020204030204" pitchFamily="34" charset="0"/>
              <a:cs typeface="Arial"/>
            </a:endParaRPr>
          </a:p>
          <a:p>
            <a:pPr defTabSz="931717">
              <a:defRPr/>
            </a:pPr>
            <a:endParaRPr lang="en-US" b="0" u="none" dirty="0">
              <a:latin typeface="Arial" panose="020B0604020202020204" pitchFamily="34" charset="0"/>
              <a:ea typeface="Calibri" panose="020F0502020204030204" pitchFamily="34" charset="0"/>
              <a:cs typeface="Arial"/>
            </a:endParaRPr>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2540653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34309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41456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10940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97928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83520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a:t>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2172997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a:t>Edit Master text styles</a:t>
            </a:r>
          </a:p>
        </p:txBody>
      </p:sp>
    </p:spTree>
    <p:extLst>
      <p:ext uri="{BB962C8B-B14F-4D97-AF65-F5344CB8AC3E}">
        <p14:creationId xmlns:p14="http://schemas.microsoft.com/office/powerpoint/2010/main" val="3939579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a:t>Edit text </a:t>
            </a:r>
          </a:p>
        </p:txBody>
      </p:sp>
    </p:spTree>
    <p:extLst>
      <p:ext uri="{BB962C8B-B14F-4D97-AF65-F5344CB8AC3E}">
        <p14:creationId xmlns:p14="http://schemas.microsoft.com/office/powerpoint/2010/main" val="2282725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9217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519811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47819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702984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2402932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30265837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008032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a:t>Click to edit Master title style</a:t>
            </a:r>
          </a:p>
        </p:txBody>
      </p:sp>
    </p:spTree>
    <p:extLst>
      <p:ext uri="{BB962C8B-B14F-4D97-AF65-F5344CB8AC3E}">
        <p14:creationId xmlns:p14="http://schemas.microsoft.com/office/powerpoint/2010/main" val="3466869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39889840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a:p>
        </p:txBody>
      </p:sp>
      <p:sp>
        <p:nvSpPr>
          <p:cNvPr id="5" name="Title 4"/>
          <p:cNvSpPr>
            <a:spLocks noGrp="1"/>
          </p:cNvSpPr>
          <p:nvPr>
            <p:ph type="title" hasCustomPrompt="1"/>
          </p:nvPr>
        </p:nvSpPr>
        <p:spPr>
          <a:xfrm>
            <a:off x="276226" y="365125"/>
            <a:ext cx="3501296" cy="1325563"/>
          </a:xfrm>
        </p:spPr>
        <p:txBody>
          <a:bodyPr/>
          <a:lstStyle/>
          <a:p>
            <a:r>
              <a:rPr lang="en-US"/>
              <a:t>Click to edit title</a:t>
            </a:r>
          </a:p>
        </p:txBody>
      </p:sp>
    </p:spTree>
    <p:extLst>
      <p:ext uri="{BB962C8B-B14F-4D97-AF65-F5344CB8AC3E}">
        <p14:creationId xmlns:p14="http://schemas.microsoft.com/office/powerpoint/2010/main" val="42709629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1427695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a:p>
            <a:pPr lvl="0"/>
            <a:endParaRPr lang="en-US"/>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endParaRPr lang="en-US"/>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a:p>
            <a:pPr lvl="0"/>
            <a:r>
              <a:rPr lang="en-US"/>
              <a:t>a</a:t>
            </a:r>
          </a:p>
          <a:p>
            <a:pPr lvl="0"/>
            <a:endParaRPr lang="en-US"/>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4148499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Tree>
    <p:extLst>
      <p:ext uri="{BB962C8B-B14F-4D97-AF65-F5344CB8AC3E}">
        <p14:creationId xmlns:p14="http://schemas.microsoft.com/office/powerpoint/2010/main" val="30097933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Item A</a:t>
            </a:r>
          </a:p>
          <a:p>
            <a:pPr lvl="0"/>
            <a:r>
              <a:rPr lang="en-US"/>
              <a:t>Item B</a:t>
            </a:r>
          </a:p>
          <a:p>
            <a:pPr lvl="0"/>
            <a:endParaRPr lang="en-US"/>
          </a:p>
          <a:p>
            <a:pPr lvl="0"/>
            <a:endParaRPr lang="en-US"/>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60000"/>
                  <a:lumOff val="40000"/>
                </a:schemeClr>
              </a:solidFill>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lumMod val="60000"/>
                  <a:lumOff val="40000"/>
                </a:schemeClr>
              </a:solidFill>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39193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a:t>Click to edit Master title style</a:t>
            </a:r>
          </a:p>
        </p:txBody>
      </p:sp>
    </p:spTree>
    <p:extLst>
      <p:ext uri="{BB962C8B-B14F-4D97-AF65-F5344CB8AC3E}">
        <p14:creationId xmlns:p14="http://schemas.microsoft.com/office/powerpoint/2010/main" val="419841953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38077263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a:t>Edit text</a:t>
            </a:r>
          </a:p>
        </p:txBody>
      </p:sp>
    </p:spTree>
    <p:extLst>
      <p:ext uri="{BB962C8B-B14F-4D97-AF65-F5344CB8AC3E}">
        <p14:creationId xmlns:p14="http://schemas.microsoft.com/office/powerpoint/2010/main" val="24678683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a:t>Click to edit title </a:t>
            </a:r>
          </a:p>
        </p:txBody>
      </p:sp>
    </p:spTree>
    <p:extLst>
      <p:ext uri="{BB962C8B-B14F-4D97-AF65-F5344CB8AC3E}">
        <p14:creationId xmlns:p14="http://schemas.microsoft.com/office/powerpoint/2010/main" val="1811656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8"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074683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63" r:id="rId6"/>
    <p:sldLayoutId id="2147483666" r:id="rId7"/>
    <p:sldLayoutId id="2147483681" r:id="rId8"/>
    <p:sldLayoutId id="2147483665" r:id="rId9"/>
    <p:sldLayoutId id="2147483655" r:id="rId10"/>
    <p:sldLayoutId id="2147483686" r:id="rId11"/>
    <p:sldLayoutId id="2147483660" r:id="rId12"/>
    <p:sldLayoutId id="2147483683" r:id="rId13"/>
    <p:sldLayoutId id="2147483661" r:id="rId14"/>
    <p:sldLayoutId id="2147483657" r:id="rId15"/>
    <p:sldLayoutId id="2147483680" r:id="rId16"/>
    <p:sldLayoutId id="2147483684" r:id="rId17"/>
    <p:sldLayoutId id="2147483687" r:id="rId18"/>
    <p:sldLayoutId id="2147483664" r:id="rId19"/>
    <p:sldLayoutId id="2147483688" r:id="rId20"/>
    <p:sldLayoutId id="2147483658" r:id="rId21"/>
    <p:sldLayoutId id="2147483689" r:id="rId22"/>
    <p:sldLayoutId id="2147483659" r:id="rId23"/>
    <p:sldLayoutId id="2147483679" r:id="rId24"/>
    <p:sldLayoutId id="2147483682" r:id="rId25"/>
    <p:sldLayoutId id="2147483685" r:id="rId26"/>
  </p:sldLayoutIdLst>
  <p:hf hdr="0" ftr="0" dt="0"/>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mailto:NOIC@CalRecycle.ca.gov"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13.png"/><Relationship Id="rId4" Type="http://schemas.openxmlformats.org/officeDocument/2006/relationships/diagramLayout" Target="../diagrams/layout1.xml"/><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5.sv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E017083-9DC9-4558-8164-C3939E3A7F71}"/>
              </a:ext>
            </a:extLst>
          </p:cNvPr>
          <p:cNvSpPr>
            <a:spLocks noGrp="1"/>
          </p:cNvSpPr>
          <p:nvPr>
            <p:ph type="title"/>
          </p:nvPr>
        </p:nvSpPr>
        <p:spPr>
          <a:xfrm>
            <a:off x="276668" y="239844"/>
            <a:ext cx="3500854" cy="1319134"/>
          </a:xfrm>
        </p:spPr>
        <p:txBody>
          <a:bodyPr/>
          <a:lstStyle/>
          <a:p>
            <a:r>
              <a:rPr lang="en-US" sz="3200" dirty="0">
                <a:latin typeface="Arial"/>
                <a:cs typeface="Arial"/>
              </a:rPr>
              <a:t>CalRecycle</a:t>
            </a:r>
            <a:br>
              <a:rPr lang="en-US" sz="3200" dirty="0">
                <a:solidFill>
                  <a:schemeClr val="bg1"/>
                </a:solidFill>
                <a:latin typeface="Arial" panose="020B0604020202020204" pitchFamily="34" charset="0"/>
                <a:cs typeface="Arial" panose="020B0604020202020204" pitchFamily="34" charset="0"/>
              </a:rPr>
            </a:br>
            <a:endParaRPr lang="en-US" dirty="0"/>
          </a:p>
        </p:txBody>
      </p:sp>
      <p:sp>
        <p:nvSpPr>
          <p:cNvPr id="3" name="Text Placeholder 2">
            <a:extLst>
              <a:ext uri="{FF2B5EF4-FFF2-40B4-BE49-F238E27FC236}">
                <a16:creationId xmlns:a16="http://schemas.microsoft.com/office/drawing/2014/main" id="{E3621D37-852D-4357-A7E3-5364131FE2BE}"/>
              </a:ext>
            </a:extLst>
          </p:cNvPr>
          <p:cNvSpPr>
            <a:spLocks noGrp="1"/>
          </p:cNvSpPr>
          <p:nvPr>
            <p:ph type="body" sz="half" idx="2"/>
          </p:nvPr>
        </p:nvSpPr>
        <p:spPr>
          <a:xfrm>
            <a:off x="6374688" y="478843"/>
            <a:ext cx="3500854" cy="690390"/>
          </a:xfrm>
        </p:spPr>
        <p:txBody>
          <a:bodyPr/>
          <a:lstStyle/>
          <a:p>
            <a:r>
              <a:rPr lang="en-US" sz="2000" b="1" dirty="0">
                <a:latin typeface="Arial"/>
                <a:cs typeface="Arial"/>
              </a:rPr>
              <a:t>January 13, 2022</a:t>
            </a:r>
            <a:endParaRPr lang="en-US" sz="2000" b="1" dirty="0">
              <a:latin typeface="Arial" panose="020B0604020202020204" pitchFamily="34" charset="0"/>
              <a:cs typeface="Arial" panose="020B0604020202020204" pitchFamily="34" charset="0"/>
            </a:endParaRPr>
          </a:p>
          <a:p>
            <a:endParaRPr lang="en-US" dirty="0"/>
          </a:p>
        </p:txBody>
      </p:sp>
      <p:sp>
        <p:nvSpPr>
          <p:cNvPr id="4" name="Text Placeholder 3">
            <a:extLst>
              <a:ext uri="{FF2B5EF4-FFF2-40B4-BE49-F238E27FC236}">
                <a16:creationId xmlns:a16="http://schemas.microsoft.com/office/drawing/2014/main" id="{DABCF06F-A8C8-465D-8F17-034B250F7FE0}"/>
              </a:ext>
            </a:extLst>
          </p:cNvPr>
          <p:cNvSpPr>
            <a:spLocks noGrp="1"/>
          </p:cNvSpPr>
          <p:nvPr>
            <p:ph type="body" sz="half" idx="10"/>
          </p:nvPr>
        </p:nvSpPr>
        <p:spPr>
          <a:xfrm>
            <a:off x="276668" y="1843791"/>
            <a:ext cx="3500854" cy="3326870"/>
          </a:xfrm>
        </p:spPr>
        <p:txBody>
          <a:bodyPr>
            <a:normAutofit/>
          </a:bodyPr>
          <a:lstStyle/>
          <a:p>
            <a:r>
              <a:rPr lang="en-US" sz="4300" dirty="0"/>
              <a:t>SB 1383 Notification </a:t>
            </a:r>
            <a:br>
              <a:rPr lang="en-US" sz="4300" dirty="0"/>
            </a:br>
            <a:r>
              <a:rPr lang="en-US" sz="4300" dirty="0"/>
              <a:t>of Intent to Comply Form</a:t>
            </a:r>
            <a:endParaRPr lang="en-US" sz="4300" cap="small" spc="100" dirty="0"/>
          </a:p>
          <a:p>
            <a:endParaRPr lang="en-US" dirty="0"/>
          </a:p>
        </p:txBody>
      </p:sp>
      <p:pic>
        <p:nvPicPr>
          <p:cNvPr id="10" name="Picture 9" descr="compost">
            <a:extLst>
              <a:ext uri="{FF2B5EF4-FFF2-40B4-BE49-F238E27FC236}">
                <a16:creationId xmlns:a16="http://schemas.microsoft.com/office/drawing/2014/main" id="{8B04327B-46AB-48A0-83E0-27C290A91B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4694" y="1169233"/>
            <a:ext cx="8117305" cy="5052107"/>
          </a:xfrm>
          <a:prstGeom prst="rect">
            <a:avLst/>
          </a:prstGeom>
        </p:spPr>
      </p:pic>
    </p:spTree>
    <p:extLst>
      <p:ext uri="{BB962C8B-B14F-4D97-AF65-F5344CB8AC3E}">
        <p14:creationId xmlns:p14="http://schemas.microsoft.com/office/powerpoint/2010/main" val="294416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DD3187-D823-4A21-BC6E-B100D1805529}"/>
              </a:ext>
            </a:extLst>
          </p:cNvPr>
          <p:cNvSpPr>
            <a:spLocks noGrp="1"/>
          </p:cNvSpPr>
          <p:nvPr>
            <p:ph type="title"/>
          </p:nvPr>
        </p:nvSpPr>
        <p:spPr>
          <a:xfrm>
            <a:off x="3873728" y="365125"/>
            <a:ext cx="7480071" cy="1325563"/>
          </a:xfrm>
        </p:spPr>
        <p:txBody>
          <a:bodyPr/>
          <a:lstStyle/>
          <a:p>
            <a:r>
              <a:rPr lang="en-US" sz="4400" b="1" cap="small" spc="100" dirty="0">
                <a:latin typeface="Arial" panose="020B0604020202020204" pitchFamily="34" charset="0"/>
                <a:cs typeface="Arial" panose="020B0604020202020204" pitchFamily="34" charset="0"/>
              </a:rPr>
              <a:t>Background</a:t>
            </a:r>
            <a:br>
              <a:rPr lang="en-US" sz="4400" dirty="0"/>
            </a:br>
            <a:endParaRPr lang="en-US" dirty="0"/>
          </a:p>
        </p:txBody>
      </p:sp>
      <p:sp>
        <p:nvSpPr>
          <p:cNvPr id="4" name="Content Placeholder 2">
            <a:extLst>
              <a:ext uri="{FF2B5EF4-FFF2-40B4-BE49-F238E27FC236}">
                <a16:creationId xmlns:a16="http://schemas.microsoft.com/office/drawing/2014/main" id="{5AD4429E-888F-5642-B16D-667C87B26F28}"/>
              </a:ext>
            </a:extLst>
          </p:cNvPr>
          <p:cNvSpPr>
            <a:spLocks noGrp="1"/>
          </p:cNvSpPr>
          <p:nvPr>
            <p:ph idx="1"/>
          </p:nvPr>
        </p:nvSpPr>
        <p:spPr>
          <a:xfrm>
            <a:off x="2223931" y="1877135"/>
            <a:ext cx="7897092" cy="1551865"/>
          </a:xfrm>
        </p:spPr>
        <p:txBody>
          <a:bodyPr vert="horz" lIns="91440" tIns="45720" rIns="91440" bIns="45720" rtlCol="0" anchor="t">
            <a:normAutofit/>
          </a:bodyPr>
          <a:lstStyle/>
          <a:p>
            <a:pPr marL="0" indent="0">
              <a:buNone/>
            </a:pPr>
            <a:r>
              <a:rPr lang="en-US" b="1" dirty="0">
                <a:latin typeface="Arial"/>
                <a:cs typeface="Arial"/>
              </a:rPr>
              <a:t>SB 619 by Senator John Laird (D-Santa Cruz) </a:t>
            </a:r>
          </a:p>
          <a:p>
            <a:pPr marL="0" indent="0">
              <a:buNone/>
            </a:pPr>
            <a:r>
              <a:rPr lang="en-US" sz="2400" dirty="0">
                <a:latin typeface="Arial"/>
                <a:cs typeface="Arial"/>
              </a:rPr>
              <a:t>Organic waste: reduction regulations: local jurisdiction compliance.</a:t>
            </a:r>
            <a:endParaRPr lang="en-US" dirty="0"/>
          </a:p>
        </p:txBody>
      </p:sp>
      <p:pic>
        <p:nvPicPr>
          <p:cNvPr id="10" name="Picture 9" descr="food waste">
            <a:extLst>
              <a:ext uri="{FF2B5EF4-FFF2-40B4-BE49-F238E27FC236}">
                <a16:creationId xmlns:a16="http://schemas.microsoft.com/office/drawing/2014/main" id="{25EC8A0B-ADFF-5E4C-8415-2483C2D6BF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25702" y="4505724"/>
            <a:ext cx="1466487" cy="1099865"/>
          </a:xfrm>
          <a:prstGeom prst="rect">
            <a:avLst/>
          </a:prstGeom>
        </p:spPr>
      </p:pic>
      <p:pic>
        <p:nvPicPr>
          <p:cNvPr id="9" name="Picture 8" descr="food waste">
            <a:extLst>
              <a:ext uri="{FF2B5EF4-FFF2-40B4-BE49-F238E27FC236}">
                <a16:creationId xmlns:a16="http://schemas.microsoft.com/office/drawing/2014/main" id="{43473687-6F8A-E845-A976-0193E9AF11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97102" y="4505724"/>
            <a:ext cx="1819008" cy="1099865"/>
          </a:xfrm>
          <a:prstGeom prst="rect">
            <a:avLst/>
          </a:prstGeom>
        </p:spPr>
      </p:pic>
      <p:pic>
        <p:nvPicPr>
          <p:cNvPr id="11" name="Picture 10" descr="food waste">
            <a:extLst>
              <a:ext uri="{FF2B5EF4-FFF2-40B4-BE49-F238E27FC236}">
                <a16:creationId xmlns:a16="http://schemas.microsoft.com/office/drawing/2014/main" id="{4ED65703-AFCB-2E49-81A2-5E39C4EFB55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121023" y="4505724"/>
            <a:ext cx="1649798" cy="1099865"/>
          </a:xfrm>
          <a:prstGeom prst="rect">
            <a:avLst/>
          </a:prstGeom>
        </p:spPr>
      </p:pic>
    </p:spTree>
    <p:extLst>
      <p:ext uri="{BB962C8B-B14F-4D97-AF65-F5344CB8AC3E}">
        <p14:creationId xmlns:p14="http://schemas.microsoft.com/office/powerpoint/2010/main" val="1621697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FCC5A-61DE-4B63-BD6B-817960742BBD}"/>
              </a:ext>
            </a:extLst>
          </p:cNvPr>
          <p:cNvSpPr>
            <a:spLocks noGrp="1"/>
          </p:cNvSpPr>
          <p:nvPr>
            <p:ph type="title"/>
          </p:nvPr>
        </p:nvSpPr>
        <p:spPr/>
        <p:txBody>
          <a:bodyPr>
            <a:normAutofit/>
          </a:bodyPr>
          <a:lstStyle/>
          <a:p>
            <a:r>
              <a:rPr lang="en-US" sz="4000">
                <a:latin typeface="Arial"/>
                <a:cs typeface="Arial"/>
              </a:rPr>
              <a:t>SB 619 vs. SB 1383 Enforcement Process</a:t>
            </a:r>
            <a:endParaRPr lang="en-US" sz="4000"/>
          </a:p>
        </p:txBody>
      </p:sp>
      <p:sp>
        <p:nvSpPr>
          <p:cNvPr id="3" name="Content Placeholder 2">
            <a:extLst>
              <a:ext uri="{FF2B5EF4-FFF2-40B4-BE49-F238E27FC236}">
                <a16:creationId xmlns:a16="http://schemas.microsoft.com/office/drawing/2014/main" id="{301DE188-945E-4CC0-8155-035FD2037F47}"/>
              </a:ext>
            </a:extLst>
          </p:cNvPr>
          <p:cNvSpPr>
            <a:spLocks noGrp="1"/>
          </p:cNvSpPr>
          <p:nvPr>
            <p:ph idx="1"/>
          </p:nvPr>
        </p:nvSpPr>
        <p:spPr/>
        <p:txBody>
          <a:bodyPr vert="horz" lIns="91440" tIns="45720" rIns="91440" bIns="45720" rtlCol="0" anchor="t">
            <a:normAutofit fontScale="92500" lnSpcReduction="10000"/>
          </a:bodyPr>
          <a:lstStyle/>
          <a:p>
            <a:pPr marL="0" indent="0">
              <a:buNone/>
            </a:pPr>
            <a:r>
              <a:rPr lang="en-US" b="1">
                <a:latin typeface="Arial"/>
                <a:cs typeface="Arial"/>
              </a:rPr>
              <a:t>SB 619</a:t>
            </a:r>
            <a:endParaRPr lang="en-US" b="1"/>
          </a:p>
          <a:p>
            <a:r>
              <a:rPr lang="en-US">
                <a:latin typeface="Arial"/>
                <a:cs typeface="Arial"/>
              </a:rPr>
              <a:t>Administrative civil penalties may be waived for 2022</a:t>
            </a:r>
            <a:endParaRPr lang="en-US"/>
          </a:p>
          <a:p>
            <a:r>
              <a:rPr lang="en-US">
                <a:latin typeface="Arial"/>
                <a:cs typeface="Arial"/>
              </a:rPr>
              <a:t>Administrative civil penalties may begin accruing January 1, 2023</a:t>
            </a:r>
          </a:p>
          <a:p>
            <a:pPr marL="171450" indent="-171450">
              <a:lnSpc>
                <a:spcPct val="100000"/>
              </a:lnSpc>
              <a:spcBef>
                <a:spcPts val="0"/>
              </a:spcBef>
              <a:buFont typeface="Arial,Sans-Serif" panose="020B0604020202020204" pitchFamily="34" charset="0"/>
            </a:pPr>
            <a:r>
              <a:rPr lang="en-US">
                <a:latin typeface="Arial"/>
                <a:cs typeface="Arial"/>
              </a:rPr>
              <a:t> A jurisdiction is not required to demonstrate a substantial effort to be eligible for a Corrective Action Plan (CAP).</a:t>
            </a:r>
          </a:p>
          <a:p>
            <a:pPr marL="171450" indent="-171450">
              <a:lnSpc>
                <a:spcPct val="100000"/>
              </a:lnSpc>
              <a:spcBef>
                <a:spcPts val="0"/>
              </a:spcBef>
              <a:buFont typeface="Arial,Sans-Serif" panose="020B0604020202020204" pitchFamily="34" charset="0"/>
            </a:pPr>
            <a:endParaRPr lang="en-US"/>
          </a:p>
          <a:p>
            <a:pPr marL="0" indent="0">
              <a:buNone/>
            </a:pPr>
            <a:r>
              <a:rPr lang="en-US" b="1">
                <a:latin typeface="Arial"/>
                <a:cs typeface="Arial"/>
              </a:rPr>
              <a:t>SB 1383</a:t>
            </a:r>
          </a:p>
          <a:p>
            <a:r>
              <a:rPr lang="en-US">
                <a:latin typeface="Arial"/>
                <a:cs typeface="Arial"/>
              </a:rPr>
              <a:t>Penalties may begin accruing for violations occurring in 2022</a:t>
            </a:r>
          </a:p>
          <a:p>
            <a:r>
              <a:rPr lang="en-US">
                <a:latin typeface="Arial"/>
                <a:cs typeface="Arial"/>
              </a:rPr>
              <a:t>To be eligible for a CAP, jurisdictions must face extenuating circumstances </a:t>
            </a:r>
            <a:r>
              <a:rPr lang="en-US" u="sng">
                <a:latin typeface="Arial"/>
                <a:cs typeface="Arial"/>
              </a:rPr>
              <a:t>and</a:t>
            </a:r>
            <a:r>
              <a:rPr lang="en-US">
                <a:latin typeface="Arial"/>
                <a:cs typeface="Arial"/>
              </a:rPr>
              <a:t> demonstrate substantial effort.</a:t>
            </a:r>
            <a:endParaRPr lang="en-US"/>
          </a:p>
        </p:txBody>
      </p:sp>
    </p:spTree>
    <p:extLst>
      <p:ext uri="{BB962C8B-B14F-4D97-AF65-F5344CB8AC3E}">
        <p14:creationId xmlns:p14="http://schemas.microsoft.com/office/powerpoint/2010/main" val="13475721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0" dirty="0">
                <a:solidFill>
                  <a:schemeClr val="accent6">
                    <a:lumMod val="50000"/>
                  </a:schemeClr>
                </a:solidFill>
                <a:latin typeface="Arial"/>
                <a:cs typeface="Arial"/>
              </a:rPr>
              <a:t>Notification Requirements</a:t>
            </a:r>
            <a:endParaRPr lang="en-US" b="0" dirty="0">
              <a:solidFill>
                <a:schemeClr val="accent6">
                  <a:lumMod val="50000"/>
                </a:schemeClr>
              </a:solidFill>
            </a:endParaRPr>
          </a:p>
        </p:txBody>
      </p:sp>
      <p:sp>
        <p:nvSpPr>
          <p:cNvPr id="4" name="Content Placeholder 3">
            <a:extLst>
              <a:ext uri="{FF2B5EF4-FFF2-40B4-BE49-F238E27FC236}">
                <a16:creationId xmlns:a16="http://schemas.microsoft.com/office/drawing/2014/main" id="{EC17DD27-B9BC-4E3C-AD13-3D517FE399E6}"/>
              </a:ext>
            </a:extLst>
          </p:cNvPr>
          <p:cNvSpPr>
            <a:spLocks noGrp="1"/>
          </p:cNvSpPr>
          <p:nvPr>
            <p:ph idx="1"/>
          </p:nvPr>
        </p:nvSpPr>
        <p:spPr>
          <a:xfrm>
            <a:off x="358726" y="1969476"/>
            <a:ext cx="8836933" cy="3372546"/>
          </a:xfrm>
        </p:spPr>
        <p:txBody>
          <a:bodyPr vert="horz" lIns="91440" tIns="45720" rIns="91440" bIns="45720" rtlCol="0" anchor="t">
            <a:normAutofit/>
          </a:bodyPr>
          <a:lstStyle/>
          <a:p>
            <a:pPr marL="514350" indent="-514350">
              <a:lnSpc>
                <a:spcPct val="100000"/>
              </a:lnSpc>
              <a:spcBef>
                <a:spcPts val="0"/>
              </a:spcBef>
              <a:buFont typeface="+mj-lt"/>
              <a:buAutoNum type="arabicPeriod"/>
              <a:defRPr/>
            </a:pPr>
            <a:r>
              <a:rPr lang="en-US">
                <a:latin typeface="Arial"/>
                <a:cs typeface="Arial"/>
              </a:rPr>
              <a:t>A description of the continuing violations. </a:t>
            </a:r>
          </a:p>
          <a:p>
            <a:pPr marL="514350" indent="-514350">
              <a:lnSpc>
                <a:spcPct val="100000"/>
              </a:lnSpc>
              <a:spcBef>
                <a:spcPts val="0"/>
              </a:spcBef>
              <a:buFont typeface="+mj-lt"/>
              <a:buAutoNum type="arabicPeriod"/>
              <a:defRPr/>
            </a:pPr>
            <a:endParaRPr lang="en-US">
              <a:latin typeface="Arial"/>
              <a:cs typeface="Arial"/>
            </a:endParaRPr>
          </a:p>
          <a:p>
            <a:pPr marL="514350" indent="-514350">
              <a:lnSpc>
                <a:spcPct val="100000"/>
              </a:lnSpc>
              <a:spcBef>
                <a:spcPts val="0"/>
              </a:spcBef>
              <a:buFont typeface="+mj-lt"/>
              <a:buAutoNum type="arabicPeriod"/>
              <a:defRPr/>
            </a:pPr>
            <a:r>
              <a:rPr lang="en-US">
                <a:latin typeface="Arial"/>
                <a:cs typeface="Arial"/>
              </a:rPr>
              <a:t>Reasons why the jurisdiction is unable to comply.</a:t>
            </a:r>
          </a:p>
          <a:p>
            <a:pPr marL="514350" indent="-514350">
              <a:lnSpc>
                <a:spcPct val="100000"/>
              </a:lnSpc>
              <a:spcBef>
                <a:spcPts val="0"/>
              </a:spcBef>
              <a:buFont typeface="+mj-lt"/>
              <a:buAutoNum type="arabicPeriod"/>
              <a:defRPr/>
            </a:pPr>
            <a:endParaRPr lang="en-US">
              <a:latin typeface="Arial"/>
              <a:cs typeface="Arial"/>
            </a:endParaRPr>
          </a:p>
          <a:p>
            <a:pPr marL="514350" indent="-514350">
              <a:lnSpc>
                <a:spcPct val="100000"/>
              </a:lnSpc>
              <a:spcBef>
                <a:spcPts val="0"/>
              </a:spcBef>
              <a:buFont typeface="+mj-lt"/>
              <a:buAutoNum type="arabicPeriod"/>
              <a:defRPr/>
            </a:pPr>
            <a:r>
              <a:rPr lang="en-US">
                <a:latin typeface="Arial"/>
                <a:cs typeface="Arial"/>
              </a:rPr>
              <a:t>Impacts of the COVID-19 pandemic on compliance.</a:t>
            </a:r>
          </a:p>
          <a:p>
            <a:pPr marL="514350" indent="-514350">
              <a:lnSpc>
                <a:spcPct val="100000"/>
              </a:lnSpc>
              <a:spcBef>
                <a:spcPts val="0"/>
              </a:spcBef>
              <a:buFont typeface="+mj-lt"/>
              <a:buAutoNum type="arabicPeriod"/>
              <a:defRPr/>
            </a:pPr>
            <a:endParaRPr lang="en-US">
              <a:latin typeface="Arial"/>
              <a:cs typeface="Arial"/>
            </a:endParaRPr>
          </a:p>
          <a:p>
            <a:pPr marL="514350" indent="-514350">
              <a:lnSpc>
                <a:spcPct val="100000"/>
              </a:lnSpc>
              <a:spcBef>
                <a:spcPts val="0"/>
              </a:spcBef>
              <a:buFont typeface="+mj-lt"/>
              <a:buAutoNum type="arabicPeriod"/>
              <a:defRPr/>
            </a:pPr>
            <a:r>
              <a:rPr lang="en-US">
                <a:latin typeface="Arial"/>
                <a:cs typeface="Arial"/>
              </a:rPr>
              <a:t>Proposed actions to remedy the violations.</a:t>
            </a:r>
          </a:p>
        </p:txBody>
      </p:sp>
      <p:pic>
        <p:nvPicPr>
          <p:cNvPr id="1026" name="Picture 2" descr="clipboard">
            <a:extLst>
              <a:ext uri="{FF2B5EF4-FFF2-40B4-BE49-F238E27FC236}">
                <a16:creationId xmlns:a16="http://schemas.microsoft.com/office/drawing/2014/main" id="{956754D2-6606-184B-8965-7BC8D62A42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6841" y="1818067"/>
            <a:ext cx="3651186" cy="276699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53966F7-4EDC-6F47-BB53-08986A339123}"/>
              </a:ext>
            </a:extLst>
          </p:cNvPr>
          <p:cNvSpPr txBox="1"/>
          <p:nvPr/>
        </p:nvSpPr>
        <p:spPr>
          <a:xfrm>
            <a:off x="182880" y="6400800"/>
            <a:ext cx="351693" cy="369332"/>
          </a:xfrm>
          <a:prstGeom prst="rect">
            <a:avLst/>
          </a:prstGeom>
          <a:noFill/>
        </p:spPr>
        <p:txBody>
          <a:bodyPr wrap="square" rtlCol="0">
            <a:spAutoFit/>
          </a:bodyPr>
          <a:lstStyle/>
          <a:p>
            <a:r>
              <a:rPr lang="en-US"/>
              <a:t>4</a:t>
            </a:r>
          </a:p>
        </p:txBody>
      </p:sp>
    </p:spTree>
    <p:extLst>
      <p:ext uri="{BB962C8B-B14F-4D97-AF65-F5344CB8AC3E}">
        <p14:creationId xmlns:p14="http://schemas.microsoft.com/office/powerpoint/2010/main" val="23911244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0" dirty="0">
                <a:solidFill>
                  <a:schemeClr val="accent6">
                    <a:lumMod val="50000"/>
                  </a:schemeClr>
                </a:solidFill>
              </a:rPr>
              <a:t>Submit to CalRecycle</a:t>
            </a:r>
          </a:p>
        </p:txBody>
      </p:sp>
      <p:sp>
        <p:nvSpPr>
          <p:cNvPr id="4" name="Content Placeholder 3">
            <a:extLst>
              <a:ext uri="{FF2B5EF4-FFF2-40B4-BE49-F238E27FC236}">
                <a16:creationId xmlns:a16="http://schemas.microsoft.com/office/drawing/2014/main" id="{EC17DD27-B9BC-4E3C-AD13-3D517FE399E6}"/>
              </a:ext>
            </a:extLst>
          </p:cNvPr>
          <p:cNvSpPr>
            <a:spLocks noGrp="1"/>
          </p:cNvSpPr>
          <p:nvPr>
            <p:ph idx="1"/>
          </p:nvPr>
        </p:nvSpPr>
        <p:spPr>
          <a:xfrm>
            <a:off x="1610561" y="2113911"/>
            <a:ext cx="5908572" cy="946485"/>
          </a:xfrm>
        </p:spPr>
        <p:txBody>
          <a:bodyPr vert="horz" lIns="91440" tIns="45720" rIns="91440" bIns="45720" rtlCol="0" anchor="t">
            <a:normAutofit/>
          </a:bodyPr>
          <a:lstStyle/>
          <a:p>
            <a:pPr marL="0" indent="0">
              <a:buNone/>
            </a:pPr>
            <a:r>
              <a:rPr lang="en-US" sz="5400" b="1">
                <a:latin typeface="Arial"/>
                <a:cs typeface="Arial"/>
              </a:rPr>
              <a:t>March 1, 2022</a:t>
            </a:r>
            <a:endParaRPr lang="en-US" sz="5400">
              <a:latin typeface="Arial"/>
              <a:cs typeface="Arial"/>
            </a:endParaRPr>
          </a:p>
        </p:txBody>
      </p:sp>
      <p:sp>
        <p:nvSpPr>
          <p:cNvPr id="6" name="Content Placeholder 3">
            <a:extLst>
              <a:ext uri="{FF2B5EF4-FFF2-40B4-BE49-F238E27FC236}">
                <a16:creationId xmlns:a16="http://schemas.microsoft.com/office/drawing/2014/main" id="{BEBB9235-9038-F243-A91B-FE1CB9CF52E1}"/>
              </a:ext>
            </a:extLst>
          </p:cNvPr>
          <p:cNvSpPr txBox="1">
            <a:spLocks/>
          </p:cNvSpPr>
          <p:nvPr/>
        </p:nvSpPr>
        <p:spPr>
          <a:xfrm>
            <a:off x="1610561" y="3452054"/>
            <a:ext cx="6053774" cy="1074822"/>
          </a:xfrm>
          <a:prstGeom prst="rect">
            <a:avLst/>
          </a:prstGeom>
        </p:spPr>
        <p:txBody>
          <a:bodyPr vert="horz" lIns="91440" tIns="45720" rIns="91440" bIns="45720" rtlCol="0" anchor="t">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a:latin typeface="Arial"/>
                <a:cs typeface="Arial"/>
              </a:rPr>
              <a:t>Notifications and Resolution should be sent to:</a:t>
            </a:r>
            <a:endParaRPr lang="en-US" sz="3200">
              <a:latin typeface="Arial"/>
              <a:cs typeface="Arial"/>
              <a:hlinkClick r:id="rId3"/>
            </a:endParaRPr>
          </a:p>
          <a:p>
            <a:pPr marL="0" indent="0">
              <a:buNone/>
            </a:pPr>
            <a:r>
              <a:rPr lang="en-US" sz="3200">
                <a:latin typeface="Arial"/>
                <a:cs typeface="Arial"/>
                <a:hlinkClick r:id="rId3"/>
              </a:rPr>
              <a:t>NOIC@CalRecycle.ca.gov</a:t>
            </a:r>
            <a:r>
              <a:rPr lang="en-US" sz="3200">
                <a:latin typeface="Arial"/>
                <a:cs typeface="Arial"/>
              </a:rPr>
              <a:t> </a:t>
            </a:r>
          </a:p>
        </p:txBody>
      </p:sp>
      <p:pic>
        <p:nvPicPr>
          <p:cNvPr id="10" name="Picture 9" descr="check off ">
            <a:extLst>
              <a:ext uri="{FF2B5EF4-FFF2-40B4-BE49-F238E27FC236}">
                <a16:creationId xmlns:a16="http://schemas.microsoft.com/office/drawing/2014/main" id="{EE190D13-325B-1843-B8D4-59E7DA4B956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22283"/>
          <a:stretch/>
        </p:blipFill>
        <p:spPr>
          <a:xfrm>
            <a:off x="8104364" y="2205279"/>
            <a:ext cx="2344071" cy="2075704"/>
          </a:xfrm>
          <a:prstGeom prst="rect">
            <a:avLst/>
          </a:prstGeom>
        </p:spPr>
      </p:pic>
      <p:sp>
        <p:nvSpPr>
          <p:cNvPr id="11" name="TextBox 10">
            <a:extLst>
              <a:ext uri="{FF2B5EF4-FFF2-40B4-BE49-F238E27FC236}">
                <a16:creationId xmlns:a16="http://schemas.microsoft.com/office/drawing/2014/main" id="{0527FE15-8977-2D41-B73E-B15F3104F63A}"/>
              </a:ext>
            </a:extLst>
          </p:cNvPr>
          <p:cNvSpPr txBox="1"/>
          <p:nvPr/>
        </p:nvSpPr>
        <p:spPr>
          <a:xfrm>
            <a:off x="182880" y="6400800"/>
            <a:ext cx="351693" cy="369332"/>
          </a:xfrm>
          <a:prstGeom prst="rect">
            <a:avLst/>
          </a:prstGeom>
          <a:noFill/>
        </p:spPr>
        <p:txBody>
          <a:bodyPr wrap="square" rtlCol="0">
            <a:spAutoFit/>
          </a:bodyPr>
          <a:lstStyle/>
          <a:p>
            <a:r>
              <a:rPr lang="en-US"/>
              <a:t>5</a:t>
            </a:r>
          </a:p>
        </p:txBody>
      </p:sp>
    </p:spTree>
    <p:extLst>
      <p:ext uri="{BB962C8B-B14F-4D97-AF65-F5344CB8AC3E}">
        <p14:creationId xmlns:p14="http://schemas.microsoft.com/office/powerpoint/2010/main" val="2487745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noGrp="1"/>
          </p:cNvSpPr>
          <p:nvPr>
            <p:ph type="title" idx="4294967295"/>
          </p:nvPr>
        </p:nvSpPr>
        <p:spPr>
          <a:xfrm>
            <a:off x="2983043" y="-780459"/>
            <a:ext cx="7090347" cy="2786229"/>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800" b="1" i="0" u="none" strike="noStrike" kern="1200" cap="small" spc="0" normalizeH="0" baseline="0" noProof="0" dirty="0">
                <a:ln>
                  <a:noFill/>
                </a:ln>
                <a:solidFill>
                  <a:schemeClr val="tx1"/>
                </a:solidFill>
                <a:effectLst/>
                <a:uLnTx/>
                <a:uFillTx/>
                <a:latin typeface="Arial Black" panose="020B0A04020102020204" pitchFamily="34" charset="0"/>
                <a:ea typeface="+mj-ea"/>
                <a:cs typeface="+mj-cs"/>
              </a:rPr>
              <a:t>CalRecycle Response</a:t>
            </a:r>
            <a:endParaRPr kumimoji="0" lang="en-US" sz="3800" b="0" i="0" u="none" strike="noStrike" kern="1200" cap="small" spc="0" normalizeH="0" baseline="0" noProof="0" dirty="0">
              <a:ln>
                <a:noFill/>
              </a:ln>
              <a:solidFill>
                <a:schemeClr val="tx1"/>
              </a:solidFill>
              <a:effectLst/>
              <a:uLnTx/>
              <a:uFillTx/>
              <a:latin typeface="Arial Black" panose="020B0A04020102020204" pitchFamily="34" charset="0"/>
              <a:ea typeface="+mj-ea"/>
              <a:cs typeface="+mj-cs"/>
            </a:endParaRPr>
          </a:p>
        </p:txBody>
      </p:sp>
      <p:graphicFrame>
        <p:nvGraphicFramePr>
          <p:cNvPr id="6" name="Diagram 5" descr="background&#10;"/>
          <p:cNvGraphicFramePr/>
          <p:nvPr>
            <p:extLst>
              <p:ext uri="{D42A27DB-BD31-4B8C-83A1-F6EECF244321}">
                <p14:modId xmlns:p14="http://schemas.microsoft.com/office/powerpoint/2010/main" val="2092051640"/>
              </p:ext>
            </p:extLst>
          </p:nvPr>
        </p:nvGraphicFramePr>
        <p:xfrm>
          <a:off x="1945390" y="52655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descr="notebook">
            <a:extLst>
              <a:ext uri="{FF2B5EF4-FFF2-40B4-BE49-F238E27FC236}">
                <a16:creationId xmlns:a16="http://schemas.microsoft.com/office/drawing/2014/main" id="{B06237D9-69B8-CA47-8A51-7A8A91423851}"/>
              </a:ext>
            </a:extLst>
          </p:cNvPr>
          <p:cNvPicPr>
            <a:picLocks noChangeAspect="1"/>
          </p:cNvPicPr>
          <p:nvPr/>
        </p:nvPicPr>
        <p:blipFill>
          <a:blip r:embed="rId8" cstate="print">
            <a:duotone>
              <a:prstClr val="black"/>
              <a:schemeClr val="accent6">
                <a:lumMod val="60000"/>
                <a:lumOff val="40000"/>
                <a:tint val="45000"/>
                <a:satMod val="400000"/>
              </a:schemeClr>
            </a:duotone>
            <a:extLst>
              <a:ext uri="{28A0092B-C50C-407E-A947-70E740481C1C}">
                <a14:useLocalDpi xmlns:a14="http://schemas.microsoft.com/office/drawing/2010/main" val="0"/>
              </a:ext>
            </a:extLst>
          </a:blip>
          <a:stretch>
            <a:fillRect/>
          </a:stretch>
        </p:blipFill>
        <p:spPr>
          <a:xfrm>
            <a:off x="2254642" y="977552"/>
            <a:ext cx="763124" cy="763124"/>
          </a:xfrm>
          <a:prstGeom prst="rect">
            <a:avLst/>
          </a:prstGeom>
        </p:spPr>
      </p:pic>
      <p:pic>
        <p:nvPicPr>
          <p:cNvPr id="10" name="Picture 9" descr="note book">
            <a:extLst>
              <a:ext uri="{FF2B5EF4-FFF2-40B4-BE49-F238E27FC236}">
                <a16:creationId xmlns:a16="http://schemas.microsoft.com/office/drawing/2014/main" id="{9CC46A85-6B26-9449-B8CD-4E01E5AA9EA1}"/>
              </a:ext>
            </a:extLst>
          </p:cNvPr>
          <p:cNvPicPr>
            <a:picLocks noChangeAspect="1"/>
          </p:cNvPicPr>
          <p:nvPr/>
        </p:nvPicPr>
        <p:blipFill>
          <a:blip r:embed="rId8" cstate="print">
            <a:duotone>
              <a:prstClr val="black"/>
              <a:schemeClr val="accent2">
                <a:lumMod val="75000"/>
                <a:tint val="45000"/>
                <a:satMod val="400000"/>
              </a:schemeClr>
            </a:duotone>
            <a:extLst>
              <a:ext uri="{28A0092B-C50C-407E-A947-70E740481C1C}">
                <a14:useLocalDpi xmlns:a14="http://schemas.microsoft.com/office/drawing/2010/main" val="0"/>
              </a:ext>
            </a:extLst>
          </a:blip>
          <a:stretch>
            <a:fillRect/>
          </a:stretch>
        </p:blipFill>
        <p:spPr>
          <a:xfrm flipH="1">
            <a:off x="2601481" y="2326710"/>
            <a:ext cx="763124" cy="763124"/>
          </a:xfrm>
          <a:prstGeom prst="rect">
            <a:avLst/>
          </a:prstGeom>
        </p:spPr>
      </p:pic>
      <p:pic>
        <p:nvPicPr>
          <p:cNvPr id="7" name="Picture 6" descr="thoughts">
            <a:extLst>
              <a:ext uri="{FF2B5EF4-FFF2-40B4-BE49-F238E27FC236}">
                <a16:creationId xmlns:a16="http://schemas.microsoft.com/office/drawing/2014/main" id="{FDB4DA5B-7E1A-764F-8168-FDE1C4D6D366}"/>
              </a:ext>
            </a:extLst>
          </p:cNvPr>
          <p:cNvPicPr>
            <a:picLocks noChangeAspect="1"/>
          </p:cNvPicPr>
          <p:nvPr/>
        </p:nvPicPr>
        <p:blipFill>
          <a:blip r:embed="rId9" cstate="print">
            <a:duotone>
              <a:prstClr val="black"/>
              <a:schemeClr val="accent4">
                <a:lumMod val="50000"/>
                <a:tint val="45000"/>
                <a:satMod val="400000"/>
              </a:schemeClr>
            </a:duotone>
            <a:extLst>
              <a:ext uri="{28A0092B-C50C-407E-A947-70E740481C1C}">
                <a14:useLocalDpi xmlns:a14="http://schemas.microsoft.com/office/drawing/2010/main" val="0"/>
              </a:ext>
            </a:extLst>
          </a:blip>
          <a:stretch>
            <a:fillRect/>
          </a:stretch>
        </p:blipFill>
        <p:spPr>
          <a:xfrm>
            <a:off x="2541356" y="3699946"/>
            <a:ext cx="883373" cy="579930"/>
          </a:xfrm>
          <a:prstGeom prst="rect">
            <a:avLst/>
          </a:prstGeom>
        </p:spPr>
      </p:pic>
      <p:pic>
        <p:nvPicPr>
          <p:cNvPr id="8" name="Picture 7" descr="calendar">
            <a:extLst>
              <a:ext uri="{FF2B5EF4-FFF2-40B4-BE49-F238E27FC236}">
                <a16:creationId xmlns:a16="http://schemas.microsoft.com/office/drawing/2014/main" id="{67E1AD48-BDF0-A94C-B288-40435EA7ED86}"/>
              </a:ext>
            </a:extLst>
          </p:cNvPr>
          <p:cNvPicPr>
            <a:picLocks noChangeAspect="1"/>
          </p:cNvPicPr>
          <p:nvPr/>
        </p:nvPicPr>
        <p:blipFill>
          <a:blip r:embed="rId10" cstate="print">
            <a:duotone>
              <a:prstClr val="black"/>
              <a:schemeClr val="accent5">
                <a:lumMod val="50000"/>
                <a:tint val="45000"/>
                <a:satMod val="400000"/>
              </a:schemeClr>
            </a:duotone>
            <a:extLst>
              <a:ext uri="{28A0092B-C50C-407E-A947-70E740481C1C}">
                <a14:useLocalDpi xmlns:a14="http://schemas.microsoft.com/office/drawing/2010/main" val="0"/>
              </a:ext>
            </a:extLst>
          </a:blip>
          <a:stretch>
            <a:fillRect/>
          </a:stretch>
        </p:blipFill>
        <p:spPr>
          <a:xfrm>
            <a:off x="2317934" y="4889988"/>
            <a:ext cx="567094" cy="579930"/>
          </a:xfrm>
          <a:prstGeom prst="rect">
            <a:avLst/>
          </a:prstGeom>
        </p:spPr>
      </p:pic>
    </p:spTree>
    <p:extLst>
      <p:ext uri="{BB962C8B-B14F-4D97-AF65-F5344CB8AC3E}">
        <p14:creationId xmlns:p14="http://schemas.microsoft.com/office/powerpoint/2010/main" val="3986380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8997696" cy="391812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40404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28E12FF-9C92-4FB0-B3C7-C4A5B2252772}"/>
              </a:ext>
            </a:extLst>
          </p:cNvPr>
          <p:cNvSpPr>
            <a:spLocks noGrp="1"/>
          </p:cNvSpPr>
          <p:nvPr>
            <p:ph type="title"/>
          </p:nvPr>
        </p:nvSpPr>
        <p:spPr>
          <a:xfrm>
            <a:off x="1100669" y="1111086"/>
            <a:ext cx="7690104" cy="2623885"/>
          </a:xfrm>
        </p:spPr>
        <p:txBody>
          <a:bodyPr vert="horz" lIns="91440" tIns="45720" rIns="91440" bIns="45720" rtlCol="0" anchor="ctr">
            <a:normAutofit/>
          </a:bodyPr>
          <a:lstStyle/>
          <a:p>
            <a:r>
              <a:rPr lang="en-US" sz="6600" b="0" kern="1200" dirty="0">
                <a:solidFill>
                  <a:schemeClr val="accent6">
                    <a:lumMod val="60000"/>
                    <a:lumOff val="40000"/>
                  </a:schemeClr>
                </a:solidFill>
              </a:rPr>
              <a:t>Live Demonstration</a:t>
            </a:r>
            <a:endParaRPr lang="en-US" sz="6600" kern="1200" dirty="0">
              <a:solidFill>
                <a:schemeClr val="accent6">
                  <a:lumMod val="60000"/>
                  <a:lumOff val="40000"/>
                </a:schemeClr>
              </a:solidFill>
            </a:endParaRPr>
          </a:p>
        </p:txBody>
      </p:sp>
      <p:sp>
        <p:nvSpPr>
          <p:cNvPr id="11" name="Rectangle 10">
            <a:extLst>
              <a:ext uri="{FF2B5EF4-FFF2-40B4-BE49-F238E27FC236}">
                <a16:creationId xmlns:a16="http://schemas.microsoft.com/office/drawing/2014/main" id="{927CAFC9-A675-4314-84EF-236FFA58A3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2490532"/>
            <a:ext cx="2110597"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21269"/>
            <a:ext cx="11277600"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450221"/>
            <a:ext cx="2115455" cy="1890204"/>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Graphic 5" descr="Monitor">
            <a:extLst>
              <a:ext uri="{FF2B5EF4-FFF2-40B4-BE49-F238E27FC236}">
                <a16:creationId xmlns:a16="http://schemas.microsoft.com/office/drawing/2014/main" id="{5DF5D45F-DD74-4D76-A222-737313021F3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857725" y="2612676"/>
            <a:ext cx="1632648" cy="1632648"/>
          </a:xfrm>
          <a:prstGeom prst="rect">
            <a:avLst/>
          </a:prstGeom>
        </p:spPr>
      </p:pic>
      <p:sp>
        <p:nvSpPr>
          <p:cNvPr id="10" name="TextBox 9">
            <a:extLst>
              <a:ext uri="{FF2B5EF4-FFF2-40B4-BE49-F238E27FC236}">
                <a16:creationId xmlns:a16="http://schemas.microsoft.com/office/drawing/2014/main" id="{85476C9B-62D4-48D3-900B-6A52FDCC59BD}"/>
              </a:ext>
            </a:extLst>
          </p:cNvPr>
          <p:cNvSpPr txBox="1"/>
          <p:nvPr/>
        </p:nvSpPr>
        <p:spPr>
          <a:xfrm>
            <a:off x="182880" y="6400800"/>
            <a:ext cx="351693" cy="369332"/>
          </a:xfrm>
          <a:prstGeom prst="rect">
            <a:avLst/>
          </a:prstGeom>
          <a:noFill/>
        </p:spPr>
        <p:txBody>
          <a:bodyPr wrap="square" rtlCol="0">
            <a:spAutoFit/>
          </a:bodyPr>
          <a:lstStyle/>
          <a:p>
            <a:r>
              <a:rPr lang="en-US"/>
              <a:t>7</a:t>
            </a:r>
          </a:p>
        </p:txBody>
      </p:sp>
    </p:spTree>
    <p:extLst>
      <p:ext uri="{BB962C8B-B14F-4D97-AF65-F5344CB8AC3E}">
        <p14:creationId xmlns:p14="http://schemas.microsoft.com/office/powerpoint/2010/main" val="3370315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209" y="854207"/>
            <a:ext cx="2697081" cy="2291863"/>
          </a:xfrm>
        </p:spPr>
        <p:txBody>
          <a:bodyPr>
            <a:noAutofit/>
          </a:bodyPr>
          <a:lstStyle/>
          <a:p>
            <a:pPr algn="ctr"/>
            <a:r>
              <a:rPr lang="en-US" b="1" cap="small" dirty="0">
                <a:solidFill>
                  <a:srgbClr val="355232"/>
                </a:solidFill>
                <a:latin typeface="Arial" panose="020B0604020202020204" pitchFamily="34" charset="0"/>
                <a:cs typeface="Arial" panose="020B0604020202020204" pitchFamily="34" charset="0"/>
              </a:rPr>
              <a:t>Stay </a:t>
            </a:r>
            <a:br>
              <a:rPr lang="en-US" b="1" cap="small" dirty="0">
                <a:solidFill>
                  <a:srgbClr val="355232"/>
                </a:solidFill>
                <a:latin typeface="Arial" panose="020B0604020202020204" pitchFamily="34" charset="0"/>
                <a:cs typeface="Arial" panose="020B0604020202020204" pitchFamily="34" charset="0"/>
              </a:rPr>
            </a:br>
            <a:r>
              <a:rPr lang="en-US" b="1" cap="small" dirty="0">
                <a:solidFill>
                  <a:srgbClr val="355232"/>
                </a:solidFill>
                <a:latin typeface="Arial" panose="020B0604020202020204" pitchFamily="34" charset="0"/>
                <a:cs typeface="Arial" panose="020B0604020202020204" pitchFamily="34" charset="0"/>
              </a:rPr>
              <a:t>Engaged</a:t>
            </a:r>
          </a:p>
        </p:txBody>
      </p:sp>
      <p:pic>
        <p:nvPicPr>
          <p:cNvPr id="35" name="Picture 34" descr="CalRecycle Logo"/>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459" y="3077490"/>
            <a:ext cx="2499360" cy="1792224"/>
          </a:xfrm>
          <a:prstGeom prst="rect">
            <a:avLst/>
          </a:prstGeom>
        </p:spPr>
      </p:pic>
      <p:sp>
        <p:nvSpPr>
          <p:cNvPr id="25" name="TextBox 24">
            <a:extLst>
              <a:ext uri="{FF2B5EF4-FFF2-40B4-BE49-F238E27FC236}">
                <a16:creationId xmlns:a16="http://schemas.microsoft.com/office/drawing/2014/main" id="{3BC5D3F1-7884-491A-8019-D63736AB3C30}"/>
              </a:ext>
            </a:extLst>
          </p:cNvPr>
          <p:cNvSpPr txBox="1"/>
          <p:nvPr/>
        </p:nvSpPr>
        <p:spPr>
          <a:xfrm>
            <a:off x="5235865" y="639877"/>
            <a:ext cx="5786543" cy="1569660"/>
          </a:xfrm>
          <a:prstGeom prst="rect">
            <a:avLst/>
          </a:prstGeom>
          <a:solidFill>
            <a:schemeClr val="accent6">
              <a:lumMod val="60000"/>
              <a:lumOff val="40000"/>
            </a:schemeClr>
          </a:solidFill>
        </p:spPr>
        <p:txBody>
          <a:bodyPr wrap="square">
            <a:spAutoFit/>
          </a:bodyPr>
          <a:lstStyle/>
          <a:p>
            <a:r>
              <a:rPr lang="en-US" sz="2400" b="1" dirty="0">
                <a:latin typeface="Arial" panose="020B0604020202020204" pitchFamily="34" charset="0"/>
                <a:cs typeface="Arial" panose="020B0604020202020204" pitchFamily="34" charset="0"/>
              </a:rPr>
              <a:t>Subscribe to the SLCP Listserv:</a:t>
            </a:r>
          </a:p>
          <a:p>
            <a:r>
              <a:rPr lang="en-US" sz="2400" dirty="0">
                <a:solidFill>
                  <a:schemeClr val="tx1"/>
                </a:solidFill>
                <a:latin typeface="Arial" panose="020B0604020202020204" pitchFamily="34" charset="0"/>
                <a:cs typeface="Arial" panose="020B0604020202020204" pitchFamily="34" charset="0"/>
              </a:rPr>
              <a:t>https://www2.calrecycle.ca.gov/Listservs/</a:t>
            </a:r>
            <a:br>
              <a:rPr lang="en-US" sz="2400" dirty="0">
                <a:solidFill>
                  <a:schemeClr val="tx1"/>
                </a:solidFill>
                <a:latin typeface="Arial" panose="020B0604020202020204" pitchFamily="34" charset="0"/>
                <a:cs typeface="Arial" panose="020B0604020202020204" pitchFamily="34" charset="0"/>
              </a:rPr>
            </a:br>
            <a:r>
              <a:rPr lang="en-US" sz="2400" dirty="0">
                <a:solidFill>
                  <a:schemeClr val="tx1"/>
                </a:solidFill>
                <a:latin typeface="Arial" panose="020B0604020202020204" pitchFamily="34" charset="0"/>
                <a:cs typeface="Arial" panose="020B0604020202020204" pitchFamily="34" charset="0"/>
              </a:rPr>
              <a:t>	Subscribe/152</a:t>
            </a:r>
            <a:endParaRPr lang="en-US" sz="2400" dirty="0">
              <a:latin typeface="Arial" panose="020B0604020202020204" pitchFamily="34" charset="0"/>
              <a:cs typeface="Arial" panose="020B0604020202020204" pitchFamily="34" charset="0"/>
            </a:endParaRPr>
          </a:p>
          <a:p>
            <a:endParaRPr lang="en-US" sz="2400" b="1" dirty="0">
              <a:solidFill>
                <a:schemeClr val="bg1"/>
              </a:solidFill>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1F2CA015-4515-436B-87EB-0B95253F70B9}"/>
              </a:ext>
            </a:extLst>
          </p:cNvPr>
          <p:cNvSpPr txBox="1"/>
          <p:nvPr/>
        </p:nvSpPr>
        <p:spPr>
          <a:xfrm>
            <a:off x="5210283" y="2515041"/>
            <a:ext cx="5786543" cy="1877437"/>
          </a:xfrm>
          <a:prstGeom prst="rect">
            <a:avLst/>
          </a:prstGeom>
          <a:solidFill>
            <a:schemeClr val="accent6">
              <a:lumMod val="60000"/>
              <a:lumOff val="40000"/>
            </a:schemeClr>
          </a:solidFill>
        </p:spPr>
        <p:txBody>
          <a:bodyPr wrap="square">
            <a:spAutoFit/>
          </a:bodyPr>
          <a:lstStyle/>
          <a:p>
            <a:r>
              <a:rPr lang="en-US" sz="2000" b="1" dirty="0">
                <a:latin typeface="Arial"/>
                <a:cs typeface="Arial"/>
              </a:rPr>
              <a:t>SB </a:t>
            </a:r>
            <a:r>
              <a:rPr lang="en-US" sz="2000" b="1" dirty="0" err="1">
                <a:latin typeface="Arial"/>
                <a:cs typeface="Arial"/>
              </a:rPr>
              <a:t>SB</a:t>
            </a:r>
            <a:r>
              <a:rPr lang="en-US" sz="2000" b="1" dirty="0">
                <a:latin typeface="Arial"/>
                <a:cs typeface="Arial"/>
              </a:rPr>
              <a:t> 619 Notification of Intent to Comply</a:t>
            </a:r>
          </a:p>
          <a:p>
            <a:r>
              <a:rPr lang="en-US" dirty="0">
                <a:latin typeface="Arial"/>
                <a:cs typeface="Arial"/>
              </a:rPr>
              <a:t>https://www.calrecycle.ca.gov/organics/slcp/enforcement/noic</a:t>
            </a:r>
            <a:r>
              <a:rPr lang="en-US" b="1" dirty="0">
                <a:latin typeface="Arial"/>
                <a:cs typeface="Arial"/>
              </a:rPr>
              <a:t> </a:t>
            </a:r>
          </a:p>
          <a:p>
            <a:endParaRPr lang="en-US" b="1" dirty="0">
              <a:latin typeface="Arial"/>
              <a:cs typeface="Arial"/>
            </a:endParaRPr>
          </a:p>
          <a:p>
            <a:r>
              <a:rPr lang="en-US" b="1" dirty="0">
                <a:latin typeface="Arial"/>
                <a:cs typeface="Arial"/>
              </a:rPr>
              <a:t>619 Notification of Intent to Comply</a:t>
            </a:r>
          </a:p>
          <a:p>
            <a:endParaRPr lang="en-US" sz="2400" b="1" dirty="0">
              <a:solidFill>
                <a:schemeClr val="bg1"/>
              </a:solidFill>
              <a:latin typeface="Arial" panose="020B0604020202020204" pitchFamily="34" charset="0"/>
              <a:cs typeface="Arial" panose="020B0604020202020204" pitchFamily="34" charset="0"/>
            </a:endParaRPr>
          </a:p>
        </p:txBody>
      </p:sp>
      <p:sp>
        <p:nvSpPr>
          <p:cNvPr id="24" name="TextBox 23"/>
          <p:cNvSpPr txBox="1"/>
          <p:nvPr/>
        </p:nvSpPr>
        <p:spPr>
          <a:xfrm>
            <a:off x="5235865" y="4561756"/>
            <a:ext cx="5760961" cy="707886"/>
          </a:xfrm>
          <a:prstGeom prst="rect">
            <a:avLst/>
          </a:prstGeom>
          <a:solidFill>
            <a:schemeClr val="accent6">
              <a:lumMod val="60000"/>
              <a:lumOff val="40000"/>
            </a:schemeClr>
          </a:solidFill>
        </p:spPr>
        <p:txBody>
          <a:bodyPr wrap="square" lIns="91440" tIns="45720" rIns="91440" bIns="45720" rtlCol="0" anchor="t">
            <a:spAutoFit/>
          </a:bodyPr>
          <a:lstStyle>
            <a:defPPr>
              <a:defRPr lang="en-US"/>
            </a:defPPr>
            <a:lvl1pPr>
              <a:defRPr sz="2000" b="1">
                <a:solidFill>
                  <a:schemeClr val="bg1"/>
                </a:solidFill>
                <a:latin typeface="Arial"/>
                <a:cs typeface="Arial"/>
              </a:defRPr>
            </a:lvl1pPr>
          </a:lstStyle>
          <a:p>
            <a:r>
              <a:rPr lang="en-US" sz="2000" b="1" dirty="0">
                <a:solidFill>
                  <a:schemeClr val="tx1"/>
                </a:solidFill>
                <a:latin typeface="Arial"/>
                <a:cs typeface="Arial"/>
              </a:rPr>
              <a:t>Questions</a:t>
            </a:r>
          </a:p>
          <a:p>
            <a:r>
              <a:rPr lang="en-US" sz="2000" b="1" dirty="0">
                <a:solidFill>
                  <a:schemeClr val="tx1"/>
                </a:solidFill>
                <a:latin typeface="Arial"/>
                <a:cs typeface="Arial"/>
              </a:rPr>
              <a:t>LAMD Liaison or NOIC@calrecycle.ca.gov</a:t>
            </a:r>
          </a:p>
        </p:txBody>
      </p:sp>
      <p:grpSp>
        <p:nvGrpSpPr>
          <p:cNvPr id="34" name="Group 33">
            <a:extLst>
              <a:ext uri="{C183D7F6-B498-43B3-948B-1728B52AA6E4}">
                <adec:decorative xmlns:adec="http://schemas.microsoft.com/office/drawing/2017/decorative" val="1"/>
              </a:ext>
            </a:extLst>
          </p:cNvPr>
          <p:cNvGrpSpPr/>
          <p:nvPr/>
        </p:nvGrpSpPr>
        <p:grpSpPr>
          <a:xfrm>
            <a:off x="3027739" y="548303"/>
            <a:ext cx="1740903" cy="5195534"/>
            <a:chOff x="627787" y="973937"/>
            <a:chExt cx="1657352" cy="5195534"/>
          </a:xfrm>
        </p:grpSpPr>
        <p:sp>
          <p:nvSpPr>
            <p:cNvPr id="17" name="Oval 16"/>
            <p:cNvSpPr/>
            <p:nvPr/>
          </p:nvSpPr>
          <p:spPr>
            <a:xfrm>
              <a:off x="627789" y="973937"/>
              <a:ext cx="1657350" cy="1655064"/>
            </a:xfrm>
            <a:prstGeom prst="ellipse">
              <a:avLst/>
            </a:prstGeom>
            <a:solidFill>
              <a:srgbClr val="AFD47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3" name="Oval 22"/>
            <p:cNvSpPr/>
            <p:nvPr/>
          </p:nvSpPr>
          <p:spPr>
            <a:xfrm>
              <a:off x="627787" y="4514407"/>
              <a:ext cx="1657350" cy="1655064"/>
            </a:xfrm>
            <a:prstGeom prst="ellipse">
              <a:avLst/>
            </a:prstGeom>
            <a:solidFill>
              <a:srgbClr val="35523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0" name="Oval 19"/>
            <p:cNvSpPr/>
            <p:nvPr/>
          </p:nvSpPr>
          <p:spPr>
            <a:xfrm>
              <a:off x="627788" y="2744172"/>
              <a:ext cx="1657350" cy="1655064"/>
            </a:xfrm>
            <a:prstGeom prst="ellipse">
              <a:avLst/>
            </a:prstGeom>
            <a:solidFill>
              <a:srgbClr val="65A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grpSp>
      <p:pic>
        <p:nvPicPr>
          <p:cNvPr id="6" name="Picture 5">
            <a:extLs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68056" y="712599"/>
            <a:ext cx="860265" cy="1044321"/>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56639" y="2800647"/>
            <a:ext cx="1083097" cy="690846"/>
          </a:xfrm>
          <a:prstGeom prst="rect">
            <a:avLst/>
          </a:prstGeom>
        </p:spPr>
      </p:pic>
      <p:pic>
        <p:nvPicPr>
          <p:cNvPr id="5" name="Picture 4">
            <a:extLs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08091" y="4620736"/>
            <a:ext cx="1109476" cy="728365"/>
          </a:xfrm>
          <a:prstGeom prst="rect">
            <a:avLst/>
          </a:prstGeom>
        </p:spPr>
      </p:pic>
    </p:spTree>
    <p:extLst>
      <p:ext uri="{BB962C8B-B14F-4D97-AF65-F5344CB8AC3E}">
        <p14:creationId xmlns:p14="http://schemas.microsoft.com/office/powerpoint/2010/main" val="1541630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F4EEF-AAAB-440D-9B1D-8113134D2FC8}"/>
              </a:ext>
            </a:extLst>
          </p:cNvPr>
          <p:cNvSpPr>
            <a:spLocks noGrp="1"/>
          </p:cNvSpPr>
          <p:nvPr>
            <p:ph type="title"/>
          </p:nvPr>
        </p:nvSpPr>
        <p:spPr/>
        <p:txBody>
          <a:bodyPr/>
          <a:lstStyle/>
          <a:p>
            <a:r>
              <a:rPr lang="en-US" sz="4400" b="0" kern="1200" dirty="0"/>
              <a:t>				Disclaimer</a:t>
            </a:r>
            <a:endParaRPr lang="en-US" dirty="0"/>
          </a:p>
        </p:txBody>
      </p:sp>
      <p:sp>
        <p:nvSpPr>
          <p:cNvPr id="3" name="Content Placeholder 2">
            <a:extLst>
              <a:ext uri="{FF2B5EF4-FFF2-40B4-BE49-F238E27FC236}">
                <a16:creationId xmlns:a16="http://schemas.microsoft.com/office/drawing/2014/main" id="{9B458658-F37E-4488-B863-CFEC094D10D4}"/>
              </a:ext>
            </a:extLst>
          </p:cNvPr>
          <p:cNvSpPr>
            <a:spLocks noGrp="1"/>
          </p:cNvSpPr>
          <p:nvPr>
            <p:ph idx="1"/>
          </p:nvPr>
        </p:nvSpPr>
        <p:spPr/>
        <p:txBody>
          <a:bodyPr>
            <a:normAutofit fontScale="77500" lnSpcReduction="20000"/>
          </a:bodyPr>
          <a:lstStyle/>
          <a:p>
            <a:pPr>
              <a:buNone/>
            </a:pPr>
            <a:r>
              <a:rPr lang="en-US" sz="2800" dirty="0">
                <a:latin typeface="Arial"/>
                <a:cs typeface="Arial"/>
              </a:rPr>
              <a:t>	This guidance tool was developed by CalRecycle as a courtesy for informational and example purposes only. Use of this tool is optional and is not a regulatory requirement. In the event of any conflict with this guidance tool or information herein, applicable statutory and regulatory provisions shall control. This tool and information herein are based on known facts and legal authority as understood by CalRecycle at the time of release. Any analysis, guidance, or other information herein may be subject to change based on changed facts or legal authority, actual or understood, subsequent to the time of this communication. The provision of this guidance tool and any analysis, guidance, or other information herein shall not be construed as a waiver of any rights or remedies available to CalRecycle. Recipients of this communication are encouraged to seek the assistance of legal counsel to comply with applicable state law based on their pertinent facts and circumstances. CalRecycle makes no representation that use of this tool will ensure compliance with regulatory requirements. The user assumes all risk and CalRecycle accepts no responsibility or liability to any person because of the use of, or reliance upon, this tool or the information herein. </a:t>
            </a:r>
            <a:endParaRPr lang="en-US" sz="2800" dirty="0"/>
          </a:p>
          <a:p>
            <a:pPr marL="0" indent="0">
              <a:buNone/>
            </a:pPr>
            <a:endParaRPr lang="en-US" sz="2800" i="1" dirty="0"/>
          </a:p>
          <a:p>
            <a:endParaRPr lang="en-US" dirty="0"/>
          </a:p>
        </p:txBody>
      </p:sp>
    </p:spTree>
    <p:extLst>
      <p:ext uri="{BB962C8B-B14F-4D97-AF65-F5344CB8AC3E}">
        <p14:creationId xmlns:p14="http://schemas.microsoft.com/office/powerpoint/2010/main" val="20978286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1B775D80705A444B69D6928C853CB8D" ma:contentTypeVersion="4" ma:contentTypeDescription="Create a new document." ma:contentTypeScope="" ma:versionID="131aef0d491b06ba21d71734f74c45d6">
  <xsd:schema xmlns:xsd="http://www.w3.org/2001/XMLSchema" xmlns:xs="http://www.w3.org/2001/XMLSchema" xmlns:p="http://schemas.microsoft.com/office/2006/metadata/properties" xmlns:ns2="2144c9b9-034b-4865-b347-40e6d577ec1d" xmlns:ns3="9ac9cc6c-9458-4eb1-844e-936fe487b20a" targetNamespace="http://schemas.microsoft.com/office/2006/metadata/properties" ma:root="true" ma:fieldsID="f0fbd49419fa39d709a6d7539840e7fa" ns2:_="" ns3:_="">
    <xsd:import namespace="2144c9b9-034b-4865-b347-40e6d577ec1d"/>
    <xsd:import namespace="9ac9cc6c-9458-4eb1-844e-936fe487b20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44c9b9-034b-4865-b347-40e6d577ec1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c9cc6c-9458-4eb1-844e-936fe487b20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75E571C-AFEF-4FE3-A4DF-CC7BF7F4E384}">
  <ds:schemaRefs>
    <ds:schemaRef ds:uri="2144c9b9-034b-4865-b347-40e6d577ec1d"/>
    <ds:schemaRef ds:uri="9ac9cc6c-9458-4eb1-844e-936fe487b20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D09122D-48BD-4719-B773-953C13F4C97D}">
  <ds:schemaRefs>
    <ds:schemaRef ds:uri="http://schemas.microsoft.com/office/2006/documentManagement/types"/>
    <ds:schemaRef ds:uri="http://www.w3.org/XML/1998/namespace"/>
    <ds:schemaRef ds:uri="http://purl.org/dc/terms/"/>
    <ds:schemaRef ds:uri="9ac9cc6c-9458-4eb1-844e-936fe487b20a"/>
    <ds:schemaRef ds:uri="http://schemas.openxmlformats.org/package/2006/metadata/core-properties"/>
    <ds:schemaRef ds:uri="http://schemas.microsoft.com/office/infopath/2007/PartnerControls"/>
    <ds:schemaRef ds:uri="http://purl.org/dc/elements/1.1/"/>
    <ds:schemaRef ds:uri="2144c9b9-034b-4865-b347-40e6d577ec1d"/>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00CF4961-132E-4019-B14F-0442F0D255B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224</TotalTime>
  <Words>2227</Words>
  <Application>Microsoft Office PowerPoint</Application>
  <PresentationFormat>Widescreen</PresentationFormat>
  <Paragraphs>139</Paragraphs>
  <Slides>9</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Arial Black</vt:lpstr>
      <vt:lpstr>Arial,Sans-Serif</vt:lpstr>
      <vt:lpstr>Calibri</vt:lpstr>
      <vt:lpstr>Source Sans Pro</vt:lpstr>
      <vt:lpstr>Office Theme</vt:lpstr>
      <vt:lpstr>CalRecycle </vt:lpstr>
      <vt:lpstr>Background </vt:lpstr>
      <vt:lpstr>SB 619 vs. SB 1383 Enforcement Process</vt:lpstr>
      <vt:lpstr>Notification Requirements</vt:lpstr>
      <vt:lpstr>Submit to CalRecycle</vt:lpstr>
      <vt:lpstr>CalRecycle Response</vt:lpstr>
      <vt:lpstr>Live Demonstration</vt:lpstr>
      <vt:lpstr>Stay  Engaged</vt:lpstr>
      <vt:lpstr>    Disclaimer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Files</dc:creator>
  <cp:lastModifiedBy>Murphy, Leticia@CalRecycle</cp:lastModifiedBy>
  <cp:revision>19</cp:revision>
  <dcterms:created xsi:type="dcterms:W3CDTF">2019-06-24T00:29:55Z</dcterms:created>
  <dcterms:modified xsi:type="dcterms:W3CDTF">2022-01-22T01:18:12Z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0x01010071B775D80705A444B69D6928C853CB8D</vt:lpwstr>
  </property>
</Properties>
</file>