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4" r:id="rId4"/>
  </p:sldMasterIdLst>
  <p:notesMasterIdLst>
    <p:notesMasterId r:id="rId37"/>
  </p:notesMasterIdLst>
  <p:handoutMasterIdLst>
    <p:handoutMasterId r:id="rId38"/>
  </p:handoutMasterIdLst>
  <p:sldIdLst>
    <p:sldId id="385" r:id="rId5"/>
    <p:sldId id="406" r:id="rId6"/>
    <p:sldId id="416" r:id="rId7"/>
    <p:sldId id="415" r:id="rId8"/>
    <p:sldId id="408" r:id="rId9"/>
    <p:sldId id="413" r:id="rId10"/>
    <p:sldId id="447" r:id="rId11"/>
    <p:sldId id="407" r:id="rId12"/>
    <p:sldId id="391" r:id="rId13"/>
    <p:sldId id="414" r:id="rId14"/>
    <p:sldId id="448" r:id="rId15"/>
    <p:sldId id="449" r:id="rId16"/>
    <p:sldId id="428" r:id="rId17"/>
    <p:sldId id="429" r:id="rId18"/>
    <p:sldId id="402" r:id="rId19"/>
    <p:sldId id="430" r:id="rId20"/>
    <p:sldId id="403" r:id="rId21"/>
    <p:sldId id="431" r:id="rId22"/>
    <p:sldId id="409" r:id="rId23"/>
    <p:sldId id="432" r:id="rId24"/>
    <p:sldId id="433" r:id="rId25"/>
    <p:sldId id="410" r:id="rId26"/>
    <p:sldId id="434" r:id="rId27"/>
    <p:sldId id="435" r:id="rId28"/>
    <p:sldId id="436" r:id="rId29"/>
    <p:sldId id="443" r:id="rId30"/>
    <p:sldId id="444" r:id="rId31"/>
    <p:sldId id="450" r:id="rId32"/>
    <p:sldId id="445" r:id="rId33"/>
    <p:sldId id="411" r:id="rId34"/>
    <p:sldId id="412" r:id="rId35"/>
    <p:sldId id="417" r:id="rId36"/>
  </p:sldIdLst>
  <p:sldSz cx="12192000" cy="6858000"/>
  <p:notesSz cx="9296400" cy="7010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9136056D-69DA-4B22-ADFB-EC64F4026EEA}">
          <p14:sldIdLst>
            <p14:sldId id="385"/>
            <p14:sldId id="406"/>
            <p14:sldId id="416"/>
            <p14:sldId id="415"/>
            <p14:sldId id="408"/>
            <p14:sldId id="413"/>
            <p14:sldId id="447"/>
            <p14:sldId id="407"/>
            <p14:sldId id="391"/>
            <p14:sldId id="414"/>
            <p14:sldId id="448"/>
            <p14:sldId id="449"/>
            <p14:sldId id="428"/>
            <p14:sldId id="429"/>
            <p14:sldId id="402"/>
            <p14:sldId id="430"/>
            <p14:sldId id="403"/>
            <p14:sldId id="431"/>
            <p14:sldId id="409"/>
            <p14:sldId id="432"/>
            <p14:sldId id="433"/>
            <p14:sldId id="410"/>
            <p14:sldId id="434"/>
            <p14:sldId id="435"/>
            <p14:sldId id="436"/>
            <p14:sldId id="443"/>
            <p14:sldId id="444"/>
            <p14:sldId id="450"/>
            <p14:sldId id="445"/>
            <p14:sldId id="411"/>
            <p14:sldId id="412"/>
            <p14:sldId id="417"/>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Zargar, Kamrun@CalRecycle" initials="ZK" lastIdx="2" clrIdx="0">
    <p:extLst>
      <p:ext uri="{19B8F6BF-5375-455C-9EA6-DF929625EA0E}">
        <p15:presenceInfo xmlns:p15="http://schemas.microsoft.com/office/powerpoint/2012/main" userId="S::Kamrun.Zargar@CalRecycle.ca.gov::5757a30c-18b4-4d93-90fe-dd635df8798e" providerId="AD"/>
      </p:ext>
    </p:extLst>
  </p:cmAuthor>
  <p:cmAuthor id="2" name="Cryder, Zachary@CalRecycle" initials="CZ" lastIdx="3" clrIdx="1">
    <p:extLst>
      <p:ext uri="{19B8F6BF-5375-455C-9EA6-DF929625EA0E}">
        <p15:presenceInfo xmlns:p15="http://schemas.microsoft.com/office/powerpoint/2012/main" userId="S::zachary.cryder@calrecycle.ca.gov::a4fd6dce-9f75-4d61-ac84-e200c418e79c" providerId="AD"/>
      </p:ext>
    </p:extLst>
  </p:cmAuthor>
  <p:cmAuthor id="3" name="Payne, Eric@CalRecycle" initials="PE" lastIdx="35" clrIdx="2">
    <p:extLst>
      <p:ext uri="{19B8F6BF-5375-455C-9EA6-DF929625EA0E}">
        <p15:presenceInfo xmlns:p15="http://schemas.microsoft.com/office/powerpoint/2012/main" userId="S::eric.payne@calrecycle.ca.gov::4de163e0-1826-4eeb-ab82-e2297eb00aa9" providerId="AD"/>
      </p:ext>
    </p:extLst>
  </p:cmAuthor>
  <p:cmAuthor id="4" name="Dan Brown" initials="DB" lastIdx="18" clrIdx="3">
    <p:extLst>
      <p:ext uri="{19B8F6BF-5375-455C-9EA6-DF929625EA0E}">
        <p15:presenceInfo xmlns:p15="http://schemas.microsoft.com/office/powerpoint/2012/main" userId="Dan Brown" providerId="None"/>
      </p:ext>
    </p:extLst>
  </p:cmAuthor>
  <p:cmAuthor id="5" name="Dhillon, Surjit@CalRecycle" initials="DS" lastIdx="6" clrIdx="4">
    <p:extLst>
      <p:ext uri="{19B8F6BF-5375-455C-9EA6-DF929625EA0E}">
        <p15:presenceInfo xmlns:p15="http://schemas.microsoft.com/office/powerpoint/2012/main" userId="S::surjit.dhillon@calrecycle.ca.gov::b588e8cb-774d-4dcd-b15e-30db210e297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55232"/>
    <a:srgbClr val="65A050"/>
    <a:srgbClr val="008000"/>
    <a:srgbClr val="0989B1"/>
    <a:srgbClr val="C6B18D"/>
    <a:srgbClr val="9FD1D4"/>
    <a:srgbClr val="003056"/>
    <a:srgbClr val="AFD4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1691A4-8DD0-4558-ADEE-10238BCA3FE2}" v="1" dt="2022-03-09T20:18:32.8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4371" autoAdjust="0"/>
  </p:normalViewPr>
  <p:slideViewPr>
    <p:cSldViewPr snapToGrid="0">
      <p:cViewPr varScale="1">
        <p:scale>
          <a:sx n="67" d="100"/>
          <a:sy n="67" d="100"/>
        </p:scale>
        <p:origin x="780" y="6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commentAuthors" Target="commentAuthor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presProps" Target="presProps.xml"/><Relationship Id="rId45"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argar, Kamrun@CalRecycle" userId="5757a30c-18b4-4d93-90fe-dd635df8798e" providerId="ADAL" clId="{0C1691A4-8DD0-4558-ADEE-10238BCA3FE2}"/>
    <pc:docChg chg="modSld">
      <pc:chgData name="Zargar, Kamrun@CalRecycle" userId="5757a30c-18b4-4d93-90fe-dd635df8798e" providerId="ADAL" clId="{0C1691A4-8DD0-4558-ADEE-10238BCA3FE2}" dt="2022-03-09T20:18:32.814" v="712"/>
      <pc:docMkLst>
        <pc:docMk/>
      </pc:docMkLst>
      <pc:sldChg chg="modSp mod">
        <pc:chgData name="Zargar, Kamrun@CalRecycle" userId="5757a30c-18b4-4d93-90fe-dd635df8798e" providerId="ADAL" clId="{0C1691A4-8DD0-4558-ADEE-10238BCA3FE2}" dt="2022-03-09T20:11:55.746" v="143" actId="962"/>
        <pc:sldMkLst>
          <pc:docMk/>
          <pc:sldMk cId="3494431096" sldId="428"/>
        </pc:sldMkLst>
        <pc:picChg chg="mod">
          <ac:chgData name="Zargar, Kamrun@CalRecycle" userId="5757a30c-18b4-4d93-90fe-dd635df8798e" providerId="ADAL" clId="{0C1691A4-8DD0-4558-ADEE-10238BCA3FE2}" dt="2022-03-09T20:11:55.746" v="143" actId="962"/>
          <ac:picMkLst>
            <pc:docMk/>
            <pc:sldMk cId="3494431096" sldId="428"/>
            <ac:picMk id="7" creationId="{32D76E24-8F2B-4B96-877F-5DA096EBC383}"/>
          </ac:picMkLst>
        </pc:picChg>
      </pc:sldChg>
      <pc:sldChg chg="modSp mod">
        <pc:chgData name="Zargar, Kamrun@CalRecycle" userId="5757a30c-18b4-4d93-90fe-dd635df8798e" providerId="ADAL" clId="{0C1691A4-8DD0-4558-ADEE-10238BCA3FE2}" dt="2022-03-09T20:12:12.819" v="145" actId="962"/>
        <pc:sldMkLst>
          <pc:docMk/>
          <pc:sldMk cId="3461202685" sldId="429"/>
        </pc:sldMkLst>
        <pc:picChg chg="mod">
          <ac:chgData name="Zargar, Kamrun@CalRecycle" userId="5757a30c-18b4-4d93-90fe-dd635df8798e" providerId="ADAL" clId="{0C1691A4-8DD0-4558-ADEE-10238BCA3FE2}" dt="2022-03-09T20:12:12.819" v="145" actId="962"/>
          <ac:picMkLst>
            <pc:docMk/>
            <pc:sldMk cId="3461202685" sldId="429"/>
            <ac:picMk id="3" creationId="{552DA1A2-6B17-469C-B3F2-DC5FE2612169}"/>
          </ac:picMkLst>
        </pc:picChg>
      </pc:sldChg>
      <pc:sldChg chg="modSp mod">
        <pc:chgData name="Zargar, Kamrun@CalRecycle" userId="5757a30c-18b4-4d93-90fe-dd635df8798e" providerId="ADAL" clId="{0C1691A4-8DD0-4558-ADEE-10238BCA3FE2}" dt="2022-03-09T20:13:02.948" v="243" actId="962"/>
        <pc:sldMkLst>
          <pc:docMk/>
          <pc:sldMk cId="3377264103" sldId="430"/>
        </pc:sldMkLst>
        <pc:picChg chg="mod">
          <ac:chgData name="Zargar, Kamrun@CalRecycle" userId="5757a30c-18b4-4d93-90fe-dd635df8798e" providerId="ADAL" clId="{0C1691A4-8DD0-4558-ADEE-10238BCA3FE2}" dt="2022-03-09T20:13:02.948" v="243" actId="962"/>
          <ac:picMkLst>
            <pc:docMk/>
            <pc:sldMk cId="3377264103" sldId="430"/>
            <ac:picMk id="3" creationId="{9BD13A8F-4111-41E7-AF65-AC6E73CC100E}"/>
          </ac:picMkLst>
        </pc:picChg>
      </pc:sldChg>
      <pc:sldChg chg="modSp mod">
        <pc:chgData name="Zargar, Kamrun@CalRecycle" userId="5757a30c-18b4-4d93-90fe-dd635df8798e" providerId="ADAL" clId="{0C1691A4-8DD0-4558-ADEE-10238BCA3FE2}" dt="2022-03-09T20:13:46.154" v="329" actId="962"/>
        <pc:sldMkLst>
          <pc:docMk/>
          <pc:sldMk cId="562222290" sldId="431"/>
        </pc:sldMkLst>
        <pc:picChg chg="mod">
          <ac:chgData name="Zargar, Kamrun@CalRecycle" userId="5757a30c-18b4-4d93-90fe-dd635df8798e" providerId="ADAL" clId="{0C1691A4-8DD0-4558-ADEE-10238BCA3FE2}" dt="2022-03-09T20:13:46.154" v="329" actId="962"/>
          <ac:picMkLst>
            <pc:docMk/>
            <pc:sldMk cId="562222290" sldId="431"/>
            <ac:picMk id="3" creationId="{AAA6F6D8-4610-4E16-863F-1A5B25C3CEDC}"/>
          </ac:picMkLst>
        </pc:picChg>
      </pc:sldChg>
      <pc:sldChg chg="modSp mod modNotes">
        <pc:chgData name="Zargar, Kamrun@CalRecycle" userId="5757a30c-18b4-4d93-90fe-dd635df8798e" providerId="ADAL" clId="{0C1691A4-8DD0-4558-ADEE-10238BCA3FE2}" dt="2022-03-09T20:18:32.814" v="712"/>
        <pc:sldMkLst>
          <pc:docMk/>
          <pc:sldMk cId="1148548736" sldId="432"/>
        </pc:sldMkLst>
        <pc:spChg chg="mod">
          <ac:chgData name="Zargar, Kamrun@CalRecycle" userId="5757a30c-18b4-4d93-90fe-dd635df8798e" providerId="ADAL" clId="{0C1691A4-8DD0-4558-ADEE-10238BCA3FE2}" dt="2022-03-09T20:18:32.814" v="712"/>
          <ac:spMkLst>
            <pc:docMk/>
            <pc:sldMk cId="1148548736" sldId="432"/>
            <ac:spMk id="11" creationId="{87C31383-F150-479B-BDB4-582B9B7D5022}"/>
          </ac:spMkLst>
        </pc:spChg>
        <pc:picChg chg="mod">
          <ac:chgData name="Zargar, Kamrun@CalRecycle" userId="5757a30c-18b4-4d93-90fe-dd635df8798e" providerId="ADAL" clId="{0C1691A4-8DD0-4558-ADEE-10238BCA3FE2}" dt="2022-03-09T20:14:23.616" v="391" actId="962"/>
          <ac:picMkLst>
            <pc:docMk/>
            <pc:sldMk cId="1148548736" sldId="432"/>
            <ac:picMk id="2" creationId="{B83A0EFF-A535-4126-9DFB-EA52EAB1172A}"/>
          </ac:picMkLst>
        </pc:picChg>
      </pc:sldChg>
      <pc:sldChg chg="modSp mod">
        <pc:chgData name="Zargar, Kamrun@CalRecycle" userId="5757a30c-18b4-4d93-90fe-dd635df8798e" providerId="ADAL" clId="{0C1691A4-8DD0-4558-ADEE-10238BCA3FE2}" dt="2022-03-09T20:15:08.954" v="531" actId="962"/>
        <pc:sldMkLst>
          <pc:docMk/>
          <pc:sldMk cId="2617481775" sldId="433"/>
        </pc:sldMkLst>
        <pc:picChg chg="mod">
          <ac:chgData name="Zargar, Kamrun@CalRecycle" userId="5757a30c-18b4-4d93-90fe-dd635df8798e" providerId="ADAL" clId="{0C1691A4-8DD0-4558-ADEE-10238BCA3FE2}" dt="2022-03-09T20:15:08.954" v="531" actId="962"/>
          <ac:picMkLst>
            <pc:docMk/>
            <pc:sldMk cId="2617481775" sldId="433"/>
            <ac:picMk id="3" creationId="{4A6C584F-E15E-4032-999B-F2BE25F079CF}"/>
          </ac:picMkLst>
        </pc:picChg>
      </pc:sldChg>
      <pc:sldChg chg="modSp mod">
        <pc:chgData name="Zargar, Kamrun@CalRecycle" userId="5757a30c-18b4-4d93-90fe-dd635df8798e" providerId="ADAL" clId="{0C1691A4-8DD0-4558-ADEE-10238BCA3FE2}" dt="2022-03-09T20:15:38.949" v="633" actId="962"/>
        <pc:sldMkLst>
          <pc:docMk/>
          <pc:sldMk cId="1719213657" sldId="434"/>
        </pc:sldMkLst>
        <pc:picChg chg="mod">
          <ac:chgData name="Zargar, Kamrun@CalRecycle" userId="5757a30c-18b4-4d93-90fe-dd635df8798e" providerId="ADAL" clId="{0C1691A4-8DD0-4558-ADEE-10238BCA3FE2}" dt="2022-03-09T20:15:38.949" v="633" actId="962"/>
          <ac:picMkLst>
            <pc:docMk/>
            <pc:sldMk cId="1719213657" sldId="434"/>
            <ac:picMk id="2" creationId="{D5FFEF70-1641-4ED7-8E4C-A96B9D9D8642}"/>
          </ac:picMkLst>
        </pc:picChg>
      </pc:sldChg>
      <pc:sldChg chg="modSp mod">
        <pc:chgData name="Zargar, Kamrun@CalRecycle" userId="5757a30c-18b4-4d93-90fe-dd635df8798e" providerId="ADAL" clId="{0C1691A4-8DD0-4558-ADEE-10238BCA3FE2}" dt="2022-03-09T20:15:51.058" v="635" actId="962"/>
        <pc:sldMkLst>
          <pc:docMk/>
          <pc:sldMk cId="3816395294" sldId="435"/>
        </pc:sldMkLst>
        <pc:picChg chg="mod">
          <ac:chgData name="Zargar, Kamrun@CalRecycle" userId="5757a30c-18b4-4d93-90fe-dd635df8798e" providerId="ADAL" clId="{0C1691A4-8DD0-4558-ADEE-10238BCA3FE2}" dt="2022-03-09T20:15:51.058" v="635" actId="962"/>
          <ac:picMkLst>
            <pc:docMk/>
            <pc:sldMk cId="3816395294" sldId="435"/>
            <ac:picMk id="5" creationId="{6216826F-F5E5-4718-A86A-5EDFF9DF5AA6}"/>
          </ac:picMkLst>
        </pc:picChg>
      </pc:sldChg>
      <pc:sldChg chg="modSp mod">
        <pc:chgData name="Zargar, Kamrun@CalRecycle" userId="5757a30c-18b4-4d93-90fe-dd635df8798e" providerId="ADAL" clId="{0C1691A4-8DD0-4558-ADEE-10238BCA3FE2}" dt="2022-03-09T20:16:02.847" v="637" actId="962"/>
        <pc:sldMkLst>
          <pc:docMk/>
          <pc:sldMk cId="856349381" sldId="436"/>
        </pc:sldMkLst>
        <pc:picChg chg="mod">
          <ac:chgData name="Zargar, Kamrun@CalRecycle" userId="5757a30c-18b4-4d93-90fe-dd635df8798e" providerId="ADAL" clId="{0C1691A4-8DD0-4558-ADEE-10238BCA3FE2}" dt="2022-03-09T20:16:02.847" v="637" actId="962"/>
          <ac:picMkLst>
            <pc:docMk/>
            <pc:sldMk cId="856349381" sldId="436"/>
            <ac:picMk id="2" creationId="{36412F7E-EADE-4B8D-9BBC-EBDD9DF6388C}"/>
          </ac:picMkLst>
        </pc:picChg>
      </pc:sldChg>
      <pc:sldChg chg="modSp mod">
        <pc:chgData name="Zargar, Kamrun@CalRecycle" userId="5757a30c-18b4-4d93-90fe-dd635df8798e" providerId="ADAL" clId="{0C1691A4-8DD0-4558-ADEE-10238BCA3FE2}" dt="2022-03-09T20:16:23.808" v="709" actId="962"/>
        <pc:sldMkLst>
          <pc:docMk/>
          <pc:sldMk cId="2024685090" sldId="443"/>
        </pc:sldMkLst>
        <pc:picChg chg="mod">
          <ac:chgData name="Zargar, Kamrun@CalRecycle" userId="5757a30c-18b4-4d93-90fe-dd635df8798e" providerId="ADAL" clId="{0C1691A4-8DD0-4558-ADEE-10238BCA3FE2}" dt="2022-03-09T20:16:23.808" v="709" actId="962"/>
          <ac:picMkLst>
            <pc:docMk/>
            <pc:sldMk cId="2024685090" sldId="443"/>
            <ac:picMk id="6" creationId="{6EDADA17-E0CA-49DD-8E29-7E6BF9FDE1BE}"/>
          </ac:picMkLst>
        </pc:picChg>
      </pc:sldChg>
      <pc:sldChg chg="modSp mod">
        <pc:chgData name="Zargar, Kamrun@CalRecycle" userId="5757a30c-18b4-4d93-90fe-dd635df8798e" providerId="ADAL" clId="{0C1691A4-8DD0-4558-ADEE-10238BCA3FE2}" dt="2022-03-09T20:16:42.598" v="711" actId="962"/>
        <pc:sldMkLst>
          <pc:docMk/>
          <pc:sldMk cId="1007869034" sldId="444"/>
        </pc:sldMkLst>
        <pc:picChg chg="mod">
          <ac:chgData name="Zargar, Kamrun@CalRecycle" userId="5757a30c-18b4-4d93-90fe-dd635df8798e" providerId="ADAL" clId="{0C1691A4-8DD0-4558-ADEE-10238BCA3FE2}" dt="2022-03-09T20:16:42.598" v="711" actId="962"/>
          <ac:picMkLst>
            <pc:docMk/>
            <pc:sldMk cId="1007869034" sldId="444"/>
            <ac:picMk id="2" creationId="{AC168CDA-2DE8-4329-A7A1-07E9B456DA18}"/>
          </ac:picMkLst>
        </pc:picChg>
      </pc:sldChg>
      <pc:sldChg chg="modSp modNotes">
        <pc:chgData name="Zargar, Kamrun@CalRecycle" userId="5757a30c-18b4-4d93-90fe-dd635df8798e" providerId="ADAL" clId="{0C1691A4-8DD0-4558-ADEE-10238BCA3FE2}" dt="2022-03-09T20:18:32.814" v="712"/>
        <pc:sldMkLst>
          <pc:docMk/>
          <pc:sldMk cId="749563636" sldId="449"/>
        </pc:sldMkLst>
        <pc:spChg chg="mod">
          <ac:chgData name="Zargar, Kamrun@CalRecycle" userId="5757a30c-18b4-4d93-90fe-dd635df8798e" providerId="ADAL" clId="{0C1691A4-8DD0-4558-ADEE-10238BCA3FE2}" dt="2022-03-09T20:18:32.814" v="712"/>
          <ac:spMkLst>
            <pc:docMk/>
            <pc:sldMk cId="749563636" sldId="449"/>
            <ac:spMk id="3" creationId="{43B90593-52A5-49F9-AA49-FB4B6AA32B3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029145" cy="351240"/>
          </a:xfrm>
          <a:prstGeom prst="rect">
            <a:avLst/>
          </a:prstGeom>
        </p:spPr>
        <p:txBody>
          <a:bodyPr vert="horz" lIns="91650" tIns="45825" rIns="91650" bIns="45825" rtlCol="0"/>
          <a:lstStyle>
            <a:lvl1pPr algn="l">
              <a:defRPr sz="1200"/>
            </a:lvl1pPr>
          </a:lstStyle>
          <a:p>
            <a:endParaRPr lang="en-US"/>
          </a:p>
        </p:txBody>
      </p:sp>
      <p:sp>
        <p:nvSpPr>
          <p:cNvPr id="3" name="Date Placeholder 2"/>
          <p:cNvSpPr>
            <a:spLocks noGrp="1"/>
          </p:cNvSpPr>
          <p:nvPr>
            <p:ph type="dt" sz="quarter" idx="1"/>
          </p:nvPr>
        </p:nvSpPr>
        <p:spPr>
          <a:xfrm>
            <a:off x="5265144" y="0"/>
            <a:ext cx="4029145" cy="351240"/>
          </a:xfrm>
          <a:prstGeom prst="rect">
            <a:avLst/>
          </a:prstGeom>
        </p:spPr>
        <p:txBody>
          <a:bodyPr vert="horz" lIns="91650" tIns="45825" rIns="91650" bIns="45825" rtlCol="0"/>
          <a:lstStyle>
            <a:lvl1pPr algn="r">
              <a:defRPr sz="1200"/>
            </a:lvl1pPr>
          </a:lstStyle>
          <a:p>
            <a:fld id="{E5F4A40B-CEDF-44C9-92C0-D48EB58AD2BA}" type="datetimeFigureOut">
              <a:rPr lang="en-US" smtClean="0"/>
              <a:t>3/11/2022</a:t>
            </a:fld>
            <a:endParaRPr lang="en-US"/>
          </a:p>
        </p:txBody>
      </p:sp>
      <p:sp>
        <p:nvSpPr>
          <p:cNvPr id="4" name="Footer Placeholder 3"/>
          <p:cNvSpPr>
            <a:spLocks noGrp="1"/>
          </p:cNvSpPr>
          <p:nvPr>
            <p:ph type="ftr" sz="quarter" idx="2"/>
          </p:nvPr>
        </p:nvSpPr>
        <p:spPr>
          <a:xfrm>
            <a:off x="1" y="6659161"/>
            <a:ext cx="4029145" cy="351239"/>
          </a:xfrm>
          <a:prstGeom prst="rect">
            <a:avLst/>
          </a:prstGeom>
        </p:spPr>
        <p:txBody>
          <a:bodyPr vert="horz" lIns="91650" tIns="45825" rIns="91650" bIns="45825" rtlCol="0" anchor="b"/>
          <a:lstStyle>
            <a:lvl1pPr algn="l">
              <a:defRPr sz="1200"/>
            </a:lvl1pPr>
          </a:lstStyle>
          <a:p>
            <a:endParaRPr lang="en-US"/>
          </a:p>
        </p:txBody>
      </p:sp>
      <p:sp>
        <p:nvSpPr>
          <p:cNvPr id="5" name="Slide Number Placeholder 4"/>
          <p:cNvSpPr>
            <a:spLocks noGrp="1"/>
          </p:cNvSpPr>
          <p:nvPr>
            <p:ph type="sldNum" sz="quarter" idx="3"/>
          </p:nvPr>
        </p:nvSpPr>
        <p:spPr>
          <a:xfrm>
            <a:off x="5265144" y="6659161"/>
            <a:ext cx="4029145" cy="351239"/>
          </a:xfrm>
          <a:prstGeom prst="rect">
            <a:avLst/>
          </a:prstGeom>
        </p:spPr>
        <p:txBody>
          <a:bodyPr vert="horz" lIns="91650" tIns="45825" rIns="91650" bIns="45825" rtlCol="0" anchor="b"/>
          <a:lstStyle>
            <a:lvl1pPr algn="r">
              <a:defRPr sz="1200"/>
            </a:lvl1pPr>
          </a:lstStyle>
          <a:p>
            <a:fld id="{8B22A8B2-6E46-4B90-A4E5-DEE91061D7FC}" type="slidenum">
              <a:rPr lang="en-US" smtClean="0"/>
              <a:t>‹#›</a:t>
            </a:fld>
            <a:endParaRPr lang="en-US"/>
          </a:p>
        </p:txBody>
      </p:sp>
    </p:spTree>
    <p:extLst>
      <p:ext uri="{BB962C8B-B14F-4D97-AF65-F5344CB8AC3E}">
        <p14:creationId xmlns:p14="http://schemas.microsoft.com/office/powerpoint/2010/main" val="31123049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4028439" cy="351737"/>
          </a:xfrm>
          <a:prstGeom prst="rect">
            <a:avLst/>
          </a:prstGeom>
        </p:spPr>
        <p:txBody>
          <a:bodyPr vert="horz" lIns="93172" tIns="46586" rIns="93172" bIns="46586" rtlCol="0"/>
          <a:lstStyle>
            <a:lvl1pPr algn="l">
              <a:defRPr sz="1200"/>
            </a:lvl1pPr>
          </a:lstStyle>
          <a:p>
            <a:endParaRPr lang="en-US"/>
          </a:p>
        </p:txBody>
      </p:sp>
      <p:sp>
        <p:nvSpPr>
          <p:cNvPr id="3" name="Date Placeholder 2"/>
          <p:cNvSpPr>
            <a:spLocks noGrp="1"/>
          </p:cNvSpPr>
          <p:nvPr>
            <p:ph type="dt" idx="1"/>
          </p:nvPr>
        </p:nvSpPr>
        <p:spPr>
          <a:xfrm>
            <a:off x="5265809" y="1"/>
            <a:ext cx="4028439" cy="351737"/>
          </a:xfrm>
          <a:prstGeom prst="rect">
            <a:avLst/>
          </a:prstGeom>
        </p:spPr>
        <p:txBody>
          <a:bodyPr vert="horz" lIns="93172" tIns="46586" rIns="93172" bIns="46586" rtlCol="0"/>
          <a:lstStyle>
            <a:lvl1pPr algn="r">
              <a:defRPr sz="1200"/>
            </a:lvl1pPr>
          </a:lstStyle>
          <a:p>
            <a:fld id="{69AC2B2A-4B42-48FB-ACA8-9C2F5B5C9231}" type="datetimeFigureOut">
              <a:rPr lang="en-US" smtClean="0"/>
              <a:t>3/11/2022</a:t>
            </a:fld>
            <a:endParaRPr lang="en-US"/>
          </a:p>
        </p:txBody>
      </p:sp>
      <p:sp>
        <p:nvSpPr>
          <p:cNvPr id="4" name="Slide Image Placeholder 3"/>
          <p:cNvSpPr>
            <a:spLocks noGrp="1" noRot="1" noChangeAspect="1"/>
          </p:cNvSpPr>
          <p:nvPr>
            <p:ph type="sldImg" idx="2"/>
          </p:nvPr>
        </p:nvSpPr>
        <p:spPr>
          <a:xfrm>
            <a:off x="3551238" y="806450"/>
            <a:ext cx="2119312" cy="1192213"/>
          </a:xfrm>
          <a:prstGeom prst="rect">
            <a:avLst/>
          </a:prstGeom>
          <a:noFill/>
          <a:ln w="12700">
            <a:solidFill>
              <a:prstClr val="black"/>
            </a:solidFill>
          </a:ln>
        </p:spPr>
        <p:txBody>
          <a:bodyPr vert="horz" lIns="93172" tIns="46586" rIns="93172" bIns="46586" rtlCol="0" anchor="ctr"/>
          <a:lstStyle/>
          <a:p>
            <a:endParaRPr lang="en-US"/>
          </a:p>
        </p:txBody>
      </p:sp>
      <p:sp>
        <p:nvSpPr>
          <p:cNvPr id="5" name="Notes Placeholder 4"/>
          <p:cNvSpPr>
            <a:spLocks noGrp="1"/>
          </p:cNvSpPr>
          <p:nvPr>
            <p:ph type="body" sz="quarter" idx="3"/>
          </p:nvPr>
        </p:nvSpPr>
        <p:spPr>
          <a:xfrm>
            <a:off x="929640" y="2077156"/>
            <a:ext cx="7437120" cy="4056945"/>
          </a:xfrm>
          <a:prstGeom prst="rect">
            <a:avLst/>
          </a:prstGeom>
        </p:spPr>
        <p:txBody>
          <a:bodyPr vert="horz" lIns="93172" tIns="46586" rIns="93172" bIns="4658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6658664"/>
            <a:ext cx="4028439" cy="351736"/>
          </a:xfrm>
          <a:prstGeom prst="rect">
            <a:avLst/>
          </a:prstGeom>
        </p:spPr>
        <p:txBody>
          <a:bodyPr vert="horz" lIns="93172" tIns="46586" rIns="93172" bIns="46586" rtlCol="0" anchor="b"/>
          <a:lstStyle>
            <a:lvl1pPr algn="l">
              <a:defRPr sz="1200"/>
            </a:lvl1pPr>
          </a:lstStyle>
          <a:p>
            <a:endParaRPr lang="en-US"/>
          </a:p>
        </p:txBody>
      </p:sp>
      <p:sp>
        <p:nvSpPr>
          <p:cNvPr id="7" name="Slide Number Placeholder 6"/>
          <p:cNvSpPr>
            <a:spLocks noGrp="1"/>
          </p:cNvSpPr>
          <p:nvPr>
            <p:ph type="sldNum" sz="quarter" idx="5"/>
          </p:nvPr>
        </p:nvSpPr>
        <p:spPr>
          <a:xfrm>
            <a:off x="5265809" y="6658664"/>
            <a:ext cx="4028439" cy="351736"/>
          </a:xfrm>
          <a:prstGeom prst="rect">
            <a:avLst/>
          </a:prstGeom>
        </p:spPr>
        <p:txBody>
          <a:bodyPr vert="horz" lIns="93172" tIns="46586" rIns="93172" bIns="46586" rtlCol="0" anchor="b"/>
          <a:lstStyle>
            <a:lvl1pPr algn="r">
              <a:defRPr sz="1200"/>
            </a:lvl1pPr>
          </a:lstStyle>
          <a:p>
            <a:fld id="{1DE51964-3566-4C49-BA1B-81C33D94F3B4}" type="slidenum">
              <a:rPr lang="en-US" smtClean="0"/>
              <a:t>‹#›</a:t>
            </a:fld>
            <a:endParaRPr lang="en-US"/>
          </a:p>
        </p:txBody>
      </p:sp>
    </p:spTree>
    <p:extLst>
      <p:ext uri="{BB962C8B-B14F-4D97-AF65-F5344CB8AC3E}">
        <p14:creationId xmlns:p14="http://schemas.microsoft.com/office/powerpoint/2010/main" val="1553440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768eO1qluZw"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Good morning and thank you for joining us today. This webinar will cover SB 1383 Recycling and Disposal Reporting system reporting requirements. This webinar contains more specific details on how the required data will be entered into the RDRS system. Please note that this is a follow up webinar with the same title that was presented on October 26, 2021. Links to that webinar and the presentation can be found in the Relevant Link slide later in the presentation.</a:t>
            </a:r>
          </a:p>
        </p:txBody>
      </p:sp>
      <p:sp>
        <p:nvSpPr>
          <p:cNvPr id="4" name="Slide Number Placeholder 3"/>
          <p:cNvSpPr>
            <a:spLocks noGrp="1"/>
          </p:cNvSpPr>
          <p:nvPr>
            <p:ph type="sldNum" sz="quarter" idx="5"/>
          </p:nvPr>
        </p:nvSpPr>
        <p:spPr/>
        <p:txBody>
          <a:bodyPr/>
          <a:lstStyle/>
          <a:p>
            <a:fld id="{1DE51964-3566-4C49-BA1B-81C33D94F3B4}" type="slidenum">
              <a:rPr lang="en-US" smtClean="0"/>
              <a:t>1</a:t>
            </a:fld>
            <a:endParaRPr lang="en-US"/>
          </a:p>
        </p:txBody>
      </p:sp>
    </p:spTree>
    <p:extLst>
      <p:ext uri="{BB962C8B-B14F-4D97-AF65-F5344CB8AC3E}">
        <p14:creationId xmlns:p14="http://schemas.microsoft.com/office/powerpoint/2010/main" val="21421280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sz="1200">
                <a:effectLst/>
                <a:latin typeface="Arial" panose="020B0604020202020204" pitchFamily="34" charset="0"/>
                <a:ea typeface="Calibri" panose="020F0502020204030204" pitchFamily="34" charset="0"/>
                <a:cs typeface="Times New Roman" panose="02020603050405020304" pitchFamily="18" charset="0"/>
              </a:rPr>
              <a:t>The disclaimer before you is included in each document and specifies that the use of these documents is optional and not an enforceable regulatory requirement and do not ensure regulatory compliance if they are used. </a:t>
            </a:r>
          </a:p>
          <a:p>
            <a:pPr marL="342900" marR="0" lvl="0" indent="-342900">
              <a:lnSpc>
                <a:spcPct val="107000"/>
              </a:lnSpc>
              <a:spcBef>
                <a:spcPts val="0"/>
              </a:spcBef>
              <a:spcAft>
                <a:spcPts val="800"/>
              </a:spcAft>
              <a:buFont typeface="Arial" panose="020B0604020202020204" pitchFamily="34" charset="0"/>
              <a:buChar char="•"/>
            </a:pPr>
            <a:r>
              <a:rPr lang="en-US" sz="1200">
                <a:effectLst/>
                <a:latin typeface="Arial" panose="020B0604020202020204" pitchFamily="34" charset="0"/>
                <a:ea typeface="Calibri" panose="020F0502020204030204" pitchFamily="34" charset="0"/>
                <a:cs typeface="Times New Roman" panose="02020603050405020304" pitchFamily="18" charset="0"/>
              </a:rPr>
              <a:t>Please read the disclaimer in its entirety before using any of the documents discussed in this webinar. </a:t>
            </a:r>
            <a:r>
              <a:rPr lang="en-US"/>
              <a:t> </a:t>
            </a:r>
          </a:p>
        </p:txBody>
      </p:sp>
      <p:sp>
        <p:nvSpPr>
          <p:cNvPr id="4" name="Slide Number Placeholder 3"/>
          <p:cNvSpPr>
            <a:spLocks noGrp="1"/>
          </p:cNvSpPr>
          <p:nvPr>
            <p:ph type="sldNum" sz="quarter" idx="5"/>
          </p:nvPr>
        </p:nvSpPr>
        <p:spPr/>
        <p:txBody>
          <a:bodyPr/>
          <a:lstStyle/>
          <a:p>
            <a:fld id="{1DE51964-3566-4C49-BA1B-81C33D94F3B4}" type="slidenum">
              <a:rPr lang="en-US" smtClean="0"/>
              <a:t>2</a:t>
            </a:fld>
            <a:endParaRPr lang="en-US"/>
          </a:p>
        </p:txBody>
      </p:sp>
    </p:spTree>
    <p:extLst>
      <p:ext uri="{BB962C8B-B14F-4D97-AF65-F5344CB8AC3E}">
        <p14:creationId xmlns:p14="http://schemas.microsoft.com/office/powerpoint/2010/main" val="25936157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After this morning’s presentation we will have Q&amp;A session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Please use the instructions shown on the slide for the Q&amp;A session. </a:t>
            </a:r>
          </a:p>
          <a:p>
            <a:pPr marL="342900" marR="0" lvl="0" indent="-342900">
              <a:lnSpc>
                <a:spcPct val="107000"/>
              </a:lnSpc>
              <a:spcBef>
                <a:spcPts val="0"/>
              </a:spcBef>
              <a:spcAft>
                <a:spcPts val="0"/>
              </a:spcAft>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3</a:t>
            </a:fld>
            <a:endParaRPr lang="en-US"/>
          </a:p>
        </p:txBody>
      </p:sp>
    </p:spTree>
    <p:extLst>
      <p:ext uri="{BB962C8B-B14F-4D97-AF65-F5344CB8AC3E}">
        <p14:creationId xmlns:p14="http://schemas.microsoft.com/office/powerpoint/2010/main" val="25436303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l">
              <a:buNone/>
            </a:pPr>
            <a:r>
              <a:rPr lang="en-US" sz="1200">
                <a:latin typeface="Arial"/>
                <a:cs typeface="Arial"/>
              </a:rPr>
              <a:t>The purpose of this presentation is to provide information and  guidance regarding the fact that </a:t>
            </a:r>
          </a:p>
          <a:p>
            <a:pPr marL="0" indent="0" algn="l">
              <a:buNone/>
            </a:pPr>
            <a:r>
              <a:rPr lang="en-US" sz="1200">
                <a:latin typeface="Arial"/>
                <a:cs typeface="Arial"/>
              </a:rPr>
              <a:t> </a:t>
            </a:r>
          </a:p>
          <a:p>
            <a:pPr marL="0" indent="0" algn="l">
              <a:buNone/>
            </a:pPr>
            <a:r>
              <a:rPr lang="en-US" sz="1200">
                <a:latin typeface="Arial"/>
                <a:cs typeface="Arial"/>
              </a:rPr>
              <a:t>Regulations for SB1383 created new reporting requirements for CalRecycle’s Recycling and Disposal Reporting System.</a:t>
            </a:r>
          </a:p>
          <a:p>
            <a:pPr marL="0" indent="0" algn="l">
              <a:buNone/>
            </a:pPr>
            <a:endParaRPr lang="en-US" sz="1200">
              <a:latin typeface="Arial"/>
              <a:cs typeface="Arial"/>
            </a:endParaRPr>
          </a:p>
          <a:p>
            <a:pPr marL="0" indent="0" algn="l">
              <a:buNone/>
            </a:pPr>
            <a:r>
              <a:rPr lang="en-US" sz="1200">
                <a:latin typeface="Arial"/>
                <a:cs typeface="Arial"/>
              </a:rPr>
              <a:t>This Presentation will cover these changes to RDRS.</a:t>
            </a:r>
            <a:endParaRPr lang="en-US" sz="1200">
              <a:cs typeface="Calibri"/>
            </a:endParaRPr>
          </a:p>
          <a:p>
            <a:r>
              <a:rPr lang="en-US"/>
              <a:t> </a:t>
            </a:r>
          </a:p>
        </p:txBody>
      </p:sp>
      <p:sp>
        <p:nvSpPr>
          <p:cNvPr id="4" name="Slide Number Placeholder 3"/>
          <p:cNvSpPr>
            <a:spLocks noGrp="1"/>
          </p:cNvSpPr>
          <p:nvPr>
            <p:ph type="sldNum" sz="quarter" idx="5"/>
          </p:nvPr>
        </p:nvSpPr>
        <p:spPr/>
        <p:txBody>
          <a:bodyPr/>
          <a:lstStyle/>
          <a:p>
            <a:fld id="{1DE51964-3566-4C49-BA1B-81C33D94F3B4}" type="slidenum">
              <a:rPr lang="en-US" smtClean="0"/>
              <a:t>4</a:t>
            </a:fld>
            <a:endParaRPr lang="en-US"/>
          </a:p>
        </p:txBody>
      </p:sp>
    </p:spTree>
    <p:extLst>
      <p:ext uri="{BB962C8B-B14F-4D97-AF65-F5344CB8AC3E}">
        <p14:creationId xmlns:p14="http://schemas.microsoft.com/office/powerpoint/2010/main" val="3497494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r>
              <a:rPr lang="en-US">
                <a:latin typeface="Arial" panose="020B0604020202020204" pitchFamily="34" charset="0"/>
                <a:cs typeface="Arial" panose="020B0604020202020204" pitchFamily="34" charset="0"/>
              </a:rPr>
              <a:t>This presentation will cover: </a:t>
            </a:r>
          </a:p>
          <a:p>
            <a:pPr marL="285750" marR="0" lvl="0" indent="-285750" algn="l" defTabSz="914400" rtl="0" eaLnBrk="1" fontAlgn="auto" latinLnBrk="0" hangingPunct="1">
              <a:lnSpc>
                <a:spcPct val="100000"/>
              </a:lnSpc>
              <a:spcBef>
                <a:spcPts val="0"/>
              </a:spcBef>
              <a:spcAft>
                <a:spcPts val="0"/>
              </a:spcAft>
              <a:buClrTx/>
              <a:buSzTx/>
              <a:buFont typeface="+mj-lt"/>
              <a:buAutoNum type="romanUcPeriod"/>
              <a:tabLst/>
              <a:defRPr/>
            </a:pPr>
            <a:r>
              <a:rPr lang="en-US" sz="1200">
                <a:latin typeface="Arial"/>
                <a:cs typeface="Arial"/>
              </a:rPr>
              <a:t>      Who needs to comply with SB1383 RDRS Reporting?</a:t>
            </a:r>
            <a:endParaRPr lang="en-US" sz="1200">
              <a:latin typeface="Arial" panose="020B0604020202020204" pitchFamily="34" charset="0"/>
              <a:cs typeface="Arial" panose="020B0604020202020204" pitchFamily="34" charset="0"/>
            </a:endParaRPr>
          </a:p>
          <a:p>
            <a:pPr marL="514350" marR="0" lvl="0" indent="-514350" algn="l" defTabSz="914400" rtl="0" eaLnBrk="1" fontAlgn="auto" latinLnBrk="0" hangingPunct="1">
              <a:lnSpc>
                <a:spcPct val="100000"/>
              </a:lnSpc>
              <a:spcBef>
                <a:spcPts val="0"/>
              </a:spcBef>
              <a:spcAft>
                <a:spcPts val="0"/>
              </a:spcAft>
              <a:buClrTx/>
              <a:buSzTx/>
              <a:buFont typeface="+mj-lt"/>
              <a:buAutoNum type="romanUcPeriod"/>
              <a:tabLst/>
              <a:defRPr/>
            </a:pPr>
            <a:r>
              <a:rPr lang="en-US" sz="2400">
                <a:latin typeface="Arial" panose="020B0604020202020204" pitchFamily="34" charset="0"/>
                <a:cs typeface="Arial" panose="020B0604020202020204" pitchFamily="34" charset="0"/>
              </a:rPr>
              <a:t>SB1383 Regulation Sections that pertain to RDRS Reporting Requirements,</a:t>
            </a:r>
          </a:p>
          <a:p>
            <a:pPr marL="571500" indent="-571500">
              <a:buFont typeface="+mj-lt"/>
              <a:buAutoNum type="romanUcPeriod"/>
            </a:pPr>
            <a:r>
              <a:rPr lang="en-US" sz="2400">
                <a:latin typeface="Arial" panose="020B0604020202020204" pitchFamily="34" charset="0"/>
                <a:cs typeface="Arial" panose="020B0604020202020204" pitchFamily="34" charset="0"/>
              </a:rPr>
              <a:t>Description of the data and screen-shots of the RDRS “Organics Measurement”  section, for:</a:t>
            </a:r>
          </a:p>
          <a:p>
            <a:pPr marL="0" indent="0">
              <a:buNone/>
            </a:pPr>
            <a:endParaRPr lang="en-US" sz="2400">
              <a:latin typeface="Arial" panose="020B0604020202020204" pitchFamily="34" charset="0"/>
              <a:cs typeface="Arial" panose="020B0604020202020204" pitchFamily="34" charset="0"/>
            </a:endParaRPr>
          </a:p>
          <a:p>
            <a:pPr lvl="1"/>
            <a:r>
              <a:rPr lang="en-US">
                <a:latin typeface="Arial" panose="020B0604020202020204" pitchFamily="34" charset="0"/>
                <a:cs typeface="Arial" panose="020B0604020202020204" pitchFamily="34" charset="0"/>
              </a:rPr>
              <a:t>Haulers </a:t>
            </a:r>
            <a:r>
              <a:rPr lang="en-US" i="1">
                <a:latin typeface="Arial" panose="020B0604020202020204" pitchFamily="34" charset="0"/>
                <a:cs typeface="Arial" panose="020B0604020202020204" pitchFamily="34" charset="0"/>
              </a:rPr>
              <a:t>(which have no additional reporting required in RDRS pursuant to SB1383)</a:t>
            </a:r>
          </a:p>
          <a:p>
            <a:pPr lvl="1"/>
            <a:r>
              <a:rPr lang="en-US">
                <a:latin typeface="Arial" panose="020B0604020202020204" pitchFamily="34" charset="0"/>
                <a:cs typeface="Arial" panose="020B0604020202020204" pitchFamily="34" charset="0"/>
              </a:rPr>
              <a:t>Transfer/Processors</a:t>
            </a:r>
          </a:p>
          <a:p>
            <a:pPr lvl="1"/>
            <a:r>
              <a:rPr lang="en-US">
                <a:latin typeface="Arial" panose="020B0604020202020204" pitchFamily="34" charset="0"/>
                <a:cs typeface="Arial" panose="020B0604020202020204" pitchFamily="34" charset="0"/>
              </a:rPr>
              <a:t>Recycling and Composting Facilities and Operations, and </a:t>
            </a:r>
          </a:p>
          <a:p>
            <a:pPr lvl="1"/>
            <a:r>
              <a:rPr lang="en-US">
                <a:latin typeface="Arial" panose="020B0604020202020204" pitchFamily="34" charset="0"/>
                <a:cs typeface="Arial" panose="020B0604020202020204" pitchFamily="34" charset="0"/>
              </a:rPr>
              <a:t>Disposal Facilities and Operations</a:t>
            </a:r>
          </a:p>
          <a:p>
            <a:pPr marL="457200" lvl="1" indent="0">
              <a:buNone/>
            </a:pPr>
            <a:endParaRPr lang="en-US">
              <a:latin typeface="Arial" panose="020B0604020202020204" pitchFamily="34" charset="0"/>
              <a:cs typeface="Arial" panose="020B0604020202020204" pitchFamily="34" charset="0"/>
            </a:endParaRPr>
          </a:p>
          <a:p>
            <a:pPr marL="0" indent="0">
              <a:buNone/>
            </a:pPr>
            <a:r>
              <a:rPr lang="en-US" sz="2400">
                <a:latin typeface="Arial" panose="020B0604020202020204" pitchFamily="34" charset="0"/>
                <a:cs typeface="Arial" panose="020B0604020202020204" pitchFamily="34" charset="0"/>
              </a:rPr>
              <a:t>IV.  Finally, at the end of the presentation we will open the webinar for questions</a:t>
            </a:r>
          </a:p>
          <a:p>
            <a:endParaRPr lang="en-US"/>
          </a:p>
        </p:txBody>
      </p:sp>
      <p:sp>
        <p:nvSpPr>
          <p:cNvPr id="4" name="Slide Number Placeholder 3"/>
          <p:cNvSpPr>
            <a:spLocks noGrp="1"/>
          </p:cNvSpPr>
          <p:nvPr>
            <p:ph type="sldNum" sz="quarter" idx="5"/>
          </p:nvPr>
        </p:nvSpPr>
        <p:spPr/>
        <p:txBody>
          <a:bodyPr/>
          <a:lstStyle/>
          <a:p>
            <a:fld id="{1DE51964-3566-4C49-BA1B-81C33D94F3B4}" type="slidenum">
              <a:rPr lang="en-US" smtClean="0"/>
              <a:t>5</a:t>
            </a:fld>
            <a:endParaRPr lang="en-US"/>
          </a:p>
        </p:txBody>
      </p:sp>
    </p:spTree>
    <p:extLst>
      <p:ext uri="{BB962C8B-B14F-4D97-AF65-F5344CB8AC3E}">
        <p14:creationId xmlns:p14="http://schemas.microsoft.com/office/powerpoint/2010/main" val="16853396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a:latin typeface="Arial" panose="020B0604020202020204" pitchFamily="34" charset="0"/>
                <a:cs typeface="Arial" panose="020B0604020202020204" pitchFamily="34" charset="0"/>
              </a:rPr>
              <a:t>Please note that, SB 1383 RDRS reporting only applies to entities that are required to report pursuant to AB 901</a:t>
            </a:r>
          </a:p>
          <a:p>
            <a:pPr marL="171450" indent="-171450">
              <a:buFont typeface="Arial" panose="020B0604020202020204" pitchFamily="34" charset="0"/>
              <a:buChar char="•"/>
            </a:pPr>
            <a:r>
              <a:rPr lang="en-US">
                <a:latin typeface="Arial" panose="020B0604020202020204" pitchFamily="34" charset="0"/>
                <a:cs typeface="Arial" panose="020B0604020202020204" pitchFamily="34" charset="0"/>
              </a:rPr>
              <a:t>If you are not registered in RDRS, and need to assess if you are required to report pursuant to AB 901, please navigate to the following links: </a:t>
            </a:r>
          </a:p>
          <a:p>
            <a:endParaRPr lang="en-US"/>
          </a:p>
        </p:txBody>
      </p:sp>
      <p:sp>
        <p:nvSpPr>
          <p:cNvPr id="4" name="Slide Number Placeholder 3"/>
          <p:cNvSpPr>
            <a:spLocks noGrp="1"/>
          </p:cNvSpPr>
          <p:nvPr>
            <p:ph type="sldNum" sz="quarter" idx="5"/>
          </p:nvPr>
        </p:nvSpPr>
        <p:spPr/>
        <p:txBody>
          <a:bodyPr/>
          <a:lstStyle/>
          <a:p>
            <a:fld id="{1DE51964-3566-4C49-BA1B-81C33D94F3B4}" type="slidenum">
              <a:rPr lang="en-US" smtClean="0"/>
              <a:t>6</a:t>
            </a:fld>
            <a:endParaRPr lang="en-US"/>
          </a:p>
        </p:txBody>
      </p:sp>
    </p:spTree>
    <p:extLst>
      <p:ext uri="{BB962C8B-B14F-4D97-AF65-F5344CB8AC3E}">
        <p14:creationId xmlns:p14="http://schemas.microsoft.com/office/powerpoint/2010/main" val="9610466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US">
                <a:latin typeface="Arial" panose="020B0604020202020204" pitchFamily="34" charset="0"/>
                <a:cs typeface="Arial" panose="020B0604020202020204" pitchFamily="34" charset="0"/>
              </a:rPr>
              <a:t>I would like to say a few words regarding “Dependent” activities, which will become important later in this presentation. </a:t>
            </a:r>
          </a:p>
          <a:p>
            <a:pPr marL="171450" indent="-171450">
              <a:buFont typeface="Arial" panose="020B0604020202020204" pitchFamily="34" charset="0"/>
              <a:buChar char="•"/>
            </a:pPr>
            <a:r>
              <a:rPr lang="en-US">
                <a:effectLst/>
                <a:latin typeface="Arial" panose="020B0604020202020204" pitchFamily="34" charset="0"/>
                <a:cs typeface="Arial" panose="020B0604020202020204" pitchFamily="34" charset="0"/>
              </a:rPr>
              <a:t>A recycling and composting facility and operation may combine their RDRS reporting with a parent transfer/processor or disposal facility if the parent has the same operator and is located at the same physical location.</a:t>
            </a:r>
          </a:p>
          <a:p>
            <a:pPr marL="171450" indent="-171450">
              <a:buFont typeface="Arial" panose="020B0604020202020204" pitchFamily="34" charset="0"/>
              <a:buChar char="•"/>
            </a:pPr>
            <a:r>
              <a:rPr lang="en-US">
                <a:effectLst/>
                <a:latin typeface="Arial" panose="020B0604020202020204" pitchFamily="34" charset="0"/>
                <a:cs typeface="Arial" panose="020B0604020202020204" pitchFamily="34" charset="0"/>
              </a:rPr>
              <a:t>The recycling and composting facility and operation would be called a "dependent" entity in this case.</a:t>
            </a:r>
          </a:p>
          <a:p>
            <a:pPr marL="171450" indent="-171450">
              <a:buFont typeface="Arial" panose="020B0604020202020204" pitchFamily="34" charset="0"/>
              <a:buChar char="•"/>
            </a:pPr>
            <a:r>
              <a:rPr lang="en-US">
                <a:latin typeface="Arial" panose="020B0604020202020204" pitchFamily="34" charset="0"/>
                <a:cs typeface="Arial" panose="020B0604020202020204" pitchFamily="34" charset="0"/>
              </a:rPr>
              <a:t>For additional information on how to register a “dependent” activity please navigate to the following training video : </a:t>
            </a:r>
            <a:r>
              <a:rPr lang="en-US">
                <a:latin typeface="Arial" panose="020B0604020202020204" pitchFamily="34" charset="0"/>
                <a:cs typeface="Arial" panose="020B0604020202020204" pitchFamily="34" charset="0"/>
                <a:hlinkClick r:id="rId3"/>
              </a:rPr>
              <a:t>How to register a complex site.</a:t>
            </a:r>
            <a:r>
              <a:rPr lang="en-US">
                <a:latin typeface="Arial" panose="020B0604020202020204" pitchFamily="34" charset="0"/>
                <a:cs typeface="Arial" panose="020B0604020202020204" pitchFamily="34" charset="0"/>
              </a:rPr>
              <a:t> </a:t>
            </a:r>
          </a:p>
          <a:p>
            <a:pPr marL="171450" indent="-171450">
              <a:buFont typeface="Arial" panose="020B0604020202020204" pitchFamily="34" charset="0"/>
              <a:buChar char="•"/>
            </a:pPr>
            <a:r>
              <a:rPr lang="en-US">
                <a:latin typeface="Arial" panose="020B0604020202020204" pitchFamily="34" charset="0"/>
                <a:cs typeface="Arial" panose="020B0604020202020204" pitchFamily="34" charset="0"/>
              </a:rPr>
              <a:t>For additional help, you may also contact the RDRS Team by emailing us at </a:t>
            </a:r>
            <a:r>
              <a:rPr lang="en-US">
                <a:solidFill>
                  <a:schemeClr val="accent1">
                    <a:lumMod val="75000"/>
                  </a:schemeClr>
                </a:solidFill>
                <a:latin typeface="Arial" panose="020B0604020202020204" pitchFamily="34" charset="0"/>
                <a:cs typeface="Arial" panose="020B0604020202020204" pitchFamily="34" charset="0"/>
              </a:rPr>
              <a:t>RDRS@Calrecycle.ca.gov</a:t>
            </a:r>
          </a:p>
          <a:p>
            <a:pPr marL="171450" indent="-171450">
              <a:buFont typeface="Arial" panose="020B0604020202020204" pitchFamily="34" charset="0"/>
              <a:buChar char="•"/>
            </a:pPr>
            <a:endParaRPr lang="en-US">
              <a:effectLst/>
              <a:latin typeface="Arial" panose="020B0604020202020204" pitchFamily="34" charset="0"/>
              <a:cs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1DE51964-3566-4C49-BA1B-81C33D94F3B4}" type="slidenum">
              <a:rPr lang="en-US" smtClean="0"/>
              <a:t>7</a:t>
            </a:fld>
            <a:endParaRPr lang="en-US"/>
          </a:p>
        </p:txBody>
      </p:sp>
    </p:spTree>
    <p:extLst>
      <p:ext uri="{BB962C8B-B14F-4D97-AF65-F5344CB8AC3E}">
        <p14:creationId xmlns:p14="http://schemas.microsoft.com/office/powerpoint/2010/main" val="28185292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SB 1383 Regulation that cover RDRS reporting requirements are covered in </a:t>
            </a:r>
            <a:r>
              <a:rPr lang="fr-FR" dirty="0">
                <a:latin typeface="Arial" panose="020B0604020202020204" pitchFamily="34" charset="0"/>
                <a:cs typeface="Arial" panose="020B0604020202020204" pitchFamily="34" charset="0"/>
              </a:rPr>
              <a:t>California Code of </a:t>
            </a:r>
            <a:r>
              <a:rPr lang="fr-FR" dirty="0" err="1">
                <a:latin typeface="Arial" panose="020B0604020202020204" pitchFamily="34" charset="0"/>
                <a:cs typeface="Arial" panose="020B0604020202020204" pitchFamily="34" charset="0"/>
              </a:rPr>
              <a:t>Regulations</a:t>
            </a:r>
            <a:r>
              <a:rPr lang="fr-FR" dirty="0">
                <a:latin typeface="Arial" panose="020B0604020202020204" pitchFamily="34" charset="0"/>
                <a:cs typeface="Arial" panose="020B0604020202020204" pitchFamily="34" charset="0"/>
              </a:rPr>
              <a:t>, Title14, Division 7, </a:t>
            </a:r>
            <a:r>
              <a:rPr lang="fr-FR" dirty="0" err="1">
                <a:latin typeface="Arial" panose="020B0604020202020204" pitchFamily="34" charset="0"/>
                <a:cs typeface="Arial" panose="020B0604020202020204" pitchFamily="34" charset="0"/>
              </a:rPr>
              <a:t>Chapter</a:t>
            </a:r>
            <a:r>
              <a:rPr lang="fr-FR" dirty="0">
                <a:latin typeface="Arial" panose="020B0604020202020204" pitchFamily="34" charset="0"/>
                <a:cs typeface="Arial" panose="020B0604020202020204" pitchFamily="34" charset="0"/>
              </a:rPr>
              <a:t> 9, Article 9.25, and Sections: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fr-FR" dirty="0">
                <a:latin typeface="Arial" panose="020B0604020202020204" pitchFamily="34" charset="0"/>
                <a:cs typeface="Arial" panose="020B0604020202020204" pitchFamily="34" charset="0"/>
              </a:rPr>
              <a:t>18815.4 for </a:t>
            </a:r>
            <a:r>
              <a:rPr lang="fr-FR" dirty="0" err="1">
                <a:latin typeface="Arial" panose="020B0604020202020204" pitchFamily="34" charset="0"/>
                <a:cs typeface="Arial" panose="020B0604020202020204" pitchFamily="34" charset="0"/>
              </a:rPr>
              <a:t>Haulers</a:t>
            </a:r>
            <a:endParaRPr lang="fr-FR" dirty="0">
              <a:latin typeface="Arial" panose="020B0604020202020204" pitchFamily="34" charset="0"/>
              <a:cs typeface="Arial" panose="020B0604020202020204" pitchFamily="34" charset="0"/>
            </a:endParaRP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fr-FR" dirty="0">
                <a:latin typeface="Arial" panose="020B0604020202020204" pitchFamily="34" charset="0"/>
                <a:cs typeface="Arial" panose="020B0604020202020204" pitchFamily="34" charset="0"/>
              </a:rPr>
              <a:t>18815.5 For Transfer/Processors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fr-FR" dirty="0">
                <a:latin typeface="Arial" panose="020B0604020202020204" pitchFamily="34" charset="0"/>
                <a:cs typeface="Arial" panose="020B0604020202020204" pitchFamily="34" charset="0"/>
              </a:rPr>
              <a:t>18815.7 for </a:t>
            </a:r>
            <a:r>
              <a:rPr lang="fr-FR" dirty="0" err="1">
                <a:latin typeface="Arial" panose="020B0604020202020204" pitchFamily="34" charset="0"/>
                <a:cs typeface="Arial" panose="020B0604020202020204" pitchFamily="34" charset="0"/>
              </a:rPr>
              <a:t>recycling</a:t>
            </a:r>
            <a:r>
              <a:rPr lang="fr-FR" dirty="0">
                <a:latin typeface="Arial" panose="020B0604020202020204" pitchFamily="34" charset="0"/>
                <a:cs typeface="Arial" panose="020B0604020202020204" pitchFamily="34" charset="0"/>
              </a:rPr>
              <a:t> and </a:t>
            </a:r>
            <a:r>
              <a:rPr lang="fr-FR" dirty="0" err="1">
                <a:latin typeface="Arial" panose="020B0604020202020204" pitchFamily="34" charset="0"/>
                <a:cs typeface="Arial" panose="020B0604020202020204" pitchFamily="34" charset="0"/>
              </a:rPr>
              <a:t>composting</a:t>
            </a:r>
            <a:r>
              <a:rPr lang="fr-FR" dirty="0">
                <a:latin typeface="Arial" panose="020B0604020202020204" pitchFamily="34" charset="0"/>
                <a:cs typeface="Arial" panose="020B0604020202020204" pitchFamily="34" charset="0"/>
              </a:rPr>
              <a:t> Facilities and Operations</a:t>
            </a:r>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8</a:t>
            </a:fld>
            <a:endParaRPr lang="en-US"/>
          </a:p>
        </p:txBody>
      </p:sp>
    </p:spTree>
    <p:extLst>
      <p:ext uri="{BB962C8B-B14F-4D97-AF65-F5344CB8AC3E}">
        <p14:creationId xmlns:p14="http://schemas.microsoft.com/office/powerpoint/2010/main" val="829578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Now, I will cover the </a:t>
            </a:r>
            <a:r>
              <a:rPr lang="en-US" b="0">
                <a:latin typeface="Arial" panose="020B0604020202020204" pitchFamily="34" charset="0"/>
                <a:cs typeface="Arial" panose="020B0604020202020204" pitchFamily="34" charset="0"/>
              </a:rPr>
              <a:t>SB 1383 RDRS Reporting Requirements for the various entity types</a:t>
            </a:r>
          </a:p>
        </p:txBody>
      </p:sp>
      <p:sp>
        <p:nvSpPr>
          <p:cNvPr id="4" name="Slide Number Placeholder 3"/>
          <p:cNvSpPr>
            <a:spLocks noGrp="1"/>
          </p:cNvSpPr>
          <p:nvPr>
            <p:ph type="sldNum" sz="quarter" idx="5"/>
          </p:nvPr>
        </p:nvSpPr>
        <p:spPr/>
        <p:txBody>
          <a:bodyPr/>
          <a:lstStyle/>
          <a:p>
            <a:fld id="{1DE51964-3566-4C49-BA1B-81C33D94F3B4}" type="slidenum">
              <a:rPr lang="en-US" smtClean="0"/>
              <a:t>9</a:t>
            </a:fld>
            <a:endParaRPr lang="en-US"/>
          </a:p>
        </p:txBody>
      </p:sp>
    </p:spTree>
    <p:extLst>
      <p:ext uri="{BB962C8B-B14F-4D97-AF65-F5344CB8AC3E}">
        <p14:creationId xmlns:p14="http://schemas.microsoft.com/office/powerpoint/2010/main" val="32399058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Haulers, do not need to report additional information to RDRS but are required to identify </a:t>
            </a:r>
            <a:r>
              <a:rPr lang="en-US" dirty="0">
                <a:latin typeface="Arial" panose="020B0604020202020204" pitchFamily="34" charset="0"/>
                <a:cs typeface="Arial" panose="020B0604020202020204" pitchFamily="34" charset="0"/>
              </a:rPr>
              <a:t> (at the time of delivery), for all materials delivered to each receiving reporting entity whether the material is collected from a, Source separated organic waste collection stream OR from a Mixed waste organic collection stream.</a:t>
            </a:r>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10</a:t>
            </a:fld>
            <a:endParaRPr lang="en-US"/>
          </a:p>
        </p:txBody>
      </p:sp>
    </p:spTree>
    <p:extLst>
      <p:ext uri="{BB962C8B-B14F-4D97-AF65-F5344CB8AC3E}">
        <p14:creationId xmlns:p14="http://schemas.microsoft.com/office/powerpoint/2010/main" val="31518284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Let me provide a quick disclaimer about the screen-shots and associated text you will see in this part of the presentation. </a:t>
            </a:r>
          </a:p>
          <a:p>
            <a:r>
              <a:rPr lang="en-US"/>
              <a:t>Please note that the screen-shots and associated texts shown in this part of the presentation are not final and may be fine-tuned as the system is finalized.</a:t>
            </a:r>
          </a:p>
        </p:txBody>
      </p:sp>
      <p:sp>
        <p:nvSpPr>
          <p:cNvPr id="4" name="Slide Number Placeholder 3"/>
          <p:cNvSpPr>
            <a:spLocks noGrp="1"/>
          </p:cNvSpPr>
          <p:nvPr>
            <p:ph type="sldNum" sz="quarter" idx="5"/>
          </p:nvPr>
        </p:nvSpPr>
        <p:spPr/>
        <p:txBody>
          <a:bodyPr/>
          <a:lstStyle/>
          <a:p>
            <a:fld id="{1DE51964-3566-4C49-BA1B-81C33D94F3B4}" type="slidenum">
              <a:rPr lang="en-US" smtClean="0"/>
              <a:t>11</a:t>
            </a:fld>
            <a:endParaRPr lang="en-US"/>
          </a:p>
        </p:txBody>
      </p:sp>
    </p:spTree>
    <p:extLst>
      <p:ext uri="{BB962C8B-B14F-4D97-AF65-F5344CB8AC3E}">
        <p14:creationId xmlns:p14="http://schemas.microsoft.com/office/powerpoint/2010/main" val="6096353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b="1" u="sng" dirty="0">
                <a:effectLst/>
                <a:latin typeface="Arial" panose="020B0604020202020204" pitchFamily="34" charset="0"/>
                <a:cs typeface="Arial" panose="020B0604020202020204" pitchFamily="34" charset="0"/>
              </a:rPr>
              <a:t>Now I will start with describing the SB 1383 RDRS reporting requirements for Transfer/Processors who will need to report on:</a:t>
            </a:r>
          </a:p>
          <a:p>
            <a:pPr marL="0" indent="0">
              <a:buNone/>
            </a:pPr>
            <a:endParaRPr lang="en-US" b="1" u="sng" dirty="0">
              <a:effectLst/>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M</a:t>
            </a:r>
            <a:r>
              <a:rPr lang="en-US" dirty="0">
                <a:effectLst/>
                <a:latin typeface="Arial" panose="020B0604020202020204" pitchFamily="34" charset="0"/>
                <a:cs typeface="Arial" panose="020B0604020202020204" pitchFamily="34" charset="0"/>
              </a:rPr>
              <a:t>ixed waste organic collection streams</a:t>
            </a:r>
          </a:p>
          <a:p>
            <a:r>
              <a:rPr lang="en-US" dirty="0">
                <a:latin typeface="Arial" panose="020B0604020202020204" pitchFamily="34" charset="0"/>
                <a:cs typeface="Arial" panose="020B0604020202020204" pitchFamily="34" charset="0"/>
              </a:rPr>
              <a:t>S</a:t>
            </a:r>
            <a:r>
              <a:rPr lang="en-US" dirty="0">
                <a:effectLst/>
                <a:latin typeface="Arial" panose="020B0604020202020204" pitchFamily="34" charset="0"/>
                <a:cs typeface="Arial" panose="020B0604020202020204" pitchFamily="34" charset="0"/>
              </a:rPr>
              <a:t>ource-separated organic waste collection streams</a:t>
            </a:r>
          </a:p>
          <a:p>
            <a:r>
              <a:rPr lang="en-US" dirty="0">
                <a:latin typeface="Arial" panose="020B0604020202020204" pitchFamily="34" charset="0"/>
                <a:cs typeface="Arial" panose="020B0604020202020204" pitchFamily="34" charset="0"/>
              </a:rPr>
              <a:t>gray</a:t>
            </a:r>
            <a:r>
              <a:rPr lang="en-US" dirty="0">
                <a:effectLst/>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C</a:t>
            </a:r>
            <a:r>
              <a:rPr lang="en-US" dirty="0">
                <a:effectLst/>
                <a:latin typeface="Arial" panose="020B0604020202020204" pitchFamily="34" charset="0"/>
                <a:cs typeface="Arial" panose="020B0604020202020204" pitchFamily="34" charset="0"/>
              </a:rPr>
              <a:t>ontainer </a:t>
            </a:r>
            <a:r>
              <a:rPr lang="en-US" dirty="0">
                <a:latin typeface="Arial" panose="020B0604020202020204" pitchFamily="34" charset="0"/>
                <a:cs typeface="Arial" panose="020B0604020202020204" pitchFamily="34" charset="0"/>
              </a:rPr>
              <a:t>E</a:t>
            </a:r>
            <a:r>
              <a:rPr lang="en-US" dirty="0">
                <a:effectLst/>
                <a:latin typeface="Arial" panose="020B0604020202020204" pitchFamily="34" charset="0"/>
                <a:cs typeface="Arial" panose="020B0604020202020204" pitchFamily="34" charset="0"/>
              </a:rPr>
              <a:t>valuations (if applicable), and</a:t>
            </a:r>
          </a:p>
          <a:p>
            <a:r>
              <a:rPr lang="en-US" dirty="0">
                <a:effectLst/>
                <a:latin typeface="Arial" panose="020B0604020202020204" pitchFamily="34" charset="0"/>
                <a:cs typeface="Arial" panose="020B0604020202020204" pitchFamily="34" charset="0"/>
              </a:rPr>
              <a:t>Any “Dependent” recycling and composting facilities and operations.</a:t>
            </a:r>
          </a:p>
          <a:p>
            <a:r>
              <a:rPr lang="en-US" dirty="0">
                <a:effectLst/>
                <a:latin typeface="Arial" panose="020B0604020202020204" pitchFamily="34" charset="0"/>
                <a:cs typeface="Arial" panose="020B0604020202020204" pitchFamily="34" charset="0"/>
              </a:rPr>
              <a:t>This information will be collected in a new "Organics Measurement" tab</a:t>
            </a:r>
            <a:r>
              <a:rPr lang="en-US" sz="1000" dirty="0">
                <a:effectLst/>
                <a:latin typeface="Arial" panose="020B0604020202020204" pitchFamily="34" charset="0"/>
                <a:cs typeface="Arial" panose="020B0604020202020204" pitchFamily="34" charset="0"/>
              </a:rPr>
              <a:t>.</a:t>
            </a:r>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12</a:t>
            </a:fld>
            <a:endParaRPr lang="en-US"/>
          </a:p>
        </p:txBody>
      </p:sp>
    </p:spTree>
    <p:extLst>
      <p:ext uri="{BB962C8B-B14F-4D97-AF65-F5344CB8AC3E}">
        <p14:creationId xmlns:p14="http://schemas.microsoft.com/office/powerpoint/2010/main" val="6552187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a:t>Now I will go over in more detail, the organic measurement requirements for Transfer and Processors. </a:t>
            </a:r>
          </a:p>
          <a:p>
            <a:pPr marL="342900" marR="0" lvl="0" indent="-342900">
              <a:lnSpc>
                <a:spcPct val="107000"/>
              </a:lnSpc>
              <a:spcBef>
                <a:spcPts val="0"/>
              </a:spcBef>
              <a:spcAft>
                <a:spcPts val="0"/>
              </a:spcAft>
              <a:buFont typeface="Arial" panose="020B0604020202020204" pitchFamily="34" charset="0"/>
              <a:buChar char="•"/>
            </a:pPr>
            <a:r>
              <a:rPr lang="en-US"/>
              <a:t>Once you log in to RDRS per usual for the 2022 Q1 reporting window (May 1 to May 31), you will see an additional tab for “Organic Measurements”</a:t>
            </a:r>
          </a:p>
          <a:p>
            <a:pPr marL="342900" marR="0" lvl="0" indent="-342900">
              <a:lnSpc>
                <a:spcPct val="107000"/>
              </a:lnSpc>
              <a:spcBef>
                <a:spcPts val="0"/>
              </a:spcBef>
              <a:spcAft>
                <a:spcPts val="0"/>
              </a:spcAft>
              <a:buFont typeface="Arial" panose="020B0604020202020204" pitchFamily="34" charset="0"/>
              <a:buChar char="•"/>
            </a:pPr>
            <a:r>
              <a:rPr lang="en-US"/>
              <a:t>This is where you will enter data pursuant SB 1383 regulations.</a:t>
            </a:r>
          </a:p>
        </p:txBody>
      </p:sp>
      <p:sp>
        <p:nvSpPr>
          <p:cNvPr id="4" name="Slide Number Placeholder 3"/>
          <p:cNvSpPr>
            <a:spLocks noGrp="1"/>
          </p:cNvSpPr>
          <p:nvPr>
            <p:ph type="sldNum" sz="quarter" idx="5"/>
          </p:nvPr>
        </p:nvSpPr>
        <p:spPr/>
        <p:txBody>
          <a:bodyPr/>
          <a:lstStyle/>
          <a:p>
            <a:fld id="{1DE51964-3566-4C49-BA1B-81C33D94F3B4}" type="slidenum">
              <a:rPr lang="en-US" smtClean="0"/>
              <a:t>13</a:t>
            </a:fld>
            <a:endParaRPr lang="en-US"/>
          </a:p>
        </p:txBody>
      </p:sp>
    </p:spTree>
    <p:extLst>
      <p:ext uri="{BB962C8B-B14F-4D97-AF65-F5344CB8AC3E}">
        <p14:creationId xmlns:p14="http://schemas.microsoft.com/office/powerpoint/2010/main" val="30694187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dirty="0"/>
              <a:t>Once you click on the Organics Measurement Tab, you will see the following screen</a:t>
            </a:r>
          </a:p>
          <a:p>
            <a:pPr marL="342900" marR="0" lvl="0" indent="-342900">
              <a:lnSpc>
                <a:spcPct val="107000"/>
              </a:lnSpc>
              <a:spcBef>
                <a:spcPts val="0"/>
              </a:spcBef>
              <a:spcAft>
                <a:spcPts val="0"/>
              </a:spcAft>
              <a:buFont typeface="Arial" panose="020B0604020202020204" pitchFamily="34" charset="0"/>
              <a:buChar char="•"/>
            </a:pPr>
            <a:r>
              <a:rPr lang="en-US" dirty="0"/>
              <a:t>To select the appropriate response or enter values into the fields, you must first click the Edit button, shown here on the top right, below the tabs</a:t>
            </a:r>
          </a:p>
          <a:p>
            <a:pPr marL="342900" marR="0" lvl="0" indent="-34290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dirty="0"/>
              <a:t>Once you click the EDIT button, then you can start making selections for the questions</a:t>
            </a:r>
          </a:p>
          <a:p>
            <a:pPr marL="342900" marR="0" lvl="0" indent="-342900" algn="l" defTabSz="914400" rtl="0" eaLnBrk="1" fontAlgn="auto" latinLnBrk="0" hangingPunct="1">
              <a:lnSpc>
                <a:spcPct val="107000"/>
              </a:lnSpc>
              <a:spcBef>
                <a:spcPts val="0"/>
              </a:spcBef>
              <a:spcAft>
                <a:spcPts val="0"/>
              </a:spcAft>
              <a:buClrTx/>
              <a:buSzTx/>
              <a:buFont typeface="Arial" panose="020B0604020202020204" pitchFamily="34" charset="0"/>
              <a:buChar char="•"/>
              <a:tabLst/>
              <a:defRPr/>
            </a:pPr>
            <a:r>
              <a:rPr lang="en-US" dirty="0"/>
              <a:t>Depending on if your facility receives “Mixed Waste Organic streams” or “Source Separated Organic Waste Collection streams”, you will  make the appropriate selection and move on to provide the required data.</a:t>
            </a:r>
          </a:p>
          <a:p>
            <a:pPr marL="342900" marR="0" lvl="0" indent="-342900">
              <a:lnSpc>
                <a:spcPct val="107000"/>
              </a:lnSpc>
              <a:spcBef>
                <a:spcPts val="0"/>
              </a:spcBef>
              <a:spcAft>
                <a:spcPts val="0"/>
              </a:spcAft>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14</a:t>
            </a:fld>
            <a:endParaRPr lang="en-US"/>
          </a:p>
        </p:txBody>
      </p:sp>
    </p:spTree>
    <p:extLst>
      <p:ext uri="{BB962C8B-B14F-4D97-AF65-F5344CB8AC3E}">
        <p14:creationId xmlns:p14="http://schemas.microsoft.com/office/powerpoint/2010/main" val="9356057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This slide shows in more detail, the data that is required </a:t>
            </a:r>
          </a:p>
          <a:p>
            <a:pPr marL="171450" indent="-171450">
              <a:buFont typeface="Arial" panose="020B0604020202020204" pitchFamily="34" charset="0"/>
              <a:buChar char="•"/>
            </a:pPr>
            <a:r>
              <a:rPr lang="en-US" dirty="0"/>
              <a:t>Transfer/processors receiving “Mixed Waste” organics streams, for the purpose of </a:t>
            </a:r>
            <a:r>
              <a:rPr lang="en-US" sz="1200" b="0" i="0" dirty="0">
                <a:solidFill>
                  <a:srgbClr val="FFFFFF"/>
                </a:solidFill>
                <a:latin typeface="Arial" panose="020B0604020202020204" pitchFamily="34" charset="0"/>
                <a:cs typeface="Arial" panose="020B0604020202020204" pitchFamily="34" charset="0"/>
              </a:rPr>
              <a:t>determining the annual average organic content recovery rate must report to CalRecycle via RDRS</a:t>
            </a:r>
          </a:p>
          <a:p>
            <a:endParaRPr lang="en-US" sz="1200" b="0" i="0" dirty="0">
              <a:solidFill>
                <a:srgbClr val="FFFFFF"/>
              </a:solidFill>
              <a:latin typeface="Arial" panose="020B0604020202020204" pitchFamily="34" charset="0"/>
              <a:cs typeface="Arial" panose="020B0604020202020204" pitchFamily="34" charset="0"/>
            </a:endParaRPr>
          </a:p>
          <a:p>
            <a:pPr marL="342900" indent="-342900">
              <a:buAutoNum type="arabicPeriod"/>
            </a:pPr>
            <a:r>
              <a:rPr lang="en-US" sz="2000" dirty="0">
                <a:latin typeface="Arial" panose="020B0604020202020204" pitchFamily="34" charset="0"/>
                <a:cs typeface="Arial" panose="020B0604020202020204" pitchFamily="34" charset="0"/>
              </a:rPr>
              <a:t>From the 10-day measurement period:</a:t>
            </a:r>
          </a:p>
          <a:p>
            <a:pPr marL="914400" lvl="1" indent="-457200">
              <a:buFont typeface="Arial" panose="020B0604020202020204" pitchFamily="34" charset="0"/>
              <a:buChar char="•"/>
            </a:pPr>
            <a:r>
              <a:rPr lang="en-US" sz="2000" dirty="0">
                <a:solidFill>
                  <a:srgbClr val="000000"/>
                </a:solidFill>
                <a:latin typeface="Arial" panose="020B0604020202020204" pitchFamily="34" charset="0"/>
                <a:cs typeface="Arial" panose="020B0604020202020204" pitchFamily="34" charset="0"/>
              </a:rPr>
              <a:t>Outgoing weight of organic waste recovered from mixed waste organic collection streams (sent for end use, recovery or further processing)</a:t>
            </a:r>
          </a:p>
          <a:p>
            <a:pPr marL="914400" lvl="1" indent="-457200">
              <a:buFont typeface="Arial" panose="020B0604020202020204" pitchFamily="34" charset="0"/>
              <a:buChar char="•"/>
            </a:pPr>
            <a:r>
              <a:rPr lang="en-US" sz="2000" dirty="0">
                <a:solidFill>
                  <a:srgbClr val="000000"/>
                </a:solidFill>
                <a:latin typeface="Arial" panose="020B0604020202020204" pitchFamily="34" charset="0"/>
                <a:cs typeface="Arial" panose="020B0604020202020204" pitchFamily="34" charset="0"/>
              </a:rPr>
              <a:t>Outgoing weight of organic waste from mixed waste organic collection stream sent for landfill disposal </a:t>
            </a:r>
          </a:p>
          <a:p>
            <a:pPr marL="342900" indent="-342900">
              <a:buAutoNum type="arabicPeriod"/>
            </a:pPr>
            <a:r>
              <a:rPr lang="en-US" sz="2000" dirty="0">
                <a:latin typeface="Arial" panose="020B0604020202020204" pitchFamily="34" charset="0"/>
                <a:cs typeface="Arial" panose="020B0604020202020204" pitchFamily="34" charset="0"/>
              </a:rPr>
              <a:t>Sum of daily records for the quarter:</a:t>
            </a:r>
          </a:p>
          <a:p>
            <a:pPr marL="800100" lvl="1" indent="-342900">
              <a:buFont typeface="Arial" panose="020B0604020202020204" pitchFamily="34" charset="0"/>
              <a:buChar char="•"/>
            </a:pPr>
            <a:r>
              <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Total outgoing weight of material recovered from mixed waste organic collection streams (sent for end use, recovery and further processing) (tons)</a:t>
            </a:r>
          </a:p>
          <a:p>
            <a:pPr marL="800100" lvl="1" indent="-342900">
              <a:buFont typeface="Arial" panose="020B0604020202020204" pitchFamily="34" charset="0"/>
              <a:buChar char="•"/>
            </a:pPr>
            <a:r>
              <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Total outgoing weight of material sent to landfill disposal from mixed waste organic collection streams (tons) </a:t>
            </a:r>
            <a:endParaRPr lang="en-US" sz="2000" dirty="0">
              <a:effectLst/>
              <a:latin typeface="Arial" panose="020B0604020202020204" pitchFamily="34" charset="0"/>
              <a:ea typeface="Calibri" panose="020F0502020204030204" pitchFamily="34" charset="0"/>
              <a:cs typeface="Arial" panose="020B0604020202020204" pitchFamily="34" charset="0"/>
            </a:endParaRPr>
          </a:p>
          <a:p>
            <a:pPr marL="800100" lvl="1"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Total incoming weight of mixed waste organic collection streams (tons)</a:t>
            </a:r>
          </a:p>
          <a:p>
            <a:pPr marL="0" lvl="0" indent="0">
              <a:buFont typeface="Arial" panose="020B0604020202020204" pitchFamily="34" charset="0"/>
              <a:buNone/>
            </a:pPr>
            <a:endParaRPr lang="en-US" sz="2000" b="0" dirty="0">
              <a:latin typeface="Arial" panose="020B0604020202020204" pitchFamily="34" charset="0"/>
              <a:cs typeface="Arial" panose="020B0604020202020204" pitchFamily="34" charset="0"/>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000" b="0" dirty="0">
                <a:latin typeface="Arial" panose="020B0604020202020204" pitchFamily="34" charset="0"/>
                <a:cs typeface="Arial" panose="020B0604020202020204" pitchFamily="34" charset="0"/>
              </a:rPr>
              <a:t>A  note regarding “landfill disposal” in this presentation. </a:t>
            </a:r>
            <a:r>
              <a:rPr lang="en-US" sz="1800" dirty="0">
                <a:effectLst/>
                <a:latin typeface="Segoe UI" panose="020B0502040204020203" pitchFamily="34" charset="0"/>
              </a:rPr>
              <a:t>"landfill disposal" does not refer to "landfills" in RDRS, but rather to the definition of landfill disposal in SB 1383 regulations 18983.1.</a:t>
            </a:r>
            <a:endParaRPr lang="en-US" sz="1800" dirty="0">
              <a:effectLst/>
              <a:latin typeface="Arial" panose="020B0604020202020204" pitchFamily="34" charset="0"/>
            </a:endParaRPr>
          </a:p>
          <a:p>
            <a:pPr marL="0" lvl="0" indent="0">
              <a:buFont typeface="Arial" panose="020B0604020202020204" pitchFamily="34" charset="0"/>
              <a:buNone/>
            </a:pPr>
            <a:endParaRPr lang="en-US" sz="2000" b="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A link to CalRecycle supporting documents explaining in detail how to obtain this data is available in the “Relevant Links” slide later in the presentation.</a:t>
            </a:r>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15</a:t>
            </a:fld>
            <a:endParaRPr lang="en-US"/>
          </a:p>
        </p:txBody>
      </p:sp>
    </p:spTree>
    <p:extLst>
      <p:ext uri="{BB962C8B-B14F-4D97-AF65-F5344CB8AC3E}">
        <p14:creationId xmlns:p14="http://schemas.microsoft.com/office/powerpoint/2010/main" val="34962414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dirty="0"/>
              <a:t>Going back to the RDRS “Organic Measurements” Tab, If your facility receives “Mixed Waste Organic Collection Streams”, you will choose YES to the first question. Subsequently, additional fields will appear where you must enter the data covered in the previous slide.</a:t>
            </a:r>
          </a:p>
        </p:txBody>
      </p:sp>
      <p:sp>
        <p:nvSpPr>
          <p:cNvPr id="4" name="Slide Number Placeholder 3"/>
          <p:cNvSpPr>
            <a:spLocks noGrp="1"/>
          </p:cNvSpPr>
          <p:nvPr>
            <p:ph type="sldNum" sz="quarter" idx="5"/>
          </p:nvPr>
        </p:nvSpPr>
        <p:spPr/>
        <p:txBody>
          <a:bodyPr/>
          <a:lstStyle/>
          <a:p>
            <a:fld id="{1DE51964-3566-4C49-BA1B-81C33D94F3B4}" type="slidenum">
              <a:rPr lang="en-US" smtClean="0"/>
              <a:t>16</a:t>
            </a:fld>
            <a:endParaRPr lang="en-US"/>
          </a:p>
        </p:txBody>
      </p:sp>
    </p:spTree>
    <p:extLst>
      <p:ext uri="{BB962C8B-B14F-4D97-AF65-F5344CB8AC3E}">
        <p14:creationId xmlns:p14="http://schemas.microsoft.com/office/powerpoint/2010/main" val="3412752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Now I will cover the data requirements for Transfer/processors receiving “Source Separated” organic streams, for the purpose of </a:t>
            </a:r>
            <a:r>
              <a:rPr lang="en-US" sz="1200" b="0" i="0" dirty="0">
                <a:solidFill>
                  <a:srgbClr val="FFFFFF"/>
                </a:solidFill>
                <a:latin typeface="Arial" panose="020B0604020202020204" pitchFamily="34" charset="0"/>
                <a:cs typeface="Arial" panose="020B0604020202020204" pitchFamily="34" charset="0"/>
              </a:rPr>
              <a:t>determining the annual average organic content recovery rate that must be reported to CalRecycle via RDRS. This data includes:</a:t>
            </a:r>
          </a:p>
          <a:p>
            <a:endParaRPr lang="en-US" sz="1200" b="0" i="0" dirty="0">
              <a:solidFill>
                <a:srgbClr val="FFFFFF"/>
              </a:solidFill>
              <a:latin typeface="Arial" panose="020B0604020202020204" pitchFamily="34" charset="0"/>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From the 10-day measurement period:</a:t>
            </a: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Outgoing weight of organic waste recovered from source separated organic waste collection streams (sent for end use, recovery or further processing)</a:t>
            </a: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Outgoing weight of organic waste from source separated organic waste collection streams sent for landfill disposal </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Sum of daily records for the quarter:</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Total outgoing weight of material recovered from source separated organic waste collection streams (sent for end use, recovery and further processing) (tons)</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Total outgoing weight of material sent to landfill disposal from source separated organic waste collection streams (tons) </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Total incoming weight of</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source separated organic waste collection </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streams (tons)</a:t>
            </a:r>
          </a:p>
          <a:p>
            <a:pPr marL="0" lvl="0" indent="0">
              <a:buFont typeface="Arial" panose="020B0604020202020204" pitchFamily="34" charset="0"/>
              <a:buNone/>
            </a:pPr>
            <a:endParaRPr lang="en-US" sz="2000" b="0" dirty="0">
              <a:latin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2000" b="0" dirty="0">
                <a:latin typeface="Arial" panose="020B0604020202020204" pitchFamily="34" charset="0"/>
                <a:cs typeface="Arial" panose="020B0604020202020204" pitchFamily="34" charset="0"/>
              </a:rPr>
              <a:t>A link to CalRecycle supporting documents explain in detail how to obtain this data is available in the “Relevant Links” slide later in the presentation.</a:t>
            </a:r>
            <a:endParaRPr lang="en-US" dirty="0"/>
          </a:p>
          <a:p>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17</a:t>
            </a:fld>
            <a:endParaRPr lang="en-US"/>
          </a:p>
        </p:txBody>
      </p:sp>
    </p:spTree>
    <p:extLst>
      <p:ext uri="{BB962C8B-B14F-4D97-AF65-F5344CB8AC3E}">
        <p14:creationId xmlns:p14="http://schemas.microsoft.com/office/powerpoint/2010/main" val="7614974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dirty="0"/>
              <a:t>Going back to the RDRS “Organic Measurements” Tab, similar to answering YES to the first question, if you answer YES to the second question, “Does your facility receive source separated organic waste collection streams?” , new fields will appear, where you will enter the specified data as covered in the previous slide</a:t>
            </a:r>
          </a:p>
          <a:p>
            <a:pPr marL="342900" marR="0" lvl="0" indent="-342900">
              <a:lnSpc>
                <a:spcPct val="107000"/>
              </a:lnSpc>
              <a:spcBef>
                <a:spcPts val="0"/>
              </a:spcBef>
              <a:spcAft>
                <a:spcPts val="0"/>
              </a:spcAft>
              <a:buFont typeface="Arial" panose="020B0604020202020204" pitchFamily="34" charset="0"/>
              <a:buChar char="•"/>
            </a:pPr>
            <a:r>
              <a:rPr lang="en-US" dirty="0"/>
              <a:t>I would like to point out that is if a </a:t>
            </a:r>
            <a:r>
              <a:rPr lang="en-US" sz="1200" b="1" dirty="0">
                <a:solidFill>
                  <a:schemeClr val="bg1"/>
                </a:solidFill>
                <a:latin typeface="Arial" panose="020B0604020202020204" pitchFamily="34" charset="0"/>
                <a:ea typeface="Calibri" panose="020F0502020204030204" pitchFamily="34" charset="0"/>
                <a:cs typeface="Arial" panose="020B0604020202020204" pitchFamily="34" charset="0"/>
              </a:rPr>
              <a:t>T/P Receives Both Source Separated Organic waste collection streams and Mixed Waste organic collection Streams:</a:t>
            </a:r>
          </a:p>
          <a:p>
            <a:pPr marL="342900" marR="0" lvl="0" indent="-342900">
              <a:lnSpc>
                <a:spcPct val="107000"/>
              </a:lnSpc>
              <a:spcBef>
                <a:spcPts val="0"/>
              </a:spcBef>
              <a:spcAft>
                <a:spcPts val="0"/>
              </a:spcAft>
              <a:buFont typeface="Arial" panose="020B0604020202020204" pitchFamily="34" charset="0"/>
              <a:buChar char="•"/>
            </a:pPr>
            <a:r>
              <a:rPr lang="en-US" sz="1200" b="1" dirty="0">
                <a:solidFill>
                  <a:schemeClr val="bg1"/>
                </a:solidFill>
                <a:latin typeface="Arial" panose="020B0604020202020204" pitchFamily="34" charset="0"/>
                <a:cs typeface="Arial" panose="020B0604020202020204" pitchFamily="34" charset="0"/>
              </a:rPr>
              <a:t>Then the operation must perform a 10-day evaluation on each stream per quarter, and enter the data specific to each stream</a:t>
            </a:r>
          </a:p>
          <a:p>
            <a:pPr marL="342900" marR="0" lvl="0" indent="-342900">
              <a:lnSpc>
                <a:spcPct val="107000"/>
              </a:lnSpc>
              <a:spcBef>
                <a:spcPts val="0"/>
              </a:spcBef>
              <a:spcAft>
                <a:spcPts val="0"/>
              </a:spcAft>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18</a:t>
            </a:fld>
            <a:endParaRPr lang="en-US"/>
          </a:p>
        </p:txBody>
      </p:sp>
    </p:spTree>
    <p:extLst>
      <p:ext uri="{BB962C8B-B14F-4D97-AF65-F5344CB8AC3E}">
        <p14:creationId xmlns:p14="http://schemas.microsoft.com/office/powerpoint/2010/main" val="206335298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t>Additionally, starting July 1, 2022, T/Ps may also need to report, on a quarterly basis </a:t>
            </a:r>
            <a:r>
              <a:rPr lang="en-US" sz="1200">
                <a:latin typeface="Arial" panose="020B0604020202020204" pitchFamily="34" charset="0"/>
                <a:cs typeface="Arial" panose="020B0604020202020204" pitchFamily="34" charset="0"/>
              </a:rPr>
              <a:t>The ratio of remnant organic waste, to total weight of the random composite sample collected and measured in the </a:t>
            </a:r>
            <a:r>
              <a:rPr lang="en-US" sz="1200">
                <a:solidFill>
                  <a:srgbClr val="FF0000"/>
                </a:solidFill>
                <a:latin typeface="Arial" panose="020B0604020202020204" pitchFamily="34" charset="0"/>
                <a:cs typeface="Arial" panose="020B0604020202020204" pitchFamily="34" charset="0"/>
              </a:rPr>
              <a:t>Gray Container Waste Evaluation </a:t>
            </a:r>
            <a:r>
              <a:rPr lang="en-US" sz="1200">
                <a:latin typeface="Arial" panose="020B0604020202020204" pitchFamily="34" charset="0"/>
                <a:cs typeface="Arial" panose="020B0604020202020204" pitchFamily="34" charset="0"/>
              </a:rPr>
              <a:t>samples performed by the facility pursuant to Section 17409.5.7.</a:t>
            </a:r>
          </a:p>
          <a:p>
            <a:endParaRPr lang="en-US" sz="1200" b="0" u="sng">
              <a:solidFill>
                <a:srgbClr val="FF0000"/>
              </a:solidFill>
            </a:endParaRPr>
          </a:p>
          <a:p>
            <a:r>
              <a:rPr lang="en-US" sz="1200" b="0" u="sng">
                <a:solidFill>
                  <a:srgbClr val="FF0000"/>
                </a:solidFill>
              </a:rPr>
              <a:t>The Gray Container Waste Evaluation is required if:</a:t>
            </a:r>
          </a:p>
          <a:p>
            <a:pPr marL="285750" indent="-285750">
              <a:buFont typeface="Arial" panose="020B0604020202020204" pitchFamily="34" charset="0"/>
              <a:buChar char="•"/>
            </a:pPr>
            <a:r>
              <a:rPr lang="en-US" sz="1200" b="0" i="0" u="none" strike="noStrike" baseline="0">
                <a:solidFill>
                  <a:srgbClr val="000000"/>
                </a:solidFill>
                <a:latin typeface="Arial" panose="020B0604020202020204" pitchFamily="34" charset="0"/>
              </a:rPr>
              <a:t>An operation or facility receives a gray container collection stream, AND</a:t>
            </a:r>
          </a:p>
          <a:p>
            <a:pPr marL="285750" indent="-285750">
              <a:buFont typeface="Arial" panose="020B0604020202020204" pitchFamily="34" charset="0"/>
              <a:buChar char="•"/>
            </a:pPr>
            <a:r>
              <a:rPr lang="en-US" sz="1200">
                <a:solidFill>
                  <a:srgbClr val="000000"/>
                </a:solidFill>
                <a:latin typeface="Arial" panose="020B0604020202020204" pitchFamily="34" charset="0"/>
              </a:rPr>
              <a:t>M</a:t>
            </a:r>
            <a:r>
              <a:rPr lang="en-US" sz="1200" b="0" i="0" u="none" strike="noStrike" baseline="0">
                <a:solidFill>
                  <a:srgbClr val="000000"/>
                </a:solidFill>
                <a:latin typeface="Arial" panose="020B0604020202020204" pitchFamily="34" charset="0"/>
              </a:rPr>
              <a:t>ore than 500 tons of solid waste from at least one jurisdiction annually,</a:t>
            </a:r>
          </a:p>
          <a:p>
            <a:pPr marL="285750" indent="-285750">
              <a:buFont typeface="Arial" panose="020B0604020202020204" pitchFamily="34" charset="0"/>
              <a:buChar char="•"/>
            </a:pPr>
            <a:r>
              <a:rPr lang="en-US" sz="1200">
                <a:solidFill>
                  <a:srgbClr val="000000"/>
                </a:solidFill>
                <a:latin typeface="Arial" panose="020B0604020202020204" pitchFamily="34" charset="0"/>
              </a:rPr>
              <a:t>If qualified, the entity s</a:t>
            </a:r>
            <a:r>
              <a:rPr lang="en-US" sz="1200" b="0" i="0" u="none" strike="noStrike" baseline="0">
                <a:solidFill>
                  <a:srgbClr val="000000"/>
                </a:solidFill>
                <a:latin typeface="Arial" panose="020B0604020202020204" pitchFamily="34" charset="0"/>
              </a:rPr>
              <a:t>hall conduct waste evaluations on the gray container collection stream, once per quarter</a:t>
            </a:r>
            <a:endParaRPr lang="en-US"/>
          </a:p>
        </p:txBody>
      </p:sp>
      <p:sp>
        <p:nvSpPr>
          <p:cNvPr id="4" name="Slide Number Placeholder 3"/>
          <p:cNvSpPr>
            <a:spLocks noGrp="1"/>
          </p:cNvSpPr>
          <p:nvPr>
            <p:ph type="sldNum" sz="quarter" idx="5"/>
          </p:nvPr>
        </p:nvSpPr>
        <p:spPr/>
        <p:txBody>
          <a:bodyPr/>
          <a:lstStyle/>
          <a:p>
            <a:fld id="{1DE51964-3566-4C49-BA1B-81C33D94F3B4}" type="slidenum">
              <a:rPr lang="en-US" smtClean="0"/>
              <a:t>19</a:t>
            </a:fld>
            <a:endParaRPr lang="en-US"/>
          </a:p>
        </p:txBody>
      </p:sp>
    </p:spTree>
    <p:extLst>
      <p:ext uri="{BB962C8B-B14F-4D97-AF65-F5344CB8AC3E}">
        <p14:creationId xmlns:p14="http://schemas.microsoft.com/office/powerpoint/2010/main" val="24929565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dirty="0"/>
              <a:t>Going back to the RDRS “Organic Measurements” Tab</a:t>
            </a:r>
          </a:p>
          <a:p>
            <a:pPr marL="342900" marR="0" lvl="0" indent="-342900">
              <a:lnSpc>
                <a:spcPct val="107000"/>
              </a:lnSpc>
              <a:spcBef>
                <a:spcPts val="0"/>
              </a:spcBef>
              <a:spcAft>
                <a:spcPts val="0"/>
              </a:spcAft>
              <a:buFont typeface="Arial" panose="020B0604020202020204" pitchFamily="34" charset="0"/>
              <a:buChar char="•"/>
            </a:pPr>
            <a:r>
              <a:rPr lang="en-US" dirty="0"/>
              <a:t> The 3</a:t>
            </a:r>
            <a:r>
              <a:rPr lang="en-US" baseline="30000" dirty="0"/>
              <a:t>rd</a:t>
            </a:r>
            <a:r>
              <a:rPr lang="en-US" dirty="0"/>
              <a:t> question on the Organic Measurements Tab is regarding the gray Container evaluations as detailed in the SB 1383 regulations and highlighted in the previous slide.</a:t>
            </a:r>
          </a:p>
          <a:p>
            <a:pPr marL="342900" marR="0" lvl="0" indent="-342900">
              <a:lnSpc>
                <a:spcPct val="107000"/>
              </a:lnSpc>
              <a:spcBef>
                <a:spcPts val="0"/>
              </a:spcBef>
              <a:spcAft>
                <a:spcPts val="0"/>
              </a:spcAft>
              <a:buFont typeface="Arial" panose="020B0604020202020204" pitchFamily="34" charset="0"/>
              <a:buChar char="•"/>
            </a:pPr>
            <a:r>
              <a:rPr lang="en-US" dirty="0"/>
              <a:t>If your facility receives at least 500 tons of gray container material from at least one jurisdiction annually, you will select YES.</a:t>
            </a:r>
          </a:p>
          <a:p>
            <a:pPr marL="342900" marR="0" lvl="0" indent="-342900">
              <a:lnSpc>
                <a:spcPct val="107000"/>
              </a:lnSpc>
              <a:spcBef>
                <a:spcPts val="0"/>
              </a:spcBef>
              <a:spcAft>
                <a:spcPts val="0"/>
              </a:spcAft>
              <a:buFont typeface="Arial" panose="020B0604020202020204" pitchFamily="34" charset="0"/>
              <a:buChar char="•"/>
            </a:pPr>
            <a:r>
              <a:rPr lang="en-US" dirty="0"/>
              <a:t>Upon selecting YES, an additional field will appear asking for the “ratio (in percentage) of remnant organic waste </a:t>
            </a:r>
            <a:r>
              <a:rPr lang="en-US" sz="1200" dirty="0">
                <a:latin typeface="Arial" panose="020B0604020202020204" pitchFamily="34" charset="0"/>
                <a:cs typeface="Arial" panose="020B0604020202020204" pitchFamily="34" charset="0"/>
              </a:rPr>
              <a:t>to the total weight of the random composite sample collected and measured in the </a:t>
            </a:r>
            <a:r>
              <a:rPr lang="en-US" dirty="0"/>
              <a:t> gray container evaluation samples performed by the facility</a:t>
            </a:r>
          </a:p>
        </p:txBody>
      </p:sp>
      <p:sp>
        <p:nvSpPr>
          <p:cNvPr id="4" name="Slide Number Placeholder 3"/>
          <p:cNvSpPr>
            <a:spLocks noGrp="1"/>
          </p:cNvSpPr>
          <p:nvPr>
            <p:ph type="sldNum" sz="quarter" idx="5"/>
          </p:nvPr>
        </p:nvSpPr>
        <p:spPr/>
        <p:txBody>
          <a:bodyPr/>
          <a:lstStyle/>
          <a:p>
            <a:fld id="{1DE51964-3566-4C49-BA1B-81C33D94F3B4}" type="slidenum">
              <a:rPr lang="en-US" smtClean="0"/>
              <a:t>20</a:t>
            </a:fld>
            <a:endParaRPr lang="en-US"/>
          </a:p>
        </p:txBody>
      </p:sp>
    </p:spTree>
    <p:extLst>
      <p:ext uri="{BB962C8B-B14F-4D97-AF65-F5344CB8AC3E}">
        <p14:creationId xmlns:p14="http://schemas.microsoft.com/office/powerpoint/2010/main" val="27396080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US"/>
          </a:p>
          <a:p>
            <a:pPr marL="171450" indent="-171450">
              <a:buFont typeface="Arial" panose="020B0604020202020204" pitchFamily="34" charset="0"/>
              <a:buChar char="•"/>
            </a:pPr>
            <a:r>
              <a:rPr lang="en-US"/>
              <a:t>Additionally, If your facility has at least one dependent composting and/or in-vessel digestion activity, you must select YES to the 4</a:t>
            </a:r>
            <a:r>
              <a:rPr lang="en-US" baseline="30000"/>
              <a:t>th</a:t>
            </a:r>
            <a:r>
              <a:rPr lang="en-US"/>
              <a:t> question on the Organic Measurement tab. </a:t>
            </a:r>
          </a:p>
          <a:p>
            <a:pPr marL="171450" indent="-171450">
              <a:buFont typeface="Arial" panose="020B0604020202020204" pitchFamily="34" charset="0"/>
              <a:buChar char="•"/>
            </a:pPr>
            <a:r>
              <a:rPr lang="en-US"/>
              <a:t>If you answer YES, you must complete the question below per SB 1383 reporting requirements. Please note that the value reported is obtained from the 10 day evaluation outlined in the referenced section. </a:t>
            </a:r>
          </a:p>
          <a:p>
            <a:pPr marL="171450" indent="-171450">
              <a:buFont typeface="Arial" panose="020B0604020202020204" pitchFamily="34" charset="0"/>
              <a:buChar char="•"/>
            </a:pPr>
            <a:r>
              <a:rPr lang="en-US"/>
              <a:t>Specifically, the question asks you to report the quarterly percentage of organic waste contained in materials sent to landfill disposal by the composting and/or in-vessel digestion operation.</a:t>
            </a:r>
          </a:p>
          <a:p>
            <a:pPr marL="342900" marR="0" lvl="0" indent="-342900">
              <a:lnSpc>
                <a:spcPct val="107000"/>
              </a:lnSpc>
              <a:spcBef>
                <a:spcPts val="0"/>
              </a:spcBef>
              <a:spcAft>
                <a:spcPts val="0"/>
              </a:spcAft>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1DE51964-3566-4C49-BA1B-81C33D94F3B4}" type="slidenum">
              <a:rPr lang="en-US" smtClean="0"/>
              <a:t>21</a:t>
            </a:fld>
            <a:endParaRPr lang="en-US"/>
          </a:p>
        </p:txBody>
      </p:sp>
    </p:spTree>
    <p:extLst>
      <p:ext uri="{BB962C8B-B14F-4D97-AF65-F5344CB8AC3E}">
        <p14:creationId xmlns:p14="http://schemas.microsoft.com/office/powerpoint/2010/main" val="5214187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sz="1200" b="0">
                <a:solidFill>
                  <a:schemeClr val="bg1"/>
                </a:solidFill>
                <a:latin typeface="Arial" panose="020B0604020202020204" pitchFamily="34" charset="0"/>
                <a:cs typeface="Arial" panose="020B0604020202020204" pitchFamily="34" charset="0"/>
              </a:rPr>
              <a:t>Now we will move on to Recycling and Composting Facilities and Operations.</a:t>
            </a:r>
          </a:p>
          <a:p>
            <a:pPr marL="0" indent="0">
              <a:buNone/>
            </a:pPr>
            <a:r>
              <a:rPr lang="en-US" sz="1200" b="0">
                <a:solidFill>
                  <a:schemeClr val="bg1"/>
                </a:solidFill>
                <a:latin typeface="Arial" panose="020B0604020202020204" pitchFamily="34" charset="0"/>
                <a:cs typeface="Arial" panose="020B0604020202020204" pitchFamily="34" charset="0"/>
              </a:rPr>
              <a:t>These facilities </a:t>
            </a:r>
            <a:r>
              <a:rPr lang="en-US">
                <a:latin typeface="Arial" panose="020B0604020202020204" pitchFamily="34" charset="0"/>
                <a:cs typeface="Arial" panose="020B0604020202020204" pitchFamily="34" charset="0"/>
              </a:rPr>
              <a:t>shall, if applicable, additionally report the following to the department on a quarterly basis:</a:t>
            </a:r>
          </a:p>
          <a:p>
            <a:pPr marL="0" indent="0">
              <a:buNone/>
            </a:pPr>
            <a:r>
              <a:rPr lang="en-US">
                <a:latin typeface="Arial" panose="020B0604020202020204" pitchFamily="34" charset="0"/>
                <a:cs typeface="Arial" panose="020B0604020202020204" pitchFamily="34" charset="0"/>
              </a:rPr>
              <a:t> </a:t>
            </a:r>
          </a:p>
          <a:p>
            <a:pPr marL="457200" lvl="0" indent="-457200">
              <a:buFont typeface="Arial" panose="020B0604020202020204" pitchFamily="34" charset="0"/>
              <a:buChar char="•"/>
            </a:pPr>
            <a:r>
              <a:rPr lang="en-US" sz="2800">
                <a:latin typeface="Arial" panose="020B0604020202020204" pitchFamily="34" charset="0"/>
                <a:cs typeface="Arial" panose="020B0604020202020204" pitchFamily="34" charset="0"/>
              </a:rPr>
              <a:t>The percentage of organic waste contained in materials sent to landfill disposal as calculated pursuant Section 17869e(1) or 17896.45(a)(1)</a:t>
            </a:r>
          </a:p>
          <a:p>
            <a:pPr lvl="1">
              <a:buFont typeface="Wingdings" panose="05000000000000000000" pitchFamily="2" charset="2"/>
              <a:buChar char="Ø"/>
            </a:pPr>
            <a:endParaRPr lang="en-US" sz="2800">
              <a:latin typeface="Arial" panose="020B0604020202020204" pitchFamily="34" charset="0"/>
              <a:cs typeface="Arial" panose="020B0604020202020204" pitchFamily="34" charset="0"/>
            </a:endParaRPr>
          </a:p>
          <a:p>
            <a:pPr marL="457200" lvl="0" indent="-457200">
              <a:buFont typeface="Arial" panose="020B0604020202020204" pitchFamily="34" charset="0"/>
              <a:buChar char="•"/>
            </a:pPr>
            <a:r>
              <a:rPr lang="en-US" sz="2800">
                <a:latin typeface="Arial" panose="020B0604020202020204" pitchFamily="34" charset="0"/>
                <a:cs typeface="Arial" panose="020B0604020202020204" pitchFamily="34" charset="0"/>
              </a:rPr>
              <a:t>Once again, appropriate supporting document for this requirement can be found on the “Relevant Links” slide of this presentation.</a:t>
            </a:r>
          </a:p>
          <a:p>
            <a:endParaRPr lang="en-US"/>
          </a:p>
        </p:txBody>
      </p:sp>
      <p:sp>
        <p:nvSpPr>
          <p:cNvPr id="4" name="Slide Number Placeholder 3"/>
          <p:cNvSpPr>
            <a:spLocks noGrp="1"/>
          </p:cNvSpPr>
          <p:nvPr>
            <p:ph type="sldNum" sz="quarter" idx="5"/>
          </p:nvPr>
        </p:nvSpPr>
        <p:spPr/>
        <p:txBody>
          <a:bodyPr/>
          <a:lstStyle/>
          <a:p>
            <a:fld id="{1DE51964-3566-4C49-BA1B-81C33D94F3B4}" type="slidenum">
              <a:rPr lang="en-US" smtClean="0"/>
              <a:t>22</a:t>
            </a:fld>
            <a:endParaRPr lang="en-US"/>
          </a:p>
        </p:txBody>
      </p:sp>
    </p:spTree>
    <p:extLst>
      <p:ext uri="{BB962C8B-B14F-4D97-AF65-F5344CB8AC3E}">
        <p14:creationId xmlns:p14="http://schemas.microsoft.com/office/powerpoint/2010/main" val="6353541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a:t>Now I will go over in more detail, the organic measurement requirements for Recycling and Composting Facilities and Operations. </a:t>
            </a:r>
          </a:p>
          <a:p>
            <a:pPr marL="342900" marR="0" lvl="0" indent="-342900">
              <a:lnSpc>
                <a:spcPct val="107000"/>
              </a:lnSpc>
              <a:spcBef>
                <a:spcPts val="0"/>
              </a:spcBef>
              <a:spcAft>
                <a:spcPts val="0"/>
              </a:spcAft>
              <a:buFont typeface="Arial" panose="020B0604020202020204" pitchFamily="34" charset="0"/>
              <a:buChar char="•"/>
            </a:pPr>
            <a:r>
              <a:rPr lang="en-US"/>
              <a:t>Once you log in to RDRS per usual for the 2022 Q1 reporting window (May 1 to May 31), you will see an additional tab, “Organic Measurements”</a:t>
            </a:r>
          </a:p>
          <a:p>
            <a:pPr marL="342900" marR="0" lvl="0" indent="-342900">
              <a:lnSpc>
                <a:spcPct val="107000"/>
              </a:lnSpc>
              <a:spcBef>
                <a:spcPts val="0"/>
              </a:spcBef>
              <a:spcAft>
                <a:spcPts val="0"/>
              </a:spcAft>
              <a:buFont typeface="Arial" panose="020B0604020202020204" pitchFamily="34" charset="0"/>
              <a:buChar char="•"/>
            </a:pPr>
            <a:r>
              <a:rPr lang="en-US"/>
              <a:t>This is where you will enter data pursuant SB 1383 regulations.</a:t>
            </a:r>
          </a:p>
          <a:p>
            <a:pPr marL="342900" marR="0" lvl="0" indent="-342900">
              <a:lnSpc>
                <a:spcPct val="107000"/>
              </a:lnSpc>
              <a:spcBef>
                <a:spcPts val="0"/>
              </a:spcBef>
              <a:spcAft>
                <a:spcPts val="0"/>
              </a:spcAft>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1DE51964-3566-4C49-BA1B-81C33D94F3B4}" type="slidenum">
              <a:rPr lang="en-US" smtClean="0"/>
              <a:t>23</a:t>
            </a:fld>
            <a:endParaRPr lang="en-US"/>
          </a:p>
        </p:txBody>
      </p:sp>
    </p:spTree>
    <p:extLst>
      <p:ext uri="{BB962C8B-B14F-4D97-AF65-F5344CB8AC3E}">
        <p14:creationId xmlns:p14="http://schemas.microsoft.com/office/powerpoint/2010/main" val="37770195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a:t>Once you click on the Organic Measurements Tab, you will see the following window.</a:t>
            </a:r>
          </a:p>
          <a:p>
            <a:pPr marL="342900" marR="0" lvl="0" indent="-342900">
              <a:lnSpc>
                <a:spcPct val="107000"/>
              </a:lnSpc>
              <a:spcBef>
                <a:spcPts val="0"/>
              </a:spcBef>
              <a:spcAft>
                <a:spcPts val="0"/>
              </a:spcAft>
              <a:buFont typeface="Arial" panose="020B0604020202020204" pitchFamily="34" charset="0"/>
              <a:buChar char="•"/>
            </a:pPr>
            <a:r>
              <a:rPr lang="en-US"/>
              <a:t>Before you can start answering the questions on this page, you must first click the EDIT button</a:t>
            </a:r>
          </a:p>
        </p:txBody>
      </p:sp>
      <p:sp>
        <p:nvSpPr>
          <p:cNvPr id="4" name="Slide Number Placeholder 3"/>
          <p:cNvSpPr>
            <a:spLocks noGrp="1"/>
          </p:cNvSpPr>
          <p:nvPr>
            <p:ph type="sldNum" sz="quarter" idx="5"/>
          </p:nvPr>
        </p:nvSpPr>
        <p:spPr/>
        <p:txBody>
          <a:bodyPr/>
          <a:lstStyle/>
          <a:p>
            <a:fld id="{1DE51964-3566-4C49-BA1B-81C33D94F3B4}" type="slidenum">
              <a:rPr lang="en-US" smtClean="0"/>
              <a:t>24</a:t>
            </a:fld>
            <a:endParaRPr lang="en-US"/>
          </a:p>
        </p:txBody>
      </p:sp>
    </p:spTree>
    <p:extLst>
      <p:ext uri="{BB962C8B-B14F-4D97-AF65-F5344CB8AC3E}">
        <p14:creationId xmlns:p14="http://schemas.microsoft.com/office/powerpoint/2010/main" val="279160213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a:t>Once you click the EDIT button, you can answer the first question “ Are you a composting or an in-vessel digestion operation or do you have an active dependent composting and/or in-vessel digestion operation on site?”</a:t>
            </a:r>
          </a:p>
          <a:p>
            <a:pPr marL="342900" marR="0" lvl="0" indent="-342900">
              <a:lnSpc>
                <a:spcPct val="107000"/>
              </a:lnSpc>
              <a:spcBef>
                <a:spcPts val="0"/>
              </a:spcBef>
              <a:spcAft>
                <a:spcPts val="0"/>
              </a:spcAft>
              <a:buFont typeface="Arial" panose="020B0604020202020204" pitchFamily="34" charset="0"/>
              <a:buChar char="•"/>
            </a:pPr>
            <a:r>
              <a:rPr lang="en-US"/>
              <a:t>If you answer YES, the you must complete the questions below as part of your SB 1383 reporting requirements. The values reported below are obtained from the 10 day measurement outlined in the referenced sections.</a:t>
            </a:r>
          </a:p>
        </p:txBody>
      </p:sp>
      <p:sp>
        <p:nvSpPr>
          <p:cNvPr id="4" name="Slide Number Placeholder 3"/>
          <p:cNvSpPr>
            <a:spLocks noGrp="1"/>
          </p:cNvSpPr>
          <p:nvPr>
            <p:ph type="sldNum" sz="quarter" idx="5"/>
          </p:nvPr>
        </p:nvSpPr>
        <p:spPr/>
        <p:txBody>
          <a:bodyPr/>
          <a:lstStyle/>
          <a:p>
            <a:fld id="{1DE51964-3566-4C49-BA1B-81C33D94F3B4}" type="slidenum">
              <a:rPr lang="en-US" smtClean="0"/>
              <a:t>25</a:t>
            </a:fld>
            <a:endParaRPr lang="en-US"/>
          </a:p>
        </p:txBody>
      </p:sp>
    </p:spTree>
    <p:extLst>
      <p:ext uri="{BB962C8B-B14F-4D97-AF65-F5344CB8AC3E}">
        <p14:creationId xmlns:p14="http://schemas.microsoft.com/office/powerpoint/2010/main" val="238629011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a:t>If you are registered as a disposal facility., you will also see an “Organics Measurement” tab starting Q1 2022.</a:t>
            </a:r>
          </a:p>
          <a:p>
            <a:pPr marL="342900" marR="0" lvl="0" indent="-342900">
              <a:lnSpc>
                <a:spcPct val="107000"/>
              </a:lnSpc>
              <a:spcBef>
                <a:spcPts val="0"/>
              </a:spcBef>
              <a:spcAft>
                <a:spcPts val="0"/>
              </a:spcAft>
              <a:buFont typeface="Arial" panose="020B0604020202020204" pitchFamily="34" charset="0"/>
              <a:buChar char="•"/>
            </a:pPr>
            <a:r>
              <a:rPr lang="en-US"/>
              <a:t>Once you click on the tab, you will need to answer the following question by clicking on the EDIT button</a:t>
            </a:r>
          </a:p>
          <a:p>
            <a:pPr marL="342900" marR="0" lvl="0" indent="-342900">
              <a:lnSpc>
                <a:spcPct val="107000"/>
              </a:lnSpc>
              <a:spcBef>
                <a:spcPts val="0"/>
              </a:spcBef>
              <a:spcAft>
                <a:spcPts val="0"/>
              </a:spcAft>
              <a:buFont typeface="Arial" panose="020B0604020202020204" pitchFamily="34" charset="0"/>
              <a:buChar char="•"/>
            </a:pPr>
            <a:r>
              <a:rPr lang="en-US"/>
              <a:t>Does your reporting entity have at least one dependent entity that is a Composting and/or In-vessel digestion operation that is active and required to report.</a:t>
            </a:r>
          </a:p>
          <a:p>
            <a:pPr marL="342900" marR="0" lvl="0" indent="-342900">
              <a:lnSpc>
                <a:spcPct val="107000"/>
              </a:lnSpc>
              <a:spcBef>
                <a:spcPts val="0"/>
              </a:spcBef>
              <a:spcAft>
                <a:spcPts val="0"/>
              </a:spcAft>
              <a:buFont typeface="Arial" panose="020B0604020202020204" pitchFamily="34" charset="0"/>
              <a:buChar char="•"/>
            </a:pPr>
            <a:endParaRPr lang="en-US"/>
          </a:p>
        </p:txBody>
      </p:sp>
      <p:sp>
        <p:nvSpPr>
          <p:cNvPr id="4" name="Slide Number Placeholder 3"/>
          <p:cNvSpPr>
            <a:spLocks noGrp="1"/>
          </p:cNvSpPr>
          <p:nvPr>
            <p:ph type="sldNum" sz="quarter" idx="5"/>
          </p:nvPr>
        </p:nvSpPr>
        <p:spPr/>
        <p:txBody>
          <a:bodyPr/>
          <a:lstStyle/>
          <a:p>
            <a:fld id="{1DE51964-3566-4C49-BA1B-81C33D94F3B4}" type="slidenum">
              <a:rPr lang="en-US" smtClean="0"/>
              <a:t>26</a:t>
            </a:fld>
            <a:endParaRPr lang="en-US"/>
          </a:p>
        </p:txBody>
      </p:sp>
    </p:spTree>
    <p:extLst>
      <p:ext uri="{BB962C8B-B14F-4D97-AF65-F5344CB8AC3E}">
        <p14:creationId xmlns:p14="http://schemas.microsoft.com/office/powerpoint/2010/main" val="313996230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a:t>If you answer YES to the questions above, then you must complete the following question as part of your SB 1383 reporting requirements. </a:t>
            </a:r>
          </a:p>
          <a:p>
            <a:pPr marL="342900" marR="0" lvl="0" indent="-342900">
              <a:lnSpc>
                <a:spcPct val="107000"/>
              </a:lnSpc>
              <a:spcBef>
                <a:spcPts val="0"/>
              </a:spcBef>
              <a:spcAft>
                <a:spcPts val="0"/>
              </a:spcAft>
              <a:buFont typeface="Arial" panose="020B0604020202020204" pitchFamily="34" charset="0"/>
              <a:buChar char="•"/>
            </a:pPr>
            <a:r>
              <a:rPr lang="en-US"/>
              <a:t>Please note that the value reported below is obtained from the 10 day evaluation outlined in the referenced sections. </a:t>
            </a:r>
          </a:p>
        </p:txBody>
      </p:sp>
      <p:sp>
        <p:nvSpPr>
          <p:cNvPr id="4" name="Slide Number Placeholder 3"/>
          <p:cNvSpPr>
            <a:spLocks noGrp="1"/>
          </p:cNvSpPr>
          <p:nvPr>
            <p:ph type="sldNum" sz="quarter" idx="5"/>
          </p:nvPr>
        </p:nvSpPr>
        <p:spPr/>
        <p:txBody>
          <a:bodyPr/>
          <a:lstStyle/>
          <a:p>
            <a:fld id="{1DE51964-3566-4C49-BA1B-81C33D94F3B4}" type="slidenum">
              <a:rPr lang="en-US" smtClean="0"/>
              <a:t>27</a:t>
            </a:fld>
            <a:endParaRPr lang="en-US"/>
          </a:p>
        </p:txBody>
      </p:sp>
    </p:spTree>
    <p:extLst>
      <p:ext uri="{BB962C8B-B14F-4D97-AF65-F5344CB8AC3E}">
        <p14:creationId xmlns:p14="http://schemas.microsoft.com/office/powerpoint/2010/main" val="1648547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nSpc>
                <a:spcPct val="107000"/>
              </a:lnSpc>
              <a:spcBef>
                <a:spcPts val="0"/>
              </a:spcBef>
              <a:spcAft>
                <a:spcPts val="0"/>
              </a:spcAft>
              <a:buFont typeface="Arial" panose="020B0604020202020204" pitchFamily="34" charset="0"/>
              <a:buNone/>
            </a:pPr>
            <a:r>
              <a:rPr lang="en-US"/>
              <a:t>Before we move on, I would like to provide some additional details regarding Transformation Facilities</a:t>
            </a:r>
          </a:p>
          <a:p>
            <a:pPr marL="0" marR="0" lvl="0" indent="0">
              <a:lnSpc>
                <a:spcPct val="107000"/>
              </a:lnSpc>
              <a:spcBef>
                <a:spcPts val="0"/>
              </a:spcBef>
              <a:spcAft>
                <a:spcPts val="0"/>
              </a:spcAft>
              <a:buFont typeface="Arial" panose="020B0604020202020204" pitchFamily="34" charset="0"/>
              <a:buNone/>
            </a:pPr>
            <a:endParaRPr lang="en-US"/>
          </a:p>
          <a:p>
            <a:pPr marL="285750" indent="-285750">
              <a:buFont typeface="Arial" panose="020B0604020202020204" pitchFamily="34" charset="0"/>
              <a:buChar char="•"/>
            </a:pPr>
            <a:r>
              <a:rPr lang="en-US" sz="1200">
                <a:latin typeface="Arial" panose="020B0604020202020204" pitchFamily="34" charset="0"/>
                <a:cs typeface="Arial" panose="020B0604020202020204" pitchFamily="34" charset="0"/>
              </a:rPr>
              <a:t>In RDRS, Transformation Facilities report both as a Disposal Facility and a Transfer/Processor due to the nature of their operations</a:t>
            </a:r>
          </a:p>
          <a:p>
            <a:pPr marL="285750" indent="-285750">
              <a:buFont typeface="Arial" panose="020B0604020202020204" pitchFamily="34" charset="0"/>
              <a:buChar char="•"/>
            </a:pPr>
            <a:r>
              <a:rPr lang="en-US" sz="1200">
                <a:latin typeface="Arial" panose="020B0604020202020204" pitchFamily="34" charset="0"/>
                <a:cs typeface="Arial" panose="020B0604020202020204" pitchFamily="34" charset="0"/>
              </a:rPr>
              <a:t>As such, they are required to perform the same measurements and report the same data in RDRS as a Transfer/Processor, using their Transfer/Processor RDRS activity</a:t>
            </a:r>
          </a:p>
          <a:p>
            <a:pPr marL="285750" indent="-285750">
              <a:buFont typeface="Arial" panose="020B0604020202020204" pitchFamily="34" charset="0"/>
              <a:buChar char="•"/>
            </a:pPr>
            <a:r>
              <a:rPr lang="en-US" sz="1200">
                <a:latin typeface="Arial" panose="020B0604020202020204" pitchFamily="34" charset="0"/>
                <a:cs typeface="Arial" panose="020B0604020202020204" pitchFamily="34" charset="0"/>
              </a:rPr>
              <a:t>Please review the Transfer/Processor Facilities requirements for the appropriate details</a:t>
            </a:r>
          </a:p>
        </p:txBody>
      </p:sp>
      <p:sp>
        <p:nvSpPr>
          <p:cNvPr id="4" name="Slide Number Placeholder 3"/>
          <p:cNvSpPr>
            <a:spLocks noGrp="1"/>
          </p:cNvSpPr>
          <p:nvPr>
            <p:ph type="sldNum" sz="quarter" idx="5"/>
          </p:nvPr>
        </p:nvSpPr>
        <p:spPr/>
        <p:txBody>
          <a:bodyPr/>
          <a:lstStyle/>
          <a:p>
            <a:fld id="{1DE51964-3566-4C49-BA1B-81C33D94F3B4}" type="slidenum">
              <a:rPr lang="en-US" smtClean="0"/>
              <a:t>28</a:t>
            </a:fld>
            <a:endParaRPr lang="en-US"/>
          </a:p>
        </p:txBody>
      </p:sp>
    </p:spTree>
    <p:extLst>
      <p:ext uri="{BB962C8B-B14F-4D97-AF65-F5344CB8AC3E}">
        <p14:creationId xmlns:p14="http://schemas.microsoft.com/office/powerpoint/2010/main" val="40799399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nSpc>
                <a:spcPct val="107000"/>
              </a:lnSpc>
              <a:spcBef>
                <a:spcPts val="0"/>
              </a:spcBef>
              <a:spcAft>
                <a:spcPts val="0"/>
              </a:spcAft>
              <a:buFont typeface="Arial" panose="020B0604020202020204" pitchFamily="34" charset="0"/>
              <a:buChar char="•"/>
            </a:pPr>
            <a:r>
              <a:rPr lang="en-US" dirty="0"/>
              <a:t>I want to go over a few addition details regarding organic measurement reporting in RDRS</a:t>
            </a:r>
          </a:p>
          <a:p>
            <a:pPr marL="342900" marR="0" lvl="0" indent="-342900">
              <a:lnSpc>
                <a:spcPct val="107000"/>
              </a:lnSpc>
              <a:spcBef>
                <a:spcPts val="0"/>
              </a:spcBef>
              <a:spcAft>
                <a:spcPts val="0"/>
              </a:spcAft>
              <a:buFont typeface="Arial" panose="020B0604020202020204" pitchFamily="34" charset="0"/>
              <a:buChar char="•"/>
            </a:pPr>
            <a:r>
              <a:rPr lang="en-US" dirty="0"/>
              <a:t>First a note about  flags. </a:t>
            </a:r>
            <a:r>
              <a:rPr lang="en-US" dirty="0">
                <a:latin typeface="Arial" panose="020B0604020202020204" pitchFamily="34" charset="0"/>
                <a:cs typeface="Arial" panose="020B0604020202020204" pitchFamily="34" charset="0"/>
              </a:rPr>
              <a:t>RDRS generates “Flags” to ensure that the input data is “coherent” or when explanations are required.</a:t>
            </a:r>
          </a:p>
          <a:p>
            <a:r>
              <a:rPr lang="en-US" dirty="0">
                <a:latin typeface="Arial" panose="020B0604020202020204" pitchFamily="34" charset="0"/>
                <a:cs typeface="Arial" panose="020B0604020202020204" pitchFamily="34" charset="0"/>
              </a:rPr>
              <a:t>          Currently the two flag types associated with organic measurement reporting are:</a:t>
            </a:r>
          </a:p>
          <a:p>
            <a:pPr marL="800100" lvl="1" indent="-342900">
              <a:buFont typeface="+mj-lt"/>
              <a:buAutoNum type="arabicPeriod"/>
            </a:pPr>
            <a:r>
              <a:rPr lang="en-US" dirty="0">
                <a:latin typeface="Arial" panose="020B0604020202020204" pitchFamily="34" charset="0"/>
                <a:cs typeface="Arial" panose="020B0604020202020204" pitchFamily="34" charset="0"/>
              </a:rPr>
              <a:t>Correction flags: Where the data must be corrected before the system will allow the user to submit the report</a:t>
            </a:r>
          </a:p>
          <a:p>
            <a:pPr marL="800100" lvl="1" indent="-342900">
              <a:buFont typeface="+mj-lt"/>
              <a:buAutoNum type="arabicPeriod"/>
            </a:pPr>
            <a:r>
              <a:rPr lang="en-US" dirty="0">
                <a:latin typeface="Arial" panose="020B0604020202020204" pitchFamily="34" charset="0"/>
                <a:cs typeface="Arial" panose="020B0604020202020204" pitchFamily="34" charset="0"/>
              </a:rPr>
              <a:t>Verification flag: Where the data must be verified correct, or an explanation provided in the notes section </a:t>
            </a:r>
          </a:p>
          <a:p>
            <a:pPr lvl="1"/>
            <a:r>
              <a:rPr lang="en-US" dirty="0">
                <a:latin typeface="Arial" panose="020B0604020202020204" pitchFamily="34" charset="0"/>
                <a:cs typeface="Arial" panose="020B0604020202020204" pitchFamily="34" charset="0"/>
              </a:rPr>
              <a:t>                                before the system will allow the user to submit the report</a:t>
            </a:r>
          </a:p>
          <a:p>
            <a:pPr lvl="1"/>
            <a:r>
              <a:rPr lang="en-US" dirty="0">
                <a:latin typeface="Arial" panose="020B0604020202020204" pitchFamily="34" charset="0"/>
                <a:cs typeface="Arial" panose="020B0604020202020204" pitchFamily="34" charset="0"/>
              </a:rPr>
              <a:t>Flags will be discussed in greater details as part of an instructional video at a later time</a:t>
            </a:r>
          </a:p>
          <a:p>
            <a:pPr lvl="1"/>
            <a:endParaRPr lang="en-US" dirty="0">
              <a:latin typeface="Arial" panose="020B0604020202020204" pitchFamily="34" charset="0"/>
              <a:cs typeface="Arial" panose="020B0604020202020204" pitchFamily="34" charset="0"/>
            </a:endParaRPr>
          </a:p>
          <a:p>
            <a:pPr marL="171450" lvl="0" indent="-171450">
              <a:buFont typeface="Arial" panose="020B0604020202020204" pitchFamily="34" charset="0"/>
              <a:buChar char="•"/>
            </a:pPr>
            <a:r>
              <a:rPr lang="en-US" dirty="0">
                <a:latin typeface="Arial" panose="020B0604020202020204" pitchFamily="34" charset="0"/>
                <a:cs typeface="Arial" panose="020B0604020202020204" pitchFamily="34" charset="0"/>
              </a:rPr>
              <a:t>Secondly, I would like to go over a few additional points on data entry</a:t>
            </a:r>
          </a:p>
          <a:p>
            <a:pPr marL="742950" lvl="1" indent="-285750">
              <a:buFont typeface="Courier New" panose="02070309020205020404" pitchFamily="49" charset="0"/>
              <a:buChar char="o"/>
            </a:pPr>
            <a:r>
              <a:rPr lang="en-US" dirty="0">
                <a:latin typeface="Arial" panose="020B0604020202020204" pitchFamily="34" charset="0"/>
                <a:cs typeface="Arial" panose="020B0604020202020204" pitchFamily="34" charset="0"/>
              </a:rPr>
              <a:t>For Yes/No type questions, the user must choose either YES or NO. The question cannot be left unanswered</a:t>
            </a:r>
          </a:p>
          <a:p>
            <a:pPr marL="742950" lvl="1" indent="-285750">
              <a:buFont typeface="Arial" panose="020B0604020202020204" pitchFamily="34" charset="0"/>
              <a:buChar char="•"/>
            </a:pPr>
            <a:r>
              <a:rPr lang="en-US" dirty="0">
                <a:latin typeface="Arial" panose="020B0604020202020204" pitchFamily="34" charset="0"/>
                <a:cs typeface="Arial" panose="020B0604020202020204" pitchFamily="34" charset="0"/>
              </a:rPr>
              <a:t>For fields where values are required (such as tons or percentages), </a:t>
            </a:r>
            <a:r>
              <a:rPr lang="en-US" dirty="0">
                <a:effectLst/>
                <a:latin typeface="Segoe UI" panose="020B0502040204020203" pitchFamily="34" charset="0"/>
              </a:rPr>
              <a:t>if the user enters zero, then the user must </a:t>
            </a:r>
          </a:p>
          <a:p>
            <a:pPr lvl="1"/>
            <a:r>
              <a:rPr lang="en-US" dirty="0">
                <a:effectLst/>
                <a:latin typeface="Segoe UI" panose="020B0502040204020203" pitchFamily="34" charset="0"/>
              </a:rPr>
              <a:t>     also enter an explanation explaining the zero. The explanation cannot be blank.</a:t>
            </a:r>
            <a:endParaRPr lang="en-US" sz="1400" dirty="0">
              <a:effectLst/>
              <a:latin typeface="Arial" panose="020B0604020202020204" pitchFamily="34" charset="0"/>
            </a:endParaRPr>
          </a:p>
          <a:p>
            <a:pPr marL="342900" marR="0" lvl="0" indent="-342900">
              <a:lnSpc>
                <a:spcPct val="107000"/>
              </a:lnSpc>
              <a:spcBef>
                <a:spcPts val="0"/>
              </a:spcBef>
              <a:spcAft>
                <a:spcPts val="0"/>
              </a:spcAft>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29</a:t>
            </a:fld>
            <a:endParaRPr lang="en-US"/>
          </a:p>
        </p:txBody>
      </p:sp>
    </p:spTree>
    <p:extLst>
      <p:ext uri="{BB962C8B-B14F-4D97-AF65-F5344CB8AC3E}">
        <p14:creationId xmlns:p14="http://schemas.microsoft.com/office/powerpoint/2010/main" val="30430145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As mentioned through out the webinar, this page provides web links for:</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u="sng">
                <a:solidFill>
                  <a:srgbClr val="201F1E"/>
                </a:solidFill>
                <a:latin typeface="Arial" panose="020B0604020202020204" pitchFamily="34" charset="0"/>
              </a:rPr>
              <a:t>Information and Detailed Sampling Guidance For Transfer/Processing Facilities AND</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u="sng">
                <a:solidFill>
                  <a:srgbClr val="201F1E"/>
                </a:solidFill>
                <a:latin typeface="Arial" panose="020B0604020202020204" pitchFamily="34" charset="0"/>
              </a:rPr>
              <a:t>Information and Detailed Sampling Guidance for Recycling And Composting Facilities, and  </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u="sng">
                <a:solidFill>
                  <a:srgbClr val="201F1E"/>
                </a:solidFill>
                <a:latin typeface="Arial" panose="020B0604020202020204" pitchFamily="34" charset="0"/>
              </a:rPr>
              <a:t>SB 1383 and RDRS reporting Requirements PowerPoint Presentation and Webinar from October 26, 2021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u="none">
                <a:solidFill>
                  <a:srgbClr val="201F1E"/>
                </a:solidFill>
                <a:latin typeface="Arial" panose="020B0604020202020204" pitchFamily="34" charset="0"/>
              </a:rPr>
              <a:t>Please use these CalRecycle resources to ensure you understand how to obtain the data required for input into RDRS</a:t>
            </a:r>
          </a:p>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sz="1200" b="1" i="0">
              <a:solidFill>
                <a:srgbClr val="201F1E"/>
              </a:solidFill>
              <a:effectLst/>
              <a:latin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1DE51964-3566-4C49-BA1B-81C33D94F3B4}" type="slidenum">
              <a:rPr lang="en-US" smtClean="0"/>
              <a:t>30</a:t>
            </a:fld>
            <a:endParaRPr lang="en-US"/>
          </a:p>
        </p:txBody>
      </p:sp>
    </p:spTree>
    <p:extLst>
      <p:ext uri="{BB962C8B-B14F-4D97-AF65-F5344CB8AC3E}">
        <p14:creationId xmlns:p14="http://schemas.microsoft.com/office/powerpoint/2010/main" val="277371844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concludes the presentation part of the webinar.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a:latin typeface="Arial" panose="020B0604020202020204" pitchFamily="34" charset="0"/>
                <a:cs typeface="Arial" panose="020B0604020202020204" pitchFamily="34" charset="0"/>
              </a:rPr>
              <a:t>Please note that This PowerPoint Presentation and Webinar will be uploaded to the CalRecycle RDRS Website</a:t>
            </a:r>
            <a:endParaRPr lang="en-US"/>
          </a:p>
          <a:p>
            <a:r>
              <a:rPr lang="en-US"/>
              <a:t>I thank you for you attention. The webinar is now open to questions.</a:t>
            </a:r>
          </a:p>
        </p:txBody>
      </p:sp>
      <p:sp>
        <p:nvSpPr>
          <p:cNvPr id="4" name="Slide Number Placeholder 3"/>
          <p:cNvSpPr>
            <a:spLocks noGrp="1"/>
          </p:cNvSpPr>
          <p:nvPr>
            <p:ph type="sldNum" sz="quarter" idx="5"/>
          </p:nvPr>
        </p:nvSpPr>
        <p:spPr/>
        <p:txBody>
          <a:bodyPr/>
          <a:lstStyle/>
          <a:p>
            <a:fld id="{1DE51964-3566-4C49-BA1B-81C33D94F3B4}" type="slidenum">
              <a:rPr lang="en-US" smtClean="0"/>
              <a:t>31</a:t>
            </a:fld>
            <a:endParaRPr lang="en-US"/>
          </a:p>
        </p:txBody>
      </p:sp>
    </p:spTree>
    <p:extLst>
      <p:ext uri="{BB962C8B-B14F-4D97-AF65-F5344CB8AC3E}">
        <p14:creationId xmlns:p14="http://schemas.microsoft.com/office/powerpoint/2010/main" val="39755085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Once again, Please use the instructions shown on the slide for the Q&amp;A session. </a:t>
            </a:r>
          </a:p>
          <a:p>
            <a:pPr marL="0" marR="0" lvl="0" indent="0">
              <a:lnSpc>
                <a:spcPct val="107000"/>
              </a:lnSpc>
              <a:spcBef>
                <a:spcPts val="0"/>
              </a:spcBef>
              <a:spcAft>
                <a:spcPts val="0"/>
              </a:spcAft>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1DE51964-3566-4C49-BA1B-81C33D94F3B4}" type="slidenum">
              <a:rPr lang="en-US" smtClean="0"/>
              <a:t>32</a:t>
            </a:fld>
            <a:endParaRPr lang="en-US"/>
          </a:p>
        </p:txBody>
      </p:sp>
    </p:spTree>
    <p:extLst>
      <p:ext uri="{BB962C8B-B14F-4D97-AF65-F5344CB8AC3E}">
        <p14:creationId xmlns:p14="http://schemas.microsoft.com/office/powerpoint/2010/main" val="33484174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2425629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p:cNvGrpSpPr/>
          <p:nvPr userDrawn="1"/>
        </p:nvGrpSpPr>
        <p:grpSpPr>
          <a:xfrm>
            <a:off x="-162839" y="6276307"/>
            <a:ext cx="12517677" cy="595712"/>
            <a:chOff x="0" y="5283508"/>
            <a:chExt cx="12517677" cy="595712"/>
          </a:xfrm>
        </p:grpSpPr>
        <p:sp>
          <p:nvSpPr>
            <p:cNvPr id="8" name="Parallelogram 7"/>
            <p:cNvSpPr/>
            <p:nvPr userDrawn="1"/>
          </p:nvSpPr>
          <p:spPr>
            <a:xfrm>
              <a:off x="0" y="5287263"/>
              <a:ext cx="4201438" cy="591957"/>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36864" y="6357296"/>
            <a:ext cx="1878819" cy="430747"/>
          </a:xfrm>
          <a:prstGeom prst="rect">
            <a:avLst/>
          </a:prstGeom>
        </p:spPr>
      </p:pic>
    </p:spTree>
    <p:extLst>
      <p:ext uri="{BB962C8B-B14F-4D97-AF65-F5344CB8AC3E}">
        <p14:creationId xmlns:p14="http://schemas.microsoft.com/office/powerpoint/2010/main" val="3584182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1812061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0264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4246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786106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31808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9436372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365304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14393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81918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p:cNvGrpSpPr/>
          <p:nvPr userDrawn="1"/>
        </p:nvGrpSpPr>
        <p:grpSpPr>
          <a:xfrm>
            <a:off x="-162839" y="6262288"/>
            <a:ext cx="12517677" cy="595712"/>
            <a:chOff x="0" y="5283508"/>
            <a:chExt cx="12517677" cy="595712"/>
          </a:xfrm>
        </p:grpSpPr>
        <p:sp>
          <p:nvSpPr>
            <p:cNvPr id="8" name="Parallelogram 7"/>
            <p:cNvSpPr/>
            <p:nvPr userDrawn="1"/>
          </p:nvSpPr>
          <p:spPr>
            <a:xfrm>
              <a:off x="0" y="5287263"/>
              <a:ext cx="4201438" cy="591957"/>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2393019912"/>
      </p:ext>
    </p:extLst>
  </p:cSld>
  <p:clrMap bg1="lt1" tx1="dk1" bg2="lt2" tx2="dk2" accent1="accent1" accent2="accent2" accent3="accent3" accent4="accent4" accent5="accent5" accent6="accent6" hlink="hlink" folHlink="folHlink"/>
  <p:sldLayoutIdLst>
    <p:sldLayoutId id="2147483845" r:id="rId1"/>
    <p:sldLayoutId id="2147483846"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SLCP.Organics@calrecycle.ca.gov"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2.calrecycle.ca.gov/RecyclingDisposalReporting/RegistrationQuestionnaire"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calrecycle.ca.gov/swfacilities/rdreporting/training/"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768eO1qluZw"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s://www.youtube.com/watch?v=P8acXgyAC4E" TargetMode="External"/><Relationship Id="rId3" Type="http://schemas.openxmlformats.org/officeDocument/2006/relationships/hyperlink" Target="https://www.calrecycle.ca.gov/Organics/SLCP/tpf" TargetMode="External"/><Relationship Id="rId7" Type="http://schemas.openxmlformats.org/officeDocument/2006/relationships/hyperlink" Target="https://www2.calrecycle.ca.gov/Docs/Web/120096"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hyperlink" Target="https://www2.calrecycle.ca.gov/Docs/Web/118788" TargetMode="External"/><Relationship Id="rId5" Type="http://schemas.openxmlformats.org/officeDocument/2006/relationships/hyperlink" Target="https://www2.calrecycle.ca.gov/Docs/Web/118785" TargetMode="External"/><Relationship Id="rId4" Type="http://schemas.openxmlformats.org/officeDocument/2006/relationships/hyperlink" Target="https://www2.calrecycle.ca.gov/Docs/Web/118791"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mailto:RDRS@CalRecycle.ca.gov"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https://www.calrecycle.ca.gov/swfacilities/rdreporting/training/"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mailto:SLCP.Organics@calrecycle.ca.gov"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F7051A-3674-4616-9E74-DD67121CFAC6}"/>
              </a:ext>
            </a:extLst>
          </p:cNvPr>
          <p:cNvSpPr>
            <a:spLocks noGrp="1"/>
          </p:cNvSpPr>
          <p:nvPr>
            <p:ph type="ctrTitle"/>
          </p:nvPr>
        </p:nvSpPr>
        <p:spPr>
          <a:xfrm>
            <a:off x="208547" y="2467688"/>
            <a:ext cx="11806990" cy="2387600"/>
          </a:xfrm>
        </p:spPr>
        <p:txBody>
          <a:bodyPr>
            <a:normAutofit fontScale="90000"/>
          </a:bodyPr>
          <a:lstStyle/>
          <a:p>
            <a:r>
              <a:rPr lang="en-US" b="1">
                <a:latin typeface="Arial"/>
                <a:cs typeface="Arial"/>
              </a:rPr>
              <a:t>SB1383 Recycling and Disposal Reporting System Reporting Requirements Starting in 2022 </a:t>
            </a:r>
            <a:br>
              <a:rPr lang="en-US" b="1">
                <a:latin typeface="Arial" panose="020B0604020202020204" pitchFamily="34" charset="0"/>
                <a:cs typeface="Arial" panose="020B0604020202020204" pitchFamily="34" charset="0"/>
              </a:rPr>
            </a:br>
            <a:r>
              <a:rPr lang="en-US" b="1">
                <a:latin typeface="Arial"/>
                <a:cs typeface="Arial"/>
              </a:rPr>
              <a:t>Part II</a:t>
            </a:r>
            <a:br>
              <a:rPr lang="en-US" b="1">
                <a:latin typeface="Arial" panose="020B0604020202020204" pitchFamily="34" charset="0"/>
                <a:cs typeface="Arial" panose="020B0604020202020204" pitchFamily="34" charset="0"/>
              </a:rPr>
            </a:br>
            <a:br>
              <a:rPr lang="en-US" b="1">
                <a:latin typeface="Arial" panose="020B0604020202020204" pitchFamily="34" charset="0"/>
                <a:cs typeface="Arial" panose="020B0604020202020204" pitchFamily="34" charset="0"/>
              </a:rPr>
            </a:br>
            <a:r>
              <a:rPr lang="en-US" sz="4000" b="1">
                <a:latin typeface="Arial"/>
                <a:cs typeface="Arial"/>
              </a:rPr>
              <a:t>March 1st, 2022</a:t>
            </a:r>
          </a:p>
        </p:txBody>
      </p:sp>
    </p:spTree>
    <p:extLst>
      <p:ext uri="{BB962C8B-B14F-4D97-AF65-F5344CB8AC3E}">
        <p14:creationId xmlns:p14="http://schemas.microsoft.com/office/powerpoint/2010/main" val="9119360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p:txBody>
          <a:bodyPr/>
          <a:lstStyle/>
          <a:p>
            <a:pPr algn="ctr"/>
            <a:r>
              <a:rPr lang="en-US" b="1">
                <a:solidFill>
                  <a:schemeClr val="bg1"/>
                </a:solidFill>
                <a:latin typeface="Arial" panose="020B0604020202020204" pitchFamily="34" charset="0"/>
                <a:cs typeface="Arial" panose="020B0604020202020204" pitchFamily="34" charset="0"/>
              </a:rPr>
              <a:t>Disclaimer</a:t>
            </a:r>
          </a:p>
        </p:txBody>
      </p:sp>
      <p:sp>
        <p:nvSpPr>
          <p:cNvPr id="24" name="Content Placeholder 2">
            <a:extLst>
              <a:ext uri="{FF2B5EF4-FFF2-40B4-BE49-F238E27FC236}">
                <a16:creationId xmlns:a16="http://schemas.microsoft.com/office/drawing/2014/main" id="{5CF394CB-6D03-49C9-B660-89596B7F79C8}"/>
              </a:ext>
            </a:extLst>
          </p:cNvPr>
          <p:cNvSpPr>
            <a:spLocks noGrp="1"/>
          </p:cNvSpPr>
          <p:nvPr>
            <p:ph idx="1"/>
          </p:nvPr>
        </p:nvSpPr>
        <p:spPr>
          <a:xfrm>
            <a:off x="396882" y="2596836"/>
            <a:ext cx="11438793" cy="3387275"/>
          </a:xfrm>
        </p:spPr>
        <p:txBody>
          <a:bodyPr>
            <a:normAutofit fontScale="70000" lnSpcReduction="20000"/>
          </a:bodyPr>
          <a:lstStyle/>
          <a:p>
            <a:pPr marL="0" indent="0">
              <a:buNone/>
            </a:pPr>
            <a:r>
              <a:rPr lang="en-US" b="0" i="0">
                <a:solidFill>
                  <a:srgbClr val="201F1E"/>
                </a:solidFill>
                <a:effectLst/>
                <a:latin typeface="Arial" panose="020B0604020202020204" pitchFamily="34" charset="0"/>
              </a:rPr>
              <a:t>These guidance tools were developed by CalRecycle as a courtesy for informational and example purposes only. Use of these tools is optional and is not a regulatory requirement. In the event of any conflict with these guidance tools or information herein, applicable statutory and regulatory provisions shall control. These tools and information herein are based on known facts and legal authority as understood by CalRecycle at the time of release. Any analysis, guidance, or other information herein may be subject to change based on changed facts or legal authority, actual or understood, subsequent to the publishing of these tools. The provision of these guidance tools and any analysis, guidance, or other information herein shall not be construed as a waiver of any rights or remedies available to CalRecycle. Users are encouraged to seek the assistance of legal counsel to comply with applicable state law based on their pertinent facts and circumstances. CalRecycle makes no representation that use of these tools will ensure compliance with regulatory requirements. The user assumes all risk and CalRecycle accepts no responsibility or liability to any person because of the use of, or reliance upon, these tools or the information herein.</a:t>
            </a: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883035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p:txBody>
          <a:bodyPr/>
          <a:lstStyle/>
          <a:p>
            <a:pPr algn="ctr"/>
            <a:r>
              <a:rPr lang="en-US" sz="4400" b="1">
                <a:solidFill>
                  <a:schemeClr val="bg1"/>
                </a:solidFill>
                <a:latin typeface="Arial" panose="020B0604020202020204" pitchFamily="34" charset="0"/>
                <a:ea typeface="Calibri" panose="020F0502020204030204" pitchFamily="34" charset="0"/>
                <a:cs typeface="Arial" panose="020B0604020202020204" pitchFamily="34" charset="0"/>
              </a:rPr>
              <a:t>Instructions for Q&amp;A Session</a:t>
            </a:r>
            <a:endParaRPr lang="en-US" b="1">
              <a:solidFill>
                <a:schemeClr val="bg1"/>
              </a:solidFill>
              <a:latin typeface="Arial" panose="020B0604020202020204" pitchFamily="34" charset="0"/>
              <a:cs typeface="Arial" panose="020B0604020202020204" pitchFamily="34" charset="0"/>
            </a:endParaRPr>
          </a:p>
        </p:txBody>
      </p:sp>
      <p:sp>
        <p:nvSpPr>
          <p:cNvPr id="24" name="Content Placeholder 2">
            <a:extLst>
              <a:ext uri="{FF2B5EF4-FFF2-40B4-BE49-F238E27FC236}">
                <a16:creationId xmlns:a16="http://schemas.microsoft.com/office/drawing/2014/main" id="{5CF394CB-6D03-49C9-B660-89596B7F79C8}"/>
              </a:ext>
            </a:extLst>
          </p:cNvPr>
          <p:cNvSpPr>
            <a:spLocks noGrp="1"/>
          </p:cNvSpPr>
          <p:nvPr>
            <p:ph idx="1"/>
          </p:nvPr>
        </p:nvSpPr>
        <p:spPr>
          <a:xfrm>
            <a:off x="396882" y="2596836"/>
            <a:ext cx="11438793" cy="3387275"/>
          </a:xfrm>
        </p:spPr>
        <p:txBody>
          <a:bodyPr>
            <a:normAutofit fontScale="92500" lnSpcReduction="20000"/>
          </a:bodyPr>
          <a:lstStyle/>
          <a:p>
            <a:r>
              <a:rPr lang="en-US" sz="2800" dirty="0">
                <a:latin typeface="Arial" panose="020B0604020202020204" pitchFamily="34" charset="0"/>
                <a:ea typeface="Calibri" panose="020F0502020204030204" pitchFamily="34" charset="0"/>
                <a:cs typeface="Arial" panose="020B0604020202020204" pitchFamily="34" charset="0"/>
              </a:rPr>
              <a:t>If using </a:t>
            </a:r>
            <a:r>
              <a:rPr lang="en-US" sz="2800" dirty="0" err="1">
                <a:latin typeface="Arial" panose="020B0604020202020204" pitchFamily="34" charset="0"/>
                <a:ea typeface="Calibri" panose="020F0502020204030204" pitchFamily="34" charset="0"/>
                <a:cs typeface="Arial" panose="020B0604020202020204" pitchFamily="34" charset="0"/>
              </a:rPr>
              <a:t>GoToWebinar</a:t>
            </a:r>
            <a:r>
              <a:rPr lang="en-US" sz="2800" dirty="0">
                <a:latin typeface="Arial" panose="020B0604020202020204" pitchFamily="34" charset="0"/>
                <a:ea typeface="Calibri" panose="020F0502020204030204" pitchFamily="34" charset="0"/>
                <a:cs typeface="Arial" panose="020B0604020202020204" pitchFamily="34" charset="0"/>
              </a:rPr>
              <a:t>, t</a:t>
            </a:r>
            <a:r>
              <a:rPr lang="en-US" sz="2800" dirty="0">
                <a:effectLst/>
                <a:latin typeface="Arial" panose="020B0604020202020204" pitchFamily="34" charset="0"/>
                <a:ea typeface="Calibri" panose="020F0502020204030204" pitchFamily="34" charset="0"/>
                <a:cs typeface="Arial" panose="020B0604020202020204" pitchFamily="34" charset="0"/>
              </a:rPr>
              <a:t>ype your question or a summary of your question into the “Questio</a:t>
            </a:r>
            <a:r>
              <a:rPr lang="en-US" sz="2800" dirty="0">
                <a:latin typeface="Arial" panose="020B0604020202020204" pitchFamily="34" charset="0"/>
                <a:ea typeface="Calibri" panose="020F0502020204030204" pitchFamily="34" charset="0"/>
                <a:cs typeface="Arial" panose="020B0604020202020204" pitchFamily="34" charset="0"/>
              </a:rPr>
              <a:t>n” pane</a:t>
            </a:r>
            <a:r>
              <a:rPr lang="en-US" sz="2800" dirty="0">
                <a:effectLst/>
                <a:latin typeface="Arial" panose="020B0604020202020204" pitchFamily="34" charset="0"/>
                <a:ea typeface="Calibri" panose="020F0502020204030204" pitchFamily="34" charset="0"/>
                <a:cs typeface="Arial" panose="020B0604020202020204" pitchFamily="34" charset="0"/>
              </a:rPr>
              <a:t>.</a:t>
            </a:r>
          </a:p>
          <a:p>
            <a:r>
              <a:rPr lang="en-US" sz="2800" dirty="0">
                <a:latin typeface="Arial" panose="020B0604020202020204" pitchFamily="34" charset="0"/>
                <a:ea typeface="Calibri" panose="020F0502020204030204" pitchFamily="34" charset="0"/>
                <a:cs typeface="Arial" panose="020B0604020202020204" pitchFamily="34" charset="0"/>
              </a:rPr>
              <a:t>We will not use the “raise hand” function.</a:t>
            </a:r>
          </a:p>
          <a:p>
            <a:r>
              <a:rPr lang="en-US" sz="2800" dirty="0">
                <a:effectLst/>
                <a:latin typeface="Arial" panose="020B0604020202020204" pitchFamily="34" charset="0"/>
                <a:ea typeface="Calibri" panose="020F0502020204030204" pitchFamily="34" charset="0"/>
                <a:cs typeface="Arial" panose="020B0604020202020204" pitchFamily="34" charset="0"/>
              </a:rPr>
              <a:t>If </a:t>
            </a:r>
            <a:r>
              <a:rPr lang="en-US" sz="2800" dirty="0">
                <a:latin typeface="Arial" panose="020B0604020202020204" pitchFamily="34" charset="0"/>
                <a:ea typeface="Calibri" panose="020F0502020204030204" pitchFamily="34" charset="0"/>
                <a:cs typeface="Arial" panose="020B0604020202020204" pitchFamily="34" charset="0"/>
              </a:rPr>
              <a:t>watching via the CalEPA Broadcast, email your questions to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a:effectLst/>
                <a:latin typeface="Arial" panose="020B0604020202020204" pitchFamily="34" charset="0"/>
                <a:ea typeface="Calibri" panose="020F0502020204030204" pitchFamily="34" charset="0"/>
                <a:cs typeface="Arial" panose="020B0604020202020204" pitchFamily="34" charset="0"/>
                <a:hlinkClick r:id="rId3"/>
              </a:rPr>
              <a:t>SLCP.Organics@calrecycle.ca.go</a:t>
            </a:r>
            <a:r>
              <a:rPr lang="en-US" sz="2800" dirty="0">
                <a:latin typeface="Arial" panose="020B0604020202020204" pitchFamily="34" charset="0"/>
                <a:ea typeface="Calibri" panose="020F0502020204030204" pitchFamily="34" charset="0"/>
                <a:cs typeface="Arial" panose="020B0604020202020204" pitchFamily="34" charset="0"/>
                <a:hlinkClick r:id="rId3"/>
              </a:rPr>
              <a:t>v</a:t>
            </a:r>
            <a:r>
              <a:rPr lang="en-US" sz="2800" dirty="0">
                <a:latin typeface="Arial" panose="020B0604020202020204" pitchFamily="34" charset="0"/>
                <a:ea typeface="Calibri" panose="020F0502020204030204" pitchFamily="34" charset="0"/>
                <a:cs typeface="Arial" panose="020B0604020202020204" pitchFamily="34" charset="0"/>
              </a:rPr>
              <a:t> </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r>
              <a:rPr lang="en-US" sz="2800" dirty="0">
                <a:effectLst/>
                <a:latin typeface="Arial" panose="020B0604020202020204" pitchFamily="34" charset="0"/>
                <a:ea typeface="Calibri" panose="020F0502020204030204" pitchFamily="34" charset="0"/>
                <a:cs typeface="Arial" panose="020B0604020202020204" pitchFamily="34" charset="0"/>
              </a:rPr>
              <a:t>Questions should </a:t>
            </a:r>
            <a:r>
              <a:rPr lang="en-US" sz="2800" dirty="0">
                <a:latin typeface="Arial" panose="020B0604020202020204" pitchFamily="34" charset="0"/>
                <a:ea typeface="Calibri" panose="020F0502020204030204" pitchFamily="34" charset="0"/>
                <a:cs typeface="Arial" panose="020B0604020202020204" pitchFamily="34" charset="0"/>
              </a:rPr>
              <a:t>focus on </a:t>
            </a:r>
            <a:r>
              <a:rPr lang="en-US" sz="2800" dirty="0">
                <a:effectLst/>
                <a:latin typeface="Arial" panose="020B0604020202020204" pitchFamily="34" charset="0"/>
                <a:ea typeface="Calibri" panose="020F0502020204030204" pitchFamily="34" charset="0"/>
                <a:cs typeface="Arial" panose="020B0604020202020204" pitchFamily="34" charset="0"/>
              </a:rPr>
              <a:t>SB 1383 </a:t>
            </a:r>
            <a:r>
              <a:rPr lang="en-US" dirty="0">
                <a:latin typeface="Arial" panose="020B0604020202020204" pitchFamily="34" charset="0"/>
                <a:ea typeface="Calibri" panose="020F0502020204030204" pitchFamily="34" charset="0"/>
                <a:cs typeface="Arial" panose="020B0604020202020204" pitchFamily="34" charset="0"/>
              </a:rPr>
              <a:t>and RDRS Reporting</a:t>
            </a:r>
            <a:r>
              <a:rPr lang="en-US" sz="2800" dirty="0">
                <a:effectLst/>
                <a:latin typeface="Arial" panose="020B0604020202020204" pitchFamily="34" charset="0"/>
                <a:ea typeface="Calibri" panose="020F0502020204030204" pitchFamily="34" charset="0"/>
                <a:cs typeface="Arial" panose="020B0604020202020204" pitchFamily="34" charset="0"/>
              </a:rPr>
              <a:t> only.</a:t>
            </a:r>
          </a:p>
          <a:p>
            <a:r>
              <a:rPr lang="en-US" sz="2800" dirty="0">
                <a:latin typeface="Arial" panose="020B0604020202020204" pitchFamily="34" charset="0"/>
                <a:ea typeface="Calibri" panose="020F0502020204030204" pitchFamily="34" charset="0"/>
                <a:cs typeface="Arial" panose="020B0604020202020204" pitchFamily="34" charset="0"/>
              </a:rPr>
              <a:t>CalRecycle staff will go through the questions as they come in.</a:t>
            </a:r>
          </a:p>
          <a:p>
            <a:r>
              <a:rPr lang="en-US" sz="2800" dirty="0">
                <a:effectLst/>
                <a:latin typeface="Arial" panose="020B0604020202020204" pitchFamily="34" charset="0"/>
                <a:ea typeface="Calibri" panose="020F0502020204030204" pitchFamily="34" charset="0"/>
                <a:cs typeface="Arial" panose="020B0604020202020204" pitchFamily="34" charset="0"/>
              </a:rPr>
              <a:t>If we are unable to answer your question during the webinar, please email the SLCP inbox and we will get back to you soon.</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60515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p:txBody>
          <a:bodyPr/>
          <a:lstStyle/>
          <a:p>
            <a:pPr algn="ctr"/>
            <a:r>
              <a:rPr lang="en-US" b="1">
                <a:solidFill>
                  <a:schemeClr val="bg1"/>
                </a:solidFill>
                <a:latin typeface="Arial"/>
                <a:cs typeface="Arial"/>
              </a:rPr>
              <a:t>Purpose of this Presentation</a:t>
            </a:r>
          </a:p>
        </p:txBody>
      </p:sp>
      <p:sp>
        <p:nvSpPr>
          <p:cNvPr id="24" name="Content Placeholder 2">
            <a:extLst>
              <a:ext uri="{FF2B5EF4-FFF2-40B4-BE49-F238E27FC236}">
                <a16:creationId xmlns:a16="http://schemas.microsoft.com/office/drawing/2014/main" id="{5CF394CB-6D03-49C9-B660-89596B7F79C8}"/>
              </a:ext>
            </a:extLst>
          </p:cNvPr>
          <p:cNvSpPr>
            <a:spLocks noGrp="1"/>
          </p:cNvSpPr>
          <p:nvPr>
            <p:ph idx="1"/>
          </p:nvPr>
        </p:nvSpPr>
        <p:spPr>
          <a:xfrm>
            <a:off x="0" y="2596836"/>
            <a:ext cx="12192000" cy="1603375"/>
          </a:xfrm>
        </p:spPr>
        <p:txBody>
          <a:bodyPr vert="horz" lIns="91440" tIns="45720" rIns="91440" bIns="45720" rtlCol="0" anchor="t">
            <a:noAutofit/>
          </a:bodyPr>
          <a:lstStyle/>
          <a:p>
            <a:pPr marL="0" indent="0" algn="ctr">
              <a:buNone/>
            </a:pPr>
            <a:r>
              <a:rPr lang="en-US" sz="3600">
                <a:latin typeface="Arial"/>
                <a:cs typeface="Arial"/>
              </a:rPr>
              <a:t>Regulations for SB1383 created new reporting requirements for CalRecycle’s Recycling and Disposal Reporting System.</a:t>
            </a:r>
          </a:p>
          <a:p>
            <a:pPr marL="0" indent="0" algn="ctr">
              <a:buNone/>
            </a:pPr>
            <a:endParaRPr lang="en-US" sz="3600">
              <a:latin typeface="Arial"/>
              <a:cs typeface="Arial"/>
            </a:endParaRPr>
          </a:p>
          <a:p>
            <a:pPr marL="0" indent="0" algn="ctr">
              <a:buNone/>
            </a:pPr>
            <a:r>
              <a:rPr lang="en-US" sz="3600">
                <a:latin typeface="Arial"/>
                <a:cs typeface="Arial"/>
              </a:rPr>
              <a:t>This Presentation will cover these changes to RDRS.</a:t>
            </a:r>
            <a:endParaRPr lang="en-US" sz="3600">
              <a:cs typeface="Calibri"/>
            </a:endParaRPr>
          </a:p>
        </p:txBody>
      </p:sp>
    </p:spTree>
    <p:extLst>
      <p:ext uri="{BB962C8B-B14F-4D97-AF65-F5344CB8AC3E}">
        <p14:creationId xmlns:p14="http://schemas.microsoft.com/office/powerpoint/2010/main" val="2117597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49072C50-C120-49DA-9477-5882361B0799}"/>
              </a:ext>
            </a:extLst>
          </p:cNvPr>
          <p:cNvSpPr>
            <a:spLocks noGrp="1"/>
          </p:cNvSpPr>
          <p:nvPr>
            <p:ph type="title"/>
          </p:nvPr>
        </p:nvSpPr>
        <p:spPr/>
        <p:txBody>
          <a:bodyPr/>
          <a:lstStyle/>
          <a:p>
            <a:pPr algn="ctr"/>
            <a:r>
              <a:rPr lang="en-US" b="1">
                <a:solidFill>
                  <a:schemeClr val="bg1"/>
                </a:solidFill>
                <a:latin typeface="Arial" panose="020B0604020202020204" pitchFamily="34" charset="0"/>
                <a:cs typeface="Arial" panose="020B0604020202020204" pitchFamily="34" charset="0"/>
              </a:rPr>
              <a:t>Presentation Outline</a:t>
            </a:r>
          </a:p>
        </p:txBody>
      </p:sp>
      <p:sp>
        <p:nvSpPr>
          <p:cNvPr id="19" name="Content Placeholder 2">
            <a:extLst>
              <a:ext uri="{FF2B5EF4-FFF2-40B4-BE49-F238E27FC236}">
                <a16:creationId xmlns:a16="http://schemas.microsoft.com/office/drawing/2014/main" id="{D5675C3C-6E73-4F74-ABEC-176FCD6DBC84}"/>
              </a:ext>
            </a:extLst>
          </p:cNvPr>
          <p:cNvSpPr>
            <a:spLocks noGrp="1"/>
          </p:cNvSpPr>
          <p:nvPr>
            <p:ph idx="1"/>
          </p:nvPr>
        </p:nvSpPr>
        <p:spPr>
          <a:xfrm>
            <a:off x="259307" y="2226288"/>
            <a:ext cx="11576368" cy="4028148"/>
          </a:xfrm>
        </p:spPr>
        <p:txBody>
          <a:bodyPr vert="horz" lIns="91440" tIns="45720" rIns="91440" bIns="45720" rtlCol="0" anchor="t">
            <a:normAutofit fontScale="92500"/>
          </a:bodyPr>
          <a:lstStyle/>
          <a:p>
            <a:pPr marL="571500" indent="-571500">
              <a:buFont typeface="+mj-lt"/>
              <a:buAutoNum type="romanUcPeriod"/>
            </a:pPr>
            <a:r>
              <a:rPr lang="en-US" sz="2200">
                <a:latin typeface="Arial"/>
                <a:cs typeface="Arial"/>
              </a:rPr>
              <a:t>Who needs to comply with SB1383 RDRS Reporting?</a:t>
            </a:r>
          </a:p>
          <a:p>
            <a:pPr marL="571500" indent="-571500">
              <a:buFont typeface="+mj-lt"/>
              <a:buAutoNum type="romanUcPeriod"/>
            </a:pPr>
            <a:r>
              <a:rPr lang="en-US" sz="2200">
                <a:latin typeface="Arial"/>
                <a:cs typeface="Arial"/>
              </a:rPr>
              <a:t>SB1383 Regulation Sections that pertain to RDRS Reporting Requirements, and,</a:t>
            </a:r>
          </a:p>
          <a:p>
            <a:pPr marL="571500" indent="-571500">
              <a:buFont typeface="+mj-lt"/>
              <a:buAutoNum type="romanUcPeriod"/>
            </a:pPr>
            <a:r>
              <a:rPr lang="en-US" sz="2200">
                <a:latin typeface="Arial"/>
                <a:cs typeface="Arial"/>
              </a:rPr>
              <a:t>Description of the data and screenshots of the RDRS “Organics Measurement”  section, for:</a:t>
            </a:r>
          </a:p>
          <a:p>
            <a:pPr marL="0" indent="0">
              <a:buNone/>
            </a:pPr>
            <a:endParaRPr lang="en-US" sz="2200">
              <a:latin typeface="Arial" panose="020B0604020202020204" pitchFamily="34" charset="0"/>
              <a:cs typeface="Arial" panose="020B0604020202020204" pitchFamily="34" charset="0"/>
            </a:endParaRPr>
          </a:p>
          <a:p>
            <a:pPr lvl="1"/>
            <a:r>
              <a:rPr lang="en-US" sz="2200" b="1">
                <a:latin typeface="Arial"/>
                <a:cs typeface="Arial"/>
              </a:rPr>
              <a:t>Haulers</a:t>
            </a:r>
            <a:r>
              <a:rPr lang="en-US" sz="2200">
                <a:latin typeface="Arial"/>
                <a:cs typeface="Arial"/>
              </a:rPr>
              <a:t> </a:t>
            </a:r>
            <a:r>
              <a:rPr lang="en-US" sz="2200" i="1">
                <a:latin typeface="Arial"/>
                <a:cs typeface="Arial"/>
              </a:rPr>
              <a:t>(No additional reporting required in RDRS pursuant to SB1383)</a:t>
            </a:r>
          </a:p>
          <a:p>
            <a:pPr lvl="1"/>
            <a:r>
              <a:rPr lang="en-US" sz="2200" b="1">
                <a:latin typeface="Arial" panose="020B0604020202020204" pitchFamily="34" charset="0"/>
                <a:cs typeface="Arial" panose="020B0604020202020204" pitchFamily="34" charset="0"/>
              </a:rPr>
              <a:t>Transfer/Processors (T/P’s) </a:t>
            </a:r>
            <a:r>
              <a:rPr lang="en-US" sz="2200" i="1">
                <a:latin typeface="Arial" panose="020B0604020202020204" pitchFamily="34" charset="0"/>
                <a:cs typeface="Arial" panose="020B0604020202020204" pitchFamily="34" charset="0"/>
              </a:rPr>
              <a:t>(Q1 2022 Reporting Period: May 1 - May 30)</a:t>
            </a:r>
          </a:p>
          <a:p>
            <a:pPr lvl="1"/>
            <a:r>
              <a:rPr lang="en-US" sz="2200" b="1">
                <a:latin typeface="Arial" panose="020B0604020202020204" pitchFamily="34" charset="0"/>
                <a:cs typeface="Arial" panose="020B0604020202020204" pitchFamily="34" charset="0"/>
              </a:rPr>
              <a:t>Recycling and Composting Facilities and Operations </a:t>
            </a:r>
            <a:r>
              <a:rPr lang="en-US" sz="2200" i="1">
                <a:latin typeface="Arial" panose="020B0604020202020204" pitchFamily="34" charset="0"/>
                <a:cs typeface="Arial" panose="020B0604020202020204" pitchFamily="34" charset="0"/>
              </a:rPr>
              <a:t>(Q1 2022 Reporting Period: May 1 - May 30)</a:t>
            </a:r>
          </a:p>
          <a:p>
            <a:pPr lvl="1"/>
            <a:r>
              <a:rPr lang="en-US" sz="2200" b="1">
                <a:latin typeface="Arial" panose="020B0604020202020204" pitchFamily="34" charset="0"/>
                <a:cs typeface="Arial" panose="020B0604020202020204" pitchFamily="34" charset="0"/>
              </a:rPr>
              <a:t>Disposal Facilities and Operations</a:t>
            </a:r>
            <a:r>
              <a:rPr lang="en-US" sz="2200">
                <a:latin typeface="Arial" panose="020B0604020202020204" pitchFamily="34" charset="0"/>
                <a:cs typeface="Arial" panose="020B0604020202020204" pitchFamily="34" charset="0"/>
              </a:rPr>
              <a:t> </a:t>
            </a:r>
            <a:r>
              <a:rPr lang="en-US" sz="2200" i="1">
                <a:latin typeface="Arial" panose="020B0604020202020204" pitchFamily="34" charset="0"/>
                <a:cs typeface="Arial" panose="020B0604020202020204" pitchFamily="34" charset="0"/>
              </a:rPr>
              <a:t>(Q1 2022 Reporting Period: June 1 - June 30)</a:t>
            </a:r>
          </a:p>
          <a:p>
            <a:pPr marL="457200" lvl="1" indent="0">
              <a:buNone/>
            </a:pPr>
            <a:endParaRPr lang="en-US" sz="2200">
              <a:latin typeface="Arial" panose="020B0604020202020204" pitchFamily="34" charset="0"/>
              <a:cs typeface="Arial" panose="020B0604020202020204" pitchFamily="34" charset="0"/>
            </a:endParaRPr>
          </a:p>
          <a:p>
            <a:pPr marL="0" indent="0">
              <a:buNone/>
            </a:pPr>
            <a:r>
              <a:rPr lang="en-US" sz="2200">
                <a:latin typeface="Arial"/>
                <a:cs typeface="Arial"/>
              </a:rPr>
              <a:t>IV.  Questions?</a:t>
            </a:r>
          </a:p>
          <a:p>
            <a:pPr marL="0" indent="0" algn="ctr">
              <a:buNone/>
            </a:pPr>
            <a:endParaRPr lang="en-US">
              <a:latin typeface="Arial" panose="020B0604020202020204" pitchFamily="34" charset="0"/>
              <a:cs typeface="Arial" panose="020B0604020202020204" pitchFamily="34" charset="0"/>
            </a:endParaRPr>
          </a:p>
          <a:p>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9955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49072C50-C120-49DA-9477-5882361B0799}"/>
              </a:ext>
            </a:extLst>
          </p:cNvPr>
          <p:cNvSpPr>
            <a:spLocks noGrp="1"/>
          </p:cNvSpPr>
          <p:nvPr>
            <p:ph type="title"/>
          </p:nvPr>
        </p:nvSpPr>
        <p:spPr/>
        <p:txBody>
          <a:bodyPr/>
          <a:lstStyle/>
          <a:p>
            <a:pPr algn="ctr"/>
            <a:r>
              <a:rPr lang="en-US" b="1">
                <a:solidFill>
                  <a:schemeClr val="bg1"/>
                </a:solidFill>
                <a:latin typeface="Arial"/>
                <a:cs typeface="Arial"/>
              </a:rPr>
              <a:t>Who Needs to Comply with SB1383 RDRS Reporting?  </a:t>
            </a:r>
            <a:endParaRPr lang="en-US" b="1">
              <a:solidFill>
                <a:schemeClr val="bg1"/>
              </a:solidFill>
              <a:latin typeface="Arial" panose="020B0604020202020204" pitchFamily="34" charset="0"/>
              <a:cs typeface="Arial" panose="020B0604020202020204" pitchFamily="34" charset="0"/>
            </a:endParaRPr>
          </a:p>
        </p:txBody>
      </p:sp>
      <p:sp>
        <p:nvSpPr>
          <p:cNvPr id="19" name="Content Placeholder 2">
            <a:extLst>
              <a:ext uri="{FF2B5EF4-FFF2-40B4-BE49-F238E27FC236}">
                <a16:creationId xmlns:a16="http://schemas.microsoft.com/office/drawing/2014/main" id="{D5675C3C-6E73-4F74-ABEC-176FCD6DBC84}"/>
              </a:ext>
            </a:extLst>
          </p:cNvPr>
          <p:cNvSpPr>
            <a:spLocks noGrp="1"/>
          </p:cNvSpPr>
          <p:nvPr>
            <p:ph idx="1"/>
          </p:nvPr>
        </p:nvSpPr>
        <p:spPr>
          <a:xfrm>
            <a:off x="649014" y="2557702"/>
            <a:ext cx="10515600" cy="3401664"/>
          </a:xfrm>
        </p:spPr>
        <p:txBody>
          <a:bodyPr vert="horz" lIns="91440" tIns="45720" rIns="91440" bIns="45720" rtlCol="0" anchor="t">
            <a:normAutofit/>
          </a:bodyPr>
          <a:lstStyle/>
          <a:p>
            <a:r>
              <a:rPr lang="en-US">
                <a:latin typeface="Arial"/>
                <a:cs typeface="Arial"/>
              </a:rPr>
              <a:t>SB1383 RDRS reporting only applies to entities that are required to report pursuant to AB901</a:t>
            </a:r>
          </a:p>
          <a:p>
            <a:r>
              <a:rPr lang="en-US">
                <a:latin typeface="Arial"/>
                <a:cs typeface="Arial"/>
              </a:rPr>
              <a:t>If you are not registered in RDRS, and need to assess if you are required to report pursuant to AB901, please navigate to the following links: </a:t>
            </a:r>
            <a:endParaRPr lang="en-US">
              <a:latin typeface="Arial" panose="020B0604020202020204" pitchFamily="34" charset="0"/>
              <a:cs typeface="Arial" panose="020B0604020202020204" pitchFamily="34" charset="0"/>
            </a:endParaRPr>
          </a:p>
          <a:p>
            <a:pPr lvl="1">
              <a:buFont typeface="Wingdings" panose="05000000000000000000" pitchFamily="2" charset="2"/>
              <a:buChar char="Ø"/>
            </a:pPr>
            <a:r>
              <a:rPr lang="en-US">
                <a:latin typeface="Arial" panose="020B0604020202020204" pitchFamily="34" charset="0"/>
                <a:cs typeface="Arial" panose="020B0604020202020204" pitchFamily="34" charset="0"/>
                <a:hlinkClick r:id="rId3"/>
              </a:rPr>
              <a:t>Do I need to Register and Report in RDRS?</a:t>
            </a:r>
            <a:endParaRPr lang="en-US">
              <a:latin typeface="Arial" panose="020B0604020202020204" pitchFamily="34" charset="0"/>
              <a:cs typeface="Arial" panose="020B0604020202020204" pitchFamily="34" charset="0"/>
            </a:endParaRPr>
          </a:p>
          <a:p>
            <a:pPr lvl="1">
              <a:buFont typeface="Wingdings" panose="05000000000000000000" pitchFamily="2" charset="2"/>
              <a:buChar char="Ø"/>
            </a:pPr>
            <a:r>
              <a:rPr lang="en-US">
                <a:latin typeface="Arial" panose="020B0604020202020204" pitchFamily="34" charset="0"/>
                <a:cs typeface="Arial" panose="020B0604020202020204" pitchFamily="34" charset="0"/>
                <a:hlinkClick r:id="rId4"/>
              </a:rPr>
              <a:t>RDRS Registration and Reporting Training Resources</a:t>
            </a:r>
            <a:endParaRPr lang="en-US">
              <a:latin typeface="Arial" panose="020B0604020202020204" pitchFamily="34" charset="0"/>
              <a:cs typeface="Arial" panose="020B0604020202020204" pitchFamily="34" charset="0"/>
            </a:endParaRPr>
          </a:p>
          <a:p>
            <a:pPr marL="457200" lvl="1" indent="0">
              <a:buNone/>
            </a:pP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560562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49072C50-C120-49DA-9477-5882361B0799}"/>
              </a:ext>
            </a:extLst>
          </p:cNvPr>
          <p:cNvSpPr>
            <a:spLocks noGrp="1"/>
          </p:cNvSpPr>
          <p:nvPr>
            <p:ph type="title"/>
          </p:nvPr>
        </p:nvSpPr>
        <p:spPr>
          <a:xfrm>
            <a:off x="396875" y="365127"/>
            <a:ext cx="11438793" cy="1325563"/>
          </a:xfrm>
        </p:spPr>
        <p:txBody>
          <a:bodyPr>
            <a:normAutofit/>
          </a:bodyPr>
          <a:lstStyle/>
          <a:p>
            <a:pPr algn="ctr"/>
            <a:r>
              <a:rPr lang="en-US" sz="4200" b="1" dirty="0">
                <a:solidFill>
                  <a:schemeClr val="bg1"/>
                </a:solidFill>
                <a:latin typeface="Arial" panose="020B0604020202020204" pitchFamily="34" charset="0"/>
                <a:cs typeface="Arial" panose="020B0604020202020204" pitchFamily="34" charset="0"/>
              </a:rPr>
              <a:t>Registering a “Dependent” Activity in RDRS</a:t>
            </a:r>
          </a:p>
        </p:txBody>
      </p:sp>
      <p:sp>
        <p:nvSpPr>
          <p:cNvPr id="19" name="Content Placeholder 2">
            <a:extLst>
              <a:ext uri="{FF2B5EF4-FFF2-40B4-BE49-F238E27FC236}">
                <a16:creationId xmlns:a16="http://schemas.microsoft.com/office/drawing/2014/main" id="{D5675C3C-6E73-4F74-ABEC-176FCD6DBC84}"/>
              </a:ext>
            </a:extLst>
          </p:cNvPr>
          <p:cNvSpPr>
            <a:spLocks noGrp="1"/>
          </p:cNvSpPr>
          <p:nvPr>
            <p:ph idx="1"/>
          </p:nvPr>
        </p:nvSpPr>
        <p:spPr>
          <a:xfrm>
            <a:off x="396875" y="2209383"/>
            <a:ext cx="11438793" cy="3749983"/>
          </a:xfrm>
        </p:spPr>
        <p:txBody>
          <a:bodyPr vert="horz" lIns="91440" tIns="45720" rIns="91440" bIns="45720" rtlCol="0" anchor="t">
            <a:normAutofit fontScale="92500"/>
          </a:bodyPr>
          <a:lstStyle/>
          <a:p>
            <a:r>
              <a:rPr lang="en-US">
                <a:effectLst/>
                <a:latin typeface="Arial" panose="020B0604020202020204" pitchFamily="34" charset="0"/>
                <a:cs typeface="Arial" panose="020B0604020202020204" pitchFamily="34" charset="0"/>
              </a:rPr>
              <a:t>A recycling and composting facility and operation may combine their RDRS reporting with a parent transfer/processor or disposal facility if the parent has the same operator and is located at the same physical location.</a:t>
            </a:r>
          </a:p>
          <a:p>
            <a:r>
              <a:rPr lang="en-US">
                <a:effectLst/>
                <a:latin typeface="Arial" panose="020B0604020202020204" pitchFamily="34" charset="0"/>
                <a:cs typeface="Arial" panose="020B0604020202020204" pitchFamily="34" charset="0"/>
              </a:rPr>
              <a:t> The recycling and composting facility and operation would be called a "dependent" entity in this case.</a:t>
            </a:r>
          </a:p>
          <a:p>
            <a:r>
              <a:rPr lang="en-US">
                <a:latin typeface="Arial" panose="020B0604020202020204" pitchFamily="34" charset="0"/>
                <a:cs typeface="Arial" panose="020B0604020202020204" pitchFamily="34" charset="0"/>
              </a:rPr>
              <a:t>For additional information on how to register a “dependent” activity please navigate to the following training video : </a:t>
            </a:r>
            <a:r>
              <a:rPr lang="en-US">
                <a:latin typeface="Arial" panose="020B0604020202020204" pitchFamily="34" charset="0"/>
                <a:cs typeface="Arial" panose="020B0604020202020204" pitchFamily="34" charset="0"/>
                <a:hlinkClick r:id="rId3"/>
              </a:rPr>
              <a:t>How to register a complex site.</a:t>
            </a:r>
            <a:r>
              <a:rPr lang="en-US">
                <a:latin typeface="Arial" panose="020B0604020202020204" pitchFamily="34" charset="0"/>
                <a:cs typeface="Arial" panose="020B0604020202020204" pitchFamily="34" charset="0"/>
              </a:rPr>
              <a:t> </a:t>
            </a:r>
          </a:p>
          <a:p>
            <a:r>
              <a:rPr lang="en-US">
                <a:latin typeface="Arial" panose="020B0604020202020204" pitchFamily="34" charset="0"/>
                <a:cs typeface="Arial" panose="020B0604020202020204" pitchFamily="34" charset="0"/>
              </a:rPr>
              <a:t>For additional help, you may also contact the RDRS Team by emailing us at </a:t>
            </a:r>
            <a:r>
              <a:rPr lang="en-US">
                <a:solidFill>
                  <a:schemeClr val="accent1">
                    <a:lumMod val="75000"/>
                  </a:schemeClr>
                </a:solidFill>
                <a:latin typeface="Arial" panose="020B0604020202020204" pitchFamily="34" charset="0"/>
                <a:cs typeface="Arial" panose="020B0604020202020204" pitchFamily="34" charset="0"/>
              </a:rPr>
              <a:t>RDRS@Calrecycle.ca.gov</a:t>
            </a:r>
          </a:p>
          <a:p>
            <a:pPr marL="457200" lvl="1" indent="0">
              <a:buNone/>
            </a:pPr>
            <a:endParaRPr lang="en-US" sz="2800" b="0" i="0">
              <a:effectLst/>
              <a:latin typeface="Arial"/>
              <a:cs typeface="Arial"/>
            </a:endParaRPr>
          </a:p>
        </p:txBody>
      </p:sp>
    </p:spTree>
    <p:extLst>
      <p:ext uri="{BB962C8B-B14F-4D97-AF65-F5344CB8AC3E}">
        <p14:creationId xmlns:p14="http://schemas.microsoft.com/office/powerpoint/2010/main" val="13617225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AD913E66-4E30-4BED-B632-9C977D799438}"/>
              </a:ext>
            </a:extLst>
          </p:cNvPr>
          <p:cNvSpPr>
            <a:spLocks noGrp="1"/>
          </p:cNvSpPr>
          <p:nvPr>
            <p:ph type="title"/>
          </p:nvPr>
        </p:nvSpPr>
        <p:spPr>
          <a:xfrm>
            <a:off x="396883" y="365127"/>
            <a:ext cx="11269600" cy="1325563"/>
          </a:xfrm>
        </p:spPr>
        <p:txBody>
          <a:bodyPr>
            <a:normAutofit/>
          </a:bodyPr>
          <a:lstStyle/>
          <a:p>
            <a:pPr algn="ctr"/>
            <a:r>
              <a:rPr lang="en-US" sz="3600" b="1">
                <a:solidFill>
                  <a:schemeClr val="bg1"/>
                </a:solidFill>
                <a:latin typeface="Arial"/>
                <a:cs typeface="Arial"/>
              </a:rPr>
              <a:t>SB1383 Regulations: Sections Pertaining to RDRS</a:t>
            </a:r>
          </a:p>
        </p:txBody>
      </p:sp>
      <p:sp>
        <p:nvSpPr>
          <p:cNvPr id="14" name="Content Placeholder 2">
            <a:extLst>
              <a:ext uri="{FF2B5EF4-FFF2-40B4-BE49-F238E27FC236}">
                <a16:creationId xmlns:a16="http://schemas.microsoft.com/office/drawing/2014/main" id="{387F59B5-8330-4024-9787-10567579053F}"/>
              </a:ext>
            </a:extLst>
          </p:cNvPr>
          <p:cNvSpPr>
            <a:spLocks noGrp="1"/>
          </p:cNvSpPr>
          <p:nvPr>
            <p:ph idx="1"/>
          </p:nvPr>
        </p:nvSpPr>
        <p:spPr>
          <a:xfrm>
            <a:off x="212993" y="2479128"/>
            <a:ext cx="11766013" cy="3449880"/>
          </a:xfrm>
        </p:spPr>
        <p:txBody>
          <a:bodyPr>
            <a:normAutofit/>
          </a:bodyPr>
          <a:lstStyle/>
          <a:p>
            <a:pPr marL="0" indent="0">
              <a:lnSpc>
                <a:spcPct val="100000"/>
              </a:lnSpc>
              <a:buNone/>
            </a:pPr>
            <a:r>
              <a:rPr lang="en-US" sz="2700" dirty="0">
                <a:latin typeface="Arial" panose="020B0604020202020204" pitchFamily="34" charset="0"/>
                <a:cs typeface="Arial" panose="020B0604020202020204" pitchFamily="34" charset="0"/>
              </a:rPr>
              <a:t>California Code of Regulations, Title 14, Division 7, Chapter 9, Article 9.25:</a:t>
            </a:r>
          </a:p>
          <a:p>
            <a:pPr marL="0" indent="0">
              <a:lnSpc>
                <a:spcPct val="100000"/>
              </a:lnSpc>
              <a:buNone/>
            </a:pPr>
            <a:endParaRPr lang="en-US" dirty="0">
              <a:latin typeface="Arial" panose="020B0604020202020204" pitchFamily="34" charset="0"/>
              <a:cs typeface="Arial" panose="020B0604020202020204" pitchFamily="34" charset="0"/>
            </a:endParaRPr>
          </a:p>
          <a:p>
            <a:pPr lvl="1">
              <a:lnSpc>
                <a:spcPct val="100000"/>
              </a:lnSpc>
            </a:pPr>
            <a:r>
              <a:rPr lang="en-US" dirty="0">
                <a:latin typeface="Arial" panose="020B0604020202020204" pitchFamily="34" charset="0"/>
                <a:cs typeface="Arial" panose="020B0604020202020204" pitchFamily="34" charset="0"/>
              </a:rPr>
              <a:t>Reporting Requirements for Haulers: </a:t>
            </a:r>
            <a:r>
              <a:rPr lang="en-US" b="1" dirty="0">
                <a:latin typeface="Arial" panose="020B0604020202020204" pitchFamily="34" charset="0"/>
                <a:cs typeface="Arial" panose="020B0604020202020204" pitchFamily="34" charset="0"/>
              </a:rPr>
              <a:t>Section 18815.4 </a:t>
            </a:r>
          </a:p>
          <a:p>
            <a:pPr lvl="1">
              <a:lnSpc>
                <a:spcPct val="100000"/>
              </a:lnSpc>
            </a:pPr>
            <a:r>
              <a:rPr lang="en-US" dirty="0">
                <a:latin typeface="Arial" panose="020B0604020202020204" pitchFamily="34" charset="0"/>
                <a:cs typeface="Arial" panose="020B0604020202020204" pitchFamily="34" charset="0"/>
              </a:rPr>
              <a:t>Reporting Requirements for Transfer/Processors (T/Ps): </a:t>
            </a:r>
            <a:r>
              <a:rPr lang="en-US" b="1" dirty="0">
                <a:latin typeface="Arial" panose="020B0604020202020204" pitchFamily="34" charset="0"/>
                <a:cs typeface="Arial" panose="020B0604020202020204" pitchFamily="34" charset="0"/>
              </a:rPr>
              <a:t>Section 18815.5 </a:t>
            </a:r>
            <a:r>
              <a:rPr lang="en-US" dirty="0">
                <a:latin typeface="Arial" panose="020B0604020202020204" pitchFamily="34" charset="0"/>
                <a:cs typeface="Arial" panose="020B0604020202020204" pitchFamily="34" charset="0"/>
              </a:rPr>
              <a:t> </a:t>
            </a:r>
          </a:p>
          <a:p>
            <a:pPr lvl="1">
              <a:lnSpc>
                <a:spcPct val="100000"/>
              </a:lnSpc>
            </a:pPr>
            <a:r>
              <a:rPr lang="en-US" dirty="0">
                <a:latin typeface="Arial" panose="020B0604020202020204" pitchFamily="34" charset="0"/>
                <a:cs typeface="Arial" panose="020B0604020202020204" pitchFamily="34" charset="0"/>
              </a:rPr>
              <a:t>Reporting Requirements for Recycling and Composting Facilities and Operations: </a:t>
            </a:r>
            <a:r>
              <a:rPr lang="en-US" b="1" dirty="0">
                <a:latin typeface="Arial" panose="020B0604020202020204" pitchFamily="34" charset="0"/>
                <a:cs typeface="Arial" panose="020B0604020202020204" pitchFamily="34" charset="0"/>
              </a:rPr>
              <a:t>Section 18815.7 </a:t>
            </a:r>
            <a:endParaRPr lang="en-US" dirty="0">
              <a:latin typeface="Arial" panose="020B0604020202020204" pitchFamily="34" charset="0"/>
              <a:cs typeface="Arial" panose="020B0604020202020204" pitchFamily="34" charset="0"/>
            </a:endParaRPr>
          </a:p>
          <a:p>
            <a:pPr lvl="1">
              <a:buFont typeface="Wingdings" panose="05000000000000000000" pitchFamily="2" charset="2"/>
              <a:buChar char="Ø"/>
            </a:pPr>
            <a:endParaRPr lang="en-US" dirty="0">
              <a:latin typeface="Arial" panose="020B0604020202020204" pitchFamily="34" charset="0"/>
              <a:cs typeface="Arial" panose="020B0604020202020204" pitchFamily="34" charset="0"/>
            </a:endParaRPr>
          </a:p>
          <a:p>
            <a:pPr marL="457200" lvl="1"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8463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CE417-A0EB-48B8-84FE-B18C60F9A17C}"/>
              </a:ext>
            </a:extLst>
          </p:cNvPr>
          <p:cNvSpPr>
            <a:spLocks noGrp="1"/>
          </p:cNvSpPr>
          <p:nvPr>
            <p:ph type="title"/>
          </p:nvPr>
        </p:nvSpPr>
        <p:spPr>
          <a:xfrm>
            <a:off x="838200" y="2237995"/>
            <a:ext cx="10515600" cy="1325563"/>
          </a:xfrm>
        </p:spPr>
        <p:txBody>
          <a:bodyPr>
            <a:normAutofit/>
          </a:bodyPr>
          <a:lstStyle/>
          <a:p>
            <a:pPr algn="ctr"/>
            <a:r>
              <a:rPr lang="en-US" b="1">
                <a:latin typeface="Arial"/>
                <a:cs typeface="Arial"/>
              </a:rPr>
              <a:t>SB1383 RDRS Reporting </a:t>
            </a:r>
            <a:br>
              <a:rPr lang="en-US" b="1">
                <a:latin typeface="Arial" panose="020B0604020202020204" pitchFamily="34" charset="0"/>
                <a:cs typeface="Arial" panose="020B0604020202020204" pitchFamily="34" charset="0"/>
              </a:rPr>
            </a:br>
            <a:r>
              <a:rPr lang="en-US" b="1">
                <a:latin typeface="Arial"/>
                <a:cs typeface="Arial"/>
              </a:rPr>
              <a:t>Requirements for Various Entity Types</a:t>
            </a:r>
          </a:p>
        </p:txBody>
      </p:sp>
    </p:spTree>
    <p:extLst>
      <p:ext uri="{BB962C8B-B14F-4D97-AF65-F5344CB8AC3E}">
        <p14:creationId xmlns:p14="http://schemas.microsoft.com/office/powerpoint/2010/main" val="143514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F9EC2650-8030-4A10-8CC5-7EBC17828842}"/>
              </a:ext>
            </a:extLst>
          </p:cNvPr>
          <p:cNvSpPr>
            <a:spLocks noGrp="1"/>
          </p:cNvSpPr>
          <p:nvPr>
            <p:ph type="title"/>
          </p:nvPr>
        </p:nvSpPr>
        <p:spPr>
          <a:xfrm>
            <a:off x="396881" y="490040"/>
            <a:ext cx="11438793" cy="822587"/>
          </a:xfrm>
        </p:spPr>
        <p:txBody>
          <a:bodyPr vert="horz" lIns="91440" tIns="45720" rIns="91440" bIns="45720" rtlCol="0" anchor="b">
            <a:noAutofit/>
          </a:bodyPr>
          <a:lstStyle/>
          <a:p>
            <a:pPr algn="ctr"/>
            <a:r>
              <a:rPr lang="en-US" sz="3200" b="1">
                <a:solidFill>
                  <a:schemeClr val="bg1"/>
                </a:solidFill>
                <a:latin typeface="Arial" panose="020B0604020202020204" pitchFamily="34" charset="0"/>
                <a:cs typeface="Arial" panose="020B0604020202020204" pitchFamily="34" charset="0"/>
              </a:rPr>
              <a:t>A Hauler Providing an Organic Waste Collection Service</a:t>
            </a:r>
            <a:endParaRPr lang="en-US" sz="3200">
              <a:solidFill>
                <a:schemeClr val="bg1"/>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F0A5D15E-7A30-4985-87D9-9DC396922C54}"/>
              </a:ext>
            </a:extLst>
          </p:cNvPr>
          <p:cNvSpPr txBox="1"/>
          <p:nvPr/>
        </p:nvSpPr>
        <p:spPr>
          <a:xfrm>
            <a:off x="829414" y="1597996"/>
            <a:ext cx="10802957" cy="400110"/>
          </a:xfrm>
          <a:prstGeom prst="rect">
            <a:avLst/>
          </a:prstGeom>
          <a:noFill/>
        </p:spPr>
        <p:txBody>
          <a:bodyPr wrap="none" lIns="91440" tIns="45720" rIns="91440" bIns="45720" rtlCol="0" anchor="t">
            <a:spAutoFit/>
          </a:bodyPr>
          <a:lstStyle/>
          <a:p>
            <a:r>
              <a:rPr lang="en-US" sz="2000" b="1" i="1">
                <a:solidFill>
                  <a:schemeClr val="bg1"/>
                </a:solidFill>
                <a:latin typeface="Arial"/>
                <a:cs typeface="Arial"/>
              </a:rPr>
              <a:t>This information is not reported in RDRS, but is provided by hauler to accepting facility</a:t>
            </a:r>
          </a:p>
        </p:txBody>
      </p:sp>
      <p:sp>
        <p:nvSpPr>
          <p:cNvPr id="7" name="Content Placeholder 6">
            <a:extLst>
              <a:ext uri="{FF2B5EF4-FFF2-40B4-BE49-F238E27FC236}">
                <a16:creationId xmlns:a16="http://schemas.microsoft.com/office/drawing/2014/main" id="{67072423-3520-4996-B7A9-D0D3D39C2E95}"/>
              </a:ext>
            </a:extLst>
          </p:cNvPr>
          <p:cNvSpPr>
            <a:spLocks noGrp="1"/>
          </p:cNvSpPr>
          <p:nvPr>
            <p:ph idx="1"/>
          </p:nvPr>
        </p:nvSpPr>
        <p:spPr>
          <a:xfrm>
            <a:off x="858478" y="2364828"/>
            <a:ext cx="10515600" cy="1271751"/>
          </a:xfrm>
        </p:spPr>
        <p:txBody>
          <a:bodyPr/>
          <a:lstStyle/>
          <a:p>
            <a:pPr marL="0" indent="0" algn="ctr">
              <a:buNone/>
            </a:pPr>
            <a:r>
              <a:rPr lang="en-US">
                <a:latin typeface="Arial" panose="020B0604020202020204" pitchFamily="34" charset="0"/>
                <a:cs typeface="Arial" panose="020B0604020202020204" pitchFamily="34" charset="0"/>
              </a:rPr>
              <a:t>Shall identify (at the time of delivery), for all materials delivered to each receiving reporting entity whether the material is collected from a…</a:t>
            </a:r>
          </a:p>
        </p:txBody>
      </p:sp>
      <p:sp>
        <p:nvSpPr>
          <p:cNvPr id="10" name="Content Placeholder 3">
            <a:extLst>
              <a:ext uri="{FF2B5EF4-FFF2-40B4-BE49-F238E27FC236}">
                <a16:creationId xmlns:a16="http://schemas.microsoft.com/office/drawing/2014/main" id="{C6347517-B14F-464F-8846-B53BCBEB579D}"/>
              </a:ext>
            </a:extLst>
          </p:cNvPr>
          <p:cNvSpPr txBox="1">
            <a:spLocks/>
          </p:cNvSpPr>
          <p:nvPr/>
        </p:nvSpPr>
        <p:spPr>
          <a:xfrm>
            <a:off x="768959" y="3794639"/>
            <a:ext cx="10921471" cy="10299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dirty="0">
                <a:latin typeface="Arial" panose="020B0604020202020204" pitchFamily="34" charset="0"/>
                <a:cs typeface="Arial" panose="020B0604020202020204" pitchFamily="34" charset="0"/>
              </a:rPr>
              <a:t>Source separated organic waste collection stream </a:t>
            </a:r>
            <a:r>
              <a:rPr lang="en-US" b="1" dirty="0">
                <a:solidFill>
                  <a:srgbClr val="FF0000"/>
                </a:solidFill>
                <a:latin typeface="Arial" panose="020B0604020202020204" pitchFamily="34" charset="0"/>
                <a:cs typeface="Arial" panose="020B0604020202020204" pitchFamily="34" charset="0"/>
              </a:rPr>
              <a:t>OR</a:t>
            </a:r>
          </a:p>
          <a:p>
            <a:pPr algn="ctr"/>
            <a:r>
              <a:rPr lang="en-US" dirty="0">
                <a:latin typeface="Arial" panose="020B0604020202020204" pitchFamily="34" charset="0"/>
                <a:cs typeface="Arial" panose="020B0604020202020204" pitchFamily="34" charset="0"/>
              </a:rPr>
              <a:t>Mixed waste organic collection stream</a:t>
            </a:r>
          </a:p>
        </p:txBody>
      </p:sp>
      <p:sp>
        <p:nvSpPr>
          <p:cNvPr id="13" name="TextBox 12">
            <a:extLst>
              <a:ext uri="{FF2B5EF4-FFF2-40B4-BE49-F238E27FC236}">
                <a16:creationId xmlns:a16="http://schemas.microsoft.com/office/drawing/2014/main" id="{AC96F314-203B-4D17-9015-6F0B7FC99BCC}"/>
              </a:ext>
            </a:extLst>
          </p:cNvPr>
          <p:cNvSpPr txBox="1"/>
          <p:nvPr/>
        </p:nvSpPr>
        <p:spPr>
          <a:xfrm>
            <a:off x="3132128" y="5661061"/>
            <a:ext cx="5968301" cy="369332"/>
          </a:xfrm>
          <a:prstGeom prst="rect">
            <a:avLst/>
          </a:prstGeom>
          <a:noFill/>
        </p:spPr>
        <p:txBody>
          <a:bodyPr wrap="none" lIns="91440" tIns="45720" rIns="91440" bIns="45720" rtlCol="0" anchor="t">
            <a:spAutoFit/>
          </a:bodyPr>
          <a:lstStyle/>
          <a:p>
            <a:r>
              <a:rPr lang="en-US" b="1">
                <a:latin typeface="Arial"/>
                <a:cs typeface="Arial"/>
              </a:rPr>
              <a:t>Section Referenced: 18815.4(f)(1) and (2), 18815.4(g)</a:t>
            </a:r>
          </a:p>
        </p:txBody>
      </p:sp>
    </p:spTree>
    <p:extLst>
      <p:ext uri="{BB962C8B-B14F-4D97-AF65-F5344CB8AC3E}">
        <p14:creationId xmlns:p14="http://schemas.microsoft.com/office/powerpoint/2010/main" val="38790948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F9EC2650-8030-4A10-8CC5-7EBC17828842}"/>
              </a:ext>
            </a:extLst>
          </p:cNvPr>
          <p:cNvSpPr>
            <a:spLocks noGrp="1"/>
          </p:cNvSpPr>
          <p:nvPr>
            <p:ph type="title"/>
          </p:nvPr>
        </p:nvSpPr>
        <p:spPr>
          <a:xfrm>
            <a:off x="396882" y="490040"/>
            <a:ext cx="11438792" cy="822587"/>
          </a:xfrm>
        </p:spPr>
        <p:txBody>
          <a:bodyPr vert="horz" lIns="91440" tIns="45720" rIns="91440" bIns="45720" rtlCol="0" anchor="b">
            <a:normAutofit fontScale="90000"/>
          </a:bodyPr>
          <a:lstStyle/>
          <a:p>
            <a:pPr algn="ctr"/>
            <a:r>
              <a:rPr lang="en-US" sz="3600" b="1">
                <a:solidFill>
                  <a:schemeClr val="bg1"/>
                </a:solidFill>
                <a:latin typeface="Arial"/>
                <a:cs typeface="Arial"/>
              </a:rPr>
              <a:t>Disclaimer About the Screenshots and Associated Text</a:t>
            </a:r>
            <a:endParaRPr lang="en-US" sz="3600">
              <a:solidFill>
                <a:schemeClr val="bg1"/>
              </a:solidFill>
              <a:latin typeface="Arial"/>
              <a:cs typeface="Arial"/>
            </a:endParaRPr>
          </a:p>
        </p:txBody>
      </p:sp>
      <p:sp>
        <p:nvSpPr>
          <p:cNvPr id="3" name="Content Placeholder 2">
            <a:extLst>
              <a:ext uri="{FF2B5EF4-FFF2-40B4-BE49-F238E27FC236}">
                <a16:creationId xmlns:a16="http://schemas.microsoft.com/office/drawing/2014/main" id="{43B90593-52A5-49F9-AA49-FB4B6AA32B31}"/>
              </a:ext>
            </a:extLst>
          </p:cNvPr>
          <p:cNvSpPr>
            <a:spLocks noGrp="1"/>
          </p:cNvSpPr>
          <p:nvPr>
            <p:ph idx="1"/>
          </p:nvPr>
        </p:nvSpPr>
        <p:spPr>
          <a:xfrm>
            <a:off x="817923" y="3133514"/>
            <a:ext cx="10515599" cy="2038987"/>
          </a:xfrm>
        </p:spPr>
        <p:txBody>
          <a:bodyPr vert="horz" lIns="91440" tIns="45720" rIns="91440" bIns="45720" rtlCol="0" anchor="t">
            <a:normAutofit/>
          </a:bodyPr>
          <a:lstStyle/>
          <a:p>
            <a:pPr marL="0" indent="0" algn="ctr">
              <a:buNone/>
            </a:pPr>
            <a:r>
              <a:rPr lang="en-US" sz="3200">
                <a:latin typeface="Arial"/>
                <a:cs typeface="Arial"/>
              </a:rPr>
              <a:t>Please note that the screenshots and associated text shown in this part of the presentation are not final and may be fine-tuned as the system is finalized</a:t>
            </a:r>
          </a:p>
        </p:txBody>
      </p:sp>
    </p:spTree>
    <p:extLst>
      <p:ext uri="{BB962C8B-B14F-4D97-AF65-F5344CB8AC3E}">
        <p14:creationId xmlns:p14="http://schemas.microsoft.com/office/powerpoint/2010/main" val="7484578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F9EC2650-8030-4A10-8CC5-7EBC17828842}"/>
              </a:ext>
            </a:extLst>
          </p:cNvPr>
          <p:cNvSpPr>
            <a:spLocks noGrp="1"/>
          </p:cNvSpPr>
          <p:nvPr>
            <p:ph type="title"/>
          </p:nvPr>
        </p:nvSpPr>
        <p:spPr>
          <a:xfrm>
            <a:off x="396882" y="689845"/>
            <a:ext cx="11438792" cy="822587"/>
          </a:xfrm>
        </p:spPr>
        <p:txBody>
          <a:bodyPr vert="horz" lIns="91440" tIns="45720" rIns="91440" bIns="45720" rtlCol="0" anchor="b">
            <a:normAutofit fontScale="90000"/>
          </a:bodyPr>
          <a:lstStyle/>
          <a:p>
            <a:pPr algn="ctr"/>
            <a:r>
              <a:rPr lang="en-US" b="1">
                <a:solidFill>
                  <a:schemeClr val="bg1"/>
                </a:solidFill>
                <a:latin typeface="Arial"/>
                <a:cs typeface="Arial"/>
              </a:rPr>
              <a:t>Transfer/Processor Organic Measurement Reporting Requirements</a:t>
            </a:r>
          </a:p>
        </p:txBody>
      </p:sp>
      <p:sp>
        <p:nvSpPr>
          <p:cNvPr id="3" name="Content Placeholder 2">
            <a:extLst>
              <a:ext uri="{FF2B5EF4-FFF2-40B4-BE49-F238E27FC236}">
                <a16:creationId xmlns:a16="http://schemas.microsoft.com/office/drawing/2014/main" id="{43B90593-52A5-49F9-AA49-FB4B6AA32B31}"/>
              </a:ext>
            </a:extLst>
          </p:cNvPr>
          <p:cNvSpPr>
            <a:spLocks noGrp="1"/>
          </p:cNvSpPr>
          <p:nvPr>
            <p:ph idx="1"/>
          </p:nvPr>
        </p:nvSpPr>
        <p:spPr>
          <a:xfrm>
            <a:off x="817923" y="2384548"/>
            <a:ext cx="10515599" cy="3657600"/>
          </a:xfrm>
        </p:spPr>
        <p:txBody>
          <a:bodyPr vert="horz" lIns="91440" tIns="45720" rIns="91440" bIns="45720" rtlCol="0" anchor="t">
            <a:normAutofit fontScale="92500" lnSpcReduction="10000"/>
          </a:bodyPr>
          <a:lstStyle/>
          <a:p>
            <a:pPr marL="0" indent="0">
              <a:buNone/>
            </a:pPr>
            <a:r>
              <a:rPr lang="en-US" b="1" u="sng" dirty="0">
                <a:effectLst/>
                <a:latin typeface="Arial" panose="020B0604020202020204" pitchFamily="34" charset="0"/>
                <a:cs typeface="Arial" panose="020B0604020202020204" pitchFamily="34" charset="0"/>
              </a:rPr>
              <a:t>Transfer/Processors will need to report on:</a:t>
            </a:r>
          </a:p>
          <a:p>
            <a:pPr marL="0" indent="0">
              <a:buNone/>
            </a:pPr>
            <a:endParaRPr lang="en-US" b="1" u="sng" dirty="0">
              <a:effectLst/>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M</a:t>
            </a:r>
            <a:r>
              <a:rPr lang="en-US" dirty="0">
                <a:effectLst/>
                <a:latin typeface="Arial" panose="020B0604020202020204" pitchFamily="34" charset="0"/>
                <a:cs typeface="Arial" panose="020B0604020202020204" pitchFamily="34" charset="0"/>
              </a:rPr>
              <a:t>ixed waste organic collection streams</a:t>
            </a:r>
          </a:p>
          <a:p>
            <a:r>
              <a:rPr lang="en-US" dirty="0">
                <a:latin typeface="Arial" panose="020B0604020202020204" pitchFamily="34" charset="0"/>
                <a:cs typeface="Arial" panose="020B0604020202020204" pitchFamily="34" charset="0"/>
              </a:rPr>
              <a:t>S</a:t>
            </a:r>
            <a:r>
              <a:rPr lang="en-US" dirty="0">
                <a:effectLst/>
                <a:latin typeface="Arial" panose="020B0604020202020204" pitchFamily="34" charset="0"/>
                <a:cs typeface="Arial" panose="020B0604020202020204" pitchFamily="34" charset="0"/>
              </a:rPr>
              <a:t>ource-separated organic waste collection streams</a:t>
            </a:r>
          </a:p>
          <a:p>
            <a:r>
              <a:rPr lang="en-US" dirty="0">
                <a:latin typeface="Arial" panose="020B0604020202020204" pitchFamily="34" charset="0"/>
                <a:cs typeface="Arial" panose="020B0604020202020204" pitchFamily="34" charset="0"/>
              </a:rPr>
              <a:t>gray</a:t>
            </a:r>
            <a:r>
              <a:rPr lang="en-US" dirty="0">
                <a:effectLst/>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C</a:t>
            </a:r>
            <a:r>
              <a:rPr lang="en-US" dirty="0">
                <a:effectLst/>
                <a:latin typeface="Arial" panose="020B0604020202020204" pitchFamily="34" charset="0"/>
                <a:cs typeface="Arial" panose="020B0604020202020204" pitchFamily="34" charset="0"/>
              </a:rPr>
              <a:t>ontainer </a:t>
            </a:r>
            <a:r>
              <a:rPr lang="en-US" dirty="0">
                <a:latin typeface="Arial" panose="020B0604020202020204" pitchFamily="34" charset="0"/>
                <a:cs typeface="Arial" panose="020B0604020202020204" pitchFamily="34" charset="0"/>
              </a:rPr>
              <a:t>E</a:t>
            </a:r>
            <a:r>
              <a:rPr lang="en-US" dirty="0">
                <a:effectLst/>
                <a:latin typeface="Arial" panose="020B0604020202020204" pitchFamily="34" charset="0"/>
                <a:cs typeface="Arial" panose="020B0604020202020204" pitchFamily="34" charset="0"/>
              </a:rPr>
              <a:t>valuations (if applicable), and</a:t>
            </a:r>
          </a:p>
          <a:p>
            <a:r>
              <a:rPr lang="en-US" dirty="0">
                <a:effectLst/>
                <a:latin typeface="Arial" panose="020B0604020202020204" pitchFamily="34" charset="0"/>
                <a:cs typeface="Arial" panose="020B0604020202020204" pitchFamily="34" charset="0"/>
              </a:rPr>
              <a:t>Any “Dependent” recycling and composting facilities and operations</a:t>
            </a:r>
          </a:p>
          <a:p>
            <a:r>
              <a:rPr lang="en-US" dirty="0">
                <a:effectLst/>
                <a:latin typeface="Arial" panose="020B0604020202020204" pitchFamily="34" charset="0"/>
                <a:cs typeface="Arial" panose="020B0604020202020204" pitchFamily="34" charset="0"/>
              </a:rPr>
              <a:t>This information will be collected in a new "Organics Measurement" tab</a:t>
            </a:r>
            <a:r>
              <a:rPr lang="en-US" sz="1800" dirty="0">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7495636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365127"/>
            <a:ext cx="11438793" cy="1325563"/>
          </a:xfrm>
        </p:spPr>
        <p:txBody>
          <a:bodyPr/>
          <a:lstStyle/>
          <a:p>
            <a:pPr algn="ctr"/>
            <a:r>
              <a:rPr lang="en-US" sz="4400" b="1">
                <a:solidFill>
                  <a:schemeClr val="bg1"/>
                </a:solidFill>
                <a:latin typeface="Arial"/>
                <a:ea typeface="Calibri" panose="020F0502020204030204" pitchFamily="34" charset="0"/>
                <a:cs typeface="Arial"/>
              </a:rPr>
              <a:t>T/</a:t>
            </a:r>
            <a:r>
              <a:rPr lang="en-US" b="1">
                <a:solidFill>
                  <a:schemeClr val="bg1"/>
                </a:solidFill>
                <a:latin typeface="Arial"/>
                <a:ea typeface="Calibri" panose="020F0502020204030204" pitchFamily="34" charset="0"/>
                <a:cs typeface="Arial"/>
              </a:rPr>
              <a:t>Ps </a:t>
            </a:r>
            <a:r>
              <a:rPr lang="en-US" sz="4400" b="1">
                <a:solidFill>
                  <a:schemeClr val="bg1"/>
                </a:solidFill>
                <a:latin typeface="Arial"/>
                <a:ea typeface="Calibri" panose="020F0502020204030204" pitchFamily="34" charset="0"/>
                <a:cs typeface="Arial"/>
              </a:rPr>
              <a:t>RDRS Reporting for Organic Measurements</a:t>
            </a:r>
            <a:r>
              <a:rPr lang="en-US" b="1">
                <a:solidFill>
                  <a:schemeClr val="bg1"/>
                </a:solidFill>
                <a:latin typeface="Arial"/>
                <a:ea typeface="Calibri" panose="020F0502020204030204" pitchFamily="34" charset="0"/>
                <a:cs typeface="Arial"/>
              </a:rPr>
              <a:t> </a:t>
            </a:r>
            <a:endParaRPr lang="en-US" b="1">
              <a:solidFill>
                <a:schemeClr val="bg1"/>
              </a:solidFill>
              <a:latin typeface="Arial" panose="020B0604020202020204" pitchFamily="34" charset="0"/>
              <a:cs typeface="Arial" panose="020B0604020202020204" pitchFamily="34" charset="0"/>
            </a:endParaRPr>
          </a:p>
        </p:txBody>
      </p:sp>
      <p:pic>
        <p:nvPicPr>
          <p:cNvPr id="7" name="Picture 7" descr="Screen shot of the RDRS Organics Measurement Tab for Transfer/Processors">
            <a:extLst>
              <a:ext uri="{FF2B5EF4-FFF2-40B4-BE49-F238E27FC236}">
                <a16:creationId xmlns:a16="http://schemas.microsoft.com/office/drawing/2014/main" id="{32D76E24-8F2B-4B96-877F-5DA096EBC383}"/>
              </a:ext>
            </a:extLst>
          </p:cNvPr>
          <p:cNvPicPr>
            <a:picLocks noChangeAspect="1"/>
          </p:cNvPicPr>
          <p:nvPr/>
        </p:nvPicPr>
        <p:blipFill>
          <a:blip r:embed="rId3"/>
          <a:stretch>
            <a:fillRect/>
          </a:stretch>
        </p:blipFill>
        <p:spPr>
          <a:xfrm>
            <a:off x="1325419" y="2356638"/>
            <a:ext cx="9162789" cy="3746988"/>
          </a:xfrm>
          <a:prstGeom prst="rect">
            <a:avLst/>
          </a:prstGeom>
        </p:spPr>
      </p:pic>
      <p:sp>
        <p:nvSpPr>
          <p:cNvPr id="3" name="Rectangle 2">
            <a:extLst>
              <a:ext uri="{FF2B5EF4-FFF2-40B4-BE49-F238E27FC236}">
                <a16:creationId xmlns:a16="http://schemas.microsoft.com/office/drawing/2014/main" id="{4E25E7B8-F080-4ACA-9D2C-C827D3B03A77}"/>
              </a:ext>
              <a:ext uri="{C183D7F6-B498-43B3-948B-1728B52AA6E4}">
                <adec:decorative xmlns:adec="http://schemas.microsoft.com/office/drawing/2017/decorative" val="1"/>
              </a:ext>
            </a:extLst>
          </p:cNvPr>
          <p:cNvSpPr/>
          <p:nvPr/>
        </p:nvSpPr>
        <p:spPr>
          <a:xfrm>
            <a:off x="6757409" y="3186207"/>
            <a:ext cx="2326433" cy="48558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944310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365127"/>
            <a:ext cx="11438793" cy="1325563"/>
          </a:xfrm>
        </p:spPr>
        <p:txBody>
          <a:bodyPr>
            <a:normAutofit/>
          </a:bodyPr>
          <a:lstStyle/>
          <a:p>
            <a:pPr algn="ctr"/>
            <a:r>
              <a:rPr lang="en-US" sz="4400" b="1">
                <a:solidFill>
                  <a:schemeClr val="bg1"/>
                </a:solidFill>
                <a:latin typeface="Arial"/>
                <a:ea typeface="Calibri" panose="020F0502020204030204" pitchFamily="34" charset="0"/>
                <a:cs typeface="Arial"/>
              </a:rPr>
              <a:t>T/</a:t>
            </a:r>
            <a:r>
              <a:rPr lang="en-US" b="1">
                <a:solidFill>
                  <a:schemeClr val="bg1"/>
                </a:solidFill>
                <a:latin typeface="Arial"/>
                <a:ea typeface="Calibri" panose="020F0502020204030204" pitchFamily="34" charset="0"/>
                <a:cs typeface="Arial"/>
              </a:rPr>
              <a:t>Ps</a:t>
            </a:r>
            <a:r>
              <a:rPr lang="en-US" sz="4400" b="1">
                <a:solidFill>
                  <a:schemeClr val="bg1"/>
                </a:solidFill>
                <a:latin typeface="Arial"/>
                <a:ea typeface="Calibri" panose="020F0502020204030204" pitchFamily="34" charset="0"/>
                <a:cs typeface="Arial"/>
              </a:rPr>
              <a:t> RDRS Reporting for Organic Measurements-Cont.</a:t>
            </a:r>
            <a:endParaRPr lang="en-US" b="1">
              <a:solidFill>
                <a:schemeClr val="bg1"/>
              </a:solidFill>
              <a:latin typeface="Arial"/>
              <a:cs typeface="Arial"/>
            </a:endParaRPr>
          </a:p>
        </p:txBody>
      </p:sp>
      <p:pic>
        <p:nvPicPr>
          <p:cNvPr id="3" name="Picture 4" descr="Screen shot of the RDRS Organics Measurement Tab for Transfer/Processors">
            <a:extLst>
              <a:ext uri="{FF2B5EF4-FFF2-40B4-BE49-F238E27FC236}">
                <a16:creationId xmlns:a16="http://schemas.microsoft.com/office/drawing/2014/main" id="{552DA1A2-6B17-469C-B3F2-DC5FE2612169}"/>
              </a:ext>
            </a:extLst>
          </p:cNvPr>
          <p:cNvPicPr>
            <a:picLocks noChangeAspect="1"/>
          </p:cNvPicPr>
          <p:nvPr/>
        </p:nvPicPr>
        <p:blipFill>
          <a:blip r:embed="rId3"/>
          <a:stretch>
            <a:fillRect/>
          </a:stretch>
        </p:blipFill>
        <p:spPr>
          <a:xfrm>
            <a:off x="2684601" y="2219281"/>
            <a:ext cx="7085556" cy="3981172"/>
          </a:xfrm>
          <a:prstGeom prst="rect">
            <a:avLst/>
          </a:prstGeom>
        </p:spPr>
      </p:pic>
      <p:sp>
        <p:nvSpPr>
          <p:cNvPr id="12" name="Rectangle 11">
            <a:extLst>
              <a:ext uri="{FF2B5EF4-FFF2-40B4-BE49-F238E27FC236}">
                <a16:creationId xmlns:a16="http://schemas.microsoft.com/office/drawing/2014/main" id="{2ED27E74-937C-472D-A54D-9C428488BD08}"/>
              </a:ext>
              <a:ext uri="{C183D7F6-B498-43B3-948B-1728B52AA6E4}">
                <adec:decorative xmlns:adec="http://schemas.microsoft.com/office/drawing/2017/decorative" val="1"/>
              </a:ext>
            </a:extLst>
          </p:cNvPr>
          <p:cNvSpPr/>
          <p:nvPr/>
        </p:nvSpPr>
        <p:spPr>
          <a:xfrm>
            <a:off x="2708838" y="3573379"/>
            <a:ext cx="6988615" cy="141972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C27CCC-2E54-405F-941E-5A218C01604A}"/>
              </a:ext>
              <a:ext uri="{C183D7F6-B498-43B3-948B-1728B52AA6E4}">
                <adec:decorative xmlns:adec="http://schemas.microsoft.com/office/drawing/2017/decorative" val="1"/>
              </a:ext>
            </a:extLst>
          </p:cNvPr>
          <p:cNvSpPr/>
          <p:nvPr/>
        </p:nvSpPr>
        <p:spPr>
          <a:xfrm>
            <a:off x="8655709" y="3005761"/>
            <a:ext cx="1041744" cy="49533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61202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AD7900-96AA-42F9-B403-70FD17BF0BBC}"/>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2600" b="1" dirty="0">
                <a:solidFill>
                  <a:srgbClr val="FFFFFF"/>
                </a:solidFill>
                <a:latin typeface="Arial" panose="020B0604020202020204" pitchFamily="34" charset="0"/>
                <a:cs typeface="Arial" panose="020B0604020202020204" pitchFamily="34" charset="0"/>
              </a:rPr>
              <a:t>T/Ps Receiving “Mixed Waste” Organic Collection Stream(s)</a:t>
            </a:r>
            <a:br>
              <a:rPr lang="en-US" sz="2600" b="1" dirty="0">
                <a:solidFill>
                  <a:srgbClr val="FFFFFF"/>
                </a:solidFill>
                <a:latin typeface="Arial" panose="020B0604020202020204" pitchFamily="34" charset="0"/>
                <a:cs typeface="Arial" panose="020B0604020202020204" pitchFamily="34" charset="0"/>
              </a:rPr>
            </a:br>
            <a:r>
              <a:rPr lang="en-US" sz="2600" b="1" i="1" dirty="0">
                <a:solidFill>
                  <a:srgbClr val="FFFFFF"/>
                </a:solidFill>
                <a:latin typeface="Arial" panose="020B0604020202020204" pitchFamily="34" charset="0"/>
                <a:cs typeface="Arial" panose="020B0604020202020204" pitchFamily="34" charset="0"/>
              </a:rPr>
              <a:t>For Determining the Annual Average Organic Content Recovery Rate</a:t>
            </a:r>
            <a:endParaRPr lang="en-US" sz="2600" i="1" dirty="0">
              <a:solidFill>
                <a:srgbClr val="FFFFFF"/>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a16="http://schemas.microsoft.com/office/drawing/2014/main" id="{C69AE665-6365-4373-932A-2610129B1C79}"/>
              </a:ext>
            </a:extLst>
          </p:cNvPr>
          <p:cNvSpPr txBox="1"/>
          <p:nvPr/>
        </p:nvSpPr>
        <p:spPr>
          <a:xfrm>
            <a:off x="629654" y="2596836"/>
            <a:ext cx="5176704" cy="338554"/>
          </a:xfrm>
          <a:prstGeom prst="rect">
            <a:avLst/>
          </a:prstGeom>
          <a:noFill/>
        </p:spPr>
        <p:txBody>
          <a:bodyPr wrap="square" rtlCol="0">
            <a:spAutoFit/>
          </a:bodyPr>
          <a:lstStyle/>
          <a:p>
            <a:r>
              <a:rPr lang="en-US" sz="1600" b="1">
                <a:latin typeface="Arial" panose="020B0604020202020204" pitchFamily="34" charset="0"/>
                <a:cs typeface="Arial" panose="020B0604020202020204" pitchFamily="34" charset="0"/>
              </a:rPr>
              <a:t>Section Referenced: 18815.5(d)(1)(A), (B), and (C)</a:t>
            </a:r>
          </a:p>
        </p:txBody>
      </p:sp>
      <p:cxnSp>
        <p:nvCxnSpPr>
          <p:cNvPr id="28" name="Straight Connector 27">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ECE918FC-DE6F-42B6-9396-7776916B1451}"/>
              </a:ext>
              <a:ext uri="{C183D7F6-B498-43B3-948B-1728B52AA6E4}">
                <adec:decorative xmlns:adec="http://schemas.microsoft.com/office/drawing/2017/decorative" val="1"/>
              </a:ext>
            </a:extLst>
          </p:cNvPr>
          <p:cNvSpPr/>
          <p:nvPr/>
        </p:nvSpPr>
        <p:spPr>
          <a:xfrm>
            <a:off x="5898107" y="2549935"/>
            <a:ext cx="395785" cy="3704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CD4D3CC8-58AB-4349-B41E-664CC12574C5}"/>
              </a:ext>
            </a:extLst>
          </p:cNvPr>
          <p:cNvSpPr txBox="1"/>
          <p:nvPr/>
        </p:nvSpPr>
        <p:spPr>
          <a:xfrm>
            <a:off x="356325" y="2111115"/>
            <a:ext cx="11438792" cy="4278094"/>
          </a:xfrm>
          <a:prstGeom prst="rect">
            <a:avLst/>
          </a:prstGeom>
          <a:noFill/>
          <a:ln w="25400">
            <a:noFill/>
          </a:ln>
        </p:spPr>
        <p:txBody>
          <a:bodyPr wrap="square" rtlCol="0">
            <a:spAutoFit/>
          </a:bodyPr>
          <a:lstStyle/>
          <a:p>
            <a:r>
              <a:rPr lang="en-US" sz="2600" b="1" u="sng" dirty="0">
                <a:latin typeface="Arial" panose="020B0604020202020204" pitchFamily="34" charset="0"/>
                <a:cs typeface="Arial" panose="020B0604020202020204" pitchFamily="34" charset="0"/>
              </a:rPr>
              <a:t>Report to CalRecycle via RDRS Each Quarter</a:t>
            </a:r>
          </a:p>
          <a:p>
            <a:endParaRPr lang="en-US" sz="2600" dirty="0">
              <a:latin typeface="Arial" panose="020B0604020202020204" pitchFamily="34" charset="0"/>
              <a:cs typeface="Arial" panose="020B0604020202020204" pitchFamily="34" charset="0"/>
            </a:endParaRPr>
          </a:p>
          <a:p>
            <a:pPr marL="342900" indent="-342900">
              <a:buAutoNum type="arabicPeriod"/>
            </a:pPr>
            <a:r>
              <a:rPr lang="en-US" sz="2000" dirty="0">
                <a:latin typeface="Arial" panose="020B0604020202020204" pitchFamily="34" charset="0"/>
                <a:cs typeface="Arial" panose="020B0604020202020204" pitchFamily="34" charset="0"/>
              </a:rPr>
              <a:t>From the 10-day measurement period:</a:t>
            </a:r>
          </a:p>
          <a:p>
            <a:pPr marL="914400" lvl="1" indent="-457200">
              <a:buFont typeface="Arial" panose="020B0604020202020204" pitchFamily="34" charset="0"/>
              <a:buChar char="•"/>
            </a:pPr>
            <a:r>
              <a:rPr lang="en-US" sz="2000" dirty="0">
                <a:solidFill>
                  <a:srgbClr val="000000"/>
                </a:solidFill>
                <a:latin typeface="Arial" panose="020B0604020202020204" pitchFamily="34" charset="0"/>
                <a:cs typeface="Arial" panose="020B0604020202020204" pitchFamily="34" charset="0"/>
              </a:rPr>
              <a:t>Outgoing weight of organic waste recovered from mixed waste organic collection streams (sent for end use, recovery or further processing)</a:t>
            </a:r>
          </a:p>
          <a:p>
            <a:pPr marL="914400" lvl="1" indent="-457200">
              <a:buFont typeface="Arial" panose="020B0604020202020204" pitchFamily="34" charset="0"/>
              <a:buChar char="•"/>
            </a:pPr>
            <a:r>
              <a:rPr lang="en-US" sz="2000" dirty="0">
                <a:solidFill>
                  <a:srgbClr val="000000"/>
                </a:solidFill>
                <a:latin typeface="Arial" panose="020B0604020202020204" pitchFamily="34" charset="0"/>
                <a:cs typeface="Arial" panose="020B0604020202020204" pitchFamily="34" charset="0"/>
              </a:rPr>
              <a:t>Outgoing weight of organic waste from mixed waste organic collection stream sent for landfill disposal </a:t>
            </a:r>
          </a:p>
          <a:p>
            <a:pPr marL="342900" indent="-342900">
              <a:buAutoNum type="arabicPeriod"/>
            </a:pPr>
            <a:r>
              <a:rPr lang="en-US" sz="2000" dirty="0">
                <a:latin typeface="Arial" panose="020B0604020202020204" pitchFamily="34" charset="0"/>
                <a:cs typeface="Arial" panose="020B0604020202020204" pitchFamily="34" charset="0"/>
              </a:rPr>
              <a:t>Sum of daily records for the quarter:</a:t>
            </a:r>
          </a:p>
          <a:p>
            <a:pPr marL="800100" lvl="1" indent="-342900">
              <a:buFont typeface="Arial" panose="020B0604020202020204" pitchFamily="34" charset="0"/>
              <a:buChar char="•"/>
            </a:pPr>
            <a:r>
              <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Total outgoing weight of material recovered from mixed waste organic collection streams (sent for end use, recovery and further processing) (tons)</a:t>
            </a:r>
          </a:p>
          <a:p>
            <a:pPr marL="800100" lvl="1" indent="-342900">
              <a:buFont typeface="Arial" panose="020B0604020202020204" pitchFamily="34" charset="0"/>
              <a:buChar char="•"/>
            </a:pPr>
            <a:r>
              <a:rPr lang="en-US" sz="2000" dirty="0">
                <a:solidFill>
                  <a:srgbClr val="000000"/>
                </a:solidFill>
                <a:effectLst/>
                <a:latin typeface="Arial" panose="020B0604020202020204" pitchFamily="34" charset="0"/>
                <a:ea typeface="Calibri" panose="020F0502020204030204" pitchFamily="34" charset="0"/>
                <a:cs typeface="Arial" panose="020B0604020202020204" pitchFamily="34" charset="0"/>
              </a:rPr>
              <a:t>Total outgoing weight of material sent to landfill disposal from mixed waste organic collection streams (tons) </a:t>
            </a:r>
            <a:endParaRPr lang="en-US" sz="2000" dirty="0">
              <a:effectLst/>
              <a:latin typeface="Arial" panose="020B0604020202020204" pitchFamily="34" charset="0"/>
              <a:ea typeface="Calibri" panose="020F0502020204030204" pitchFamily="34" charset="0"/>
              <a:cs typeface="Arial" panose="020B0604020202020204" pitchFamily="34" charset="0"/>
            </a:endParaRPr>
          </a:p>
          <a:p>
            <a:pPr marL="800100" lvl="1" indent="-342900">
              <a:buFont typeface="Arial" panose="020B0604020202020204" pitchFamily="34" charset="0"/>
              <a:buChar char="•"/>
            </a:pPr>
            <a:r>
              <a:rPr lang="en-US" sz="2000" dirty="0">
                <a:latin typeface="Arial" panose="020B0604020202020204" pitchFamily="34" charset="0"/>
                <a:cs typeface="Arial" panose="020B0604020202020204" pitchFamily="34" charset="0"/>
              </a:rPr>
              <a:t>Total incoming weight of mixed waste organic collection streams (tons)</a:t>
            </a:r>
          </a:p>
        </p:txBody>
      </p:sp>
    </p:spTree>
    <p:extLst>
      <p:ext uri="{BB962C8B-B14F-4D97-AF65-F5344CB8AC3E}">
        <p14:creationId xmlns:p14="http://schemas.microsoft.com/office/powerpoint/2010/main" val="41354472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365127"/>
            <a:ext cx="11438793" cy="1325563"/>
          </a:xfrm>
        </p:spPr>
        <p:txBody>
          <a:bodyPr>
            <a:normAutofit/>
          </a:bodyPr>
          <a:lstStyle/>
          <a:p>
            <a:pPr algn="ctr"/>
            <a:r>
              <a:rPr lang="en-US" sz="3600" b="1" dirty="0">
                <a:solidFill>
                  <a:schemeClr val="bg1"/>
                </a:solidFill>
                <a:latin typeface="Arial"/>
                <a:ea typeface="Calibri" panose="020F0502020204030204" pitchFamily="34" charset="0"/>
                <a:cs typeface="Arial"/>
              </a:rPr>
              <a:t>T/Ps RDRS Reporting for Organic Measurements </a:t>
            </a:r>
            <a:r>
              <a:rPr lang="en-US" sz="3600" b="1" i="1" dirty="0">
                <a:solidFill>
                  <a:schemeClr val="bg1"/>
                </a:solidFill>
                <a:latin typeface="Arial"/>
                <a:ea typeface="Calibri" panose="020F0502020204030204" pitchFamily="34" charset="0"/>
                <a:cs typeface="Arial"/>
              </a:rPr>
              <a:t>Mixed Waste Organic Collection Streams </a:t>
            </a:r>
            <a:endParaRPr lang="en-US" sz="3600" b="1" i="1" dirty="0">
              <a:solidFill>
                <a:schemeClr val="bg1"/>
              </a:solidFill>
              <a:latin typeface="Arial" panose="020B0604020202020204" pitchFamily="34" charset="0"/>
              <a:cs typeface="Arial" panose="020B0604020202020204" pitchFamily="34" charset="0"/>
            </a:endParaRPr>
          </a:p>
        </p:txBody>
      </p:sp>
      <p:pic>
        <p:nvPicPr>
          <p:cNvPr id="3" name="Picture 5" descr="Screen shot of the RDRS Organics Measurement Tab for Transfer/Processors handling Mixed Waste Organic Collection Streams">
            <a:extLst>
              <a:ext uri="{FF2B5EF4-FFF2-40B4-BE49-F238E27FC236}">
                <a16:creationId xmlns:a16="http://schemas.microsoft.com/office/drawing/2014/main" id="{9BD13A8F-4111-41E7-AF65-AC6E73CC100E}"/>
              </a:ext>
            </a:extLst>
          </p:cNvPr>
          <p:cNvPicPr>
            <a:picLocks noChangeAspect="1"/>
          </p:cNvPicPr>
          <p:nvPr/>
        </p:nvPicPr>
        <p:blipFill>
          <a:blip r:embed="rId3"/>
          <a:stretch>
            <a:fillRect/>
          </a:stretch>
        </p:blipFill>
        <p:spPr>
          <a:xfrm>
            <a:off x="646920" y="2182302"/>
            <a:ext cx="11160918" cy="3483987"/>
          </a:xfrm>
          <a:prstGeom prst="rect">
            <a:avLst/>
          </a:prstGeom>
        </p:spPr>
      </p:pic>
      <p:sp>
        <p:nvSpPr>
          <p:cNvPr id="8" name="Rectangle 7">
            <a:extLst>
              <a:ext uri="{FF2B5EF4-FFF2-40B4-BE49-F238E27FC236}">
                <a16:creationId xmlns:a16="http://schemas.microsoft.com/office/drawing/2014/main" id="{2A7D98BF-1DA6-4859-A935-0A4EA552439A}"/>
              </a:ext>
              <a:ext uri="{C183D7F6-B498-43B3-948B-1728B52AA6E4}">
                <adec:decorative xmlns:adec="http://schemas.microsoft.com/office/drawing/2017/decorative" val="1"/>
              </a:ext>
            </a:extLst>
          </p:cNvPr>
          <p:cNvSpPr/>
          <p:nvPr/>
        </p:nvSpPr>
        <p:spPr>
          <a:xfrm>
            <a:off x="1196581" y="4087596"/>
            <a:ext cx="10081013" cy="88064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772641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476E76-F17D-455B-B657-6CCFAAFF4181}"/>
              </a:ext>
            </a:extLst>
          </p:cNvPr>
          <p:cNvSpPr>
            <a:spLocks noGrp="1"/>
          </p:cNvSpPr>
          <p:nvPr>
            <p:ph type="title"/>
          </p:nvPr>
        </p:nvSpPr>
        <p:spPr>
          <a:xfrm>
            <a:off x="546351" y="433545"/>
            <a:ext cx="11139854" cy="930447"/>
          </a:xfrm>
        </p:spPr>
        <p:txBody>
          <a:bodyPr vert="horz" lIns="91440" tIns="45720" rIns="91440" bIns="45720" rtlCol="0" anchor="b">
            <a:normAutofit fontScale="90000"/>
          </a:bodyPr>
          <a:lstStyle/>
          <a:p>
            <a:pPr algn="ctr"/>
            <a:r>
              <a:rPr lang="en-US" sz="2600" b="1" dirty="0">
                <a:solidFill>
                  <a:srgbClr val="FFFFFF"/>
                </a:solidFill>
                <a:latin typeface="Arial" panose="020B0604020202020204" pitchFamily="34" charset="0"/>
                <a:cs typeface="Arial" panose="020B0604020202020204" pitchFamily="34" charset="0"/>
              </a:rPr>
              <a:t>T/Ps Receiving “Source Separated” Organic Waste Collection Stream(s)</a:t>
            </a:r>
            <a:br>
              <a:rPr lang="en-US" sz="2600" b="1" dirty="0">
                <a:solidFill>
                  <a:srgbClr val="FFFFFF"/>
                </a:solidFill>
                <a:latin typeface="Arial" panose="020B0604020202020204" pitchFamily="34" charset="0"/>
                <a:cs typeface="Arial" panose="020B0604020202020204" pitchFamily="34" charset="0"/>
              </a:rPr>
            </a:br>
            <a:r>
              <a:rPr lang="en-US" sz="2600" b="1" i="1" dirty="0">
                <a:solidFill>
                  <a:srgbClr val="FFFFFF"/>
                </a:solidFill>
                <a:latin typeface="Arial" panose="020B0604020202020204" pitchFamily="34" charset="0"/>
                <a:cs typeface="Arial" panose="020B0604020202020204" pitchFamily="34" charset="0"/>
              </a:rPr>
              <a:t>For Determining the Annual Average Organic Content Recovery Rate</a:t>
            </a:r>
            <a:endParaRPr lang="en-US" sz="2600" i="1" dirty="0">
              <a:solidFill>
                <a:srgbClr val="FFFFFF"/>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3055D97B-092A-49D5-9729-8B7BF72FEF56}"/>
              </a:ext>
            </a:extLst>
          </p:cNvPr>
          <p:cNvSpPr txBox="1"/>
          <p:nvPr/>
        </p:nvSpPr>
        <p:spPr>
          <a:xfrm>
            <a:off x="396882" y="2596836"/>
            <a:ext cx="4664598" cy="307777"/>
          </a:xfrm>
          <a:prstGeom prst="rect">
            <a:avLst/>
          </a:prstGeom>
          <a:noFill/>
        </p:spPr>
        <p:txBody>
          <a:bodyPr wrap="square">
            <a:spAutoFit/>
          </a:bodyPr>
          <a:lstStyle/>
          <a:p>
            <a:r>
              <a:rPr lang="en-US" sz="1400" b="1">
                <a:latin typeface="Arial" panose="020B0604020202020204" pitchFamily="34" charset="0"/>
                <a:cs typeface="Arial" panose="020B0604020202020204" pitchFamily="34" charset="0"/>
              </a:rPr>
              <a:t>Section Referenced:  18815.5(d)(2)(A), (B), and (C)</a:t>
            </a:r>
          </a:p>
        </p:txBody>
      </p:sp>
      <p:cxnSp>
        <p:nvCxnSpPr>
          <p:cNvPr id="12" name="Straight Connector 11">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2BD219E1-890C-4139-92EC-245E0C9AEBF5}"/>
              </a:ext>
              <a:ext uri="{C183D7F6-B498-43B3-948B-1728B52AA6E4}">
                <adec:decorative xmlns:adec="http://schemas.microsoft.com/office/drawing/2017/decorative" val="1"/>
              </a:ext>
            </a:extLst>
          </p:cNvPr>
          <p:cNvSpPr/>
          <p:nvPr/>
        </p:nvSpPr>
        <p:spPr>
          <a:xfrm>
            <a:off x="5950226" y="2596836"/>
            <a:ext cx="278296" cy="3657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C6DCC066-F3F9-4E6D-88CC-A50EC6B4A477}"/>
              </a:ext>
            </a:extLst>
          </p:cNvPr>
          <p:cNvSpPr txBox="1"/>
          <p:nvPr/>
        </p:nvSpPr>
        <p:spPr>
          <a:xfrm>
            <a:off x="396882" y="2116429"/>
            <a:ext cx="11438794" cy="4278094"/>
          </a:xfrm>
          <a:prstGeom prst="rect">
            <a:avLst/>
          </a:prstGeom>
          <a:noFill/>
          <a:ln w="25400">
            <a:noFill/>
          </a:ln>
        </p:spPr>
        <p:txBody>
          <a:bodyPr wrap="square" rtlCol="0">
            <a:spAutoFit/>
          </a:bodyPr>
          <a:lstStyle/>
          <a:p>
            <a:r>
              <a:rPr lang="en-US" sz="2600" b="1" u="sng" dirty="0">
                <a:latin typeface="Arial" panose="020B0604020202020204" pitchFamily="34" charset="0"/>
                <a:cs typeface="Arial" panose="020B0604020202020204" pitchFamily="34" charset="0"/>
              </a:rPr>
              <a:t>Report to CalRecycle via RDRS Each Quarter</a:t>
            </a:r>
          </a:p>
          <a:p>
            <a:endParaRPr lang="en-US" sz="2600" dirty="0">
              <a:latin typeface="Arial" panose="020B0604020202020204" pitchFamily="34" charset="0"/>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From the 10-day measurement period:</a:t>
            </a: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Outgoing weight of organic waste recovered from source separated organic waste collection streams (sent for end use, recovery or further processing)</a:t>
            </a:r>
          </a:p>
          <a:p>
            <a:pPr marL="914400" marR="0" lvl="1" indent="-4572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Outgoing weight of organic waste from source separated organic waste collection streams sent for landfill disposal </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Tx/>
              <a:buAutoNum type="arabicPeriod"/>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Sum of daily records for the quarter:</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Total outgoing weight of material recovered from source separated organic waste collection streams (sent for end use, recovery and further processing) (tons)</a:t>
            </a: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Total outgoing weight of material sent to landfill disposal from source separated organic waste collection streams (tons) </a:t>
            </a:r>
            <a:endParaRPr kumimoji="0" lang="en-US" sz="2000" b="0" i="0" u="none" strike="noStrike" kern="1200" cap="none" spc="0" normalizeH="0" baseline="0" noProof="0" dirty="0">
              <a:ln>
                <a:noFill/>
              </a:ln>
              <a:solidFill>
                <a:prstClr val="black"/>
              </a:solidFill>
              <a:effectLst/>
              <a:uLnTx/>
              <a:uFillTx/>
              <a:latin typeface="Arial" panose="020B0604020202020204" pitchFamily="34" charset="0"/>
              <a:ea typeface="Calibri" panose="020F0502020204030204" pitchFamily="34" charset="0"/>
              <a:cs typeface="Arial" panose="020B0604020202020204" pitchFamily="34" charset="0"/>
            </a:endParaRPr>
          </a:p>
          <a:p>
            <a:pPr marL="800100" marR="0" lvl="1" indent="-34290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Total incoming weight of</a:t>
            </a:r>
            <a:r>
              <a:rPr kumimoji="0" lang="en-US" sz="2000" b="0" i="0" u="none" strike="noStrike" kern="1200" cap="none" spc="0" normalizeH="0" baseline="0" noProof="0" dirty="0">
                <a:ln>
                  <a:noFill/>
                </a:ln>
                <a:solidFill>
                  <a:srgbClr val="000000"/>
                </a:solidFill>
                <a:effectLst/>
                <a:uLnTx/>
                <a:uFillTx/>
                <a:latin typeface="Arial" panose="020B0604020202020204" pitchFamily="34" charset="0"/>
                <a:ea typeface="Calibri" panose="020F0502020204030204" pitchFamily="34" charset="0"/>
                <a:cs typeface="Arial" panose="020B0604020202020204" pitchFamily="34" charset="0"/>
              </a:rPr>
              <a:t> source separated organic waste collection </a:t>
            </a:r>
            <a:r>
              <a:rPr kumimoji="0" lang="en-US" sz="20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streams (tons)</a:t>
            </a:r>
          </a:p>
        </p:txBody>
      </p:sp>
    </p:spTree>
    <p:extLst>
      <p:ext uri="{BB962C8B-B14F-4D97-AF65-F5344CB8AC3E}">
        <p14:creationId xmlns:p14="http://schemas.microsoft.com/office/powerpoint/2010/main" val="23752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365127"/>
            <a:ext cx="11438793" cy="1325563"/>
          </a:xfrm>
        </p:spPr>
        <p:txBody>
          <a:bodyPr>
            <a:noAutofit/>
          </a:bodyPr>
          <a:lstStyle/>
          <a:p>
            <a:pPr algn="ctr"/>
            <a:r>
              <a:rPr lang="en-US" sz="3600" b="1" dirty="0">
                <a:solidFill>
                  <a:schemeClr val="bg1"/>
                </a:solidFill>
                <a:latin typeface="Arial"/>
                <a:ea typeface="Calibri" panose="020F0502020204030204" pitchFamily="34" charset="0"/>
                <a:cs typeface="Arial"/>
              </a:rPr>
              <a:t>T/Ps RDRS Reporting for Organic Measurements </a:t>
            </a:r>
            <a:r>
              <a:rPr lang="en-US" sz="3400" b="1" i="1" dirty="0">
                <a:solidFill>
                  <a:schemeClr val="bg1"/>
                </a:solidFill>
                <a:latin typeface="Arial"/>
                <a:ea typeface="Calibri" panose="020F0502020204030204" pitchFamily="34" charset="0"/>
                <a:cs typeface="Arial"/>
              </a:rPr>
              <a:t>Source Separated Organic Waste Collection Streams</a:t>
            </a:r>
            <a:endParaRPr lang="en-US" sz="3400" b="1" i="1" dirty="0">
              <a:solidFill>
                <a:schemeClr val="bg1"/>
              </a:solidFill>
              <a:latin typeface="Arial" panose="020B0604020202020204" pitchFamily="34" charset="0"/>
              <a:cs typeface="Arial" panose="020B0604020202020204" pitchFamily="34" charset="0"/>
            </a:endParaRPr>
          </a:p>
        </p:txBody>
      </p:sp>
      <p:pic>
        <p:nvPicPr>
          <p:cNvPr id="3" name="Picture 4" descr="Screen shot of the RDRS Organics Measurement Tab for Transfer/Processors handling Source Separated Organic Waste Collection Streams">
            <a:extLst>
              <a:ext uri="{FF2B5EF4-FFF2-40B4-BE49-F238E27FC236}">
                <a16:creationId xmlns:a16="http://schemas.microsoft.com/office/drawing/2014/main" id="{AAA6F6D8-4610-4E16-863F-1A5B25C3CEDC}"/>
              </a:ext>
            </a:extLst>
          </p:cNvPr>
          <p:cNvPicPr>
            <a:picLocks noChangeAspect="1"/>
          </p:cNvPicPr>
          <p:nvPr/>
        </p:nvPicPr>
        <p:blipFill>
          <a:blip r:embed="rId3"/>
          <a:stretch>
            <a:fillRect/>
          </a:stretch>
        </p:blipFill>
        <p:spPr>
          <a:xfrm>
            <a:off x="515541" y="2407035"/>
            <a:ext cx="11160918" cy="2432119"/>
          </a:xfrm>
          <a:prstGeom prst="rect">
            <a:avLst/>
          </a:prstGeom>
        </p:spPr>
      </p:pic>
      <p:sp>
        <p:nvSpPr>
          <p:cNvPr id="8" name="Rectangle 7">
            <a:extLst>
              <a:ext uri="{FF2B5EF4-FFF2-40B4-BE49-F238E27FC236}">
                <a16:creationId xmlns:a16="http://schemas.microsoft.com/office/drawing/2014/main" id="{BF503901-76D2-40FC-82B2-62AA7267F20C}"/>
              </a:ext>
              <a:ext uri="{C183D7F6-B498-43B3-948B-1728B52AA6E4}">
                <adec:decorative xmlns:adec="http://schemas.microsoft.com/office/drawing/2017/decorative" val="1"/>
              </a:ext>
            </a:extLst>
          </p:cNvPr>
          <p:cNvSpPr/>
          <p:nvPr/>
        </p:nvSpPr>
        <p:spPr>
          <a:xfrm>
            <a:off x="938995" y="3281794"/>
            <a:ext cx="10308125" cy="86348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622222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AD7900-96AA-42F9-B403-70FD17BF0BBC}"/>
              </a:ext>
            </a:extLst>
          </p:cNvPr>
          <p:cNvSpPr>
            <a:spLocks noGrp="1"/>
          </p:cNvSpPr>
          <p:nvPr>
            <p:ph type="title"/>
          </p:nvPr>
        </p:nvSpPr>
        <p:spPr>
          <a:xfrm>
            <a:off x="546351" y="433545"/>
            <a:ext cx="11139854" cy="930447"/>
          </a:xfrm>
        </p:spPr>
        <p:txBody>
          <a:bodyPr vert="horz" lIns="91440" tIns="45720" rIns="91440" bIns="45720" rtlCol="0" anchor="b">
            <a:normAutofit/>
          </a:bodyPr>
          <a:lstStyle/>
          <a:p>
            <a:pPr algn="ctr"/>
            <a:r>
              <a:rPr lang="en-US" sz="4800" b="1">
                <a:solidFill>
                  <a:schemeClr val="bg1"/>
                </a:solidFill>
                <a:latin typeface="Arial" panose="020B0604020202020204" pitchFamily="34" charset="0"/>
                <a:cs typeface="Arial" panose="020B0604020202020204" pitchFamily="34" charset="0"/>
              </a:rPr>
              <a:t>Additional Requirement for T/Ps</a:t>
            </a:r>
          </a:p>
        </p:txBody>
      </p:sp>
      <p:sp>
        <p:nvSpPr>
          <p:cNvPr id="14" name="Content Placeholder 2">
            <a:extLst>
              <a:ext uri="{FF2B5EF4-FFF2-40B4-BE49-F238E27FC236}">
                <a16:creationId xmlns:a16="http://schemas.microsoft.com/office/drawing/2014/main" id="{D75D5226-06C2-40BB-B0FC-9DCCFBDC39A7}"/>
              </a:ext>
            </a:extLst>
          </p:cNvPr>
          <p:cNvSpPr>
            <a:spLocks noGrp="1"/>
          </p:cNvSpPr>
          <p:nvPr>
            <p:ph idx="1"/>
          </p:nvPr>
        </p:nvSpPr>
        <p:spPr>
          <a:xfrm>
            <a:off x="301163" y="2568763"/>
            <a:ext cx="5671374" cy="3955023"/>
          </a:xfrm>
        </p:spPr>
        <p:txBody>
          <a:bodyPr vert="horz" lIns="91440" tIns="45720" rIns="91440" bIns="45720" rtlCol="0" anchor="t">
            <a:noAutofit/>
          </a:bodyPr>
          <a:lstStyle/>
          <a:p>
            <a:pPr marL="0" indent="0">
              <a:lnSpc>
                <a:spcPct val="120000"/>
              </a:lnSpc>
              <a:buNone/>
            </a:pPr>
            <a:r>
              <a:rPr lang="en-US" sz="2000">
                <a:latin typeface="Arial" panose="020B0604020202020204" pitchFamily="34" charset="0"/>
                <a:cs typeface="Arial" panose="020B0604020202020204" pitchFamily="34" charset="0"/>
              </a:rPr>
              <a:t>Commencing July 1, 2022, a reporting receiving facility shall report the following to the department on a quarterly basis:</a:t>
            </a:r>
          </a:p>
          <a:p>
            <a:pPr>
              <a:lnSpc>
                <a:spcPct val="120000"/>
              </a:lnSpc>
            </a:pPr>
            <a:r>
              <a:rPr lang="en-US" sz="2000">
                <a:latin typeface="Arial"/>
                <a:cs typeface="Arial"/>
              </a:rPr>
              <a:t>The ratio of remnant organic waste to total weight of the random composite sample collected and measured in the </a:t>
            </a:r>
            <a:r>
              <a:rPr lang="en-US" sz="2000" b="1">
                <a:solidFill>
                  <a:srgbClr val="FF0000"/>
                </a:solidFill>
                <a:latin typeface="Arial"/>
                <a:cs typeface="Arial"/>
              </a:rPr>
              <a:t>Gray Container Waste Evaluation </a:t>
            </a:r>
            <a:r>
              <a:rPr lang="en-US" sz="2000">
                <a:latin typeface="Arial"/>
                <a:cs typeface="Arial"/>
              </a:rPr>
              <a:t>samples performed by the facility pursuant to Section 17409.5.7.</a:t>
            </a:r>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04238AD2-A9F7-4A30-9438-7042D29AE91D}"/>
              </a:ext>
            </a:extLst>
          </p:cNvPr>
          <p:cNvSpPr txBox="1"/>
          <p:nvPr/>
        </p:nvSpPr>
        <p:spPr>
          <a:xfrm>
            <a:off x="6219465" y="2568763"/>
            <a:ext cx="5774558" cy="4093428"/>
          </a:xfrm>
          <a:prstGeom prst="rect">
            <a:avLst/>
          </a:prstGeom>
          <a:noFill/>
        </p:spPr>
        <p:txBody>
          <a:bodyPr wrap="square" lIns="91440" tIns="45720" rIns="91440" bIns="45720" anchor="t">
            <a:spAutoFit/>
          </a:bodyPr>
          <a:lstStyle/>
          <a:p>
            <a:r>
              <a:rPr lang="en-US" sz="2000" b="1" u="sng">
                <a:solidFill>
                  <a:srgbClr val="FF0000"/>
                </a:solidFill>
              </a:rPr>
              <a:t>The Gray Container Waste Evaluation is Required if:</a:t>
            </a:r>
          </a:p>
          <a:p>
            <a:pPr marL="285750" indent="-285750">
              <a:buFont typeface="Arial" panose="020B0604020202020204" pitchFamily="34" charset="0"/>
              <a:buChar char="•"/>
            </a:pPr>
            <a:endParaRPr lang="en-US" sz="2000" b="0" i="0" u="none" strike="noStrike" baseline="0">
              <a:solidFill>
                <a:srgbClr val="000000"/>
              </a:solidFill>
              <a:latin typeface="Arial" panose="020B0604020202020204" pitchFamily="34" charset="0"/>
            </a:endParaRPr>
          </a:p>
          <a:p>
            <a:pPr marL="285750" indent="-285750">
              <a:buFont typeface="Arial" panose="020B0604020202020204" pitchFamily="34" charset="0"/>
              <a:buChar char="•"/>
            </a:pPr>
            <a:r>
              <a:rPr lang="en-US" sz="2000" b="0" i="0" u="none" strike="noStrike" baseline="0">
                <a:solidFill>
                  <a:srgbClr val="000000"/>
                </a:solidFill>
                <a:latin typeface="Arial"/>
                <a:cs typeface="Arial"/>
              </a:rPr>
              <a:t>An operation or facility</a:t>
            </a:r>
            <a:r>
              <a:rPr lang="en-US" sz="2000">
                <a:solidFill>
                  <a:srgbClr val="000000"/>
                </a:solidFill>
                <a:latin typeface="Arial"/>
                <a:cs typeface="Arial"/>
              </a:rPr>
              <a:t> </a:t>
            </a:r>
            <a:r>
              <a:rPr lang="en-US" sz="2000" b="0" i="0" u="none" strike="noStrike" baseline="0">
                <a:solidFill>
                  <a:srgbClr val="000000"/>
                </a:solidFill>
                <a:latin typeface="Arial"/>
                <a:cs typeface="Arial"/>
              </a:rPr>
              <a:t>receives a</a:t>
            </a:r>
            <a:r>
              <a:rPr lang="en-US" sz="2000">
                <a:solidFill>
                  <a:srgbClr val="000000"/>
                </a:solidFill>
                <a:latin typeface="Arial"/>
                <a:cs typeface="Arial"/>
              </a:rPr>
              <a:t> </a:t>
            </a:r>
            <a:r>
              <a:rPr lang="en-US" sz="2000" b="0" i="0" u="none" strike="noStrike" baseline="0">
                <a:solidFill>
                  <a:srgbClr val="000000"/>
                </a:solidFill>
                <a:latin typeface="Arial"/>
                <a:cs typeface="Arial"/>
              </a:rPr>
              <a:t>gray container collection stream, AND</a:t>
            </a:r>
          </a:p>
          <a:p>
            <a:pPr marL="285750" indent="-285750">
              <a:buFont typeface="Arial" panose="020B0604020202020204" pitchFamily="34" charset="0"/>
              <a:buChar char="•"/>
            </a:pPr>
            <a:r>
              <a:rPr lang="en-US" sz="2000">
                <a:solidFill>
                  <a:srgbClr val="000000"/>
                </a:solidFill>
                <a:latin typeface="Arial"/>
                <a:cs typeface="Arial"/>
              </a:rPr>
              <a:t>M</a:t>
            </a:r>
            <a:r>
              <a:rPr lang="en-US" sz="2000" b="0" i="0" u="none" strike="noStrike" baseline="0">
                <a:solidFill>
                  <a:srgbClr val="000000"/>
                </a:solidFill>
                <a:latin typeface="Arial"/>
                <a:cs typeface="Arial"/>
              </a:rPr>
              <a:t>ore than 500 tons of solid waste from at least one jurisdiction annually,</a:t>
            </a:r>
          </a:p>
          <a:p>
            <a:pPr marL="285750" indent="-285750">
              <a:buFont typeface="Arial" panose="020B0604020202020204" pitchFamily="34" charset="0"/>
              <a:buChar char="•"/>
            </a:pPr>
            <a:r>
              <a:rPr lang="en-US" sz="2000">
                <a:solidFill>
                  <a:srgbClr val="000000"/>
                </a:solidFill>
                <a:latin typeface="Arial"/>
                <a:cs typeface="Arial"/>
              </a:rPr>
              <a:t>If qualified, the entity s</a:t>
            </a:r>
            <a:r>
              <a:rPr lang="en-US" sz="2000" b="0" i="0" u="none" strike="noStrike" baseline="0">
                <a:solidFill>
                  <a:srgbClr val="000000"/>
                </a:solidFill>
                <a:latin typeface="Arial"/>
                <a:cs typeface="Arial"/>
              </a:rPr>
              <a:t>hall conduct waste evaluations on the gray container collection stream, once per quarter</a:t>
            </a:r>
          </a:p>
          <a:p>
            <a:pPr marL="285750" indent="-285750">
              <a:buFont typeface="Arial" panose="020B0604020202020204" pitchFamily="34" charset="0"/>
              <a:buChar char="•"/>
            </a:pPr>
            <a:endParaRPr lang="en-US" sz="2000">
              <a:solidFill>
                <a:srgbClr val="000000"/>
              </a:solidFill>
              <a:latin typeface="Arial" panose="020B0604020202020204" pitchFamily="34" charset="0"/>
            </a:endParaRPr>
          </a:p>
          <a:p>
            <a:pPr marL="285750" indent="-285750">
              <a:buFont typeface="Arial" panose="020B0604020202020204" pitchFamily="34" charset="0"/>
              <a:buChar char="•"/>
            </a:pPr>
            <a:endParaRPr lang="en-US" sz="2000" b="0" i="0" u="none" strike="noStrike" baseline="0">
              <a:solidFill>
                <a:srgbClr val="000000"/>
              </a:solidFill>
              <a:latin typeface="Arial" panose="020B0604020202020204" pitchFamily="34" charset="0"/>
            </a:endParaRPr>
          </a:p>
          <a:p>
            <a:r>
              <a:rPr lang="en-US" sz="2000" b="1">
                <a:latin typeface="Arial"/>
                <a:cs typeface="Arial"/>
              </a:rPr>
              <a:t>				Section Referenced 18815.5(g)</a:t>
            </a:r>
          </a:p>
          <a:p>
            <a:pPr marL="285750" indent="-285750">
              <a:buFont typeface="Arial" panose="020B0604020202020204" pitchFamily="34" charset="0"/>
              <a:buChar char="•"/>
            </a:pPr>
            <a:endParaRPr lang="en-US" sz="2000" b="0" i="0" u="none" strike="noStrike" baseline="0">
              <a:solidFill>
                <a:srgbClr val="000000"/>
              </a:solidFill>
              <a:latin typeface="Arial" panose="020B0604020202020204" pitchFamily="34" charset="0"/>
            </a:endParaRPr>
          </a:p>
        </p:txBody>
      </p:sp>
    </p:spTree>
    <p:extLst>
      <p:ext uri="{BB962C8B-B14F-4D97-AF65-F5344CB8AC3E}">
        <p14:creationId xmlns:p14="http://schemas.microsoft.com/office/powerpoint/2010/main" val="12205720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365127"/>
            <a:ext cx="11438793" cy="1325563"/>
          </a:xfrm>
        </p:spPr>
        <p:txBody>
          <a:bodyPr>
            <a:normAutofit/>
          </a:bodyPr>
          <a:lstStyle/>
          <a:p>
            <a:pPr algn="ctr"/>
            <a:r>
              <a:rPr lang="en-US" sz="3600" b="1" dirty="0">
                <a:solidFill>
                  <a:schemeClr val="bg1"/>
                </a:solidFill>
                <a:latin typeface="Arial"/>
                <a:ea typeface="Calibri" panose="020F0502020204030204" pitchFamily="34" charset="0"/>
                <a:cs typeface="Arial"/>
              </a:rPr>
              <a:t>T/Ps RDRS Reporting for Organic Measurements </a:t>
            </a:r>
            <a:r>
              <a:rPr lang="en-US" sz="3600" b="1" i="1" dirty="0">
                <a:solidFill>
                  <a:schemeClr val="bg1"/>
                </a:solidFill>
                <a:latin typeface="Arial"/>
                <a:ea typeface="Calibri" panose="020F0502020204030204" pitchFamily="34" charset="0"/>
                <a:cs typeface="Arial"/>
              </a:rPr>
              <a:t>gray Container Evaluations </a:t>
            </a:r>
            <a:endParaRPr lang="en-US" sz="3600" b="1" i="1" dirty="0">
              <a:solidFill>
                <a:schemeClr val="bg1"/>
              </a:solidFill>
              <a:latin typeface="Arial" panose="020B0604020202020204" pitchFamily="34" charset="0"/>
              <a:cs typeface="Arial" panose="020B0604020202020204" pitchFamily="34" charset="0"/>
            </a:endParaRPr>
          </a:p>
        </p:txBody>
      </p:sp>
      <p:pic>
        <p:nvPicPr>
          <p:cNvPr id="2" name="Picture 4" descr="Screen shot of the RDRS Organics Measurement Tab for Transfer/Processors and Gray Container Evaluations">
            <a:extLst>
              <a:ext uri="{FF2B5EF4-FFF2-40B4-BE49-F238E27FC236}">
                <a16:creationId xmlns:a16="http://schemas.microsoft.com/office/drawing/2014/main" id="{B83A0EFF-A535-4126-9DFB-EA52EAB1172A}"/>
              </a:ext>
            </a:extLst>
          </p:cNvPr>
          <p:cNvPicPr>
            <a:picLocks noChangeAspect="1"/>
          </p:cNvPicPr>
          <p:nvPr/>
        </p:nvPicPr>
        <p:blipFill>
          <a:blip r:embed="rId3"/>
          <a:stretch>
            <a:fillRect/>
          </a:stretch>
        </p:blipFill>
        <p:spPr>
          <a:xfrm>
            <a:off x="595349" y="2209383"/>
            <a:ext cx="11041856" cy="3728149"/>
          </a:xfrm>
          <a:prstGeom prst="rect">
            <a:avLst/>
          </a:prstGeom>
        </p:spPr>
      </p:pic>
      <p:sp>
        <p:nvSpPr>
          <p:cNvPr id="8" name="Rectangle 7">
            <a:extLst>
              <a:ext uri="{FF2B5EF4-FFF2-40B4-BE49-F238E27FC236}">
                <a16:creationId xmlns:a16="http://schemas.microsoft.com/office/drawing/2014/main" id="{3200A2DC-D3F9-4CE4-8A56-4A6264D856C2}"/>
              </a:ext>
              <a:ext uri="{C183D7F6-B498-43B3-948B-1728B52AA6E4}">
                <adec:decorative xmlns:adec="http://schemas.microsoft.com/office/drawing/2017/decorative" val="1"/>
              </a:ext>
            </a:extLst>
          </p:cNvPr>
          <p:cNvSpPr/>
          <p:nvPr/>
        </p:nvSpPr>
        <p:spPr>
          <a:xfrm>
            <a:off x="722906" y="3091558"/>
            <a:ext cx="10746188" cy="931801"/>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75951FED-EE98-45A8-ACBD-ADEEBF9E58D1}"/>
              </a:ext>
              <a:ext uri="{C183D7F6-B498-43B3-948B-1728B52AA6E4}">
                <adec:decorative xmlns:adec="http://schemas.microsoft.com/office/drawing/2017/decorative" val="1"/>
              </a:ext>
            </a:extLst>
          </p:cNvPr>
          <p:cNvSpPr/>
          <p:nvPr/>
        </p:nvSpPr>
        <p:spPr>
          <a:xfrm>
            <a:off x="9804954" y="4920773"/>
            <a:ext cx="1664140" cy="110151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485487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365127"/>
            <a:ext cx="11438793" cy="1325563"/>
          </a:xfrm>
        </p:spPr>
        <p:txBody>
          <a:bodyPr>
            <a:normAutofit fontScale="90000"/>
          </a:bodyPr>
          <a:lstStyle/>
          <a:p>
            <a:pPr algn="ctr"/>
            <a:r>
              <a:rPr lang="en-US" sz="3600" b="1">
                <a:solidFill>
                  <a:schemeClr val="bg1"/>
                </a:solidFill>
                <a:latin typeface="Arial"/>
                <a:ea typeface="Calibri" panose="020F0502020204030204" pitchFamily="34" charset="0"/>
                <a:cs typeface="Arial"/>
              </a:rPr>
              <a:t>T/Ps RDRS Reporting for Organic Measurements </a:t>
            </a:r>
            <a:r>
              <a:rPr lang="en-US" sz="3600" b="1" i="1">
                <a:solidFill>
                  <a:schemeClr val="bg1"/>
                </a:solidFill>
                <a:latin typeface="Arial"/>
                <a:ea typeface="Calibri" panose="020F0502020204030204" pitchFamily="34" charset="0"/>
                <a:cs typeface="Arial"/>
              </a:rPr>
              <a:t>Dependent Composting or In-Vessel Digestion Activity </a:t>
            </a:r>
            <a:endParaRPr lang="en-US" sz="3600" b="1" i="1">
              <a:solidFill>
                <a:schemeClr val="bg1"/>
              </a:solidFill>
              <a:latin typeface="Arial" panose="020B0604020202020204" pitchFamily="34" charset="0"/>
              <a:cs typeface="Arial" panose="020B0604020202020204" pitchFamily="34" charset="0"/>
            </a:endParaRPr>
          </a:p>
        </p:txBody>
      </p:sp>
      <p:pic>
        <p:nvPicPr>
          <p:cNvPr id="3" name="Picture 4" descr="Screen shot of the RDRS Organics Measurement Tab for Transfer/Processors who may have Dependent Composting or In-Vessel Digestion activities">
            <a:extLst>
              <a:ext uri="{FF2B5EF4-FFF2-40B4-BE49-F238E27FC236}">
                <a16:creationId xmlns:a16="http://schemas.microsoft.com/office/drawing/2014/main" id="{4A6C584F-E15E-4032-999B-F2BE25F079CF}"/>
              </a:ext>
            </a:extLst>
          </p:cNvPr>
          <p:cNvPicPr>
            <a:picLocks noChangeAspect="1"/>
          </p:cNvPicPr>
          <p:nvPr/>
        </p:nvPicPr>
        <p:blipFill>
          <a:blip r:embed="rId3"/>
          <a:stretch>
            <a:fillRect/>
          </a:stretch>
        </p:blipFill>
        <p:spPr>
          <a:xfrm>
            <a:off x="1165745" y="2209383"/>
            <a:ext cx="9482137" cy="3719544"/>
          </a:xfrm>
          <a:prstGeom prst="rect">
            <a:avLst/>
          </a:prstGeom>
        </p:spPr>
      </p:pic>
      <p:sp>
        <p:nvSpPr>
          <p:cNvPr id="8" name="Rectangle 7">
            <a:extLst>
              <a:ext uri="{FF2B5EF4-FFF2-40B4-BE49-F238E27FC236}">
                <a16:creationId xmlns:a16="http://schemas.microsoft.com/office/drawing/2014/main" id="{739D3D7D-7AD3-4D6B-AE7C-D829A9CF204B}"/>
              </a:ext>
              <a:ext uri="{C183D7F6-B498-43B3-948B-1728B52AA6E4}">
                <adec:decorative xmlns:adec="http://schemas.microsoft.com/office/drawing/2017/decorative" val="1"/>
              </a:ext>
            </a:extLst>
          </p:cNvPr>
          <p:cNvSpPr/>
          <p:nvPr/>
        </p:nvSpPr>
        <p:spPr>
          <a:xfrm>
            <a:off x="1280161" y="2984531"/>
            <a:ext cx="9242794" cy="88014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6A8ED34-26BC-4214-B0E9-B2FCA86BE1AC}"/>
              </a:ext>
              <a:ext uri="{C183D7F6-B498-43B3-948B-1728B52AA6E4}">
                <adec:decorative xmlns:adec="http://schemas.microsoft.com/office/drawing/2017/decorative" val="1"/>
              </a:ext>
            </a:extLst>
          </p:cNvPr>
          <p:cNvSpPr/>
          <p:nvPr/>
        </p:nvSpPr>
        <p:spPr>
          <a:xfrm>
            <a:off x="8942307" y="4968240"/>
            <a:ext cx="1580649" cy="1023910"/>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74817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7A65EED9-87B5-4364-BC83-D3B1164444A5}"/>
              </a:ext>
            </a:extLst>
          </p:cNvPr>
          <p:cNvSpPr>
            <a:spLocks noGrp="1"/>
          </p:cNvSpPr>
          <p:nvPr>
            <p:ph type="title"/>
          </p:nvPr>
        </p:nvSpPr>
        <p:spPr>
          <a:xfrm>
            <a:off x="396882" y="365125"/>
            <a:ext cx="11398236" cy="1325563"/>
          </a:xfrm>
        </p:spPr>
        <p:txBody>
          <a:bodyPr>
            <a:normAutofit/>
          </a:bodyPr>
          <a:lstStyle/>
          <a:p>
            <a:pPr algn="ctr"/>
            <a:r>
              <a:rPr lang="en-US" sz="3200" b="1">
                <a:solidFill>
                  <a:schemeClr val="bg1"/>
                </a:solidFill>
                <a:latin typeface="Arial" panose="020B0604020202020204" pitchFamily="34" charset="0"/>
                <a:cs typeface="Arial" panose="020B0604020202020204" pitchFamily="34" charset="0"/>
              </a:rPr>
              <a:t>Recycling and Composting Facilities and Operations</a:t>
            </a:r>
          </a:p>
        </p:txBody>
      </p:sp>
      <p:sp>
        <p:nvSpPr>
          <p:cNvPr id="7" name="Content Placeholder 6">
            <a:extLst>
              <a:ext uri="{FF2B5EF4-FFF2-40B4-BE49-F238E27FC236}">
                <a16:creationId xmlns:a16="http://schemas.microsoft.com/office/drawing/2014/main" id="{67072423-3520-4996-B7A9-D0D3D39C2E95}"/>
              </a:ext>
            </a:extLst>
          </p:cNvPr>
          <p:cNvSpPr>
            <a:spLocks noGrp="1"/>
          </p:cNvSpPr>
          <p:nvPr>
            <p:ph idx="1"/>
          </p:nvPr>
        </p:nvSpPr>
        <p:spPr>
          <a:xfrm>
            <a:off x="858478" y="2364828"/>
            <a:ext cx="10515600" cy="3657600"/>
          </a:xfrm>
        </p:spPr>
        <p:txBody>
          <a:bodyPr>
            <a:normAutofit lnSpcReduction="10000"/>
          </a:bodyPr>
          <a:lstStyle/>
          <a:p>
            <a:pPr marL="0" indent="0">
              <a:buNone/>
            </a:pPr>
            <a:r>
              <a:rPr lang="en-US">
                <a:latin typeface="Arial" panose="020B0604020202020204" pitchFamily="34" charset="0"/>
                <a:cs typeface="Arial" panose="020B0604020202020204" pitchFamily="34" charset="0"/>
              </a:rPr>
              <a:t>A recycling and compost facility and operation shall, if applicable, additionally report the following to the department on a quarterly basis:</a:t>
            </a:r>
          </a:p>
          <a:p>
            <a:pPr marL="0" indent="0">
              <a:buNone/>
            </a:pPr>
            <a:r>
              <a:rPr lang="en-US">
                <a:latin typeface="Arial" panose="020B0604020202020204" pitchFamily="34" charset="0"/>
                <a:cs typeface="Arial" panose="020B0604020202020204" pitchFamily="34" charset="0"/>
              </a:rPr>
              <a:t> </a:t>
            </a:r>
          </a:p>
          <a:p>
            <a:pPr lvl="1"/>
            <a:r>
              <a:rPr lang="en-US" sz="2800">
                <a:latin typeface="Arial" panose="020B0604020202020204" pitchFamily="34" charset="0"/>
                <a:cs typeface="Arial" panose="020B0604020202020204" pitchFamily="34" charset="0"/>
              </a:rPr>
              <a:t>The percentage of organic waste contained in materials sent to landfill disposal as calculated pursuant to Section 17869(e)(1) or 17896.45(a)(1)</a:t>
            </a:r>
          </a:p>
          <a:p>
            <a:pPr marL="457200" lvl="1" indent="0">
              <a:buNone/>
            </a:pPr>
            <a:endParaRPr lang="en-US" sz="2800">
              <a:latin typeface="Arial" panose="020B0604020202020204" pitchFamily="34" charset="0"/>
              <a:cs typeface="Arial" panose="020B0604020202020204" pitchFamily="34" charset="0"/>
            </a:endParaRPr>
          </a:p>
          <a:p>
            <a:r>
              <a:rPr lang="en-US" b="1">
                <a:latin typeface="Arial" panose="020B0604020202020204" pitchFamily="34" charset="0"/>
                <a:cs typeface="Arial" panose="020B0604020202020204" pitchFamily="34" charset="0"/>
              </a:rPr>
              <a:t>Section Referenced: 18815.7(f)(1)(A)</a:t>
            </a:r>
          </a:p>
          <a:p>
            <a:pPr marL="0" indent="0">
              <a:buNone/>
            </a:pPr>
            <a:endParaRPr 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58189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365127"/>
            <a:ext cx="11438793" cy="1325563"/>
          </a:xfrm>
        </p:spPr>
        <p:txBody>
          <a:bodyPr>
            <a:normAutofit fontScale="90000"/>
          </a:bodyPr>
          <a:lstStyle/>
          <a:p>
            <a:pPr algn="ct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Recycling and Composting Facilities and Operations RDRS Reporting for Organic Measurements</a:t>
            </a:r>
            <a:endParaRPr lang="en-US" sz="3600" b="1">
              <a:solidFill>
                <a:schemeClr val="bg1"/>
              </a:solidFill>
              <a:latin typeface="Arial" panose="020B0604020202020204" pitchFamily="34" charset="0"/>
              <a:cs typeface="Arial" panose="020B0604020202020204" pitchFamily="34" charset="0"/>
            </a:endParaRPr>
          </a:p>
        </p:txBody>
      </p:sp>
      <p:pic>
        <p:nvPicPr>
          <p:cNvPr id="2" name="Picture 4" descr="Screen shot of the RDRS Organics Measurement Tab for Recycling and Composting Facilities and Operations">
            <a:extLst>
              <a:ext uri="{FF2B5EF4-FFF2-40B4-BE49-F238E27FC236}">
                <a16:creationId xmlns:a16="http://schemas.microsoft.com/office/drawing/2014/main" id="{D5FFEF70-1641-4ED7-8E4C-A96B9D9D8642}"/>
              </a:ext>
            </a:extLst>
          </p:cNvPr>
          <p:cNvPicPr>
            <a:picLocks noChangeAspect="1"/>
          </p:cNvPicPr>
          <p:nvPr/>
        </p:nvPicPr>
        <p:blipFill>
          <a:blip r:embed="rId3"/>
          <a:stretch>
            <a:fillRect/>
          </a:stretch>
        </p:blipFill>
        <p:spPr>
          <a:xfrm>
            <a:off x="777888" y="2356637"/>
            <a:ext cx="10898981" cy="3499446"/>
          </a:xfrm>
          <a:prstGeom prst="rect">
            <a:avLst/>
          </a:prstGeom>
        </p:spPr>
      </p:pic>
      <p:sp>
        <p:nvSpPr>
          <p:cNvPr id="8" name="Rectangle 7">
            <a:extLst>
              <a:ext uri="{FF2B5EF4-FFF2-40B4-BE49-F238E27FC236}">
                <a16:creationId xmlns:a16="http://schemas.microsoft.com/office/drawing/2014/main" id="{64341AD9-91C3-40C6-9EFB-1080749648FB}"/>
              </a:ext>
              <a:ext uri="{C183D7F6-B498-43B3-948B-1728B52AA6E4}">
                <adec:decorative xmlns:adec="http://schemas.microsoft.com/office/drawing/2017/decorative" val="1"/>
              </a:ext>
            </a:extLst>
          </p:cNvPr>
          <p:cNvSpPr/>
          <p:nvPr/>
        </p:nvSpPr>
        <p:spPr>
          <a:xfrm>
            <a:off x="3722875" y="2847855"/>
            <a:ext cx="2825070" cy="581145"/>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92136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365127"/>
            <a:ext cx="11438793" cy="1325563"/>
          </a:xfrm>
        </p:spPr>
        <p:txBody>
          <a:bodyPr>
            <a:normAutofit fontScale="90000"/>
          </a:bodyPr>
          <a:lstStyle/>
          <a:p>
            <a:pPr algn="ct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Recycling and Composting Facilities and Operations RDRS Reporting for Organic Measurements-Cont. 1</a:t>
            </a:r>
            <a:endParaRPr lang="en-US" sz="3600" b="1">
              <a:solidFill>
                <a:schemeClr val="bg1"/>
              </a:solidFill>
              <a:latin typeface="Arial" panose="020B0604020202020204" pitchFamily="34" charset="0"/>
              <a:cs typeface="Arial" panose="020B0604020202020204" pitchFamily="34" charset="0"/>
            </a:endParaRPr>
          </a:p>
        </p:txBody>
      </p:sp>
      <p:pic>
        <p:nvPicPr>
          <p:cNvPr id="5" name="Picture 5" descr="Screen shot of the RDRS Organics Measurement Tab for Recycling and Composting Facilities and Operations">
            <a:extLst>
              <a:ext uri="{FF2B5EF4-FFF2-40B4-BE49-F238E27FC236}">
                <a16:creationId xmlns:a16="http://schemas.microsoft.com/office/drawing/2014/main" id="{6216826F-F5E5-4718-A86A-5EDFF9DF5AA6}"/>
              </a:ext>
            </a:extLst>
          </p:cNvPr>
          <p:cNvPicPr>
            <a:picLocks noChangeAspect="1"/>
          </p:cNvPicPr>
          <p:nvPr/>
        </p:nvPicPr>
        <p:blipFill>
          <a:blip r:embed="rId3"/>
          <a:stretch>
            <a:fillRect/>
          </a:stretch>
        </p:blipFill>
        <p:spPr>
          <a:xfrm>
            <a:off x="925814" y="2444836"/>
            <a:ext cx="11244262" cy="2930854"/>
          </a:xfrm>
          <a:prstGeom prst="rect">
            <a:avLst/>
          </a:prstGeom>
        </p:spPr>
      </p:pic>
      <p:sp>
        <p:nvSpPr>
          <p:cNvPr id="8" name="Rectangle 7">
            <a:extLst>
              <a:ext uri="{FF2B5EF4-FFF2-40B4-BE49-F238E27FC236}">
                <a16:creationId xmlns:a16="http://schemas.microsoft.com/office/drawing/2014/main" id="{AD66D3A4-0FD7-4351-AA2E-BF1C8184C899}"/>
              </a:ext>
              <a:ext uri="{C183D7F6-B498-43B3-948B-1728B52AA6E4}">
                <adec:decorative xmlns:adec="http://schemas.microsoft.com/office/drawing/2017/decorative" val="1"/>
              </a:ext>
            </a:extLst>
          </p:cNvPr>
          <p:cNvSpPr/>
          <p:nvPr/>
        </p:nvSpPr>
        <p:spPr>
          <a:xfrm>
            <a:off x="10383628" y="3316859"/>
            <a:ext cx="1661227" cy="703348"/>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16395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365127"/>
            <a:ext cx="11438793" cy="1325563"/>
          </a:xfrm>
        </p:spPr>
        <p:txBody>
          <a:bodyPr>
            <a:normAutofit fontScale="90000"/>
          </a:bodyPr>
          <a:lstStyle/>
          <a:p>
            <a:pPr algn="ct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Recycling and Composting Facilities and Operations RDRS Reporting for Organic Measurements-Cont. 2</a:t>
            </a:r>
            <a:endParaRPr lang="en-US" sz="3600" b="1">
              <a:solidFill>
                <a:schemeClr val="bg1"/>
              </a:solidFill>
              <a:latin typeface="Arial" panose="020B0604020202020204" pitchFamily="34" charset="0"/>
              <a:cs typeface="Arial" panose="020B0604020202020204" pitchFamily="34" charset="0"/>
            </a:endParaRPr>
          </a:p>
        </p:txBody>
      </p:sp>
      <p:pic>
        <p:nvPicPr>
          <p:cNvPr id="2" name="Picture 2" descr="Screen shot of the RDRS Organics Measurement Tab for Recycling and Composting Facilities and Operations">
            <a:extLst>
              <a:ext uri="{FF2B5EF4-FFF2-40B4-BE49-F238E27FC236}">
                <a16:creationId xmlns:a16="http://schemas.microsoft.com/office/drawing/2014/main" id="{36412F7E-EADE-4B8D-9BBC-EBDD9DF6388C}"/>
              </a:ext>
            </a:extLst>
          </p:cNvPr>
          <p:cNvPicPr>
            <a:picLocks noChangeAspect="1"/>
          </p:cNvPicPr>
          <p:nvPr/>
        </p:nvPicPr>
        <p:blipFill>
          <a:blip r:embed="rId3"/>
          <a:stretch>
            <a:fillRect/>
          </a:stretch>
        </p:blipFill>
        <p:spPr>
          <a:xfrm>
            <a:off x="1704975" y="2209383"/>
            <a:ext cx="8505824" cy="3839920"/>
          </a:xfrm>
          <a:prstGeom prst="rect">
            <a:avLst/>
          </a:prstGeom>
        </p:spPr>
      </p:pic>
      <p:sp>
        <p:nvSpPr>
          <p:cNvPr id="8" name="Rectangle 7">
            <a:extLst>
              <a:ext uri="{FF2B5EF4-FFF2-40B4-BE49-F238E27FC236}">
                <a16:creationId xmlns:a16="http://schemas.microsoft.com/office/drawing/2014/main" id="{C39B4848-DE32-40C6-8011-08B703F30CFE}"/>
              </a:ext>
              <a:ext uri="{C183D7F6-B498-43B3-948B-1728B52AA6E4}">
                <adec:decorative xmlns:adec="http://schemas.microsoft.com/office/drawing/2017/decorative" val="1"/>
              </a:ext>
            </a:extLst>
          </p:cNvPr>
          <p:cNvSpPr/>
          <p:nvPr/>
        </p:nvSpPr>
        <p:spPr>
          <a:xfrm>
            <a:off x="1981200" y="3755641"/>
            <a:ext cx="8021277" cy="56281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2CCCE92-7A1B-41C0-A723-1DCC6B18088E}"/>
              </a:ext>
              <a:ext uri="{C183D7F6-B498-43B3-948B-1728B52AA6E4}">
                <adec:decorative xmlns:adec="http://schemas.microsoft.com/office/drawing/2017/decorative" val="1"/>
              </a:ext>
            </a:extLst>
          </p:cNvPr>
          <p:cNvSpPr/>
          <p:nvPr/>
        </p:nvSpPr>
        <p:spPr>
          <a:xfrm>
            <a:off x="8488681" y="5304361"/>
            <a:ext cx="1513797" cy="744942"/>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563493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56325" y="280374"/>
            <a:ext cx="11438793" cy="1582943"/>
          </a:xfrm>
        </p:spPr>
        <p:txBody>
          <a:bodyPr>
            <a:normAutofit/>
          </a:bodyPr>
          <a:lstStyle/>
          <a:p>
            <a:pPr algn="ct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Disposal Facilities and Operations</a:t>
            </a:r>
            <a:b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b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RDRS Reporting for Organic Measurements</a:t>
            </a:r>
            <a:endParaRPr lang="en-US" sz="3600" b="1">
              <a:solidFill>
                <a:schemeClr val="bg1"/>
              </a:solidFill>
              <a:latin typeface="Arial" panose="020B0604020202020204" pitchFamily="34" charset="0"/>
              <a:cs typeface="Arial" panose="020B0604020202020204" pitchFamily="34" charset="0"/>
            </a:endParaRPr>
          </a:p>
        </p:txBody>
      </p:sp>
      <p:sp>
        <p:nvSpPr>
          <p:cNvPr id="3" name="Rectangle 2">
            <a:extLst>
              <a:ext uri="{FF2B5EF4-FFF2-40B4-BE49-F238E27FC236}">
                <a16:creationId xmlns:a16="http://schemas.microsoft.com/office/drawing/2014/main" id="{7A944C8D-3104-459E-B6D4-163081725F43}"/>
              </a:ext>
              <a:ext uri="{C183D7F6-B498-43B3-948B-1728B52AA6E4}">
                <adec:decorative xmlns:adec="http://schemas.microsoft.com/office/drawing/2017/decorative" val="1"/>
              </a:ext>
            </a:extLst>
          </p:cNvPr>
          <p:cNvSpPr/>
          <p:nvPr/>
        </p:nvSpPr>
        <p:spPr>
          <a:xfrm>
            <a:off x="8539889" y="2967693"/>
            <a:ext cx="3255229" cy="24871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6" descr="Screen shot of the RDRS Organics Measurement Tab for Disposal Facilities and Operations">
            <a:extLst>
              <a:ext uri="{FF2B5EF4-FFF2-40B4-BE49-F238E27FC236}">
                <a16:creationId xmlns:a16="http://schemas.microsoft.com/office/drawing/2014/main" id="{6EDADA17-E0CA-49DD-8E29-7E6BF9FDE1BE}"/>
              </a:ext>
            </a:extLst>
          </p:cNvPr>
          <p:cNvPicPr>
            <a:picLocks noChangeAspect="1"/>
          </p:cNvPicPr>
          <p:nvPr/>
        </p:nvPicPr>
        <p:blipFill>
          <a:blip r:embed="rId3"/>
          <a:stretch>
            <a:fillRect/>
          </a:stretch>
        </p:blipFill>
        <p:spPr>
          <a:xfrm>
            <a:off x="1278818" y="2356638"/>
            <a:ext cx="10446543" cy="3367984"/>
          </a:xfrm>
          <a:prstGeom prst="rect">
            <a:avLst/>
          </a:prstGeom>
        </p:spPr>
      </p:pic>
      <p:sp>
        <p:nvSpPr>
          <p:cNvPr id="9" name="Rectangle 8">
            <a:extLst>
              <a:ext uri="{FF2B5EF4-FFF2-40B4-BE49-F238E27FC236}">
                <a16:creationId xmlns:a16="http://schemas.microsoft.com/office/drawing/2014/main" id="{869B7DA0-84D5-46A6-BBDA-547AD121F66C}"/>
              </a:ext>
              <a:ext uri="{C183D7F6-B498-43B3-948B-1728B52AA6E4}">
                <adec:decorative xmlns:adec="http://schemas.microsoft.com/office/drawing/2017/decorative" val="1"/>
              </a:ext>
            </a:extLst>
          </p:cNvPr>
          <p:cNvSpPr/>
          <p:nvPr/>
        </p:nvSpPr>
        <p:spPr>
          <a:xfrm>
            <a:off x="10179596" y="3572447"/>
            <a:ext cx="1341844" cy="63883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3965B19-9E23-4B2C-98CC-C41C8F5B7C36}"/>
              </a:ext>
              <a:ext uri="{C183D7F6-B498-43B3-948B-1728B52AA6E4}">
                <adec:decorative xmlns:adec="http://schemas.microsoft.com/office/drawing/2017/decorative" val="1"/>
              </a:ext>
            </a:extLst>
          </p:cNvPr>
          <p:cNvSpPr/>
          <p:nvPr/>
        </p:nvSpPr>
        <p:spPr>
          <a:xfrm>
            <a:off x="1198842" y="2737039"/>
            <a:ext cx="2504478" cy="62950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246850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56325" y="280374"/>
            <a:ext cx="11438793" cy="1582943"/>
          </a:xfrm>
        </p:spPr>
        <p:txBody>
          <a:bodyPr>
            <a:normAutofit/>
          </a:bodyPr>
          <a:lstStyle/>
          <a:p>
            <a:pPr algn="ct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Disposal Facilities and Operations</a:t>
            </a:r>
            <a:b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b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RDRS Reporting for Organic Measurements-cont.1</a:t>
            </a:r>
            <a:endParaRPr lang="en-US" sz="3600" b="1">
              <a:solidFill>
                <a:schemeClr val="bg1"/>
              </a:solidFill>
              <a:latin typeface="Arial" panose="020B0604020202020204" pitchFamily="34" charset="0"/>
              <a:cs typeface="Arial" panose="020B0604020202020204" pitchFamily="34" charset="0"/>
            </a:endParaRPr>
          </a:p>
        </p:txBody>
      </p:sp>
      <p:pic>
        <p:nvPicPr>
          <p:cNvPr id="2" name="Picture 2" descr="Screen shot of the RDRS Organics Measurement Tab for Recycling and Composting Facilities and Operations">
            <a:extLst>
              <a:ext uri="{FF2B5EF4-FFF2-40B4-BE49-F238E27FC236}">
                <a16:creationId xmlns:a16="http://schemas.microsoft.com/office/drawing/2014/main" id="{AC168CDA-2DE8-4329-A7A1-07E9B456DA18}"/>
              </a:ext>
            </a:extLst>
          </p:cNvPr>
          <p:cNvPicPr>
            <a:picLocks noChangeAspect="1"/>
          </p:cNvPicPr>
          <p:nvPr/>
        </p:nvPicPr>
        <p:blipFill>
          <a:blip r:embed="rId3"/>
          <a:stretch>
            <a:fillRect/>
          </a:stretch>
        </p:blipFill>
        <p:spPr>
          <a:xfrm>
            <a:off x="2136105" y="2213857"/>
            <a:ext cx="7541417" cy="3926331"/>
          </a:xfrm>
          <a:prstGeom prst="rect">
            <a:avLst/>
          </a:prstGeom>
        </p:spPr>
      </p:pic>
      <p:sp>
        <p:nvSpPr>
          <p:cNvPr id="10" name="Rectangle 9">
            <a:extLst>
              <a:ext uri="{FF2B5EF4-FFF2-40B4-BE49-F238E27FC236}">
                <a16:creationId xmlns:a16="http://schemas.microsoft.com/office/drawing/2014/main" id="{3B31F9D2-7287-4C67-99C8-85988A31C911}"/>
              </a:ext>
              <a:ext uri="{C183D7F6-B498-43B3-948B-1728B52AA6E4}">
                <adec:decorative xmlns:adec="http://schemas.microsoft.com/office/drawing/2017/decorative" val="1"/>
              </a:ext>
            </a:extLst>
          </p:cNvPr>
          <p:cNvSpPr/>
          <p:nvPr/>
        </p:nvSpPr>
        <p:spPr>
          <a:xfrm>
            <a:off x="2230078" y="3806455"/>
            <a:ext cx="7218722" cy="74113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E755782-5C70-4FA0-A751-3980128D1043}"/>
              </a:ext>
              <a:ext uri="{C183D7F6-B498-43B3-948B-1728B52AA6E4}">
                <adec:decorative xmlns:adec="http://schemas.microsoft.com/office/drawing/2017/decorative" val="1"/>
              </a:ext>
            </a:extLst>
          </p:cNvPr>
          <p:cNvSpPr/>
          <p:nvPr/>
        </p:nvSpPr>
        <p:spPr>
          <a:xfrm>
            <a:off x="8244672" y="5396668"/>
            <a:ext cx="1145680" cy="74341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78690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490757"/>
            <a:ext cx="11438793" cy="1582943"/>
          </a:xfrm>
        </p:spPr>
        <p:txBody>
          <a:bodyPr>
            <a:normAutofit/>
          </a:bodyPr>
          <a:lstStyle/>
          <a:p>
            <a:pPr algn="ct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Transformation Facilities Reporting Under SB1383</a:t>
            </a:r>
            <a:br>
              <a:rPr lang="en-US" sz="3600" b="1" i="1">
                <a:solidFill>
                  <a:schemeClr val="bg1"/>
                </a:solidFill>
                <a:latin typeface="Arial" panose="020B0604020202020204" pitchFamily="34" charset="0"/>
                <a:ea typeface="Calibri" panose="020F0502020204030204" pitchFamily="34" charset="0"/>
                <a:cs typeface="Arial" panose="020B0604020202020204" pitchFamily="34" charset="0"/>
              </a:rPr>
            </a:br>
            <a:endParaRPr lang="en-US" sz="3600" b="1" i="1">
              <a:solidFill>
                <a:schemeClr val="bg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21B009F-DFAE-4108-9110-F84CBA36183C}"/>
              </a:ext>
            </a:extLst>
          </p:cNvPr>
          <p:cNvSpPr txBox="1"/>
          <p:nvPr/>
        </p:nvSpPr>
        <p:spPr>
          <a:xfrm>
            <a:off x="376603" y="2335013"/>
            <a:ext cx="11438793" cy="3108543"/>
          </a:xfrm>
          <a:prstGeom prst="rect">
            <a:avLst/>
          </a:prstGeom>
          <a:noFill/>
        </p:spPr>
        <p:txBody>
          <a:bodyPr wrap="square" rtlCol="0">
            <a:spAutoFit/>
          </a:bodyPr>
          <a:lstStyle/>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In RDRS, Transformation Facilities report both as a Disposal Facility and a Transfer/Processor due to the nature of their operations</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As such, they are required to perform the same measurements and </a:t>
            </a:r>
          </a:p>
          <a:p>
            <a:r>
              <a:rPr lang="en-US" sz="2800">
                <a:latin typeface="Arial" panose="020B0604020202020204" pitchFamily="34" charset="0"/>
                <a:cs typeface="Arial" panose="020B0604020202020204" pitchFamily="34" charset="0"/>
              </a:rPr>
              <a:t>   report the same data in RDRS as a Transfer/Processor, using their </a:t>
            </a:r>
          </a:p>
          <a:p>
            <a:r>
              <a:rPr lang="en-US" sz="2800">
                <a:latin typeface="Arial" panose="020B0604020202020204" pitchFamily="34" charset="0"/>
                <a:cs typeface="Arial" panose="020B0604020202020204" pitchFamily="34" charset="0"/>
              </a:rPr>
              <a:t>   Transfer/Processor RDRS activity</a:t>
            </a:r>
          </a:p>
          <a:p>
            <a:pPr marL="285750" indent="-285750">
              <a:buFont typeface="Arial" panose="020B0604020202020204" pitchFamily="34" charset="0"/>
              <a:buChar char="•"/>
            </a:pPr>
            <a:r>
              <a:rPr lang="en-US" sz="2800">
                <a:latin typeface="Arial" panose="020B0604020202020204" pitchFamily="34" charset="0"/>
                <a:cs typeface="Arial" panose="020B0604020202020204" pitchFamily="34" charset="0"/>
              </a:rPr>
              <a:t>Please review the Transfer/Processor Facilities requirements for the appropriate details</a:t>
            </a:r>
          </a:p>
        </p:txBody>
      </p:sp>
    </p:spTree>
    <p:extLst>
      <p:ext uri="{BB962C8B-B14F-4D97-AF65-F5344CB8AC3E}">
        <p14:creationId xmlns:p14="http://schemas.microsoft.com/office/powerpoint/2010/main" val="8391722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a:xfrm>
            <a:off x="396881" y="490757"/>
            <a:ext cx="11438793" cy="1582943"/>
          </a:xfrm>
        </p:spPr>
        <p:txBody>
          <a:bodyPr>
            <a:normAutofit/>
          </a:bodyPr>
          <a:lstStyle/>
          <a:p>
            <a:pPr algn="ct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Additional Details for</a:t>
            </a:r>
            <a:b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br>
            <a:r>
              <a:rPr lang="en-US" sz="3600" b="1">
                <a:solidFill>
                  <a:schemeClr val="bg1"/>
                </a:solidFill>
                <a:latin typeface="Arial" panose="020B0604020202020204" pitchFamily="34" charset="0"/>
                <a:ea typeface="Calibri" panose="020F0502020204030204" pitchFamily="34" charset="0"/>
                <a:cs typeface="Arial" panose="020B0604020202020204" pitchFamily="34" charset="0"/>
              </a:rPr>
              <a:t>Organic Measurement Reporting in RDRS</a:t>
            </a:r>
            <a:br>
              <a:rPr lang="en-US" sz="3600" b="1" i="1">
                <a:solidFill>
                  <a:schemeClr val="bg1"/>
                </a:solidFill>
                <a:latin typeface="Arial" panose="020B0604020202020204" pitchFamily="34" charset="0"/>
                <a:ea typeface="Calibri" panose="020F0502020204030204" pitchFamily="34" charset="0"/>
                <a:cs typeface="Arial" panose="020B0604020202020204" pitchFamily="34" charset="0"/>
              </a:rPr>
            </a:br>
            <a:endParaRPr lang="en-US" sz="3600" b="1" i="1">
              <a:solidFill>
                <a:schemeClr val="bg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021B009F-DFAE-4108-9110-F84CBA36183C}"/>
              </a:ext>
            </a:extLst>
          </p:cNvPr>
          <p:cNvSpPr txBox="1"/>
          <p:nvPr/>
        </p:nvSpPr>
        <p:spPr>
          <a:xfrm>
            <a:off x="126991" y="2268177"/>
            <a:ext cx="12139862" cy="3847207"/>
          </a:xfrm>
          <a:prstGeom prst="rect">
            <a:avLst/>
          </a:prstGeom>
          <a:noFill/>
        </p:spPr>
        <p:txBody>
          <a:bodyPr wrap="none" rtlCol="0">
            <a:spAutoFit/>
          </a:bodyPr>
          <a:lstStyle/>
          <a:p>
            <a:pPr marL="457200" indent="-457200">
              <a:buFont typeface="Wingdings" panose="05000000000000000000" pitchFamily="2" charset="2"/>
              <a:buChar char="Ø"/>
            </a:pPr>
            <a:r>
              <a:rPr lang="en-US" sz="3200" u="sng" dirty="0">
                <a:latin typeface="Arial" panose="020B0604020202020204" pitchFamily="34" charset="0"/>
                <a:cs typeface="Arial" panose="020B0604020202020204" pitchFamily="34" charset="0"/>
              </a:rPr>
              <a:t>Flags</a:t>
            </a:r>
          </a:p>
          <a:p>
            <a:r>
              <a:rPr lang="en-US" dirty="0">
                <a:latin typeface="Arial" panose="020B0604020202020204" pitchFamily="34" charset="0"/>
                <a:cs typeface="Arial" panose="020B0604020202020204" pitchFamily="34" charset="0"/>
              </a:rPr>
              <a:t>     RDRS generates “Flags” to ensure that the input data is “coherent” or when explanations are required</a:t>
            </a:r>
          </a:p>
          <a:p>
            <a:r>
              <a:rPr lang="en-US" dirty="0">
                <a:latin typeface="Arial" panose="020B0604020202020204" pitchFamily="34" charset="0"/>
                <a:cs typeface="Arial" panose="020B0604020202020204" pitchFamily="34" charset="0"/>
              </a:rPr>
              <a:t>     The flag types are:</a:t>
            </a:r>
          </a:p>
          <a:p>
            <a:pPr marL="800100" lvl="1" indent="-342900">
              <a:buFont typeface="Arial" panose="020B0604020202020204" pitchFamily="34" charset="0"/>
              <a:buChar char="•"/>
            </a:pPr>
            <a:r>
              <a:rPr lang="en-US" b="1" dirty="0">
                <a:latin typeface="Arial" panose="020B0604020202020204" pitchFamily="34" charset="0"/>
                <a:cs typeface="Arial" panose="020B0604020202020204" pitchFamily="34" charset="0"/>
              </a:rPr>
              <a:t>Correction flag</a:t>
            </a:r>
            <a:r>
              <a:rPr lang="en-US" dirty="0">
                <a:latin typeface="Arial" panose="020B0604020202020204" pitchFamily="34" charset="0"/>
                <a:cs typeface="Arial" panose="020B0604020202020204" pitchFamily="34" charset="0"/>
              </a:rPr>
              <a:t>: When the data must be corrected before the system will allow the user to submit the report</a:t>
            </a:r>
          </a:p>
          <a:p>
            <a:pPr marL="800100" lvl="1" indent="-342900">
              <a:buFont typeface="Arial" panose="020B0604020202020204" pitchFamily="34" charset="0"/>
              <a:buChar char="•"/>
            </a:pPr>
            <a:r>
              <a:rPr lang="en-US" b="1" dirty="0">
                <a:latin typeface="Arial" panose="020B0604020202020204" pitchFamily="34" charset="0"/>
                <a:cs typeface="Arial" panose="020B0604020202020204" pitchFamily="34" charset="0"/>
              </a:rPr>
              <a:t>Verification flag</a:t>
            </a:r>
            <a:r>
              <a:rPr lang="en-US" dirty="0">
                <a:latin typeface="Arial" panose="020B0604020202020204" pitchFamily="34" charset="0"/>
                <a:cs typeface="Arial" panose="020B0604020202020204" pitchFamily="34" charset="0"/>
              </a:rPr>
              <a:t>: When the data must be verified correct, or an explanation provided in the notes section </a:t>
            </a:r>
          </a:p>
          <a:p>
            <a:pPr lvl="1"/>
            <a:r>
              <a:rPr lang="en-US" dirty="0">
                <a:latin typeface="Arial" panose="020B0604020202020204" pitchFamily="34" charset="0"/>
                <a:cs typeface="Arial" panose="020B0604020202020204" pitchFamily="34" charset="0"/>
              </a:rPr>
              <a:t>                                  before the system will allow the user to submit the report</a:t>
            </a:r>
          </a:p>
          <a:p>
            <a:pPr marL="457200" indent="-457200">
              <a:buFont typeface="Wingdings" panose="05000000000000000000" pitchFamily="2" charset="2"/>
              <a:buChar char="Ø"/>
            </a:pPr>
            <a:r>
              <a:rPr lang="en-US" sz="3200" u="sng" dirty="0">
                <a:latin typeface="Arial" panose="020B0604020202020204" pitchFamily="34" charset="0"/>
                <a:cs typeface="Arial" panose="020B0604020202020204" pitchFamily="34" charset="0"/>
              </a:rPr>
              <a:t>Data Entry Details</a:t>
            </a:r>
          </a:p>
          <a:p>
            <a:pPr marL="742950" lvl="1" indent="-285750">
              <a:buFont typeface="Arial" panose="020B0604020202020204" pitchFamily="34" charset="0"/>
              <a:buChar char="•"/>
            </a:pPr>
            <a:r>
              <a:rPr lang="en-US" dirty="0">
                <a:latin typeface="Arial" panose="020B0604020202020204" pitchFamily="34" charset="0"/>
                <a:cs typeface="Arial" panose="020B0604020202020204" pitchFamily="34" charset="0"/>
              </a:rPr>
              <a:t>For Yes/No type questions, the user must choose either YES or NO. The question cannot be left unanswered</a:t>
            </a:r>
          </a:p>
          <a:p>
            <a:pPr marL="742950" lvl="1" indent="-285750">
              <a:buFont typeface="Arial" panose="020B0604020202020204" pitchFamily="34" charset="0"/>
              <a:buChar char="•"/>
            </a:pPr>
            <a:r>
              <a:rPr lang="en-US" dirty="0">
                <a:latin typeface="Arial" panose="020B0604020202020204" pitchFamily="34" charset="0"/>
                <a:cs typeface="Arial" panose="020B0604020202020204" pitchFamily="34" charset="0"/>
              </a:rPr>
              <a:t>For fields where values are required (such as tons or percentages), </a:t>
            </a:r>
            <a:r>
              <a:rPr lang="en-US" dirty="0">
                <a:effectLst/>
                <a:latin typeface="Segoe UI" panose="020B0502040204020203" pitchFamily="34" charset="0"/>
              </a:rPr>
              <a:t>if the user enters zero, then the user must </a:t>
            </a:r>
          </a:p>
          <a:p>
            <a:pPr lvl="1"/>
            <a:r>
              <a:rPr lang="en-US" dirty="0">
                <a:effectLst/>
                <a:latin typeface="Segoe UI" panose="020B0502040204020203" pitchFamily="34" charset="0"/>
              </a:rPr>
              <a:t>     also enter an explanation explaining the zero. The explanation cannot be blank.</a:t>
            </a:r>
            <a:endParaRPr lang="en-US" sz="2000" dirty="0">
              <a:effectLst/>
              <a:latin typeface="Arial" panose="020B0604020202020204" pitchFamily="34" charset="0"/>
            </a:endParaRPr>
          </a:p>
          <a:p>
            <a:pPr lvl="1"/>
            <a:r>
              <a:rPr lang="en-US" dirty="0">
                <a:latin typeface="Arial" panose="020B0604020202020204" pitchFamily="34" charset="0"/>
                <a:cs typeface="Arial" panose="020B0604020202020204" pitchFamily="34" charset="0"/>
              </a:rPr>
              <a:t> </a:t>
            </a:r>
          </a:p>
          <a:p>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817875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B1264347-D033-4972-AB44-CB4A39FCBABB}"/>
              </a:ext>
            </a:extLst>
          </p:cNvPr>
          <p:cNvSpPr>
            <a:spLocks noGrp="1"/>
          </p:cNvSpPr>
          <p:nvPr>
            <p:ph type="title"/>
          </p:nvPr>
        </p:nvSpPr>
        <p:spPr/>
        <p:txBody>
          <a:bodyPr/>
          <a:lstStyle/>
          <a:p>
            <a:pPr algn="ctr"/>
            <a:r>
              <a:rPr lang="en-US" b="1">
                <a:solidFill>
                  <a:schemeClr val="bg1"/>
                </a:solidFill>
                <a:latin typeface="Arial"/>
                <a:cs typeface="Arial"/>
              </a:rPr>
              <a:t>Relevant Links for SB1383 RDRS Reporting</a:t>
            </a:r>
          </a:p>
        </p:txBody>
      </p:sp>
      <p:sp>
        <p:nvSpPr>
          <p:cNvPr id="7" name="Content Placeholder 6">
            <a:extLst>
              <a:ext uri="{FF2B5EF4-FFF2-40B4-BE49-F238E27FC236}">
                <a16:creationId xmlns:a16="http://schemas.microsoft.com/office/drawing/2014/main" id="{67072423-3520-4996-B7A9-D0D3D39C2E95}"/>
              </a:ext>
            </a:extLst>
          </p:cNvPr>
          <p:cNvSpPr>
            <a:spLocks noGrp="1"/>
          </p:cNvSpPr>
          <p:nvPr>
            <p:ph idx="1"/>
          </p:nvPr>
        </p:nvSpPr>
        <p:spPr>
          <a:xfrm>
            <a:off x="353069" y="2209383"/>
            <a:ext cx="11526418" cy="4274819"/>
          </a:xfrm>
        </p:spPr>
        <p:txBody>
          <a:bodyPr vert="horz" lIns="91440" tIns="45720" rIns="91440" bIns="45720" rtlCol="0" anchor="t">
            <a:noAutofit/>
          </a:bodyPr>
          <a:lstStyle/>
          <a:p>
            <a:pPr marL="0" indent="0">
              <a:lnSpc>
                <a:spcPct val="100000"/>
              </a:lnSpc>
              <a:spcBef>
                <a:spcPts val="0"/>
              </a:spcBef>
              <a:buNone/>
            </a:pPr>
            <a:r>
              <a:rPr lang="en-US" sz="2000" u="sng">
                <a:solidFill>
                  <a:srgbClr val="201F1E"/>
                </a:solidFill>
                <a:latin typeface="Arial"/>
                <a:cs typeface="Arial"/>
              </a:rPr>
              <a:t>Information and Detailed Sampling Guidance For Transfer/Processing Facilities:</a:t>
            </a:r>
            <a:r>
              <a:rPr lang="en-US" sz="2000">
                <a:solidFill>
                  <a:srgbClr val="201F1E"/>
                </a:solidFill>
                <a:latin typeface="Arial"/>
                <a:cs typeface="Arial"/>
              </a:rPr>
              <a:t> </a:t>
            </a:r>
            <a:endParaRPr lang="en-US" sz="2000">
              <a:cs typeface="Calibri"/>
            </a:endParaRPr>
          </a:p>
          <a:p>
            <a:pPr marL="0" indent="0">
              <a:lnSpc>
                <a:spcPct val="100000"/>
              </a:lnSpc>
              <a:spcBef>
                <a:spcPts val="0"/>
              </a:spcBef>
              <a:buNone/>
            </a:pPr>
            <a:r>
              <a:rPr lang="en-US" sz="2000">
                <a:solidFill>
                  <a:srgbClr val="201F1E"/>
                </a:solidFill>
                <a:latin typeface="Arial"/>
                <a:cs typeface="Arial"/>
              </a:rPr>
              <a:t>    </a:t>
            </a:r>
            <a:r>
              <a:rPr lang="en-US" sz="2000" u="sng">
                <a:solidFill>
                  <a:srgbClr val="0563C1"/>
                </a:solidFill>
                <a:latin typeface="Arial"/>
                <a:cs typeface="Arial"/>
                <a:hlinkClick r:id="rId3" tooltip="Original URL: https://www.calrecycle.ca.gov/Organics/SLCP/tpf. Click or tap if you trust this link.">
                  <a:extLst>
                    <a:ext uri="{A12FA001-AC4F-418D-AE19-62706E023703}">
                      <ahyp:hlinkClr xmlns:ahyp="http://schemas.microsoft.com/office/drawing/2018/hyperlinkcolor" val="tx"/>
                    </a:ext>
                  </a:extLst>
                </a:hlinkClick>
              </a:rPr>
              <a:t>Transfer/Processing Facilities Operations</a:t>
            </a:r>
            <a:r>
              <a:rPr lang="en-US" sz="2000" u="sng">
                <a:solidFill>
                  <a:srgbClr val="0563C1"/>
                </a:solidFill>
                <a:latin typeface="Arial"/>
                <a:cs typeface="Arial"/>
                <a:hlinkClick r:id="rId3" tooltip="Original URL: https://www.calrecycle.ca.gov/Organics/SLCP/tpf. Click or tap if you trust this link."/>
              </a:rPr>
              <a:t>(T/P) </a:t>
            </a:r>
            <a:r>
              <a:rPr lang="en-US" sz="2000" u="sng">
                <a:solidFill>
                  <a:srgbClr val="0563C1"/>
                </a:solidFill>
                <a:latin typeface="Arial"/>
                <a:cs typeface="Arial"/>
                <a:hlinkClick r:id="rId3" tooltip="Original URL: https://www.calrecycle.ca.gov/Organics/SLCP/tpf. Click or tap if you trust this link.">
                  <a:extLst>
                    <a:ext uri="{A12FA001-AC4F-418D-AE19-62706E023703}">
                      <ahyp:hlinkClr xmlns:ahyp="http://schemas.microsoft.com/office/drawing/2018/hyperlinkcolor" val="tx"/>
                    </a:ext>
                  </a:extLst>
                </a:hlinkClick>
              </a:rPr>
              <a:t>and Landfills SLCP Webpage</a:t>
            </a:r>
            <a:endParaRPr lang="en-US" sz="2000">
              <a:solidFill>
                <a:srgbClr val="201F1E"/>
              </a:solidFill>
              <a:latin typeface="Arial"/>
              <a:cs typeface="Arial"/>
            </a:endParaRPr>
          </a:p>
          <a:p>
            <a:pPr marL="0" indent="0">
              <a:lnSpc>
                <a:spcPct val="100000"/>
              </a:lnSpc>
              <a:spcBef>
                <a:spcPts val="0"/>
              </a:spcBef>
              <a:buNone/>
            </a:pPr>
            <a:r>
              <a:rPr lang="en-US" sz="2000">
                <a:solidFill>
                  <a:srgbClr val="201F1E"/>
                </a:solidFill>
                <a:latin typeface="Arial"/>
                <a:cs typeface="Arial"/>
              </a:rPr>
              <a:t>    </a:t>
            </a:r>
            <a:r>
              <a:rPr lang="en-US" sz="2000" u="sng">
                <a:solidFill>
                  <a:srgbClr val="0563C1"/>
                </a:solidFill>
                <a:latin typeface="Arial"/>
                <a:cs typeface="Arial"/>
                <a:hlinkClick r:id="rId4">
                  <a:extLst>
                    <a:ext uri="{A12FA001-AC4F-418D-AE19-62706E023703}">
                      <ahyp:hlinkClr xmlns:ahyp="http://schemas.microsoft.com/office/drawing/2018/hyperlinkcolor" val="tx"/>
                    </a:ext>
                  </a:extLst>
                </a:hlinkClick>
              </a:rPr>
              <a:t>Measuring Organic Waste in a Source Separated Organic Stream at </a:t>
            </a:r>
            <a:r>
              <a:rPr lang="en-US" sz="2000" u="sng">
                <a:solidFill>
                  <a:srgbClr val="0563C1"/>
                </a:solidFill>
                <a:latin typeface="Arial"/>
                <a:cs typeface="Arial"/>
                <a:hlinkClick r:id="rId4"/>
              </a:rPr>
              <a:t>T</a:t>
            </a:r>
            <a:r>
              <a:rPr lang="en-US" sz="2000" u="sng">
                <a:solidFill>
                  <a:srgbClr val="0563C1"/>
                </a:solidFill>
                <a:latin typeface="Arial"/>
                <a:cs typeface="Arial"/>
                <a:hlinkClick r:id="rId4">
                  <a:extLst>
                    <a:ext uri="{A12FA001-AC4F-418D-AE19-62706E023703}">
                      <ahyp:hlinkClr xmlns:ahyp="http://schemas.microsoft.com/office/drawing/2018/hyperlinkcolor" val="tx"/>
                    </a:ext>
                  </a:extLst>
                </a:hlinkClick>
              </a:rPr>
              <a:t>/</a:t>
            </a:r>
            <a:r>
              <a:rPr lang="en-US" sz="2000" u="sng">
                <a:solidFill>
                  <a:srgbClr val="0563C1"/>
                </a:solidFill>
                <a:latin typeface="Arial"/>
                <a:cs typeface="Arial"/>
                <a:hlinkClick r:id="rId4"/>
              </a:rPr>
              <a:t>P</a:t>
            </a:r>
            <a:r>
              <a:rPr lang="en-US" sz="2000" u="sng">
                <a:solidFill>
                  <a:srgbClr val="0563C1"/>
                </a:solidFill>
                <a:latin typeface="Arial"/>
                <a:cs typeface="Arial"/>
                <a:hlinkClick r:id="rId4">
                  <a:extLst>
                    <a:ext uri="{A12FA001-AC4F-418D-AE19-62706E023703}">
                      <ahyp:hlinkClr xmlns:ahyp="http://schemas.microsoft.com/office/drawing/2018/hyperlinkcolor" val="tx"/>
                    </a:ext>
                  </a:extLst>
                </a:hlinkClick>
              </a:rPr>
              <a:t> Facilities and Operations</a:t>
            </a:r>
            <a:endParaRPr lang="en-US" sz="2000" b="0" i="0" u="sng">
              <a:solidFill>
                <a:srgbClr val="0563C1"/>
              </a:solidFill>
              <a:effectLst/>
              <a:latin typeface="Arial"/>
              <a:cs typeface="Arial"/>
            </a:endParaRPr>
          </a:p>
          <a:p>
            <a:pPr marL="0" indent="0">
              <a:lnSpc>
                <a:spcPct val="100000"/>
              </a:lnSpc>
              <a:spcBef>
                <a:spcPts val="0"/>
              </a:spcBef>
              <a:spcAft>
                <a:spcPts val="1200"/>
              </a:spcAft>
              <a:buNone/>
            </a:pPr>
            <a:r>
              <a:rPr lang="en-US" sz="2000">
                <a:solidFill>
                  <a:srgbClr val="201F1E"/>
                </a:solidFill>
                <a:latin typeface="Arial"/>
                <a:cs typeface="Arial"/>
              </a:rPr>
              <a:t>    </a:t>
            </a:r>
            <a:r>
              <a:rPr lang="en-US" sz="2000" u="sng">
                <a:solidFill>
                  <a:srgbClr val="0563C1"/>
                </a:solidFill>
                <a:latin typeface="Arial"/>
                <a:cs typeface="Arial"/>
                <a:hlinkClick r:id="rId5">
                  <a:extLst>
                    <a:ext uri="{A12FA001-AC4F-418D-AE19-62706E023703}">
                      <ahyp:hlinkClr xmlns:ahyp="http://schemas.microsoft.com/office/drawing/2018/hyperlinkcolor" val="tx"/>
                    </a:ext>
                  </a:extLst>
                </a:hlinkClick>
              </a:rPr>
              <a:t>Measuring Organic Waste in Mixed Waste Organic Stream at T/</a:t>
            </a:r>
            <a:r>
              <a:rPr lang="en-US" sz="2000" u="sng">
                <a:solidFill>
                  <a:srgbClr val="0563C1"/>
                </a:solidFill>
                <a:latin typeface="Arial"/>
                <a:cs typeface="Arial"/>
                <a:hlinkClick r:id="rId5"/>
              </a:rPr>
              <a:t>P</a:t>
            </a:r>
            <a:r>
              <a:rPr lang="en-US" sz="2000" u="sng">
                <a:solidFill>
                  <a:srgbClr val="0563C1"/>
                </a:solidFill>
                <a:latin typeface="Arial"/>
                <a:cs typeface="Arial"/>
                <a:hlinkClick r:id="rId5">
                  <a:extLst>
                    <a:ext uri="{A12FA001-AC4F-418D-AE19-62706E023703}">
                      <ahyp:hlinkClr xmlns:ahyp="http://schemas.microsoft.com/office/drawing/2018/hyperlinkcolor" val="tx"/>
                    </a:ext>
                  </a:extLst>
                </a:hlinkClick>
              </a:rPr>
              <a:t> Facilities and Operations</a:t>
            </a:r>
            <a:r>
              <a:rPr lang="en-US" sz="2000">
                <a:solidFill>
                  <a:srgbClr val="201F1E"/>
                </a:solidFill>
                <a:latin typeface="Arial"/>
                <a:cs typeface="Arial"/>
              </a:rPr>
              <a:t> </a:t>
            </a:r>
            <a:endParaRPr lang="en-US" sz="2000" u="sng">
              <a:solidFill>
                <a:srgbClr val="0563C1"/>
              </a:solidFill>
              <a:latin typeface="Arial"/>
              <a:cs typeface="Arial"/>
            </a:endParaRPr>
          </a:p>
          <a:p>
            <a:pPr marL="0" indent="0">
              <a:lnSpc>
                <a:spcPct val="100000"/>
              </a:lnSpc>
              <a:spcBef>
                <a:spcPts val="0"/>
              </a:spcBef>
              <a:buNone/>
            </a:pPr>
            <a:r>
              <a:rPr lang="en-US" sz="2000" u="sng">
                <a:solidFill>
                  <a:srgbClr val="201F1E"/>
                </a:solidFill>
                <a:latin typeface="Arial"/>
                <a:cs typeface="Arial"/>
              </a:rPr>
              <a:t>Information and Detailed Sampling Guidance for Recycling And Composting Facilities:</a:t>
            </a:r>
            <a:r>
              <a:rPr lang="en-US" sz="2000">
                <a:solidFill>
                  <a:srgbClr val="201F1E"/>
                </a:solidFill>
                <a:latin typeface="Arial"/>
                <a:cs typeface="Arial"/>
              </a:rPr>
              <a:t> </a:t>
            </a:r>
            <a:endParaRPr lang="en-US" sz="2000" u="sng">
              <a:solidFill>
                <a:srgbClr val="201F1E"/>
              </a:solidFill>
              <a:latin typeface="Arial" panose="020B0604020202020204" pitchFamily="34" charset="0"/>
              <a:cs typeface="Arial" panose="020B0604020202020204" pitchFamily="34" charset="0"/>
            </a:endParaRPr>
          </a:p>
          <a:p>
            <a:pPr marL="0" indent="0">
              <a:lnSpc>
                <a:spcPct val="100000"/>
              </a:lnSpc>
              <a:spcBef>
                <a:spcPts val="0"/>
              </a:spcBef>
              <a:buNone/>
            </a:pPr>
            <a:r>
              <a:rPr lang="en-US" sz="2000">
                <a:solidFill>
                  <a:srgbClr val="201F1E"/>
                </a:solidFill>
                <a:latin typeface="Arial"/>
                <a:cs typeface="Arial"/>
              </a:rPr>
              <a:t>    </a:t>
            </a:r>
            <a:r>
              <a:rPr lang="en-US" sz="2000" u="sng">
                <a:solidFill>
                  <a:srgbClr val="0563C1"/>
                </a:solidFill>
                <a:latin typeface="Arial"/>
                <a:cs typeface="Arial"/>
                <a:hlinkClick r:id="" action="ppaction://noaction">
                  <a:extLst>
                    <a:ext uri="{A12FA001-AC4F-418D-AE19-62706E023703}">
                      <ahyp:hlinkClr xmlns:ahyp="http://schemas.microsoft.com/office/drawing/2018/hyperlinkcolor" val="tx"/>
                    </a:ext>
                  </a:extLst>
                </a:hlinkClick>
              </a:rPr>
              <a:t>Organics Waste Recovery and Recycling Activities SLCP Webpage</a:t>
            </a:r>
            <a:endParaRPr lang="en-US" sz="2000">
              <a:solidFill>
                <a:srgbClr val="201F1E"/>
              </a:solidFill>
              <a:latin typeface="Arial"/>
              <a:cs typeface="Arial"/>
            </a:endParaRPr>
          </a:p>
          <a:p>
            <a:pPr marL="265430" lvl="1" indent="0">
              <a:lnSpc>
                <a:spcPct val="100000"/>
              </a:lnSpc>
              <a:spcBef>
                <a:spcPts val="0"/>
              </a:spcBef>
              <a:spcAft>
                <a:spcPts val="1200"/>
              </a:spcAft>
              <a:buNone/>
            </a:pPr>
            <a:r>
              <a:rPr lang="en-US" sz="1600" u="sng">
                <a:solidFill>
                  <a:srgbClr val="0563C1"/>
                </a:solidFill>
                <a:latin typeface="Arial"/>
                <a:cs typeface="Arial"/>
                <a:hlinkClick r:id="rId6">
                  <a:extLst>
                    <a:ext uri="{A12FA001-AC4F-418D-AE19-62706E023703}">
                      <ahyp:hlinkClr xmlns:ahyp="http://schemas.microsoft.com/office/drawing/2018/hyperlinkcolor" val="tx"/>
                    </a:ext>
                  </a:extLst>
                </a:hlinkClick>
              </a:rPr>
              <a:t>Measuring Organic Waste Sent to Disposal from Compostable Material Handling Facilities &amp;</a:t>
            </a:r>
            <a:r>
              <a:rPr lang="en-US" sz="1600">
                <a:solidFill>
                  <a:srgbClr val="0563C1"/>
                </a:solidFill>
                <a:latin typeface="Arial"/>
                <a:cs typeface="Arial"/>
                <a:hlinkClick r:id="rId6">
                  <a:extLst>
                    <a:ext uri="{A12FA001-AC4F-418D-AE19-62706E023703}">
                      <ahyp:hlinkClr xmlns:ahyp="http://schemas.microsoft.com/office/drawing/2018/hyperlinkcolor" val="tx"/>
                    </a:ext>
                  </a:extLst>
                </a:hlinkClick>
              </a:rPr>
              <a:t>  </a:t>
            </a:r>
            <a:r>
              <a:rPr lang="en-US" sz="1600" u="sng">
                <a:solidFill>
                  <a:srgbClr val="0563C1"/>
                </a:solidFill>
                <a:latin typeface="Arial"/>
                <a:cs typeface="Arial"/>
                <a:hlinkClick r:id="rId6">
                  <a:extLst>
                    <a:ext uri="{A12FA001-AC4F-418D-AE19-62706E023703}">
                      <ahyp:hlinkClr xmlns:ahyp="http://schemas.microsoft.com/office/drawing/2018/hyperlinkcolor" val="tx"/>
                    </a:ext>
                  </a:extLst>
                </a:hlinkClick>
              </a:rPr>
              <a:t>Operations and In-Vessel Digestion Facilities &amp; Operations</a:t>
            </a:r>
            <a:endParaRPr lang="en-US" sz="1600" u="sng">
              <a:solidFill>
                <a:srgbClr val="0563C1"/>
              </a:solidFill>
              <a:latin typeface="Arial"/>
              <a:cs typeface="Arial"/>
            </a:endParaRPr>
          </a:p>
          <a:p>
            <a:pPr marL="0" indent="0">
              <a:lnSpc>
                <a:spcPct val="100000"/>
              </a:lnSpc>
              <a:spcBef>
                <a:spcPts val="0"/>
              </a:spcBef>
              <a:buNone/>
            </a:pPr>
            <a:r>
              <a:rPr lang="en-US" sz="2000" u="sng">
                <a:solidFill>
                  <a:srgbClr val="201F1E"/>
                </a:solidFill>
                <a:latin typeface="Arial"/>
                <a:cs typeface="Arial"/>
              </a:rPr>
              <a:t>SB1383 and RDRS Reporting Requirements:</a:t>
            </a:r>
          </a:p>
          <a:p>
            <a:pPr marL="0" indent="0">
              <a:lnSpc>
                <a:spcPct val="100000"/>
              </a:lnSpc>
              <a:spcBef>
                <a:spcPts val="0"/>
              </a:spcBef>
              <a:buNone/>
            </a:pPr>
            <a:r>
              <a:rPr lang="en-US" sz="2000">
                <a:solidFill>
                  <a:srgbClr val="201F1E"/>
                </a:solidFill>
                <a:latin typeface="Arial"/>
                <a:cs typeface="Arial"/>
              </a:rPr>
              <a:t>    </a:t>
            </a:r>
            <a:r>
              <a:rPr lang="en-US" sz="2000" u="sng">
                <a:solidFill>
                  <a:srgbClr val="0563C1"/>
                </a:solidFill>
                <a:latin typeface="Arial"/>
                <a:cs typeface="Arial"/>
                <a:hlinkClick r:id="rId7">
                  <a:extLst>
                    <a:ext uri="{A12FA001-AC4F-418D-AE19-62706E023703}">
                      <ahyp:hlinkClr xmlns:ahyp="http://schemas.microsoft.com/office/drawing/2018/hyperlinkcolor" val="tx"/>
                    </a:ext>
                  </a:extLst>
                </a:hlinkClick>
              </a:rPr>
              <a:t>PowerPoint Presentation With Talking Points</a:t>
            </a:r>
            <a:endParaRPr lang="en-US" sz="2000" u="sng">
              <a:solidFill>
                <a:srgbClr val="0563C1"/>
              </a:solidFill>
              <a:latin typeface="Arial"/>
              <a:cs typeface="Arial"/>
            </a:endParaRPr>
          </a:p>
          <a:p>
            <a:pPr marL="0" indent="0">
              <a:lnSpc>
                <a:spcPct val="100000"/>
              </a:lnSpc>
              <a:spcBef>
                <a:spcPts val="0"/>
              </a:spcBef>
              <a:buNone/>
            </a:pPr>
            <a:r>
              <a:rPr lang="en-US" sz="2000">
                <a:solidFill>
                  <a:srgbClr val="201F1E"/>
                </a:solidFill>
                <a:latin typeface="Arial"/>
                <a:cs typeface="Arial"/>
              </a:rPr>
              <a:t>    </a:t>
            </a:r>
            <a:r>
              <a:rPr lang="en-US" sz="2000" u="sng">
                <a:solidFill>
                  <a:srgbClr val="0563C1"/>
                </a:solidFill>
                <a:latin typeface="Arial"/>
                <a:cs typeface="Arial"/>
                <a:hlinkClick r:id="rId8">
                  <a:extLst>
                    <a:ext uri="{A12FA001-AC4F-418D-AE19-62706E023703}">
                      <ahyp:hlinkClr xmlns:ahyp="http://schemas.microsoft.com/office/drawing/2018/hyperlinkcolor" val="tx"/>
                    </a:ext>
                  </a:extLst>
                </a:hlinkClick>
              </a:rPr>
              <a:t>Webinar Recording</a:t>
            </a:r>
            <a:endParaRPr lang="en-US" sz="2000" u="sng">
              <a:solidFill>
                <a:srgbClr val="0563C1"/>
              </a:solidFill>
              <a:latin typeface="Arial"/>
              <a:cs typeface="Arial"/>
            </a:endParaRPr>
          </a:p>
        </p:txBody>
      </p:sp>
    </p:spTree>
    <p:extLst>
      <p:ext uri="{BB962C8B-B14F-4D97-AF65-F5344CB8AC3E}">
        <p14:creationId xmlns:p14="http://schemas.microsoft.com/office/powerpoint/2010/main" val="255379065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Arial" panose="020B0604020202020204" pitchFamily="34" charset="0"/>
              <a:cs typeface="Arial" panose="020B0604020202020204" pitchFamily="34" charset="0"/>
            </a:endParaRPr>
          </a:p>
        </p:txBody>
      </p:sp>
      <p:sp>
        <p:nvSpPr>
          <p:cNvPr id="3" name="Title 2">
            <a:extLst>
              <a:ext uri="{FF2B5EF4-FFF2-40B4-BE49-F238E27FC236}">
                <a16:creationId xmlns:a16="http://schemas.microsoft.com/office/drawing/2014/main" id="{B1264347-D033-4972-AB44-CB4A39FCBABB}"/>
              </a:ext>
            </a:extLst>
          </p:cNvPr>
          <p:cNvSpPr>
            <a:spLocks noGrp="1"/>
          </p:cNvSpPr>
          <p:nvPr>
            <p:ph type="title"/>
          </p:nvPr>
        </p:nvSpPr>
        <p:spPr/>
        <p:txBody>
          <a:bodyPr/>
          <a:lstStyle/>
          <a:p>
            <a:pPr algn="ctr"/>
            <a:r>
              <a:rPr lang="en-US" b="1">
                <a:solidFill>
                  <a:schemeClr val="bg1"/>
                </a:solidFill>
                <a:latin typeface="Arial" panose="020B0604020202020204" pitchFamily="34" charset="0"/>
                <a:cs typeface="Arial" panose="020B0604020202020204" pitchFamily="34" charset="0"/>
              </a:rPr>
              <a:t>Questions?</a:t>
            </a:r>
          </a:p>
        </p:txBody>
      </p:sp>
      <p:sp>
        <p:nvSpPr>
          <p:cNvPr id="7" name="Content Placeholder 6">
            <a:extLst>
              <a:ext uri="{FF2B5EF4-FFF2-40B4-BE49-F238E27FC236}">
                <a16:creationId xmlns:a16="http://schemas.microsoft.com/office/drawing/2014/main" id="{67072423-3520-4996-B7A9-D0D3D39C2E95}"/>
              </a:ext>
            </a:extLst>
          </p:cNvPr>
          <p:cNvSpPr>
            <a:spLocks noGrp="1"/>
          </p:cNvSpPr>
          <p:nvPr>
            <p:ph idx="1"/>
          </p:nvPr>
        </p:nvSpPr>
        <p:spPr>
          <a:xfrm>
            <a:off x="858478" y="2364828"/>
            <a:ext cx="10515600" cy="1271751"/>
          </a:xfrm>
        </p:spPr>
        <p:txBody>
          <a:bodyPr>
            <a:noAutofit/>
          </a:bodyPr>
          <a:lstStyle/>
          <a:p>
            <a:pPr marL="0" indent="0" algn="ctr">
              <a:buNone/>
            </a:pPr>
            <a:r>
              <a:rPr lang="en-US" sz="2000" dirty="0">
                <a:latin typeface="Arial" panose="020B0604020202020204" pitchFamily="34" charset="0"/>
                <a:cs typeface="Arial" panose="020B0604020202020204" pitchFamily="34" charset="0"/>
              </a:rPr>
              <a:t>Please send any additional questions to:</a:t>
            </a:r>
          </a:p>
          <a:p>
            <a:pPr marL="0" indent="0" algn="ctr">
              <a:buNone/>
            </a:pPr>
            <a:r>
              <a:rPr lang="en-US" sz="2000" b="1" dirty="0">
                <a:latin typeface="Arial" panose="020B0604020202020204" pitchFamily="34" charset="0"/>
                <a:cs typeface="Arial" panose="020B0604020202020204" pitchFamily="34" charset="0"/>
                <a:hlinkClick r:id="rId3"/>
              </a:rPr>
              <a:t>RDRS@CalRecycle.ca.gov</a:t>
            </a:r>
            <a:endParaRPr lang="en-US" sz="2000" b="1" dirty="0">
              <a:latin typeface="Arial" panose="020B0604020202020204" pitchFamily="34" charset="0"/>
              <a:cs typeface="Arial" panose="020B0604020202020204" pitchFamily="34" charset="0"/>
            </a:endParaRPr>
          </a:p>
          <a:p>
            <a:pPr marL="0" indent="0" algn="ctr">
              <a:buNone/>
            </a:pPr>
            <a:endParaRPr lang="en-US" sz="2000" b="1" dirty="0">
              <a:latin typeface="Arial" panose="020B0604020202020204" pitchFamily="34" charset="0"/>
              <a:cs typeface="Arial" panose="020B0604020202020204" pitchFamily="34" charset="0"/>
            </a:endParaRPr>
          </a:p>
          <a:p>
            <a:pPr marL="0" indent="0" algn="ctr">
              <a:buNone/>
            </a:pPr>
            <a:r>
              <a:rPr lang="en-US" sz="2000" dirty="0">
                <a:latin typeface="Arial" panose="020B0604020202020204" pitchFamily="34" charset="0"/>
                <a:cs typeface="Arial" panose="020B0604020202020204" pitchFamily="34" charset="0"/>
              </a:rPr>
              <a:t>This PowerPoint presentation and webinar will be uploaded to the </a:t>
            </a:r>
            <a:r>
              <a:rPr lang="en-US" sz="2000" dirty="0">
                <a:latin typeface="Arial" panose="020B0604020202020204" pitchFamily="34" charset="0"/>
                <a:cs typeface="Arial" panose="020B0604020202020204" pitchFamily="34" charset="0"/>
                <a:hlinkClick r:id="rId4"/>
              </a:rPr>
              <a:t>CalRecycle RDRS Training Website</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19003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6" name="Straight Connector 55">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78D56A45-9B81-4044-AE39-036E0774616B}"/>
              </a:ext>
              <a:ext uri="{C183D7F6-B498-43B3-948B-1728B52AA6E4}">
                <adec:decorative xmlns:adec="http://schemas.microsoft.com/office/drawing/2017/decorative" val="1"/>
              </a:ext>
            </a:extLst>
          </p:cNvPr>
          <p:cNvSpPr/>
          <p:nvPr/>
        </p:nvSpPr>
        <p:spPr>
          <a:xfrm>
            <a:off x="5906814" y="2364828"/>
            <a:ext cx="641131" cy="38896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itle 10">
            <a:extLst>
              <a:ext uri="{FF2B5EF4-FFF2-40B4-BE49-F238E27FC236}">
                <a16:creationId xmlns:a16="http://schemas.microsoft.com/office/drawing/2014/main" id="{87C31383-F150-479B-BDB4-582B9B7D5022}"/>
              </a:ext>
            </a:extLst>
          </p:cNvPr>
          <p:cNvSpPr>
            <a:spLocks noGrp="1"/>
          </p:cNvSpPr>
          <p:nvPr>
            <p:ph type="title"/>
          </p:nvPr>
        </p:nvSpPr>
        <p:spPr/>
        <p:txBody>
          <a:bodyPr/>
          <a:lstStyle/>
          <a:p>
            <a:pPr algn="ctr"/>
            <a:r>
              <a:rPr lang="en-US" sz="4400" b="1">
                <a:solidFill>
                  <a:schemeClr val="bg1"/>
                </a:solidFill>
                <a:latin typeface="Arial" panose="020B0604020202020204" pitchFamily="34" charset="0"/>
                <a:ea typeface="Calibri" panose="020F0502020204030204" pitchFamily="34" charset="0"/>
                <a:cs typeface="Arial" panose="020B0604020202020204" pitchFamily="34" charset="0"/>
              </a:rPr>
              <a:t>Reminder:</a:t>
            </a:r>
            <a:br>
              <a:rPr lang="en-US" sz="4400" b="1">
                <a:solidFill>
                  <a:schemeClr val="bg1"/>
                </a:solidFill>
                <a:latin typeface="Arial" panose="020B0604020202020204" pitchFamily="34" charset="0"/>
                <a:ea typeface="Calibri" panose="020F0502020204030204" pitchFamily="34" charset="0"/>
                <a:cs typeface="Arial" panose="020B0604020202020204" pitchFamily="34" charset="0"/>
              </a:rPr>
            </a:br>
            <a:r>
              <a:rPr lang="en-US" sz="4400" b="1">
                <a:solidFill>
                  <a:schemeClr val="bg1"/>
                </a:solidFill>
                <a:latin typeface="Arial" panose="020B0604020202020204" pitchFamily="34" charset="0"/>
                <a:ea typeface="Calibri" panose="020F0502020204030204" pitchFamily="34" charset="0"/>
                <a:cs typeface="Arial" panose="020B0604020202020204" pitchFamily="34" charset="0"/>
              </a:rPr>
              <a:t>Instructions for Q&amp;A Session</a:t>
            </a:r>
            <a:endParaRPr lang="en-US" b="1">
              <a:solidFill>
                <a:schemeClr val="bg1"/>
              </a:solidFill>
              <a:latin typeface="Arial" panose="020B0604020202020204" pitchFamily="34" charset="0"/>
              <a:cs typeface="Arial" panose="020B0604020202020204" pitchFamily="34" charset="0"/>
            </a:endParaRPr>
          </a:p>
        </p:txBody>
      </p:sp>
      <p:sp>
        <p:nvSpPr>
          <p:cNvPr id="24" name="Content Placeholder 2">
            <a:extLst>
              <a:ext uri="{FF2B5EF4-FFF2-40B4-BE49-F238E27FC236}">
                <a16:creationId xmlns:a16="http://schemas.microsoft.com/office/drawing/2014/main" id="{5CF394CB-6D03-49C9-B660-89596B7F79C8}"/>
              </a:ext>
            </a:extLst>
          </p:cNvPr>
          <p:cNvSpPr>
            <a:spLocks noGrp="1"/>
          </p:cNvSpPr>
          <p:nvPr>
            <p:ph idx="1"/>
          </p:nvPr>
        </p:nvSpPr>
        <p:spPr>
          <a:xfrm>
            <a:off x="396882" y="2596836"/>
            <a:ext cx="11438793" cy="3387275"/>
          </a:xfrm>
        </p:spPr>
        <p:txBody>
          <a:bodyPr>
            <a:normAutofit fontScale="92500" lnSpcReduction="20000"/>
          </a:bodyPr>
          <a:lstStyle/>
          <a:p>
            <a:r>
              <a:rPr lang="en-US" sz="2800" dirty="0">
                <a:latin typeface="Arial" panose="020B0604020202020204" pitchFamily="34" charset="0"/>
                <a:ea typeface="Calibri" panose="020F0502020204030204" pitchFamily="34" charset="0"/>
                <a:cs typeface="Arial" panose="020B0604020202020204" pitchFamily="34" charset="0"/>
              </a:rPr>
              <a:t>If using </a:t>
            </a:r>
            <a:r>
              <a:rPr lang="en-US" sz="2800" dirty="0" err="1">
                <a:latin typeface="Arial" panose="020B0604020202020204" pitchFamily="34" charset="0"/>
                <a:ea typeface="Calibri" panose="020F0502020204030204" pitchFamily="34" charset="0"/>
                <a:cs typeface="Arial" panose="020B0604020202020204" pitchFamily="34" charset="0"/>
              </a:rPr>
              <a:t>GoToWebinar</a:t>
            </a:r>
            <a:r>
              <a:rPr lang="en-US" sz="2800" dirty="0">
                <a:latin typeface="Arial" panose="020B0604020202020204" pitchFamily="34" charset="0"/>
                <a:ea typeface="Calibri" panose="020F0502020204030204" pitchFamily="34" charset="0"/>
                <a:cs typeface="Arial" panose="020B0604020202020204" pitchFamily="34" charset="0"/>
              </a:rPr>
              <a:t>, t</a:t>
            </a:r>
            <a:r>
              <a:rPr lang="en-US" sz="2800" dirty="0">
                <a:effectLst/>
                <a:latin typeface="Arial" panose="020B0604020202020204" pitchFamily="34" charset="0"/>
                <a:ea typeface="Calibri" panose="020F0502020204030204" pitchFamily="34" charset="0"/>
                <a:cs typeface="Arial" panose="020B0604020202020204" pitchFamily="34" charset="0"/>
              </a:rPr>
              <a:t>ype your question or a summary of your question into the “Questio</a:t>
            </a:r>
            <a:r>
              <a:rPr lang="en-US" sz="2800" dirty="0">
                <a:latin typeface="Arial" panose="020B0604020202020204" pitchFamily="34" charset="0"/>
                <a:ea typeface="Calibri" panose="020F0502020204030204" pitchFamily="34" charset="0"/>
                <a:cs typeface="Arial" panose="020B0604020202020204" pitchFamily="34" charset="0"/>
              </a:rPr>
              <a:t>n” pane</a:t>
            </a:r>
            <a:r>
              <a:rPr lang="en-US" sz="2800" dirty="0">
                <a:effectLst/>
                <a:latin typeface="Arial" panose="020B0604020202020204" pitchFamily="34" charset="0"/>
                <a:ea typeface="Calibri" panose="020F0502020204030204" pitchFamily="34" charset="0"/>
                <a:cs typeface="Arial" panose="020B0604020202020204" pitchFamily="34" charset="0"/>
              </a:rPr>
              <a:t>.</a:t>
            </a:r>
          </a:p>
          <a:p>
            <a:r>
              <a:rPr lang="en-US" sz="2800" dirty="0">
                <a:latin typeface="Arial" panose="020B0604020202020204" pitchFamily="34" charset="0"/>
                <a:ea typeface="Calibri" panose="020F0502020204030204" pitchFamily="34" charset="0"/>
                <a:cs typeface="Arial" panose="020B0604020202020204" pitchFamily="34" charset="0"/>
              </a:rPr>
              <a:t>We will not use the “raise hand” function.</a:t>
            </a:r>
          </a:p>
          <a:p>
            <a:r>
              <a:rPr lang="en-US" sz="2800" dirty="0">
                <a:effectLst/>
                <a:latin typeface="Arial" panose="020B0604020202020204" pitchFamily="34" charset="0"/>
                <a:ea typeface="Calibri" panose="020F0502020204030204" pitchFamily="34" charset="0"/>
                <a:cs typeface="Arial" panose="020B0604020202020204" pitchFamily="34" charset="0"/>
              </a:rPr>
              <a:t>If </a:t>
            </a:r>
            <a:r>
              <a:rPr lang="en-US" sz="2800" dirty="0">
                <a:latin typeface="Arial" panose="020B0604020202020204" pitchFamily="34" charset="0"/>
                <a:ea typeface="Calibri" panose="020F0502020204030204" pitchFamily="34" charset="0"/>
                <a:cs typeface="Arial" panose="020B0604020202020204" pitchFamily="34" charset="0"/>
              </a:rPr>
              <a:t>watching via the CalEPA Broadcast, email your questions to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a:effectLst/>
                <a:latin typeface="Arial" panose="020B0604020202020204" pitchFamily="34" charset="0"/>
                <a:ea typeface="Calibri" panose="020F0502020204030204" pitchFamily="34" charset="0"/>
                <a:cs typeface="Arial" panose="020B0604020202020204" pitchFamily="34" charset="0"/>
                <a:hlinkClick r:id="rId3"/>
              </a:rPr>
              <a:t>SLCP.Organics@calrecycle.ca.go</a:t>
            </a:r>
            <a:r>
              <a:rPr lang="en-US" sz="2800" dirty="0">
                <a:latin typeface="Arial" panose="020B0604020202020204" pitchFamily="34" charset="0"/>
                <a:ea typeface="Calibri" panose="020F0502020204030204" pitchFamily="34" charset="0"/>
                <a:cs typeface="Arial" panose="020B0604020202020204" pitchFamily="34" charset="0"/>
                <a:hlinkClick r:id="rId3"/>
              </a:rPr>
              <a:t>v</a:t>
            </a:r>
            <a:r>
              <a:rPr lang="en-US" sz="2800" dirty="0">
                <a:latin typeface="Arial" panose="020B0604020202020204" pitchFamily="34" charset="0"/>
                <a:ea typeface="Calibri" panose="020F0502020204030204" pitchFamily="34" charset="0"/>
                <a:cs typeface="Arial" panose="020B0604020202020204" pitchFamily="34" charset="0"/>
              </a:rPr>
              <a:t> </a:t>
            </a:r>
            <a:endParaRPr lang="en-US" sz="2800" dirty="0">
              <a:effectLst/>
              <a:latin typeface="Arial" panose="020B0604020202020204" pitchFamily="34" charset="0"/>
              <a:ea typeface="Calibri" panose="020F0502020204030204" pitchFamily="34" charset="0"/>
              <a:cs typeface="Arial" panose="020B0604020202020204" pitchFamily="34" charset="0"/>
            </a:endParaRPr>
          </a:p>
          <a:p>
            <a:r>
              <a:rPr lang="en-US" sz="2800" dirty="0">
                <a:effectLst/>
                <a:latin typeface="Arial" panose="020B0604020202020204" pitchFamily="34" charset="0"/>
                <a:ea typeface="Calibri" panose="020F0502020204030204" pitchFamily="34" charset="0"/>
                <a:cs typeface="Arial" panose="020B0604020202020204" pitchFamily="34" charset="0"/>
              </a:rPr>
              <a:t>Questions should </a:t>
            </a:r>
            <a:r>
              <a:rPr lang="en-US" sz="2800" dirty="0">
                <a:latin typeface="Arial" panose="020B0604020202020204" pitchFamily="34" charset="0"/>
                <a:ea typeface="Calibri" panose="020F0502020204030204" pitchFamily="34" charset="0"/>
                <a:cs typeface="Arial" panose="020B0604020202020204" pitchFamily="34" charset="0"/>
              </a:rPr>
              <a:t>focus on </a:t>
            </a:r>
            <a:r>
              <a:rPr lang="en-US" sz="2800" dirty="0">
                <a:effectLst/>
                <a:latin typeface="Arial" panose="020B0604020202020204" pitchFamily="34" charset="0"/>
                <a:ea typeface="Calibri" panose="020F0502020204030204" pitchFamily="34" charset="0"/>
                <a:cs typeface="Arial" panose="020B0604020202020204" pitchFamily="34" charset="0"/>
              </a:rPr>
              <a:t>SB 1383 </a:t>
            </a:r>
            <a:r>
              <a:rPr lang="en-US" dirty="0">
                <a:latin typeface="Arial" panose="020B0604020202020204" pitchFamily="34" charset="0"/>
                <a:ea typeface="Calibri" panose="020F0502020204030204" pitchFamily="34" charset="0"/>
                <a:cs typeface="Arial" panose="020B0604020202020204" pitchFamily="34" charset="0"/>
              </a:rPr>
              <a:t>and RDRS Reporting</a:t>
            </a:r>
            <a:r>
              <a:rPr lang="en-US" sz="2800" dirty="0">
                <a:effectLst/>
                <a:latin typeface="Arial" panose="020B0604020202020204" pitchFamily="34" charset="0"/>
                <a:ea typeface="Calibri" panose="020F0502020204030204" pitchFamily="34" charset="0"/>
                <a:cs typeface="Arial" panose="020B0604020202020204" pitchFamily="34" charset="0"/>
              </a:rPr>
              <a:t> only.</a:t>
            </a:r>
          </a:p>
          <a:p>
            <a:r>
              <a:rPr lang="en-US" sz="2800" dirty="0">
                <a:latin typeface="Arial" panose="020B0604020202020204" pitchFamily="34" charset="0"/>
                <a:ea typeface="Calibri" panose="020F0502020204030204" pitchFamily="34" charset="0"/>
                <a:cs typeface="Arial" panose="020B0604020202020204" pitchFamily="34" charset="0"/>
              </a:rPr>
              <a:t>CalRecycle staff will go through the questions as they come in.</a:t>
            </a:r>
          </a:p>
          <a:p>
            <a:r>
              <a:rPr lang="en-US" sz="2800" dirty="0">
                <a:effectLst/>
                <a:latin typeface="Arial" panose="020B0604020202020204" pitchFamily="34" charset="0"/>
                <a:ea typeface="Calibri" panose="020F0502020204030204" pitchFamily="34" charset="0"/>
                <a:cs typeface="Arial" panose="020B0604020202020204" pitchFamily="34" charset="0"/>
              </a:rPr>
              <a:t>If we are unable to answer your question during the webinar, please email the SLCP inbox and we will get back to you soon.</a:t>
            </a: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1585150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84747E9BD1A6043992614D52DDCF36D" ma:contentTypeVersion="11" ma:contentTypeDescription="Create a new document." ma:contentTypeScope="" ma:versionID="8d4ca84dce8febcf7773aa17c0492190">
  <xsd:schema xmlns:xsd="http://www.w3.org/2001/XMLSchema" xmlns:xs="http://www.w3.org/2001/XMLSchema" xmlns:p="http://schemas.microsoft.com/office/2006/metadata/properties" xmlns:ns2="27b808ad-7cc4-4d93-bfa2-fd3e79daa6de" xmlns:ns3="27afb30f-be62-46ef-80e2-7fd89ded1ca0" targetNamespace="http://schemas.microsoft.com/office/2006/metadata/properties" ma:root="true" ma:fieldsID="5ac4f27691abc2e1d2f0881c361f1863" ns2:_="" ns3:_="">
    <xsd:import namespace="27b808ad-7cc4-4d93-bfa2-fd3e79daa6de"/>
    <xsd:import namespace="27afb30f-be62-46ef-80e2-7fd89ded1ca0"/>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7b808ad-7cc4-4d93-bfa2-fd3e79daa6d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7afb30f-be62-46ef-80e2-7fd89ded1ca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2396068-254D-432F-BBBC-923620CDEB1A}">
  <ds:schemaRefs>
    <ds:schemaRef ds:uri="http://schemas.microsoft.com/sharepoint/v3/contenttype/forms"/>
  </ds:schemaRefs>
</ds:datastoreItem>
</file>

<file path=customXml/itemProps2.xml><?xml version="1.0" encoding="utf-8"?>
<ds:datastoreItem xmlns:ds="http://schemas.openxmlformats.org/officeDocument/2006/customXml" ds:itemID="{F4F22AC3-0C94-4CE6-95C3-3B49C18EDAFB}">
  <ds:schemaRefs>
    <ds:schemaRef ds:uri="27afb30f-be62-46ef-80e2-7fd89ded1ca0"/>
    <ds:schemaRef ds:uri="27b808ad-7cc4-4d93-bfa2-fd3e79daa6d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88415B59-194A-472E-B51F-868650761EBC}">
  <ds:schemaRefs>
    <ds:schemaRef ds:uri="5726b438-4aae-49d5-9f14-e32fa06da2c3"/>
    <ds:schemaRef ds:uri="cd147ab7-f9eb-4685-853a-2eccbf9a7a7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1027</TotalTime>
  <Words>4587</Words>
  <Application>Microsoft Office PowerPoint</Application>
  <PresentationFormat>Widescreen</PresentationFormat>
  <Paragraphs>319</Paragraphs>
  <Slides>32</Slides>
  <Notes>32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32</vt:i4>
      </vt:variant>
    </vt:vector>
  </HeadingPairs>
  <TitlesOfParts>
    <vt:vector size="39" baseType="lpstr">
      <vt:lpstr>Arial</vt:lpstr>
      <vt:lpstr>Calibri</vt:lpstr>
      <vt:lpstr>Calibri Light</vt:lpstr>
      <vt:lpstr>Courier New</vt:lpstr>
      <vt:lpstr>Segoe UI</vt:lpstr>
      <vt:lpstr>Wingdings</vt:lpstr>
      <vt:lpstr>Office Theme</vt:lpstr>
      <vt:lpstr>SB1383 Recycling and Disposal Reporting System Reporting Requirements Starting in 2022  Part II  March 1st, 2022</vt:lpstr>
      <vt:lpstr>Disclaimer</vt:lpstr>
      <vt:lpstr>Instructions for Q&amp;A Session</vt:lpstr>
      <vt:lpstr>Purpose of this Presentation</vt:lpstr>
      <vt:lpstr>Presentation Outline</vt:lpstr>
      <vt:lpstr>Who Needs to Comply with SB1383 RDRS Reporting?  </vt:lpstr>
      <vt:lpstr>Registering a “Dependent” Activity in RDRS</vt:lpstr>
      <vt:lpstr>SB1383 Regulations: Sections Pertaining to RDRS</vt:lpstr>
      <vt:lpstr>SB1383 RDRS Reporting  Requirements for Various Entity Types</vt:lpstr>
      <vt:lpstr>A Hauler Providing an Organic Waste Collection Service</vt:lpstr>
      <vt:lpstr>Disclaimer About the Screenshots and Associated Text</vt:lpstr>
      <vt:lpstr>Transfer/Processor Organic Measurement Reporting Requirements</vt:lpstr>
      <vt:lpstr>T/Ps RDRS Reporting for Organic Measurements </vt:lpstr>
      <vt:lpstr>T/Ps RDRS Reporting for Organic Measurements-Cont.</vt:lpstr>
      <vt:lpstr>T/Ps Receiving “Mixed Waste” Organic Collection Stream(s) For Determining the Annual Average Organic Content Recovery Rate</vt:lpstr>
      <vt:lpstr>T/Ps RDRS Reporting for Organic Measurements Mixed Waste Organic Collection Streams </vt:lpstr>
      <vt:lpstr>T/Ps Receiving “Source Separated” Organic Waste Collection Stream(s) For Determining the Annual Average Organic Content Recovery Rate</vt:lpstr>
      <vt:lpstr>T/Ps RDRS Reporting for Organic Measurements Source Separated Organic Waste Collection Streams</vt:lpstr>
      <vt:lpstr>Additional Requirement for T/Ps</vt:lpstr>
      <vt:lpstr>T/Ps RDRS Reporting for Organic Measurements gray Container Evaluations </vt:lpstr>
      <vt:lpstr>T/Ps RDRS Reporting for Organic Measurements Dependent Composting or In-Vessel Digestion Activity </vt:lpstr>
      <vt:lpstr>Recycling and Composting Facilities and Operations</vt:lpstr>
      <vt:lpstr>Recycling and Composting Facilities and Operations RDRS Reporting for Organic Measurements</vt:lpstr>
      <vt:lpstr>Recycling and Composting Facilities and Operations RDRS Reporting for Organic Measurements-Cont. 1</vt:lpstr>
      <vt:lpstr>Recycling and Composting Facilities and Operations RDRS Reporting for Organic Measurements-Cont. 2</vt:lpstr>
      <vt:lpstr>Disposal Facilities and Operations RDRS Reporting for Organic Measurements</vt:lpstr>
      <vt:lpstr>Disposal Facilities and Operations RDRS Reporting for Organic Measurements-cont.1</vt:lpstr>
      <vt:lpstr>Transformation Facilities Reporting Under SB1383 </vt:lpstr>
      <vt:lpstr>Additional Details for Organic Measurement Reporting in RDRS </vt:lpstr>
      <vt:lpstr>Relevant Links for SB1383 RDRS Reporting</vt:lpstr>
      <vt:lpstr>Questions?</vt:lpstr>
      <vt:lpstr>Reminder: Instructions for Q&amp;A Session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California Recycling Infrastructure</dc:title>
  <dc:creator>Vorametsanti, Audrey@CalRecycle</dc:creator>
  <cp:lastModifiedBy>Zargar, Kamrun@CalRecycle</cp:lastModifiedBy>
  <cp:revision>22</cp:revision>
  <dcterms:created xsi:type="dcterms:W3CDTF">2020-02-26T21:44:57Z</dcterms:created>
  <dcterms:modified xsi:type="dcterms:W3CDTF">2022-03-11T23:36:39Z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0x010100684747E9BD1A6043992614D52DDCF36D</vt:lpwstr>
  </property>
</Properties>
</file>