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0"/>
  </p:notesMasterIdLst>
  <p:sldIdLst>
    <p:sldId id="402" r:id="rId5"/>
    <p:sldId id="401" r:id="rId6"/>
    <p:sldId id="404" r:id="rId7"/>
    <p:sldId id="405" r:id="rId8"/>
    <p:sldId id="311" r:id="rId9"/>
  </p:sldIdLst>
  <p:sldSz cx="12192000" cy="6858000"/>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lloff, Julia@CalRecycle" initials="DJ" lastIdx="1" clrIdx="0">
    <p:extLst>
      <p:ext uri="{19B8F6BF-5375-455C-9EA6-DF929625EA0E}">
        <p15:presenceInfo xmlns:p15="http://schemas.microsoft.com/office/powerpoint/2012/main" userId="S-1-5-21-2804241617-4047951476-2148352352-11734" providerId="AD"/>
      </p:ext>
    </p:extLst>
  </p:cmAuthor>
  <p:cmAuthor id="2" name="Miller, Karla@CalRecycle" initials="MK" lastIdx="9" clrIdx="1">
    <p:extLst>
      <p:ext uri="{19B8F6BF-5375-455C-9EA6-DF929625EA0E}">
        <p15:presenceInfo xmlns:p15="http://schemas.microsoft.com/office/powerpoint/2012/main" userId="S::karla.miller@calrecycle.ca.gov::f9a6507f-8d48-4ed3-b575-e1514f0ba194" providerId="AD"/>
      </p:ext>
    </p:extLst>
  </p:cmAuthor>
  <p:cmAuthor id="3" name="Alan Ilusorio" initials="AI" lastIdx="1" clrIdx="2">
    <p:extLst>
      <p:ext uri="{19B8F6BF-5375-455C-9EA6-DF929625EA0E}">
        <p15:presenceInfo xmlns:p15="http://schemas.microsoft.com/office/powerpoint/2012/main" userId="S::alan.ilusorio@calrecycle.ca.gov::8880ebb3-d009-4632-aa20-2e7f0c4c7784" providerId="AD"/>
      </p:ext>
    </p:extLst>
  </p:cmAuthor>
  <p:cmAuthor id="4" name="Morgan, Cara@CalRecycle" initials="MC" lastIdx="2" clrIdx="3">
    <p:extLst>
      <p:ext uri="{19B8F6BF-5375-455C-9EA6-DF929625EA0E}">
        <p15:presenceInfo xmlns:p15="http://schemas.microsoft.com/office/powerpoint/2012/main" userId="S-1-5-21-2804241617-4047951476-2148352352-2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26A"/>
    <a:srgbClr val="00859E"/>
    <a:srgbClr val="16846B"/>
    <a:srgbClr val="007BB3"/>
    <a:srgbClr val="820029"/>
    <a:srgbClr val="DF0018"/>
    <a:srgbClr val="B81A02"/>
    <a:srgbClr val="946914"/>
    <a:srgbClr val="BE5318"/>
    <a:srgbClr val="065D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577B19-EFCE-4968-B095-FA6E7D88F204}" v="2" dt="2022-09-29T21:44:43.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12" autoAdjust="0"/>
    <p:restoredTop sz="62867" autoAdjust="0"/>
  </p:normalViewPr>
  <p:slideViewPr>
    <p:cSldViewPr snapToGrid="0">
      <p:cViewPr varScale="1">
        <p:scale>
          <a:sx n="37" d="100"/>
          <a:sy n="37" d="100"/>
        </p:scale>
        <p:origin x="1040" y="40"/>
      </p:cViewPr>
      <p:guideLst/>
    </p:cSldViewPr>
  </p:slideViewPr>
  <p:outlineViewPr>
    <p:cViewPr>
      <p:scale>
        <a:sx n="33" d="100"/>
        <a:sy n="33" d="100"/>
      </p:scale>
      <p:origin x="0" y="-174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575CDC8F-E605-440F-9432-955754B4C6F1}" type="datetimeFigureOut">
              <a:rPr lang="en-US" smtClean="0"/>
              <a:t>9/29/2022</a:t>
            </a:fld>
            <a:endParaRPr lang="en-US"/>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FB7463FA-088F-42C7-9900-C71C52E1246E}" type="slidenum">
              <a:rPr lang="en-US" smtClean="0"/>
              <a:t>‹#›</a:t>
            </a:fld>
            <a:endParaRPr lang="en-US"/>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2</a:t>
            </a:fld>
            <a:endParaRPr lang="en-US"/>
          </a:p>
        </p:txBody>
      </p:sp>
    </p:spTree>
    <p:extLst>
      <p:ext uri="{BB962C8B-B14F-4D97-AF65-F5344CB8AC3E}">
        <p14:creationId xmlns:p14="http://schemas.microsoft.com/office/powerpoint/2010/main" val="446760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3</a:t>
            </a:fld>
            <a:endParaRPr lang="en-US"/>
          </a:p>
        </p:txBody>
      </p:sp>
    </p:spTree>
    <p:extLst>
      <p:ext uri="{BB962C8B-B14F-4D97-AF65-F5344CB8AC3E}">
        <p14:creationId xmlns:p14="http://schemas.microsoft.com/office/powerpoint/2010/main" val="3904344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4</a:t>
            </a:fld>
            <a:endParaRPr lang="en-US"/>
          </a:p>
        </p:txBody>
      </p:sp>
    </p:spTree>
    <p:extLst>
      <p:ext uri="{BB962C8B-B14F-4D97-AF65-F5344CB8AC3E}">
        <p14:creationId xmlns:p14="http://schemas.microsoft.com/office/powerpoint/2010/main" val="2357699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17">
              <a:defRPr/>
            </a:pPr>
            <a:r>
              <a:rPr lang="en-US" dirty="0">
                <a:latin typeface="Arial" panose="020B0604020202020204" pitchFamily="34" charset="0"/>
                <a:cs typeface="Arial" panose="020B0604020202020204" pitchFamily="34" charset="0"/>
              </a:rPr>
              <a:t>For more information, we encourage you to subscribe to the SLCP listserv, visit the SLCP home page on the CalRecycle website, contact your Local Assistance and Market Development liaison, or e-mail the SLCP inbox listed here. </a:t>
            </a:r>
            <a:endParaRPr lang="en-US" dirty="0">
              <a:latin typeface="Arial" panose="020B0604020202020204" pitchFamily="34" charset="0"/>
              <a:ea typeface="Calibri" panose="020F0502020204030204" pitchFamily="34" charset="0"/>
              <a:cs typeface="Arial" panose="020B0604020202020204" pitchFamily="34" charset="0"/>
            </a:endParaRPr>
          </a:p>
          <a:p>
            <a:pPr defTabSz="931717">
              <a:defRPr/>
            </a:pPr>
            <a:endParaRPr lang="en-US" dirty="0">
              <a:latin typeface="Arial" panose="020B0604020202020204" pitchFamily="34" charset="0"/>
              <a:ea typeface="Calibri" panose="020F0502020204030204" pitchFamily="34" charset="0"/>
              <a:cs typeface="Arial" panose="020B0604020202020204" pitchFamily="34" charset="0"/>
            </a:endParaRPr>
          </a:p>
          <a:p>
            <a:pPr defTabSz="931717">
              <a:defRPr/>
            </a:pPr>
            <a:endParaRPr lang="en-US" dirty="0">
              <a:latin typeface="Arial"/>
              <a:ea typeface="Calibri" panose="020F0502020204030204" pitchFamily="34" charset="0"/>
              <a:cs typeface="Arial"/>
            </a:endParaRPr>
          </a:p>
          <a:p>
            <a:pPr defTabSz="931717">
              <a:defRPr/>
            </a:pPr>
            <a:endParaRPr lang="en-US" b="0" u="none" dirty="0">
              <a:latin typeface="Arial" panose="020B0604020202020204" pitchFamily="34" charset="0"/>
              <a:ea typeface="Calibri" panose="020F0502020204030204" pitchFamily="34" charset="0"/>
              <a:cs typeface="Arial"/>
            </a:endParaRP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540653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hf hdr="0" ftr="0" dt="0"/>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F4EEF-AAAB-440D-9B1D-8113134D2FC8}"/>
              </a:ext>
            </a:extLst>
          </p:cNvPr>
          <p:cNvSpPr>
            <a:spLocks noGrp="1"/>
          </p:cNvSpPr>
          <p:nvPr>
            <p:ph type="title"/>
          </p:nvPr>
        </p:nvSpPr>
        <p:spPr/>
        <p:txBody>
          <a:bodyPr/>
          <a:lstStyle/>
          <a:p>
            <a:r>
              <a:rPr lang="en-US" sz="4400" b="0" kern="1200" dirty="0"/>
              <a:t>				Disclaimer</a:t>
            </a:r>
            <a:endParaRPr lang="en-US" dirty="0"/>
          </a:p>
        </p:txBody>
      </p:sp>
      <p:sp>
        <p:nvSpPr>
          <p:cNvPr id="3" name="Content Placeholder 2">
            <a:extLst>
              <a:ext uri="{FF2B5EF4-FFF2-40B4-BE49-F238E27FC236}">
                <a16:creationId xmlns:a16="http://schemas.microsoft.com/office/drawing/2014/main" id="{9B458658-F37E-4488-B863-CFEC094D10D4}"/>
              </a:ext>
            </a:extLst>
          </p:cNvPr>
          <p:cNvSpPr>
            <a:spLocks noGrp="1"/>
          </p:cNvSpPr>
          <p:nvPr>
            <p:ph idx="1"/>
          </p:nvPr>
        </p:nvSpPr>
        <p:spPr/>
        <p:txBody>
          <a:bodyPr>
            <a:normAutofit fontScale="77500" lnSpcReduction="20000"/>
          </a:bodyPr>
          <a:lstStyle/>
          <a:p>
            <a:pPr>
              <a:buNone/>
            </a:pPr>
            <a:r>
              <a:rPr lang="en-US" sz="2800" dirty="0">
                <a:latin typeface="Arial"/>
                <a:cs typeface="Arial"/>
              </a:rPr>
              <a:t>	This </a:t>
            </a:r>
            <a:r>
              <a:rPr lang="en-US" dirty="0">
                <a:latin typeface="Arial"/>
                <a:cs typeface="Arial"/>
              </a:rPr>
              <a:t>webinar</a:t>
            </a:r>
            <a:r>
              <a:rPr lang="en-US" sz="2800" dirty="0">
                <a:latin typeface="Arial"/>
                <a:cs typeface="Arial"/>
              </a:rPr>
              <a:t> was developed by CalRecycle as a courtesy for informational and example purposes only. Use of this information is optional and is not a regulatory requirement. In the event of any conflict with this information herein, applicable statutory and regulatory provisions shall control. This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information will ensure compliance with regulatory requirements. The user assumes all risk and CalRecycle accepts no responsibility or liability to any person because of the use of, or reliance upon, the information herein. </a:t>
            </a:r>
            <a:endParaRPr lang="en-US" sz="2800" dirty="0"/>
          </a:p>
          <a:p>
            <a:pPr marL="0" indent="0">
              <a:buNone/>
            </a:pPr>
            <a:endParaRPr lang="en-US" sz="2800" i="1" dirty="0"/>
          </a:p>
          <a:p>
            <a:endParaRPr lang="en-US" dirty="0"/>
          </a:p>
        </p:txBody>
      </p:sp>
    </p:spTree>
    <p:extLst>
      <p:ext uri="{BB962C8B-B14F-4D97-AF65-F5344CB8AC3E}">
        <p14:creationId xmlns:p14="http://schemas.microsoft.com/office/powerpoint/2010/main" val="2097828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E017083-9DC9-4558-8164-C3939E3A7F71}"/>
              </a:ext>
            </a:extLst>
          </p:cNvPr>
          <p:cNvSpPr>
            <a:spLocks noGrp="1"/>
          </p:cNvSpPr>
          <p:nvPr>
            <p:ph type="title"/>
          </p:nvPr>
        </p:nvSpPr>
        <p:spPr>
          <a:xfrm>
            <a:off x="276668" y="239844"/>
            <a:ext cx="3500854" cy="1064521"/>
          </a:xfrm>
        </p:spPr>
        <p:txBody>
          <a:bodyPr/>
          <a:lstStyle/>
          <a:p>
            <a:r>
              <a:rPr lang="en-US" sz="3200" dirty="0">
                <a:latin typeface="Arial"/>
                <a:cs typeface="Arial"/>
              </a:rPr>
              <a:t>CalRecycle</a:t>
            </a:r>
            <a:br>
              <a:rPr lang="en-US" sz="3200" dirty="0">
                <a:solidFill>
                  <a:schemeClr val="bg1"/>
                </a:solidFill>
                <a:latin typeface="Arial" panose="020B0604020202020204" pitchFamily="34" charset="0"/>
                <a:cs typeface="Arial" panose="020B0604020202020204" pitchFamily="34" charset="0"/>
              </a:rPr>
            </a:br>
            <a:endParaRPr lang="en-US" dirty="0"/>
          </a:p>
        </p:txBody>
      </p:sp>
      <p:sp>
        <p:nvSpPr>
          <p:cNvPr id="3" name="Text Placeholder 2">
            <a:extLst>
              <a:ext uri="{FF2B5EF4-FFF2-40B4-BE49-F238E27FC236}">
                <a16:creationId xmlns:a16="http://schemas.microsoft.com/office/drawing/2014/main" id="{E3621D37-852D-4357-A7E3-5364131FE2BE}"/>
              </a:ext>
            </a:extLst>
          </p:cNvPr>
          <p:cNvSpPr>
            <a:spLocks noGrp="1"/>
          </p:cNvSpPr>
          <p:nvPr>
            <p:ph type="body" sz="half" idx="2"/>
          </p:nvPr>
        </p:nvSpPr>
        <p:spPr>
          <a:xfrm>
            <a:off x="6374688" y="478843"/>
            <a:ext cx="3500854" cy="690390"/>
          </a:xfrm>
        </p:spPr>
        <p:txBody>
          <a:bodyPr/>
          <a:lstStyle/>
          <a:p>
            <a:pPr algn="ctr"/>
            <a:r>
              <a:rPr lang="en-US" dirty="0">
                <a:latin typeface="Arial"/>
                <a:cs typeface="Arial"/>
              </a:rPr>
              <a:t>September 27</a:t>
            </a:r>
            <a:r>
              <a:rPr lang="en-US" sz="2000" b="1" dirty="0">
                <a:latin typeface="Arial"/>
                <a:cs typeface="Arial"/>
              </a:rPr>
              <a:t>, 2022</a:t>
            </a:r>
            <a:endParaRPr lang="en-US" sz="2000" b="1" dirty="0">
              <a:latin typeface="Arial" panose="020B0604020202020204" pitchFamily="34" charset="0"/>
              <a:cs typeface="Arial" panose="020B0604020202020204" pitchFamily="34" charset="0"/>
            </a:endParaRPr>
          </a:p>
          <a:p>
            <a:endParaRPr lang="en-US" dirty="0"/>
          </a:p>
        </p:txBody>
      </p:sp>
      <p:sp>
        <p:nvSpPr>
          <p:cNvPr id="4" name="Text Placeholder 3">
            <a:extLst>
              <a:ext uri="{FF2B5EF4-FFF2-40B4-BE49-F238E27FC236}">
                <a16:creationId xmlns:a16="http://schemas.microsoft.com/office/drawing/2014/main" id="{DABCF06F-A8C8-465D-8F17-034B250F7FE0}"/>
              </a:ext>
            </a:extLst>
          </p:cNvPr>
          <p:cNvSpPr>
            <a:spLocks noGrp="1"/>
          </p:cNvSpPr>
          <p:nvPr>
            <p:ph type="body" sz="half" idx="10"/>
          </p:nvPr>
        </p:nvSpPr>
        <p:spPr>
          <a:xfrm>
            <a:off x="276668" y="1169233"/>
            <a:ext cx="3500854" cy="4908838"/>
          </a:xfrm>
        </p:spPr>
        <p:txBody>
          <a:bodyPr>
            <a:normAutofit/>
          </a:bodyPr>
          <a:lstStyle/>
          <a:p>
            <a:r>
              <a:rPr lang="en-US" sz="4300" dirty="0"/>
              <a:t>Electronic Annual Report (EAR) and SB 1383 (Open Q&amp;A)</a:t>
            </a:r>
            <a:endParaRPr lang="en-US" dirty="0"/>
          </a:p>
        </p:txBody>
      </p:sp>
      <p:pic>
        <p:nvPicPr>
          <p:cNvPr id="10" name="Picture 9" descr="compost">
            <a:extLst>
              <a:ext uri="{FF2B5EF4-FFF2-40B4-BE49-F238E27FC236}">
                <a16:creationId xmlns:a16="http://schemas.microsoft.com/office/drawing/2014/main" id="{8B04327B-46AB-48A0-83E0-27C290A91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4694" y="1169233"/>
            <a:ext cx="8117305" cy="5052107"/>
          </a:xfrm>
          <a:prstGeom prst="rect">
            <a:avLst/>
          </a:prstGeom>
        </p:spPr>
      </p:pic>
    </p:spTree>
    <p:extLst>
      <p:ext uri="{BB962C8B-B14F-4D97-AF65-F5344CB8AC3E}">
        <p14:creationId xmlns:p14="http://schemas.microsoft.com/office/powerpoint/2010/main" val="294416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CC5A-61DE-4B63-BD6B-817960742BBD}"/>
              </a:ext>
            </a:extLst>
          </p:cNvPr>
          <p:cNvSpPr>
            <a:spLocks noGrp="1"/>
          </p:cNvSpPr>
          <p:nvPr>
            <p:ph type="title"/>
          </p:nvPr>
        </p:nvSpPr>
        <p:spPr>
          <a:xfrm>
            <a:off x="838200" y="365125"/>
            <a:ext cx="10515600" cy="899471"/>
          </a:xfrm>
        </p:spPr>
        <p:txBody>
          <a:bodyPr>
            <a:normAutofit/>
          </a:bodyPr>
          <a:lstStyle/>
          <a:p>
            <a:pPr algn="ctr"/>
            <a:r>
              <a:rPr lang="en-US" sz="4000" dirty="0">
                <a:latin typeface="Arial"/>
                <a:cs typeface="Arial"/>
              </a:rPr>
              <a:t>Instructions for Q&amp;A Session</a:t>
            </a:r>
            <a:endParaRPr lang="en-US" sz="4000" dirty="0"/>
          </a:p>
        </p:txBody>
      </p:sp>
      <p:sp>
        <p:nvSpPr>
          <p:cNvPr id="3" name="Content Placeholder 2">
            <a:extLst>
              <a:ext uri="{FF2B5EF4-FFF2-40B4-BE49-F238E27FC236}">
                <a16:creationId xmlns:a16="http://schemas.microsoft.com/office/drawing/2014/main" id="{301DE188-945E-4CC0-8155-035FD2037F47}"/>
              </a:ext>
            </a:extLst>
          </p:cNvPr>
          <p:cNvSpPr>
            <a:spLocks noGrp="1"/>
          </p:cNvSpPr>
          <p:nvPr>
            <p:ph idx="1"/>
          </p:nvPr>
        </p:nvSpPr>
        <p:spPr>
          <a:xfrm>
            <a:off x="525294" y="1264596"/>
            <a:ext cx="10828506" cy="4912367"/>
          </a:xfrm>
        </p:spPr>
        <p:txBody>
          <a:bodyPr vert="horz" lIns="91440" tIns="45720" rIns="91440" bIns="45720" rtlCol="0" anchor="t">
            <a:normAutofit fontScale="92500" lnSpcReduction="20000"/>
          </a:bodyPr>
          <a:lstStyle/>
          <a:p>
            <a:r>
              <a:rPr lang="en-US" dirty="0">
                <a:latin typeface="Arial"/>
                <a:cs typeface="Arial"/>
              </a:rPr>
              <a:t>If using </a:t>
            </a:r>
            <a:r>
              <a:rPr lang="en-US" dirty="0" err="1">
                <a:latin typeface="Arial"/>
                <a:cs typeface="Arial"/>
              </a:rPr>
              <a:t>GoToWebinar</a:t>
            </a:r>
            <a:r>
              <a:rPr lang="en-US" dirty="0">
                <a:latin typeface="Arial"/>
                <a:cs typeface="Arial"/>
              </a:rPr>
              <a:t>, type your question or a summary of your question into the “Question” pane.</a:t>
            </a:r>
          </a:p>
          <a:p>
            <a:r>
              <a:rPr lang="en-US" dirty="0">
                <a:latin typeface="Arial"/>
                <a:cs typeface="Arial"/>
              </a:rPr>
              <a:t>Questions should focus on the presentation and discussion in the webinar</a:t>
            </a:r>
          </a:p>
          <a:p>
            <a:r>
              <a:rPr lang="en-US" dirty="0">
                <a:latin typeface="Arial"/>
                <a:cs typeface="Arial"/>
              </a:rPr>
              <a:t>CalRecycle staff will go through the questions on a first come first served basis.</a:t>
            </a:r>
          </a:p>
          <a:p>
            <a:r>
              <a:rPr lang="en-US" dirty="0">
                <a:latin typeface="Arial"/>
                <a:cs typeface="Arial"/>
              </a:rPr>
              <a:t>When prompted to ask a question over the webinar, you must unmute yourself on your end; please state your affiliation.</a:t>
            </a:r>
          </a:p>
          <a:p>
            <a:r>
              <a:rPr lang="en-US" dirty="0">
                <a:latin typeface="Arial"/>
                <a:cs typeface="Arial"/>
              </a:rPr>
              <a:t>If we are unable to answer your question during the webinar, CalRecycle staff will follow up with you.</a:t>
            </a:r>
          </a:p>
          <a:p>
            <a:r>
              <a:rPr lang="en-US" dirty="0">
                <a:latin typeface="Arial"/>
                <a:cs typeface="Arial"/>
              </a:rPr>
              <a:t>We will not use the “raise hand” function.</a:t>
            </a:r>
          </a:p>
          <a:p>
            <a:r>
              <a:rPr lang="en-US" dirty="0">
                <a:latin typeface="Arial"/>
                <a:cs typeface="Arial"/>
              </a:rPr>
              <a:t>If watching via the CalEPA Broadcast, email your questions to: SLCP.Organics@calrecycle.ca.gov.</a:t>
            </a:r>
          </a:p>
        </p:txBody>
      </p:sp>
    </p:spTree>
    <p:extLst>
      <p:ext uri="{BB962C8B-B14F-4D97-AF65-F5344CB8AC3E}">
        <p14:creationId xmlns:p14="http://schemas.microsoft.com/office/powerpoint/2010/main" val="3750700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CC5A-61DE-4B63-BD6B-817960742BBD}"/>
              </a:ext>
            </a:extLst>
          </p:cNvPr>
          <p:cNvSpPr>
            <a:spLocks noGrp="1"/>
          </p:cNvSpPr>
          <p:nvPr>
            <p:ph type="title"/>
          </p:nvPr>
        </p:nvSpPr>
        <p:spPr>
          <a:xfrm>
            <a:off x="838200" y="365125"/>
            <a:ext cx="10515600" cy="899471"/>
          </a:xfrm>
        </p:spPr>
        <p:txBody>
          <a:bodyPr>
            <a:normAutofit fontScale="90000"/>
          </a:bodyPr>
          <a:lstStyle/>
          <a:p>
            <a:pPr algn="ctr"/>
            <a:r>
              <a:rPr lang="en-US" sz="4000" dirty="0">
                <a:latin typeface="Arial"/>
                <a:cs typeface="Arial"/>
              </a:rPr>
              <a:t>Collection Container System Grid Scenario</a:t>
            </a:r>
            <a:endParaRPr lang="en-US" sz="4000" dirty="0"/>
          </a:p>
        </p:txBody>
      </p:sp>
      <p:sp>
        <p:nvSpPr>
          <p:cNvPr id="3" name="Content Placeholder 2">
            <a:extLst>
              <a:ext uri="{FF2B5EF4-FFF2-40B4-BE49-F238E27FC236}">
                <a16:creationId xmlns:a16="http://schemas.microsoft.com/office/drawing/2014/main" id="{301DE188-945E-4CC0-8155-035FD2037F47}"/>
              </a:ext>
            </a:extLst>
          </p:cNvPr>
          <p:cNvSpPr>
            <a:spLocks noGrp="1"/>
          </p:cNvSpPr>
          <p:nvPr>
            <p:ph idx="1"/>
          </p:nvPr>
        </p:nvSpPr>
        <p:spPr>
          <a:xfrm>
            <a:off x="525294" y="1264596"/>
            <a:ext cx="10828506" cy="4912367"/>
          </a:xfrm>
        </p:spPr>
        <p:txBody>
          <a:bodyPr vert="horz" lIns="91440" tIns="45720" rIns="91440" bIns="45720" rtlCol="0" anchor="t">
            <a:normAutofit/>
          </a:bodyPr>
          <a:lstStyle/>
          <a:p>
            <a:r>
              <a:rPr lang="en-US" dirty="0">
                <a:latin typeface="Arial"/>
                <a:cs typeface="Arial"/>
              </a:rPr>
              <a:t>For Collection grid:</a:t>
            </a:r>
          </a:p>
          <a:p>
            <a:r>
              <a:rPr lang="en-US" dirty="0">
                <a:latin typeface="Arial"/>
                <a:cs typeface="Arial"/>
              </a:rPr>
              <a:t>There are 1,000 total commercial generators</a:t>
            </a:r>
          </a:p>
          <a:p>
            <a:pPr lvl="1"/>
            <a:r>
              <a:rPr lang="en-US" dirty="0">
                <a:latin typeface="Arial"/>
                <a:cs typeface="Arial"/>
              </a:rPr>
              <a:t>100 generators have gray only (no green or blue service)</a:t>
            </a:r>
          </a:p>
          <a:p>
            <a:pPr lvl="1"/>
            <a:r>
              <a:rPr lang="en-US" dirty="0">
                <a:latin typeface="Arial"/>
                <a:cs typeface="Arial"/>
              </a:rPr>
              <a:t>400 generators have gray + blue (no green due to not having subscribed yet)</a:t>
            </a:r>
          </a:p>
          <a:p>
            <a:pPr lvl="1"/>
            <a:r>
              <a:rPr lang="en-US" dirty="0">
                <a:highlight>
                  <a:srgbClr val="FFFF00"/>
                </a:highlight>
                <a:latin typeface="Arial"/>
                <a:cs typeface="Arial"/>
              </a:rPr>
              <a:t>200</a:t>
            </a:r>
            <a:r>
              <a:rPr lang="en-US" dirty="0">
                <a:latin typeface="Arial"/>
                <a:cs typeface="Arial"/>
              </a:rPr>
              <a:t> generators have gray + blue (no green due to waiver)</a:t>
            </a:r>
          </a:p>
          <a:p>
            <a:pPr lvl="1"/>
            <a:r>
              <a:rPr lang="en-US" dirty="0">
                <a:highlight>
                  <a:srgbClr val="FFFF00"/>
                </a:highlight>
                <a:latin typeface="Arial"/>
                <a:cs typeface="Arial"/>
              </a:rPr>
              <a:t>300</a:t>
            </a:r>
            <a:r>
              <a:rPr lang="en-US" dirty="0">
                <a:latin typeface="Arial"/>
                <a:cs typeface="Arial"/>
              </a:rPr>
              <a:t> generators have gray + blue + green</a:t>
            </a:r>
          </a:p>
          <a:p>
            <a:r>
              <a:rPr lang="en-US" dirty="0">
                <a:latin typeface="Arial"/>
                <a:cs typeface="Arial"/>
              </a:rPr>
              <a:t>Report </a:t>
            </a:r>
            <a:r>
              <a:rPr lang="en-US" dirty="0">
                <a:highlight>
                  <a:srgbClr val="FFFF00"/>
                </a:highlight>
                <a:latin typeface="Arial"/>
                <a:cs typeface="Arial"/>
              </a:rPr>
              <a:t>500</a:t>
            </a:r>
            <a:r>
              <a:rPr lang="en-US" dirty="0">
                <a:latin typeface="Arial"/>
                <a:cs typeface="Arial"/>
              </a:rPr>
              <a:t> generators having 3-container collection system</a:t>
            </a:r>
          </a:p>
          <a:p>
            <a:r>
              <a:rPr lang="en-US" dirty="0">
                <a:latin typeface="Arial"/>
                <a:cs typeface="Arial"/>
              </a:rPr>
              <a:t>In </a:t>
            </a:r>
            <a:r>
              <a:rPr lang="en-US" b="1" dirty="0">
                <a:latin typeface="Arial"/>
                <a:cs typeface="Arial"/>
              </a:rPr>
              <a:t>Additional Description </a:t>
            </a:r>
            <a:r>
              <a:rPr lang="en-US" dirty="0">
                <a:latin typeface="Arial"/>
                <a:cs typeface="Arial"/>
              </a:rPr>
              <a:t>box that the 100 generators + 400 (not subscribed to </a:t>
            </a:r>
            <a:r>
              <a:rPr lang="en-US">
                <a:latin typeface="Arial"/>
                <a:cs typeface="Arial"/>
              </a:rPr>
              <a:t>full service)</a:t>
            </a:r>
            <a:endParaRPr lang="en-US" dirty="0">
              <a:latin typeface="Arial"/>
              <a:cs typeface="Arial"/>
            </a:endParaRPr>
          </a:p>
        </p:txBody>
      </p:sp>
    </p:spTree>
    <p:extLst>
      <p:ext uri="{BB962C8B-B14F-4D97-AF65-F5344CB8AC3E}">
        <p14:creationId xmlns:p14="http://schemas.microsoft.com/office/powerpoint/2010/main" val="3279208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09" y="854207"/>
            <a:ext cx="2697081" cy="2291863"/>
          </a:xfrm>
        </p:spPr>
        <p:txBody>
          <a:bodyPr>
            <a:noAutofit/>
          </a:bodyPr>
          <a:lstStyle/>
          <a:p>
            <a:pPr algn="ctr"/>
            <a:r>
              <a:rPr lang="en-US" b="1" cap="small" dirty="0">
                <a:solidFill>
                  <a:srgbClr val="355232"/>
                </a:solidFill>
                <a:latin typeface="Arial" panose="020B0604020202020204" pitchFamily="34" charset="0"/>
                <a:cs typeface="Arial" panose="020B0604020202020204" pitchFamily="34" charset="0"/>
              </a:rPr>
              <a:t>Stay </a:t>
            </a:r>
            <a:br>
              <a:rPr lang="en-US" b="1" cap="small" dirty="0">
                <a:solidFill>
                  <a:srgbClr val="355232"/>
                </a:solidFill>
                <a:latin typeface="Arial" panose="020B0604020202020204" pitchFamily="34" charset="0"/>
                <a:cs typeface="Arial" panose="020B0604020202020204" pitchFamily="34" charset="0"/>
              </a:rPr>
            </a:br>
            <a:r>
              <a:rPr lang="en-US" b="1" cap="small" dirty="0">
                <a:solidFill>
                  <a:srgbClr val="355232"/>
                </a:solidFill>
                <a:latin typeface="Arial" panose="020B0604020202020204" pitchFamily="34" charset="0"/>
                <a:cs typeface="Arial" panose="020B0604020202020204" pitchFamily="34" charset="0"/>
              </a:rPr>
              <a:t>Engaged</a:t>
            </a:r>
          </a:p>
        </p:txBody>
      </p:sp>
      <p:pic>
        <p:nvPicPr>
          <p:cNvPr id="35" name="Picture 34" descr="CalRecycle Logo"/>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459" y="3077490"/>
            <a:ext cx="2499360" cy="1792224"/>
          </a:xfrm>
          <a:prstGeom prst="rect">
            <a:avLst/>
          </a:prstGeom>
        </p:spPr>
      </p:pic>
      <p:sp>
        <p:nvSpPr>
          <p:cNvPr id="25" name="TextBox 24">
            <a:extLst>
              <a:ext uri="{FF2B5EF4-FFF2-40B4-BE49-F238E27FC236}">
                <a16:creationId xmlns:a16="http://schemas.microsoft.com/office/drawing/2014/main" id="{3BC5D3F1-7884-491A-8019-D63736AB3C30}"/>
              </a:ext>
            </a:extLst>
          </p:cNvPr>
          <p:cNvSpPr txBox="1"/>
          <p:nvPr/>
        </p:nvSpPr>
        <p:spPr>
          <a:xfrm>
            <a:off x="5235865" y="639877"/>
            <a:ext cx="5786543" cy="1569660"/>
          </a:xfrm>
          <a:prstGeom prst="rect">
            <a:avLst/>
          </a:prstGeom>
          <a:solidFill>
            <a:schemeClr val="accent6">
              <a:lumMod val="60000"/>
              <a:lumOff val="40000"/>
            </a:schemeClr>
          </a:solidFill>
        </p:spPr>
        <p:txBody>
          <a:bodyPr wrap="square">
            <a:spAutoFit/>
          </a:bodyPr>
          <a:lstStyle/>
          <a:p>
            <a:r>
              <a:rPr lang="en-US" sz="2400" b="1" dirty="0">
                <a:latin typeface="Arial" panose="020B0604020202020204" pitchFamily="34" charset="0"/>
                <a:cs typeface="Arial" panose="020B0604020202020204" pitchFamily="34" charset="0"/>
              </a:rPr>
              <a:t>Subscribe to the SLCP Listserv:</a:t>
            </a:r>
          </a:p>
          <a:p>
            <a:r>
              <a:rPr lang="en-US" sz="2400" dirty="0">
                <a:solidFill>
                  <a:schemeClr val="tx1"/>
                </a:solidFill>
                <a:latin typeface="Arial" panose="020B0604020202020204" pitchFamily="34" charset="0"/>
                <a:cs typeface="Arial" panose="020B0604020202020204" pitchFamily="34" charset="0"/>
              </a:rPr>
              <a:t>https://www2.calrecycle.ca.gov/Listservs/</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	Subscribe/152</a:t>
            </a:r>
            <a:endParaRPr lang="en-US" sz="2400" dirty="0">
              <a:latin typeface="Arial" panose="020B0604020202020204" pitchFamily="34" charset="0"/>
              <a:cs typeface="Arial" panose="020B0604020202020204" pitchFamily="34" charset="0"/>
            </a:endParaRPr>
          </a:p>
          <a:p>
            <a:endParaRPr lang="en-US" sz="2400" b="1" dirty="0">
              <a:solidFill>
                <a:schemeClr val="bg1"/>
              </a:solidFill>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1F2CA015-4515-436B-87EB-0B95253F70B9}"/>
              </a:ext>
            </a:extLst>
          </p:cNvPr>
          <p:cNvSpPr txBox="1"/>
          <p:nvPr/>
        </p:nvSpPr>
        <p:spPr>
          <a:xfrm>
            <a:off x="5210283" y="2515041"/>
            <a:ext cx="5786543" cy="1323439"/>
          </a:xfrm>
          <a:prstGeom prst="rect">
            <a:avLst/>
          </a:prstGeom>
          <a:solidFill>
            <a:schemeClr val="accent6">
              <a:lumMod val="60000"/>
              <a:lumOff val="40000"/>
            </a:schemeClr>
          </a:solidFill>
        </p:spPr>
        <p:txBody>
          <a:bodyPr wrap="square">
            <a:spAutoFit/>
          </a:bodyPr>
          <a:lstStyle/>
          <a:p>
            <a:r>
              <a:rPr lang="en-US" sz="2000" b="1" dirty="0">
                <a:latin typeface="Arial"/>
                <a:cs typeface="Arial"/>
              </a:rPr>
              <a:t>SB 1383 homepage</a:t>
            </a:r>
          </a:p>
          <a:p>
            <a:r>
              <a:rPr lang="en-US" dirty="0">
                <a:latin typeface="Arial"/>
                <a:cs typeface="Arial"/>
              </a:rPr>
              <a:t>https://calrecycle.ca.gov/organics/slcp/</a:t>
            </a:r>
            <a:endParaRPr lang="en-US" b="1" dirty="0">
              <a:latin typeface="Arial"/>
              <a:cs typeface="Arial"/>
            </a:endParaRPr>
          </a:p>
          <a:p>
            <a:endParaRPr lang="en-US" b="1" dirty="0">
              <a:latin typeface="Arial"/>
              <a:cs typeface="Arial"/>
            </a:endParaRPr>
          </a:p>
          <a:p>
            <a:endParaRPr lang="en-US" sz="2400" b="1" dirty="0">
              <a:solidFill>
                <a:schemeClr val="bg1"/>
              </a:solidFill>
              <a:latin typeface="Arial" panose="020B0604020202020204" pitchFamily="34" charset="0"/>
              <a:cs typeface="Arial" panose="020B0604020202020204" pitchFamily="34" charset="0"/>
            </a:endParaRPr>
          </a:p>
        </p:txBody>
      </p:sp>
      <p:sp>
        <p:nvSpPr>
          <p:cNvPr id="24" name="TextBox 23"/>
          <p:cNvSpPr txBox="1"/>
          <p:nvPr/>
        </p:nvSpPr>
        <p:spPr>
          <a:xfrm>
            <a:off x="5235865" y="4561756"/>
            <a:ext cx="5760961" cy="707886"/>
          </a:xfrm>
          <a:prstGeom prst="rect">
            <a:avLst/>
          </a:prstGeom>
          <a:solidFill>
            <a:schemeClr val="accent6">
              <a:lumMod val="60000"/>
              <a:lumOff val="40000"/>
            </a:schemeClr>
          </a:solidFill>
        </p:spPr>
        <p:txBody>
          <a:bodyPr wrap="square" lIns="91440" tIns="45720" rIns="91440" bIns="45720" rtlCol="0" anchor="t">
            <a:spAutoFit/>
          </a:bodyPr>
          <a:lstStyle>
            <a:defPPr>
              <a:defRPr lang="en-US"/>
            </a:defPPr>
            <a:lvl1pPr>
              <a:defRPr sz="2000" b="1">
                <a:solidFill>
                  <a:schemeClr val="bg1"/>
                </a:solidFill>
                <a:latin typeface="Arial"/>
                <a:cs typeface="Arial"/>
              </a:defRPr>
            </a:lvl1pPr>
          </a:lstStyle>
          <a:p>
            <a:r>
              <a:rPr lang="en-US" sz="2000" b="1" dirty="0">
                <a:solidFill>
                  <a:schemeClr val="tx1"/>
                </a:solidFill>
                <a:latin typeface="Arial"/>
                <a:cs typeface="Arial"/>
              </a:rPr>
              <a:t>Questions</a:t>
            </a:r>
          </a:p>
          <a:p>
            <a:r>
              <a:rPr lang="en-US" sz="2000" b="1" dirty="0">
                <a:solidFill>
                  <a:schemeClr val="tx1"/>
                </a:solidFill>
                <a:latin typeface="Arial"/>
                <a:cs typeface="Arial"/>
              </a:rPr>
              <a:t>SLCP.Organics@calrecycle.ca.gov</a:t>
            </a:r>
          </a:p>
        </p:txBody>
      </p:sp>
      <p:grpSp>
        <p:nvGrpSpPr>
          <p:cNvPr id="34" name="Group 33">
            <a:extLst>
              <a:ext uri="{C183D7F6-B498-43B3-948B-1728B52AA6E4}">
                <adec:decorative xmlns:adec="http://schemas.microsoft.com/office/drawing/2017/decorative" val="1"/>
              </a:ext>
            </a:extLst>
          </p:cNvPr>
          <p:cNvGrpSpPr/>
          <p:nvPr/>
        </p:nvGrpSpPr>
        <p:grpSpPr>
          <a:xfrm>
            <a:off x="3027739" y="548303"/>
            <a:ext cx="1740903" cy="5195534"/>
            <a:chOff x="627787" y="973937"/>
            <a:chExt cx="1657352" cy="5195534"/>
          </a:xfrm>
        </p:grpSpPr>
        <p:sp>
          <p:nvSpPr>
            <p:cNvPr id="17" name="Oval 16"/>
            <p:cNvSpPr/>
            <p:nvPr/>
          </p:nvSpPr>
          <p:spPr>
            <a:xfrm>
              <a:off x="627789" y="973937"/>
              <a:ext cx="1657350" cy="1655064"/>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 name="Oval 22"/>
            <p:cNvSpPr/>
            <p:nvPr/>
          </p:nvSpPr>
          <p:spPr>
            <a:xfrm>
              <a:off x="627787" y="4514407"/>
              <a:ext cx="1657350" cy="1655064"/>
            </a:xfrm>
            <a:prstGeom prst="ellipse">
              <a:avLst/>
            </a:prstGeom>
            <a:solidFill>
              <a:srgbClr val="35523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0" name="Oval 19"/>
            <p:cNvSpPr/>
            <p:nvPr/>
          </p:nvSpPr>
          <p:spPr>
            <a:xfrm>
              <a:off x="627788" y="2744172"/>
              <a:ext cx="1657350" cy="1655064"/>
            </a:xfrm>
            <a:prstGeom prst="ellipse">
              <a:avLst/>
            </a:prstGeom>
            <a:solidFill>
              <a:srgbClr val="65A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pic>
        <p:nvPicPr>
          <p:cNvPr id="6" name="Picture 5">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68056" y="712599"/>
            <a:ext cx="860265" cy="1044321"/>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56639" y="2800647"/>
            <a:ext cx="1083097" cy="690846"/>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08091" y="4620736"/>
            <a:ext cx="1109476" cy="728365"/>
          </a:xfrm>
          <a:prstGeom prst="rect">
            <a:avLst/>
          </a:prstGeom>
        </p:spPr>
      </p:pic>
    </p:spTree>
    <p:extLst>
      <p:ext uri="{BB962C8B-B14F-4D97-AF65-F5344CB8AC3E}">
        <p14:creationId xmlns:p14="http://schemas.microsoft.com/office/powerpoint/2010/main" val="15416304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1B775D80705A444B69D6928C853CB8D" ma:contentTypeVersion="4" ma:contentTypeDescription="Create a new document." ma:contentTypeScope="" ma:versionID="131aef0d491b06ba21d71734f74c45d6">
  <xsd:schema xmlns:xsd="http://www.w3.org/2001/XMLSchema" xmlns:xs="http://www.w3.org/2001/XMLSchema" xmlns:p="http://schemas.microsoft.com/office/2006/metadata/properties" xmlns:ns2="2144c9b9-034b-4865-b347-40e6d577ec1d" xmlns:ns3="9ac9cc6c-9458-4eb1-844e-936fe487b20a" targetNamespace="http://schemas.microsoft.com/office/2006/metadata/properties" ma:root="true" ma:fieldsID="f0fbd49419fa39d709a6d7539840e7fa" ns2:_="" ns3:_="">
    <xsd:import namespace="2144c9b9-034b-4865-b347-40e6d577ec1d"/>
    <xsd:import namespace="9ac9cc6c-9458-4eb1-844e-936fe487b20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44c9b9-034b-4865-b347-40e6d577ec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c9cc6c-9458-4eb1-844e-936fe487b20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0CF4961-132E-4019-B14F-0442F0D255B5}">
  <ds:schemaRefs>
    <ds:schemaRef ds:uri="http://schemas.microsoft.com/sharepoint/v3/contenttype/forms"/>
  </ds:schemaRefs>
</ds:datastoreItem>
</file>

<file path=customXml/itemProps2.xml><?xml version="1.0" encoding="utf-8"?>
<ds:datastoreItem xmlns:ds="http://schemas.openxmlformats.org/officeDocument/2006/customXml" ds:itemID="{E75E571C-AFEF-4FE3-A4DF-CC7BF7F4E384}">
  <ds:schemaRefs>
    <ds:schemaRef ds:uri="2144c9b9-034b-4865-b347-40e6d577ec1d"/>
    <ds:schemaRef ds:uri="9ac9cc6c-9458-4eb1-844e-936fe487b2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D09122D-48BD-4719-B773-953C13F4C97D}">
  <ds:schemaRefs>
    <ds:schemaRef ds:uri="http://schemas.microsoft.com/office/infopath/2007/PartnerControls"/>
    <ds:schemaRef ds:uri="http://purl.org/dc/elements/1.1/"/>
    <ds:schemaRef ds:uri="http://schemas.microsoft.com/office/2006/documentManagement/types"/>
    <ds:schemaRef ds:uri="2144c9b9-034b-4865-b347-40e6d577ec1d"/>
    <ds:schemaRef ds:uri="9ac9cc6c-9458-4eb1-844e-936fe487b20a"/>
    <ds:schemaRef ds:uri="http://schemas.microsoft.com/office/2006/metadata/properties"/>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579</TotalTime>
  <Words>541</Words>
  <Application>Microsoft Office PowerPoint</Application>
  <PresentationFormat>Widescreen</PresentationFormat>
  <Paragraphs>34</Paragraphs>
  <Slides>5</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    Disclaimer</vt:lpstr>
      <vt:lpstr>CalRecycle </vt:lpstr>
      <vt:lpstr>Instructions for Q&amp;A Session</vt:lpstr>
      <vt:lpstr>Collection Container System Grid Scenario</vt:lpstr>
      <vt:lpstr>Stay  Engaged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Electronic Annual Report (EAR) Webinar Presentation Open Q&amp;A - September 27, 2022</dc:title>
  <dc:creator>Christina Files</dc:creator>
  <cp:lastModifiedBy>Kavanaugh, Dylan@CalRecycle</cp:lastModifiedBy>
  <cp:revision>28</cp:revision>
  <dcterms:created xsi:type="dcterms:W3CDTF">2019-06-24T00:29:55Z</dcterms:created>
  <dcterms:modified xsi:type="dcterms:W3CDTF">2022-09-29T21:44:54Z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0x01010071B775D80705A444B69D6928C853CB8D</vt:lpwstr>
  </property>
</Properties>
</file>