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0"/>
  </p:notesMasterIdLst>
  <p:sldIdLst>
    <p:sldId id="394" r:id="rId5"/>
    <p:sldId id="261" r:id="rId6"/>
    <p:sldId id="270" r:id="rId7"/>
    <p:sldId id="424" r:id="rId8"/>
    <p:sldId id="425" r:id="rId9"/>
    <p:sldId id="426" r:id="rId10"/>
    <p:sldId id="423" r:id="rId11"/>
    <p:sldId id="403" r:id="rId12"/>
    <p:sldId id="404" r:id="rId13"/>
    <p:sldId id="384" r:id="rId14"/>
    <p:sldId id="385" r:id="rId15"/>
    <p:sldId id="415" r:id="rId16"/>
    <p:sldId id="418" r:id="rId17"/>
    <p:sldId id="427" r:id="rId18"/>
    <p:sldId id="413" r:id="rId19"/>
    <p:sldId id="412" r:id="rId20"/>
    <p:sldId id="428" r:id="rId21"/>
    <p:sldId id="405" r:id="rId22"/>
    <p:sldId id="417" r:id="rId23"/>
    <p:sldId id="414" r:id="rId24"/>
    <p:sldId id="422" r:id="rId25"/>
    <p:sldId id="429" r:id="rId26"/>
    <p:sldId id="419" r:id="rId27"/>
    <p:sldId id="430" r:id="rId28"/>
    <p:sldId id="391" r:id="rId29"/>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532F34-1EB1-5AB2-8A0C-B8197A6614BF}" name="Morgan, Cara@CalRecycle" initials="MC" userId="S::Cara.Morgan@CalRecycle.ca.gov::61215e1c-4805-4c36-90c8-befc3cfafc8b" providerId="AD"/>
  <p188:author id="{F15F305E-EC0D-7BFE-D524-820D2E57303E}" name="Parrish, Andrew@CalRecycle" initials="PA" userId="S::Andrew.Parrish@CalRecycle.ca.gov::38b6461d-457b-423f-9c48-f4d74b5393af" providerId="AD"/>
  <p188:author id="{DC76F496-C2F2-F398-8FAF-8C3CA7EFD6FE}" name="Morgan, Cara@CalRecycle" initials="MC" userId="S::cara.morgan@calrecycle.ca.gov::61215e1c-4805-4c36-90c8-befc3cfafc8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organ, Cara@CalRecycle" initials="MC" lastIdx="39" clrIdx="0">
    <p:extLst>
      <p:ext uri="{19B8F6BF-5375-455C-9EA6-DF929625EA0E}">
        <p15:presenceInfo xmlns:p15="http://schemas.microsoft.com/office/powerpoint/2012/main" userId="S-1-5-21-2804241617-4047951476-2148352352-2684" providerId="AD"/>
      </p:ext>
    </p:extLst>
  </p:cmAuthor>
  <p:cmAuthor id="2" name="Iwahiro, Arlene@CalRecycle" initials="IA" lastIdx="55" clrIdx="1">
    <p:extLst>
      <p:ext uri="{19B8F6BF-5375-455C-9EA6-DF929625EA0E}">
        <p15:presenceInfo xmlns:p15="http://schemas.microsoft.com/office/powerpoint/2012/main" userId="S-1-5-21-2804241617-4047951476-2148352352-1800" providerId="AD"/>
      </p:ext>
    </p:extLst>
  </p:cmAuthor>
  <p:cmAuthor id="3" name="Canuela, Curie@CalRecycle" initials="CC" lastIdx="3" clrIdx="2">
    <p:extLst>
      <p:ext uri="{19B8F6BF-5375-455C-9EA6-DF929625EA0E}">
        <p15:presenceInfo xmlns:p15="http://schemas.microsoft.com/office/powerpoint/2012/main" userId="S-1-5-21-2804241617-4047951476-2148352352-2653" providerId="AD"/>
      </p:ext>
    </p:extLst>
  </p:cmAuthor>
  <p:cmAuthor id="4" name="Kyle Pogue" initials="KP" lastIdx="5" clrIdx="3">
    <p:extLst>
      <p:ext uri="{19B8F6BF-5375-455C-9EA6-DF929625EA0E}">
        <p15:presenceInfo xmlns:p15="http://schemas.microsoft.com/office/powerpoint/2012/main" userId="S-1-5-21-2804241617-4047951476-2148352352-269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61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509315-A4B7-4C05-8283-0CA6753C6BEA}" v="42" dt="2023-01-23T16:58:58.2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224" autoAdjust="0"/>
  </p:normalViewPr>
  <p:slideViewPr>
    <p:cSldViewPr snapToGrid="0">
      <p:cViewPr>
        <p:scale>
          <a:sx n="73" d="100"/>
          <a:sy n="73" d="100"/>
        </p:scale>
        <p:origin x="744" y="79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ngaamaa Ma" userId="8b7ffc32-7d68-4dd8-9baa-df2ed0fbfef5" providerId="ADAL" clId="{18509315-A4B7-4C05-8283-0CA6753C6BEA}"/>
    <pc:docChg chg="modSld">
      <pc:chgData name="Dungaamaa Ma" userId="8b7ffc32-7d68-4dd8-9baa-df2ed0fbfef5" providerId="ADAL" clId="{18509315-A4B7-4C05-8283-0CA6753C6BEA}" dt="2023-01-23T17:00:28.559" v="202" actId="13244"/>
      <pc:docMkLst>
        <pc:docMk/>
      </pc:docMkLst>
      <pc:sldChg chg="modSp mod">
        <pc:chgData name="Dungaamaa Ma" userId="8b7ffc32-7d68-4dd8-9baa-df2ed0fbfef5" providerId="ADAL" clId="{18509315-A4B7-4C05-8283-0CA6753C6BEA}" dt="2023-01-23T17:00:28.559" v="202" actId="13244"/>
        <pc:sldMkLst>
          <pc:docMk/>
          <pc:sldMk cId="3989217557" sldId="391"/>
        </pc:sldMkLst>
        <pc:spChg chg="ord">
          <ac:chgData name="Dungaamaa Ma" userId="8b7ffc32-7d68-4dd8-9baa-df2ed0fbfef5" providerId="ADAL" clId="{18509315-A4B7-4C05-8283-0CA6753C6BEA}" dt="2023-01-23T17:00:25.637" v="201" actId="13244"/>
          <ac:spMkLst>
            <pc:docMk/>
            <pc:sldMk cId="3989217557" sldId="391"/>
            <ac:spMk id="2" creationId="{A523D8C4-A047-4296-B6DB-54619111FD00}"/>
          </ac:spMkLst>
        </pc:spChg>
        <pc:spChg chg="ord">
          <ac:chgData name="Dungaamaa Ma" userId="8b7ffc32-7d68-4dd8-9baa-df2ed0fbfef5" providerId="ADAL" clId="{18509315-A4B7-4C05-8283-0CA6753C6BEA}" dt="2023-01-23T17:00:28.559" v="202" actId="13244"/>
          <ac:spMkLst>
            <pc:docMk/>
            <pc:sldMk cId="3989217557" sldId="391"/>
            <ac:spMk id="3" creationId="{2539D427-0BC1-40C9-A286-9B8F9872D443}"/>
          </ac:spMkLst>
        </pc:spChg>
      </pc:sldChg>
      <pc:sldChg chg="modSp">
        <pc:chgData name="Dungaamaa Ma" userId="8b7ffc32-7d68-4dd8-9baa-df2ed0fbfef5" providerId="ADAL" clId="{18509315-A4B7-4C05-8283-0CA6753C6BEA}" dt="2023-01-23T16:58:37.184" v="39" actId="962"/>
        <pc:sldMkLst>
          <pc:docMk/>
          <pc:sldMk cId="978984521" sldId="404"/>
        </pc:sldMkLst>
        <pc:picChg chg="mod">
          <ac:chgData name="Dungaamaa Ma" userId="8b7ffc32-7d68-4dd8-9baa-df2ed0fbfef5" providerId="ADAL" clId="{18509315-A4B7-4C05-8283-0CA6753C6BEA}" dt="2023-01-23T16:58:37.184" v="39" actId="962"/>
          <ac:picMkLst>
            <pc:docMk/>
            <pc:sldMk cId="978984521" sldId="404"/>
            <ac:picMk id="1026" creationId="{E81AE2AE-7AA5-C308-5E99-149C40AD4C5F}"/>
          </ac:picMkLst>
        </pc:picChg>
      </pc:sldChg>
      <pc:sldChg chg="modSp mod">
        <pc:chgData name="Dungaamaa Ma" userId="8b7ffc32-7d68-4dd8-9baa-df2ed0fbfef5" providerId="ADAL" clId="{18509315-A4B7-4C05-8283-0CA6753C6BEA}" dt="2023-01-23T16:59:09.825" v="44" actId="962"/>
        <pc:sldMkLst>
          <pc:docMk/>
          <pc:sldMk cId="3284191561" sldId="405"/>
        </pc:sldMkLst>
        <pc:picChg chg="mod">
          <ac:chgData name="Dungaamaa Ma" userId="8b7ffc32-7d68-4dd8-9baa-df2ed0fbfef5" providerId="ADAL" clId="{18509315-A4B7-4C05-8283-0CA6753C6BEA}" dt="2023-01-23T16:59:09.825" v="44" actId="962"/>
          <ac:picMkLst>
            <pc:docMk/>
            <pc:sldMk cId="3284191561" sldId="405"/>
            <ac:picMk id="3" creationId="{014D1627-2372-1D36-C202-E11DA57EB222}"/>
          </ac:picMkLst>
        </pc:picChg>
      </pc:sldChg>
      <pc:sldChg chg="modSp mod">
        <pc:chgData name="Dungaamaa Ma" userId="8b7ffc32-7d68-4dd8-9baa-df2ed0fbfef5" providerId="ADAL" clId="{18509315-A4B7-4C05-8283-0CA6753C6BEA}" dt="2023-01-23T16:59:07.509" v="43" actId="962"/>
        <pc:sldMkLst>
          <pc:docMk/>
          <pc:sldMk cId="97038019" sldId="412"/>
        </pc:sldMkLst>
        <pc:picChg chg="mod">
          <ac:chgData name="Dungaamaa Ma" userId="8b7ffc32-7d68-4dd8-9baa-df2ed0fbfef5" providerId="ADAL" clId="{18509315-A4B7-4C05-8283-0CA6753C6BEA}" dt="2023-01-23T16:59:07.509" v="43" actId="962"/>
          <ac:picMkLst>
            <pc:docMk/>
            <pc:sldMk cId="97038019" sldId="412"/>
            <ac:picMk id="6" creationId="{9A2B9B8F-5E8F-C539-0134-1C190F7485D6}"/>
          </ac:picMkLst>
        </pc:picChg>
      </pc:sldChg>
      <pc:sldChg chg="modSp mod">
        <pc:chgData name="Dungaamaa Ma" userId="8b7ffc32-7d68-4dd8-9baa-df2ed0fbfef5" providerId="ADAL" clId="{18509315-A4B7-4C05-8283-0CA6753C6BEA}" dt="2023-01-23T16:59:03.537" v="42" actId="962"/>
        <pc:sldMkLst>
          <pc:docMk/>
          <pc:sldMk cId="1883629587" sldId="413"/>
        </pc:sldMkLst>
        <pc:picChg chg="mod">
          <ac:chgData name="Dungaamaa Ma" userId="8b7ffc32-7d68-4dd8-9baa-df2ed0fbfef5" providerId="ADAL" clId="{18509315-A4B7-4C05-8283-0CA6753C6BEA}" dt="2023-01-23T16:59:03.537" v="42" actId="962"/>
          <ac:picMkLst>
            <pc:docMk/>
            <pc:sldMk cId="1883629587" sldId="413"/>
            <ac:picMk id="6" creationId="{FE10F055-97DF-F285-5048-C66251645404}"/>
          </ac:picMkLst>
        </pc:picChg>
      </pc:sldChg>
      <pc:sldChg chg="modSp mod">
        <pc:chgData name="Dungaamaa Ma" userId="8b7ffc32-7d68-4dd8-9baa-df2ed0fbfef5" providerId="ADAL" clId="{18509315-A4B7-4C05-8283-0CA6753C6BEA}" dt="2023-01-23T17:00:05.666" v="200" actId="962"/>
        <pc:sldMkLst>
          <pc:docMk/>
          <pc:sldMk cId="3767962784" sldId="414"/>
        </pc:sldMkLst>
        <pc:picChg chg="mod">
          <ac:chgData name="Dungaamaa Ma" userId="8b7ffc32-7d68-4dd8-9baa-df2ed0fbfef5" providerId="ADAL" clId="{18509315-A4B7-4C05-8283-0CA6753C6BEA}" dt="2023-01-23T17:00:05.666" v="200" actId="962"/>
          <ac:picMkLst>
            <pc:docMk/>
            <pc:sldMk cId="3767962784" sldId="414"/>
            <ac:picMk id="6" creationId="{775F6A32-4B80-6122-3984-8F8C8DB39D64}"/>
          </ac:picMkLst>
        </pc:picChg>
      </pc:sldChg>
      <pc:sldChg chg="modSp">
        <pc:chgData name="Dungaamaa Ma" userId="8b7ffc32-7d68-4dd8-9baa-df2ed0fbfef5" providerId="ADAL" clId="{18509315-A4B7-4C05-8283-0CA6753C6BEA}" dt="2023-01-23T16:58:49.953" v="40" actId="962"/>
        <pc:sldMkLst>
          <pc:docMk/>
          <pc:sldMk cId="3082438415" sldId="415"/>
        </pc:sldMkLst>
        <pc:picChg chg="mod">
          <ac:chgData name="Dungaamaa Ma" userId="8b7ffc32-7d68-4dd8-9baa-df2ed0fbfef5" providerId="ADAL" clId="{18509315-A4B7-4C05-8283-0CA6753C6BEA}" dt="2023-01-23T16:58:49.953" v="40" actId="962"/>
          <ac:picMkLst>
            <pc:docMk/>
            <pc:sldMk cId="3082438415" sldId="415"/>
            <ac:picMk id="2050" creationId="{93E25DB6-3821-13D0-012E-7A932AA0EC28}"/>
          </ac:picMkLst>
        </pc:picChg>
      </pc:sldChg>
      <pc:sldChg chg="modSp mod">
        <pc:chgData name="Dungaamaa Ma" userId="8b7ffc32-7d68-4dd8-9baa-df2ed0fbfef5" providerId="ADAL" clId="{18509315-A4B7-4C05-8283-0CA6753C6BEA}" dt="2023-01-23T16:59:46.130" v="142" actId="962"/>
        <pc:sldMkLst>
          <pc:docMk/>
          <pc:sldMk cId="2447076896" sldId="417"/>
        </pc:sldMkLst>
        <pc:picChg chg="mod">
          <ac:chgData name="Dungaamaa Ma" userId="8b7ffc32-7d68-4dd8-9baa-df2ed0fbfef5" providerId="ADAL" clId="{18509315-A4B7-4C05-8283-0CA6753C6BEA}" dt="2023-01-23T16:59:46.130" v="142" actId="962"/>
          <ac:picMkLst>
            <pc:docMk/>
            <pc:sldMk cId="2447076896" sldId="417"/>
            <ac:picMk id="4" creationId="{1D5E803F-2961-5847-26AC-6DD6EE06CC93}"/>
          </ac:picMkLst>
        </pc:picChg>
      </pc:sldChg>
      <pc:sldChg chg="modSp">
        <pc:chgData name="Dungaamaa Ma" userId="8b7ffc32-7d68-4dd8-9baa-df2ed0fbfef5" providerId="ADAL" clId="{18509315-A4B7-4C05-8283-0CA6753C6BEA}" dt="2023-01-23T16:58:58.269" v="41" actId="962"/>
        <pc:sldMkLst>
          <pc:docMk/>
          <pc:sldMk cId="1835470815" sldId="418"/>
        </pc:sldMkLst>
        <pc:picChg chg="mod">
          <ac:chgData name="Dungaamaa Ma" userId="8b7ffc32-7d68-4dd8-9baa-df2ed0fbfef5" providerId="ADAL" clId="{18509315-A4B7-4C05-8283-0CA6753C6BEA}" dt="2023-01-23T16:58:58.269" v="41" actId="962"/>
          <ac:picMkLst>
            <pc:docMk/>
            <pc:sldMk cId="1835470815" sldId="418"/>
            <ac:picMk id="1026" creationId="{625D4A0C-4088-0AFE-26E4-633D45A9C30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E5A76AE7-0595-443D-9F19-7A7E9DB1D117}" type="datetimeFigureOut">
              <a:rPr lang="en-US" smtClean="0"/>
              <a:t>1/23/2023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B0B45825-4075-41A0-929A-855EA8E59A51}" type="slidenum">
              <a:rPr lang="en-US" smtClean="0"/>
              <a:t>‹#›</a:t>
            </a:fld>
            <a:endParaRPr lang="en-US"/>
          </a:p>
        </p:txBody>
      </p:sp>
    </p:spTree>
    <p:extLst>
      <p:ext uri="{BB962C8B-B14F-4D97-AF65-F5344CB8AC3E}">
        <p14:creationId xmlns:p14="http://schemas.microsoft.com/office/powerpoint/2010/main" val="4017926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rtl="0">
              <a:buFont typeface="Arial" panose="020B0604020202020204" pitchFamily="34" charset="0"/>
              <a:buNone/>
            </a:pPr>
            <a:endParaRPr lang="en-US" sz="1200" b="0" i="0" u="none" strike="noStrike" kern="1200" baseline="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8C75177-0E99-4E42-8A98-F1DF7FA922E1}" type="slidenum">
              <a:rPr lang="en-US" smtClean="0"/>
              <a:t>1</a:t>
            </a:fld>
            <a:endParaRPr lang="en-US"/>
          </a:p>
        </p:txBody>
      </p:sp>
    </p:spTree>
    <p:extLst>
      <p:ext uri="{BB962C8B-B14F-4D97-AF65-F5344CB8AC3E}">
        <p14:creationId xmlns:p14="http://schemas.microsoft.com/office/powerpoint/2010/main" val="3032495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1774" rtl="0" eaLnBrk="1" fontAlgn="auto" latinLnBrk="0" hangingPunct="1">
              <a:lnSpc>
                <a:spcPct val="100000"/>
              </a:lnSpc>
              <a:spcBef>
                <a:spcPts val="0"/>
              </a:spcBef>
              <a:spcAft>
                <a:spcPts val="0"/>
              </a:spcAft>
              <a:buClrTx/>
              <a:buSzTx/>
              <a:buFontTx/>
              <a:buNone/>
              <a:tabLst/>
              <a:defRPr/>
            </a:pPr>
            <a:br>
              <a:rPr lang="en-US" baseline="0" dirty="0"/>
            </a:br>
            <a:r>
              <a:rPr lang="en-US" sz="1200" b="0" i="0" u="none" kern="1200" dirty="0">
                <a:solidFill>
                  <a:schemeClr val="tx1"/>
                </a:solidFill>
                <a:effectLst/>
                <a:latin typeface="Arial" panose="020B0604020202020204" pitchFamily="34" charset="0"/>
                <a:ea typeface="+mn-ea"/>
                <a:cs typeface="Arial" panose="020B0604020202020204" pitchFamily="34" charset="0"/>
              </a:rPr>
              <a:t>For the purposes of SB 1383 state agencies are included in the definition for non-local entity. Since most participants of this webinar are from state agencies, we will use the term agency instead of non-local entity. </a:t>
            </a:r>
          </a:p>
          <a:p>
            <a:pPr defTabSz="931774"/>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2</a:t>
            </a:fld>
            <a:endParaRPr lang="en-US"/>
          </a:p>
        </p:txBody>
      </p:sp>
    </p:spTree>
    <p:extLst>
      <p:ext uri="{BB962C8B-B14F-4D97-AF65-F5344CB8AC3E}">
        <p14:creationId xmlns:p14="http://schemas.microsoft.com/office/powerpoint/2010/main" val="4097599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0" dirty="0">
                <a:latin typeface="Arial" panose="020B0604020202020204" pitchFamily="34" charset="0"/>
                <a:cs typeface="Arial" panose="020B0604020202020204" pitchFamily="34" charset="0"/>
              </a:rPr>
              <a:t>Here’s an overview of what we will be covering today: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0" i="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3</a:t>
            </a:fld>
            <a:endParaRPr lang="en-US"/>
          </a:p>
        </p:txBody>
      </p:sp>
    </p:spTree>
    <p:extLst>
      <p:ext uri="{BB962C8B-B14F-4D97-AF65-F5344CB8AC3E}">
        <p14:creationId xmlns:p14="http://schemas.microsoft.com/office/powerpoint/2010/main" val="4081674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lvl="0" indent="0">
              <a:buFont typeface="Wingdings" panose="05000000000000000000" pitchFamily="2" charset="2"/>
              <a:buNone/>
            </a:pPr>
            <a:r>
              <a:rPr lang="en-US" sz="1200" b="0" i="0" u="none" kern="1200">
                <a:solidFill>
                  <a:schemeClr val="tx1"/>
                </a:solidFill>
                <a:effectLst/>
                <a:latin typeface="Arial" panose="020B0604020202020204" pitchFamily="34" charset="0"/>
                <a:ea typeface="+mn-ea"/>
                <a:cs typeface="Arial" panose="020B0604020202020204" pitchFamily="34" charset="0"/>
              </a:rPr>
              <a:t>Read bullets off slide.</a:t>
            </a:r>
          </a:p>
        </p:txBody>
      </p:sp>
      <p:sp>
        <p:nvSpPr>
          <p:cNvPr id="4" name="Slide Number Placeholder 3"/>
          <p:cNvSpPr>
            <a:spLocks noGrp="1"/>
          </p:cNvSpPr>
          <p:nvPr>
            <p:ph type="sldNum" sz="quarter" idx="5"/>
          </p:nvPr>
        </p:nvSpPr>
        <p:spPr/>
        <p:txBody>
          <a:bodyPr/>
          <a:lstStyle/>
          <a:p>
            <a:fld id="{B0B45825-4075-41A0-929A-855EA8E59A51}" type="slidenum">
              <a:rPr lang="en-US" smtClean="0"/>
              <a:t>4</a:t>
            </a:fld>
            <a:endParaRPr lang="en-US"/>
          </a:p>
        </p:txBody>
      </p:sp>
    </p:spTree>
    <p:extLst>
      <p:ext uri="{BB962C8B-B14F-4D97-AF65-F5344CB8AC3E}">
        <p14:creationId xmlns:p14="http://schemas.microsoft.com/office/powerpoint/2010/main" val="830616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lvl="0" indent="0">
              <a:buFont typeface="Wingdings" panose="05000000000000000000" pitchFamily="2" charset="2"/>
              <a:buNone/>
            </a:pPr>
            <a:r>
              <a:rPr lang="en-US" sz="1200" b="0" i="0" u="none" kern="1200">
                <a:solidFill>
                  <a:schemeClr val="tx1"/>
                </a:solidFill>
                <a:effectLst/>
                <a:latin typeface="Arial" panose="020B0604020202020204" pitchFamily="34" charset="0"/>
                <a:ea typeface="+mn-ea"/>
                <a:cs typeface="Arial" panose="020B0604020202020204" pitchFamily="34" charset="0"/>
              </a:rPr>
              <a:t>Read bullets off slide.</a:t>
            </a:r>
          </a:p>
        </p:txBody>
      </p:sp>
      <p:sp>
        <p:nvSpPr>
          <p:cNvPr id="4" name="Slide Number Placeholder 3"/>
          <p:cNvSpPr>
            <a:spLocks noGrp="1"/>
          </p:cNvSpPr>
          <p:nvPr>
            <p:ph type="sldNum" sz="quarter" idx="5"/>
          </p:nvPr>
        </p:nvSpPr>
        <p:spPr/>
        <p:txBody>
          <a:bodyPr/>
          <a:lstStyle/>
          <a:p>
            <a:fld id="{B0B45825-4075-41A0-929A-855EA8E59A51}" type="slidenum">
              <a:rPr lang="en-US" smtClean="0"/>
              <a:t>5</a:t>
            </a:fld>
            <a:endParaRPr lang="en-US"/>
          </a:p>
        </p:txBody>
      </p:sp>
    </p:spTree>
    <p:extLst>
      <p:ext uri="{BB962C8B-B14F-4D97-AF65-F5344CB8AC3E}">
        <p14:creationId xmlns:p14="http://schemas.microsoft.com/office/powerpoint/2010/main" val="4148460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lvl="0" indent="0">
              <a:buFont typeface="Wingdings" panose="05000000000000000000" pitchFamily="2" charset="2"/>
              <a:buNone/>
            </a:pPr>
            <a:r>
              <a:rPr lang="en-US" sz="1200" b="0" i="0" u="none" kern="1200">
                <a:solidFill>
                  <a:schemeClr val="tx1"/>
                </a:solidFill>
                <a:effectLst/>
                <a:latin typeface="Arial" panose="020B0604020202020204" pitchFamily="34" charset="0"/>
                <a:ea typeface="+mn-ea"/>
                <a:cs typeface="Arial" panose="020B0604020202020204" pitchFamily="34" charset="0"/>
              </a:rPr>
              <a:t>The types of waivers that state agencies can submit an application for include de-minimis, if a state agency is located within a jurisdiction or census tract that has been granted a waiver by CalRecycle, and physical space. These reasons will be broken down in greater detail later in the presentation.</a:t>
            </a:r>
          </a:p>
        </p:txBody>
      </p:sp>
      <p:sp>
        <p:nvSpPr>
          <p:cNvPr id="4" name="Slide Number Placeholder 3"/>
          <p:cNvSpPr>
            <a:spLocks noGrp="1"/>
          </p:cNvSpPr>
          <p:nvPr>
            <p:ph type="sldNum" sz="quarter" idx="5"/>
          </p:nvPr>
        </p:nvSpPr>
        <p:spPr/>
        <p:txBody>
          <a:bodyPr/>
          <a:lstStyle/>
          <a:p>
            <a:fld id="{B0B45825-4075-41A0-929A-855EA8E59A51}" type="slidenum">
              <a:rPr lang="en-US" smtClean="0"/>
              <a:t>6</a:t>
            </a:fld>
            <a:endParaRPr lang="en-US"/>
          </a:p>
        </p:txBody>
      </p:sp>
    </p:spTree>
    <p:extLst>
      <p:ext uri="{BB962C8B-B14F-4D97-AF65-F5344CB8AC3E}">
        <p14:creationId xmlns:p14="http://schemas.microsoft.com/office/powerpoint/2010/main" val="3726988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lvl="0" indent="0">
              <a:buFont typeface="Wingdings" panose="05000000000000000000" pitchFamily="2" charset="2"/>
              <a:buNone/>
            </a:pPr>
            <a:r>
              <a:rPr lang="en-US" sz="1200" b="0" i="0" u="none" kern="1200">
                <a:solidFill>
                  <a:schemeClr val="tx1"/>
                </a:solidFill>
                <a:effectLst/>
                <a:latin typeface="Arial"/>
                <a:cs typeface="Arial"/>
              </a:rPr>
              <a:t>Reasons why your agency may want to submit a waiver from some or all of the organic waste collection services requirements of Article 5 for some or all of your agency’s locations or facilities are in large part due to agency’s adopting a hybrid or mostly remote working environment the number of employees reported as employed by an agency may not be an accurate reflection of the number of employees working at a location or facility. Which therefore in turn correlates to the amount of solid waste that is produced at a location or facility.</a:t>
            </a:r>
          </a:p>
          <a:p>
            <a:pPr marL="0" lvl="0" indent="0">
              <a:buFont typeface="Wingdings" panose="05000000000000000000" pitchFamily="2" charset="2"/>
              <a:buNone/>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0" lvl="0" indent="0">
              <a:buFont typeface="Wingdings" panose="05000000000000000000" pitchFamily="2" charset="2"/>
              <a:buNone/>
            </a:pPr>
            <a:r>
              <a:rPr lang="en-US" sz="1200" b="0" i="0" u="none" kern="1200" dirty="0">
                <a:solidFill>
                  <a:schemeClr val="tx1"/>
                </a:solidFill>
                <a:effectLst/>
                <a:latin typeface="Arial" panose="020B0604020202020204" pitchFamily="34" charset="0"/>
                <a:ea typeface="+mn-ea"/>
                <a:cs typeface="Arial" panose="020B0604020202020204" pitchFamily="34" charset="0"/>
              </a:rPr>
              <a:t>A waiver is the documentation that your agency will need to support that organics diversion does not need to occur at an individual location. A waiver will be needed for each location or facility. An agency cannot submit one waiver that will cover all of its facilities or agency as a whole. More detail on this process to come as part of this presentation.</a:t>
            </a:r>
          </a:p>
        </p:txBody>
      </p:sp>
      <p:sp>
        <p:nvSpPr>
          <p:cNvPr id="4" name="Slide Number Placeholder 3"/>
          <p:cNvSpPr>
            <a:spLocks noGrp="1"/>
          </p:cNvSpPr>
          <p:nvPr>
            <p:ph type="sldNum" sz="quarter" idx="5"/>
          </p:nvPr>
        </p:nvSpPr>
        <p:spPr/>
        <p:txBody>
          <a:bodyPr/>
          <a:lstStyle/>
          <a:p>
            <a:fld id="{B0B45825-4075-41A0-929A-855EA8E59A51}" type="slidenum">
              <a:rPr lang="en-US" smtClean="0"/>
              <a:t>7</a:t>
            </a:fld>
            <a:endParaRPr lang="en-US"/>
          </a:p>
        </p:txBody>
      </p:sp>
    </p:spTree>
    <p:extLst>
      <p:ext uri="{BB962C8B-B14F-4D97-AF65-F5344CB8AC3E}">
        <p14:creationId xmlns:p14="http://schemas.microsoft.com/office/powerpoint/2010/main" val="3926276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I just want to give a quick reminder of how the question and answer session will go</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To ask a question via the Zoom platform, type your question into the “chat” pane.</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Once called upon, please unmute yourself and state your name and affiliation when asked by CalRecycle staff. </a:t>
            </a:r>
            <a:endParaRPr lang="en-US" sz="2000" b="0" i="0" dirty="0">
              <a:solidFill>
                <a:srgbClr val="000000"/>
              </a:solidFill>
              <a:effectLst/>
              <a:latin typeface="Calibri" panose="020F0502020204030204" pitchFamily="34" charset="0"/>
            </a:endParaRPr>
          </a:p>
          <a:p>
            <a:pPr marL="171450" indent="-171450" rtl="0">
              <a:buFont typeface="Arial" panose="020B0604020202020204" pitchFamily="34" charset="0"/>
              <a:buChar char="•"/>
            </a:pPr>
            <a:r>
              <a:rPr kumimoji="0" lang="en-US"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If you cannot unmute, or we are not able to get to your question, please also submit it to: </a:t>
            </a:r>
            <a:r>
              <a:rPr kumimoji="0" lang="en-US" sz="1400" b="1" i="0" u="none" strike="noStrike" kern="1200" cap="none" spc="0" normalizeH="0" baseline="0" noProof="0" dirty="0">
                <a:ln>
                  <a:noFill/>
                </a:ln>
                <a:solidFill>
                  <a:srgbClr val="0070C0"/>
                </a:solidFill>
                <a:effectLst/>
                <a:uLnTx/>
                <a:uFillTx/>
                <a:latin typeface="Arial" panose="020B060402020202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SARC@calrecycle.ca.gov</a:t>
            </a:r>
            <a:r>
              <a:rPr kumimoji="0" lang="en-US" sz="1400" b="1" i="0" u="none" strike="noStrike" kern="1200" cap="none" spc="0" normalizeH="0" baseline="0" noProof="0" dirty="0">
                <a:ln>
                  <a:noFill/>
                </a:ln>
                <a:solidFill>
                  <a:srgbClr val="0070C0"/>
                </a:solidFill>
                <a:effectLst/>
                <a:uLnTx/>
                <a:uFillTx/>
                <a:latin typeface="Arial" panose="020B0604020202020204" pitchFamily="34" charset="0"/>
                <a:ea typeface="Calibri" panose="020F0502020204030204" pitchFamily="34" charset="0"/>
                <a:cs typeface="Arial" panose="020B0604020202020204" pitchFamily="34" charset="0"/>
              </a:rPr>
              <a:t> </a:t>
            </a:r>
          </a:p>
          <a:p>
            <a:pPr marL="171450" indent="-171450" rtl="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73E3CE-37EA-4A8D-9FA9-538E150B5C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72729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indent="0">
              <a:buFont typeface="Arial" panose="020B0604020202020204" pitchFamily="34" charset="0"/>
              <a:buNone/>
            </a:pPr>
            <a:r>
              <a:rPr lang="en-US" sz="1200" b="0" i="0" u="none" kern="1200" dirty="0">
                <a:solidFill>
                  <a:schemeClr val="tx1"/>
                </a:solidFill>
                <a:effectLst/>
                <a:latin typeface="Arial" panose="020B0604020202020204" pitchFamily="34" charset="0"/>
                <a:ea typeface="+mn-ea"/>
                <a:cs typeface="Arial" panose="020B0604020202020204" pitchFamily="34" charset="0"/>
              </a:rPr>
              <a:t>Here is where you can find a link to download the application form. Calrecycle.ca.gov/organics/</a:t>
            </a:r>
            <a:r>
              <a:rPr lang="en-US" sz="1200" b="0" i="0" u="none" kern="1200" dirty="0" err="1">
                <a:solidFill>
                  <a:schemeClr val="tx1"/>
                </a:solidFill>
                <a:effectLst/>
                <a:latin typeface="Arial" panose="020B0604020202020204" pitchFamily="34" charset="0"/>
                <a:ea typeface="+mn-ea"/>
                <a:cs typeface="Arial" panose="020B0604020202020204" pitchFamily="34" charset="0"/>
              </a:rPr>
              <a:t>slcp</a:t>
            </a:r>
            <a:r>
              <a:rPr lang="en-US" sz="1200" b="0" i="0" u="none" kern="1200" dirty="0">
                <a:solidFill>
                  <a:schemeClr val="tx1"/>
                </a:solidFill>
                <a:effectLst/>
                <a:latin typeface="Arial" panose="020B0604020202020204" pitchFamily="34" charset="0"/>
                <a:ea typeface="+mn-ea"/>
                <a:cs typeface="Arial" panose="020B0604020202020204" pitchFamily="34" charset="0"/>
              </a:rPr>
              <a:t>/waivers</a:t>
            </a:r>
          </a:p>
          <a:p>
            <a:pPr marL="0" indent="0">
              <a:buFont typeface="Arial" panose="020B0604020202020204" pitchFamily="34" charset="0"/>
              <a:buNone/>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200" b="0" i="0" u="none" kern="1200" dirty="0">
                <a:solidFill>
                  <a:schemeClr val="tx1"/>
                </a:solidFill>
                <a:effectLst/>
                <a:latin typeface="Arial" panose="020B0604020202020204" pitchFamily="34" charset="0"/>
                <a:ea typeface="+mn-ea"/>
                <a:cs typeface="Arial" panose="020B0604020202020204" pitchFamily="34" charset="0"/>
              </a:rPr>
              <a:t>DEMO: Go to website and show where the form can be found.</a:t>
            </a:r>
          </a:p>
          <a:p>
            <a:pPr marL="0" lvl="0" indent="0">
              <a:buFont typeface="Wingdings" panose="05000000000000000000" pitchFamily="2" charset="2"/>
              <a:buNone/>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B0B45825-4075-41A0-929A-855EA8E59A51}" type="slidenum">
              <a:rPr lang="en-US" smtClean="0"/>
              <a:t>9</a:t>
            </a:fld>
            <a:endParaRPr lang="en-US"/>
          </a:p>
        </p:txBody>
      </p:sp>
    </p:spTree>
    <p:extLst>
      <p:ext uri="{BB962C8B-B14F-4D97-AF65-F5344CB8AC3E}">
        <p14:creationId xmlns:p14="http://schemas.microsoft.com/office/powerpoint/2010/main" val="2190957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lvl="0" indent="0">
              <a:buFont typeface="Wingdings" panose="05000000000000000000" pitchFamily="2" charset="2"/>
              <a:buNone/>
            </a:pPr>
            <a:r>
              <a:rPr lang="en-US" sz="1200" b="0" i="0" u="none" kern="1200">
                <a:solidFill>
                  <a:schemeClr val="tx1"/>
                </a:solidFill>
                <a:effectLst/>
                <a:latin typeface="Arial" panose="020B0604020202020204" pitchFamily="34" charset="0"/>
                <a:ea typeface="+mn-ea"/>
                <a:cs typeface="Arial" panose="020B0604020202020204" pitchFamily="34" charset="0"/>
              </a:rPr>
              <a:t>Solid waste is trash, recycling, and organic waste collectively. The organic waste materials that most state agencies will manage are food scraps, food soiled paper, grass, landscaping and pruning waste, paper, and cardboard.</a:t>
            </a:r>
          </a:p>
        </p:txBody>
      </p:sp>
      <p:sp>
        <p:nvSpPr>
          <p:cNvPr id="4" name="Slide Number Placeholder 3"/>
          <p:cNvSpPr>
            <a:spLocks noGrp="1"/>
          </p:cNvSpPr>
          <p:nvPr>
            <p:ph type="sldNum" sz="quarter" idx="5"/>
          </p:nvPr>
        </p:nvSpPr>
        <p:spPr/>
        <p:txBody>
          <a:bodyPr/>
          <a:lstStyle/>
          <a:p>
            <a:fld id="{B0B45825-4075-41A0-929A-855EA8E59A51}" type="slidenum">
              <a:rPr lang="en-US" smtClean="0"/>
              <a:t>10</a:t>
            </a:fld>
            <a:endParaRPr lang="en-US"/>
          </a:p>
        </p:txBody>
      </p:sp>
    </p:spTree>
    <p:extLst>
      <p:ext uri="{BB962C8B-B14F-4D97-AF65-F5344CB8AC3E}">
        <p14:creationId xmlns:p14="http://schemas.microsoft.com/office/powerpoint/2010/main" val="5431665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kern="1200" baseline="0">
                <a:solidFill>
                  <a:schemeClr val="tx1"/>
                </a:solidFill>
                <a:effectLst/>
                <a:latin typeface="Arial" panose="020B0604020202020204" pitchFamily="34" charset="0"/>
                <a:ea typeface="+mn-ea"/>
                <a:cs typeface="Arial" panose="020B0604020202020204" pitchFamily="34" charset="0"/>
              </a:rPr>
              <a:t>CalRecycle can issue a waiver if a non-local entity provides documentation that any of the following apply:</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US" sz="1200" b="0" i="0" kern="120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200" b="0" i="0" kern="1200">
                <a:solidFill>
                  <a:schemeClr val="tx1"/>
                </a:solidFill>
                <a:effectLst/>
                <a:latin typeface="Arial" panose="020B0604020202020204" pitchFamily="34" charset="0"/>
                <a:ea typeface="+mn-ea"/>
                <a:cs typeface="Arial" panose="020B0604020202020204" pitchFamily="34" charset="0"/>
              </a:rPr>
              <a:t>The first waiver</a:t>
            </a:r>
            <a:r>
              <a:rPr lang="en-US" sz="1200" b="0" i="0" kern="1200" baseline="0">
                <a:solidFill>
                  <a:schemeClr val="tx1"/>
                </a:solidFill>
                <a:effectLst/>
                <a:latin typeface="Arial" panose="020B0604020202020204" pitchFamily="34" charset="0"/>
                <a:ea typeface="+mn-ea"/>
                <a:cs typeface="Arial" panose="020B0604020202020204" pitchFamily="34" charset="0"/>
              </a:rPr>
              <a:t> for collection service can be issued </a:t>
            </a:r>
            <a:r>
              <a:rPr lang="en-US" sz="1200" b="0" i="0" kern="1200">
                <a:solidFill>
                  <a:schemeClr val="tx1"/>
                </a:solidFill>
                <a:effectLst/>
                <a:latin typeface="Arial" panose="020B0604020202020204" pitchFamily="34" charset="0"/>
                <a:ea typeface="+mn-ea"/>
                <a:cs typeface="Arial" panose="020B0604020202020204" pitchFamily="34" charset="0"/>
              </a:rPr>
              <a:t>if a non-local entity generates a de minimis amount of material in the blue</a:t>
            </a:r>
            <a:r>
              <a:rPr lang="en-US" sz="1200" b="0" i="0" kern="1200" baseline="0">
                <a:solidFill>
                  <a:schemeClr val="tx1"/>
                </a:solidFill>
                <a:effectLst/>
                <a:latin typeface="Arial" panose="020B0604020202020204" pitchFamily="34" charset="0"/>
                <a:ea typeface="+mn-ea"/>
                <a:cs typeface="Arial" panose="020B0604020202020204" pitchFamily="34" charset="0"/>
              </a:rPr>
              <a:t> and/or green container. De </a:t>
            </a:r>
            <a:r>
              <a:rPr lang="en-US" sz="1200" b="0" i="0" kern="1200" baseline="0" err="1">
                <a:solidFill>
                  <a:schemeClr val="tx1"/>
                </a:solidFill>
                <a:effectLst/>
                <a:latin typeface="Arial" panose="020B0604020202020204" pitchFamily="34" charset="0"/>
                <a:ea typeface="+mn-ea"/>
                <a:cs typeface="Arial" panose="020B0604020202020204" pitchFamily="34" charset="0"/>
              </a:rPr>
              <a:t>minimis</a:t>
            </a:r>
            <a:r>
              <a:rPr lang="en-US" sz="1200" b="0" i="0" kern="1200" baseline="0">
                <a:solidFill>
                  <a:schemeClr val="tx1"/>
                </a:solidFill>
                <a:effectLst/>
                <a:latin typeface="Arial" panose="020B0604020202020204" pitchFamily="34" charset="0"/>
                <a:ea typeface="+mn-ea"/>
                <a:cs typeface="Arial" panose="020B0604020202020204" pitchFamily="34" charset="0"/>
              </a:rPr>
              <a:t> amounts of waste are either of the following:</a:t>
            </a:r>
          </a:p>
          <a:p>
            <a:pPr marL="1028700" marR="0" lvl="1" indent="-571500" algn="l" defTabSz="914400" rtl="0" eaLnBrk="1" fontAlgn="auto" latinLnBrk="0" hangingPunct="1">
              <a:lnSpc>
                <a:spcPct val="100000"/>
              </a:lnSpc>
              <a:spcBef>
                <a:spcPts val="0"/>
              </a:spcBef>
              <a:spcAft>
                <a:spcPts val="0"/>
              </a:spcAft>
              <a:buClrTx/>
              <a:buSzTx/>
              <a:buFont typeface="+mj-lt"/>
              <a:buAutoNum type="romanLcPeriod"/>
              <a:tabLst/>
              <a:defRPr/>
            </a:pPr>
            <a:r>
              <a:rPr lang="en-US" sz="3200"/>
              <a:t>Solid waste is 2 cy or more and organic waste is less than 20 gallons per week</a:t>
            </a:r>
          </a:p>
          <a:p>
            <a:pPr marL="1028700" marR="0" lvl="1" indent="-571500" algn="l" defTabSz="914400" rtl="0" eaLnBrk="1" fontAlgn="auto" latinLnBrk="0" hangingPunct="1">
              <a:lnSpc>
                <a:spcPct val="100000"/>
              </a:lnSpc>
              <a:spcBef>
                <a:spcPts val="0"/>
              </a:spcBef>
              <a:spcAft>
                <a:spcPts val="0"/>
              </a:spcAft>
              <a:buClrTx/>
              <a:buSzTx/>
              <a:buFont typeface="+mj-lt"/>
              <a:buAutoNum type="romanLcPeriod"/>
              <a:tabLst/>
              <a:defRPr/>
            </a:pPr>
            <a:r>
              <a:rPr lang="en-US" sz="3200"/>
              <a:t>Solid waste is less than 2 cy and organic waste is less than 10 gallons per week</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a:solidFill>
                  <a:schemeClr val="tx1"/>
                </a:solidFill>
                <a:effectLst/>
                <a:latin typeface="Arial" panose="020B0604020202020204" pitchFamily="34" charset="0"/>
                <a:ea typeface="+mn-ea"/>
                <a:cs typeface="Arial" panose="020B0604020202020204" pitchFamily="34" charset="0"/>
              </a:rPr>
              <a:t>For example:</a:t>
            </a:r>
            <a:r>
              <a:rPr lang="en-US" sz="1200" b="0" i="0" kern="1200" baseline="0">
                <a:solidFill>
                  <a:schemeClr val="tx1"/>
                </a:solidFill>
                <a:effectLst/>
                <a:latin typeface="Arial" panose="020B0604020202020204" pitchFamily="34" charset="0"/>
                <a:ea typeface="+mn-ea"/>
                <a:cs typeface="Arial" panose="020B0604020202020204" pitchFamily="34" charset="0"/>
              </a:rPr>
              <a:t> In a three container collection service,</a:t>
            </a:r>
            <a:r>
              <a:rPr lang="en-US" sz="1200" b="0" i="0" kern="1200">
                <a:solidFill>
                  <a:schemeClr val="tx1"/>
                </a:solidFill>
                <a:effectLst/>
                <a:latin typeface="Arial" panose="020B0604020202020204" pitchFamily="34" charset="0"/>
                <a:ea typeface="+mn-ea"/>
                <a:cs typeface="Arial" panose="020B0604020202020204" pitchFamily="34" charset="0"/>
              </a:rPr>
              <a:t> if there is no organic</a:t>
            </a:r>
            <a:r>
              <a:rPr lang="en-US" sz="1200" b="0" i="0" kern="1200" baseline="0">
                <a:solidFill>
                  <a:schemeClr val="tx1"/>
                </a:solidFill>
                <a:effectLst/>
                <a:latin typeface="Arial" panose="020B0604020202020204" pitchFamily="34" charset="0"/>
                <a:ea typeface="+mn-ea"/>
                <a:cs typeface="Arial" panose="020B0604020202020204" pitchFamily="34" charset="0"/>
              </a:rPr>
              <a:t> </a:t>
            </a:r>
            <a:r>
              <a:rPr lang="en-US" sz="1200" b="0" i="0" kern="1200">
                <a:solidFill>
                  <a:schemeClr val="tx1"/>
                </a:solidFill>
                <a:effectLst/>
                <a:latin typeface="Arial" panose="020B0604020202020204" pitchFamily="34" charset="0"/>
                <a:ea typeface="+mn-ea"/>
                <a:cs typeface="Arial" panose="020B0604020202020204" pitchFamily="34" charset="0"/>
              </a:rPr>
              <a:t>waste stream present (material that would go in the green container) , then a green container collection service is not necessary. However, a blue recycling container collection service would still need to be provided for the collection of other organic waste, such as paper products and cardboard.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a:solidFill>
                  <a:schemeClr val="tx1"/>
                </a:solidFill>
                <a:effectLst/>
                <a:latin typeface="Arial" panose="020B0604020202020204" pitchFamily="34" charset="0"/>
                <a:ea typeface="+mn-ea"/>
                <a:cs typeface="Arial" panose="020B0604020202020204" pitchFamily="34" charset="0"/>
              </a:rPr>
              <a:t>If there is a de </a:t>
            </a:r>
            <a:r>
              <a:rPr lang="en-US" sz="1200" b="0" i="0" kern="1200" err="1">
                <a:solidFill>
                  <a:schemeClr val="tx1"/>
                </a:solidFill>
                <a:effectLst/>
                <a:latin typeface="Arial" panose="020B0604020202020204" pitchFamily="34" charset="0"/>
                <a:ea typeface="+mn-ea"/>
                <a:cs typeface="Arial" panose="020B0604020202020204" pitchFamily="34" charset="0"/>
              </a:rPr>
              <a:t>minimis</a:t>
            </a:r>
            <a:r>
              <a:rPr lang="en-US" sz="1200" b="0" i="0" kern="1200">
                <a:solidFill>
                  <a:schemeClr val="tx1"/>
                </a:solidFill>
                <a:effectLst/>
                <a:latin typeface="Arial" panose="020B0604020202020204" pitchFamily="34" charset="0"/>
                <a:ea typeface="+mn-ea"/>
                <a:cs typeface="Arial" panose="020B0604020202020204" pitchFamily="34" charset="0"/>
              </a:rPr>
              <a:t> waiver for collection,</a:t>
            </a:r>
            <a:r>
              <a:rPr lang="en-US" sz="1200" b="0" i="0" kern="1200" baseline="0">
                <a:solidFill>
                  <a:schemeClr val="tx1"/>
                </a:solidFill>
                <a:effectLst/>
                <a:latin typeface="Arial" panose="020B0604020202020204" pitchFamily="34" charset="0"/>
                <a:ea typeface="+mn-ea"/>
                <a:cs typeface="Arial" panose="020B0604020202020204" pitchFamily="34" charset="0"/>
              </a:rPr>
              <a:t> then the associated internal container would not be necessary.</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i="0" kern="1200" baseline="0">
                <a:solidFill>
                  <a:schemeClr val="tx1"/>
                </a:solidFill>
                <a:effectLst/>
                <a:latin typeface="Arial" panose="020B0604020202020204" pitchFamily="34" charset="0"/>
                <a:ea typeface="+mn-ea"/>
                <a:cs typeface="Arial" panose="020B0604020202020204" pitchFamily="34" charset="0"/>
              </a:rPr>
              <a:t>In the example above if you have no material for the green container, such as an office building that does not generate food or </a:t>
            </a:r>
            <a:r>
              <a:rPr lang="en-US" b="0" i="0" kern="1200" baseline="0" err="1">
                <a:solidFill>
                  <a:schemeClr val="tx1"/>
                </a:solidFill>
                <a:effectLst/>
                <a:latin typeface="Arial" panose="020B0604020202020204" pitchFamily="34" charset="0"/>
                <a:ea typeface="+mn-ea"/>
                <a:cs typeface="Arial" panose="020B0604020202020204" pitchFamily="34" charset="0"/>
              </a:rPr>
              <a:t>greenwaste</a:t>
            </a:r>
            <a:r>
              <a:rPr lang="en-US" b="0" i="0" kern="1200" baseline="0">
                <a:solidFill>
                  <a:schemeClr val="tx1"/>
                </a:solidFill>
                <a:effectLst/>
                <a:latin typeface="Arial" panose="020B0604020202020204" pitchFamily="34" charset="0"/>
                <a:ea typeface="+mn-ea"/>
                <a:cs typeface="Arial" panose="020B0604020202020204" pitchFamily="34" charset="0"/>
              </a:rPr>
              <a:t>, then the office building would not need to have internal containers for food.</a:t>
            </a:r>
            <a:endParaRPr lang="en-US" b="0" i="0">
              <a:latin typeface="Arial" panose="020B0604020202020204" pitchFamily="34" charset="0"/>
              <a:cs typeface="Arial" panose="020B0604020202020204" pitchFamily="34" charset="0"/>
            </a:endParaRPr>
          </a:p>
          <a:p>
            <a:endParaRPr lang="en-US" sz="1200" b="0" kern="1200">
              <a:solidFill>
                <a:schemeClr val="tx1"/>
              </a:solidFill>
              <a:effectLst/>
              <a:latin typeface="Arial" panose="020B0604020202020204" pitchFamily="34" charset="0"/>
              <a:ea typeface="+mn-ea"/>
              <a:cs typeface="Arial" panose="020B0604020202020204" pitchFamily="34" charset="0"/>
            </a:endParaRPr>
          </a:p>
          <a:p>
            <a:r>
              <a:rPr lang="en-US" sz="1200" b="0" kern="1200" baseline="0">
                <a:solidFill>
                  <a:schemeClr val="tx1"/>
                </a:solidFill>
                <a:effectLst/>
                <a:latin typeface="Arial" panose="020B0604020202020204" pitchFamily="34" charset="0"/>
                <a:ea typeface="+mn-ea"/>
                <a:cs typeface="Arial" panose="020B0604020202020204" pitchFamily="34" charset="0"/>
              </a:rPr>
              <a:t>If a jurisdiction that a non-local entity is located in is granted a waiver pursuant to Section 18984.12, then the non-local entity will not have to comply with the requirements in Article 5.  The non-local entity will need to submit a request to CalRecycle.</a:t>
            </a:r>
          </a:p>
          <a:p>
            <a:pPr marL="628650" lvl="1" indent="-171450">
              <a:buFont typeface="Arial" panose="020B0604020202020204" pitchFamily="34" charset="0"/>
              <a:buChar char="•"/>
            </a:pPr>
            <a:r>
              <a:rPr lang="en-US" sz="1200" b="0" kern="1200" baseline="0">
                <a:solidFill>
                  <a:schemeClr val="tx1"/>
                </a:solidFill>
                <a:effectLst/>
                <a:latin typeface="Arial" panose="020B0604020202020204" pitchFamily="34" charset="0"/>
                <a:ea typeface="+mn-ea"/>
                <a:cs typeface="Arial" panose="020B0604020202020204" pitchFamily="34" charset="0"/>
              </a:rPr>
              <a:t>This was done because if the jurisdictions in these areas do not have to comply with Article 3 then there will not be collection services available for non-local entities to utilize.</a:t>
            </a:r>
          </a:p>
          <a:p>
            <a:pPr marL="628650" lvl="1" indent="-171450">
              <a:buFont typeface="Arial" panose="020B0604020202020204" pitchFamily="34" charset="0"/>
              <a:buChar char="•"/>
            </a:pPr>
            <a:r>
              <a:rPr lang="en-US" sz="1200" b="0" kern="1200" baseline="0">
                <a:solidFill>
                  <a:schemeClr val="tx1"/>
                </a:solidFill>
                <a:effectLst/>
                <a:latin typeface="Arial" panose="020B0604020202020204" pitchFamily="34" charset="0"/>
                <a:ea typeface="+mn-ea"/>
                <a:cs typeface="Arial" panose="020B0604020202020204" pitchFamily="34" charset="0"/>
              </a:rPr>
              <a:t>CalRecycle will be publishing on its website the jurisdictions and census tracts (for unincorporated areas) that meet the thresholds for a waiver.  This will be published after the 2020 Census data is available.  Non-local entities will be able to review this information to determine if they are in a jurisdiction or census tract that is waived.  </a:t>
            </a:r>
          </a:p>
          <a:p>
            <a:pPr marL="457200" lvl="1" indent="0">
              <a:buFont typeface="Arial" panose="020B0604020202020204" pitchFamily="34" charset="0"/>
              <a:buNone/>
            </a:pPr>
            <a:endParaRPr lang="en-US" sz="1200" b="0" kern="1200" baseline="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200" b="0" kern="1200">
                <a:solidFill>
                  <a:schemeClr val="tx1"/>
                </a:solidFill>
                <a:effectLst/>
                <a:latin typeface="Arial" panose="020B0604020202020204" pitchFamily="34" charset="0"/>
                <a:ea typeface="+mn-ea"/>
                <a:cs typeface="Arial" panose="020B0604020202020204" pitchFamily="34" charset="0"/>
              </a:rPr>
              <a:t>A physical space waiver may be granted for a non-local entity if it provides documentation that </a:t>
            </a:r>
            <a:r>
              <a:rPr lang="en-US" sz="1200" b="0" i="0" kern="1200">
                <a:solidFill>
                  <a:schemeClr val="tx1"/>
                </a:solidFill>
                <a:effectLst/>
                <a:latin typeface="Arial" panose="020B0604020202020204" pitchFamily="34" charset="0"/>
                <a:ea typeface="+mn-ea"/>
                <a:cs typeface="Arial" panose="020B0604020202020204" pitchFamily="34" charset="0"/>
              </a:rPr>
              <a:t>a hauler, licensed architect, licensed engineer, or a similarly qualified entity has determined there </a:t>
            </a:r>
            <a:r>
              <a:rPr lang="en-US" sz="1200" b="0" kern="1200">
                <a:solidFill>
                  <a:schemeClr val="tx1"/>
                </a:solidFill>
                <a:effectLst/>
                <a:latin typeface="Arial" panose="020B0604020202020204" pitchFamily="34" charset="0"/>
                <a:ea typeface="+mn-ea"/>
                <a:cs typeface="Arial" panose="020B0604020202020204" pitchFamily="34" charset="0"/>
              </a:rPr>
              <a:t>is inadequate space for separate organic waste containers. </a:t>
            </a:r>
          </a:p>
          <a:p>
            <a:pPr marL="628650" lvl="1" indent="-171450">
              <a:buFont typeface="Arial" panose="020B0604020202020204" pitchFamily="34" charset="0"/>
              <a:buChar char="•"/>
            </a:pPr>
            <a:r>
              <a:rPr lang="en-US" sz="1200" b="0" kern="1200">
                <a:solidFill>
                  <a:schemeClr val="tx1"/>
                </a:solidFill>
                <a:effectLst/>
                <a:latin typeface="Arial" panose="020B0604020202020204" pitchFamily="34" charset="0"/>
                <a:ea typeface="+mn-ea"/>
                <a:cs typeface="Arial" panose="020B0604020202020204" pitchFamily="34" charset="0"/>
              </a:rPr>
              <a:t>This waiver is only applicable in limited scenarios and should decrease in use over the years. </a:t>
            </a:r>
          </a:p>
          <a:p>
            <a:pPr marL="628650" lvl="1" indent="-171450">
              <a:buFont typeface="Arial" panose="020B0604020202020204" pitchFamily="34" charset="0"/>
              <a:buChar char="•"/>
            </a:pPr>
            <a:r>
              <a:rPr lang="en-US" sz="1200" b="0" kern="1200">
                <a:solidFill>
                  <a:schemeClr val="tx1"/>
                </a:solidFill>
                <a:effectLst/>
                <a:latin typeface="Arial" panose="020B0604020202020204" pitchFamily="34" charset="0"/>
                <a:ea typeface="+mn-ea"/>
                <a:cs typeface="Arial" panose="020B0604020202020204" pitchFamily="34" charset="0"/>
              </a:rPr>
              <a:t>There are few instances in which an existing waste collection space could not accommodate an additional organic waste recycling container if the existing containers were downsized.</a:t>
            </a:r>
            <a:endParaRPr lang="en-US" b="0">
              <a:effectLst/>
              <a:latin typeface="Arial" panose="020B0604020202020204" pitchFamily="34" charset="0"/>
              <a:cs typeface="Arial" panose="020B0604020202020204" pitchFamily="34" charset="0"/>
            </a:endParaRPr>
          </a:p>
          <a:p>
            <a:r>
              <a:rPr lang="en-US" sz="1200" b="0" kern="1200">
                <a:solidFill>
                  <a:schemeClr val="tx1"/>
                </a:solidFill>
                <a:effectLst/>
                <a:latin typeface="Arial" panose="020B0604020202020204" pitchFamily="34" charset="0"/>
                <a:ea typeface="+mn-ea"/>
                <a:cs typeface="Arial" panose="020B0604020202020204" pitchFamily="34" charset="0"/>
              </a:rPr>
              <a:t> </a:t>
            </a:r>
            <a:endParaRPr lang="en-US" sz="1200" b="0" i="1" kern="1200" baseline="0">
              <a:solidFill>
                <a:schemeClr val="tx1"/>
              </a:solidFill>
              <a:effectLst/>
              <a:latin typeface="Arial" panose="020B0604020202020204" pitchFamily="34" charset="0"/>
              <a:ea typeface="+mn-ea"/>
              <a:cs typeface="Arial" panose="020B0604020202020204" pitchFamily="34" charset="0"/>
            </a:endParaRPr>
          </a:p>
          <a:p>
            <a:r>
              <a:rPr lang="en-US" sz="1200" i="1" u="sng" kern="1200">
                <a:solidFill>
                  <a:schemeClr val="tx1"/>
                </a:solidFill>
                <a:effectLst/>
                <a:latin typeface="Arial" panose="020B0604020202020204" pitchFamily="34" charset="0"/>
                <a:ea typeface="+mn-ea"/>
                <a:cs typeface="Arial" panose="020B0604020202020204" pitchFamily="34" charset="0"/>
              </a:rPr>
              <a:t>References: </a:t>
            </a:r>
          </a:p>
          <a:p>
            <a:r>
              <a:rPr lang="en-US" sz="1200" i="1" kern="1200">
                <a:solidFill>
                  <a:schemeClr val="tx1"/>
                </a:solidFill>
                <a:effectLst/>
                <a:latin typeface="Arial" panose="020B0604020202020204" pitchFamily="34" charset="0"/>
                <a:ea typeface="+mn-ea"/>
                <a:cs typeface="Arial" panose="020B0604020202020204" pitchFamily="34" charset="0"/>
              </a:rPr>
              <a:t>Low Population: </a:t>
            </a:r>
          </a:p>
          <a:p>
            <a:pPr lvl="1"/>
            <a:r>
              <a:rPr lang="en-US" sz="1200" i="1" kern="1200">
                <a:solidFill>
                  <a:schemeClr val="tx1"/>
                </a:solidFill>
                <a:effectLst/>
                <a:latin typeface="Arial" panose="020B0604020202020204" pitchFamily="34" charset="0"/>
                <a:ea typeface="+mn-ea"/>
                <a:cs typeface="Arial" panose="020B0604020202020204" pitchFamily="34" charset="0"/>
              </a:rPr>
              <a:t>(1) A jurisdiction may apply to the Department for a waiver for the jurisdiction and some or all its generators from some or all of the requirements of this article if the following apply:  </a:t>
            </a:r>
          </a:p>
          <a:p>
            <a:pPr lvl="2"/>
            <a:r>
              <a:rPr lang="en-US" sz="1200" i="1" kern="1200">
                <a:solidFill>
                  <a:schemeClr val="tx1"/>
                </a:solidFill>
                <a:effectLst/>
                <a:latin typeface="Arial" panose="020B0604020202020204" pitchFamily="34" charset="0"/>
                <a:ea typeface="+mn-ea"/>
                <a:cs typeface="Arial" panose="020B0604020202020204" pitchFamily="34" charset="0"/>
              </a:rPr>
              <a:t>(A) The jurisdiction disposed of less than 5,000 tons of solid waste in 2014 as reported in the Disposal Reporting System. </a:t>
            </a:r>
          </a:p>
          <a:p>
            <a:pPr lvl="2"/>
            <a:r>
              <a:rPr lang="en-US" sz="1200" i="1" kern="1200">
                <a:solidFill>
                  <a:schemeClr val="tx1"/>
                </a:solidFill>
                <a:effectLst/>
                <a:latin typeface="Arial" panose="020B0604020202020204" pitchFamily="34" charset="0"/>
                <a:ea typeface="+mn-ea"/>
                <a:cs typeface="Arial" panose="020B0604020202020204" pitchFamily="34" charset="0"/>
              </a:rPr>
              <a:t>(B) The jurisdiction has a total population of less than 7,500 people.  </a:t>
            </a:r>
          </a:p>
          <a:p>
            <a:pPr lvl="1"/>
            <a:r>
              <a:rPr lang="en-US" sz="1200" i="1" kern="1200">
                <a:solidFill>
                  <a:schemeClr val="tx1"/>
                </a:solidFill>
                <a:effectLst/>
                <a:latin typeface="Arial" panose="020B0604020202020204" pitchFamily="34" charset="0"/>
                <a:ea typeface="+mn-ea"/>
                <a:cs typeface="Arial" panose="020B0604020202020204" pitchFamily="34" charset="0"/>
              </a:rPr>
              <a:t>(2) A jurisdiction may apply to the Department for a waiver from some or all of the requirements of this article for census tracts that have a population density of less than 75 people per square mile that are served by the jurisdiction and are located in unincorporated portions of a county.</a:t>
            </a:r>
          </a:p>
          <a:p>
            <a:r>
              <a:rPr lang="en-US" sz="1200" i="1" kern="1200">
                <a:solidFill>
                  <a:schemeClr val="tx1"/>
                </a:solidFill>
                <a:effectLst/>
                <a:latin typeface="Arial" panose="020B0604020202020204" pitchFamily="34" charset="0"/>
                <a:ea typeface="+mn-ea"/>
                <a:cs typeface="Arial" panose="020B0604020202020204" pitchFamily="34" charset="0"/>
              </a:rPr>
              <a:t> </a:t>
            </a:r>
          </a:p>
          <a:p>
            <a:r>
              <a:rPr lang="en-US" sz="1200" i="1" kern="1200">
                <a:solidFill>
                  <a:schemeClr val="tx1"/>
                </a:solidFill>
                <a:effectLst/>
                <a:latin typeface="Arial" panose="020B0604020202020204" pitchFamily="34" charset="0"/>
                <a:ea typeface="+mn-ea"/>
                <a:cs typeface="Arial" panose="020B0604020202020204" pitchFamily="34" charset="0"/>
              </a:rPr>
              <a:t>Rural exemption:</a:t>
            </a:r>
          </a:p>
          <a:p>
            <a:r>
              <a:rPr lang="en-US" sz="1200" i="1" kern="1200">
                <a:solidFill>
                  <a:schemeClr val="tx1"/>
                </a:solidFill>
                <a:effectLst/>
                <a:latin typeface="Arial" panose="020B0604020202020204" pitchFamily="34" charset="0"/>
                <a:ea typeface="+mn-ea"/>
                <a:cs typeface="Arial" panose="020B0604020202020204" pitchFamily="34" charset="0"/>
              </a:rPr>
              <a:t> The Department shall grant an exemption from complying with the organic waste collection requirements specified in this article for rural jurisdictions that meet the definition of a “Rural Jurisdiction” in Section 42649.8 of the Public Resources Code (</a:t>
            </a:r>
            <a:r>
              <a:rPr lang="en-US" sz="1200" i="1" kern="1200" err="1">
                <a:solidFill>
                  <a:schemeClr val="tx1"/>
                </a:solidFill>
                <a:effectLst/>
                <a:latin typeface="Arial" panose="020B0604020202020204" pitchFamily="34" charset="0"/>
                <a:ea typeface="+mn-ea"/>
                <a:cs typeface="Arial" panose="020B0604020202020204" pitchFamily="34" charset="0"/>
              </a:rPr>
              <a:t>MORe</a:t>
            </a:r>
            <a:r>
              <a:rPr lang="en-US" sz="1200" i="1" kern="1200">
                <a:solidFill>
                  <a:schemeClr val="tx1"/>
                </a:solidFill>
                <a:effectLst/>
                <a:latin typeface="Arial" panose="020B0604020202020204" pitchFamily="34" charset="0"/>
                <a:ea typeface="+mn-ea"/>
                <a:cs typeface="Arial" panose="020B0604020202020204" pitchFamily="34" charset="0"/>
              </a:rPr>
              <a:t>), if the governing body of the jurisdiction adopts a resolution that includes a finding as to the purpose of and need for the exemption. </a:t>
            </a:r>
          </a:p>
          <a:p>
            <a:endParaRPr lang="en-US" sz="1200" i="1" kern="1200">
              <a:solidFill>
                <a:schemeClr val="tx1"/>
              </a:solidFill>
              <a:effectLst/>
              <a:latin typeface="Arial" panose="020B0604020202020204" pitchFamily="34" charset="0"/>
              <a:ea typeface="+mn-ea"/>
              <a:cs typeface="Arial" panose="020B0604020202020204" pitchFamily="34" charset="0"/>
            </a:endParaRPr>
          </a:p>
          <a:p>
            <a:r>
              <a:rPr lang="en-US" sz="1200" i="1" kern="1200">
                <a:solidFill>
                  <a:schemeClr val="tx1"/>
                </a:solidFill>
                <a:effectLst/>
                <a:latin typeface="Arial" panose="020B0604020202020204" pitchFamily="34" charset="0"/>
                <a:ea typeface="+mn-ea"/>
                <a:cs typeface="Arial" panose="020B0604020202020204" pitchFamily="34" charset="0"/>
              </a:rPr>
              <a:t>Elevation</a:t>
            </a:r>
            <a:br>
              <a:rPr lang="en-US" sz="1200" i="1" kern="1200">
                <a:solidFill>
                  <a:schemeClr val="tx1"/>
                </a:solidFill>
                <a:effectLst/>
                <a:latin typeface="Arial" panose="020B0604020202020204" pitchFamily="34" charset="0"/>
                <a:ea typeface="+mn-ea"/>
                <a:cs typeface="Arial" panose="020B0604020202020204" pitchFamily="34" charset="0"/>
              </a:rPr>
            </a:br>
            <a:endParaRPr lang="en-US" sz="1200" i="1" kern="1200">
              <a:solidFill>
                <a:schemeClr val="tx1"/>
              </a:solidFill>
              <a:effectLst/>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endParaRPr lang="en-US" sz="1200" b="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11</a:t>
            </a:fld>
            <a:endParaRPr lang="en-US"/>
          </a:p>
        </p:txBody>
      </p:sp>
    </p:spTree>
    <p:extLst>
      <p:ext uri="{BB962C8B-B14F-4D97-AF65-F5344CB8AC3E}">
        <p14:creationId xmlns:p14="http://schemas.microsoft.com/office/powerpoint/2010/main" val="2994978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The first two options on the waiver application for which a waiver can be requested are for what we refer to as de-minimis generation, which means not very much. We will now walk you through the details of these two options. First, we would like to point out that these two options are based on the total solid waste collection service that is subscribed to for your agency. As previously mentioned, solid waste includes all materials (trash, recycling, and organics) generated regardless of the container that they go in. </a:t>
            </a:r>
          </a:p>
          <a:p>
            <a:pPr marL="0" indent="0">
              <a:buFont typeface="Arial" panose="020B0604020202020204" pitchFamily="34" charset="0"/>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The first option of organics generation of less than 20-gallons.</a:t>
            </a:r>
          </a:p>
          <a:p>
            <a:pPr marL="17145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This option would be selected if your agency’s total solid waste collection service subscribed to is two cubic yards or more per week and organic waste subject to collection in a blue or green container is less than 20 gallons per week per container.</a:t>
            </a:r>
          </a:p>
          <a:p>
            <a:pPr marL="0" indent="0">
              <a:buFont typeface="Arial" panose="020B0604020202020204" pitchFamily="34" charset="0"/>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The second option of organics generation of less than 10-gallons.</a:t>
            </a:r>
          </a:p>
          <a:p>
            <a:pPr marL="17145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This option would be selected if your agency’s total solid waste collection service subscribed to is less than two cubic yards per week and organic waste subject to collection in a blue or green container is less than 10 gallons per week per container.</a:t>
            </a:r>
          </a:p>
          <a:p>
            <a:pPr marL="0" indent="0">
              <a:buFont typeface="Arial" panose="020B0604020202020204" pitchFamily="34" charset="0"/>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A visual to help explain these volumes:</a:t>
            </a:r>
          </a:p>
          <a:p>
            <a:pPr marL="628650" lvl="1"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Two cubic yards is equal to a dumpster or bin that is approximately 4 feet by 4 feet by 6 feet</a:t>
            </a:r>
          </a:p>
          <a:p>
            <a:pPr marL="628650" lvl="1"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20 gallons is equal to four (4) orange five (5) gallon Home Deport buckets</a:t>
            </a:r>
          </a:p>
          <a:p>
            <a:pPr marL="628650" lvl="1"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10 gallons is equal to two (2) orange five (5) gallon Home Deport buckets</a:t>
            </a:r>
          </a:p>
          <a:p>
            <a:pPr marL="0" lvl="0" indent="0">
              <a:buFont typeface="Arial" panose="020B0604020202020204" pitchFamily="34" charset="0"/>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On this slide you can see six (6) red boxes. What was just discussed was to determine which box to select on the left side of the screen. Either organics generation of less than 20-gallons or organics generation of less than 10-gallons. Do not select both options. It is one or the other. We will now go into greater detail for the other four (4) red boxes representing the request to waiver blue container services or request to waiver green container services.</a:t>
            </a:r>
          </a:p>
          <a:p>
            <a:pPr marL="0" lvl="0" indent="0">
              <a:buFont typeface="Arial" panose="020B0604020202020204" pitchFamily="34" charset="0"/>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B0B45825-4075-41A0-929A-855EA8E59A51}" type="slidenum">
              <a:rPr lang="en-US" smtClean="0"/>
              <a:t>12</a:t>
            </a:fld>
            <a:endParaRPr lang="en-US"/>
          </a:p>
        </p:txBody>
      </p:sp>
    </p:spTree>
    <p:extLst>
      <p:ext uri="{BB962C8B-B14F-4D97-AF65-F5344CB8AC3E}">
        <p14:creationId xmlns:p14="http://schemas.microsoft.com/office/powerpoint/2010/main" val="41655432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i="0" u="none" kern="1200">
                <a:solidFill>
                  <a:schemeClr val="tx1"/>
                </a:solidFill>
                <a:effectLst/>
                <a:latin typeface="Arial" panose="020B0604020202020204" pitchFamily="34" charset="0"/>
                <a:ea typeface="+mn-ea"/>
                <a:cs typeface="Arial" panose="020B0604020202020204" pitchFamily="34" charset="0"/>
              </a:rPr>
              <a:t>You can see in both options there is also the second requirement to request a waiver from the blue and/or green container services. The materials that can be placed in a green or blue container differ by jurisdiction. Be sure to check with your property manager, hauler, or jurisdiction for which materials go in which containers. </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i="0" u="none" kern="1200">
                <a:solidFill>
                  <a:schemeClr val="tx1"/>
                </a:solidFill>
                <a:effectLst/>
                <a:latin typeface="Arial" panose="020B0604020202020204" pitchFamily="34" charset="0"/>
                <a:ea typeface="+mn-ea"/>
                <a:cs typeface="Arial" panose="020B0604020202020204" pitchFamily="34" charset="0"/>
              </a:rPr>
              <a:t>Common examples of  organic materials that can be placed in a green container are food scraps, food soiled paper, grass, tree trimmings, and bush clippings.</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i="0" u="none" kern="1200">
                <a:solidFill>
                  <a:schemeClr val="tx1"/>
                </a:solidFill>
                <a:effectLst/>
                <a:latin typeface="Arial" panose="020B0604020202020204" pitchFamily="34" charset="0"/>
                <a:ea typeface="+mn-ea"/>
                <a:cs typeface="Arial" panose="020B0604020202020204" pitchFamily="34" charset="0"/>
              </a:rPr>
              <a:t>Common examples of organic materials that can be placed in a blue container are writing paper, copy paper, and cardboard.</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i="0" u="none" kern="1200">
                <a:solidFill>
                  <a:schemeClr val="tx1"/>
                </a:solidFill>
                <a:effectLst/>
                <a:latin typeface="Arial" panose="020B0604020202020204" pitchFamily="34" charset="0"/>
                <a:ea typeface="+mn-ea"/>
                <a:cs typeface="Arial" panose="020B0604020202020204" pitchFamily="34" charset="0"/>
              </a:rPr>
              <a:t>It is likely that the organic materials for which your agency is requesting a waiver from the collection of will be for food scraps and food soiled paper which for most collection services would be placed in the green container.  If your agency is responsible for managing landscaping materials, these organic materials would also most likely be placed in the green container. A request to waive green container services in this case would only be approved if your agency can document that the grass and landscaping and pruning waste is diverted from disposal by self-hauling or by the landscaping company that manages the property.</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i="0" u="none" kern="1200">
                <a:solidFill>
                  <a:schemeClr val="tx1"/>
                </a:solidFill>
                <a:effectLst/>
                <a:latin typeface="Arial" panose="020B0604020202020204" pitchFamily="34" charset="0"/>
                <a:ea typeface="+mn-ea"/>
                <a:cs typeface="Arial" panose="020B0604020202020204" pitchFamily="34" charset="0"/>
              </a:rPr>
              <a:t>A request to waive blue container services will be very rare since other materials (aluminum cans, plastic water bottles, and glass) are also typically mixed with the organic materials (paper and cardboard) for recycling. Not having a blue container collection service may also impact your agency’s ability to successfully maintain diversion requirements established by AB 75 and Mandatory Commercial Recycling or MCR.</a:t>
            </a:r>
          </a:p>
          <a:p>
            <a:pPr marL="0" lvl="0" indent="0">
              <a:buFont typeface="Wingdings" panose="05000000000000000000" pitchFamily="2" charset="2"/>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B0B45825-4075-41A0-929A-855EA8E59A51}" type="slidenum">
              <a:rPr lang="en-US" smtClean="0"/>
              <a:t>13</a:t>
            </a:fld>
            <a:endParaRPr lang="en-US"/>
          </a:p>
        </p:txBody>
      </p:sp>
    </p:spTree>
    <p:extLst>
      <p:ext uri="{BB962C8B-B14F-4D97-AF65-F5344CB8AC3E}">
        <p14:creationId xmlns:p14="http://schemas.microsoft.com/office/powerpoint/2010/main" val="3146328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I just want to give a quick reminder of how the question and answer session will go</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To ask a question via the Zoom platform, type your question into the “chat” pane.</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Once called upon, please unmute yourself and state your name and affiliation when asked by CalRecycle staff. </a:t>
            </a:r>
            <a:endParaRPr lang="en-US" sz="2000" b="0" i="0" dirty="0">
              <a:solidFill>
                <a:srgbClr val="000000"/>
              </a:solidFill>
              <a:effectLst/>
              <a:latin typeface="Calibri" panose="020F0502020204030204" pitchFamily="34" charset="0"/>
            </a:endParaRPr>
          </a:p>
          <a:p>
            <a:pPr marL="171450" indent="-171450" rtl="0">
              <a:buFont typeface="Arial" panose="020B0604020202020204" pitchFamily="34" charset="0"/>
              <a:buChar char="•"/>
            </a:pPr>
            <a:r>
              <a:rPr kumimoji="0" lang="en-US"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If you cannot unmute, or we are not able to get to your question, please also submit it to: </a:t>
            </a:r>
            <a:r>
              <a:rPr kumimoji="0" lang="en-US" sz="1400" b="1" i="0" u="none" strike="noStrike" kern="1200" cap="none" spc="0" normalizeH="0" baseline="0" noProof="0" dirty="0">
                <a:ln>
                  <a:noFill/>
                </a:ln>
                <a:solidFill>
                  <a:srgbClr val="0070C0"/>
                </a:solidFill>
                <a:effectLst/>
                <a:uLnTx/>
                <a:uFillTx/>
                <a:latin typeface="Arial" panose="020B060402020202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SARC@calrecycle.ca.gov</a:t>
            </a:r>
            <a:r>
              <a:rPr kumimoji="0" lang="en-US" sz="1400" b="1" i="0" u="none" strike="noStrike" kern="1200" cap="none" spc="0" normalizeH="0" baseline="0" noProof="0" dirty="0">
                <a:ln>
                  <a:noFill/>
                </a:ln>
                <a:solidFill>
                  <a:srgbClr val="0070C0"/>
                </a:solidFill>
                <a:effectLst/>
                <a:uLnTx/>
                <a:uFillTx/>
                <a:latin typeface="Arial" panose="020B0604020202020204" pitchFamily="34" charset="0"/>
                <a:ea typeface="Calibri" panose="020F0502020204030204" pitchFamily="34" charset="0"/>
                <a:cs typeface="Arial" panose="020B0604020202020204" pitchFamily="34" charset="0"/>
              </a:rPr>
              <a:t> </a:t>
            </a:r>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73E3CE-37EA-4A8D-9FA9-538E150B5C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0614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indent="0">
              <a:buFont typeface="Arial" panose="020B0604020202020204" pitchFamily="34" charset="0"/>
              <a:buNone/>
            </a:pPr>
            <a:r>
              <a:rPr lang="en-US" sz="1200" b="0" i="0" u="none" kern="1200" dirty="0">
                <a:solidFill>
                  <a:schemeClr val="tx1"/>
                </a:solidFill>
                <a:effectLst/>
                <a:latin typeface="Arial" panose="020B0604020202020204" pitchFamily="34" charset="0"/>
                <a:ea typeface="+mn-ea"/>
                <a:cs typeface="Arial" panose="020B0604020202020204" pitchFamily="34" charset="0"/>
              </a:rPr>
              <a:t>Another reason an agency may request a waiver from organic collection service is because that non-local entity may be located within a jurisdiction or census tract that has been granted a waiver by CalRecycle. In this case it is likely that your agency’s ability to divert all organic materials will be limited because the collection service for a particular organic material may not be available.</a:t>
            </a:r>
          </a:p>
          <a:p>
            <a:pPr marL="0" indent="0">
              <a:buFont typeface="Arial" panose="020B0604020202020204" pitchFamily="34" charset="0"/>
              <a:buNone/>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200" b="0" i="0" u="none" kern="1200" dirty="0">
                <a:solidFill>
                  <a:schemeClr val="tx1"/>
                </a:solidFill>
                <a:effectLst/>
                <a:latin typeface="Arial" panose="020B0604020202020204" pitchFamily="34" charset="0"/>
                <a:ea typeface="+mn-ea"/>
                <a:cs typeface="Arial" panose="020B0604020202020204" pitchFamily="34" charset="0"/>
              </a:rPr>
              <a:t>You can navigate to our website to see a listing of jurisdictions that have approved waivers with CalRecycle at calrecycle.ca.gov/organics/</a:t>
            </a:r>
            <a:r>
              <a:rPr lang="en-US" sz="1200" b="0" i="0" u="none" kern="1200" dirty="0" err="1">
                <a:solidFill>
                  <a:schemeClr val="tx1"/>
                </a:solidFill>
                <a:effectLst/>
                <a:latin typeface="Arial" panose="020B0604020202020204" pitchFamily="34" charset="0"/>
                <a:ea typeface="+mn-ea"/>
                <a:cs typeface="Arial" panose="020B0604020202020204" pitchFamily="34" charset="0"/>
              </a:rPr>
              <a:t>slcp</a:t>
            </a:r>
            <a:r>
              <a:rPr lang="en-US" sz="1200" b="0" i="0" u="none" kern="1200" dirty="0">
                <a:solidFill>
                  <a:schemeClr val="tx1"/>
                </a:solidFill>
                <a:effectLst/>
                <a:latin typeface="Arial" panose="020B0604020202020204" pitchFamily="34" charset="0"/>
                <a:ea typeface="+mn-ea"/>
                <a:cs typeface="Arial" panose="020B0604020202020204" pitchFamily="34" charset="0"/>
              </a:rPr>
              <a:t>/waivers/approved. You can also reach out to SARC@calrecycle.ca.gov if you need assistance with determining if your agency or facility falls within an approved census tract that is waived from organic collection services.</a:t>
            </a:r>
          </a:p>
          <a:p>
            <a:pPr marL="0" indent="0">
              <a:buFont typeface="Arial" panose="020B0604020202020204" pitchFamily="34" charset="0"/>
              <a:buNone/>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200" b="0" i="0" u="none" kern="1200" dirty="0">
                <a:solidFill>
                  <a:schemeClr val="tx1"/>
                </a:solidFill>
                <a:effectLst/>
                <a:latin typeface="Arial" panose="020B0604020202020204" pitchFamily="34" charset="0"/>
                <a:ea typeface="+mn-ea"/>
                <a:cs typeface="Arial" panose="020B0604020202020204" pitchFamily="34" charset="0"/>
              </a:rPr>
              <a:t>DEMO: Show how to get to the page that lists the jurisdictions with waivers.</a:t>
            </a:r>
          </a:p>
        </p:txBody>
      </p:sp>
      <p:sp>
        <p:nvSpPr>
          <p:cNvPr id="4" name="Slide Number Placeholder 3"/>
          <p:cNvSpPr>
            <a:spLocks noGrp="1"/>
          </p:cNvSpPr>
          <p:nvPr>
            <p:ph type="sldNum" sz="quarter" idx="5"/>
          </p:nvPr>
        </p:nvSpPr>
        <p:spPr/>
        <p:txBody>
          <a:bodyPr/>
          <a:lstStyle/>
          <a:p>
            <a:fld id="{B0B45825-4075-41A0-929A-855EA8E59A51}" type="slidenum">
              <a:rPr lang="en-US" smtClean="0"/>
              <a:t>15</a:t>
            </a:fld>
            <a:endParaRPr lang="en-US"/>
          </a:p>
        </p:txBody>
      </p:sp>
    </p:spTree>
    <p:extLst>
      <p:ext uri="{BB962C8B-B14F-4D97-AF65-F5344CB8AC3E}">
        <p14:creationId xmlns:p14="http://schemas.microsoft.com/office/powerpoint/2010/main" val="24455766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The final reason for which you can apply for a waiver is if there is physically not space for the placement of a separate organic container. This determination must be done by a hauler, licensed architect, or licensed engineer. Provide supporting documentation from one of sources mentioned as part of your waiver application if this option is selected.</a:t>
            </a:r>
          </a:p>
          <a:p>
            <a:pPr marL="0" lvl="0" indent="0">
              <a:buFont typeface="Wingdings" panose="05000000000000000000" pitchFamily="2" charset="2"/>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B0B45825-4075-41A0-929A-855EA8E59A51}" type="slidenum">
              <a:rPr lang="en-US" smtClean="0"/>
              <a:t>16</a:t>
            </a:fld>
            <a:endParaRPr lang="en-US"/>
          </a:p>
        </p:txBody>
      </p:sp>
    </p:spTree>
    <p:extLst>
      <p:ext uri="{BB962C8B-B14F-4D97-AF65-F5344CB8AC3E}">
        <p14:creationId xmlns:p14="http://schemas.microsoft.com/office/powerpoint/2010/main" val="18369210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I just want to give a quick reminder of how the question and answer session will go</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To ask a question via the Zoom platform, type your question into the “chat” pane.</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Once called upon, please unmute yourself and state your name and affiliation when asked by CalRecycle staff. </a:t>
            </a:r>
            <a:endParaRPr lang="en-US" sz="2000" b="0" i="0" dirty="0">
              <a:solidFill>
                <a:srgbClr val="000000"/>
              </a:solidFill>
              <a:effectLst/>
              <a:latin typeface="Calibri" panose="020F0502020204030204" pitchFamily="34" charset="0"/>
            </a:endParaRPr>
          </a:p>
          <a:p>
            <a:pPr marL="171450" indent="-171450" rtl="0">
              <a:buFont typeface="Arial" panose="020B0604020202020204" pitchFamily="34" charset="0"/>
              <a:buChar char="•"/>
            </a:pPr>
            <a:r>
              <a:rPr kumimoji="0" lang="en-US"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If you cannot unmute, or we are not able to get to your question, please also submit it to: </a:t>
            </a:r>
            <a:r>
              <a:rPr kumimoji="0" lang="en-US" sz="1400" b="1" i="0" u="none" strike="noStrike" kern="1200" cap="none" spc="0" normalizeH="0" baseline="0" noProof="0" dirty="0">
                <a:ln>
                  <a:noFill/>
                </a:ln>
                <a:solidFill>
                  <a:srgbClr val="0070C0"/>
                </a:solidFill>
                <a:effectLst/>
                <a:uLnTx/>
                <a:uFillTx/>
                <a:latin typeface="Arial" panose="020B060402020202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SARC@calrecycle.ca.gov</a:t>
            </a:r>
            <a:r>
              <a:rPr kumimoji="0" lang="en-US" sz="1400" b="1" i="0" u="none" strike="noStrike" kern="1200" cap="none" spc="0" normalizeH="0" baseline="0" noProof="0" dirty="0">
                <a:ln>
                  <a:noFill/>
                </a:ln>
                <a:solidFill>
                  <a:srgbClr val="0070C0"/>
                </a:solidFill>
                <a:effectLst/>
                <a:uLnTx/>
                <a:uFillTx/>
                <a:latin typeface="Arial" panose="020B0604020202020204" pitchFamily="34" charset="0"/>
                <a:ea typeface="Calibri" panose="020F0502020204030204" pitchFamily="34" charset="0"/>
                <a:cs typeface="Arial" panose="020B0604020202020204" pitchFamily="34" charset="0"/>
              </a:rPr>
              <a:t> </a:t>
            </a:r>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73E3CE-37EA-4A8D-9FA9-538E150B5C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12307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lvl="0" indent="0">
              <a:buFont typeface="Wingdings" panose="05000000000000000000" pitchFamily="2" charset="2"/>
              <a:buNone/>
            </a:pPr>
            <a:r>
              <a:rPr lang="en-US" sz="1200" b="0" i="0" u="none" kern="1200">
                <a:solidFill>
                  <a:schemeClr val="tx1"/>
                </a:solidFill>
                <a:effectLst/>
                <a:latin typeface="Arial" panose="020B0604020202020204" pitchFamily="34" charset="0"/>
                <a:ea typeface="+mn-ea"/>
                <a:cs typeface="Arial" panose="020B0604020202020204" pitchFamily="34" charset="0"/>
              </a:rPr>
              <a:t>On the second page of the waiver application, you will find the requirements of Article 5 in 14 CCR 18986 for which you are requesting a waiver. For most agencies, you would select all six (6) options for which you are requesting a waiver. If an option is not selected </a:t>
            </a:r>
            <a:r>
              <a:rPr lang="en-US" sz="1200" b="0" i="0" u="none" kern="1200" err="1">
                <a:solidFill>
                  <a:schemeClr val="tx1"/>
                </a:solidFill>
                <a:effectLst/>
                <a:latin typeface="Arial" panose="020B0604020202020204" pitchFamily="34" charset="0"/>
                <a:ea typeface="+mn-ea"/>
                <a:cs typeface="Arial" panose="020B0604020202020204" pitchFamily="34" charset="0"/>
              </a:rPr>
              <a:t>CalRecycle’s</a:t>
            </a:r>
            <a:r>
              <a:rPr lang="en-US" sz="1200" b="0" i="0" u="none" kern="1200">
                <a:solidFill>
                  <a:schemeClr val="tx1"/>
                </a:solidFill>
                <a:effectLst/>
                <a:latin typeface="Arial" panose="020B0604020202020204" pitchFamily="34" charset="0"/>
                <a:ea typeface="+mn-ea"/>
                <a:cs typeface="Arial" panose="020B0604020202020204" pitchFamily="34" charset="0"/>
              </a:rPr>
              <a:t> expectation is that that requirement will be implemented by the agency.</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The requirement to subscribe and comply with requirements of jurisdictions organic waste collection service would be if your agency is requesting a waiver to subscribe to the jurisdiction’s or hauler’s collection service. You will also likely need an approved waiver as documentation for the jurisdiction and/or hauler for why you do not need to subscribe to mandatory service.</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The requirement to self-haul organic waste would be selected if your agency is requesting a waiver from having to manage the diversion of organic material itself.</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The requirement of providing containers for the collection of organic waste and non-organic recyclables in all areas where disposal containers are located (internally) should be selected so that containers do not need to provided for materials that are not required to be diverted from disposal.</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The requirement of prohibiting employees from placing organic waste in containers not designated to receive organic waste should be selected to allow for the disposal of de-minimis amounts of organic material in the trash.</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The requirement to inspect organic waste containers for contamination, informing employees if containers are contaminated, and requiring the use of designated containers for organic waste should be selected since the organic material for which a waiver is being requested does not need to be separated from disposal, therefore it is not considered contamination.</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The requirement of providing information to employees on methods for the prevention or organic waste generation should be selected in reference specially to the material(s) for which the waiver is being requested.</a:t>
            </a:r>
          </a:p>
          <a:p>
            <a:pPr marL="171450" lvl="0" indent="-171450">
              <a:buFont typeface="Arial" panose="020B0604020202020204" pitchFamily="34" charset="0"/>
              <a:buChar char="•"/>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171450" lvl="0" indent="-171450">
              <a:buFont typeface="Arial" panose="020B0604020202020204" pitchFamily="34" charset="0"/>
              <a:buChar char="•"/>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As part of AB 2812 state agencies are still required to:</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Have dedicated recycling staff to implement recycling programs</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Have required signage (signs, posters, and labels for recycling bins)</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Have required employee training or recycling programs and</a:t>
            </a:r>
          </a:p>
          <a:p>
            <a:pPr marL="171450" lvl="0" indent="-171450">
              <a:buFont typeface="Arial" panose="020B0604020202020204" pitchFamily="34" charset="0"/>
              <a:buChar char="•"/>
            </a:pPr>
            <a:r>
              <a:rPr lang="en-US" sz="1200" b="0" i="0" u="none" kern="1200">
                <a:solidFill>
                  <a:schemeClr val="tx1"/>
                </a:solidFill>
                <a:effectLst/>
                <a:latin typeface="Arial" panose="020B0604020202020204" pitchFamily="34" charset="0"/>
                <a:ea typeface="+mn-ea"/>
                <a:cs typeface="Arial" panose="020B0604020202020204" pitchFamily="34" charset="0"/>
              </a:rPr>
              <a:t>Have required adequate number and condition or recycling receptacles</a:t>
            </a:r>
          </a:p>
          <a:p>
            <a:pPr marL="171450" lvl="0" indent="-171450">
              <a:buFont typeface="Arial" panose="020B0604020202020204" pitchFamily="34" charset="0"/>
              <a:buChar char="•"/>
            </a:pPr>
            <a:endParaRPr lang="en-US" sz="1200" b="0" i="0" u="none" kern="1200">
              <a:solidFill>
                <a:schemeClr val="tx1"/>
              </a:solidFill>
              <a:effectLst/>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This would apply for the materials that are still diverted from disposal and being recycled.</a:t>
            </a:r>
          </a:p>
        </p:txBody>
      </p:sp>
      <p:sp>
        <p:nvSpPr>
          <p:cNvPr id="4" name="Slide Number Placeholder 3"/>
          <p:cNvSpPr>
            <a:spLocks noGrp="1"/>
          </p:cNvSpPr>
          <p:nvPr>
            <p:ph type="sldNum" sz="quarter" idx="5"/>
          </p:nvPr>
        </p:nvSpPr>
        <p:spPr/>
        <p:txBody>
          <a:bodyPr/>
          <a:lstStyle/>
          <a:p>
            <a:fld id="{B0B45825-4075-41A0-929A-855EA8E59A51}" type="slidenum">
              <a:rPr lang="en-US" smtClean="0"/>
              <a:t>18</a:t>
            </a:fld>
            <a:endParaRPr lang="en-US"/>
          </a:p>
        </p:txBody>
      </p:sp>
    </p:spTree>
    <p:extLst>
      <p:ext uri="{BB962C8B-B14F-4D97-AF65-F5344CB8AC3E}">
        <p14:creationId xmlns:p14="http://schemas.microsoft.com/office/powerpoint/2010/main" val="31439150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Here we would just like to point out to attach required documentation that support the reasons selected for the waiver request. Be sure to sign, print name, provide your title, and date the document prior to submittal. </a:t>
            </a:r>
          </a:p>
          <a:p>
            <a:pPr marL="0" lvl="0" indent="0">
              <a:buFont typeface="Wingdings" panose="05000000000000000000" pitchFamily="2" charset="2"/>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B0B45825-4075-41A0-929A-855EA8E59A51}" type="slidenum">
              <a:rPr lang="en-US" smtClean="0"/>
              <a:t>19</a:t>
            </a:fld>
            <a:endParaRPr lang="en-US"/>
          </a:p>
        </p:txBody>
      </p:sp>
    </p:spTree>
    <p:extLst>
      <p:ext uri="{BB962C8B-B14F-4D97-AF65-F5344CB8AC3E}">
        <p14:creationId xmlns:p14="http://schemas.microsoft.com/office/powerpoint/2010/main" val="12572955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We will now talk about the very beginning of the form. If submitting a waiver application for a single location or facility in “entity name” put the name and address of the location for which the waiver is being requested. For the person completing this application enter the contact information for the person we can contact if we have questions or need additional information about the wavier application.</a:t>
            </a:r>
          </a:p>
          <a:p>
            <a:pPr marL="0" lvl="0" indent="0">
              <a:buFont typeface="Wingdings" panose="05000000000000000000" pitchFamily="2" charset="2"/>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B0B45825-4075-41A0-929A-855EA8E59A51}" type="slidenum">
              <a:rPr lang="en-US" smtClean="0"/>
              <a:t>20</a:t>
            </a:fld>
            <a:endParaRPr lang="en-US"/>
          </a:p>
        </p:txBody>
      </p:sp>
    </p:spTree>
    <p:extLst>
      <p:ext uri="{BB962C8B-B14F-4D97-AF65-F5344CB8AC3E}">
        <p14:creationId xmlns:p14="http://schemas.microsoft.com/office/powerpoint/2010/main" val="38802745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lvl="0" indent="0">
              <a:buFont typeface="Wingdings" panose="05000000000000000000" pitchFamily="2" charset="2"/>
              <a:buNone/>
            </a:pPr>
            <a:r>
              <a:rPr lang="en-US" sz="1200" b="0" i="0" u="none" kern="1200">
                <a:solidFill>
                  <a:schemeClr val="tx1"/>
                </a:solidFill>
                <a:effectLst/>
                <a:latin typeface="Arial" panose="020B0604020202020204" pitchFamily="34" charset="0"/>
                <a:ea typeface="+mn-ea"/>
                <a:cs typeface="Arial" panose="020B0604020202020204" pitchFamily="34" charset="0"/>
              </a:rPr>
              <a:t>If the same reason is being selected (de-minimis, jurisdiction approved waiver, or physical space) for multiple locations or facilities submit one waiver application and follow these steps as part of the submittal. On the waiver application “entity name” write “multiple locations (see attached). Then list the name, address, and county that the locations or facilities on a separate Word or Excel document. Include this document as an attachment to your waiver submittal.</a:t>
            </a:r>
          </a:p>
        </p:txBody>
      </p:sp>
      <p:sp>
        <p:nvSpPr>
          <p:cNvPr id="4" name="Slide Number Placeholder 3"/>
          <p:cNvSpPr>
            <a:spLocks noGrp="1"/>
          </p:cNvSpPr>
          <p:nvPr>
            <p:ph type="sldNum" sz="quarter" idx="5"/>
          </p:nvPr>
        </p:nvSpPr>
        <p:spPr/>
        <p:txBody>
          <a:bodyPr/>
          <a:lstStyle/>
          <a:p>
            <a:fld id="{B0B45825-4075-41A0-929A-855EA8E59A51}" type="slidenum">
              <a:rPr lang="en-US" smtClean="0"/>
              <a:t>21</a:t>
            </a:fld>
            <a:endParaRPr lang="en-US"/>
          </a:p>
        </p:txBody>
      </p:sp>
    </p:spTree>
    <p:extLst>
      <p:ext uri="{BB962C8B-B14F-4D97-AF65-F5344CB8AC3E}">
        <p14:creationId xmlns:p14="http://schemas.microsoft.com/office/powerpoint/2010/main" val="36642878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I just want to give a quick reminder of how the question and answer session will go</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To ask a question via the Zoom platform, type your question into the “chat” pane.</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Once called upon, please unmute yourself and state your name and affiliation when asked by CalRecycle staff. </a:t>
            </a:r>
            <a:endParaRPr lang="en-US" sz="2000" b="0" i="0" dirty="0">
              <a:solidFill>
                <a:srgbClr val="000000"/>
              </a:solidFill>
              <a:effectLst/>
              <a:latin typeface="Calibri" panose="020F0502020204030204" pitchFamily="34" charset="0"/>
            </a:endParaRPr>
          </a:p>
          <a:p>
            <a:pPr marL="171450" indent="-171450" rtl="0">
              <a:buFont typeface="Arial" panose="020B0604020202020204" pitchFamily="34" charset="0"/>
              <a:buChar char="•"/>
            </a:pPr>
            <a:r>
              <a:rPr kumimoji="0" lang="en-US"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If you cannot unmute, or we are not able to get to your question, please also submit it to: </a:t>
            </a:r>
            <a:r>
              <a:rPr kumimoji="0" lang="en-US" sz="1400" b="1" i="0" u="none" strike="noStrike" kern="1200" cap="none" spc="0" normalizeH="0" baseline="0" noProof="0" dirty="0">
                <a:ln>
                  <a:noFill/>
                </a:ln>
                <a:solidFill>
                  <a:srgbClr val="0070C0"/>
                </a:solidFill>
                <a:effectLst/>
                <a:uLnTx/>
                <a:uFillTx/>
                <a:latin typeface="Arial" panose="020B060402020202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SARC@calrecycle.ca.gov</a:t>
            </a:r>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73E3CE-37EA-4A8D-9FA9-538E150B5C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32119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indent="0">
              <a:buFont typeface="Arial" panose="020B0604020202020204" pitchFamily="34" charset="0"/>
              <a:buNone/>
            </a:pPr>
            <a:r>
              <a:rPr lang="en-US" sz="1200" b="0" i="0" u="none" kern="1200">
                <a:solidFill>
                  <a:schemeClr val="tx1"/>
                </a:solidFill>
                <a:effectLst/>
                <a:latin typeface="Arial" panose="020B0604020202020204" pitchFamily="34" charset="0"/>
                <a:ea typeface="+mn-ea"/>
                <a:cs typeface="Arial" panose="020B0604020202020204" pitchFamily="34" charset="0"/>
              </a:rPr>
              <a:t>Once you have compiled your waiver applications and any supporting documentation submit your complete package to SLCP.Organics@calrecycle.ca.gov. Approved waivers will be verified as part of compliance evaluations. Be sure to maintain records that support the selected reasoning on the waiver application.</a:t>
            </a:r>
          </a:p>
          <a:p>
            <a:pPr marL="0" lvl="0" indent="0">
              <a:buFont typeface="Wingdings" panose="05000000000000000000" pitchFamily="2" charset="2"/>
              <a:buNone/>
            </a:pPr>
            <a:endParaRPr lang="en-US" sz="1200" b="0" i="0" u="none" kern="120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B0B45825-4075-41A0-929A-855EA8E59A51}" type="slidenum">
              <a:rPr lang="en-US" smtClean="0"/>
              <a:t>23</a:t>
            </a:fld>
            <a:endParaRPr lang="en-US"/>
          </a:p>
        </p:txBody>
      </p:sp>
    </p:spTree>
    <p:extLst>
      <p:ext uri="{BB962C8B-B14F-4D97-AF65-F5344CB8AC3E}">
        <p14:creationId xmlns:p14="http://schemas.microsoft.com/office/powerpoint/2010/main" val="25192953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I just want to give a quick reminder of how the question and answer session will go</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To ask a question via the Zoom platform, type your question into the “chat” pane.</a:t>
            </a:r>
          </a:p>
          <a:p>
            <a:pPr marL="171450" indent="-171450" rtl="0">
              <a:buFont typeface="Arial" panose="020B0604020202020204" pitchFamily="34" charset="0"/>
              <a:buChar char="•"/>
            </a:pPr>
            <a:r>
              <a:rPr lang="en-US" sz="1400" b="0" i="0" u="none" strike="noStrike" kern="1200" baseline="0" dirty="0">
                <a:solidFill>
                  <a:schemeClr val="tx1"/>
                </a:solidFill>
                <a:latin typeface="Arial" panose="020B0604020202020204" pitchFamily="34" charset="0"/>
                <a:ea typeface="+mn-ea"/>
                <a:cs typeface="Arial" panose="020B0604020202020204" pitchFamily="34" charset="0"/>
              </a:rPr>
              <a:t>Once called upon, please unmute yourself and state your name and affiliation when asked by CalRecycle staff. </a:t>
            </a:r>
            <a:endParaRPr lang="en-US" sz="2000" b="0" i="0" dirty="0">
              <a:solidFill>
                <a:srgbClr val="000000"/>
              </a:solidFill>
              <a:effectLst/>
              <a:latin typeface="Calibri" panose="020F0502020204030204" pitchFamily="34" charset="0"/>
            </a:endParaRPr>
          </a:p>
          <a:p>
            <a:pPr marL="171450" indent="-171450" rtl="0">
              <a:buFont typeface="Arial" panose="020B0604020202020204" pitchFamily="34" charset="0"/>
              <a:buChar char="•"/>
            </a:pPr>
            <a:r>
              <a:rPr kumimoji="0" lang="en-US"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If you cannot unmute, or we are not able to get to your question, please also submit it to: </a:t>
            </a:r>
            <a:r>
              <a:rPr kumimoji="0" lang="en-US" sz="1400" b="1" i="0" u="none" strike="noStrike" kern="1200" cap="none" spc="0" normalizeH="0" baseline="0" noProof="0" dirty="0">
                <a:ln>
                  <a:noFill/>
                </a:ln>
                <a:solidFill>
                  <a:srgbClr val="0070C0"/>
                </a:solidFill>
                <a:effectLst/>
                <a:uLnTx/>
                <a:uFillTx/>
                <a:latin typeface="Arial" panose="020B060402020202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SARC@calrecycle.ca.gov</a:t>
            </a:r>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73E3CE-37EA-4A8D-9FA9-538E150B5C1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9719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a:solidFill>
                  <a:schemeClr val="tx1"/>
                </a:solidFill>
                <a:latin typeface="+mn-lt"/>
                <a:ea typeface="+mn-ea"/>
                <a:cs typeface="+mn-cs"/>
              </a:rPr>
              <a:t>For resources, visit our website that outlines the requirements for  SB1383. The webpage for non-local entities is not yet published but is coming soon.</a:t>
            </a:r>
          </a:p>
          <a:p>
            <a:pPr marL="171450" indent="-171450" rtl="0">
              <a:buFont typeface="Arial" panose="020B0604020202020204" pitchFamily="34" charset="0"/>
              <a:buChar char="•"/>
            </a:pPr>
            <a:r>
              <a:rPr lang="en-US" sz="1200" b="1" i="0" u="none" strike="noStrike" kern="1200" baseline="0">
                <a:solidFill>
                  <a:schemeClr val="tx1"/>
                </a:solidFill>
                <a:latin typeface="+mn-lt"/>
                <a:ea typeface="+mn-ea"/>
                <a:cs typeface="+mn-cs"/>
              </a:rPr>
              <a:t>CalRecycle developed the SB 1383 compliant model labels, signage, brochures for non local entities to utilize</a:t>
            </a:r>
            <a:r>
              <a:rPr lang="en-US" sz="1200" b="0" i="0" u="none" strike="noStrike" kern="1200" baseline="0">
                <a:solidFill>
                  <a:schemeClr val="tx1"/>
                </a:solidFill>
                <a:latin typeface="+mn-lt"/>
                <a:ea typeface="+mn-ea"/>
                <a:cs typeface="+mn-cs"/>
              </a:rPr>
              <a:t>.  This information is available on our website.</a:t>
            </a:r>
          </a:p>
          <a:p>
            <a:pPr marL="628650" lvl="1" indent="-171450" rtl="0">
              <a:buFont typeface="Arial" panose="020B0604020202020204" pitchFamily="34" charset="0"/>
              <a:buChar char="•"/>
            </a:pPr>
            <a:r>
              <a:rPr lang="en-US" sz="1200" b="0" i="0" u="none" strike="noStrike" kern="1200" baseline="0">
                <a:solidFill>
                  <a:schemeClr val="tx1"/>
                </a:solidFill>
                <a:latin typeface="+mn-lt"/>
                <a:ea typeface="+mn-ea"/>
                <a:cs typeface="+mn-cs"/>
              </a:rPr>
              <a:t>The new signage is available for </a:t>
            </a:r>
            <a:r>
              <a:rPr lang="en-US" sz="1200" b="1" i="0" u="none" strike="noStrike" kern="1200" baseline="0">
                <a:solidFill>
                  <a:schemeClr val="tx1"/>
                </a:solidFill>
                <a:latin typeface="+mn-lt"/>
                <a:ea typeface="+mn-ea"/>
                <a:cs typeface="+mn-cs"/>
              </a:rPr>
              <a:t>three-, two-</a:t>
            </a:r>
            <a:r>
              <a:rPr lang="en-US" sz="1200" b="0" i="0" u="none" strike="noStrike" kern="1200" baseline="0">
                <a:solidFill>
                  <a:schemeClr val="tx1"/>
                </a:solidFill>
                <a:latin typeface="+mn-lt"/>
                <a:ea typeface="+mn-ea"/>
                <a:cs typeface="+mn-cs"/>
              </a:rPr>
              <a:t>, and </a:t>
            </a:r>
            <a:r>
              <a:rPr lang="en-US" sz="1200" b="1" i="0" u="none" strike="noStrike" kern="1200" baseline="0">
                <a:solidFill>
                  <a:schemeClr val="tx1"/>
                </a:solidFill>
                <a:latin typeface="+mn-lt"/>
                <a:ea typeface="+mn-ea"/>
                <a:cs typeface="+mn-cs"/>
              </a:rPr>
              <a:t>single unsegregated collection services </a:t>
            </a:r>
            <a:r>
              <a:rPr lang="en-US" sz="1200" b="0" i="0" u="none" strike="noStrike" kern="1200" baseline="0">
                <a:solidFill>
                  <a:schemeClr val="tx1"/>
                </a:solidFill>
                <a:latin typeface="+mn-lt"/>
                <a:ea typeface="+mn-ea"/>
                <a:cs typeface="+mn-cs"/>
              </a:rPr>
              <a:t>in English, Spanish, Mandarin, Punjabi, Russian, and Korean. </a:t>
            </a:r>
          </a:p>
          <a:p>
            <a:pPr marL="628650" lvl="1" indent="-171450" rtl="0">
              <a:buFont typeface="Arial" panose="020B0604020202020204" pitchFamily="34" charset="0"/>
              <a:buChar char="•"/>
            </a:pPr>
            <a:r>
              <a:rPr lang="en-US" sz="1200" b="0" i="0" u="none" strike="noStrike" kern="1200" baseline="0">
                <a:solidFill>
                  <a:schemeClr val="tx1"/>
                </a:solidFill>
                <a:latin typeface="+mn-lt"/>
                <a:ea typeface="+mn-ea"/>
                <a:cs typeface="+mn-cs"/>
              </a:rPr>
              <a:t>The </a:t>
            </a:r>
            <a:r>
              <a:rPr lang="en-US" sz="1200" b="1" i="0" u="none" strike="noStrike" kern="1200" baseline="0">
                <a:solidFill>
                  <a:schemeClr val="tx1"/>
                </a:solidFill>
                <a:latin typeface="+mn-lt"/>
                <a:ea typeface="+mn-ea"/>
                <a:cs typeface="+mn-cs"/>
              </a:rPr>
              <a:t>materials are designed to include the most widely acceptable and prohibited items</a:t>
            </a:r>
            <a:r>
              <a:rPr lang="en-US" sz="1200" b="0" i="0" u="none" strike="noStrike" kern="1200" baseline="0">
                <a:solidFill>
                  <a:schemeClr val="tx1"/>
                </a:solidFill>
                <a:latin typeface="+mn-lt"/>
                <a:ea typeface="+mn-ea"/>
                <a:cs typeface="+mn-cs"/>
              </a:rPr>
              <a:t>. </a:t>
            </a:r>
          </a:p>
          <a:p>
            <a:pPr marL="628650" lvl="1" indent="-171450" rtl="0">
              <a:buFont typeface="Arial" panose="020B0604020202020204" pitchFamily="34" charset="0"/>
              <a:buChar char="•"/>
            </a:pPr>
            <a:r>
              <a:rPr lang="en-US" sz="1200" b="0" i="0" u="none" strike="noStrike" kern="1200" baseline="0">
                <a:solidFill>
                  <a:schemeClr val="tx1"/>
                </a:solidFill>
                <a:latin typeface="+mn-lt"/>
                <a:ea typeface="+mn-ea"/>
                <a:cs typeface="+mn-cs"/>
              </a:rPr>
              <a:t>Each sign is </a:t>
            </a:r>
            <a:r>
              <a:rPr lang="en-US" sz="1200" b="1" i="0" u="none" strike="noStrike" kern="1200" baseline="0">
                <a:solidFill>
                  <a:schemeClr val="tx1"/>
                </a:solidFill>
                <a:latin typeface="+mn-lt"/>
                <a:ea typeface="+mn-ea"/>
                <a:cs typeface="+mn-cs"/>
              </a:rPr>
              <a:t>fully customizable using Adobe Acrobat Pro</a:t>
            </a:r>
            <a:r>
              <a:rPr lang="en-US" sz="1200" b="0" i="0" u="none" strike="noStrike" kern="1200" baseline="0">
                <a:solidFill>
                  <a:schemeClr val="tx1"/>
                </a:solidFill>
                <a:latin typeface="+mn-lt"/>
                <a:ea typeface="+mn-ea"/>
                <a:cs typeface="+mn-cs"/>
              </a:rPr>
              <a:t>. Users </a:t>
            </a:r>
            <a:r>
              <a:rPr lang="en-US" sz="1200" b="1" i="0" u="none" strike="noStrike" kern="1200" baseline="0">
                <a:solidFill>
                  <a:schemeClr val="tx1"/>
                </a:solidFill>
                <a:latin typeface="+mn-lt"/>
                <a:ea typeface="+mn-ea"/>
                <a:cs typeface="+mn-cs"/>
              </a:rPr>
              <a:t>can add and/delete the material(s) they collect in their program</a:t>
            </a:r>
            <a:r>
              <a:rPr lang="en-US" sz="1200" b="0" i="0" u="none" strike="noStrike" kern="1200" baseline="0">
                <a:solidFill>
                  <a:schemeClr val="tx1"/>
                </a:solidFill>
                <a:latin typeface="+mn-lt"/>
                <a:ea typeface="+mn-ea"/>
                <a:cs typeface="+mn-cs"/>
              </a:rPr>
              <a:t>. </a:t>
            </a:r>
          </a:p>
          <a:p>
            <a:pPr marL="171450" indent="-171450" rtl="0">
              <a:buFont typeface="Arial" panose="020B0604020202020204" pitchFamily="34" charset="0"/>
              <a:buChar char="•"/>
            </a:pPr>
            <a:r>
              <a:rPr lang="en-US" sz="1200" b="0" i="0" u="none" strike="noStrike" kern="1200" baseline="0">
                <a:solidFill>
                  <a:schemeClr val="tx1"/>
                </a:solidFill>
                <a:latin typeface="+mn-lt"/>
                <a:ea typeface="+mn-ea"/>
                <a:cs typeface="+mn-cs"/>
              </a:rPr>
              <a:t>To stay up to date, you can sign up for the SLCP listserv</a:t>
            </a:r>
          </a:p>
          <a:p>
            <a:pPr marL="171450" indent="-171450" rtl="0">
              <a:buFont typeface="Arial" panose="020B0604020202020204" pitchFamily="34" charset="0"/>
              <a:buChar char="•"/>
            </a:pPr>
            <a:r>
              <a:rPr lang="en-US" sz="1200" b="0" i="0" u="none" strike="noStrike" kern="1200" baseline="0">
                <a:solidFill>
                  <a:schemeClr val="tx1"/>
                </a:solidFill>
                <a:latin typeface="+mn-lt"/>
                <a:ea typeface="+mn-ea"/>
                <a:cs typeface="+mn-cs"/>
              </a:rPr>
              <a:t>If you need further assistance, we encourage you to work with your local jurisdiction or you can contact the State Agency Team at SARC@calrecycle.ca.gov</a:t>
            </a:r>
          </a:p>
          <a:p>
            <a:pPr marL="171450" indent="-171450" rtl="0">
              <a:buFont typeface="Arial" panose="020B0604020202020204" pitchFamily="34" charset="0"/>
              <a:buChar char="•"/>
            </a:pPr>
            <a:endParaRPr lang="en-US" i="0" baseline="0"/>
          </a:p>
          <a:p>
            <a:pPr marL="171450" indent="-171450" rtl="0">
              <a:buFont typeface="Arial" panose="020B0604020202020204" pitchFamily="34" charset="0"/>
              <a:buChar char="•"/>
            </a:pPr>
            <a:endParaRPr lang="en-US" sz="1200" b="0" i="0" u="none" strike="noStrike" kern="1200" baseline="0">
              <a:solidFill>
                <a:schemeClr val="tx1"/>
              </a:solidFill>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FB7463FA-088F-42C7-9900-C71C52E1246E}" type="slidenum">
              <a:rPr lang="en-US" smtClean="0"/>
              <a:t>25</a:t>
            </a:fld>
            <a:endParaRPr lang="en-US"/>
          </a:p>
        </p:txBody>
      </p:sp>
    </p:spTree>
    <p:extLst>
      <p:ext uri="{BB962C8B-B14F-4D97-AF65-F5344CB8AC3E}">
        <p14:creationId xmlns:p14="http://schemas.microsoft.com/office/powerpoint/2010/main" val="2158863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13398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45294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41147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30919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4484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067996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1895148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a:t>Edit text </a:t>
            </a:r>
          </a:p>
        </p:txBody>
      </p:sp>
    </p:spTree>
    <p:extLst>
      <p:ext uri="{BB962C8B-B14F-4D97-AF65-F5344CB8AC3E}">
        <p14:creationId xmlns:p14="http://schemas.microsoft.com/office/powerpoint/2010/main" val="3321598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581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177903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2488008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26245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1450014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8242856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078086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a:t>Click to edit Master title style</a:t>
            </a:r>
          </a:p>
        </p:txBody>
      </p:sp>
    </p:spTree>
    <p:extLst>
      <p:ext uri="{BB962C8B-B14F-4D97-AF65-F5344CB8AC3E}">
        <p14:creationId xmlns:p14="http://schemas.microsoft.com/office/powerpoint/2010/main" val="1461643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7654326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1737505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19785899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r>
              <a:rPr lang="en-US"/>
              <a:t>a</a:t>
            </a:r>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1420339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22423991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83814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a:t>Click to edit Master title style</a:t>
            </a:r>
          </a:p>
        </p:txBody>
      </p:sp>
    </p:spTree>
    <p:extLst>
      <p:ext uri="{BB962C8B-B14F-4D97-AF65-F5344CB8AC3E}">
        <p14:creationId xmlns:p14="http://schemas.microsoft.com/office/powerpoint/2010/main" val="15710352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7585932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a:t>Edit text</a:t>
            </a:r>
          </a:p>
        </p:txBody>
      </p:sp>
    </p:spTree>
    <p:extLst>
      <p:ext uri="{BB962C8B-B14F-4D97-AF65-F5344CB8AC3E}">
        <p14:creationId xmlns:p14="http://schemas.microsoft.com/office/powerpoint/2010/main" val="22983961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9415171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609600" y="6356351"/>
            <a:ext cx="2844800" cy="365125"/>
          </a:xfrm>
        </p:spPr>
        <p:txBody>
          <a:bodyPr anchor="b"/>
          <a:lstStyle>
            <a:lvl1pPr algn="l">
              <a:defRPr sz="1100">
                <a:solidFill>
                  <a:schemeClr val="accent6">
                    <a:lumMod val="50000"/>
                  </a:schemeClr>
                </a:solidFill>
              </a:defRPr>
            </a:lvl1pPr>
          </a:lstStyle>
          <a:p>
            <a:fld id="{85ADE330-88B6-2449-A28C-C0C1292099B7}" type="datetimeFigureOut">
              <a:rPr lang="en-US" smtClean="0"/>
              <a:pPr/>
              <a:t>1/23/2023</a:t>
            </a:fld>
            <a:endParaRPr lang="en-US"/>
          </a:p>
        </p:txBody>
      </p:sp>
      <p:sp>
        <p:nvSpPr>
          <p:cNvPr id="7" name="Footer Placeholder 4"/>
          <p:cNvSpPr>
            <a:spLocks noGrp="1"/>
          </p:cNvSpPr>
          <p:nvPr>
            <p:ph type="ftr" sz="quarter" idx="11"/>
          </p:nvPr>
        </p:nvSpPr>
        <p:spPr>
          <a:xfrm>
            <a:off x="3457507" y="6356351"/>
            <a:ext cx="3860800" cy="365125"/>
          </a:xfrm>
          <a:prstGeom prst="rect">
            <a:avLst/>
          </a:prstGeom>
        </p:spPr>
        <p:txBody>
          <a:bodyPr anchor="b"/>
          <a:lstStyle>
            <a:lvl1pPr>
              <a:defRPr sz="1100">
                <a:solidFill>
                  <a:schemeClr val="accent6">
                    <a:lumMod val="50000"/>
                  </a:schemeClr>
                </a:solidFill>
              </a:defRPr>
            </a:lvl1pPr>
          </a:lstStyle>
          <a:p>
            <a:endParaRPr lang="en-US"/>
          </a:p>
        </p:txBody>
      </p:sp>
      <p:sp>
        <p:nvSpPr>
          <p:cNvPr id="8" name="Slide Number Placeholder 5"/>
          <p:cNvSpPr>
            <a:spLocks noGrp="1"/>
          </p:cNvSpPr>
          <p:nvPr>
            <p:ph type="sldNum" sz="quarter" idx="12"/>
          </p:nvPr>
        </p:nvSpPr>
        <p:spPr>
          <a:xfrm>
            <a:off x="7321413" y="6356351"/>
            <a:ext cx="1761011"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a:p>
        </p:txBody>
      </p:sp>
      <p:sp>
        <p:nvSpPr>
          <p:cNvPr id="12" name="Title 1"/>
          <p:cNvSpPr>
            <a:spLocks noGrp="1"/>
          </p:cNvSpPr>
          <p:nvPr>
            <p:ph type="ctrTitle"/>
          </p:nvPr>
        </p:nvSpPr>
        <p:spPr>
          <a:xfrm>
            <a:off x="621927" y="1843443"/>
            <a:ext cx="10363200" cy="1371600"/>
          </a:xfrm>
        </p:spPr>
        <p:txBody>
          <a:bodyPr anchor="b"/>
          <a:lstStyle>
            <a:lvl1pPr>
              <a:defRPr b="1">
                <a:solidFill>
                  <a:schemeClr val="accent6">
                    <a:lumMod val="50000"/>
                  </a:schemeClr>
                </a:solidFill>
              </a:defRPr>
            </a:lvl1pPr>
          </a:lstStyle>
          <a:p>
            <a:r>
              <a:rPr lang="en-US"/>
              <a:t>Click to edit Master title style</a:t>
            </a:r>
          </a:p>
        </p:txBody>
      </p:sp>
      <p:sp>
        <p:nvSpPr>
          <p:cNvPr id="13" name="Subtitle 2"/>
          <p:cNvSpPr>
            <a:spLocks noGrp="1"/>
          </p:cNvSpPr>
          <p:nvPr>
            <p:ph type="subTitle" idx="1"/>
          </p:nvPr>
        </p:nvSpPr>
        <p:spPr>
          <a:xfrm>
            <a:off x="621927" y="3216590"/>
            <a:ext cx="8534400" cy="2382975"/>
          </a:xfrm>
        </p:spPr>
        <p:txBody>
          <a:bodyPr/>
          <a:lstStyle>
            <a:lvl1pPr marL="0" indent="0" algn="l">
              <a:buNone/>
              <a:defRPr>
                <a:solidFill>
                  <a:schemeClr val="accent6">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485556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9"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148060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8" r:id="rId27"/>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hyperlink" Target="https://calrecycle.ca.gov/organics/slcp/waivers/"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calrecycle.ca.gov/organics/slcp/waivers/approved/"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mailto:SLCP.Organics@calrecycle.ca.gov"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mailto:SARC@calrecycle.ca.gov"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hyperlink" Target="https://calrecycle.ca.gov/organics/slcp/nonlocalentities/" TargetMode="External"/><Relationship Id="rId7"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hyperlink" Target="https://www.calrecycle.ca.gov/LGCentral/Contacts/" TargetMode="External"/><Relationship Id="rId5" Type="http://schemas.openxmlformats.org/officeDocument/2006/relationships/hyperlink" Target="https://www2.calrecycle.ca.gov/Listservs/" TargetMode="External"/><Relationship Id="rId4" Type="http://schemas.openxmlformats.org/officeDocument/2006/relationships/hyperlink" Target="https://www.calrecycle.ca.gov/stateagency/assistance/organics" TargetMode="External"/><Relationship Id="rId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descr="Reminder:   &#10;Instructions for Q&amp;A Session">
            <a:extLst>
              <a:ext uri="{FF2B5EF4-FFF2-40B4-BE49-F238E27FC236}">
                <a16:creationId xmlns:a16="http://schemas.microsoft.com/office/drawing/2014/main" id="{99DDB46C-FE06-4591-B58C-0359945B3E8F}"/>
              </a:ext>
            </a:extLst>
          </p:cNvPr>
          <p:cNvSpPr>
            <a:spLocks noGrp="1"/>
          </p:cNvSpPr>
          <p:nvPr>
            <p:ph type="title"/>
          </p:nvPr>
        </p:nvSpPr>
        <p:spPr>
          <a:xfrm>
            <a:off x="0" y="1"/>
            <a:ext cx="12192000" cy="1209367"/>
          </a:xfrm>
          <a:solidFill>
            <a:srgbClr val="65A050"/>
          </a:solidFill>
        </p:spPr>
        <p:txBody>
          <a:bodyPr>
            <a:normAutofit/>
          </a:bodyPr>
          <a:lstStyle/>
          <a:p>
            <a:pPr lvl="0"/>
            <a:r>
              <a:rPr lang="en-US">
                <a:solidFill>
                  <a:schemeClr val="bg1"/>
                </a:solidFill>
                <a:latin typeface="Calibri" panose="020F0502020204030204" pitchFamily="34" charset="0"/>
                <a:ea typeface="Calibri" panose="020F0502020204030204" pitchFamily="34" charset="0"/>
                <a:cs typeface="Calibri" panose="020F0502020204030204" pitchFamily="34" charset="0"/>
              </a:rPr>
              <a:t>   Disclaimer</a:t>
            </a:r>
            <a:endParaRPr kumimoji="0" lang="en-US" b="1" i="0" u="none" strike="noStrike" kern="1200" cap="none" spc="0" normalizeH="0" baseline="0" noProof="0">
              <a:ln>
                <a:noFill/>
              </a:ln>
              <a:solidFill>
                <a:schemeClr val="bg1"/>
              </a:solidFill>
              <a:effectLst/>
              <a:uLnTx/>
              <a:uFillTx/>
              <a:latin typeface="Calibri" panose="020F0502020204030204" pitchFamily="34" charset="0"/>
              <a:cs typeface="Calibri" panose="020F0502020204030204" pitchFamily="34" charset="0"/>
            </a:endParaRPr>
          </a:p>
        </p:txBody>
      </p:sp>
      <p:sp>
        <p:nvSpPr>
          <p:cNvPr id="3" name="Content Placeholder 2" descr="Type your question or a summary of your question into the “Question” pane.&#10; Questions should focus on SB 1383 implementation and tools only.&#10; CalRecycle staff will go through the questions on a first come first served basis.&#10; We will aim to get to as many different people as possible.&#10; To ask a question over the webinar, you must unmute yourself on your end; please state your affiliation.&#10; If we are unable to answer your question during the webinar, CalRecycle staff will follow up with you.&#10; We will not use the “raise hand” function.&#10; Contact info: SLCP.Organics@calrecycle.ca.gov &#10;">
            <a:extLst>
              <a:ext uri="{FF2B5EF4-FFF2-40B4-BE49-F238E27FC236}">
                <a16:creationId xmlns:a16="http://schemas.microsoft.com/office/drawing/2014/main" id="{1A9B167B-301F-44EE-8206-124438C18894}"/>
              </a:ext>
            </a:extLst>
          </p:cNvPr>
          <p:cNvSpPr>
            <a:spLocks noGrp="1"/>
          </p:cNvSpPr>
          <p:nvPr>
            <p:ph idx="1"/>
          </p:nvPr>
        </p:nvSpPr>
        <p:spPr>
          <a:xfrm>
            <a:off x="331076" y="1389888"/>
            <a:ext cx="11441824" cy="4837492"/>
          </a:xfrm>
        </p:spPr>
        <p:txBody>
          <a:bodyPr>
            <a:normAutofit fontScale="92500" lnSpcReduction="20000"/>
          </a:bodyPr>
          <a:lstStyle/>
          <a:p>
            <a:pPr marL="0" indent="0">
              <a:buNone/>
            </a:pPr>
            <a:r>
              <a:rPr lang="en-US"/>
              <a:t>This guidance tool was developed by CalRecycle as a courtesy for informational and example purposes only. Use of this tool is optional and is not a regulatory requirement. In the event of any conflict with this guidance tool or information herein, applicable statutory and regulatory provisions shall control. This tool and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this guidance tool and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tool will ensure compliance with regulatory requirements. The user assumes all risk and CalRecycle accepts no responsibility or liability to any person because of the use of, or reliance upon, this tool or the information herein.</a:t>
            </a:r>
          </a:p>
          <a:p>
            <a:pPr marL="0" indent="0">
              <a:buNone/>
            </a:pPr>
            <a:endParaRPr lang="en-US" sz="3200">
              <a:effectLs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64996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collection"/>
          <p:cNvPicPr>
            <a:picLocks noChangeAspect="1"/>
          </p:cNvPicPr>
          <p:nvPr/>
        </p:nvPicPr>
        <p:blipFill>
          <a:blip r:embed="rId3"/>
          <a:stretch>
            <a:fillRect/>
          </a:stretch>
        </p:blipFill>
        <p:spPr>
          <a:xfrm>
            <a:off x="0" y="0"/>
            <a:ext cx="12191999" cy="6857999"/>
          </a:xfrm>
          <a:prstGeom prst="rect">
            <a:avLst/>
          </a:prstGeom>
        </p:spPr>
      </p:pic>
      <p:sp>
        <p:nvSpPr>
          <p:cNvPr id="3" name="Subtitle 2">
            <a:extLst>
              <a:ext uri="{FF2B5EF4-FFF2-40B4-BE49-F238E27FC236}">
                <a16:creationId xmlns:a16="http://schemas.microsoft.com/office/drawing/2014/main" id="{E619532F-F1F0-EE4E-A9FF-B280C4B56731}"/>
              </a:ext>
            </a:extLst>
          </p:cNvPr>
          <p:cNvSpPr>
            <a:spLocks noGrp="1"/>
          </p:cNvSpPr>
          <p:nvPr>
            <p:ph type="subTitle" idx="1"/>
          </p:nvPr>
        </p:nvSpPr>
        <p:spPr>
          <a:xfrm>
            <a:off x="236375" y="5321299"/>
            <a:ext cx="4567854" cy="983247"/>
          </a:xfrm>
        </p:spPr>
        <p:txBody>
          <a:bodyPr>
            <a:normAutofit/>
          </a:bodyPr>
          <a:lstStyle/>
          <a:p>
            <a:pPr algn="l">
              <a:lnSpc>
                <a:spcPct val="100000"/>
              </a:lnSpc>
              <a:spcBef>
                <a:spcPts val="0"/>
              </a:spcBef>
            </a:pPr>
            <a:r>
              <a:rPr lang="en-US" sz="2000" dirty="0">
                <a:solidFill>
                  <a:schemeClr val="bg1"/>
                </a:solidFill>
              </a:rPr>
              <a:t>January 17, 2023, 10:00 – 12:00</a:t>
            </a:r>
          </a:p>
        </p:txBody>
      </p:sp>
      <p:sp>
        <p:nvSpPr>
          <p:cNvPr id="2" name="Title 1">
            <a:extLst>
              <a:ext uri="{FF2B5EF4-FFF2-40B4-BE49-F238E27FC236}">
                <a16:creationId xmlns:a16="http://schemas.microsoft.com/office/drawing/2014/main" id="{81395BCF-3174-374A-AA0B-2C72B35CB6A3}"/>
              </a:ext>
            </a:extLst>
          </p:cNvPr>
          <p:cNvSpPr>
            <a:spLocks noGrp="1"/>
          </p:cNvSpPr>
          <p:nvPr>
            <p:ph type="ctrTitle"/>
          </p:nvPr>
        </p:nvSpPr>
        <p:spPr>
          <a:xfrm>
            <a:off x="344556" y="381000"/>
            <a:ext cx="5332343" cy="4940300"/>
          </a:xfrm>
        </p:spPr>
        <p:txBody>
          <a:bodyPr>
            <a:noAutofit/>
          </a:bodyPr>
          <a:lstStyle/>
          <a:p>
            <a:pPr algn="l"/>
            <a:r>
              <a:rPr lang="en-US" sz="6600">
                <a:solidFill>
                  <a:schemeClr val="bg1"/>
                </a:solidFill>
              </a:rPr>
              <a:t>Non-Local Entities Waivers</a:t>
            </a:r>
            <a:br>
              <a:rPr lang="en-US">
                <a:solidFill>
                  <a:schemeClr val="bg1"/>
                </a:solidFill>
              </a:rPr>
            </a:br>
            <a:r>
              <a:rPr lang="en-US">
                <a:solidFill>
                  <a:schemeClr val="bg1"/>
                </a:solidFill>
              </a:rPr>
              <a:t> </a:t>
            </a:r>
          </a:p>
        </p:txBody>
      </p:sp>
    </p:spTree>
    <p:extLst>
      <p:ext uri="{BB962C8B-B14F-4D97-AF65-F5344CB8AC3E}">
        <p14:creationId xmlns:p14="http://schemas.microsoft.com/office/powerpoint/2010/main" val="3092190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21927" y="1637381"/>
            <a:ext cx="10363200" cy="1371600"/>
          </a:xfrm>
        </p:spPr>
        <p:txBody>
          <a:bodyPr/>
          <a:lstStyle/>
          <a:p>
            <a:r>
              <a:rPr lang="en-US"/>
              <a:t>Overview</a:t>
            </a:r>
          </a:p>
        </p:txBody>
      </p:sp>
      <p:sp>
        <p:nvSpPr>
          <p:cNvPr id="3" name="Content Placeholder 2"/>
          <p:cNvSpPr>
            <a:spLocks noGrp="1"/>
          </p:cNvSpPr>
          <p:nvPr>
            <p:ph type="subTitle" idx="1"/>
          </p:nvPr>
        </p:nvSpPr>
        <p:spPr>
          <a:xfrm>
            <a:off x="621927" y="3216590"/>
            <a:ext cx="8534400" cy="2912748"/>
          </a:xfrm>
        </p:spPr>
        <p:txBody>
          <a:bodyPr>
            <a:normAutofit/>
          </a:bodyPr>
          <a:lstStyle/>
          <a:p>
            <a:pPr marL="457200" indent="-457200">
              <a:buFont typeface="Arial" panose="020B0604020202020204" pitchFamily="34" charset="0"/>
              <a:buChar char="•"/>
            </a:pPr>
            <a:r>
              <a:rPr lang="en-US"/>
              <a:t>What can and cannot be waived</a:t>
            </a:r>
          </a:p>
          <a:p>
            <a:pPr marL="457200" indent="-457200">
              <a:buFont typeface="Arial" panose="020B0604020202020204" pitchFamily="34" charset="0"/>
              <a:buChar char="•"/>
            </a:pPr>
            <a:r>
              <a:rPr lang="en-US"/>
              <a:t>Types of waivers</a:t>
            </a:r>
          </a:p>
          <a:p>
            <a:pPr marL="457200" indent="-457200">
              <a:buFont typeface="Arial" panose="020B0604020202020204" pitchFamily="34" charset="0"/>
              <a:buChar char="•"/>
            </a:pPr>
            <a:r>
              <a:rPr lang="en-US"/>
              <a:t>Why to submit</a:t>
            </a:r>
          </a:p>
          <a:p>
            <a:pPr marL="457200" indent="-457200">
              <a:buFont typeface="Arial" panose="020B0604020202020204" pitchFamily="34" charset="0"/>
              <a:buChar char="•"/>
            </a:pPr>
            <a:r>
              <a:rPr lang="en-US"/>
              <a:t>What to submit</a:t>
            </a:r>
          </a:p>
          <a:p>
            <a:pPr marL="457200" indent="-457200">
              <a:buFont typeface="Arial" panose="020B0604020202020204" pitchFamily="34" charset="0"/>
              <a:buChar char="•"/>
            </a:pPr>
            <a:r>
              <a:rPr lang="en-US"/>
              <a:t>Where to submit</a:t>
            </a:r>
          </a:p>
          <a:p>
            <a:endParaRPr lang="en-US"/>
          </a:p>
          <a:p>
            <a:pPr marL="0" indent="0">
              <a:buNone/>
            </a:pPr>
            <a:endParaRPr lang="en-US"/>
          </a:p>
        </p:txBody>
      </p:sp>
    </p:spTree>
    <p:extLst>
      <p:ext uri="{BB962C8B-B14F-4D97-AF65-F5344CB8AC3E}">
        <p14:creationId xmlns:p14="http://schemas.microsoft.com/office/powerpoint/2010/main" val="3464181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What can be waived?</a:t>
            </a:r>
          </a:p>
        </p:txBody>
      </p:sp>
      <p:sp>
        <p:nvSpPr>
          <p:cNvPr id="10" name="Content Placeholder 9">
            <a:extLst>
              <a:ext uri="{FF2B5EF4-FFF2-40B4-BE49-F238E27FC236}">
                <a16:creationId xmlns:a16="http://schemas.microsoft.com/office/drawing/2014/main" id="{BB479FBC-BE2D-4B30-9A89-2344CA41D745}"/>
              </a:ext>
            </a:extLst>
          </p:cNvPr>
          <p:cNvSpPr>
            <a:spLocks noGrp="1"/>
          </p:cNvSpPr>
          <p:nvPr>
            <p:ph sz="quarter" idx="10"/>
          </p:nvPr>
        </p:nvSpPr>
        <p:spPr>
          <a:xfrm>
            <a:off x="343524" y="1500997"/>
            <a:ext cx="11405653" cy="4589252"/>
          </a:xfrm>
        </p:spPr>
        <p:txBody>
          <a:bodyPr>
            <a:noAutofit/>
          </a:bodyPr>
          <a:lstStyle/>
          <a:p>
            <a:pPr>
              <a:spcBef>
                <a:spcPts val="200"/>
              </a:spcBef>
              <a:spcAft>
                <a:spcPts val="600"/>
              </a:spcAft>
            </a:pPr>
            <a:r>
              <a:rPr lang="en-US"/>
              <a:t>Subscribing to an organic waste collection service, or self-haul organic waste to a recovery facility</a:t>
            </a:r>
          </a:p>
          <a:p>
            <a:pPr>
              <a:spcBef>
                <a:spcPts val="200"/>
              </a:spcBef>
              <a:spcAft>
                <a:spcPts val="600"/>
              </a:spcAft>
            </a:pPr>
            <a:r>
              <a:rPr lang="en-US"/>
              <a:t>Providing containers for the collection of organic waste and non-organic recyclables in all areas where disposal containers are located</a:t>
            </a:r>
          </a:p>
          <a:p>
            <a:pPr>
              <a:spcBef>
                <a:spcPts val="200"/>
              </a:spcBef>
              <a:spcAft>
                <a:spcPts val="600"/>
              </a:spcAft>
            </a:pPr>
            <a:r>
              <a:rPr lang="en-US"/>
              <a:t>Prohibit employees from placing organic waste in a container not designated for organic waste</a:t>
            </a:r>
          </a:p>
          <a:p>
            <a:pPr>
              <a:spcBef>
                <a:spcPts val="200"/>
              </a:spcBef>
              <a:spcAft>
                <a:spcPts val="600"/>
              </a:spcAft>
            </a:pPr>
            <a:r>
              <a:rPr lang="en-US"/>
              <a:t>Periodic inspections of containers for contamination and inform employees if containers are contaminated </a:t>
            </a:r>
          </a:p>
          <a:p>
            <a:pPr>
              <a:spcBef>
                <a:spcPts val="200"/>
              </a:spcBef>
              <a:spcAft>
                <a:spcPts val="600"/>
              </a:spcAft>
            </a:pPr>
            <a:r>
              <a:rPr lang="en-US"/>
              <a:t>Provide information to employees on methods for prevention of organic waste generation </a:t>
            </a:r>
          </a:p>
          <a:p>
            <a:pPr>
              <a:spcBef>
                <a:spcPts val="200"/>
              </a:spcBef>
              <a:spcAft>
                <a:spcPts val="600"/>
              </a:spcAft>
            </a:pPr>
            <a:endParaRPr lang="en-US"/>
          </a:p>
        </p:txBody>
      </p:sp>
    </p:spTree>
    <p:extLst>
      <p:ext uri="{BB962C8B-B14F-4D97-AF65-F5344CB8AC3E}">
        <p14:creationId xmlns:p14="http://schemas.microsoft.com/office/powerpoint/2010/main" val="520467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What cannot be waived?</a:t>
            </a:r>
          </a:p>
        </p:txBody>
      </p:sp>
      <p:sp>
        <p:nvSpPr>
          <p:cNvPr id="10" name="Content Placeholder 9">
            <a:extLst>
              <a:ext uri="{FF2B5EF4-FFF2-40B4-BE49-F238E27FC236}">
                <a16:creationId xmlns:a16="http://schemas.microsoft.com/office/drawing/2014/main" id="{BB479FBC-BE2D-4B30-9A89-2344CA41D745}"/>
              </a:ext>
            </a:extLst>
          </p:cNvPr>
          <p:cNvSpPr>
            <a:spLocks noGrp="1"/>
          </p:cNvSpPr>
          <p:nvPr>
            <p:ph sz="quarter" idx="10"/>
          </p:nvPr>
        </p:nvSpPr>
        <p:spPr>
          <a:xfrm>
            <a:off x="343524" y="1500997"/>
            <a:ext cx="11405653" cy="4589252"/>
          </a:xfrm>
        </p:spPr>
        <p:txBody>
          <a:bodyPr>
            <a:noAutofit/>
          </a:bodyPr>
          <a:lstStyle/>
          <a:p>
            <a:pPr>
              <a:spcBef>
                <a:spcPts val="200"/>
              </a:spcBef>
              <a:spcAft>
                <a:spcPts val="600"/>
              </a:spcAft>
            </a:pPr>
            <a:r>
              <a:rPr lang="en-US"/>
              <a:t>Edible food recovery if a commercial edible food generator</a:t>
            </a:r>
          </a:p>
          <a:p>
            <a:pPr>
              <a:spcBef>
                <a:spcPts val="200"/>
              </a:spcBef>
              <a:spcAft>
                <a:spcPts val="600"/>
              </a:spcAft>
            </a:pPr>
            <a:r>
              <a:rPr lang="en-US"/>
              <a:t>Recycling of bottles, cans, glass, paper cardboard (blue bin materials)</a:t>
            </a:r>
          </a:p>
        </p:txBody>
      </p:sp>
    </p:spTree>
    <p:extLst>
      <p:ext uri="{BB962C8B-B14F-4D97-AF65-F5344CB8AC3E}">
        <p14:creationId xmlns:p14="http://schemas.microsoft.com/office/powerpoint/2010/main" val="2577863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Types of waivers</a:t>
            </a:r>
          </a:p>
        </p:txBody>
      </p:sp>
      <p:sp>
        <p:nvSpPr>
          <p:cNvPr id="10" name="Content Placeholder 9">
            <a:extLst>
              <a:ext uri="{FF2B5EF4-FFF2-40B4-BE49-F238E27FC236}">
                <a16:creationId xmlns:a16="http://schemas.microsoft.com/office/drawing/2014/main" id="{BB479FBC-BE2D-4B30-9A89-2344CA41D745}"/>
              </a:ext>
            </a:extLst>
          </p:cNvPr>
          <p:cNvSpPr>
            <a:spLocks noGrp="1"/>
          </p:cNvSpPr>
          <p:nvPr>
            <p:ph sz="quarter" idx="10"/>
          </p:nvPr>
        </p:nvSpPr>
        <p:spPr>
          <a:xfrm>
            <a:off x="343524" y="1500997"/>
            <a:ext cx="11405653" cy="4589252"/>
          </a:xfrm>
        </p:spPr>
        <p:txBody>
          <a:bodyPr>
            <a:noAutofit/>
          </a:bodyPr>
          <a:lstStyle/>
          <a:p>
            <a:pPr>
              <a:spcBef>
                <a:spcPts val="200"/>
              </a:spcBef>
              <a:spcAft>
                <a:spcPts val="600"/>
              </a:spcAft>
            </a:pPr>
            <a:r>
              <a:rPr lang="en-US"/>
              <a:t>De-minimis</a:t>
            </a:r>
          </a:p>
          <a:p>
            <a:pPr>
              <a:spcBef>
                <a:spcPts val="200"/>
              </a:spcBef>
              <a:spcAft>
                <a:spcPts val="600"/>
              </a:spcAft>
            </a:pPr>
            <a:r>
              <a:rPr lang="en-US" sz="2800"/>
              <a:t>Non-local entity is located within a jurisdiction or census tract that has been granted a waiver by the Department</a:t>
            </a:r>
          </a:p>
          <a:p>
            <a:pPr>
              <a:spcBef>
                <a:spcPts val="200"/>
              </a:spcBef>
              <a:spcAft>
                <a:spcPts val="600"/>
              </a:spcAft>
            </a:pPr>
            <a:r>
              <a:rPr lang="en-US"/>
              <a:t>Physical space</a:t>
            </a:r>
          </a:p>
          <a:p>
            <a:pPr>
              <a:spcBef>
                <a:spcPts val="200"/>
              </a:spcBef>
              <a:spcAft>
                <a:spcPts val="600"/>
              </a:spcAft>
            </a:pPr>
            <a:endParaRPr lang="en-US"/>
          </a:p>
        </p:txBody>
      </p:sp>
    </p:spTree>
    <p:extLst>
      <p:ext uri="{BB962C8B-B14F-4D97-AF65-F5344CB8AC3E}">
        <p14:creationId xmlns:p14="http://schemas.microsoft.com/office/powerpoint/2010/main" val="3899871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Why to Submit</a:t>
            </a:r>
          </a:p>
        </p:txBody>
      </p:sp>
      <p:sp>
        <p:nvSpPr>
          <p:cNvPr id="10" name="Content Placeholder 9">
            <a:extLst>
              <a:ext uri="{FF2B5EF4-FFF2-40B4-BE49-F238E27FC236}">
                <a16:creationId xmlns:a16="http://schemas.microsoft.com/office/drawing/2014/main" id="{BB479FBC-BE2D-4B30-9A89-2344CA41D745}"/>
              </a:ext>
            </a:extLst>
          </p:cNvPr>
          <p:cNvSpPr>
            <a:spLocks noGrp="1"/>
          </p:cNvSpPr>
          <p:nvPr>
            <p:ph sz="quarter" idx="10"/>
          </p:nvPr>
        </p:nvSpPr>
        <p:spPr>
          <a:xfrm>
            <a:off x="343524" y="1500997"/>
            <a:ext cx="11405653" cy="4589252"/>
          </a:xfrm>
        </p:spPr>
        <p:txBody>
          <a:bodyPr>
            <a:noAutofit/>
          </a:bodyPr>
          <a:lstStyle/>
          <a:p>
            <a:pPr>
              <a:spcBef>
                <a:spcPts val="200"/>
              </a:spcBef>
              <a:spcAft>
                <a:spcPts val="600"/>
              </a:spcAft>
            </a:pPr>
            <a:r>
              <a:rPr lang="en-US"/>
              <a:t>Due to remote work the number of employees permanently in the office is not equal to the number of employees employed by an agency</a:t>
            </a:r>
          </a:p>
          <a:p>
            <a:pPr>
              <a:spcBef>
                <a:spcPts val="200"/>
              </a:spcBef>
              <a:spcAft>
                <a:spcPts val="600"/>
              </a:spcAft>
            </a:pPr>
            <a:r>
              <a:rPr lang="en-US"/>
              <a:t>Waivers provide your agency with the proper documentation and reasoning for why organics diversion does not need to occur at a location(s).</a:t>
            </a:r>
          </a:p>
          <a:p>
            <a:pPr>
              <a:spcBef>
                <a:spcPts val="200"/>
              </a:spcBef>
              <a:spcAft>
                <a:spcPts val="600"/>
              </a:spcAft>
            </a:pPr>
            <a:endParaRPr lang="en-US"/>
          </a:p>
        </p:txBody>
      </p:sp>
    </p:spTree>
    <p:extLst>
      <p:ext uri="{BB962C8B-B14F-4D97-AF65-F5344CB8AC3E}">
        <p14:creationId xmlns:p14="http://schemas.microsoft.com/office/powerpoint/2010/main" val="951763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7901A-C4FE-0CCF-F17D-77321AA2606D}"/>
              </a:ext>
            </a:extLst>
          </p:cNvPr>
          <p:cNvSpPr>
            <a:spLocks noGrp="1"/>
          </p:cNvSpPr>
          <p:nvPr>
            <p:ph type="title"/>
          </p:nvPr>
        </p:nvSpPr>
        <p:spPr>
          <a:xfrm>
            <a:off x="343525" y="0"/>
            <a:ext cx="10515600" cy="1229193"/>
          </a:xfrm>
        </p:spPr>
        <p:txBody>
          <a:bodyPr>
            <a:normAutofit/>
          </a:bodyPr>
          <a:lstStyle/>
          <a:p>
            <a:pPr algn="ctr"/>
            <a:r>
              <a:rPr kumimoji="0" lang="en-US" sz="3600" i="0" u="none" strike="noStrike" kern="1200" cap="all" spc="100" normalizeH="0" baseline="0" noProof="0" dirty="0">
                <a:ln>
                  <a:noFill/>
                </a:ln>
                <a:solidFill>
                  <a:prstClr val="black">
                    <a:lumMod val="90000"/>
                    <a:lumOff val="10000"/>
                  </a:prstClr>
                </a:solidFill>
                <a:effectLst/>
                <a:uLnTx/>
                <a:uFillTx/>
                <a:latin typeface="Arial" panose="020B0604020202020204" pitchFamily="34" charset="0"/>
                <a:ea typeface="Calibri" panose="020F0502020204030204" pitchFamily="34" charset="0"/>
                <a:cs typeface="Arial" panose="020B0604020202020204" pitchFamily="34" charset="0"/>
              </a:rPr>
              <a:t>Instructions for Q&amp;A Session</a:t>
            </a:r>
            <a:endParaRPr lang="en-US" dirty="0"/>
          </a:p>
        </p:txBody>
      </p:sp>
      <p:sp>
        <p:nvSpPr>
          <p:cNvPr id="3" name="Content Placeholder 2">
            <a:extLst>
              <a:ext uri="{FF2B5EF4-FFF2-40B4-BE49-F238E27FC236}">
                <a16:creationId xmlns:a16="http://schemas.microsoft.com/office/drawing/2014/main" id="{ABB8F1F4-EE95-F1AD-8A9E-D8B5E7D069B0}"/>
              </a:ext>
            </a:extLst>
          </p:cNvPr>
          <p:cNvSpPr>
            <a:spLocks noGrp="1"/>
          </p:cNvSpPr>
          <p:nvPr>
            <p:ph sz="quarter" idx="10"/>
          </p:nvPr>
        </p:nvSpPr>
        <p:spPr>
          <a:xfrm>
            <a:off x="343524" y="1439055"/>
            <a:ext cx="11848476" cy="5156617"/>
          </a:xfrm>
        </p:spPr>
        <p:txBody>
          <a:bodyPr>
            <a:normAutofit/>
          </a:bodyPr>
          <a:lstStyle/>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Please type your question or a summary of your question into the “Chat” pane.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CalRecycle staff will go through the questions on a first come first served basis.</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We will aim to get to as many different people as possible.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To ask a question over the webinar, you must unmute yourself on your end; please state your name and affiliation.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We will not use the “raise hand” function.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If you cannot unmute, or we do not get to your question, please submit it to: </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hlinkClick r:id="rId3"/>
              </a:rPr>
              <a:t>SARC@calrecycle.ca.gov</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p>
          <a:p>
            <a:endParaRPr lang="en-US" dirty="0"/>
          </a:p>
        </p:txBody>
      </p:sp>
    </p:spTree>
    <p:extLst>
      <p:ext uri="{BB962C8B-B14F-4D97-AF65-F5344CB8AC3E}">
        <p14:creationId xmlns:p14="http://schemas.microsoft.com/office/powerpoint/2010/main" val="862290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Waiver Application Location</a:t>
            </a:r>
          </a:p>
        </p:txBody>
      </p:sp>
      <p:pic>
        <p:nvPicPr>
          <p:cNvPr id="1026" name="Picture 2" descr="Department-Issued Waivers  Website screenshot">
            <a:extLst>
              <a:ext uri="{FF2B5EF4-FFF2-40B4-BE49-F238E27FC236}">
                <a16:creationId xmlns:a16="http://schemas.microsoft.com/office/drawing/2014/main" id="{E81AE2AE-7AA5-C308-5E99-149C40AD4C5F}"/>
              </a:ext>
            </a:extLst>
          </p:cNvPr>
          <p:cNvPicPr>
            <a:picLocks noGrp="1" noChangeAspect="1" noChangeArrowheads="1"/>
          </p:cNvPicPr>
          <p:nvPr>
            <p:ph sz="quarter" idx="10"/>
          </p:nvPr>
        </p:nvPicPr>
        <p:blipFill>
          <a:blip r:embed="rId3">
            <a:extLst>
              <a:ext uri="{28A0092B-C50C-407E-A947-70E740481C1C}">
                <a14:useLocalDpi xmlns:a14="http://schemas.microsoft.com/office/drawing/2010/main" val="0"/>
              </a:ext>
            </a:extLst>
          </a:blip>
          <a:srcRect/>
          <a:stretch>
            <a:fillRect/>
          </a:stretch>
        </p:blipFill>
        <p:spPr bwMode="auto">
          <a:xfrm>
            <a:off x="0" y="1442781"/>
            <a:ext cx="3506181" cy="45878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6C5837B-87D5-027E-113D-7EDB6A46B9B2}"/>
              </a:ext>
            </a:extLst>
          </p:cNvPr>
          <p:cNvSpPr txBox="1"/>
          <p:nvPr/>
        </p:nvSpPr>
        <p:spPr>
          <a:xfrm>
            <a:off x="3701845" y="1442781"/>
            <a:ext cx="8332839" cy="1384995"/>
          </a:xfrm>
          <a:prstGeom prst="rect">
            <a:avLst/>
          </a:prstGeom>
          <a:noFill/>
        </p:spPr>
        <p:txBody>
          <a:bodyPr wrap="square" rtlCol="0">
            <a:spAutoFit/>
          </a:bodyPr>
          <a:lstStyle/>
          <a:p>
            <a:pPr marL="571500" indent="-571500" defTabSz="342900">
              <a:buFont typeface="Arial" panose="020B0604020202020204" pitchFamily="34" charset="0"/>
              <a:buChar char="•"/>
            </a:pPr>
            <a:r>
              <a:rPr lang="en-US" sz="2800" dirty="0">
                <a:latin typeface="Arial" panose="020B0604020202020204" pitchFamily="34" charset="0"/>
                <a:cs typeface="Arial" panose="020B0604020202020204" pitchFamily="34" charset="0"/>
              </a:rPr>
              <a:t>Navigate to: </a:t>
            </a:r>
            <a:r>
              <a:rPr lang="en-US" sz="2800" dirty="0">
                <a:hlinkClick r:id="rId4"/>
              </a:rPr>
              <a:t>Department-Issued Waivers - CalRecycle Home Page</a:t>
            </a:r>
            <a:endParaRPr lang="en-US" sz="2800" dirty="0"/>
          </a:p>
          <a:p>
            <a:pPr marL="571500" indent="-571500" defTabSz="342900">
              <a:buFont typeface="Arial" panose="020B0604020202020204" pitchFamily="34" charset="0"/>
              <a:buChar char="•"/>
            </a:pPr>
            <a:r>
              <a:rPr lang="en-US" sz="2800" dirty="0">
                <a:latin typeface="Arial" panose="020B0604020202020204" pitchFamily="34" charset="0"/>
                <a:cs typeface="Arial" panose="020B0604020202020204" pitchFamily="34" charset="0"/>
              </a:rPr>
              <a:t>Download Non-Local Entity Waiver Application</a:t>
            </a:r>
          </a:p>
        </p:txBody>
      </p:sp>
    </p:spTree>
    <p:extLst>
      <p:ext uri="{BB962C8B-B14F-4D97-AF65-F5344CB8AC3E}">
        <p14:creationId xmlns:p14="http://schemas.microsoft.com/office/powerpoint/2010/main" val="978984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Waste definitions</a:t>
            </a:r>
          </a:p>
        </p:txBody>
      </p:sp>
      <p:sp>
        <p:nvSpPr>
          <p:cNvPr id="10" name="Content Placeholder 9">
            <a:extLst>
              <a:ext uri="{FF2B5EF4-FFF2-40B4-BE49-F238E27FC236}">
                <a16:creationId xmlns:a16="http://schemas.microsoft.com/office/drawing/2014/main" id="{BB479FBC-BE2D-4B30-9A89-2344CA41D745}"/>
              </a:ext>
            </a:extLst>
          </p:cNvPr>
          <p:cNvSpPr>
            <a:spLocks noGrp="1"/>
          </p:cNvSpPr>
          <p:nvPr>
            <p:ph sz="quarter" idx="10"/>
          </p:nvPr>
        </p:nvSpPr>
        <p:spPr>
          <a:xfrm>
            <a:off x="343524" y="1500997"/>
            <a:ext cx="11405653" cy="4589252"/>
          </a:xfrm>
        </p:spPr>
        <p:txBody>
          <a:bodyPr>
            <a:noAutofit/>
          </a:bodyPr>
          <a:lstStyle/>
          <a:p>
            <a:pPr marL="0" indent="0">
              <a:spcBef>
                <a:spcPts val="200"/>
              </a:spcBef>
              <a:spcAft>
                <a:spcPts val="600"/>
              </a:spcAft>
              <a:buNone/>
            </a:pPr>
            <a:r>
              <a:rPr lang="en-US"/>
              <a:t>“Solid waste” includes all types of solid means garbage, sludges, and other discarded solid materials resulting from residential activities, and industrial and commercial operations.</a:t>
            </a:r>
          </a:p>
          <a:p>
            <a:pPr marL="0" indent="0">
              <a:spcBef>
                <a:spcPts val="200"/>
              </a:spcBef>
              <a:spcAft>
                <a:spcPts val="600"/>
              </a:spcAft>
              <a:buNone/>
            </a:pPr>
            <a:endParaRPr lang="en-US"/>
          </a:p>
          <a:p>
            <a:pPr marL="0" indent="0">
              <a:spcBef>
                <a:spcPts val="200"/>
              </a:spcBef>
              <a:spcAft>
                <a:spcPts val="600"/>
              </a:spcAft>
              <a:buNone/>
            </a:pPr>
            <a:r>
              <a:rPr lang="en-US"/>
              <a:t>“Organic waste” means solid wastes containing material originated from living organisms and their metabolic waste products including, but not limited to, food, green material, landscape and pruning waste, organic textiles and carpets, lumber, wood, paper products, printing and writing paper, manure, biosolids, digestate, and sludges.</a:t>
            </a:r>
          </a:p>
        </p:txBody>
      </p:sp>
    </p:spTree>
    <p:extLst>
      <p:ext uri="{BB962C8B-B14F-4D97-AF65-F5344CB8AC3E}">
        <p14:creationId xmlns:p14="http://schemas.microsoft.com/office/powerpoint/2010/main" val="2195037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3525" y="117475"/>
            <a:ext cx="10515600" cy="1371600"/>
          </a:xfrm>
        </p:spPr>
        <p:txBody>
          <a:bodyPr>
            <a:normAutofit/>
          </a:bodyPr>
          <a:lstStyle/>
          <a:p>
            <a:pPr algn="ctr"/>
            <a:r>
              <a:rPr lang="en-US" sz="3200"/>
              <a:t>Reasons to Submit a Waiver for Non-Local Entities </a:t>
            </a:r>
            <a:br>
              <a:rPr lang="en-US" sz="3200"/>
            </a:br>
            <a:r>
              <a:rPr lang="en-US" sz="3200"/>
              <a:t>(Section 18986.3)</a:t>
            </a:r>
          </a:p>
        </p:txBody>
      </p:sp>
      <p:sp>
        <p:nvSpPr>
          <p:cNvPr id="3" name="Content Placeholder 2"/>
          <p:cNvSpPr>
            <a:spLocks noGrp="1"/>
          </p:cNvSpPr>
          <p:nvPr>
            <p:ph sz="quarter" idx="10"/>
          </p:nvPr>
        </p:nvSpPr>
        <p:spPr>
          <a:xfrm>
            <a:off x="571500" y="1504335"/>
            <a:ext cx="11029950" cy="4550390"/>
          </a:xfrm>
        </p:spPr>
        <p:txBody>
          <a:bodyPr>
            <a:normAutofit lnSpcReduction="10000"/>
          </a:bodyPr>
          <a:lstStyle/>
          <a:p>
            <a:pPr marL="0" indent="0">
              <a:buNone/>
            </a:pPr>
            <a:endParaRPr lang="en-US" sz="1200"/>
          </a:p>
          <a:p>
            <a:pPr marL="514350" indent="-514350">
              <a:spcAft>
                <a:spcPts val="600"/>
              </a:spcAft>
              <a:buFont typeface="+mj-lt"/>
              <a:buAutoNum type="arabicPeriod"/>
            </a:pPr>
            <a:r>
              <a:rPr lang="en-US" sz="3200"/>
              <a:t>De Minimis: </a:t>
            </a:r>
          </a:p>
          <a:p>
            <a:pPr marL="971550" lvl="1" indent="-514350">
              <a:spcAft>
                <a:spcPts val="600"/>
              </a:spcAft>
              <a:buFont typeface="+mj-lt"/>
              <a:buAutoNum type="alphaLcPeriod"/>
            </a:pPr>
            <a:r>
              <a:rPr lang="en-US" sz="2800"/>
              <a:t>Solid waste is </a:t>
            </a:r>
            <a:r>
              <a:rPr lang="en-US" sz="2800" u="sng"/>
              <a:t>2 cy or more per week </a:t>
            </a:r>
            <a:r>
              <a:rPr lang="en-US" sz="2800"/>
              <a:t>and organic waste is less than 20 gallons per week per container (blue/green)</a:t>
            </a:r>
          </a:p>
          <a:p>
            <a:pPr marL="971550" lvl="1" indent="-514350">
              <a:spcAft>
                <a:spcPts val="600"/>
              </a:spcAft>
              <a:buFont typeface="+mj-lt"/>
              <a:buAutoNum type="alphaLcPeriod"/>
            </a:pPr>
            <a:r>
              <a:rPr lang="en-US" sz="2800"/>
              <a:t>Solid waste is </a:t>
            </a:r>
            <a:r>
              <a:rPr lang="en-US" sz="2800" u="sng"/>
              <a:t>less than 2 cy per week </a:t>
            </a:r>
            <a:r>
              <a:rPr lang="en-US" sz="2800"/>
              <a:t>and organic waste is less than 10 gallons per week per container (blue/green)</a:t>
            </a:r>
          </a:p>
          <a:p>
            <a:pPr marL="514350" indent="-514350">
              <a:spcAft>
                <a:spcPts val="600"/>
              </a:spcAft>
              <a:buFont typeface="+mj-lt"/>
              <a:buAutoNum type="arabicPeriod"/>
            </a:pPr>
            <a:r>
              <a:rPr lang="en-US" sz="3200"/>
              <a:t>Non-local entity is located within a jurisdiction or census tract that has been granted a waiver by the Department pursuant to 14 CCR Section 18984.12. </a:t>
            </a:r>
          </a:p>
          <a:p>
            <a:pPr marL="514350" indent="-514350">
              <a:spcAft>
                <a:spcPts val="600"/>
              </a:spcAft>
              <a:buFont typeface="+mj-lt"/>
              <a:buAutoNum type="arabicPeriod"/>
            </a:pPr>
            <a:r>
              <a:rPr lang="en-US" sz="3200"/>
              <a:t>Physical space: Inadequate space for organic containers</a:t>
            </a:r>
          </a:p>
        </p:txBody>
      </p:sp>
    </p:spTree>
    <p:extLst>
      <p:ext uri="{BB962C8B-B14F-4D97-AF65-F5344CB8AC3E}">
        <p14:creationId xmlns:p14="http://schemas.microsoft.com/office/powerpoint/2010/main" val="3420225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De-minimis Generation</a:t>
            </a:r>
          </a:p>
        </p:txBody>
      </p:sp>
      <p:pic>
        <p:nvPicPr>
          <p:cNvPr id="2050" name="Picture 2">
            <a:extLst>
              <a:ext uri="{FF2B5EF4-FFF2-40B4-BE49-F238E27FC236}">
                <a16:creationId xmlns:a16="http://schemas.microsoft.com/office/drawing/2014/main" id="{93E25DB6-3821-13D0-012E-7A932AA0EC28}"/>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703100" y="1325563"/>
            <a:ext cx="10785799" cy="4852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2438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dirty="0"/>
              <a:t>Common Organic Waste Materials and Containers</a:t>
            </a:r>
          </a:p>
        </p:txBody>
      </p:sp>
      <p:sp>
        <p:nvSpPr>
          <p:cNvPr id="10" name="Content Placeholder 9">
            <a:extLst>
              <a:ext uri="{FF2B5EF4-FFF2-40B4-BE49-F238E27FC236}">
                <a16:creationId xmlns:a16="http://schemas.microsoft.com/office/drawing/2014/main" id="{BB479FBC-BE2D-4B30-9A89-2344CA41D745}"/>
              </a:ext>
            </a:extLst>
          </p:cNvPr>
          <p:cNvSpPr>
            <a:spLocks noGrp="1"/>
          </p:cNvSpPr>
          <p:nvPr>
            <p:ph sz="quarter" idx="10"/>
          </p:nvPr>
        </p:nvSpPr>
        <p:spPr>
          <a:xfrm>
            <a:off x="343524" y="1500997"/>
            <a:ext cx="11405653" cy="4589252"/>
          </a:xfrm>
        </p:spPr>
        <p:txBody>
          <a:bodyPr>
            <a:noAutofit/>
          </a:bodyPr>
          <a:lstStyle/>
          <a:p>
            <a:pPr>
              <a:spcBef>
                <a:spcPts val="200"/>
              </a:spcBef>
              <a:spcAft>
                <a:spcPts val="600"/>
              </a:spcAft>
            </a:pPr>
            <a:r>
              <a:rPr lang="en-US"/>
              <a:t>“Green container” organic waste may include:</a:t>
            </a:r>
          </a:p>
          <a:p>
            <a:pPr lvl="1">
              <a:spcBef>
                <a:spcPts val="200"/>
              </a:spcBef>
              <a:spcAft>
                <a:spcPts val="600"/>
              </a:spcAft>
            </a:pPr>
            <a:r>
              <a:rPr lang="en-US"/>
              <a:t>Food scraps, food soiled paper, grass, tree trimmings, bush clippings</a:t>
            </a:r>
          </a:p>
          <a:p>
            <a:pPr>
              <a:spcBef>
                <a:spcPts val="200"/>
              </a:spcBef>
              <a:spcAft>
                <a:spcPts val="600"/>
              </a:spcAft>
            </a:pPr>
            <a:r>
              <a:rPr lang="en-US"/>
              <a:t>“Blue container” organic waste may include:</a:t>
            </a:r>
          </a:p>
          <a:p>
            <a:pPr lvl="1">
              <a:spcBef>
                <a:spcPts val="200"/>
              </a:spcBef>
              <a:spcAft>
                <a:spcPts val="600"/>
              </a:spcAft>
            </a:pPr>
            <a:r>
              <a:rPr lang="en-US"/>
              <a:t>Writing paper, copy paper, and cardboard</a:t>
            </a:r>
          </a:p>
        </p:txBody>
      </p:sp>
      <p:pic>
        <p:nvPicPr>
          <p:cNvPr id="1026" name="Picture 2">
            <a:extLst>
              <a:ext uri="{FF2B5EF4-FFF2-40B4-BE49-F238E27FC236}">
                <a16:creationId xmlns:a16="http://schemas.microsoft.com/office/drawing/2014/main" id="{625D4A0C-4088-0AFE-26E4-633D45A9C30B}"/>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524" y="3795622"/>
            <a:ext cx="11766524" cy="466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5470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7901A-C4FE-0CCF-F17D-77321AA2606D}"/>
              </a:ext>
            </a:extLst>
          </p:cNvPr>
          <p:cNvSpPr>
            <a:spLocks noGrp="1"/>
          </p:cNvSpPr>
          <p:nvPr>
            <p:ph type="title"/>
          </p:nvPr>
        </p:nvSpPr>
        <p:spPr>
          <a:xfrm>
            <a:off x="343525" y="0"/>
            <a:ext cx="10515600" cy="1229193"/>
          </a:xfrm>
        </p:spPr>
        <p:txBody>
          <a:bodyPr>
            <a:normAutofit/>
          </a:bodyPr>
          <a:lstStyle/>
          <a:p>
            <a:pPr algn="ctr"/>
            <a:r>
              <a:rPr kumimoji="0" lang="en-US" sz="3600" i="0" u="none" strike="noStrike" kern="1200" cap="all" spc="100" normalizeH="0" baseline="0" noProof="0" dirty="0">
                <a:ln>
                  <a:noFill/>
                </a:ln>
                <a:solidFill>
                  <a:prstClr val="black">
                    <a:lumMod val="90000"/>
                    <a:lumOff val="10000"/>
                  </a:prstClr>
                </a:solidFill>
                <a:effectLst/>
                <a:uLnTx/>
                <a:uFillTx/>
                <a:latin typeface="Arial" panose="020B0604020202020204" pitchFamily="34" charset="0"/>
                <a:ea typeface="Calibri" panose="020F0502020204030204" pitchFamily="34" charset="0"/>
                <a:cs typeface="Arial" panose="020B0604020202020204" pitchFamily="34" charset="0"/>
              </a:rPr>
              <a:t>Instructions for Q&amp;A Session</a:t>
            </a:r>
            <a:endParaRPr lang="en-US" dirty="0"/>
          </a:p>
        </p:txBody>
      </p:sp>
      <p:sp>
        <p:nvSpPr>
          <p:cNvPr id="3" name="Content Placeholder 2">
            <a:extLst>
              <a:ext uri="{FF2B5EF4-FFF2-40B4-BE49-F238E27FC236}">
                <a16:creationId xmlns:a16="http://schemas.microsoft.com/office/drawing/2014/main" id="{ABB8F1F4-EE95-F1AD-8A9E-D8B5E7D069B0}"/>
              </a:ext>
            </a:extLst>
          </p:cNvPr>
          <p:cNvSpPr>
            <a:spLocks noGrp="1"/>
          </p:cNvSpPr>
          <p:nvPr>
            <p:ph sz="quarter" idx="10"/>
          </p:nvPr>
        </p:nvSpPr>
        <p:spPr>
          <a:xfrm>
            <a:off x="343524" y="1439055"/>
            <a:ext cx="11848476" cy="5156617"/>
          </a:xfrm>
        </p:spPr>
        <p:txBody>
          <a:bodyPr>
            <a:normAutofit/>
          </a:bodyPr>
          <a:lstStyle/>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Please type your question or a summary of your question into the “Chat” pane.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CalRecycle staff will go through the questions on a first come first served basis.</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We will aim to get to as many different people as possible.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To ask a question over the webinar, you must unmute yourself on your end; please state your name and affiliation.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We will not use the “raise hand” function.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If you cannot unmute, or we do not get to your question, please submit it to: </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hlinkClick r:id="rId3"/>
              </a:rPr>
              <a:t>SARC@calrecycle.ca.gov</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p>
          <a:p>
            <a:endParaRPr lang="en-US" dirty="0"/>
          </a:p>
        </p:txBody>
      </p:sp>
    </p:spTree>
    <p:extLst>
      <p:ext uri="{BB962C8B-B14F-4D97-AF65-F5344CB8AC3E}">
        <p14:creationId xmlns:p14="http://schemas.microsoft.com/office/powerpoint/2010/main" val="1286465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Located in Jurisdiction with Department Approved Waiver</a:t>
            </a:r>
          </a:p>
        </p:txBody>
      </p:sp>
      <p:sp>
        <p:nvSpPr>
          <p:cNvPr id="3" name="Content Placeholder 2">
            <a:extLst>
              <a:ext uri="{FF2B5EF4-FFF2-40B4-BE49-F238E27FC236}">
                <a16:creationId xmlns:a16="http://schemas.microsoft.com/office/drawing/2014/main" id="{DEF9358C-AD2A-2F73-5A7D-07657A671290}"/>
              </a:ext>
            </a:extLst>
          </p:cNvPr>
          <p:cNvSpPr>
            <a:spLocks noGrp="1"/>
          </p:cNvSpPr>
          <p:nvPr>
            <p:ph sz="quarter" idx="10"/>
          </p:nvPr>
        </p:nvSpPr>
        <p:spPr>
          <a:xfrm>
            <a:off x="464649" y="2389526"/>
            <a:ext cx="10394475" cy="3321956"/>
          </a:xfrm>
        </p:spPr>
        <p:txBody>
          <a:bodyPr/>
          <a:lstStyle/>
          <a:p>
            <a:r>
              <a:rPr lang="en-US" sz="2800"/>
              <a:t>Non-local entity is located within a jurisdiction or census tract that has been granted a waiver by the Department pursuant to 14 CCR Section 18984.12. </a:t>
            </a:r>
          </a:p>
          <a:p>
            <a:r>
              <a:rPr lang="en-US"/>
              <a:t>Navigate to: </a:t>
            </a:r>
            <a:r>
              <a:rPr lang="en-US">
                <a:hlinkClick r:id="rId3"/>
              </a:rPr>
              <a:t>Department-Approved Waivers for Reporting Entities - CalRecycle Home Page</a:t>
            </a:r>
            <a:endParaRPr lang="en-US"/>
          </a:p>
          <a:p>
            <a:r>
              <a:rPr lang="en-US"/>
              <a:t>Contact the State Agency Team for assistance in determining eligible census tracts in a county</a:t>
            </a:r>
          </a:p>
        </p:txBody>
      </p:sp>
      <p:pic>
        <p:nvPicPr>
          <p:cNvPr id="6" name="Picture 5">
            <a:extLst>
              <a:ext uri="{FF2B5EF4-FFF2-40B4-BE49-F238E27FC236}">
                <a16:creationId xmlns:a16="http://schemas.microsoft.com/office/drawing/2014/main" id="{FE10F055-97DF-F285-5048-C6625164540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0" y="1386116"/>
            <a:ext cx="12190476" cy="942857"/>
          </a:xfrm>
          <a:prstGeom prst="rect">
            <a:avLst/>
          </a:prstGeom>
        </p:spPr>
      </p:pic>
    </p:spTree>
    <p:extLst>
      <p:ext uri="{BB962C8B-B14F-4D97-AF65-F5344CB8AC3E}">
        <p14:creationId xmlns:p14="http://schemas.microsoft.com/office/powerpoint/2010/main" val="1883629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Physical Space</a:t>
            </a:r>
          </a:p>
        </p:txBody>
      </p:sp>
      <p:sp>
        <p:nvSpPr>
          <p:cNvPr id="3" name="Content Placeholder 2">
            <a:extLst>
              <a:ext uri="{FF2B5EF4-FFF2-40B4-BE49-F238E27FC236}">
                <a16:creationId xmlns:a16="http://schemas.microsoft.com/office/drawing/2014/main" id="{C3E0DF91-DC5D-7DBB-E941-DA9EB1C4605E}"/>
              </a:ext>
            </a:extLst>
          </p:cNvPr>
          <p:cNvSpPr>
            <a:spLocks noGrp="1"/>
          </p:cNvSpPr>
          <p:nvPr>
            <p:ph sz="quarter" idx="10"/>
          </p:nvPr>
        </p:nvSpPr>
        <p:spPr>
          <a:xfrm>
            <a:off x="464649" y="2256105"/>
            <a:ext cx="10394475" cy="3455377"/>
          </a:xfrm>
        </p:spPr>
        <p:txBody>
          <a:bodyPr/>
          <a:lstStyle/>
          <a:p>
            <a:r>
              <a:rPr lang="en-US" sz="2800"/>
              <a:t>Physical space: Inadequate space for organic containers</a:t>
            </a:r>
          </a:p>
          <a:p>
            <a:r>
              <a:rPr lang="en-US"/>
              <a:t>Option if there is no external space for a green or blue container</a:t>
            </a:r>
          </a:p>
          <a:p>
            <a:r>
              <a:rPr lang="en-US"/>
              <a:t>Determination must be made by a hauler, licensed architect, or licensed engineer</a:t>
            </a:r>
          </a:p>
          <a:p>
            <a:r>
              <a:rPr lang="en-US"/>
              <a:t>Submit written documentation to support finding</a:t>
            </a:r>
          </a:p>
        </p:txBody>
      </p:sp>
      <p:pic>
        <p:nvPicPr>
          <p:cNvPr id="6" name="Picture 5">
            <a:extLst>
              <a:ext uri="{FF2B5EF4-FFF2-40B4-BE49-F238E27FC236}">
                <a16:creationId xmlns:a16="http://schemas.microsoft.com/office/drawing/2014/main" id="{9A2B9B8F-5E8F-C539-0134-1C190F7485D6}"/>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1325563"/>
            <a:ext cx="12192000" cy="930542"/>
          </a:xfrm>
          <a:prstGeom prst="rect">
            <a:avLst/>
          </a:prstGeom>
        </p:spPr>
      </p:pic>
    </p:spTree>
    <p:extLst>
      <p:ext uri="{BB962C8B-B14F-4D97-AF65-F5344CB8AC3E}">
        <p14:creationId xmlns:p14="http://schemas.microsoft.com/office/powerpoint/2010/main" val="97038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7901A-C4FE-0CCF-F17D-77321AA2606D}"/>
              </a:ext>
            </a:extLst>
          </p:cNvPr>
          <p:cNvSpPr>
            <a:spLocks noGrp="1"/>
          </p:cNvSpPr>
          <p:nvPr>
            <p:ph type="title"/>
          </p:nvPr>
        </p:nvSpPr>
        <p:spPr>
          <a:xfrm>
            <a:off x="343525" y="0"/>
            <a:ext cx="10515600" cy="1229193"/>
          </a:xfrm>
        </p:spPr>
        <p:txBody>
          <a:bodyPr>
            <a:normAutofit/>
          </a:bodyPr>
          <a:lstStyle/>
          <a:p>
            <a:pPr algn="ctr"/>
            <a:r>
              <a:rPr kumimoji="0" lang="en-US" sz="3600" i="0" u="none" strike="noStrike" kern="1200" cap="all" spc="100" normalizeH="0" baseline="0" noProof="0" dirty="0">
                <a:ln>
                  <a:noFill/>
                </a:ln>
                <a:solidFill>
                  <a:prstClr val="black">
                    <a:lumMod val="90000"/>
                    <a:lumOff val="10000"/>
                  </a:prstClr>
                </a:solidFill>
                <a:effectLst/>
                <a:uLnTx/>
                <a:uFillTx/>
                <a:latin typeface="Arial" panose="020B0604020202020204" pitchFamily="34" charset="0"/>
                <a:ea typeface="Calibri" panose="020F0502020204030204" pitchFamily="34" charset="0"/>
                <a:cs typeface="Arial" panose="020B0604020202020204" pitchFamily="34" charset="0"/>
              </a:rPr>
              <a:t>Instructions for Q&amp;A Session</a:t>
            </a:r>
            <a:endParaRPr lang="en-US" dirty="0"/>
          </a:p>
        </p:txBody>
      </p:sp>
      <p:sp>
        <p:nvSpPr>
          <p:cNvPr id="3" name="Content Placeholder 2">
            <a:extLst>
              <a:ext uri="{FF2B5EF4-FFF2-40B4-BE49-F238E27FC236}">
                <a16:creationId xmlns:a16="http://schemas.microsoft.com/office/drawing/2014/main" id="{ABB8F1F4-EE95-F1AD-8A9E-D8B5E7D069B0}"/>
              </a:ext>
            </a:extLst>
          </p:cNvPr>
          <p:cNvSpPr>
            <a:spLocks noGrp="1"/>
          </p:cNvSpPr>
          <p:nvPr>
            <p:ph sz="quarter" idx="10"/>
          </p:nvPr>
        </p:nvSpPr>
        <p:spPr>
          <a:xfrm>
            <a:off x="343524" y="1439055"/>
            <a:ext cx="11848476" cy="5156617"/>
          </a:xfrm>
        </p:spPr>
        <p:txBody>
          <a:bodyPr>
            <a:normAutofit/>
          </a:bodyPr>
          <a:lstStyle/>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Please type your question or a summary of your question into the “Chat” pane.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CalRecycle staff will go through the questions on a first come first served basis.</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We will aim to get to as many different people as possible.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To ask a question over the webinar, you must unmute yourself on your end; please state your name and affiliation.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We will not use the “raise hand” function.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If you cannot unmute, or we do not get to your question, please submit it to:   </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hlinkClick r:id="rId3"/>
              </a:rPr>
              <a:t>SARC@calrecycle.ca.gov</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p>
          <a:p>
            <a:endParaRPr lang="en-US" dirty="0"/>
          </a:p>
        </p:txBody>
      </p:sp>
    </p:spTree>
    <p:extLst>
      <p:ext uri="{BB962C8B-B14F-4D97-AF65-F5344CB8AC3E}">
        <p14:creationId xmlns:p14="http://schemas.microsoft.com/office/powerpoint/2010/main" val="3774986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Waiver Requirements Selections</a:t>
            </a:r>
          </a:p>
        </p:txBody>
      </p:sp>
      <p:pic>
        <p:nvPicPr>
          <p:cNvPr id="3" name="Picture 2">
            <a:extLst>
              <a:ext uri="{FF2B5EF4-FFF2-40B4-BE49-F238E27FC236}">
                <a16:creationId xmlns:a16="http://schemas.microsoft.com/office/drawing/2014/main" id="{014D1627-2372-1D36-C202-E11DA57EB222}"/>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0" y="1325563"/>
            <a:ext cx="12192000" cy="4790051"/>
          </a:xfrm>
          <a:prstGeom prst="rect">
            <a:avLst/>
          </a:prstGeom>
        </p:spPr>
      </p:pic>
    </p:spTree>
    <p:extLst>
      <p:ext uri="{BB962C8B-B14F-4D97-AF65-F5344CB8AC3E}">
        <p14:creationId xmlns:p14="http://schemas.microsoft.com/office/powerpoint/2010/main" val="3284191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Additional Documentation and Signature</a:t>
            </a:r>
          </a:p>
        </p:txBody>
      </p:sp>
      <p:pic>
        <p:nvPicPr>
          <p:cNvPr id="4" name="Picture 3" descr="Additional documentation and signature screenshot">
            <a:extLst>
              <a:ext uri="{FF2B5EF4-FFF2-40B4-BE49-F238E27FC236}">
                <a16:creationId xmlns:a16="http://schemas.microsoft.com/office/drawing/2014/main" id="{1D5E803F-2961-5847-26AC-6DD6EE06CC93}"/>
              </a:ext>
            </a:extLst>
          </p:cNvPr>
          <p:cNvPicPr>
            <a:picLocks noChangeAspect="1"/>
          </p:cNvPicPr>
          <p:nvPr/>
        </p:nvPicPr>
        <p:blipFill>
          <a:blip r:embed="rId3"/>
          <a:stretch>
            <a:fillRect/>
          </a:stretch>
        </p:blipFill>
        <p:spPr>
          <a:xfrm>
            <a:off x="0" y="1418816"/>
            <a:ext cx="12192000" cy="4020368"/>
          </a:xfrm>
          <a:prstGeom prst="rect">
            <a:avLst/>
          </a:prstGeom>
        </p:spPr>
      </p:pic>
    </p:spTree>
    <p:extLst>
      <p:ext uri="{BB962C8B-B14F-4D97-AF65-F5344CB8AC3E}">
        <p14:creationId xmlns:p14="http://schemas.microsoft.com/office/powerpoint/2010/main" val="24470768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Waiver Application</a:t>
            </a:r>
          </a:p>
        </p:txBody>
      </p:sp>
      <p:pic>
        <p:nvPicPr>
          <p:cNvPr id="6" name="Content Placeholder 5" descr="Waiver application screenshot">
            <a:extLst>
              <a:ext uri="{FF2B5EF4-FFF2-40B4-BE49-F238E27FC236}">
                <a16:creationId xmlns:a16="http://schemas.microsoft.com/office/drawing/2014/main" id="{775F6A32-4B80-6122-3984-8F8C8DB39D64}"/>
              </a:ext>
            </a:extLst>
          </p:cNvPr>
          <p:cNvPicPr>
            <a:picLocks noGrp="1" noChangeAspect="1"/>
          </p:cNvPicPr>
          <p:nvPr>
            <p:ph sz="quarter" idx="10"/>
          </p:nvPr>
        </p:nvPicPr>
        <p:blipFill>
          <a:blip r:embed="rId3"/>
          <a:stretch>
            <a:fillRect/>
          </a:stretch>
        </p:blipFill>
        <p:spPr>
          <a:xfrm>
            <a:off x="642118" y="1455197"/>
            <a:ext cx="10393362" cy="2712017"/>
          </a:xfrm>
        </p:spPr>
      </p:pic>
      <p:sp>
        <p:nvSpPr>
          <p:cNvPr id="8" name="TextBox 7">
            <a:extLst>
              <a:ext uri="{FF2B5EF4-FFF2-40B4-BE49-F238E27FC236}">
                <a16:creationId xmlns:a16="http://schemas.microsoft.com/office/drawing/2014/main" id="{D9EBC46C-D2EF-1BC1-FDAD-FFC27160B476}"/>
              </a:ext>
            </a:extLst>
          </p:cNvPr>
          <p:cNvSpPr txBox="1"/>
          <p:nvPr/>
        </p:nvSpPr>
        <p:spPr>
          <a:xfrm>
            <a:off x="162232" y="4167214"/>
            <a:ext cx="11887200" cy="1569660"/>
          </a:xfrm>
          <a:prstGeom prst="rect">
            <a:avLst/>
          </a:prstGeom>
          <a:noFill/>
        </p:spPr>
        <p:txBody>
          <a:bodyPr wrap="square" rtlCol="0">
            <a:spAutoFit/>
          </a:bodyPr>
          <a:lstStyle/>
          <a:p>
            <a:pPr marL="342900" indent="-342900" defTabSz="342900">
              <a:buFont typeface="Arial" panose="020B0604020202020204" pitchFamily="34" charset="0"/>
              <a:buChar char="•"/>
            </a:pPr>
            <a:r>
              <a:rPr lang="en-US" sz="2400">
                <a:latin typeface="Arial" panose="020B0604020202020204" pitchFamily="34" charset="0"/>
                <a:cs typeface="Arial" panose="020B0604020202020204" pitchFamily="34" charset="0"/>
              </a:rPr>
              <a:t>Entity name and address for the location which a waiver is being requested</a:t>
            </a:r>
          </a:p>
          <a:p>
            <a:pPr marL="342900" indent="-342900" defTabSz="342900">
              <a:buFont typeface="Arial" panose="020B0604020202020204" pitchFamily="34" charset="0"/>
              <a:buChar char="•"/>
            </a:pPr>
            <a:r>
              <a:rPr lang="en-US" sz="2400">
                <a:latin typeface="Arial" panose="020B0604020202020204" pitchFamily="34" charset="0"/>
                <a:cs typeface="Arial" panose="020B0604020202020204" pitchFamily="34" charset="0"/>
              </a:rPr>
              <a:t>If for multiple facilities write: Multiple locations (see attached)</a:t>
            </a:r>
          </a:p>
          <a:p>
            <a:pPr marL="342900" indent="-342900" defTabSz="342900">
              <a:buFont typeface="Arial" panose="020B0604020202020204" pitchFamily="34" charset="0"/>
              <a:buChar char="•"/>
            </a:pPr>
            <a:r>
              <a:rPr lang="en-US" sz="2400">
                <a:latin typeface="Arial" panose="020B0604020202020204" pitchFamily="34" charset="0"/>
                <a:cs typeface="Arial" panose="020B0604020202020204" pitchFamily="34" charset="0"/>
              </a:rPr>
              <a:t>Provide contact information for person completing application and is the best contact for follow up if necessary</a:t>
            </a:r>
          </a:p>
        </p:txBody>
      </p:sp>
    </p:spTree>
    <p:extLst>
      <p:ext uri="{BB962C8B-B14F-4D97-AF65-F5344CB8AC3E}">
        <p14:creationId xmlns:p14="http://schemas.microsoft.com/office/powerpoint/2010/main" val="3767962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Submitting for Multiple Locations (facilities)</a:t>
            </a:r>
          </a:p>
        </p:txBody>
      </p:sp>
      <p:sp>
        <p:nvSpPr>
          <p:cNvPr id="10" name="Content Placeholder 9">
            <a:extLst>
              <a:ext uri="{FF2B5EF4-FFF2-40B4-BE49-F238E27FC236}">
                <a16:creationId xmlns:a16="http://schemas.microsoft.com/office/drawing/2014/main" id="{BB479FBC-BE2D-4B30-9A89-2344CA41D745}"/>
              </a:ext>
            </a:extLst>
          </p:cNvPr>
          <p:cNvSpPr>
            <a:spLocks noGrp="1"/>
          </p:cNvSpPr>
          <p:nvPr>
            <p:ph sz="quarter" idx="10"/>
          </p:nvPr>
        </p:nvSpPr>
        <p:spPr>
          <a:xfrm>
            <a:off x="343524" y="1500997"/>
            <a:ext cx="11405653" cy="4589252"/>
          </a:xfrm>
        </p:spPr>
        <p:txBody>
          <a:bodyPr>
            <a:noAutofit/>
          </a:bodyPr>
          <a:lstStyle/>
          <a:p>
            <a:pPr>
              <a:spcBef>
                <a:spcPts val="200"/>
              </a:spcBef>
              <a:spcAft>
                <a:spcPts val="600"/>
              </a:spcAft>
            </a:pPr>
            <a:r>
              <a:rPr lang="en-US" dirty="0"/>
              <a:t>If the selected reason for a waiver request </a:t>
            </a:r>
            <a:r>
              <a:rPr lang="en-US" u="sng" dirty="0"/>
              <a:t>is the same</a:t>
            </a:r>
            <a:r>
              <a:rPr lang="en-US" dirty="0"/>
              <a:t> for multiple locations, follow these steps:</a:t>
            </a:r>
          </a:p>
          <a:p>
            <a:pPr marL="514350" indent="-514350">
              <a:spcBef>
                <a:spcPts val="200"/>
              </a:spcBef>
              <a:spcAft>
                <a:spcPts val="600"/>
              </a:spcAft>
              <a:buFont typeface="+mj-lt"/>
              <a:buAutoNum type="arabicPeriod"/>
            </a:pPr>
            <a:r>
              <a:rPr lang="en-US" dirty="0"/>
              <a:t>On waiver application, “Entity Name” box write “(Agency name) multiple locations (see attached)”</a:t>
            </a:r>
          </a:p>
          <a:p>
            <a:pPr marL="514350" indent="-514350">
              <a:spcBef>
                <a:spcPts val="200"/>
              </a:spcBef>
              <a:spcAft>
                <a:spcPts val="600"/>
              </a:spcAft>
              <a:buFont typeface="+mj-lt"/>
              <a:buAutoNum type="arabicPeriod"/>
            </a:pPr>
            <a:r>
              <a:rPr lang="en-US" dirty="0"/>
              <a:t>Compile a list (Word or Excel document) with each individual facility name, address, and county </a:t>
            </a:r>
          </a:p>
          <a:p>
            <a:pPr marL="514350" indent="-514350">
              <a:spcBef>
                <a:spcPts val="200"/>
              </a:spcBef>
              <a:spcAft>
                <a:spcPts val="600"/>
              </a:spcAft>
              <a:buFont typeface="+mj-lt"/>
              <a:buAutoNum type="arabicPeriod"/>
            </a:pPr>
            <a:r>
              <a:rPr lang="en-US" dirty="0"/>
              <a:t>Attach the list as part of your waiver application submittal</a:t>
            </a:r>
          </a:p>
          <a:p>
            <a:pPr marL="0" indent="0">
              <a:spcBef>
                <a:spcPts val="200"/>
              </a:spcBef>
              <a:spcAft>
                <a:spcPts val="600"/>
              </a:spcAft>
              <a:buNone/>
            </a:pPr>
            <a:endParaRPr lang="en-US" dirty="0"/>
          </a:p>
        </p:txBody>
      </p:sp>
    </p:spTree>
    <p:extLst>
      <p:ext uri="{BB962C8B-B14F-4D97-AF65-F5344CB8AC3E}">
        <p14:creationId xmlns:p14="http://schemas.microsoft.com/office/powerpoint/2010/main" val="36890760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7901A-C4FE-0CCF-F17D-77321AA2606D}"/>
              </a:ext>
            </a:extLst>
          </p:cNvPr>
          <p:cNvSpPr>
            <a:spLocks noGrp="1"/>
          </p:cNvSpPr>
          <p:nvPr>
            <p:ph type="title"/>
          </p:nvPr>
        </p:nvSpPr>
        <p:spPr>
          <a:xfrm>
            <a:off x="343525" y="0"/>
            <a:ext cx="10515600" cy="1229193"/>
          </a:xfrm>
        </p:spPr>
        <p:txBody>
          <a:bodyPr>
            <a:normAutofit/>
          </a:bodyPr>
          <a:lstStyle/>
          <a:p>
            <a:pPr algn="ctr"/>
            <a:r>
              <a:rPr kumimoji="0" lang="en-US" sz="3600" i="0" u="none" strike="noStrike" kern="1200" cap="all" spc="100" normalizeH="0" baseline="0" noProof="0" dirty="0">
                <a:ln>
                  <a:noFill/>
                </a:ln>
                <a:solidFill>
                  <a:prstClr val="black">
                    <a:lumMod val="90000"/>
                    <a:lumOff val="10000"/>
                  </a:prstClr>
                </a:solidFill>
                <a:effectLst/>
                <a:uLnTx/>
                <a:uFillTx/>
                <a:latin typeface="Arial" panose="020B0604020202020204" pitchFamily="34" charset="0"/>
                <a:ea typeface="Calibri" panose="020F0502020204030204" pitchFamily="34" charset="0"/>
                <a:cs typeface="Arial" panose="020B0604020202020204" pitchFamily="34" charset="0"/>
              </a:rPr>
              <a:t>Instructions for Q&amp;A Session</a:t>
            </a:r>
            <a:endParaRPr lang="en-US" dirty="0"/>
          </a:p>
        </p:txBody>
      </p:sp>
      <p:sp>
        <p:nvSpPr>
          <p:cNvPr id="3" name="Content Placeholder 2">
            <a:extLst>
              <a:ext uri="{FF2B5EF4-FFF2-40B4-BE49-F238E27FC236}">
                <a16:creationId xmlns:a16="http://schemas.microsoft.com/office/drawing/2014/main" id="{ABB8F1F4-EE95-F1AD-8A9E-D8B5E7D069B0}"/>
              </a:ext>
            </a:extLst>
          </p:cNvPr>
          <p:cNvSpPr>
            <a:spLocks noGrp="1"/>
          </p:cNvSpPr>
          <p:nvPr>
            <p:ph sz="quarter" idx="10"/>
          </p:nvPr>
        </p:nvSpPr>
        <p:spPr>
          <a:xfrm>
            <a:off x="343524" y="1439055"/>
            <a:ext cx="11848476" cy="5156617"/>
          </a:xfrm>
        </p:spPr>
        <p:txBody>
          <a:bodyPr>
            <a:normAutofit/>
          </a:bodyPr>
          <a:lstStyle/>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Please type your question or a summary of your question into the “Chat” pane.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CalRecycle staff will go through the questions on a first come first served basis.</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We will aim to get to as many different people as possible.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To ask a question over the webinar, you must unmute yourself on your end; please state your name and affiliation.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We will not use the “raise hand” function.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If you cannot unmute, or we do not get to your question, please submit it to: </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hlinkClick r:id="rId3"/>
              </a:rPr>
              <a:t>SARC@calrecycle.ca.gov</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p>
          <a:p>
            <a:endParaRPr lang="en-US" dirty="0"/>
          </a:p>
        </p:txBody>
      </p:sp>
    </p:spTree>
    <p:extLst>
      <p:ext uri="{BB962C8B-B14F-4D97-AF65-F5344CB8AC3E}">
        <p14:creationId xmlns:p14="http://schemas.microsoft.com/office/powerpoint/2010/main" val="5680659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pPr algn="ctr"/>
            <a:r>
              <a:rPr lang="en-US"/>
              <a:t>Where to Submit</a:t>
            </a:r>
          </a:p>
        </p:txBody>
      </p:sp>
      <p:sp>
        <p:nvSpPr>
          <p:cNvPr id="2" name="Content Placeholder 1">
            <a:extLst>
              <a:ext uri="{FF2B5EF4-FFF2-40B4-BE49-F238E27FC236}">
                <a16:creationId xmlns:a16="http://schemas.microsoft.com/office/drawing/2014/main" id="{9836ADF2-91E3-7C3C-EB27-632FA26751A2}"/>
              </a:ext>
            </a:extLst>
          </p:cNvPr>
          <p:cNvSpPr>
            <a:spLocks noGrp="1"/>
          </p:cNvSpPr>
          <p:nvPr>
            <p:ph sz="quarter" idx="10"/>
          </p:nvPr>
        </p:nvSpPr>
        <p:spPr/>
        <p:txBody>
          <a:bodyPr/>
          <a:lstStyle/>
          <a:p>
            <a:r>
              <a:rPr lang="en-US" dirty="0"/>
              <a:t>Compile complete application package</a:t>
            </a:r>
          </a:p>
          <a:p>
            <a:pPr lvl="1"/>
            <a:r>
              <a:rPr lang="en-US" dirty="0"/>
              <a:t>Waiver application form</a:t>
            </a:r>
          </a:p>
          <a:p>
            <a:pPr lvl="1"/>
            <a:r>
              <a:rPr lang="en-US" dirty="0"/>
              <a:t>List of locations (facilities) waiver request is for (if necessary)</a:t>
            </a:r>
          </a:p>
          <a:p>
            <a:pPr lvl="1"/>
            <a:r>
              <a:rPr lang="en-US" dirty="0"/>
              <a:t>Supporting documentation (if necessary)</a:t>
            </a:r>
          </a:p>
          <a:p>
            <a:r>
              <a:rPr lang="en-US"/>
              <a:t>Submit to: </a:t>
            </a:r>
            <a:r>
              <a:rPr lang="en-US">
                <a:hlinkClick r:id="rId3"/>
              </a:rPr>
              <a:t>SLCP.Organics@calrecycle.ca.gov</a:t>
            </a:r>
            <a:endParaRPr lang="en-US"/>
          </a:p>
          <a:p>
            <a:pPr marL="0" indent="0">
              <a:buNone/>
            </a:pPr>
            <a:endParaRPr lang="en-US" dirty="0"/>
          </a:p>
        </p:txBody>
      </p:sp>
    </p:spTree>
    <p:extLst>
      <p:ext uri="{BB962C8B-B14F-4D97-AF65-F5344CB8AC3E}">
        <p14:creationId xmlns:p14="http://schemas.microsoft.com/office/powerpoint/2010/main" val="26113861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7901A-C4FE-0CCF-F17D-77321AA2606D}"/>
              </a:ext>
            </a:extLst>
          </p:cNvPr>
          <p:cNvSpPr>
            <a:spLocks noGrp="1"/>
          </p:cNvSpPr>
          <p:nvPr>
            <p:ph type="title"/>
          </p:nvPr>
        </p:nvSpPr>
        <p:spPr>
          <a:xfrm>
            <a:off x="343525" y="0"/>
            <a:ext cx="10515600" cy="1229193"/>
          </a:xfrm>
        </p:spPr>
        <p:txBody>
          <a:bodyPr>
            <a:normAutofit/>
          </a:bodyPr>
          <a:lstStyle/>
          <a:p>
            <a:pPr algn="ctr"/>
            <a:r>
              <a:rPr kumimoji="0" lang="en-US" sz="3600" i="0" u="none" strike="noStrike" kern="1200" cap="all" spc="100" normalizeH="0" baseline="0" noProof="0" dirty="0">
                <a:ln>
                  <a:noFill/>
                </a:ln>
                <a:solidFill>
                  <a:prstClr val="black">
                    <a:lumMod val="90000"/>
                    <a:lumOff val="10000"/>
                  </a:prstClr>
                </a:solidFill>
                <a:effectLst/>
                <a:uLnTx/>
                <a:uFillTx/>
                <a:latin typeface="Arial" panose="020B0604020202020204" pitchFamily="34" charset="0"/>
                <a:ea typeface="Calibri" panose="020F0502020204030204" pitchFamily="34" charset="0"/>
                <a:cs typeface="Arial" panose="020B0604020202020204" pitchFamily="34" charset="0"/>
              </a:rPr>
              <a:t>Instructions for Q&amp;A Session</a:t>
            </a:r>
            <a:endParaRPr lang="en-US" dirty="0"/>
          </a:p>
        </p:txBody>
      </p:sp>
      <p:sp>
        <p:nvSpPr>
          <p:cNvPr id="3" name="Content Placeholder 2">
            <a:extLst>
              <a:ext uri="{FF2B5EF4-FFF2-40B4-BE49-F238E27FC236}">
                <a16:creationId xmlns:a16="http://schemas.microsoft.com/office/drawing/2014/main" id="{ABB8F1F4-EE95-F1AD-8A9E-D8B5E7D069B0}"/>
              </a:ext>
            </a:extLst>
          </p:cNvPr>
          <p:cNvSpPr>
            <a:spLocks noGrp="1"/>
          </p:cNvSpPr>
          <p:nvPr>
            <p:ph sz="quarter" idx="10"/>
          </p:nvPr>
        </p:nvSpPr>
        <p:spPr>
          <a:xfrm>
            <a:off x="343524" y="1439055"/>
            <a:ext cx="11848476" cy="5156617"/>
          </a:xfrm>
        </p:spPr>
        <p:txBody>
          <a:bodyPr>
            <a:normAutofit/>
          </a:bodyPr>
          <a:lstStyle/>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Please type your question or a summary of your question into the “Chat” pane.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CalRecycle staff will go through the questions on a first come first served basis.</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We will aim to get to as many different people as possible.</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To ask a question over the webinar, you must unmute yourself on your end; please state your name and affiliation.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We will not use the “raise hand” function.</a:t>
            </a:r>
          </a:p>
          <a:p>
            <a:pPr marL="91440" marR="0" lvl="0" indent="-91440" algn="l" defTabSz="914400" rtl="0" eaLnBrk="1" fontAlgn="auto" latinLnBrk="0" hangingPunct="1">
              <a:lnSpc>
                <a:spcPct val="90000"/>
              </a:lnSpc>
              <a:spcBef>
                <a:spcPts val="1200"/>
              </a:spcBef>
              <a:spcAft>
                <a:spcPts val="200"/>
              </a:spcAft>
              <a:buClr>
                <a:srgbClr val="63A537"/>
              </a:buClr>
              <a:buSzPct val="100000"/>
              <a:buFont typeface="Wingdings" panose="05000000000000000000" pitchFamily="2" charset="2"/>
              <a:buChar char="v"/>
              <a:tabLst/>
              <a:defRPr/>
            </a:pP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If you cannot unmute, or we do not get to your question, please submit it to: </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hlinkClick r:id="rId3"/>
              </a:rPr>
              <a:t>SARC@calrecycle.ca.gov</a:t>
            </a:r>
            <a:r>
              <a:rPr kumimoji="0" lang="en-US" sz="240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p>
          <a:p>
            <a:endParaRPr lang="en-US" dirty="0"/>
          </a:p>
        </p:txBody>
      </p:sp>
    </p:spTree>
    <p:extLst>
      <p:ext uri="{BB962C8B-B14F-4D97-AF65-F5344CB8AC3E}">
        <p14:creationId xmlns:p14="http://schemas.microsoft.com/office/powerpoint/2010/main" val="26702605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3D8C4-A047-4296-B6DB-54619111FD00}"/>
              </a:ext>
            </a:extLst>
          </p:cNvPr>
          <p:cNvSpPr>
            <a:spLocks noGrp="1"/>
          </p:cNvSpPr>
          <p:nvPr>
            <p:ph type="title"/>
          </p:nvPr>
        </p:nvSpPr>
        <p:spPr/>
        <p:txBody>
          <a:bodyPr/>
          <a:lstStyle/>
          <a:p>
            <a:pPr algn="ctr"/>
            <a:r>
              <a:rPr lang="en-US"/>
              <a:t>Resources</a:t>
            </a:r>
          </a:p>
        </p:txBody>
      </p:sp>
      <p:sp>
        <p:nvSpPr>
          <p:cNvPr id="3" name="Content Placeholder 2">
            <a:extLst>
              <a:ext uri="{FF2B5EF4-FFF2-40B4-BE49-F238E27FC236}">
                <a16:creationId xmlns:a16="http://schemas.microsoft.com/office/drawing/2014/main" id="{2539D427-0BC1-40C9-A286-9B8F9872D443}"/>
              </a:ext>
            </a:extLst>
          </p:cNvPr>
          <p:cNvSpPr>
            <a:spLocks noGrp="1"/>
          </p:cNvSpPr>
          <p:nvPr>
            <p:ph sz="quarter" idx="10"/>
          </p:nvPr>
        </p:nvSpPr>
        <p:spPr>
          <a:xfrm>
            <a:off x="464649" y="1450688"/>
            <a:ext cx="11517589" cy="4834202"/>
          </a:xfrm>
        </p:spPr>
        <p:txBody>
          <a:bodyPr>
            <a:normAutofit/>
          </a:bodyPr>
          <a:lstStyle/>
          <a:p>
            <a:pPr marL="0" indent="0">
              <a:buNone/>
            </a:pPr>
            <a:r>
              <a:rPr lang="en-US">
                <a:hlinkClick r:id="rId3"/>
              </a:rPr>
              <a:t>Non-Local Entities</a:t>
            </a:r>
            <a:r>
              <a:rPr lang="en-US"/>
              <a:t>: </a:t>
            </a:r>
          </a:p>
          <a:p>
            <a:pPr marL="0" indent="0">
              <a:buNone/>
            </a:pPr>
            <a:r>
              <a:rPr lang="en-US" sz="2500"/>
              <a:t>https://calrecycle.ca.gov/organics/slcp/nonlocalentities/</a:t>
            </a:r>
          </a:p>
          <a:p>
            <a:pPr marL="0" indent="0">
              <a:buNone/>
            </a:pPr>
            <a:endParaRPr lang="en-US"/>
          </a:p>
          <a:p>
            <a:pPr marL="0" indent="0">
              <a:buNone/>
            </a:pPr>
            <a:r>
              <a:rPr lang="en-US">
                <a:hlinkClick r:id="rId4"/>
              </a:rPr>
              <a:t>Outreach, Education and Signage</a:t>
            </a:r>
            <a:r>
              <a:rPr lang="en-US"/>
              <a:t>: https://www.calrecycle.ca.gov/stateagency/assistance/organics</a:t>
            </a:r>
          </a:p>
          <a:p>
            <a:pPr marL="0" indent="0">
              <a:buNone/>
            </a:pPr>
            <a:endParaRPr lang="en-US"/>
          </a:p>
          <a:p>
            <a:pPr marL="0" lvl="0" indent="0">
              <a:lnSpc>
                <a:spcPct val="100000"/>
              </a:lnSpc>
              <a:spcBef>
                <a:spcPts val="0"/>
              </a:spcBef>
              <a:buNone/>
              <a:defRPr/>
            </a:pPr>
            <a:r>
              <a:rPr lang="en-US">
                <a:solidFill>
                  <a:prstClr val="black"/>
                </a:solidFill>
              </a:rPr>
              <a:t>Sign up for CalRecycle’s Short-Lived Climate Pollutants (SLCP) </a:t>
            </a:r>
            <a:r>
              <a:rPr lang="en-US">
                <a:solidFill>
                  <a:prstClr val="black"/>
                </a:solidFill>
                <a:hlinkClick r:id="rId5"/>
              </a:rPr>
              <a:t>listserv</a:t>
            </a:r>
            <a:r>
              <a:rPr lang="en-US">
                <a:solidFill>
                  <a:prstClr val="black"/>
                </a:solidFill>
              </a:rPr>
              <a:t>: https://www2.calrecycle.ca.gov/Listservs/</a:t>
            </a:r>
          </a:p>
          <a:p>
            <a:pPr marL="0" indent="0">
              <a:buNone/>
            </a:pPr>
            <a:endParaRPr lang="en-US">
              <a:hlinkClick r:id="rId6"/>
            </a:endParaRPr>
          </a:p>
          <a:p>
            <a:pPr marL="0" indent="0">
              <a:buNone/>
            </a:pPr>
            <a:r>
              <a:rPr lang="en-US">
                <a:ea typeface="Calibri" panose="020F0502020204030204" pitchFamily="34" charset="0"/>
                <a:cs typeface="Times New Roman" panose="02020603050405020304" pitchFamily="18" charset="0"/>
              </a:rPr>
              <a:t>State Agency Team support:</a:t>
            </a:r>
            <a:r>
              <a:rPr lang="en-US">
                <a:effectLst/>
                <a:latin typeface="Arial" panose="020B0604020202020204" pitchFamily="34" charset="0"/>
                <a:ea typeface="Calibri" panose="020F0502020204030204" pitchFamily="34" charset="0"/>
                <a:cs typeface="Times New Roman" panose="02020603050405020304" pitchFamily="18" charset="0"/>
              </a:rPr>
              <a:t> SARC</a:t>
            </a:r>
            <a:r>
              <a:rPr lang="en-US">
                <a:ea typeface="Calibri" panose="020F0502020204030204" pitchFamily="34" charset="0"/>
                <a:cs typeface="Times New Roman" panose="02020603050405020304" pitchFamily="18" charset="0"/>
              </a:rPr>
              <a:t>@calrecycle.ca.gov</a:t>
            </a:r>
            <a:endParaRPr lang="en-US">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US"/>
          </a:p>
          <a:p>
            <a:pPr marL="0" indent="0">
              <a:buNone/>
            </a:pPr>
            <a:endParaRPr lang="en-US"/>
          </a:p>
        </p:txBody>
      </p:sp>
      <p:pic>
        <p:nvPicPr>
          <p:cNvPr id="4" name="Picture 3" descr="Picture of Sample Landfill Bin Signage" title="Landfill Bin Signage"/>
          <p:cNvPicPr>
            <a:picLocks noChangeAspect="1"/>
          </p:cNvPicPr>
          <p:nvPr/>
        </p:nvPicPr>
        <p:blipFill>
          <a:blip r:embed="rId7"/>
          <a:stretch>
            <a:fillRect/>
          </a:stretch>
        </p:blipFill>
        <p:spPr>
          <a:xfrm rot="20425069">
            <a:off x="8588719" y="1533385"/>
            <a:ext cx="988767" cy="1294801"/>
          </a:xfrm>
          <a:prstGeom prst="rect">
            <a:avLst/>
          </a:prstGeom>
        </p:spPr>
      </p:pic>
      <p:pic>
        <p:nvPicPr>
          <p:cNvPr id="5" name="Picture 4" descr="Picture of Sample Recycle Bin Signage" title="Recycle Bin Signage"/>
          <p:cNvPicPr>
            <a:picLocks noChangeAspect="1"/>
          </p:cNvPicPr>
          <p:nvPr/>
        </p:nvPicPr>
        <p:blipFill>
          <a:blip r:embed="rId8"/>
          <a:stretch>
            <a:fillRect/>
          </a:stretch>
        </p:blipFill>
        <p:spPr>
          <a:xfrm>
            <a:off x="9790574" y="1405133"/>
            <a:ext cx="908901" cy="1250751"/>
          </a:xfrm>
          <a:prstGeom prst="rect">
            <a:avLst/>
          </a:prstGeom>
        </p:spPr>
      </p:pic>
      <p:pic>
        <p:nvPicPr>
          <p:cNvPr id="6" name="Picture 5" descr="Picture of Sample Compost Bin Signage" title="Compost Bin Signage "/>
          <p:cNvPicPr>
            <a:picLocks noChangeAspect="1"/>
          </p:cNvPicPr>
          <p:nvPr/>
        </p:nvPicPr>
        <p:blipFill>
          <a:blip r:embed="rId9"/>
          <a:stretch>
            <a:fillRect/>
          </a:stretch>
        </p:blipFill>
        <p:spPr>
          <a:xfrm rot="886408">
            <a:off x="10855012" y="1567027"/>
            <a:ext cx="984041" cy="1250605"/>
          </a:xfrm>
          <a:prstGeom prst="rect">
            <a:avLst/>
          </a:prstGeom>
        </p:spPr>
      </p:pic>
    </p:spTree>
    <p:extLst>
      <p:ext uri="{BB962C8B-B14F-4D97-AF65-F5344CB8AC3E}">
        <p14:creationId xmlns:p14="http://schemas.microsoft.com/office/powerpoint/2010/main" val="398921755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defTabSz="342900">
          <a:defRPr sz="3600" b="1" dirty="0" smtClean="0">
            <a:latin typeface="Franklin Gothic Demi" panose="020B07030201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file>

<file path=customXml/item2.xml><?xml version="1.0" encoding="utf-8"?>
<p:properties xmlns:p="http://schemas.microsoft.com/office/2006/metadata/properties" xmlns:xsi="http://www.w3.org/2001/XMLSchema-instance" xmlns:pc="http://schemas.microsoft.com/office/infopath/2007/PartnerControls">
  <documentManagement>
    <Sent_x0020_By xmlns="94a5b0d8-0b85-4698-8a7f-03615e8b81c3" xsi:nil="true"/>
    <NLEtype xmlns="94a5b0d8-0b85-4698-8a7f-03615e8b81c3">General NLE</NLEtype>
    <Category xmlns="94a5b0d8-0b85-4698-8a7f-03615e8b81c3">Presentation</Category>
    <Archived_x003f_ xmlns="94a5b0d8-0b85-4698-8a7f-03615e8b81c3">false</Archived_x003f_>
    <Category0 xmlns="94a5b0d8-0b85-4698-8a7f-03615e8b81c3">SB 1383</Category0>
    <AR_x0020_Year xmlns="94a5b0d8-0b85-4698-8a7f-03615e8b81c3">2022</AR_x0020_Year>
    <Audience xmlns="94a5b0d8-0b85-4698-8a7f-03615e8b81c3">
      <Value>Staff</Value>
      <Value>External</Value>
    </Audience>
    <Contact xmlns="94a5b0d8-0b85-4698-8a7f-03615e8b81c3">
      <UserInfo>
        <DisplayName>Parrish, Andrew@CalRecycle</DisplayName>
        <AccountId>82</AccountId>
        <AccountType/>
      </UserInfo>
    </Contact>
    <Date_x0020_Sent xmlns="94a5b0d8-0b85-4698-8a7f-03615e8b81c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8CD018213E984458762D471F0545277" ma:contentTypeVersion="17" ma:contentTypeDescription="Create a new document." ma:contentTypeScope="" ma:versionID="151611692ebeab4dcc359cc2cc2e788f">
  <xsd:schema xmlns:xsd="http://www.w3.org/2001/XMLSchema" xmlns:xs="http://www.w3.org/2001/XMLSchema" xmlns:p="http://schemas.microsoft.com/office/2006/metadata/properties" xmlns:ns2="94a5b0d8-0b85-4698-8a7f-03615e8b81c3" xmlns:ns3="571c02ec-ef45-4cfa-8756-d8581d9f6d32" targetNamespace="http://schemas.microsoft.com/office/2006/metadata/properties" ma:root="true" ma:fieldsID="47751c665740bd24c9a01109c72034c0" ns2:_="" ns3:_="">
    <xsd:import namespace="94a5b0d8-0b85-4698-8a7f-03615e8b81c3"/>
    <xsd:import namespace="571c02ec-ef45-4cfa-8756-d8581d9f6d32"/>
    <xsd:element name="properties">
      <xsd:complexType>
        <xsd:sequence>
          <xsd:element name="documentManagement">
            <xsd:complexType>
              <xsd:all>
                <xsd:element ref="ns2:AR_x0020_Year"/>
                <xsd:element ref="ns2:Category0"/>
                <xsd:element ref="ns2:Category"/>
                <xsd:element ref="ns2:Audience" minOccurs="0"/>
                <xsd:element ref="ns2:Date_x0020_Sent" minOccurs="0"/>
                <xsd:element ref="ns2:Sent_x0020_By" minOccurs="0"/>
                <xsd:element ref="ns2:Archived_x003f_" minOccurs="0"/>
                <xsd:element ref="ns2:Contact"/>
                <xsd:element ref="ns2:MediaServiceMetadata" minOccurs="0"/>
                <xsd:element ref="ns2:MediaServiceFastMetadata" minOccurs="0"/>
                <xsd:element ref="ns3:SharedWithUsers" minOccurs="0"/>
                <xsd:element ref="ns3:SharedWithDetails" minOccurs="0"/>
                <xsd:element ref="ns2:NLE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a5b0d8-0b85-4698-8a7f-03615e8b81c3" elementFormDefault="qualified">
    <xsd:import namespace="http://schemas.microsoft.com/office/2006/documentManagement/types"/>
    <xsd:import namespace="http://schemas.microsoft.com/office/infopath/2007/PartnerControls"/>
    <xsd:element name="AR_x0020_Year" ma:index="2" ma:displayName="AR Year" ma:default="2022" ma:description="Please choose the year the report is addressing, not taking place in. Will help identify for future updates." ma:format="Dropdown" ma:internalName="AR_x0020_Year" ma:readOnly="false">
      <xsd:simpleType>
        <xsd:restriction base="dms:Choice">
          <xsd:enumeration value="2024"/>
          <xsd:enumeration value="2023"/>
          <xsd:enumeration value="2022"/>
          <xsd:enumeration value="2021"/>
          <xsd:enumeration value="2020"/>
          <xsd:enumeration value="2019"/>
          <xsd:enumeration value="2018"/>
          <xsd:enumeration value="2017"/>
          <xsd:enumeration value="2016"/>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enumeration value="All Years/Training"/>
        </xsd:restriction>
      </xsd:simpleType>
    </xsd:element>
    <xsd:element name="Category0" ma:index="3" ma:displayName="Topic" ma:description="Things that generally apply across multiple projects. If it does not fit in one of the prescribed choices enter a fill-in." ma:format="Dropdown" ma:internalName="Category0" ma:readOnly="false">
      <xsd:simpleType>
        <xsd:restriction base="dms:Choice">
          <xsd:enumeration value="SB 1383"/>
          <xsd:enumeration value="SARC report"/>
          <xsd:enumeration value="SB 1016"/>
          <xsd:enumeration value="AB 75"/>
          <xsd:enumeration value="Disposal and transformation"/>
          <xsd:enumeration value="Caltrans"/>
          <xsd:enumeration value="Office-centered"/>
          <xsd:enumeration value="State Parks and open spaces"/>
          <xsd:enumeration value="Correctional facilities and hospitals"/>
          <xsd:enumeration value="Military and education"/>
          <xsd:enumeration value="Construction and demolition"/>
          <xsd:enumeration value="AB 1826 (MORe)"/>
        </xsd:restriction>
      </xsd:simpleType>
    </xsd:element>
    <xsd:element name="Category" ma:index="4" ma:displayName="Resource type" ma:format="Dropdown" ma:internalName="Category" ma:readOnly="false">
      <xsd:simpleType>
        <xsd:union memberTypes="dms:Text">
          <xsd:simpleType>
            <xsd:restriction base="dms:Choice">
              <xsd:enumeration value="Help Guides- SARC"/>
              <xsd:enumeration value="Help Guides- SOARD"/>
              <xsd:enumeration value="Help Guides-Misc."/>
              <xsd:enumeration value="E-mails to RC's- Automated/Mass Message"/>
              <xsd:enumeration value="E-mails to RC''s Sent by Staff"/>
              <xsd:enumeration value="Contacts/Passwords"/>
              <xsd:enumeration value="Other Info"/>
              <xsd:enumeration value="Template"/>
              <xsd:enumeration value="Presentation"/>
              <xsd:enumeration value="Reference"/>
              <xsd:enumeration value="Procedure"/>
              <xsd:enumeration value="Best Management Practice"/>
            </xsd:restriction>
          </xsd:simpleType>
        </xsd:union>
      </xsd:simpleType>
    </xsd:element>
    <xsd:element name="Audience" ma:index="5" nillable="true" ma:displayName="Audience" ma:default="Staff" ma:internalName="Audience" ma:readOnly="false" ma:requiredMultiChoice="true">
      <xsd:complexType>
        <xsd:complexContent>
          <xsd:extension base="dms:MultiChoice">
            <xsd:sequence>
              <xsd:element name="Value" maxOccurs="unbounded" minOccurs="0" nillable="true">
                <xsd:simpleType>
                  <xsd:restriction base="dms:Choice">
                    <xsd:enumeration value="External"/>
                    <xsd:enumeration value="Staff"/>
                  </xsd:restriction>
                </xsd:simpleType>
              </xsd:element>
            </xsd:sequence>
          </xsd:extension>
        </xsd:complexContent>
      </xsd:complexType>
    </xsd:element>
    <xsd:element name="Date_x0020_Sent" ma:index="6" nillable="true" ma:displayName="Date Sent" ma:description="Only enter a date if it is a letter that was sent by LAMD/SARC." ma:format="DateOnly" ma:internalName="Date_x0020_Sent" ma:readOnly="false">
      <xsd:simpleType>
        <xsd:restriction base="dms:DateTime"/>
      </xsd:simpleType>
    </xsd:element>
    <xsd:element name="Sent_x0020_By" ma:index="7" nillable="true" ma:displayName="Sent By" ma:description="If it was something that was sent to stakeholders, indicate who sent it." ma:format="Dropdown" ma:internalName="Sent_x0020_By" ma:readOnly="false">
      <xsd:simpleType>
        <xsd:restriction base="dms:Choice">
          <xsd:enumeration value="Staff"/>
          <xsd:enumeration value="SARC Mailbox"/>
          <xsd:enumeration value="LAMD Mailbox"/>
          <xsd:enumeration value="ITS"/>
        </xsd:restriction>
      </xsd:simpleType>
    </xsd:element>
    <xsd:element name="Archived_x003f_" ma:index="8" nillable="true" ma:displayName="Archived?" ma:default="0" ma:internalName="Archived_x003f_" ma:readOnly="false">
      <xsd:simpleType>
        <xsd:restriction base="dms:Boolean"/>
      </xsd:simpleType>
    </xsd:element>
    <xsd:element name="Contact" ma:index="9" ma:displayName="Contact" ma:description="Please choose the contact name of the person responsible for this document.(Last name, First name) or choose your name out of the little phone book to the right." ma:list="UserInfo" ma:SharePointGroup="0" ma:internalName="Contact"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xsd:element name="AccountType" type="xsd:string" minOccurs="0"/>
                  </xsd:sequence>
                </xsd:complexType>
              </xsd:element>
            </xsd:sequence>
          </xsd:extension>
        </xsd:complexContent>
      </xsd:complexType>
    </xsd:element>
    <xsd:element name="MediaServiceMetadata" ma:index="16" nillable="true" ma:displayName="MediaServiceMetadata" ma:hidden="true" ma:internalName="MediaServiceMetadata" ma:readOnly="true">
      <xsd:simpleType>
        <xsd:restriction base="dms:Note"/>
      </xsd:simpleType>
    </xsd:element>
    <xsd:element name="MediaServiceFastMetadata" ma:index="17" nillable="true" ma:displayName="MediaServiceFastMetadata" ma:hidden="true" ma:internalName="MediaServiceFastMetadata" ma:readOnly="true">
      <xsd:simpleType>
        <xsd:restriction base="dms:Note"/>
      </xsd:simpleType>
    </xsd:element>
    <xsd:element name="NLEtype" ma:index="20" nillable="true" ma:displayName="NLE type" ma:description="Document resources categorized by NLE type." ma:format="Dropdown" ma:internalName="NLEtype">
      <xsd:simpleType>
        <xsd:restriction base="dms:Choice">
          <xsd:enumeration value="General NLE"/>
          <xsd:enumeration value="Caltrans"/>
          <xsd:enumeration value="Correctional facilities/hospitals"/>
          <xsd:enumeration value="State Parks/open spaces"/>
          <xsd:enumeration value="Office centered"/>
          <xsd:enumeration value="Military/education"/>
        </xsd:restriction>
      </xsd:simpleType>
    </xsd:element>
  </xsd:schema>
  <xsd:schema xmlns:xsd="http://www.w3.org/2001/XMLSchema" xmlns:xs="http://www.w3.org/2001/XMLSchema" xmlns:dms="http://schemas.microsoft.com/office/2006/documentManagement/types" xmlns:pc="http://schemas.microsoft.com/office/infopath/2007/PartnerControls" targetNamespace="571c02ec-ef45-4cfa-8756-d8581d9f6d3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F7BE94-56BB-4E59-B539-4FEC04E221FB}">
  <ds:schemaRefs>
    <ds:schemaRef ds:uri="http://schemas.microsoft.com/sharepoint/v3/contenttype/forms"/>
  </ds:schemaRefs>
</ds:datastoreItem>
</file>

<file path=customXml/itemProps2.xml><?xml version="1.0" encoding="utf-8"?>
<ds:datastoreItem xmlns:ds="http://schemas.openxmlformats.org/officeDocument/2006/customXml" ds:itemID="{4804792A-9567-4E82-91DC-3EC6A2A69F35}">
  <ds:schemaRefs>
    <ds:schemaRef ds:uri="http://purl.org/dc/elements/1.1/"/>
    <ds:schemaRef ds:uri="94a5b0d8-0b85-4698-8a7f-03615e8b81c3"/>
    <ds:schemaRef ds:uri="http://purl.org/dc/dcmitype/"/>
    <ds:schemaRef ds:uri="http://schemas.microsoft.com/office/infopath/2007/PartnerControls"/>
    <ds:schemaRef ds:uri="http://schemas.microsoft.com/office/2006/documentManagement/types"/>
    <ds:schemaRef ds:uri="http://purl.org/dc/terms/"/>
    <ds:schemaRef ds:uri="http://schemas.openxmlformats.org/package/2006/metadata/core-properties"/>
    <ds:schemaRef ds:uri="571c02ec-ef45-4cfa-8756-d8581d9f6d32"/>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5884F60F-C0FA-4A4C-9FB9-B11172F96159}">
  <ds:schemaRefs>
    <ds:schemaRef ds:uri="571c02ec-ef45-4cfa-8756-d8581d9f6d32"/>
    <ds:schemaRef ds:uri="94a5b0d8-0b85-4698-8a7f-03615e8b81c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172</TotalTime>
  <Words>4778</Words>
  <Application>Microsoft Office PowerPoint</Application>
  <PresentationFormat>Widescreen</PresentationFormat>
  <Paragraphs>258</Paragraphs>
  <Slides>25</Slides>
  <Notes>25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Wingdings</vt:lpstr>
      <vt:lpstr>1_Office Theme</vt:lpstr>
      <vt:lpstr>   Disclaimer</vt:lpstr>
      <vt:lpstr>Non-Local Entities Waivers  </vt:lpstr>
      <vt:lpstr>Overview</vt:lpstr>
      <vt:lpstr>What can be waived?</vt:lpstr>
      <vt:lpstr>What cannot be waived?</vt:lpstr>
      <vt:lpstr>Types of waivers</vt:lpstr>
      <vt:lpstr>Why to Submit</vt:lpstr>
      <vt:lpstr>Instructions for Q&amp;A Session</vt:lpstr>
      <vt:lpstr>Waiver Application Location</vt:lpstr>
      <vt:lpstr>Waste definitions</vt:lpstr>
      <vt:lpstr>Reasons to Submit a Waiver for Non-Local Entities  (Section 18986.3)</vt:lpstr>
      <vt:lpstr>De-minimis Generation</vt:lpstr>
      <vt:lpstr>Common Organic Waste Materials and Containers</vt:lpstr>
      <vt:lpstr>Instructions for Q&amp;A Session</vt:lpstr>
      <vt:lpstr>Located in Jurisdiction with Department Approved Waiver</vt:lpstr>
      <vt:lpstr>Physical Space</vt:lpstr>
      <vt:lpstr>Instructions for Q&amp;A Session</vt:lpstr>
      <vt:lpstr>Waiver Requirements Selections</vt:lpstr>
      <vt:lpstr>Additional Documentation and Signature</vt:lpstr>
      <vt:lpstr>Waiver Application</vt:lpstr>
      <vt:lpstr>Submitting for Multiple Locations (facilities)</vt:lpstr>
      <vt:lpstr>Instructions for Q&amp;A Session</vt:lpstr>
      <vt:lpstr>Where to Submit</vt:lpstr>
      <vt:lpstr>Instructions for Q&amp;A Session</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Non-local entities waiver presentation</dc:title>
  <dc:creator>Goldenpenny, Roberta@CalRecycle</dc:creator>
  <cp:lastModifiedBy>Dungaamaa Ma</cp:lastModifiedBy>
  <cp:revision>3</cp:revision>
  <cp:lastPrinted>2020-03-12T20:22:10Z</cp:lastPrinted>
  <dcterms:created xsi:type="dcterms:W3CDTF">2019-08-05T20:51:01Z</dcterms:created>
  <dcterms:modified xsi:type="dcterms:W3CDTF">2023-01-23T17:00:36Z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0x01010018CD018213E984458762D471F0545277</vt:lpwstr>
  </property>
</Properties>
</file>