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ink/ink1.xml" ContentType="application/inkml+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383" r:id="rId5"/>
    <p:sldId id="430" r:id="rId6"/>
    <p:sldId id="1605" r:id="rId7"/>
    <p:sldId id="392" r:id="rId8"/>
    <p:sldId id="395" r:id="rId9"/>
    <p:sldId id="396" r:id="rId10"/>
    <p:sldId id="397" r:id="rId11"/>
    <p:sldId id="398" r:id="rId12"/>
    <p:sldId id="399" r:id="rId13"/>
    <p:sldId id="429" r:id="rId14"/>
    <p:sldId id="418" r:id="rId15"/>
    <p:sldId id="416" r:id="rId16"/>
    <p:sldId id="417" r:id="rId17"/>
    <p:sldId id="420" r:id="rId18"/>
    <p:sldId id="401" r:id="rId19"/>
    <p:sldId id="402" r:id="rId20"/>
    <p:sldId id="403" r:id="rId21"/>
    <p:sldId id="404" r:id="rId22"/>
    <p:sldId id="405" r:id="rId23"/>
    <p:sldId id="407" r:id="rId24"/>
    <p:sldId id="406" r:id="rId25"/>
    <p:sldId id="408" r:id="rId26"/>
    <p:sldId id="409" r:id="rId27"/>
    <p:sldId id="410" r:id="rId28"/>
    <p:sldId id="411" r:id="rId29"/>
    <p:sldId id="412" r:id="rId30"/>
    <p:sldId id="423" r:id="rId31"/>
    <p:sldId id="422" r:id="rId32"/>
    <p:sldId id="424" r:id="rId33"/>
    <p:sldId id="428" r:id="rId34"/>
    <p:sldId id="427" r:id="rId35"/>
    <p:sldId id="388" r:id="rId36"/>
    <p:sldId id="413" r:id="rId37"/>
    <p:sldId id="432" r:id="rId38"/>
    <p:sldId id="1607" r:id="rId39"/>
    <p:sldId id="415" r:id="rId40"/>
    <p:sldId id="425" r:id="rId41"/>
    <p:sldId id="426" r:id="rId42"/>
    <p:sldId id="1606" r:id="rId43"/>
    <p:sldId id="394" r:id="rId4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768E420-6ADF-26AD-B584-898C8406131B}" name="Iwahiro, Arlene@CalRecycle" initials="IA" userId="S::Arlene.Iwahiro@CalRecycle.ca.gov::e0d4601f-dccf-4ca2-b4ef-54df0c559363" providerId="AD"/>
  <p188:author id="{38C3344A-9006-1C26-3BFE-38F1D755D537}" name="Cevallos, Michelle@CalRecycle" initials="CM" userId="S::Michelle.Cevallos@CalRecycle.ca.gov::d786f839-d389-44d8-927d-dcb3c10bc9ed" providerId="AD"/>
  <p188:author id="{D9224D77-D199-B356-CF25-86244D6299DF}" name="Cevallos, Michelle@CalRecycle" initials="CM" userId="S::michelle.cevallos@calrecycle.ca.gov::d786f839-d389-44d8-927d-dcb3c10bc9ed" providerId="AD"/>
  <p188:author id="{DC76F496-C2F2-F398-8FAF-8C3CA7EFD6FE}" name="Morgan, Cara@CalRecycle" initials="MC" userId="S::cara.morgan@calrecycle.ca.gov::61215e1c-4805-4c36-90c8-befc3cfafc8b" providerId="AD"/>
  <p188:author id="{4B23C6D2-0983-31C8-0DE8-6FF3E1233ACF}" name="Canuela, Curie@CalRecycle" initials="CC" userId="S::curie.canuela@calrecycle.ca.gov::9a507194-8a7a-41c5-8eda-1891dfc3f05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organ, Cara@CalRecycle" initials="MC" lastIdx="39" clrIdx="0">
    <p:extLst>
      <p:ext uri="{19B8F6BF-5375-455C-9EA6-DF929625EA0E}">
        <p15:presenceInfo xmlns:p15="http://schemas.microsoft.com/office/powerpoint/2012/main" userId="S-1-5-21-2804241617-4047951476-2148352352-2684" providerId="AD"/>
      </p:ext>
    </p:extLst>
  </p:cmAuthor>
  <p:cmAuthor id="2" name="Iwahiro, Arlene@CalRecycle" initials="IA" lastIdx="52" clrIdx="1">
    <p:extLst>
      <p:ext uri="{19B8F6BF-5375-455C-9EA6-DF929625EA0E}">
        <p15:presenceInfo xmlns:p15="http://schemas.microsoft.com/office/powerpoint/2012/main" userId="S-1-5-21-2804241617-4047951476-2148352352-1800" providerId="AD"/>
      </p:ext>
    </p:extLst>
  </p:cmAuthor>
  <p:cmAuthor id="3" name="Canuela, Curie@CalRecycle" initials="CC" lastIdx="1" clrIdx="2">
    <p:extLst>
      <p:ext uri="{19B8F6BF-5375-455C-9EA6-DF929625EA0E}">
        <p15:presenceInfo xmlns:p15="http://schemas.microsoft.com/office/powerpoint/2012/main" userId="S-1-5-21-2804241617-4047951476-2148352352-265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61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708E60-4B86-4911-9CDC-72D508E96794}" v="1" dt="2023-08-18T15:54:21.8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646" autoAdjust="0"/>
  </p:normalViewPr>
  <p:slideViewPr>
    <p:cSldViewPr snapToGrid="0">
      <p:cViewPr varScale="1">
        <p:scale>
          <a:sx n="42" d="100"/>
          <a:sy n="42" d="100"/>
        </p:scale>
        <p:origin x="1580" y="4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13T23:28:17.310"/>
    </inkml:context>
    <inkml:brush xml:id="br0">
      <inkml:brushProperty name="width" value="0.05" units="cm"/>
      <inkml:brushProperty name="height" value="0.05" units="cm"/>
      <inkml:brushProperty name="color" value="#E71224"/>
    </inkml:brush>
  </inkml:definitions>
  <inkml:trace contextRef="#ctx0" brushRef="#br0">1 3 24575,'2642'0'0,"-2603"2"0,1 1 0,40 11 0,31 2 0,4-3 0,196 10 0,564-25 0,-870 2 0,0 0 0,0 0 0,0 0 0,0 1 0,0-1 0,-1 1 0,1 1 0,0-1 0,0 0 0,-1 1 0,1 0 0,-1 0 0,1 1 0,7 5 0,-9-5 0,0 1 0,0 0 0,-1 0 0,1 0 0,-1 0 0,0 0 0,0 0 0,0 1 0,0-1 0,-1 1 0,0-1 0,0 1 0,0-1 0,-1 1 0,1 0 0,-1 5 0,-2 264 0,-3-97 0,7-86 0,-4 104 0,1-190 0,1 0 0,-1-1 0,0 1 0,0 0 0,0-1 0,-1 1 0,0-1 0,0 1 0,0-1 0,0 0 0,-1 0 0,1 0 0,-1 0 0,0 0 0,0-1 0,-1 1 0,1-1 0,-1 0 0,0 0 0,1 0 0,-1-1 0,-1 1 0,1-1 0,0 0 0,0 0 0,-1 0 0,1-1 0,-1 1 0,-8 0 0,-13 2 0,1-2 0,0 0 0,-1-2 0,-39-5 0,13 2 0,-5 0 0,-96-17 0,86 11 0,-120-2 0,112 10 0,-76-13 0,67 0 0,-4-1 0,-134-6 0,-475 23 0,664 0 0,1 1 0,-45 10 0,42-6 0,-62 5 0,68-10 0,-1 2 0,1 2 0,-50 14 0,47-10 0,-1-2 0,-51 7 0,-333 45 0,348-51 0,0-3 0,0-3 0,-77-6 0,15 0 0,43 4 0,-101-3 0,176 0 0,0-1 0,0 0 0,1-1 0,-1-1 0,1 0 0,0 0 0,0-1 0,1-1 0,-1 0 0,-11-9 0,8 4 0,0-1 0,1 0 0,0-1 0,1 0 0,1-1 0,-14-21 0,12 13 0,1-1 0,1 0 0,2 0 0,0-2 0,1 1 0,2-1 0,1 0 0,1-1 0,1 1 0,1-1 0,1-37 0,5-457 0,-3 516-95,0 3-3,0 0 1,0 0-1,0-1 0,0 1 0,0 0 1,-1-1-1,1 1 0,-1 0 1,1 0-1,-1 0 0,0 0 1,-1-4-1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5A76AE7-0595-443D-9F19-7A7E9DB1D117}" type="datetimeFigureOut">
              <a:rPr lang="en-US" smtClean="0"/>
              <a:t>8/18/2023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0B45825-4075-41A0-929A-855EA8E59A51}" type="slidenum">
              <a:rPr lang="en-US" smtClean="0"/>
              <a:t>‹#›</a:t>
            </a:fld>
            <a:endParaRPr lang="en-US"/>
          </a:p>
        </p:txBody>
      </p:sp>
    </p:spTree>
    <p:extLst>
      <p:ext uri="{BB962C8B-B14F-4D97-AF65-F5344CB8AC3E}">
        <p14:creationId xmlns:p14="http://schemas.microsoft.com/office/powerpoint/2010/main" val="401792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leginfo.legislature.ca.gov/faces/codes_displaySection.xhtml?sectionNum=12205.&amp;nodeTreePath=3.2.12.4&amp;lawCode=PCC"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1</a:t>
            </a:fld>
            <a:endParaRPr lang="en-US"/>
          </a:p>
        </p:txBody>
      </p:sp>
    </p:spTree>
    <p:extLst>
      <p:ext uri="{BB962C8B-B14F-4D97-AF65-F5344CB8AC3E}">
        <p14:creationId xmlns:p14="http://schemas.microsoft.com/office/powerpoint/2010/main" val="484663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A quick reminder of how the question and answer sessions will go.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prstClr val="black"/>
                </a:solidFill>
                <a:ea typeface="Calibri" panose="020F0502020204030204" pitchFamily="34" charset="0"/>
              </a:rPr>
              <a:t>Please type your question or a summary of your question into the “Q&amp;A” pane. Make sure you have the most up to date version of Zoom if you do not see this option.</a:t>
            </a:r>
          </a:p>
          <a:p>
            <a:pPr marL="171450" indent="-171450" rtl="0">
              <a:buFont typeface="Arial" panose="020B0604020202020204" pitchFamily="34" charset="0"/>
              <a:buChar cha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p>
          <a:p>
            <a:pPr marL="171450" indent="-171450" rtl="0">
              <a:buFont typeface="Arial" panose="020B0604020202020204" pitchFamily="34" charset="0"/>
              <a:buChar char="•"/>
            </a:pPr>
            <a:r>
              <a:rPr lang="en-US" sz="1800" b="0" i="0" dirty="0">
                <a:solidFill>
                  <a:srgbClr val="000000"/>
                </a:solidFill>
                <a:effectLst/>
                <a:latin typeface="Calibri" panose="020F0502020204030204" pitchFamily="34" charset="0"/>
              </a:rPr>
              <a:t>You may also submit EAR feedback, peer share requests, and panelist questions to SLCP.Organics@CalRecycle.ca.gov using the subject line: "SB1383 Chat with CalRecycle". </a:t>
            </a:r>
          </a:p>
          <a:p>
            <a:pPr marL="171450" indent="-171450" rtl="0">
              <a:buFont typeface="Arial" panose="020B0604020202020204" pitchFamily="34" charset="0"/>
              <a:buChar cha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SABRC@calrecycle.ca.gov</a:t>
            </a:r>
            <a:endParaRPr kumimoji="0" lang="en-US" sz="12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Calibri"/>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a:t>
            </a:fld>
            <a:endParaRPr lang="en-US"/>
          </a:p>
        </p:txBody>
      </p:sp>
    </p:spTree>
    <p:extLst>
      <p:ext uri="{BB962C8B-B14F-4D97-AF65-F5344CB8AC3E}">
        <p14:creationId xmlns:p14="http://schemas.microsoft.com/office/powerpoint/2010/main" val="2825660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a:t>
            </a:fld>
            <a:endParaRPr lang="en-US"/>
          </a:p>
        </p:txBody>
      </p:sp>
    </p:spTree>
    <p:extLst>
      <p:ext uri="{BB962C8B-B14F-4D97-AF65-F5344CB8AC3E}">
        <p14:creationId xmlns:p14="http://schemas.microsoft.com/office/powerpoint/2010/main" val="1247868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The goal of the State</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Agency</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Buy Recycled</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Campaign or SABRC is to promote the purchase of products that contain post-consumer recycled content material (or PCRC).  This is</a:t>
            </a:r>
            <a:r>
              <a:rPr lang="en-US" sz="1100" baseline="0" dirty="0">
                <a:latin typeface="Arial" panose="020B0604020202020204" pitchFamily="34" charset="0"/>
                <a:cs typeface="Arial" panose="020B0604020202020204" pitchFamily="34" charset="0"/>
              </a:rPr>
              <a:t> part of the California push for a circular economy.</a:t>
            </a: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i="0" baseline="0" dirty="0">
              <a:latin typeface="Arial" panose="020B0604020202020204" pitchFamily="34" charset="0"/>
              <a:cs typeface="Arial" panose="020B0604020202020204" pitchFamily="34" charset="0"/>
            </a:endParaRPr>
          </a:p>
          <a:p>
            <a:pPr>
              <a:defRPr/>
            </a:pPr>
            <a:r>
              <a:rPr lang="en-US" sz="1100" i="0" baseline="0" dirty="0">
                <a:latin typeface="Arial" panose="020B0604020202020204" pitchFamily="34" charset="0"/>
                <a:cs typeface="Arial" panose="020B0604020202020204" pitchFamily="34" charset="0"/>
              </a:rPr>
              <a:t>There are currently 16 product categories that agencies must track purchases under and these </a:t>
            </a:r>
            <a:r>
              <a:rPr lang="en-US" sz="1100" dirty="0">
                <a:latin typeface="Arial" panose="020B0604020202020204" pitchFamily="34" charset="0"/>
                <a:cs typeface="Arial" panose="020B0604020202020204" pitchFamily="34" charset="0"/>
              </a:rPr>
              <a:t>purchases</a:t>
            </a:r>
            <a:r>
              <a:rPr lang="en-US" sz="1100" i="0" baseline="0" dirty="0">
                <a:latin typeface="Arial" panose="020B0604020202020204" pitchFamily="34" charset="0"/>
                <a:cs typeface="Arial" panose="020B0604020202020204" pitchFamily="34" charset="0"/>
              </a:rPr>
              <a:t> must meet a minimum PCRC percentage</a:t>
            </a:r>
            <a:r>
              <a:rPr lang="en-US" sz="1100" dirty="0">
                <a:latin typeface="Arial" panose="020B0604020202020204" pitchFamily="34" charset="0"/>
                <a:cs typeface="Arial" panose="020B0604020202020204" pitchFamily="34" charset="0"/>
              </a:rPr>
              <a:t>.  </a:t>
            </a:r>
            <a:endParaRPr lang="en-US" sz="1100" i="0" baseline="0" dirty="0">
              <a:latin typeface="Arial" panose="020B0604020202020204" pitchFamily="34" charset="0"/>
              <a:cs typeface="Arial" panose="020B0604020202020204" pitchFamily="34" charset="0"/>
            </a:endParaRPr>
          </a:p>
          <a:p>
            <a:pPr>
              <a:defRPr/>
            </a:pPr>
            <a:r>
              <a:rPr lang="en-US" sz="1100" dirty="0">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latin typeface="Arial" panose="020B0604020202020204" pitchFamily="34" charset="0"/>
                <a:cs typeface="Arial" panose="020B0604020202020204" pitchFamily="34" charset="0"/>
              </a:rPr>
              <a:t>We will refer to various resource web pages including </a:t>
            </a:r>
            <a:r>
              <a:rPr lang="en-US" sz="1100" baseline="0" dirty="0" err="1">
                <a:latin typeface="Arial" panose="020B0604020202020204" pitchFamily="34" charset="0"/>
                <a:cs typeface="Arial" panose="020B0604020202020204" pitchFamily="34" charset="0"/>
              </a:rPr>
              <a:t>CalRecycle’s</a:t>
            </a:r>
            <a:r>
              <a:rPr lang="en-US" sz="1100" baseline="0" dirty="0">
                <a:latin typeface="Arial" panose="020B0604020202020204" pitchFamily="34" charset="0"/>
                <a:cs typeface="Arial" panose="020B0604020202020204" pitchFamily="34" charset="0"/>
              </a:rPr>
              <a:t>.  Our web pages are updated regularly and are instructional for specific users.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latin typeface="Arial" panose="020B0604020202020204" pitchFamily="34" charset="0"/>
                <a:cs typeface="Arial" panose="020B0604020202020204" pitchFamily="34" charset="0"/>
              </a:rPr>
              <a:t>There is the link to the SABRC website. And for your convenience we also have an online manual (http://www.calrecycle.ca.gov/buyrecycled/stateagency/Manual/default.html)  which includes useful information such as a single page SABRC overview handout.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4</a:t>
            </a:fld>
            <a:endParaRPr lang="en-US"/>
          </a:p>
        </p:txBody>
      </p:sp>
    </p:spTree>
    <p:extLst>
      <p:ext uri="{BB962C8B-B14F-4D97-AF65-F5344CB8AC3E}">
        <p14:creationId xmlns:p14="http://schemas.microsoft.com/office/powerpoint/2010/main" val="1321161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i="0" baseline="0" dirty="0">
                <a:latin typeface="Arial" panose="020B0604020202020204" pitchFamily="34" charset="0"/>
                <a:cs typeface="Arial" panose="020B0604020202020204" pitchFamily="34" charset="0"/>
              </a:rPr>
              <a:t>SABRC is a joint program between DGS and CalRecycle.  </a:t>
            </a:r>
            <a:r>
              <a:rPr lang="en-US" sz="1100" dirty="0">
                <a:latin typeface="Arial" panose="020B0604020202020204" pitchFamily="34" charset="0"/>
                <a:cs typeface="Arial" panose="020B0604020202020204" pitchFamily="34" charset="0"/>
              </a:rPr>
              <a:t>The Department of General Services (DGS) is our</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statutory partner in SABRC</a:t>
            </a:r>
            <a:r>
              <a:rPr lang="en-US" sz="1100" baseline="0" dirty="0">
                <a:latin typeface="Arial" panose="020B0604020202020204" pitchFamily="34" charset="0"/>
                <a:cs typeface="Arial" panose="020B0604020202020204" pitchFamily="34" charset="0"/>
              </a:rPr>
              <a:t> and we </a:t>
            </a:r>
            <a:r>
              <a:rPr lang="en-US" sz="1100" dirty="0">
                <a:latin typeface="Arial" panose="020B0604020202020204" pitchFamily="34" charset="0"/>
                <a:cs typeface="Arial" panose="020B0604020202020204" pitchFamily="34" charset="0"/>
              </a:rPr>
              <a:t>collaborate to assist state agencies and to help increase the procurement of PCRC products.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latin typeface="Arial" panose="020B0604020202020204" pitchFamily="34" charset="0"/>
                <a:cs typeface="Arial" panose="020B0604020202020204" pitchFamily="34" charset="0"/>
              </a:rPr>
              <a:t>DGS </a:t>
            </a:r>
            <a:r>
              <a:rPr lang="en-US" sz="1100" dirty="0">
                <a:latin typeface="Arial" panose="020B0604020202020204" pitchFamily="34" charset="0"/>
                <a:cs typeface="Arial" panose="020B0604020202020204" pitchFamily="34" charset="0"/>
              </a:rPr>
              <a:t>integrates the SABRC statute requirements into state contracts by highlighting eligibility and composition of PCRC</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products sold to state agencies.</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DGS also administers their Environmentally Preferable Purchasing (EPP) program and provides EPP &amp; SABRC education via the CalPCA classes. </a:t>
            </a:r>
            <a:r>
              <a:rPr lang="en-US" sz="1100" i="0" baseline="0" dirty="0">
                <a:latin typeface="Arial" panose="020B0604020202020204" pitchFamily="34" charset="0"/>
                <a:cs typeface="Arial" panose="020B0604020202020204" pitchFamily="34" charset="0"/>
              </a:rPr>
              <a:t>DGS provides non-compliance oversight through their Purchasing Authority Unit. </a:t>
            </a: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i="0" baseline="0" dirty="0">
                <a:latin typeface="Arial" panose="020B0604020202020204" pitchFamily="34" charset="0"/>
                <a:cs typeface="Arial" panose="020B0604020202020204" pitchFamily="34" charset="0"/>
              </a:rPr>
              <a:t>CalRecycle provides SABRC training, resources, technical assistance and analyzes annual report data.  We also provide DGS the SABRC annual report results to post on to their Green Buyer website.</a:t>
            </a: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5</a:t>
            </a:fld>
            <a:endParaRPr lang="en-US"/>
          </a:p>
        </p:txBody>
      </p:sp>
    </p:spTree>
    <p:extLst>
      <p:ext uri="{BB962C8B-B14F-4D97-AF65-F5344CB8AC3E}">
        <p14:creationId xmlns:p14="http://schemas.microsoft.com/office/powerpoint/2010/main" val="207873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100" b="1" dirty="0">
                <a:latin typeface="Arial" panose="020B0604020202020204" pitchFamily="34" charset="0"/>
              </a:rPr>
              <a:t>It is important to understand the meaning of “Postconsumer” in order to fully understand and comply with SABRC requirements.  </a:t>
            </a:r>
          </a:p>
          <a:p>
            <a:pPr eaLnBrk="1" hangingPunct="1"/>
            <a:endParaRPr lang="en-US" altLang="en-US" sz="1100" b="1" dirty="0">
              <a:latin typeface="Arial" panose="020B0604020202020204" pitchFamily="34" charset="0"/>
            </a:endParaRPr>
          </a:p>
          <a:p>
            <a:pPr eaLnBrk="1" hangingPunct="1"/>
            <a:endParaRPr lang="en-US" altLang="en-US" sz="1100" b="1"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6</a:t>
            </a:fld>
            <a:endParaRPr lang="en-US"/>
          </a:p>
        </p:txBody>
      </p:sp>
    </p:spTree>
    <p:extLst>
      <p:ext uri="{BB962C8B-B14F-4D97-AF65-F5344CB8AC3E}">
        <p14:creationId xmlns:p14="http://schemas.microsoft.com/office/powerpoint/2010/main" val="290432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These are the many benefits to purchasing post</a:t>
            </a:r>
            <a:r>
              <a:rPr lang="en-US" sz="1100" baseline="0">
                <a:latin typeface="Arial" panose="020B0604020202020204" pitchFamily="34" charset="0"/>
                <a:cs typeface="Arial" panose="020B0604020202020204" pitchFamily="34" charset="0"/>
              </a:rPr>
              <a:t>-consumer recycled-content products and with state purchasing power – we have the ability to make a market difference. The SABRC program is part of a circular economy to purchase recycled-content goods and support recycled-content manufacturing.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aseline="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a:latin typeface="Arial" panose="020B0604020202020204" pitchFamily="34" charset="0"/>
                <a:cs typeface="Arial" panose="020B0604020202020204" pitchFamily="34" charset="0"/>
              </a:rPr>
              <a:t>FY 2020-2021 – the state spent $3.9 billion in total purchases, where $248 million  (6%) were SABRC compliant purchases. In the last 10 years, the program has gone from 2011-2012 - 70% SABRC compliant spending to last FY 20-21 to 88% compliant spending.</a:t>
            </a:r>
            <a:endParaRPr lang="en-US" sz="110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7</a:t>
            </a:fld>
            <a:endParaRPr lang="en-US"/>
          </a:p>
        </p:txBody>
      </p:sp>
    </p:spTree>
    <p:extLst>
      <p:ext uri="{BB962C8B-B14F-4D97-AF65-F5344CB8AC3E}">
        <p14:creationId xmlns:p14="http://schemas.microsoft.com/office/powerpoint/2010/main" val="2187020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buFontTx/>
              <a:buChar char="•"/>
            </a:pPr>
            <a:r>
              <a:rPr lang="en-US" altLang="en-US" sz="1100" b="1" dirty="0">
                <a:latin typeface="Arial" panose="020B0604020202020204" pitchFamily="34" charset="0"/>
              </a:rPr>
              <a:t>All purchases of SABRC Reportable products must be tracked and reported annually.</a:t>
            </a:r>
          </a:p>
          <a:p>
            <a:pPr eaLnBrk="1" hangingPunct="1">
              <a:buFontTx/>
              <a:buChar char="•"/>
            </a:pPr>
            <a:r>
              <a:rPr lang="en-US" altLang="en-US" sz="1100" b="1" dirty="0">
                <a:latin typeface="Arial" panose="020B0604020202020204" pitchFamily="34" charset="0"/>
              </a:rPr>
              <a:t>Even those products that contain no postconsumer material.</a:t>
            </a:r>
          </a:p>
          <a:p>
            <a:pPr eaLnBrk="1" hangingPunct="1">
              <a:buFontTx/>
              <a:buChar char="•"/>
            </a:pPr>
            <a:endParaRPr lang="en-US" altLang="en-US" sz="1100" b="1" dirty="0">
              <a:latin typeface="Arial" panose="020B0604020202020204" pitchFamily="34" charset="0"/>
            </a:endParaRPr>
          </a:p>
          <a:p>
            <a:pPr eaLnBrk="1" hangingPunct="1">
              <a:buFontTx/>
              <a:buChar char="•"/>
            </a:pPr>
            <a:r>
              <a:rPr lang="en-US" altLang="en-US" sz="1100" b="1" dirty="0">
                <a:latin typeface="Arial" panose="020B0604020202020204" pitchFamily="34" charset="0"/>
              </a:rPr>
              <a:t>SABRC Reportable Purchase = Any purchase of a product that falls within one of the 16 SABRC categories.</a:t>
            </a:r>
          </a:p>
          <a:p>
            <a:pPr eaLnBrk="1" hangingPunct="1">
              <a:buFontTx/>
              <a:buChar char="•"/>
            </a:pPr>
            <a:r>
              <a:rPr lang="en-US" altLang="en-US" sz="1100" b="1" dirty="0">
                <a:latin typeface="Arial" panose="020B0604020202020204" pitchFamily="34" charset="0"/>
              </a:rPr>
              <a:t>All purchases of SABRC Reportable products must be tracked and reported annually.</a:t>
            </a:r>
          </a:p>
          <a:p>
            <a:pPr eaLnBrk="1" hangingPunct="1">
              <a:buFontTx/>
              <a:buChar char="•"/>
            </a:pPr>
            <a:r>
              <a:rPr lang="en-US" altLang="en-US" sz="1100" b="1" dirty="0">
                <a:latin typeface="Arial" panose="020B0604020202020204" pitchFamily="34" charset="0"/>
              </a:rPr>
              <a:t>Even those products that contain no postconsumer material.</a:t>
            </a:r>
          </a:p>
          <a:p>
            <a:pPr eaLnBrk="1" hangingPunct="1">
              <a:buFontTx/>
              <a:buChar char="•"/>
            </a:pPr>
            <a:endParaRPr lang="en-US" altLang="en-US" sz="1100" b="1" dirty="0">
              <a:latin typeface="Arial" panose="020B0604020202020204" pitchFamily="34" charset="0"/>
            </a:endParaRPr>
          </a:p>
          <a:p>
            <a:pPr eaLnBrk="1" hangingPunct="1">
              <a:buFontTx/>
              <a:buChar char="•"/>
            </a:pPr>
            <a:r>
              <a:rPr lang="en-US" altLang="en-US" sz="1100" b="1" dirty="0">
                <a:latin typeface="Arial" panose="020B0604020202020204" pitchFamily="34" charset="0"/>
              </a:rPr>
              <a:t>SABRC Reportable Purchase = Any purchase of a product that falls within one of the 16 SABRC categories.</a:t>
            </a:r>
          </a:p>
        </p:txBody>
      </p:sp>
      <p:sp>
        <p:nvSpPr>
          <p:cNvPr id="4" name="Slide Number Placeholder 3"/>
          <p:cNvSpPr>
            <a:spLocks noGrp="1"/>
          </p:cNvSpPr>
          <p:nvPr>
            <p:ph type="sldNum" sz="quarter" idx="10"/>
          </p:nvPr>
        </p:nvSpPr>
        <p:spPr/>
        <p:txBody>
          <a:bodyPr/>
          <a:lstStyle/>
          <a:p>
            <a:fld id="{B0B45825-4075-41A0-929A-855EA8E59A51}" type="slidenum">
              <a:rPr lang="en-US" smtClean="0"/>
              <a:t>8</a:t>
            </a:fld>
            <a:endParaRPr lang="en-US"/>
          </a:p>
        </p:txBody>
      </p:sp>
    </p:spTree>
    <p:extLst>
      <p:ext uri="{BB962C8B-B14F-4D97-AF65-F5344CB8AC3E}">
        <p14:creationId xmlns:p14="http://schemas.microsoft.com/office/powerpoint/2010/main" val="2607571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It is really important to know</a:t>
            </a:r>
            <a:r>
              <a:rPr lang="en-US" sz="1100" baseline="0" dirty="0">
                <a:latin typeface="Arial" panose="020B0604020202020204" pitchFamily="34" charset="0"/>
                <a:cs typeface="Arial" panose="020B0604020202020204" pitchFamily="34" charset="0"/>
              </a:rPr>
              <a:t> the difference between reportable purchases vs. compliant purchases. Many find this confusing. </a:t>
            </a:r>
          </a:p>
          <a:p>
            <a:endParaRPr lang="en-US" sz="1100" baseline="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SABRC Reportable Purchase = Any purchase of a product that falls within one of the 16 SABRC product categories.</a:t>
            </a:r>
          </a:p>
          <a:p>
            <a:r>
              <a:rPr lang="en-US" sz="1100" dirty="0">
                <a:latin typeface="Arial" panose="020B0604020202020204" pitchFamily="34" charset="0"/>
                <a:cs typeface="Arial" panose="020B0604020202020204" pitchFamily="34" charset="0"/>
              </a:rPr>
              <a:t>SABRC Compliant Purchase  = Any purchase of a product that falls within one of the 16 SABRC categories </a:t>
            </a:r>
            <a:r>
              <a:rPr lang="en-US" sz="1100" b="1" dirty="0">
                <a:latin typeface="Arial" panose="020B0604020202020204" pitchFamily="34" charset="0"/>
                <a:cs typeface="Arial" panose="020B0604020202020204" pitchFamily="34" charset="0"/>
              </a:rPr>
              <a:t>AND</a:t>
            </a:r>
            <a:r>
              <a:rPr lang="en-US" sz="1100" dirty="0">
                <a:latin typeface="Arial" panose="020B0604020202020204" pitchFamily="34" charset="0"/>
                <a:cs typeface="Arial" panose="020B0604020202020204" pitchFamily="34" charset="0"/>
              </a:rPr>
              <a:t> meets the minimum PCRC percentage for that</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product category.</a:t>
            </a:r>
          </a:p>
          <a:p>
            <a:pPr defTabSz="929579">
              <a:defRPr/>
            </a:pPr>
            <a:endParaRPr lang="en-US" sz="1100" dirty="0">
              <a:latin typeface="Arial" panose="020B0604020202020204" pitchFamily="34" charset="0"/>
              <a:cs typeface="Arial" panose="020B0604020202020204" pitchFamily="34" charset="0"/>
            </a:endParaRPr>
          </a:p>
          <a:p>
            <a:pPr defTabSz="929579">
              <a:defRPr/>
            </a:pPr>
            <a:r>
              <a:rPr lang="en-US" sz="1100" baseline="0" dirty="0">
                <a:latin typeface="Arial" panose="020B0604020202020204" pitchFamily="34" charset="0"/>
                <a:cs typeface="Arial" panose="020B0604020202020204" pitchFamily="34" charset="0"/>
              </a:rPr>
              <a:t>Here’s a</a:t>
            </a:r>
            <a:r>
              <a:rPr lang="en-US" sz="1100" dirty="0">
                <a:latin typeface="Arial" panose="020B0604020202020204" pitchFamily="34" charset="0"/>
                <a:cs typeface="Arial" panose="020B0604020202020204" pitchFamily="34" charset="0"/>
              </a:rPr>
              <a:t> quick</a:t>
            </a:r>
            <a:r>
              <a:rPr lang="en-US" sz="1100" baseline="0" dirty="0">
                <a:latin typeface="Arial" panose="020B0604020202020204" pitchFamily="34" charset="0"/>
                <a:cs typeface="Arial" panose="020B0604020202020204" pitchFamily="34" charset="0"/>
              </a:rPr>
              <a:t> example for glass:</a:t>
            </a:r>
          </a:p>
          <a:p>
            <a:pPr marL="171450" indent="-171450" defTabSz="929579">
              <a:buFont typeface="Arial" panose="020B0604020202020204" pitchFamily="34" charset="0"/>
              <a:buChar char="•"/>
              <a:defRPr/>
            </a:pPr>
            <a:r>
              <a:rPr lang="en-US" sz="1100" baseline="0" dirty="0">
                <a:latin typeface="Arial" panose="020B0604020202020204" pitchFamily="34" charset="0"/>
                <a:cs typeface="Arial" panose="020B0604020202020204" pitchFamily="34" charset="0"/>
              </a:rPr>
              <a:t>A state agency has 4 purchase orders that totaled $500 for items made of glass. Two purchase orders were for the laboratory which required beakers and test tubes equaling $200 dollars. Because of the nature of these products, they are not available with post-consumer recycled content. The other two purchase orders were for awards to the executive director &amp; staff and were made with 15% post-consumer recycled glass which equaled $300. The minimum PCRC requirement for glass is 10%.</a:t>
            </a:r>
          </a:p>
          <a:p>
            <a:pPr marL="171450" indent="-171450" defTabSz="929579">
              <a:buFont typeface="Arial" panose="020B0604020202020204" pitchFamily="34" charset="0"/>
              <a:buChar char="•"/>
              <a:defRPr/>
            </a:pPr>
            <a:r>
              <a:rPr lang="en-US" sz="1100" baseline="0" dirty="0">
                <a:latin typeface="Arial" panose="020B0604020202020204" pitchFamily="34" charset="0"/>
                <a:cs typeface="Arial" panose="020B0604020202020204" pitchFamily="34" charset="0"/>
              </a:rPr>
              <a:t>Therefore the agency had $500 in reportable purchases and $300 in SABRC compliant purchases.</a:t>
            </a: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9</a:t>
            </a:fld>
            <a:endParaRPr lang="en-US"/>
          </a:p>
        </p:txBody>
      </p:sp>
    </p:spTree>
    <p:extLst>
      <p:ext uri="{BB962C8B-B14F-4D97-AF65-F5344CB8AC3E}">
        <p14:creationId xmlns:p14="http://schemas.microsoft.com/office/powerpoint/2010/main" val="402246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SzPts val="1000"/>
              <a:buFont typeface="Symbol" panose="05050102010706020507" pitchFamily="18" charset="2"/>
              <a:buChar char=""/>
              <a:tabLst>
                <a:tab pos="457200" algn="l"/>
              </a:tabLst>
            </a:pPr>
            <a:endParaRPr lang="en-US" sz="1100">
              <a:solidFill>
                <a:srgbClr val="000000"/>
              </a:solidFill>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10</a:t>
            </a:fld>
            <a:endParaRPr lang="en-US"/>
          </a:p>
        </p:txBody>
      </p:sp>
    </p:spTree>
    <p:extLst>
      <p:ext uri="{BB962C8B-B14F-4D97-AF65-F5344CB8AC3E}">
        <p14:creationId xmlns:p14="http://schemas.microsoft.com/office/powerpoint/2010/main" val="1807920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Categories –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Antifreeze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Building finishes – open panel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 Carpet is it’s own category and </a:t>
            </a:r>
            <a:r>
              <a:rPr lang="en-US" sz="1100" b="0" i="0" u="none" strike="noStrike" baseline="0" dirty="0">
                <a:latin typeface="Verdana" panose="020B0604030504040204" pitchFamily="34" charset="0"/>
              </a:rPr>
              <a:t>shall contain a minimum postconsumer recycled content that shall be determined by the department </a:t>
            </a:r>
            <a:r>
              <a:rPr lang="en-US" sz="1100" b="0" i="0" u="none" strike="noStrike" baseline="0" dirty="0">
                <a:solidFill>
                  <a:srgbClr val="323232"/>
                </a:solidFill>
                <a:latin typeface="Verdana" panose="020B0604030504040204" pitchFamily="34" charset="0"/>
              </a:rPr>
              <a:t>and published in the State Contracting Manual by July 1, 2018, and subsequently updated by the department. The department shall include carpet recycling requirements for state buildings in the State Contracting Manual</a:t>
            </a: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 Erosion Control Products which include compost filter socks, compost blankets and hydraulic mulch.</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Glass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Lube oils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Metals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Paints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Paper products</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Food serviceware SB 1335 – CalRecycle page  https://calrecycle.ca.gov/packaging/statefoodservice/</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List of Approved Food Service Packaging -  https://calrecycle.ca.gov/packaging/statefoodservice/list/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Printing/writing paper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100" dirty="0">
                <a:latin typeface="Arial" panose="020B0604020202020204" pitchFamily="34" charset="0"/>
                <a:cs typeface="Arial" panose="020B0604020202020204" pitchFamily="34" charset="0"/>
              </a:rPr>
              <a:t>Pavement Surfacing including rubberized pavement surfaces and recycled asphalt pavement </a:t>
            </a:r>
            <a:r>
              <a:rPr lang="en-US" sz="1100" b="0" i="0" u="none" strike="noStrike" baseline="0" dirty="0">
                <a:solidFill>
                  <a:srgbClr val="323232"/>
                </a:solidFill>
                <a:latin typeface="Verdana" panose="020B0604030504040204" pitchFamily="34" charset="0"/>
              </a:rPr>
              <a:t>contain at least 15 percent recycled waste tires by weight and the recycled products shall be derived from no less than 100 percent California recycled materials diverted from the solid waste stream</a:t>
            </a:r>
            <a:endParaRPr lang="en-US" sz="1100" dirty="0">
              <a:latin typeface="Arial" panose="020B0604020202020204" pitchFamily="34" charset="0"/>
              <a:cs typeface="Arial" panose="020B0604020202020204" pitchFamily="34" charset="0"/>
            </a:endParaRP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100" b="0" i="0" u="none" strike="noStrike" baseline="0" dirty="0">
                <a:solidFill>
                  <a:srgbClr val="323232"/>
                </a:solidFill>
                <a:latin typeface="Verdana" panose="020B0604030504040204" pitchFamily="34" charset="0"/>
                <a:cs typeface="Arial" panose="020B0604020202020204" pitchFamily="34" charset="0"/>
              </a:rPr>
              <a:t>Recycled asphalt </a:t>
            </a:r>
            <a:r>
              <a:rPr lang="en-US" sz="1100" b="0" i="0" u="none" strike="noStrike" baseline="0" dirty="0"/>
              <a:t>shall contain a minimum of 25 percent reclaimed asphalt pavement by weight as permitted by specs and standards developed by Caltrans.</a:t>
            </a:r>
          </a:p>
          <a:p>
            <a:pPr marL="628650" marR="0" lvl="1" indent="-171450" algn="l" defTabSz="914400" rtl="0" eaLnBrk="1" fontAlgn="auto" latinLnBrk="0" hangingPunct="1">
              <a:lnSpc>
                <a:spcPct val="100000"/>
              </a:lnSpc>
              <a:spcBef>
                <a:spcPts val="0"/>
              </a:spcBef>
              <a:spcAft>
                <a:spcPts val="0"/>
              </a:spcAft>
              <a:buClrTx/>
              <a:buSzTx/>
              <a:buFontTx/>
              <a:buChar char="-"/>
              <a:tabLst/>
              <a:defRPr/>
            </a:pPr>
            <a:r>
              <a:rPr lang="en-US" sz="1100" b="0" i="0" u="none" strike="noStrike" baseline="0" dirty="0">
                <a:solidFill>
                  <a:schemeClr val="tx1"/>
                </a:solidFill>
                <a:latin typeface="Arial" panose="020B0604020202020204" pitchFamily="34" charset="0"/>
                <a:cs typeface="Arial" panose="020B0604020202020204" pitchFamily="34" charset="0"/>
              </a:rPr>
              <a:t>Rubberized pavement surfaces</a:t>
            </a:r>
            <a:endParaRPr lang="en-US" sz="800" b="0" i="0" u="none" strike="noStrike" baseline="0" dirty="0">
              <a:solidFill>
                <a:schemeClr val="tx1"/>
              </a:solidFill>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 Plastic products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 Soil amendment/toppings which is where the previous category of mulch and compost moved to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 Textiles – where general textiles do not have a minimum PCRC content, but general textile wipes are minimum of 100%.</a:t>
            </a:r>
          </a:p>
          <a:p>
            <a:pPr marL="0" indent="0" algn="l">
              <a:buFontTx/>
              <a:buNone/>
            </a:pPr>
            <a:r>
              <a:rPr lang="en-US" sz="1800" b="0" i="0" u="none" strike="noStrike" baseline="0" dirty="0">
                <a:solidFill>
                  <a:srgbClr val="323232"/>
                </a:solidFill>
                <a:latin typeface="Verdana" panose="020B0604030504040204" pitchFamily="34" charset="0"/>
                <a:cs typeface="Arial" panose="020B0604020202020204" pitchFamily="34" charset="0"/>
              </a:rPr>
              <a:t>-Tire-derived products - recycled tire-derived products include crumb rubber (used in asphalt and other products), mulch and bark, sidewalks, tree wells, pour-in-place playgrounds, tiles and rolled floor, agriculture mats (cow mats), sports tracks, synthetic turf infill</a:t>
            </a:r>
          </a:p>
          <a:p>
            <a:pPr marL="0" indent="0" algn="l">
              <a:buFontTx/>
              <a:buNone/>
            </a:pPr>
            <a:r>
              <a:rPr lang="en-US" sz="1800" b="0" i="0" u="none" strike="noStrike" baseline="0" dirty="0">
                <a:solidFill>
                  <a:srgbClr val="323232"/>
                </a:solidFill>
                <a:latin typeface="Verdana" panose="020B0604030504040204" pitchFamily="34" charset="0"/>
                <a:cs typeface="Arial" panose="020B0604020202020204" pitchFamily="34" charset="0"/>
              </a:rPr>
              <a:t>- Tires – retread tires </a:t>
            </a:r>
          </a:p>
          <a:p>
            <a:pPr algn="l"/>
            <a:endParaRPr lang="en-US" sz="1800" b="0" i="0" u="none" strike="noStrike" baseline="0" dirty="0">
              <a:solidFill>
                <a:srgbClr val="323232"/>
              </a:solidFill>
              <a:latin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PAUSE</a:t>
            </a:r>
          </a:p>
        </p:txBody>
      </p:sp>
      <p:sp>
        <p:nvSpPr>
          <p:cNvPr id="4" name="Slide Number Placeholder 3"/>
          <p:cNvSpPr>
            <a:spLocks noGrp="1"/>
          </p:cNvSpPr>
          <p:nvPr>
            <p:ph type="sldNum" sz="quarter" idx="10"/>
          </p:nvPr>
        </p:nvSpPr>
        <p:spPr/>
        <p:txBody>
          <a:bodyPr/>
          <a:lstStyle/>
          <a:p>
            <a:fld id="{B0B45825-4075-41A0-929A-855EA8E59A51}" type="slidenum">
              <a:rPr lang="en-US" smtClean="0"/>
              <a:t>11</a:t>
            </a:fld>
            <a:endParaRPr lang="en-US"/>
          </a:p>
        </p:txBody>
      </p:sp>
    </p:spTree>
    <p:extLst>
      <p:ext uri="{BB962C8B-B14F-4D97-AF65-F5344CB8AC3E}">
        <p14:creationId xmlns:p14="http://schemas.microsoft.com/office/powerpoint/2010/main" val="1639670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The statute indicates that if fitness and quality were equal, that agencies should purchase products with recycled content.  AB 661 has language that the recycled products should be purchased if the fitness and quality are equal and the cost is no more than 10% greater of total cost.  </a:t>
            </a:r>
          </a:p>
        </p:txBody>
      </p:sp>
      <p:sp>
        <p:nvSpPr>
          <p:cNvPr id="4" name="Slide Number Placeholder 3"/>
          <p:cNvSpPr>
            <a:spLocks noGrp="1"/>
          </p:cNvSpPr>
          <p:nvPr>
            <p:ph type="sldNum" sz="quarter" idx="10"/>
          </p:nvPr>
        </p:nvSpPr>
        <p:spPr/>
        <p:txBody>
          <a:bodyPr/>
          <a:lstStyle/>
          <a:p>
            <a:fld id="{B0B45825-4075-41A0-929A-855EA8E59A51}" type="slidenum">
              <a:rPr lang="en-US" smtClean="0"/>
              <a:t>12</a:t>
            </a:fld>
            <a:endParaRPr lang="en-US"/>
          </a:p>
        </p:txBody>
      </p:sp>
    </p:spTree>
    <p:extLst>
      <p:ext uri="{BB962C8B-B14F-4D97-AF65-F5344CB8AC3E}">
        <p14:creationId xmlns:p14="http://schemas.microsoft.com/office/powerpoint/2010/main" val="4251153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The University of California is new to SABRC reporting – the statute includes them to report, but not to meet the procurement requirements.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Businesses contracted by state agencies are also required to used recycled products to the maximum extent economically feasible.  </a:t>
            </a:r>
          </a:p>
        </p:txBody>
      </p:sp>
      <p:sp>
        <p:nvSpPr>
          <p:cNvPr id="4" name="Slide Number Placeholder 3"/>
          <p:cNvSpPr>
            <a:spLocks noGrp="1"/>
          </p:cNvSpPr>
          <p:nvPr>
            <p:ph type="sldNum" sz="quarter" idx="10"/>
          </p:nvPr>
        </p:nvSpPr>
        <p:spPr/>
        <p:txBody>
          <a:bodyPr/>
          <a:lstStyle/>
          <a:p>
            <a:fld id="{B0B45825-4075-41A0-929A-855EA8E59A51}" type="slidenum">
              <a:rPr lang="en-US" smtClean="0"/>
              <a:t>13</a:t>
            </a:fld>
            <a:endParaRPr lang="en-US"/>
          </a:p>
        </p:txBody>
      </p:sp>
    </p:spTree>
    <p:extLst>
      <p:ext uri="{BB962C8B-B14F-4D97-AF65-F5344CB8AC3E}">
        <p14:creationId xmlns:p14="http://schemas.microsoft.com/office/powerpoint/2010/main" val="729906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Working with DGS’s Procurement Division to include AB 661 information into a newly created EPP Intermediate training module.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The updates were sent to DGS 12/12, and we hope to have the changes made by the end of the year and the training live in January.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Once training is live, a listserv message will go out to all agency contacts, and LAMD staff will also be notified where to direct agency contacts to.  The website will also be updated to have a link to the training.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We are still working through the process of getting the training from DGS annually, and when training must be completed – calendar year or report due date of October 31</a:t>
            </a:r>
            <a:r>
              <a:rPr lang="en-US" sz="1100" baseline="30000" dirty="0">
                <a:latin typeface="Arial" panose="020B0604020202020204" pitchFamily="34" charset="0"/>
                <a:cs typeface="Arial" panose="020B0604020202020204" pitchFamily="34" charset="0"/>
              </a:rPr>
              <a:t>st</a:t>
            </a:r>
            <a:r>
              <a:rPr lang="en-US" sz="1100" dirty="0">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PAUSE</a:t>
            </a:r>
          </a:p>
        </p:txBody>
      </p:sp>
      <p:sp>
        <p:nvSpPr>
          <p:cNvPr id="4" name="Slide Number Placeholder 3"/>
          <p:cNvSpPr>
            <a:spLocks noGrp="1"/>
          </p:cNvSpPr>
          <p:nvPr>
            <p:ph type="sldNum" sz="quarter" idx="10"/>
          </p:nvPr>
        </p:nvSpPr>
        <p:spPr/>
        <p:txBody>
          <a:bodyPr/>
          <a:lstStyle/>
          <a:p>
            <a:fld id="{B0B45825-4075-41A0-929A-855EA8E59A51}" type="slidenum">
              <a:rPr lang="en-US" smtClean="0"/>
              <a:t>14</a:t>
            </a:fld>
            <a:endParaRPr lang="en-US"/>
          </a:p>
        </p:txBody>
      </p:sp>
    </p:spTree>
    <p:extLst>
      <p:ext uri="{BB962C8B-B14F-4D97-AF65-F5344CB8AC3E}">
        <p14:creationId xmlns:p14="http://schemas.microsoft.com/office/powerpoint/2010/main" val="2779347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a:latin typeface="Arial" panose="020B0604020202020204" pitchFamily="34" charset="0"/>
                <a:cs typeface="Arial" panose="020B0604020202020204" pitchFamily="34" charset="0"/>
              </a:rPr>
              <a:t>Reused/Refurbished/Remanufactured products qualify as 100% SABRC compliant</a:t>
            </a:r>
          </a:p>
        </p:txBody>
      </p:sp>
      <p:sp>
        <p:nvSpPr>
          <p:cNvPr id="4" name="Slide Number Placeholder 3"/>
          <p:cNvSpPr>
            <a:spLocks noGrp="1"/>
          </p:cNvSpPr>
          <p:nvPr>
            <p:ph type="sldNum" sz="quarter" idx="10"/>
          </p:nvPr>
        </p:nvSpPr>
        <p:spPr/>
        <p:txBody>
          <a:bodyPr/>
          <a:lstStyle/>
          <a:p>
            <a:fld id="{B0B45825-4075-41A0-929A-855EA8E59A51}" type="slidenum">
              <a:rPr lang="en-US" smtClean="0"/>
              <a:t>15</a:t>
            </a:fld>
            <a:endParaRPr lang="en-US"/>
          </a:p>
        </p:txBody>
      </p:sp>
    </p:spTree>
    <p:extLst>
      <p:ext uri="{BB962C8B-B14F-4D97-AF65-F5344CB8AC3E}">
        <p14:creationId xmlns:p14="http://schemas.microsoft.com/office/powerpoint/2010/main" val="56735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9579">
              <a:defRPr/>
            </a:pPr>
            <a:r>
              <a:rPr lang="en-US" sz="1100">
                <a:latin typeface="Arial" panose="020B0604020202020204" pitchFamily="34" charset="0"/>
                <a:cs typeface="Arial" panose="020B0604020202020204" pitchFamily="34" charset="0"/>
              </a:rPr>
              <a:t>Composite products are products that consist</a:t>
            </a:r>
            <a:r>
              <a:rPr lang="en-US" sz="1100" baseline="0">
                <a:latin typeface="Arial" panose="020B0604020202020204" pitchFamily="34" charset="0"/>
                <a:cs typeface="Arial" panose="020B0604020202020204" pitchFamily="34" charset="0"/>
              </a:rPr>
              <a:t> of two or more material types.  </a:t>
            </a:r>
            <a:r>
              <a:rPr lang="en-US" sz="1100">
                <a:latin typeface="Arial" panose="020B0604020202020204" pitchFamily="34" charset="0"/>
                <a:cs typeface="Arial" panose="020B0604020202020204" pitchFamily="34" charset="0"/>
              </a:rPr>
              <a:t>The cost and recycled content of a composite product can only be recorded in </a:t>
            </a:r>
            <a:r>
              <a:rPr lang="en-US" sz="1100" b="1" u="sng">
                <a:latin typeface="Arial" panose="020B0604020202020204" pitchFamily="34" charset="0"/>
                <a:cs typeface="Arial" panose="020B0604020202020204" pitchFamily="34" charset="0"/>
              </a:rPr>
              <a:t>one</a:t>
            </a:r>
            <a:r>
              <a:rPr lang="en-US" sz="1100">
                <a:latin typeface="Arial" panose="020B0604020202020204" pitchFamily="34" charset="0"/>
                <a:cs typeface="Arial" panose="020B0604020202020204" pitchFamily="34" charset="0"/>
              </a:rPr>
              <a:t> SABRC category</a:t>
            </a:r>
            <a:r>
              <a:rPr lang="en-US" sz="1100" baseline="0">
                <a:latin typeface="Arial" panose="020B0604020202020204" pitchFamily="34" charset="0"/>
                <a:cs typeface="Arial" panose="020B0604020202020204" pitchFamily="34" charset="0"/>
              </a:rPr>
              <a:t>.  </a:t>
            </a:r>
            <a:r>
              <a:rPr lang="en-US" sz="1100">
                <a:latin typeface="Arial" panose="020B0604020202020204" pitchFamily="34" charset="0"/>
                <a:cs typeface="Arial" panose="020B0604020202020204" pitchFamily="34" charset="0"/>
              </a:rPr>
              <a:t> </a:t>
            </a:r>
          </a:p>
          <a:p>
            <a:pPr>
              <a:defRPr/>
            </a:pPr>
            <a:endParaRPr lang="en-US" sz="1100">
              <a:latin typeface="Arial" panose="020B0604020202020204" pitchFamily="34" charset="0"/>
              <a:cs typeface="Arial" panose="020B0604020202020204" pitchFamily="34" charset="0"/>
            </a:endParaRPr>
          </a:p>
          <a:p>
            <a:pPr>
              <a:defRPr/>
            </a:pPr>
            <a:r>
              <a:rPr lang="en-US" sz="1100">
                <a:latin typeface="Arial" panose="020B0604020202020204" pitchFamily="34" charset="0"/>
                <a:cs typeface="Arial" panose="020B0604020202020204" pitchFamily="34" charset="0"/>
              </a:rPr>
              <a:t>If an agency reports composites, then the agency should do so by choosing </a:t>
            </a:r>
            <a:r>
              <a:rPr lang="en-US" sz="1100" i="1" u="sng">
                <a:latin typeface="Arial" panose="020B0604020202020204" pitchFamily="34" charset="0"/>
                <a:cs typeface="Arial" panose="020B0604020202020204" pitchFamily="34" charset="0"/>
              </a:rPr>
              <a:t>one</a:t>
            </a:r>
            <a:r>
              <a:rPr lang="en-US" sz="1100">
                <a:latin typeface="Arial" panose="020B0604020202020204" pitchFamily="34" charset="0"/>
                <a:cs typeface="Arial" panose="020B0604020202020204" pitchFamily="34" charset="0"/>
              </a:rPr>
              <a:t> appropriate SABRC category to record the product in, and by using the following guidelines:</a:t>
            </a:r>
          </a:p>
          <a:p>
            <a:pPr marL="628650" lvl="1" indent="-171450">
              <a:buFont typeface="Arial" panose="020B0604020202020204" pitchFamily="34" charset="0"/>
              <a:buChar char="•"/>
              <a:defRPr/>
            </a:pPr>
            <a:r>
              <a:rPr lang="en-US" sz="1100">
                <a:latin typeface="Arial" panose="020B0604020202020204" pitchFamily="34" charset="0"/>
                <a:cs typeface="Arial" panose="020B0604020202020204" pitchFamily="34" charset="0"/>
              </a:rPr>
              <a:t>The </a:t>
            </a:r>
            <a:r>
              <a:rPr lang="en-US" sz="1100" u="sng">
                <a:latin typeface="Arial" panose="020B0604020202020204" pitchFamily="34" charset="0"/>
                <a:cs typeface="Arial" panose="020B0604020202020204" pitchFamily="34" charset="0"/>
              </a:rPr>
              <a:t>entire</a:t>
            </a:r>
            <a:r>
              <a:rPr lang="en-US" sz="1100">
                <a:latin typeface="Arial" panose="020B0604020202020204" pitchFamily="34" charset="0"/>
                <a:cs typeface="Arial" panose="020B0604020202020204" pitchFamily="34" charset="0"/>
              </a:rPr>
              <a:t> purchase cost can be documented as SABRC "Reportable Dollars" if </a:t>
            </a:r>
            <a:r>
              <a:rPr lang="en-US" sz="1100" b="1">
                <a:latin typeface="Arial" panose="020B0604020202020204" pitchFamily="34" charset="0"/>
                <a:cs typeface="Arial" panose="020B0604020202020204" pitchFamily="34" charset="0"/>
              </a:rPr>
              <a:t>more than half</a:t>
            </a:r>
            <a:r>
              <a:rPr lang="en-US" sz="1100">
                <a:latin typeface="Arial" panose="020B0604020202020204" pitchFamily="34" charset="0"/>
                <a:cs typeface="Arial" panose="020B0604020202020204" pitchFamily="34" charset="0"/>
              </a:rPr>
              <a:t> of the product as a whole (by weight or volume) is made from a single material in a SABRC category.  If that material also meets the minimum post-consumer recycled content, then the entire cost can be reported as SABRC “Compliant Dollars.”</a:t>
            </a:r>
          </a:p>
          <a:p>
            <a:pPr marL="0" lvl="0" indent="0">
              <a:buFont typeface="Arial" panose="020B0604020202020204" pitchFamily="34" charset="0"/>
              <a:buNone/>
              <a:defRPr/>
            </a:pPr>
            <a:r>
              <a:rPr lang="en-US" sz="1100" i="1">
                <a:latin typeface="Arial" panose="020B0604020202020204" pitchFamily="34" charset="0"/>
                <a:cs typeface="Arial" panose="020B0604020202020204" pitchFamily="34" charset="0"/>
              </a:rPr>
              <a:t>Go</a:t>
            </a:r>
            <a:r>
              <a:rPr lang="en-US" sz="1100" i="1" baseline="0">
                <a:latin typeface="Arial" panose="020B0604020202020204" pitchFamily="34" charset="0"/>
                <a:cs typeface="Arial" panose="020B0604020202020204" pitchFamily="34" charset="0"/>
              </a:rPr>
              <a:t> over example.</a:t>
            </a:r>
            <a:endParaRPr lang="en-US" sz="1100" i="1">
              <a:latin typeface="Arial" panose="020B0604020202020204" pitchFamily="34" charset="0"/>
              <a:cs typeface="Arial" panose="020B0604020202020204" pitchFamily="34" charset="0"/>
            </a:endParaRPr>
          </a:p>
          <a:p>
            <a:pPr lvl="2">
              <a:defRPr/>
            </a:pPr>
            <a:endParaRPr lang="en-US" sz="1100">
              <a:latin typeface="Arial" panose="020B0604020202020204" pitchFamily="34" charset="0"/>
              <a:cs typeface="Arial" panose="020B0604020202020204" pitchFamily="34" charset="0"/>
            </a:endParaRPr>
          </a:p>
          <a:p>
            <a:pPr>
              <a:defRPr/>
            </a:pPr>
            <a:r>
              <a:rPr lang="en-US" sz="1100" i="1">
                <a:latin typeface="Arial" panose="020B0604020202020204" pitchFamily="34" charset="0"/>
                <a:cs typeface="Arial" panose="020B0604020202020204" pitchFamily="34" charset="0"/>
              </a:rPr>
              <a:t>Note: A State agency can only “count” composite products [containing two (or more) materials] in </a:t>
            </a:r>
            <a:r>
              <a:rPr lang="en-US" sz="1100" b="1" i="1" u="sng">
                <a:latin typeface="Arial" panose="020B0604020202020204" pitchFamily="34" charset="0"/>
                <a:cs typeface="Arial" panose="020B0604020202020204" pitchFamily="34" charset="0"/>
              </a:rPr>
              <a:t>one</a:t>
            </a:r>
            <a:r>
              <a:rPr lang="en-US" sz="1100" b="1" i="1">
                <a:latin typeface="Arial" panose="020B0604020202020204" pitchFamily="34" charset="0"/>
                <a:cs typeface="Arial" panose="020B0604020202020204" pitchFamily="34" charset="0"/>
              </a:rPr>
              <a:t> reportable category</a:t>
            </a:r>
            <a:r>
              <a:rPr lang="en-US" sz="1100" i="1">
                <a:latin typeface="Arial" panose="020B0604020202020204" pitchFamily="34" charset="0"/>
                <a:cs typeface="Arial" panose="020B0604020202020204" pitchFamily="34" charset="0"/>
              </a:rPr>
              <a:t> pursuant to PCC 12203 (c).  In the case where the percentage of the composite is known, for a SABRC material type, </a:t>
            </a:r>
            <a:r>
              <a:rPr lang="en-US" sz="1100" b="1" i="1">
                <a:latin typeface="Arial" panose="020B0604020202020204" pitchFamily="34" charset="0"/>
                <a:cs typeface="Arial" panose="020B0604020202020204" pitchFamily="34" charset="0"/>
              </a:rPr>
              <a:t>then the product can be reported in the one corresponding SABRC category</a:t>
            </a:r>
            <a:r>
              <a:rPr lang="en-US" sz="1100" i="1">
                <a:latin typeface="Arial" panose="020B0604020202020204" pitchFamily="34" charset="0"/>
                <a:cs typeface="Arial" panose="020B0604020202020204" pitchFamily="34" charset="0"/>
              </a:rPr>
              <a:t>.  In other words, you cannot claim one product, and its cost, in two categories.  And if an item contains more than one recycled-content material, then see the guidance above.</a:t>
            </a:r>
            <a:r>
              <a:rPr lang="en-US" sz="1100" i="1" baseline="0">
                <a:latin typeface="Arial" panose="020B0604020202020204" pitchFamily="34" charset="0"/>
                <a:cs typeface="Arial" panose="020B0604020202020204" pitchFamily="34" charset="0"/>
              </a:rPr>
              <a:t>  </a:t>
            </a:r>
            <a:endParaRPr lang="en-US" sz="1100" i="1">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16</a:t>
            </a:fld>
            <a:endParaRPr lang="en-US"/>
          </a:p>
        </p:txBody>
      </p:sp>
    </p:spTree>
    <p:extLst>
      <p:ext uri="{BB962C8B-B14F-4D97-AF65-F5344CB8AC3E}">
        <p14:creationId xmlns:p14="http://schemas.microsoft.com/office/powerpoint/2010/main" val="1394225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100">
                <a:latin typeface="Arial" panose="020B0604020202020204" pitchFamily="34" charset="0"/>
                <a:cs typeface="Arial" panose="020B0604020202020204" pitchFamily="34" charset="0"/>
              </a:rPr>
              <a:t>Department of General Services EPP and partnership with SABRC</a:t>
            </a:r>
            <a:r>
              <a:rPr lang="en-US" altLang="en-US" sz="1100" baseline="0">
                <a:latin typeface="Arial" panose="020B0604020202020204" pitchFamily="34" charset="0"/>
                <a:cs typeface="Arial" panose="020B0604020202020204" pitchFamily="34" charset="0"/>
              </a:rPr>
              <a:t> they have several resources for purchasing PCRC items. </a:t>
            </a:r>
            <a:r>
              <a:rPr lang="en-US" altLang="en-US" sz="1100">
                <a:latin typeface="Arial" panose="020B0604020202020204" pitchFamily="34" charset="0"/>
                <a:cs typeface="Arial" panose="020B0604020202020204" pitchFamily="34" charset="0"/>
              </a:rPr>
              <a:t>:</a:t>
            </a:r>
          </a:p>
          <a:p>
            <a:pPr marL="457200" marR="0" lvl="1" indent="0" algn="l" defTabSz="914400" rtl="0" eaLnBrk="1" fontAlgn="auto" latinLnBrk="0" hangingPunct="1">
              <a:lnSpc>
                <a:spcPct val="100000"/>
              </a:lnSpc>
              <a:spcBef>
                <a:spcPts val="0"/>
              </a:spcBef>
              <a:spcAft>
                <a:spcPts val="0"/>
              </a:spcAft>
              <a:buClrTx/>
              <a:buSzTx/>
              <a:buFontTx/>
              <a:buChar char="•"/>
              <a:tabLst/>
              <a:defRPr/>
            </a:pPr>
            <a:r>
              <a:rPr lang="en-US" altLang="en-US" sz="1100">
                <a:latin typeface="Arial" panose="020B0604020202020204" pitchFamily="34" charset="0"/>
                <a:cs typeface="Arial" panose="020B0604020202020204" pitchFamily="34" charset="0"/>
              </a:rPr>
              <a:t> </a:t>
            </a:r>
            <a:r>
              <a:rPr lang="en-US" sz="1100">
                <a:latin typeface="Arial" panose="020B0604020202020204" pitchFamily="34" charset="0"/>
                <a:cs typeface="Arial" panose="020B0604020202020204" pitchFamily="34" charset="0"/>
              </a:rPr>
              <a:t>Search the DGS e-procurement system for recycled content contracts.</a:t>
            </a:r>
          </a:p>
          <a:p>
            <a:pPr marL="457200" marR="0" lvl="1" indent="0" algn="l" defTabSz="914400" rtl="0" eaLnBrk="1" fontAlgn="auto" latinLnBrk="0" hangingPunct="1">
              <a:lnSpc>
                <a:spcPct val="100000"/>
              </a:lnSpc>
              <a:spcBef>
                <a:spcPts val="0"/>
              </a:spcBef>
              <a:spcAft>
                <a:spcPts val="0"/>
              </a:spcAft>
              <a:buClrTx/>
              <a:buSzTx/>
              <a:buFontTx/>
              <a:buChar char="•"/>
              <a:tabLst/>
              <a:defRPr/>
            </a:pPr>
            <a:r>
              <a:rPr lang="en-US" altLang="en-US" sz="1100">
                <a:latin typeface="Arial" panose="020B0604020202020204" pitchFamily="34" charset="0"/>
                <a:cs typeface="Arial" panose="020B0604020202020204" pitchFamily="34" charset="0"/>
              </a:rPr>
              <a:t> </a:t>
            </a:r>
            <a:r>
              <a:rPr lang="en-US" sz="1100">
                <a:latin typeface="Arial" panose="020B0604020202020204" pitchFamily="34" charset="0"/>
                <a:cs typeface="Arial" panose="020B0604020202020204" pitchFamily="34" charset="0"/>
              </a:rPr>
              <a:t>Also</a:t>
            </a:r>
            <a:r>
              <a:rPr lang="en-US" sz="1100" baseline="0">
                <a:latin typeface="Arial" panose="020B0604020202020204" pitchFamily="34" charset="0"/>
                <a:cs typeface="Arial" panose="020B0604020202020204" pitchFamily="34" charset="0"/>
              </a:rPr>
              <a:t> check out </a:t>
            </a:r>
            <a:r>
              <a:rPr lang="en-US" sz="1100">
                <a:latin typeface="Arial" panose="020B0604020202020204" pitchFamily="34" charset="0"/>
                <a:cs typeface="Arial" panose="020B0604020202020204" pitchFamily="34" charset="0"/>
              </a:rPr>
              <a:t>DGS Buying Green website which they developed as a best practices manual. It has tools and tips for buyers and provides insight to suppliers on how the state views green products and businesses. </a:t>
            </a:r>
          </a:p>
          <a:p>
            <a:pPr marL="0" marR="0" lvl="0" indent="0" algn="l" defTabSz="914400" rtl="0" eaLnBrk="1" fontAlgn="auto" latinLnBrk="0" hangingPunct="1">
              <a:lnSpc>
                <a:spcPct val="100000"/>
              </a:lnSpc>
              <a:spcBef>
                <a:spcPts val="0"/>
              </a:spcBef>
              <a:spcAft>
                <a:spcPts val="0"/>
              </a:spcAft>
              <a:buClrTx/>
              <a:buSzTx/>
              <a:buFontTx/>
              <a:buChar char="•"/>
              <a:tabLst/>
              <a:defRPr/>
            </a:pPr>
            <a:endParaRPr lang="en-US" altLang="en-US" sz="1100">
              <a:latin typeface="Arial" panose="020B0604020202020204" pitchFamily="34" charset="0"/>
              <a:cs typeface="Arial" panose="020B0604020202020204" pitchFamily="34" charset="0"/>
            </a:endParaRPr>
          </a:p>
          <a:p>
            <a:r>
              <a:rPr lang="en-US" sz="1100">
                <a:latin typeface="Arial" panose="020B0604020202020204" pitchFamily="34" charset="0"/>
                <a:cs typeface="Arial" panose="020B0604020202020204" pitchFamily="34" charset="0"/>
              </a:rPr>
              <a:t>Through</a:t>
            </a:r>
            <a:r>
              <a:rPr lang="en-US" sz="1100" baseline="0">
                <a:latin typeface="Arial" panose="020B0604020202020204" pitchFamily="34" charset="0"/>
                <a:cs typeface="Arial" panose="020B0604020202020204" pitchFamily="34" charset="0"/>
              </a:rPr>
              <a:t> a quick search on </a:t>
            </a:r>
            <a:r>
              <a:rPr lang="en-US" sz="1100" baseline="0" err="1">
                <a:latin typeface="Arial" panose="020B0604020202020204" pitchFamily="34" charset="0"/>
                <a:cs typeface="Arial" panose="020B0604020202020204" pitchFamily="34" charset="0"/>
              </a:rPr>
              <a:t>Eprocure</a:t>
            </a:r>
            <a:r>
              <a:rPr lang="en-US" sz="1100" baseline="0">
                <a:latin typeface="Arial" panose="020B0604020202020204" pitchFamily="34" charset="0"/>
                <a:cs typeface="Arial" panose="020B0604020202020204" pitchFamily="34" charset="0"/>
              </a:rPr>
              <a:t> we found 4 state contracts that meet the SABRC minimum PCRC percentage requirements.</a:t>
            </a:r>
            <a:r>
              <a:rPr lang="en-US" sz="1100">
                <a:latin typeface="Arial" panose="020B0604020202020204" pitchFamily="34" charset="0"/>
                <a:cs typeface="Arial" panose="020B0604020202020204" pitchFamily="34" charset="0"/>
              </a:rPr>
              <a:t> </a:t>
            </a:r>
            <a:r>
              <a:rPr lang="en-US" sz="1100" baseline="0">
                <a:latin typeface="Arial" panose="020B0604020202020204" pitchFamily="34" charset="0"/>
                <a:cs typeface="Arial" panose="020B0604020202020204" pitchFamily="34" charset="0"/>
              </a:rPr>
              <a:t> These contracts are available to all state agencies and even to city &amp; county contacts. So spread the word.</a:t>
            </a:r>
            <a:r>
              <a:rPr lang="en-US" sz="1100">
                <a:latin typeface="Arial" panose="020B0604020202020204" pitchFamily="34" charset="0"/>
                <a:cs typeface="Arial" panose="020B0604020202020204" pitchFamily="34" charset="0"/>
              </a:rPr>
              <a:t> </a:t>
            </a:r>
            <a:endParaRPr lang="en-US" sz="1100" baseline="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17</a:t>
            </a:fld>
            <a:endParaRPr lang="en-US"/>
          </a:p>
        </p:txBody>
      </p:sp>
    </p:spTree>
    <p:extLst>
      <p:ext uri="{BB962C8B-B14F-4D97-AF65-F5344CB8AC3E}">
        <p14:creationId xmlns:p14="http://schemas.microsoft.com/office/powerpoint/2010/main" val="400091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100" dirty="0">
                <a:latin typeface="Arial" panose="020B0604020202020204" pitchFamily="34" charset="0"/>
                <a:cs typeface="Arial" panose="020B0604020202020204" pitchFamily="34" charset="0"/>
              </a:rPr>
              <a:t>CalRecycle web sites:  </a:t>
            </a:r>
          </a:p>
          <a:p>
            <a:pPr marL="171450" indent="-171450" eaLnBrk="1" hangingPunct="1">
              <a:buFont typeface="Arial" panose="020B0604020202020204" pitchFamily="34" charset="0"/>
              <a:buChar char="•"/>
            </a:pPr>
            <a:r>
              <a:rPr lang="en-US" sz="1100" dirty="0">
                <a:latin typeface="Arial" panose="020B0604020202020204" pitchFamily="34" charset="0"/>
                <a:cs typeface="Arial" panose="020B0604020202020204" pitchFamily="34" charset="0"/>
              </a:rPr>
              <a:t>CalRecycle has created a product category webpage for the 16 SABRC product categories that not only provides examples of different products that can be purchased in that category but also highlights different California manufacturers who utilize PCRC in their products</a:t>
            </a:r>
          </a:p>
          <a:p>
            <a:pPr marL="171450" indent="-171450" eaLnBrk="1" hangingPunct="1">
              <a:buFont typeface="Arial" panose="020B0604020202020204" pitchFamily="34" charset="0"/>
              <a:buChar char="•"/>
            </a:pPr>
            <a:r>
              <a:rPr lang="en-US" sz="1100" dirty="0">
                <a:latin typeface="Arial" panose="020B0604020202020204" pitchFamily="34" charset="0"/>
                <a:cs typeface="Arial" panose="020B0604020202020204" pitchFamily="34" charset="0"/>
              </a:rPr>
              <a:t>TDP catalog is 500 pages of products made from tires and is organized by use (accessibility products, animal care, automotive, etc.)</a:t>
            </a:r>
          </a:p>
          <a:p>
            <a:pPr marL="171450" indent="-171450" eaLnBrk="1" hangingPunct="1">
              <a:buFont typeface="Arial" panose="020B0604020202020204" pitchFamily="34" charset="0"/>
              <a:buChar char="•"/>
            </a:pPr>
            <a:r>
              <a:rPr lang="en-US" altLang="en-US" sz="1100" dirty="0">
                <a:latin typeface="Arial" panose="020B0604020202020204" pitchFamily="34" charset="0"/>
                <a:cs typeface="Arial" panose="020B0604020202020204" pitchFamily="34" charset="0"/>
              </a:rPr>
              <a:t>Compliant plastic trash</a:t>
            </a:r>
            <a:r>
              <a:rPr lang="en-US" altLang="en-US" sz="1100" baseline="0" dirty="0">
                <a:latin typeface="Arial" panose="020B0604020202020204" pitchFamily="34" charset="0"/>
                <a:cs typeface="Arial" panose="020B0604020202020204" pitchFamily="34" charset="0"/>
              </a:rPr>
              <a:t> bag manufacturers – state agencies must purchase plastic trash bags from certified manufacturers and wholesalers who use 30% PCRC plastic</a:t>
            </a:r>
          </a:p>
          <a:p>
            <a:pPr marL="171450" indent="-171450" eaLnBrk="1" hangingPunct="1">
              <a:buFont typeface="Arial" panose="020B0604020202020204" pitchFamily="34" charset="0"/>
              <a:buChar char="•"/>
            </a:pPr>
            <a:r>
              <a:rPr lang="en-US" altLang="en-US" sz="1100" baseline="0" dirty="0">
                <a:latin typeface="Arial" panose="020B0604020202020204" pitchFamily="34" charset="0"/>
                <a:cs typeface="Arial" panose="020B0604020202020204" pitchFamily="34" charset="0"/>
              </a:rPr>
              <a:t>Recycled Content product manufacturers directory – showcases innovative recycled content products made by CA manufacturers</a:t>
            </a:r>
          </a:p>
          <a:p>
            <a:pPr marL="171450" indent="-171450" eaLnBrk="1" hangingPunct="1">
              <a:buFont typeface="Arial" panose="020B0604020202020204" pitchFamily="34" charset="0"/>
              <a:buChar char="•"/>
            </a:pPr>
            <a:r>
              <a:rPr lang="en-US" altLang="en-US" sz="1100" baseline="0" dirty="0">
                <a:latin typeface="Arial" panose="020B0604020202020204" pitchFamily="34" charset="0"/>
                <a:cs typeface="Arial" panose="020B0604020202020204" pitchFamily="34" charset="0"/>
              </a:rPr>
              <a:t>Although there is no directory yet we did want to note a new state law, SB 1335, that will require state agencies to purchase sustainable food service packaging for food facilities located in and on state-owned properties.  Food service packaging must be reusable, recyclable, or compostable. </a:t>
            </a:r>
          </a:p>
        </p:txBody>
      </p:sp>
      <p:sp>
        <p:nvSpPr>
          <p:cNvPr id="4" name="Slide Number Placeholder 3"/>
          <p:cNvSpPr>
            <a:spLocks noGrp="1"/>
          </p:cNvSpPr>
          <p:nvPr>
            <p:ph type="sldNum" sz="quarter" idx="10"/>
          </p:nvPr>
        </p:nvSpPr>
        <p:spPr/>
        <p:txBody>
          <a:bodyPr/>
          <a:lstStyle/>
          <a:p>
            <a:fld id="{B0B45825-4075-41A0-929A-855EA8E59A51}" type="slidenum">
              <a:rPr lang="en-US" smtClean="0"/>
              <a:t>18</a:t>
            </a:fld>
            <a:endParaRPr lang="en-US"/>
          </a:p>
        </p:txBody>
      </p:sp>
    </p:spTree>
    <p:extLst>
      <p:ext uri="{BB962C8B-B14F-4D97-AF65-F5344CB8AC3E}">
        <p14:creationId xmlns:p14="http://schemas.microsoft.com/office/powerpoint/2010/main" val="1109411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29579" rtl="0" eaLnBrk="1" fontAlgn="auto" latinLnBrk="0" hangingPunct="1">
              <a:lnSpc>
                <a:spcPct val="100000"/>
              </a:lnSpc>
              <a:spcBef>
                <a:spcPts val="0"/>
              </a:spcBef>
              <a:spcAft>
                <a:spcPts val="0"/>
              </a:spcAft>
              <a:buClrTx/>
              <a:buSzTx/>
              <a:buFontTx/>
              <a:buNone/>
              <a:tabLst/>
              <a:defRPr/>
            </a:pPr>
            <a:r>
              <a:rPr lang="en-US" altLang="en-US" sz="1100" dirty="0">
                <a:latin typeface="Arial" panose="020B0604020202020204" pitchFamily="34" charset="0"/>
                <a:cs typeface="Arial" panose="020B0604020202020204" pitchFamily="34" charset="0"/>
              </a:rPr>
              <a:t>PIA  - Prison Industry Authority’s online catalog</a:t>
            </a:r>
            <a:r>
              <a:rPr lang="en-US" altLang="en-US" sz="1100" baseline="0" dirty="0">
                <a:latin typeface="Arial" panose="020B0604020202020204" pitchFamily="34" charset="0"/>
                <a:cs typeface="Arial" panose="020B0604020202020204" pitchFamily="34" charset="0"/>
              </a:rPr>
              <a:t> now have items with recycled content certification forms showing post-consumer material types and its percentages.</a:t>
            </a:r>
          </a:p>
          <a:p>
            <a:pPr marL="0" marR="0" lvl="0" indent="0" algn="l" defTabSz="929579" rtl="0" eaLnBrk="1" fontAlgn="auto" latinLnBrk="0" hangingPunct="1">
              <a:lnSpc>
                <a:spcPct val="100000"/>
              </a:lnSpc>
              <a:spcBef>
                <a:spcPts val="0"/>
              </a:spcBef>
              <a:spcAft>
                <a:spcPts val="0"/>
              </a:spcAft>
              <a:buClrTx/>
              <a:buSzTx/>
              <a:buFontTx/>
              <a:buNone/>
              <a:tabLst/>
              <a:defRPr/>
            </a:pPr>
            <a:endParaRPr lang="en-US" altLang="en-US" sz="1100" baseline="0" dirty="0">
              <a:latin typeface="Arial" panose="020B0604020202020204" pitchFamily="34" charset="0"/>
              <a:cs typeface="Arial" panose="020B0604020202020204" pitchFamily="34" charset="0"/>
            </a:endParaRPr>
          </a:p>
          <a:p>
            <a:pPr marL="0" marR="0" lvl="0" indent="0" algn="l" defTabSz="929579" rtl="0" eaLnBrk="1" fontAlgn="auto" latinLnBrk="0" hangingPunct="1">
              <a:lnSpc>
                <a:spcPct val="100000"/>
              </a:lnSpc>
              <a:spcBef>
                <a:spcPts val="0"/>
              </a:spcBef>
              <a:spcAft>
                <a:spcPts val="0"/>
              </a:spcAft>
              <a:buClrTx/>
              <a:buSzTx/>
              <a:buFontTx/>
              <a:buNone/>
              <a:tabLst/>
              <a:defRPr/>
            </a:pPr>
            <a:r>
              <a:rPr lang="en-US" altLang="en-US" sz="1100" dirty="0">
                <a:latin typeface="Arial" panose="020B0604020202020204" pitchFamily="34" charset="0"/>
                <a:cs typeface="Arial" panose="020B0604020202020204" pitchFamily="34" charset="0"/>
              </a:rPr>
              <a:t>US EPA recognizes the importance</a:t>
            </a:r>
            <a:r>
              <a:rPr lang="en-US" altLang="en-US" sz="1100" baseline="0" dirty="0">
                <a:latin typeface="Arial" panose="020B0604020202020204" pitchFamily="34" charset="0"/>
                <a:cs typeface="Arial" panose="020B0604020202020204" pitchFamily="34" charset="0"/>
              </a:rPr>
              <a:t> of  purchasing PCRC products and has a nationwide CPG product supplier directory</a:t>
            </a:r>
            <a:endParaRPr lang="en-US" altLang="en-US" sz="1100" dirty="0">
              <a:latin typeface="Arial" panose="020B0604020202020204" pitchFamily="34" charset="0"/>
              <a:cs typeface="Arial" panose="020B0604020202020204" pitchFamily="34" charset="0"/>
            </a:endParaRPr>
          </a:p>
          <a:p>
            <a:pPr eaLnBrk="1" hangingPunct="1">
              <a:buFontTx/>
              <a:buChar char="•"/>
            </a:pPr>
            <a:endParaRPr lang="en-US" altLang="en-US" sz="1100" dirty="0">
              <a:latin typeface="Arial" panose="020B0604020202020204" pitchFamily="34" charset="0"/>
              <a:cs typeface="Arial" panose="020B0604020202020204" pitchFamily="34" charset="0"/>
            </a:endParaRPr>
          </a:p>
          <a:p>
            <a:pPr eaLnBrk="1" hangingPunct="1">
              <a:buFontTx/>
              <a:buNone/>
            </a:pPr>
            <a:r>
              <a:rPr lang="en-US" altLang="en-US" sz="1100" dirty="0">
                <a:latin typeface="Arial" panose="020B0604020202020204" pitchFamily="34" charset="0"/>
                <a:cs typeface="Arial" panose="020B0604020202020204" pitchFamily="34" charset="0"/>
              </a:rPr>
              <a:t>Office supply stores have green office catalogs</a:t>
            </a:r>
          </a:p>
          <a:p>
            <a:pPr marL="171450" indent="-171450" eaLnBrk="1" hangingPunct="1">
              <a:buFont typeface="Arial" panose="020B0604020202020204" pitchFamily="34" charset="0"/>
              <a:buChar char="•"/>
            </a:pPr>
            <a:r>
              <a:rPr lang="en-US" altLang="en-US" sz="1100" dirty="0">
                <a:latin typeface="Arial" panose="020B0604020202020204" pitchFamily="34" charset="0"/>
                <a:cs typeface="Arial" panose="020B0604020202020204" pitchFamily="34" charset="0"/>
              </a:rPr>
              <a:t>Office Depot’s “Greener Office” or Staples “Eco-ID” (</a:t>
            </a:r>
            <a:r>
              <a:rPr lang="en-US" sz="1100" dirty="0">
                <a:latin typeface="Arial" panose="020B0604020202020204" pitchFamily="34" charset="0"/>
                <a:cs typeface="Arial" panose="020B0604020202020204" pitchFamily="34" charset="0"/>
              </a:rPr>
              <a:t>www.staples.com/ecoeasy)</a:t>
            </a:r>
            <a:endParaRPr lang="en-US" altLang="en-US" sz="1100" dirty="0">
              <a:latin typeface="Arial" panose="020B0604020202020204" pitchFamily="34" charset="0"/>
              <a:cs typeface="Arial" panose="020B0604020202020204" pitchFamily="34" charset="0"/>
            </a:endParaRPr>
          </a:p>
          <a:p>
            <a:pPr marL="0" indent="0" defTabSz="929579">
              <a:buFontTx/>
              <a:buNone/>
              <a:defRPr/>
            </a:pPr>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Remember that REUSE counts.  </a:t>
            </a:r>
          </a:p>
          <a:p>
            <a:r>
              <a:rPr lang="en-US" sz="1100" dirty="0">
                <a:latin typeface="Arial" panose="020B0604020202020204" pitchFamily="34" charset="0"/>
                <a:cs typeface="Arial" panose="020B0604020202020204" pitchFamily="34" charset="0"/>
              </a:rPr>
              <a:t>- Buying reused/refurbished/remanufactured products count as 100% SABRC Compliant.</a:t>
            </a:r>
          </a:p>
          <a:p>
            <a:r>
              <a:rPr lang="en-US" sz="1100" dirty="0">
                <a:latin typeface="Arial" panose="020B0604020202020204" pitchFamily="34" charset="0"/>
                <a:cs typeface="Arial" panose="020B0604020202020204" pitchFamily="34" charset="0"/>
              </a:rPr>
              <a:t>-</a:t>
            </a:r>
            <a:r>
              <a:rPr lang="en-US" sz="1100" baseline="0" dirty="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Surplus property sold by DGS and other State agencies may be a good source of used items.</a:t>
            </a:r>
          </a:p>
          <a:p>
            <a:pPr marL="171450" indent="-171450">
              <a:buFontTx/>
              <a:buChar char="-"/>
            </a:pPr>
            <a:r>
              <a:rPr lang="en-US" sz="1100" dirty="0">
                <a:latin typeface="Arial" panose="020B0604020202020204" pitchFamily="34" charset="0"/>
                <a:cs typeface="Arial" panose="020B0604020202020204" pitchFamily="34" charset="0"/>
              </a:rPr>
              <a:t>Check for donations/free or low cost materials and products. </a:t>
            </a:r>
          </a:p>
          <a:p>
            <a:pPr marL="171450" indent="-171450">
              <a:buFontTx/>
              <a:buChar char="-"/>
            </a:pPr>
            <a:endParaRPr lang="en-US" sz="1100" dirty="0">
              <a:latin typeface="Arial" panose="020B0604020202020204" pitchFamily="34" charset="0"/>
              <a:cs typeface="Arial" panose="020B0604020202020204" pitchFamily="34" charset="0"/>
            </a:endParaRPr>
          </a:p>
          <a:p>
            <a:pPr marL="171450" indent="-171450">
              <a:buFontTx/>
              <a:buChar cha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For RFP’s and RFQ’s – the certification webpage (https://calrecycle.ca.gov/BuyRecycled/StateAgency/Certify/) has boilerplate language for solicitations to request vendors to include recycled content products in the bid.   </a:t>
            </a:r>
            <a:endParaRPr lang="en-US" sz="1100" dirty="0"/>
          </a:p>
        </p:txBody>
      </p:sp>
      <p:sp>
        <p:nvSpPr>
          <p:cNvPr id="4" name="Slide Number Placeholder 3"/>
          <p:cNvSpPr>
            <a:spLocks noGrp="1"/>
          </p:cNvSpPr>
          <p:nvPr>
            <p:ph type="sldNum" sz="quarter" idx="10"/>
          </p:nvPr>
        </p:nvSpPr>
        <p:spPr/>
        <p:txBody>
          <a:bodyPr/>
          <a:lstStyle/>
          <a:p>
            <a:fld id="{B0B45825-4075-41A0-929A-855EA8E59A51}" type="slidenum">
              <a:rPr lang="en-US" smtClean="0"/>
              <a:t>19</a:t>
            </a:fld>
            <a:endParaRPr lang="en-US"/>
          </a:p>
        </p:txBody>
      </p:sp>
    </p:spTree>
    <p:extLst>
      <p:ext uri="{BB962C8B-B14F-4D97-AF65-F5344CB8AC3E}">
        <p14:creationId xmlns:p14="http://schemas.microsoft.com/office/powerpoint/2010/main" val="1908243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All state agencies and business vendors are required to certify the minimum percentage, if not the exact percentage, of post-consumer</a:t>
            </a:r>
            <a:r>
              <a:rPr lang="en-US" sz="1100">
                <a:solidFill>
                  <a:schemeClr val="bg1"/>
                </a:solidFill>
                <a:latin typeface="Arial" panose="020B0604020202020204" pitchFamily="34" charset="0"/>
                <a:cs typeface="Arial" panose="020B0604020202020204" pitchFamily="34" charset="0"/>
              </a:rPr>
              <a:t> </a:t>
            </a:r>
            <a:r>
              <a:rPr lang="en-US" sz="1100">
                <a:latin typeface="Arial" panose="020B0604020202020204" pitchFamily="34" charset="0"/>
                <a:cs typeface="Arial" panose="020B0604020202020204" pitchFamily="34" charset="0"/>
              </a:rPr>
              <a:t>recycled content, PCC section 12205(a).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However, statute also indicates that this certification can be waived if the recycled content information is available by other written means.</a:t>
            </a:r>
          </a:p>
          <a:p>
            <a:endParaRPr lang="en-US" sz="1100">
              <a:latin typeface="Arial" panose="020B0604020202020204" pitchFamily="34" charset="0"/>
              <a:cs typeface="Arial" panose="020B0604020202020204" pitchFamily="34" charset="0"/>
            </a:endParaRPr>
          </a:p>
          <a:p>
            <a:r>
              <a:rPr lang="en-US" sz="1100">
                <a:latin typeface="Arial" panose="020B0604020202020204" pitchFamily="34" charset="0"/>
                <a:cs typeface="Arial" panose="020B0604020202020204" pitchFamily="34" charset="0"/>
              </a:rPr>
              <a:t>When reviewing</a:t>
            </a:r>
            <a:r>
              <a:rPr lang="en-US" sz="1100" baseline="0">
                <a:latin typeface="Arial" panose="020B0604020202020204" pitchFamily="34" charset="0"/>
                <a:cs typeface="Arial" panose="020B0604020202020204" pitchFamily="34" charset="0"/>
              </a:rPr>
              <a:t> and analyzing a SABRC report, </a:t>
            </a:r>
            <a:r>
              <a:rPr lang="en-US" sz="1100">
                <a:latin typeface="Arial" panose="020B0604020202020204" pitchFamily="34" charset="0"/>
                <a:cs typeface="Arial" panose="020B0604020202020204" pitchFamily="34" charset="0"/>
              </a:rPr>
              <a:t>CalRecycle may need to view a certification for verification or may request more information.  DGS may also chose to review the</a:t>
            </a:r>
            <a:r>
              <a:rPr lang="en-US" sz="1100" baseline="0">
                <a:latin typeface="Arial" panose="020B0604020202020204" pitchFamily="34" charset="0"/>
                <a:cs typeface="Arial" panose="020B0604020202020204" pitchFamily="34" charset="0"/>
              </a:rPr>
              <a:t> purchases</a:t>
            </a:r>
            <a:r>
              <a:rPr lang="en-US" sz="1100">
                <a:latin typeface="Arial" panose="020B0604020202020204" pitchFamily="34" charset="0"/>
                <a:cs typeface="Arial" panose="020B0604020202020204" pitchFamily="34" charset="0"/>
              </a:rPr>
              <a:t> during its Purchase Delegation review or other audits.</a:t>
            </a:r>
          </a:p>
          <a:p>
            <a:endParaRPr lang="en-US" sz="1100">
              <a:latin typeface="Arial" panose="020B0604020202020204" pitchFamily="34" charset="0"/>
              <a:cs typeface="Arial" panose="020B0604020202020204" pitchFamily="34" charset="0"/>
            </a:endParaRPr>
          </a:p>
          <a:p>
            <a:r>
              <a:rPr lang="en-US" sz="1100">
                <a:latin typeface="Arial" panose="020B0604020202020204" pitchFamily="34" charset="0"/>
                <a:cs typeface="Arial" panose="020B0604020202020204" pitchFamily="34" charset="0"/>
              </a:rPr>
              <a:t>We have updated our SABRC certification website to assist </a:t>
            </a:r>
            <a:r>
              <a:rPr lang="en-US" sz="1100" baseline="0">
                <a:latin typeface="Arial" panose="020B0604020202020204" pitchFamily="34" charset="0"/>
                <a:cs typeface="Arial" panose="020B0604020202020204" pitchFamily="34" charset="0"/>
              </a:rPr>
              <a:t>procurement staff</a:t>
            </a:r>
            <a:r>
              <a:rPr lang="en-US" sz="1100">
                <a:latin typeface="Arial" panose="020B0604020202020204" pitchFamily="34" charset="0"/>
                <a:cs typeface="Arial" panose="020B0604020202020204" pitchFamily="34" charset="0"/>
              </a:rPr>
              <a:t>. </a:t>
            </a:r>
          </a:p>
          <a:p>
            <a:r>
              <a:rPr lang="en-US" sz="1100">
                <a:latin typeface="Arial" panose="020B0604020202020204" pitchFamily="34" charset="0"/>
                <a:cs typeface="Arial" panose="020B0604020202020204" pitchFamily="34" charset="0"/>
              </a:rPr>
              <a:t>- we recommend the use of boilerplate language in contracts and bid solicitations.  This ensures that not only your agency but your contractors are aware that they need to purchase and track purchased products.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 The Post-Consumer Recycled Content Certification Form (CalRecycle Form 74) is a tool we created that should be provided to vendors, distributors and contractors to certify PCRC, I</a:t>
            </a:r>
            <a:r>
              <a:rPr lang="en-US" sz="1100" baseline="0">
                <a:latin typeface="Arial" panose="020B0604020202020204" pitchFamily="34" charset="0"/>
                <a:cs typeface="Arial" panose="020B0604020202020204" pitchFamily="34" charset="0"/>
              </a:rPr>
              <a:t> will show you that form in a later slide.</a:t>
            </a:r>
            <a:endParaRPr lang="en-US" sz="110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20</a:t>
            </a:fld>
            <a:endParaRPr lang="en-US"/>
          </a:p>
        </p:txBody>
      </p:sp>
    </p:spTree>
    <p:extLst>
      <p:ext uri="{BB962C8B-B14F-4D97-AF65-F5344CB8AC3E}">
        <p14:creationId xmlns:p14="http://schemas.microsoft.com/office/powerpoint/2010/main" val="780578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These are the different methods</a:t>
            </a:r>
            <a:r>
              <a:rPr lang="en-US" sz="1100" baseline="0" dirty="0">
                <a:latin typeface="Arial" panose="020B0604020202020204" pitchFamily="34" charset="0"/>
                <a:cs typeface="Arial" panose="020B0604020202020204" pitchFamily="34" charset="0"/>
              </a:rPr>
              <a:t> of verifying PCRC.</a:t>
            </a:r>
          </a:p>
          <a:p>
            <a:endParaRPr lang="en-US" sz="1100" dirty="0">
              <a:latin typeface="Arial" panose="020B0604020202020204" pitchFamily="34" charset="0"/>
              <a:cs typeface="Arial" panose="020B0604020202020204" pitchFamily="34" charset="0"/>
            </a:endParaRPr>
          </a:p>
          <a:p>
            <a:pPr marL="0" marR="0">
              <a:spcBef>
                <a:spcPts val="0"/>
              </a:spcBef>
              <a:spcAft>
                <a:spcPts val="0"/>
              </a:spcAft>
            </a:pPr>
            <a:r>
              <a:rPr lang="en-US" sz="1800" dirty="0">
                <a:effectLst/>
                <a:latin typeface="Calibri" panose="020F0502020204030204" pitchFamily="34" charset="0"/>
                <a:ea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ea typeface="Calibri" panose="020F0502020204030204" pitchFamily="34" charset="0"/>
              </a:rPr>
              <a:t>Check out </a:t>
            </a:r>
            <a:r>
              <a:rPr lang="en-US" sz="1800" u="sng" dirty="0">
                <a:solidFill>
                  <a:srgbClr val="0000FF"/>
                </a:solidFill>
                <a:effectLst/>
                <a:latin typeface="Calibri" panose="020F0502020204030204" pitchFamily="34" charset="0"/>
                <a:ea typeface="Calibri" panose="020F0502020204030204" pitchFamily="34" charset="0"/>
                <a:hlinkClick r:id="rId3"/>
              </a:rPr>
              <a:t>Section 12205</a:t>
            </a:r>
            <a:r>
              <a:rPr lang="en-US" sz="1800" dirty="0">
                <a:effectLst/>
                <a:latin typeface="Calibri" panose="020F0502020204030204" pitchFamily="34" charset="0"/>
                <a:ea typeface="Calibri" panose="020F0502020204030204" pitchFamily="34" charset="0"/>
              </a:rPr>
              <a:t>(a) of the PCC that state agencies shall require businesses to certify In writing the minimum percentage, if not exact percentage, of postconsumer material in products, materials, goods or supplies. Finally, a state agency may waive the certification requirement pursuant to </a:t>
            </a:r>
            <a:r>
              <a:rPr lang="en-US" sz="1800" u="sng" dirty="0">
                <a:solidFill>
                  <a:srgbClr val="0000FF"/>
                </a:solidFill>
                <a:effectLst/>
                <a:latin typeface="Calibri" panose="020F0502020204030204" pitchFamily="34" charset="0"/>
                <a:ea typeface="Calibri" panose="020F0502020204030204" pitchFamily="34" charset="0"/>
                <a:hlinkClick r:id="rId3"/>
              </a:rPr>
              <a:t>Section 12205(b)(3)</a:t>
            </a:r>
            <a:r>
              <a:rPr lang="en-US" sz="1800" dirty="0">
                <a:effectLst/>
                <a:latin typeface="Calibri" panose="020F0502020204030204" pitchFamily="34" charset="0"/>
                <a:ea typeface="Calibri" panose="020F0502020204030204" pitchFamily="34" charset="0"/>
              </a:rPr>
              <a:t> if the percentage of postconsumer material in the products, materials, goods, or supplies can be verified in a written advertisement, including, but not limited to, a product label, a catalog, or a manufacturer or vendor Internet Web site.</a:t>
            </a:r>
          </a:p>
          <a:p>
            <a:endParaRPr lang="en-US" sz="11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21</a:t>
            </a:fld>
            <a:endParaRPr lang="en-US"/>
          </a:p>
        </p:txBody>
      </p:sp>
    </p:spTree>
    <p:extLst>
      <p:ext uri="{BB962C8B-B14F-4D97-AF65-F5344CB8AC3E}">
        <p14:creationId xmlns:p14="http://schemas.microsoft.com/office/powerpoint/2010/main" val="2850240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CalRecycle created form 74 for state agencies to use in the event that post-consumer recycled content information</a:t>
            </a:r>
            <a:r>
              <a:rPr lang="en-US" sz="1100" baseline="0" dirty="0">
                <a:latin typeface="Arial" panose="020B0604020202020204" pitchFamily="34" charset="0"/>
                <a:cs typeface="Arial" panose="020B0604020202020204" pitchFamily="34" charset="0"/>
              </a:rPr>
              <a:t> cannot be</a:t>
            </a:r>
            <a:r>
              <a:rPr lang="en-US" sz="1100" dirty="0">
                <a:latin typeface="Arial" panose="020B0604020202020204" pitchFamily="34" charset="0"/>
                <a:cs typeface="Arial" panose="020B0604020202020204" pitchFamily="34" charset="0"/>
              </a:rPr>
              <a:t> easily found.  </a:t>
            </a:r>
          </a:p>
          <a:p>
            <a:r>
              <a:rPr lang="en-US" sz="1100" dirty="0">
                <a:latin typeface="Arial" panose="020B0604020202020204" pitchFamily="34" charset="0"/>
                <a:cs typeface="Arial" panose="020B0604020202020204" pitchFamily="34" charset="0"/>
              </a:rPr>
              <a:t>It is available on</a:t>
            </a:r>
            <a:r>
              <a:rPr lang="en-US" sz="1100" baseline="0" dirty="0">
                <a:latin typeface="Arial" panose="020B0604020202020204" pitchFamily="34" charset="0"/>
                <a:cs typeface="Arial" panose="020B0604020202020204" pitchFamily="34" charset="0"/>
              </a:rPr>
              <a:t> our website in </a:t>
            </a:r>
            <a:r>
              <a:rPr lang="en-US" sz="1100" dirty="0">
                <a:latin typeface="Arial" panose="020B0604020202020204" pitchFamily="34" charset="0"/>
                <a:cs typeface="Arial" panose="020B0604020202020204" pitchFamily="34" charset="0"/>
              </a:rPr>
              <a:t>both fillable </a:t>
            </a:r>
            <a:r>
              <a:rPr lang="en-US" sz="1100" dirty="0" err="1">
                <a:latin typeface="Arial" panose="020B0604020202020204" pitchFamily="34" charset="0"/>
                <a:cs typeface="Arial" panose="020B0604020202020204" pitchFamily="34" charset="0"/>
              </a:rPr>
              <a:t>worddoc</a:t>
            </a:r>
            <a:r>
              <a:rPr lang="en-US" sz="1100" dirty="0">
                <a:latin typeface="Arial" panose="020B0604020202020204" pitchFamily="34" charset="0"/>
                <a:cs typeface="Arial" panose="020B0604020202020204" pitchFamily="34" charset="0"/>
              </a:rPr>
              <a:t> or PDF. It is tool to help state agencies capture the required information they need from vendors, suppliers, and contractors, which they sign under penalty of perjury,  to track SABRC purchases for annual reporting.</a:t>
            </a:r>
          </a:p>
          <a:p>
            <a:pPr marL="628650" lvl="1" indent="-171450">
              <a:buFont typeface="Courier New,monospace"/>
              <a:buChar char="o"/>
            </a:pPr>
            <a:r>
              <a:rPr lang="en-US" sz="1100" dirty="0">
                <a:latin typeface="Arial" panose="020B0604020202020204" pitchFamily="34" charset="0"/>
                <a:cs typeface="Arial" panose="020B0604020202020204" pitchFamily="34" charset="0"/>
              </a:rPr>
              <a:t>Form 74 will be updated to include FI$Cal sub-category codes and which of the 16 product categories they fall under.  </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22</a:t>
            </a:fld>
            <a:endParaRPr lang="en-US"/>
          </a:p>
        </p:txBody>
      </p:sp>
    </p:spTree>
    <p:extLst>
      <p:ext uri="{BB962C8B-B14F-4D97-AF65-F5344CB8AC3E}">
        <p14:creationId xmlns:p14="http://schemas.microsoft.com/office/powerpoint/2010/main" val="4075749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We have resources for vendors if they have questions or need assistance.</a:t>
            </a: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23</a:t>
            </a:fld>
            <a:endParaRPr lang="en-US"/>
          </a:p>
        </p:txBody>
      </p:sp>
    </p:spTree>
    <p:extLst>
      <p:ext uri="{BB962C8B-B14F-4D97-AF65-F5344CB8AC3E}">
        <p14:creationId xmlns:p14="http://schemas.microsoft.com/office/powerpoint/2010/main" val="2601439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All products that fall within the 16 product categories are reportable purchases, even if they DO NOT contain recycled content.</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It does not matter how the SABRC products were purchased; </a:t>
            </a:r>
            <a:r>
              <a:rPr lang="en-US" sz="1100" u="sng" dirty="0">
                <a:latin typeface="Arial" panose="020B0604020202020204" pitchFamily="34" charset="0"/>
                <a:cs typeface="Arial" panose="020B0604020202020204" pitchFamily="34" charset="0"/>
              </a:rPr>
              <a:t>if an agency spends money on a product/material in a SABRC category, then it is reportable.</a:t>
            </a:r>
          </a:p>
          <a:p>
            <a:endParaRPr lang="en-US" sz="1100" u="sng" dirty="0">
              <a:latin typeface="Arial" panose="020B0604020202020204" pitchFamily="34" charset="0"/>
              <a:cs typeface="Arial" panose="020B0604020202020204" pitchFamily="34" charset="0"/>
            </a:endParaRPr>
          </a:p>
          <a:p>
            <a:r>
              <a:rPr lang="en-US" sz="1100" baseline="0" dirty="0">
                <a:latin typeface="Arial" panose="020B0604020202020204" pitchFamily="34" charset="0"/>
                <a:cs typeface="Arial" panose="020B0604020202020204" pitchFamily="34" charset="0"/>
              </a:rPr>
              <a:t>Again, you can visit the </a:t>
            </a:r>
            <a:r>
              <a:rPr lang="en-US" sz="1100" dirty="0">
                <a:latin typeface="Arial" panose="020B0604020202020204" pitchFamily="34" charset="0"/>
                <a:cs typeface="Arial" panose="020B0604020202020204" pitchFamily="34" charset="0"/>
              </a:rPr>
              <a:t>CalRecycle website for product examples: http://www.calrecycle.ca.gov/buyrecycled/StateAgency/Categories</a:t>
            </a:r>
            <a:endParaRPr lang="en-US" sz="1100" u="sng"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24</a:t>
            </a:fld>
            <a:endParaRPr lang="en-US"/>
          </a:p>
        </p:txBody>
      </p:sp>
    </p:spTree>
    <p:extLst>
      <p:ext uri="{BB962C8B-B14F-4D97-AF65-F5344CB8AC3E}">
        <p14:creationId xmlns:p14="http://schemas.microsoft.com/office/powerpoint/2010/main" val="2541021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a:latin typeface="Arial" panose="020B0604020202020204" pitchFamily="34" charset="0"/>
                <a:cs typeface="Arial" panose="020B0604020202020204" pitchFamily="34" charset="0"/>
              </a:rPr>
              <a:t>It does not matter how the product</a:t>
            </a:r>
            <a:r>
              <a:rPr lang="en-US" sz="1100" baseline="0">
                <a:latin typeface="Arial" panose="020B0604020202020204" pitchFamily="34" charset="0"/>
                <a:cs typeface="Arial" panose="020B0604020202020204" pitchFamily="34" charset="0"/>
              </a:rPr>
              <a:t> was purchased whether that is through commodity contract, service contract, or a direct purchase from a vendor with a </a:t>
            </a:r>
            <a:r>
              <a:rPr lang="en-US" sz="1100" baseline="0" err="1">
                <a:latin typeface="Arial" panose="020B0604020202020204" pitchFamily="34" charset="0"/>
                <a:cs typeface="Arial" panose="020B0604020202020204" pitchFamily="34" charset="0"/>
              </a:rPr>
              <a:t>CalCard</a:t>
            </a:r>
            <a:r>
              <a:rPr lang="en-US" sz="1100" baseline="0">
                <a:latin typeface="Arial" panose="020B0604020202020204" pitchFamily="34" charset="0"/>
                <a:cs typeface="Arial" panose="020B0604020202020204" pitchFamily="34" charset="0"/>
              </a:rPr>
              <a:t>; if any agency spends money on a product that falls under one of the 11 SABRC product categories, then it is reportable, even if it does not contain recycled content.</a:t>
            </a:r>
          </a:p>
        </p:txBody>
      </p:sp>
      <p:sp>
        <p:nvSpPr>
          <p:cNvPr id="4" name="Slide Number Placeholder 3"/>
          <p:cNvSpPr>
            <a:spLocks noGrp="1"/>
          </p:cNvSpPr>
          <p:nvPr>
            <p:ph type="sldNum" sz="quarter" idx="10"/>
          </p:nvPr>
        </p:nvSpPr>
        <p:spPr/>
        <p:txBody>
          <a:bodyPr/>
          <a:lstStyle/>
          <a:p>
            <a:fld id="{B0B45825-4075-41A0-929A-855EA8E59A51}" type="slidenum">
              <a:rPr lang="en-US" smtClean="0"/>
              <a:t>25</a:t>
            </a:fld>
            <a:endParaRPr lang="en-US"/>
          </a:p>
        </p:txBody>
      </p:sp>
    </p:spTree>
    <p:extLst>
      <p:ext uri="{BB962C8B-B14F-4D97-AF65-F5344CB8AC3E}">
        <p14:creationId xmlns:p14="http://schemas.microsoft.com/office/powerpoint/2010/main" val="3771993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a:latin typeface="Arial" panose="020B0604020202020204" pitchFamily="34" charset="0"/>
                <a:cs typeface="Arial" panose="020B0604020202020204" pitchFamily="34" charset="0"/>
              </a:rPr>
              <a:t>Knowing that it does not matter how the purchase of SABRC products are made; if an agency spends money on a product in a SABRC category, it must be reported</a:t>
            </a:r>
            <a:r>
              <a:rPr lang="en-US" sz="1100" baseline="0">
                <a:latin typeface="Arial" panose="020B0604020202020204" pitchFamily="34" charset="0"/>
                <a:cs typeface="Arial" panose="020B0604020202020204" pitchFamily="34" charset="0"/>
              </a:rPr>
              <a:t> – so tracking all purchases over a fiscal year is important. </a:t>
            </a:r>
            <a:endParaRPr lang="en-US" sz="1100">
              <a:latin typeface="Arial" panose="020B0604020202020204" pitchFamily="34" charset="0"/>
              <a:cs typeface="Arial" panose="020B0604020202020204" pitchFamily="34" charset="0"/>
            </a:endParaRPr>
          </a:p>
          <a:p>
            <a:endParaRPr lang="en-US" sz="1100" baseline="0">
              <a:latin typeface="Arial" panose="020B0604020202020204" pitchFamily="34" charset="0"/>
              <a:cs typeface="Arial" panose="020B0604020202020204" pitchFamily="34" charset="0"/>
            </a:endParaRPr>
          </a:p>
          <a:p>
            <a:r>
              <a:rPr lang="en-US" sz="1100" baseline="0">
                <a:latin typeface="Arial" panose="020B0604020202020204" pitchFamily="34" charset="0"/>
                <a:cs typeface="Arial" panose="020B0604020202020204" pitchFamily="34" charset="0"/>
              </a:rPr>
              <a:t>Here are some resources for tracking purchases and establishing a process. The key is to track SABRC purchases at the time they were purchased and not months later.</a:t>
            </a:r>
          </a:p>
          <a:p>
            <a:endParaRPr lang="en-US" sz="1100" baseline="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1100">
                <a:latin typeface="Arial" panose="020B0604020202020204" pitchFamily="34" charset="0"/>
                <a:cs typeface="Arial" panose="020B0604020202020204" pitchFamily="34" charset="0"/>
              </a:rPr>
              <a:t>The CalRecycle team has created an excel tracking sheet to assist agencies in tracking purchases.</a:t>
            </a:r>
            <a:r>
              <a:rPr lang="en-US" sz="1100" baseline="0">
                <a:latin typeface="Arial" panose="020B0604020202020204" pitchFamily="34" charset="0"/>
                <a:cs typeface="Arial" panose="020B0604020202020204" pitchFamily="34" charset="0"/>
              </a:rPr>
              <a:t>  </a:t>
            </a:r>
            <a:r>
              <a:rPr lang="en-US" sz="1100">
                <a:latin typeface="Arial" panose="020B0604020202020204" pitchFamily="34" charset="0"/>
                <a:cs typeface="Arial" panose="020B0604020202020204" pitchFamily="34" charset="0"/>
              </a:rPr>
              <a:t>Tracking purchases is also helpful is identifying large purchases, understanding what products should be purchased with PCRC, and for ease of reporting for the SABRC annual report.</a:t>
            </a:r>
          </a:p>
          <a:p>
            <a:pPr marL="0" indent="0">
              <a:buFont typeface="Arial" panose="020B0604020202020204" pitchFamily="34" charset="0"/>
              <a:buNone/>
            </a:pPr>
            <a:endParaRPr lang="en-US" sz="110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1100">
                <a:latin typeface="Arial" panose="020B0604020202020204" pitchFamily="34" charset="0"/>
                <a:cs typeface="Arial" panose="020B0604020202020204" pitchFamily="34" charset="0"/>
              </a:rPr>
              <a:t>Purchases</a:t>
            </a:r>
            <a:r>
              <a:rPr lang="en-US" sz="1100" baseline="0">
                <a:latin typeface="Arial" panose="020B0604020202020204" pitchFamily="34" charset="0"/>
                <a:cs typeface="Arial" panose="020B0604020202020204" pitchFamily="34" charset="0"/>
              </a:rPr>
              <a:t> can also be tracked in FI$Cal. DGS has guidance on how to track that on their website under FI$Cal job aids. And CalRecycle has information on how to export FI$Cal data for the SABRC annual report. </a:t>
            </a:r>
            <a:endParaRPr lang="en-US" sz="1100">
              <a:latin typeface="Arial" panose="020B0604020202020204" pitchFamily="34" charset="0"/>
              <a:cs typeface="Arial" panose="020B0604020202020204" pitchFamily="34" charset="0"/>
            </a:endParaRPr>
          </a:p>
          <a:p>
            <a:endParaRPr lang="en-US" baseline="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26</a:t>
            </a:fld>
            <a:endParaRPr lang="en-US"/>
          </a:p>
        </p:txBody>
      </p:sp>
    </p:spTree>
    <p:extLst>
      <p:ext uri="{BB962C8B-B14F-4D97-AF65-F5344CB8AC3E}">
        <p14:creationId xmlns:p14="http://schemas.microsoft.com/office/powerpoint/2010/main" val="14287053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27</a:t>
            </a:fld>
            <a:endParaRPr lang="en-US"/>
          </a:p>
        </p:txBody>
      </p:sp>
    </p:spTree>
    <p:extLst>
      <p:ext uri="{BB962C8B-B14F-4D97-AF65-F5344CB8AC3E}">
        <p14:creationId xmlns:p14="http://schemas.microsoft.com/office/powerpoint/2010/main" val="37301463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latin typeface="Arial" panose="020B0604020202020204" pitchFamily="34" charset="0"/>
                <a:cs typeface="Arial" panose="020B0604020202020204" pitchFamily="34" charset="0"/>
              </a:rPr>
              <a:t>Website - https://suppliers.fiscal.ca.gov/psc/psfpd1/SUPPLIER/ERP/c/ZZ_PO.ZZ_SCPRS1_CMP.GBL?FolderPath=PORTAL_ROOT_OBJECT.ZZ_FISCAL_SCPRS.ZZ_SCPRS1_CMP_GBL&amp;IsFolder=false&amp;IgnoreParamTempl=FolderPath%2cIsFolder&amp;</a:t>
            </a:r>
          </a:p>
          <a:p>
            <a:endParaRPr lang="en-US" baseline="0">
              <a:latin typeface="Arial" panose="020B0604020202020204" pitchFamily="34" charset="0"/>
              <a:cs typeface="Arial" panose="020B0604020202020204" pitchFamily="34" charset="0"/>
            </a:endParaRPr>
          </a:p>
          <a:p>
            <a:r>
              <a:rPr lang="en-US" baseline="0">
                <a:latin typeface="Arial" panose="020B0604020202020204" pitchFamily="34" charset="0"/>
                <a:cs typeface="Arial" panose="020B0604020202020204" pitchFamily="34" charset="0"/>
              </a:rPr>
              <a:t>Search by:</a:t>
            </a:r>
          </a:p>
          <a:p>
            <a:pPr marL="171450" indent="-171450">
              <a:buFont typeface="Arial" panose="020B0604020202020204" pitchFamily="34" charset="0"/>
              <a:buChar char="•"/>
            </a:pPr>
            <a:r>
              <a:rPr lang="en-US" baseline="0">
                <a:latin typeface="Arial" panose="020B0604020202020204" pitchFamily="34" charset="0"/>
                <a:cs typeface="Arial" panose="020B0604020202020204" pitchFamily="34" charset="0"/>
              </a:rPr>
              <a:t>using the magnifying glass</a:t>
            </a:r>
          </a:p>
          <a:p>
            <a:pPr marL="171450" indent="-171450">
              <a:buFont typeface="Arial" panose="020B0604020202020204" pitchFamily="34" charset="0"/>
              <a:buChar char="•"/>
            </a:pPr>
            <a:r>
              <a:rPr lang="en-US" baseline="0">
                <a:latin typeface="Arial" panose="020B0604020202020204" pitchFamily="34" charset="0"/>
                <a:cs typeface="Arial" panose="020B0604020202020204" pitchFamily="34" charset="0"/>
              </a:rPr>
              <a:t>Click on Department Name dropdown and select contains, enter in part of the agency name and click lookup.</a:t>
            </a:r>
          </a:p>
          <a:p>
            <a:pPr marL="171450" indent="-171450">
              <a:buFont typeface="Arial" panose="020B0604020202020204" pitchFamily="34" charset="0"/>
              <a:buChar char="•"/>
            </a:pPr>
            <a:r>
              <a:rPr lang="en-US" baseline="0">
                <a:latin typeface="Arial" panose="020B0604020202020204" pitchFamily="34" charset="0"/>
                <a:cs typeface="Arial" panose="020B0604020202020204" pitchFamily="34" charset="0"/>
              </a:rPr>
              <a:t>Select the corresponding business unit name</a:t>
            </a:r>
          </a:p>
          <a:p>
            <a:pPr marL="171450" indent="-171450">
              <a:buFont typeface="Arial" panose="020B0604020202020204" pitchFamily="34" charset="0"/>
              <a:buChar char="•"/>
            </a:pPr>
            <a:r>
              <a:rPr lang="en-US" baseline="0">
                <a:latin typeface="Arial" panose="020B0604020202020204" pitchFamily="34" charset="0"/>
                <a:cs typeface="Arial" panose="020B0604020202020204" pitchFamily="34" charset="0"/>
              </a:rPr>
              <a:t>Then add transaction date for timeframe searching  - typically the fiscal year  - example FY 2021-2022 is July 1</a:t>
            </a:r>
            <a:r>
              <a:rPr lang="en-US" baseline="30000">
                <a:latin typeface="Arial" panose="020B0604020202020204" pitchFamily="34" charset="0"/>
                <a:cs typeface="Arial" panose="020B0604020202020204" pitchFamily="34" charset="0"/>
              </a:rPr>
              <a:t>st </a:t>
            </a:r>
            <a:r>
              <a:rPr lang="en-US" baseline="0">
                <a:latin typeface="Arial" panose="020B0604020202020204" pitchFamily="34" charset="0"/>
                <a:cs typeface="Arial" panose="020B0604020202020204" pitchFamily="34" charset="0"/>
              </a:rPr>
              <a:t> 2022 to June 30</a:t>
            </a:r>
            <a:r>
              <a:rPr lang="en-US" baseline="30000">
                <a:latin typeface="Arial" panose="020B0604020202020204" pitchFamily="34" charset="0"/>
                <a:cs typeface="Arial" panose="020B0604020202020204" pitchFamily="34" charset="0"/>
              </a:rPr>
              <a:t>th</a:t>
            </a:r>
            <a:r>
              <a:rPr lang="en-US" baseline="0">
                <a:latin typeface="Arial" panose="020B0604020202020204" pitchFamily="34" charset="0"/>
                <a:cs typeface="Arial" panose="020B0604020202020204" pitchFamily="34" charset="0"/>
              </a:rPr>
              <a:t>, 2022.  </a:t>
            </a:r>
          </a:p>
          <a:p>
            <a:pPr marL="171450" indent="-171450">
              <a:buFont typeface="Arial" panose="020B0604020202020204" pitchFamily="34" charset="0"/>
              <a:buChar char="•"/>
            </a:pPr>
            <a:r>
              <a:rPr lang="en-US" baseline="0">
                <a:latin typeface="Arial" panose="020B0604020202020204" pitchFamily="34" charset="0"/>
                <a:cs typeface="Arial" panose="020B0604020202020204" pitchFamily="34" charset="0"/>
              </a:rPr>
              <a:t>Click Search</a:t>
            </a:r>
          </a:p>
          <a:p>
            <a:endParaRPr lang="en-US" baseline="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28</a:t>
            </a:fld>
            <a:endParaRPr lang="en-US"/>
          </a:p>
        </p:txBody>
      </p:sp>
    </p:spTree>
    <p:extLst>
      <p:ext uri="{BB962C8B-B14F-4D97-AF65-F5344CB8AC3E}">
        <p14:creationId xmlns:p14="http://schemas.microsoft.com/office/powerpoint/2010/main" val="39684479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latin typeface="Arial" panose="020B0604020202020204" pitchFamily="34" charset="0"/>
                <a:cs typeface="Arial" panose="020B0604020202020204" pitchFamily="34" charset="0"/>
              </a:rPr>
              <a:t>Once the search is completed, click on download detail information and the data will  be exported to an excel spreadsheet. </a:t>
            </a:r>
          </a:p>
        </p:txBody>
      </p:sp>
      <p:sp>
        <p:nvSpPr>
          <p:cNvPr id="4" name="Slide Number Placeholder 3"/>
          <p:cNvSpPr>
            <a:spLocks noGrp="1"/>
          </p:cNvSpPr>
          <p:nvPr>
            <p:ph type="sldNum" sz="quarter" idx="10"/>
          </p:nvPr>
        </p:nvSpPr>
        <p:spPr/>
        <p:txBody>
          <a:bodyPr/>
          <a:lstStyle/>
          <a:p>
            <a:fld id="{B0B45825-4075-41A0-929A-855EA8E59A51}" type="slidenum">
              <a:rPr lang="en-US" smtClean="0"/>
              <a:t>29</a:t>
            </a:fld>
            <a:endParaRPr lang="en-US"/>
          </a:p>
        </p:txBody>
      </p:sp>
    </p:spTree>
    <p:extLst>
      <p:ext uri="{BB962C8B-B14F-4D97-AF65-F5344CB8AC3E}">
        <p14:creationId xmlns:p14="http://schemas.microsoft.com/office/powerpoint/2010/main" val="7058515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latin typeface="Arial" panose="020B0604020202020204" pitchFamily="34" charset="0"/>
                <a:cs typeface="Arial" panose="020B0604020202020204" pitchFamily="34" charset="0"/>
              </a:rPr>
              <a:t>The data will  be exported to an excel spreadsheet.  Some agencies may need assistance on how to find the SABRC reportable and compliant data.  </a:t>
            </a:r>
          </a:p>
          <a:p>
            <a:endParaRPr lang="en-US" baseline="0" dirty="0">
              <a:latin typeface="Arial" panose="020B0604020202020204" pitchFamily="34" charset="0"/>
              <a:cs typeface="Arial" panose="020B0604020202020204" pitchFamily="34" charset="0"/>
            </a:endParaRPr>
          </a:p>
          <a:p>
            <a:r>
              <a:rPr lang="en-US" baseline="0" dirty="0">
                <a:latin typeface="Arial" panose="020B0604020202020204" pitchFamily="34" charset="0"/>
                <a:cs typeface="Arial" panose="020B0604020202020204" pitchFamily="34" charset="0"/>
              </a:rPr>
              <a:t>Assisting agencies with their data takes time, and they need to QA/QC their information.  The data in the spreadsheet is only as good as the information they entered in.  </a:t>
            </a:r>
          </a:p>
          <a:p>
            <a:r>
              <a:rPr lang="en-US" baseline="0" dirty="0">
                <a:latin typeface="Arial" panose="020B0604020202020204" pitchFamily="34" charset="0"/>
                <a:cs typeface="Arial" panose="020B0604020202020204" pitchFamily="34" charset="0"/>
              </a:rPr>
              <a:t>To assist- </a:t>
            </a:r>
          </a:p>
        </p:txBody>
      </p:sp>
      <p:sp>
        <p:nvSpPr>
          <p:cNvPr id="4" name="Slide Number Placeholder 3"/>
          <p:cNvSpPr>
            <a:spLocks noGrp="1"/>
          </p:cNvSpPr>
          <p:nvPr>
            <p:ph type="sldNum" sz="quarter" idx="10"/>
          </p:nvPr>
        </p:nvSpPr>
        <p:spPr/>
        <p:txBody>
          <a:bodyPr/>
          <a:lstStyle/>
          <a:p>
            <a:fld id="{B0B45825-4075-41A0-929A-855EA8E59A51}" type="slidenum">
              <a:rPr lang="en-US" smtClean="0"/>
              <a:t>30</a:t>
            </a:fld>
            <a:endParaRPr lang="en-US"/>
          </a:p>
        </p:txBody>
      </p:sp>
    </p:spTree>
    <p:extLst>
      <p:ext uri="{BB962C8B-B14F-4D97-AF65-F5344CB8AC3E}">
        <p14:creationId xmlns:p14="http://schemas.microsoft.com/office/powerpoint/2010/main" val="41511502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a:latin typeface="Arial" panose="020B0604020202020204" pitchFamily="34" charset="0"/>
                <a:cs typeface="Arial" panose="020B0604020202020204" pitchFamily="34" charset="0"/>
              </a:rPr>
              <a:t>The picture on the left is the information needed to be entered in when the procurement staff is ordering items. Staff has to fill in data for each item, so there’s potential for error.  That’s why a good training program for procurement staff comes in so the data going in is good, and then on the backend QA/QC of the rows to catch items that may have been missed.</a:t>
            </a:r>
          </a:p>
          <a:p>
            <a:endParaRPr lang="en-US" baseline="0">
              <a:latin typeface="Arial" panose="020B0604020202020204" pitchFamily="34" charset="0"/>
              <a:cs typeface="Arial" panose="020B0604020202020204" pitchFamily="34" charset="0"/>
            </a:endParaRPr>
          </a:p>
          <a:p>
            <a:r>
              <a:rPr lang="en-US" baseline="0">
                <a:latin typeface="Arial" panose="020B0604020202020204" pitchFamily="34" charset="0"/>
                <a:cs typeface="Arial" panose="020B0604020202020204" pitchFamily="34" charset="0"/>
              </a:rPr>
              <a:t>Data to enter:</a:t>
            </a:r>
          </a:p>
          <a:p>
            <a:r>
              <a:rPr lang="en-US" baseline="0">
                <a:latin typeface="Arial" panose="020B0604020202020204" pitchFamily="34" charset="0"/>
                <a:cs typeface="Arial" panose="020B0604020202020204" pitchFamily="34" charset="0"/>
              </a:rPr>
              <a:t>Take back – program where the </a:t>
            </a:r>
          </a:p>
          <a:p>
            <a:r>
              <a:rPr lang="en-US" baseline="0">
                <a:latin typeface="Arial" panose="020B0604020202020204" pitchFamily="34" charset="0"/>
                <a:cs typeface="Arial" panose="020B0604020202020204" pitchFamily="34" charset="0"/>
              </a:rPr>
              <a:t>SABRC Reportable – Y/N</a:t>
            </a:r>
          </a:p>
          <a:p>
            <a:r>
              <a:rPr lang="en-US" baseline="0">
                <a:latin typeface="Arial" panose="020B0604020202020204" pitchFamily="34" charset="0"/>
                <a:cs typeface="Arial" panose="020B0604020202020204" pitchFamily="34" charset="0"/>
              </a:rPr>
              <a:t>SABRC Category- soon to be 16 categories</a:t>
            </a:r>
          </a:p>
          <a:p>
            <a:r>
              <a:rPr lang="en-US" baseline="0">
                <a:latin typeface="Arial" panose="020B0604020202020204" pitchFamily="34" charset="0"/>
                <a:cs typeface="Arial" panose="020B0604020202020204" pitchFamily="34" charset="0"/>
              </a:rPr>
              <a:t>SABRC Subcategory – will be updated as well</a:t>
            </a:r>
          </a:p>
          <a:p>
            <a:r>
              <a:rPr lang="en-US" baseline="0">
                <a:latin typeface="Arial" panose="020B0604020202020204" pitchFamily="34" charset="0"/>
                <a:cs typeface="Arial" panose="020B0604020202020204" pitchFamily="34" charset="0"/>
              </a:rPr>
              <a:t>PCRC % - </a:t>
            </a:r>
          </a:p>
          <a:p>
            <a:r>
              <a:rPr lang="en-US" baseline="0">
                <a:latin typeface="Arial" panose="020B0604020202020204" pitchFamily="34" charset="0"/>
                <a:cs typeface="Arial" panose="020B0604020202020204" pitchFamily="34" charset="0"/>
              </a:rPr>
              <a:t>Total recycled content </a:t>
            </a:r>
          </a:p>
          <a:p>
            <a:r>
              <a:rPr lang="en-US" baseline="0">
                <a:latin typeface="Arial" panose="020B0604020202020204" pitchFamily="34" charset="0"/>
                <a:cs typeface="Arial" panose="020B0604020202020204" pitchFamily="34" charset="0"/>
              </a:rPr>
              <a:t>PCRC source</a:t>
            </a:r>
          </a:p>
        </p:txBody>
      </p:sp>
      <p:sp>
        <p:nvSpPr>
          <p:cNvPr id="4" name="Slide Number Placeholder 3"/>
          <p:cNvSpPr>
            <a:spLocks noGrp="1"/>
          </p:cNvSpPr>
          <p:nvPr>
            <p:ph type="sldNum" sz="quarter" idx="10"/>
          </p:nvPr>
        </p:nvSpPr>
        <p:spPr/>
        <p:txBody>
          <a:bodyPr/>
          <a:lstStyle/>
          <a:p>
            <a:fld id="{B0B45825-4075-41A0-929A-855EA8E59A51}" type="slidenum">
              <a:rPr lang="en-US" smtClean="0"/>
              <a:t>31</a:t>
            </a:fld>
            <a:endParaRPr lang="en-US"/>
          </a:p>
        </p:txBody>
      </p:sp>
    </p:spTree>
    <p:extLst>
      <p:ext uri="{BB962C8B-B14F-4D97-AF65-F5344CB8AC3E}">
        <p14:creationId xmlns:p14="http://schemas.microsoft.com/office/powerpoint/2010/main" val="41578879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a:latin typeface="Arial" panose="020B0604020202020204" pitchFamily="34" charset="0"/>
                <a:cs typeface="Arial" panose="020B0604020202020204" pitchFamily="34" charset="0"/>
              </a:rPr>
              <a:t>SABRC reports are due and submitted to CalRecycle by October 31 each year</a:t>
            </a:r>
          </a:p>
          <a:p>
            <a:endParaRPr lang="en-US" sz="1100">
              <a:latin typeface="Arial" panose="020B0604020202020204" pitchFamily="34" charset="0"/>
              <a:cs typeface="Arial" panose="020B0604020202020204" pitchFamily="34" charset="0"/>
            </a:endParaRPr>
          </a:p>
          <a:p>
            <a:pPr eaLnBrk="1" hangingPunct="1">
              <a:buFontTx/>
              <a:buChar char="•"/>
            </a:pPr>
            <a:r>
              <a:rPr lang="en-US" altLang="en-US" sz="1100">
                <a:latin typeface="Arial" panose="020B0604020202020204" pitchFamily="34" charset="0"/>
                <a:cs typeface="Arial" panose="020B0604020202020204" pitchFamily="34" charset="0"/>
              </a:rPr>
              <a:t>If a due date falls on a weekend, the report is due the following Monday.</a:t>
            </a:r>
          </a:p>
          <a:p>
            <a:pPr eaLnBrk="1" hangingPunct="1">
              <a:buFontTx/>
              <a:buChar char="•"/>
            </a:pPr>
            <a:endParaRPr lang="en-US" altLang="en-US" sz="1100">
              <a:latin typeface="Arial" panose="020B0604020202020204" pitchFamily="34" charset="0"/>
              <a:cs typeface="Arial" panose="020B0604020202020204" pitchFamily="34" charset="0"/>
            </a:endParaRPr>
          </a:p>
          <a:p>
            <a:pPr eaLnBrk="1" hangingPunct="1">
              <a:buFontTx/>
              <a:buChar char="•"/>
            </a:pPr>
            <a:r>
              <a:rPr lang="en-US" altLang="en-US" sz="1100">
                <a:latin typeface="Arial" panose="020B0604020202020204" pitchFamily="34" charset="0"/>
                <a:cs typeface="Arial" panose="020B0604020202020204" pitchFamily="34" charset="0"/>
              </a:rPr>
              <a:t>State Agency Fiscal Year is July 1 – June 30.</a:t>
            </a:r>
          </a:p>
        </p:txBody>
      </p:sp>
      <p:sp>
        <p:nvSpPr>
          <p:cNvPr id="4" name="Slide Number Placeholder 3"/>
          <p:cNvSpPr>
            <a:spLocks noGrp="1"/>
          </p:cNvSpPr>
          <p:nvPr>
            <p:ph type="sldNum" sz="quarter" idx="10"/>
          </p:nvPr>
        </p:nvSpPr>
        <p:spPr/>
        <p:txBody>
          <a:bodyPr/>
          <a:lstStyle/>
          <a:p>
            <a:fld id="{B0B45825-4075-41A0-929A-855EA8E59A51}" type="slidenum">
              <a:rPr lang="en-US" smtClean="0"/>
              <a:t>32</a:t>
            </a:fld>
            <a:endParaRPr lang="en-US"/>
          </a:p>
        </p:txBody>
      </p:sp>
    </p:spTree>
    <p:extLst>
      <p:ext uri="{BB962C8B-B14F-4D97-AF65-F5344CB8AC3E}">
        <p14:creationId xmlns:p14="http://schemas.microsoft.com/office/powerpoint/2010/main" val="16477042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6503">
              <a:defRPr/>
            </a:pPr>
            <a:r>
              <a:rPr lang="en-US" sz="1100" dirty="0">
                <a:latin typeface="Arial" panose="020B0604020202020204" pitchFamily="34" charset="0"/>
                <a:cs typeface="Arial" panose="020B0604020202020204" pitchFamily="34" charset="0"/>
              </a:rPr>
              <a:t>If the product falls within one of the 16 SABRC categories but does </a:t>
            </a:r>
            <a:r>
              <a:rPr lang="en-US" sz="1100" b="1" dirty="0">
                <a:latin typeface="Arial" panose="020B0604020202020204" pitchFamily="34" charset="0"/>
                <a:cs typeface="Arial" panose="020B0604020202020204" pitchFamily="34" charset="0"/>
              </a:rPr>
              <a:t>not</a:t>
            </a:r>
            <a:r>
              <a:rPr lang="en-US" sz="1100" dirty="0">
                <a:latin typeface="Arial" panose="020B0604020202020204" pitchFamily="34" charset="0"/>
                <a:cs typeface="Arial" panose="020B0604020202020204" pitchFamily="34" charset="0"/>
              </a:rPr>
              <a:t> meet the minimum PCRC for the SABRC category</a:t>
            </a:r>
            <a:r>
              <a:rPr lang="en-US" sz="1100" baseline="0" dirty="0">
                <a:latin typeface="Arial" panose="020B0604020202020204" pitchFamily="34" charset="0"/>
                <a:cs typeface="Arial" panose="020B0604020202020204" pitchFamily="34" charset="0"/>
              </a:rPr>
              <a:t> </a:t>
            </a:r>
            <a:r>
              <a:rPr lang="en-US" sz="1100" b="1" baseline="0" dirty="0">
                <a:latin typeface="Arial" panose="020B0604020202020204" pitchFamily="34" charset="0"/>
                <a:cs typeface="Arial" panose="020B0604020202020204" pitchFamily="34" charset="0"/>
              </a:rPr>
              <a:t>OR</a:t>
            </a:r>
            <a:r>
              <a:rPr lang="en-US" sz="1100" baseline="0" dirty="0">
                <a:latin typeface="Arial" panose="020B0604020202020204" pitchFamily="34" charset="0"/>
                <a:cs typeface="Arial" panose="020B0604020202020204" pitchFamily="34" charset="0"/>
              </a:rPr>
              <a:t> if the total product purchases for a specific category does not meet the 50% or 75% requirement - </a:t>
            </a:r>
            <a:r>
              <a:rPr lang="en-US" sz="1100" dirty="0">
                <a:latin typeface="Arial" panose="020B0604020202020204" pitchFamily="34" charset="0"/>
                <a:cs typeface="Arial" panose="020B0604020202020204" pitchFamily="34" charset="0"/>
              </a:rPr>
              <a:t>SABRC Coordinators must document justification as to why the product did not meet the minimum PCRC or purchase requirement.</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This</a:t>
            </a:r>
            <a:r>
              <a:rPr lang="en-US" sz="1100" baseline="0" dirty="0">
                <a:latin typeface="Arial" panose="020B0604020202020204" pitchFamily="34" charset="0"/>
                <a:cs typeface="Arial" panose="020B0604020202020204" pitchFamily="34" charset="0"/>
              </a:rPr>
              <a:t> helps us determine compliance with the program and understand state agency buy recycled markets and trends.</a:t>
            </a:r>
            <a:endParaRPr lang="en-US" sz="1100" dirty="0">
              <a:latin typeface="Arial" panose="020B0604020202020204" pitchFamily="34" charset="0"/>
              <a:cs typeface="Arial" panose="020B0604020202020204" pitchFamily="34" charset="0"/>
            </a:endParaRPr>
          </a:p>
          <a:p>
            <a:endParaRPr lang="en-US" dirty="0"/>
          </a:p>
          <a:p>
            <a:pPr marL="0" marR="0" lvl="0" indent="0">
              <a:spcBef>
                <a:spcPts val="0"/>
              </a:spcBef>
              <a:spcAft>
                <a:spcPts val="0"/>
              </a:spcAft>
              <a:buSzPts val="1000"/>
              <a:buFont typeface="Courier New" panose="02070309020205020404" pitchFamily="49" charset="0"/>
              <a:buNone/>
              <a:tabLst>
                <a:tab pos="914400" algn="l"/>
              </a:tabLst>
            </a:pPr>
            <a:r>
              <a:rPr lang="en-US" sz="900" dirty="0">
                <a:effectLst/>
                <a:latin typeface="Calibri"/>
                <a:ea typeface="Calibri" panose="020F0502020204030204" pitchFamily="34" charset="0"/>
                <a:cs typeface="Calibri"/>
              </a:rPr>
              <a:t>Examples of reasonable justifications:</a:t>
            </a:r>
          </a:p>
          <a:p>
            <a:pPr>
              <a:buSzPts val="1000"/>
              <a:tabLst>
                <a:tab pos="914400" algn="l"/>
              </a:tabLst>
              <a:defRPr/>
            </a:pPr>
            <a:r>
              <a:rPr lang="en-US" sz="1200" dirty="0">
                <a:latin typeface="Segoe UI"/>
                <a:cs typeface="Segoe UI"/>
              </a:rPr>
              <a:t>Antifreeze - </a:t>
            </a:r>
            <a:endParaRPr lang="en-US" sz="1200" dirty="0">
              <a:effectLst/>
              <a:latin typeface="Segoe UI" panose="020B0502040204020203" pitchFamily="34" charset="0"/>
              <a:cs typeface="Segoe UI"/>
            </a:endParaRPr>
          </a:p>
          <a:p>
            <a:pPr>
              <a:buSzPts val="1000"/>
              <a:tabLst>
                <a:tab pos="914400" algn="l"/>
              </a:tabLst>
              <a:defRPr/>
            </a:pPr>
            <a:r>
              <a:rPr lang="en-US" sz="1200" dirty="0">
                <a:latin typeface="Segoe UI"/>
                <a:cs typeface="Segoe UI"/>
              </a:rPr>
              <a:t>Compost-</a:t>
            </a:r>
            <a:r>
              <a:rPr lang="en-US" sz="1200" dirty="0" err="1">
                <a:latin typeface="Segoe UI"/>
                <a:cs typeface="Segoe UI"/>
              </a:rPr>
              <a:t>comulch</a:t>
            </a:r>
            <a:r>
              <a:rPr lang="en-US" sz="1200" dirty="0">
                <a:latin typeface="Segoe UI"/>
                <a:cs typeface="Segoe UI"/>
              </a:rPr>
              <a:t> – by definition, compost and mulch is a recycled content, so all purchases in this category should be compliant.</a:t>
            </a:r>
          </a:p>
          <a:p>
            <a:pPr>
              <a:buSzPts val="1000"/>
              <a:tabLst>
                <a:tab pos="914400" algn="l"/>
              </a:tabLst>
              <a:defRPr/>
            </a:pPr>
            <a:r>
              <a:rPr lang="en-US" sz="1200" dirty="0" err="1">
                <a:effectLst/>
                <a:latin typeface="Segoe UI"/>
                <a:cs typeface="Segoe UI"/>
              </a:rPr>
              <a:t>Lub</a:t>
            </a:r>
            <a:r>
              <a:rPr lang="en-US" sz="1200" dirty="0">
                <a:effectLst/>
                <a:latin typeface="Segoe UI"/>
                <a:cs typeface="Segoe UI"/>
              </a:rPr>
              <a:t> oils – hydraulic oils and greases may not have recycled content options</a:t>
            </a:r>
            <a:endParaRPr lang="en-US" sz="1200" dirty="0">
              <a:effectLst/>
              <a:latin typeface="Segoe UI" panose="020B0502040204020203" pitchFamily="34" charset="0"/>
              <a:cs typeface="Segoe UI"/>
            </a:endParaRPr>
          </a:p>
          <a:p>
            <a:pPr>
              <a:buSzPts val="1000"/>
              <a:tabLst>
                <a:tab pos="914400" algn="l"/>
              </a:tabLst>
              <a:defRPr/>
            </a:pPr>
            <a:r>
              <a:rPr lang="en-US" sz="1200" dirty="0">
                <a:effectLst/>
                <a:latin typeface="Segoe UI"/>
                <a:cs typeface="Segoe UI"/>
              </a:rPr>
              <a:t>Glass – safety, lab equipment, windshields, tempered prison glass</a:t>
            </a:r>
            <a:endParaRPr lang="en-US" sz="1200" dirty="0">
              <a:latin typeface="Segoe UI"/>
              <a:cs typeface="Segoe UI"/>
            </a:endParaRPr>
          </a:p>
          <a:p>
            <a:pPr>
              <a:buSzPts val="1000"/>
              <a:tabLst>
                <a:tab pos="914400" algn="l"/>
              </a:tabLst>
              <a:defRPr/>
            </a:pPr>
            <a:r>
              <a:rPr lang="en-US" sz="1200" dirty="0">
                <a:latin typeface="Segoe UI"/>
                <a:cs typeface="Segoe UI"/>
              </a:rPr>
              <a:t>Metals - </a:t>
            </a:r>
            <a:endParaRPr lang="en-US" sz="1200" dirty="0"/>
          </a:p>
          <a:p>
            <a:pPr>
              <a:buSzPts val="1000"/>
              <a:tabLst>
                <a:tab pos="914400" algn="l"/>
              </a:tabLst>
              <a:defRPr/>
            </a:pPr>
            <a:r>
              <a:rPr lang="en-US" sz="1200" dirty="0">
                <a:latin typeface="Segoe UI"/>
                <a:cs typeface="Segoe UI"/>
              </a:rPr>
              <a:t>Paper - </a:t>
            </a:r>
          </a:p>
          <a:p>
            <a:pPr>
              <a:buSzPts val="1000"/>
              <a:tabLst>
                <a:tab pos="914400" algn="l"/>
              </a:tabLst>
              <a:defRPr/>
            </a:pPr>
            <a:r>
              <a:rPr lang="en-US" sz="1200" dirty="0">
                <a:latin typeface="Segoe UI"/>
                <a:cs typeface="Segoe UI"/>
              </a:rPr>
              <a:t>Plastic- depends on purchases</a:t>
            </a:r>
            <a:endParaRPr lang="en-US" sz="1200" dirty="0"/>
          </a:p>
          <a:p>
            <a:pPr>
              <a:buSzPts val="1000"/>
              <a:tabLst>
                <a:tab pos="914400" algn="l"/>
              </a:tabLst>
              <a:defRPr/>
            </a:pPr>
            <a:r>
              <a:rPr lang="en-US" sz="1200" dirty="0">
                <a:effectLst/>
                <a:latin typeface="Segoe UI"/>
                <a:cs typeface="Segoe UI"/>
              </a:rPr>
              <a:t>Printing and Writing Paper – legal publications, required subscriptions, etc., </a:t>
            </a:r>
            <a:br>
              <a:rPr lang="en-US" sz="1200" dirty="0">
                <a:effectLst/>
                <a:latin typeface="Segoe UI" panose="020B0502040204020203" pitchFamily="34" charset="0"/>
                <a:cs typeface="Segoe UI"/>
              </a:rPr>
            </a:br>
            <a:r>
              <a:rPr lang="en-US" sz="1200" dirty="0">
                <a:effectLst/>
                <a:latin typeface="Segoe UI"/>
                <a:cs typeface="Segoe UI"/>
              </a:rPr>
              <a:t>Paint – aerosols, craft paint, interior </a:t>
            </a:r>
            <a:r>
              <a:rPr lang="en-US" sz="1200" dirty="0">
                <a:latin typeface="Segoe UI"/>
                <a:cs typeface="Segoe UI"/>
              </a:rPr>
              <a:t>paint</a:t>
            </a:r>
          </a:p>
          <a:p>
            <a:pPr marL="0" marR="0" lvl="0" indent="0" algn="l" defTabSz="914400">
              <a:lnSpc>
                <a:spcPct val="100000"/>
              </a:lnSpc>
              <a:spcBef>
                <a:spcPts val="0"/>
              </a:spcBef>
              <a:spcAft>
                <a:spcPts val="0"/>
              </a:spcAft>
              <a:buClrTx/>
              <a:buSzPts val="1000"/>
              <a:buFont typeface="Courier New" panose="02070309020205020404" pitchFamily="49" charset="0"/>
              <a:buNone/>
              <a:tabLst>
                <a:tab pos="914400" algn="l"/>
              </a:tabLst>
              <a:defRPr/>
            </a:pPr>
            <a:r>
              <a:rPr lang="en-US" sz="900" dirty="0">
                <a:latin typeface="Calibri"/>
                <a:cs typeface="Calibri"/>
              </a:rPr>
              <a:t>Tire-derived</a:t>
            </a:r>
            <a:r>
              <a:rPr lang="en-US" sz="900" dirty="0">
                <a:latin typeface="Calibri"/>
                <a:ea typeface="Calibri" panose="020F0502020204030204" pitchFamily="34" charset="0"/>
                <a:cs typeface="Calibri"/>
              </a:rPr>
              <a:t> products – depends on purchases</a:t>
            </a:r>
          </a:p>
          <a:p>
            <a:pPr>
              <a:tabLst>
                <a:tab pos="914400" algn="l"/>
              </a:tabLst>
              <a:defRPr/>
            </a:pPr>
            <a:r>
              <a:rPr lang="en-US" sz="1200" dirty="0"/>
              <a:t>Retread Tires – passenger vehicles, safety concerns due to emergency vehicle, </a:t>
            </a:r>
            <a:endParaRPr lang="en-US" sz="1200" dirty="0">
              <a:cs typeface="Calibri"/>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33</a:t>
            </a:fld>
            <a:endParaRPr lang="en-US"/>
          </a:p>
        </p:txBody>
      </p:sp>
    </p:spTree>
    <p:extLst>
      <p:ext uri="{BB962C8B-B14F-4D97-AF65-F5344CB8AC3E}">
        <p14:creationId xmlns:p14="http://schemas.microsoft.com/office/powerpoint/2010/main" val="18806855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6503">
              <a:defRPr/>
            </a:pPr>
            <a:r>
              <a:rPr lang="en-US" sz="1100" dirty="0">
                <a:latin typeface="Arial" panose="020B0604020202020204" pitchFamily="34" charset="0"/>
                <a:cs typeface="Arial" panose="020B0604020202020204" pitchFamily="34" charset="0"/>
              </a:rPr>
              <a:t>If the product falls within one of the 16 SABRC categories but does </a:t>
            </a:r>
            <a:r>
              <a:rPr lang="en-US" sz="1100" b="1" dirty="0">
                <a:latin typeface="Arial" panose="020B0604020202020204" pitchFamily="34" charset="0"/>
                <a:cs typeface="Arial" panose="020B0604020202020204" pitchFamily="34" charset="0"/>
              </a:rPr>
              <a:t>not</a:t>
            </a:r>
            <a:r>
              <a:rPr lang="en-US" sz="1100" dirty="0">
                <a:latin typeface="Arial" panose="020B0604020202020204" pitchFamily="34" charset="0"/>
                <a:cs typeface="Arial" panose="020B0604020202020204" pitchFamily="34" charset="0"/>
              </a:rPr>
              <a:t> meet the minimum PCRC for the SABRC category</a:t>
            </a:r>
            <a:r>
              <a:rPr lang="en-US" sz="1100" baseline="0" dirty="0">
                <a:latin typeface="Arial" panose="020B0604020202020204" pitchFamily="34" charset="0"/>
                <a:cs typeface="Arial" panose="020B0604020202020204" pitchFamily="34" charset="0"/>
              </a:rPr>
              <a:t> </a:t>
            </a:r>
            <a:r>
              <a:rPr lang="en-US" sz="1100" b="1" baseline="0" dirty="0">
                <a:latin typeface="Arial" panose="020B0604020202020204" pitchFamily="34" charset="0"/>
                <a:cs typeface="Arial" panose="020B0604020202020204" pitchFamily="34" charset="0"/>
              </a:rPr>
              <a:t>OR</a:t>
            </a:r>
            <a:r>
              <a:rPr lang="en-US" sz="1100" baseline="0" dirty="0">
                <a:latin typeface="Arial" panose="020B0604020202020204" pitchFamily="34" charset="0"/>
                <a:cs typeface="Arial" panose="020B0604020202020204" pitchFamily="34" charset="0"/>
              </a:rPr>
              <a:t> if the total product purchases for a specific category does not meet the 50% or 75% requirement - </a:t>
            </a:r>
            <a:r>
              <a:rPr lang="en-US" sz="1100" dirty="0">
                <a:latin typeface="Arial" panose="020B0604020202020204" pitchFamily="34" charset="0"/>
                <a:cs typeface="Arial" panose="020B0604020202020204" pitchFamily="34" charset="0"/>
              </a:rPr>
              <a:t>SABRC Coordinators must document justification as to why the product did not meet the minimum PCRC or purchase requirement.</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This</a:t>
            </a:r>
            <a:r>
              <a:rPr lang="en-US" sz="1100" baseline="0" dirty="0">
                <a:latin typeface="Arial" panose="020B0604020202020204" pitchFamily="34" charset="0"/>
                <a:cs typeface="Arial" panose="020B0604020202020204" pitchFamily="34" charset="0"/>
              </a:rPr>
              <a:t> helps us determine compliance with the program and understand state agency buy recycled markets and trends.</a:t>
            </a:r>
            <a:endParaRPr lang="en-US" sz="1100" dirty="0">
              <a:latin typeface="Arial" panose="020B0604020202020204" pitchFamily="34" charset="0"/>
              <a:cs typeface="Arial" panose="020B0604020202020204" pitchFamily="34" charset="0"/>
            </a:endParaRPr>
          </a:p>
          <a:p>
            <a:endParaRPr lang="en-US" dirty="0"/>
          </a:p>
          <a:p>
            <a:pPr marL="0" marR="0" lvl="0" indent="0">
              <a:spcBef>
                <a:spcPts val="0"/>
              </a:spcBef>
              <a:spcAft>
                <a:spcPts val="0"/>
              </a:spcAft>
              <a:buSzPts val="1000"/>
              <a:buFont typeface="Courier New" panose="02070309020205020404" pitchFamily="49" charset="0"/>
              <a:buNone/>
              <a:tabLst>
                <a:tab pos="914400" algn="l"/>
              </a:tabLst>
            </a:pPr>
            <a:r>
              <a:rPr lang="en-US" sz="900" dirty="0">
                <a:effectLst/>
                <a:latin typeface="Calibri"/>
                <a:ea typeface="Calibri" panose="020F0502020204030204" pitchFamily="34" charset="0"/>
                <a:cs typeface="Calibri"/>
              </a:rPr>
              <a:t>Examples of reasonable justifications:</a:t>
            </a:r>
          </a:p>
          <a:p>
            <a:pPr>
              <a:buSzPts val="1000"/>
              <a:tabLst>
                <a:tab pos="914400" algn="l"/>
              </a:tabLst>
              <a:defRPr/>
            </a:pPr>
            <a:r>
              <a:rPr lang="en-US" sz="1200" dirty="0">
                <a:latin typeface="Segoe UI"/>
                <a:cs typeface="Segoe UI"/>
              </a:rPr>
              <a:t>Antifreeze - </a:t>
            </a:r>
            <a:endParaRPr lang="en-US" sz="1200" dirty="0">
              <a:effectLst/>
              <a:latin typeface="Segoe UI" panose="020B0502040204020203" pitchFamily="34" charset="0"/>
              <a:cs typeface="Segoe UI"/>
            </a:endParaRPr>
          </a:p>
          <a:p>
            <a:pPr>
              <a:buSzPts val="1000"/>
              <a:tabLst>
                <a:tab pos="914400" algn="l"/>
              </a:tabLst>
              <a:defRPr/>
            </a:pPr>
            <a:r>
              <a:rPr lang="en-US" sz="1200" dirty="0">
                <a:latin typeface="Segoe UI"/>
                <a:cs typeface="Segoe UI"/>
              </a:rPr>
              <a:t>Compost-</a:t>
            </a:r>
            <a:r>
              <a:rPr lang="en-US" sz="1200" dirty="0" err="1">
                <a:latin typeface="Segoe UI"/>
                <a:cs typeface="Segoe UI"/>
              </a:rPr>
              <a:t>comulch</a:t>
            </a:r>
            <a:r>
              <a:rPr lang="en-US" sz="1200" dirty="0">
                <a:latin typeface="Segoe UI"/>
                <a:cs typeface="Segoe UI"/>
              </a:rPr>
              <a:t> – by definition, compost and mulch is a recycled content, so all purchases in this category should be compliant.</a:t>
            </a:r>
          </a:p>
          <a:p>
            <a:pPr>
              <a:buSzPts val="1000"/>
              <a:tabLst>
                <a:tab pos="914400" algn="l"/>
              </a:tabLst>
              <a:defRPr/>
            </a:pPr>
            <a:r>
              <a:rPr lang="en-US" sz="1200" dirty="0" err="1">
                <a:effectLst/>
                <a:latin typeface="Segoe UI"/>
                <a:cs typeface="Segoe UI"/>
              </a:rPr>
              <a:t>Lub</a:t>
            </a:r>
            <a:r>
              <a:rPr lang="en-US" sz="1200" dirty="0">
                <a:effectLst/>
                <a:latin typeface="Segoe UI"/>
                <a:cs typeface="Segoe UI"/>
              </a:rPr>
              <a:t> oils – hydraulic oils and greases may not have recycled content options</a:t>
            </a:r>
            <a:endParaRPr lang="en-US" sz="1200" dirty="0">
              <a:effectLst/>
              <a:latin typeface="Segoe UI" panose="020B0502040204020203" pitchFamily="34" charset="0"/>
              <a:cs typeface="Segoe UI"/>
            </a:endParaRPr>
          </a:p>
          <a:p>
            <a:pPr>
              <a:buSzPts val="1000"/>
              <a:tabLst>
                <a:tab pos="914400" algn="l"/>
              </a:tabLst>
              <a:defRPr/>
            </a:pPr>
            <a:r>
              <a:rPr lang="en-US" sz="1200" dirty="0">
                <a:effectLst/>
                <a:latin typeface="Segoe UI"/>
                <a:cs typeface="Segoe UI"/>
              </a:rPr>
              <a:t>Glass – safety, lab equipment, windshields, tempered prison glass</a:t>
            </a:r>
            <a:endParaRPr lang="en-US" sz="1200" dirty="0">
              <a:latin typeface="Segoe UI"/>
              <a:cs typeface="Segoe UI"/>
            </a:endParaRPr>
          </a:p>
          <a:p>
            <a:pPr>
              <a:buSzPts val="1000"/>
              <a:tabLst>
                <a:tab pos="914400" algn="l"/>
              </a:tabLst>
              <a:defRPr/>
            </a:pPr>
            <a:r>
              <a:rPr lang="en-US" sz="1200" dirty="0">
                <a:latin typeface="Segoe UI"/>
                <a:cs typeface="Segoe UI"/>
              </a:rPr>
              <a:t>Metals - </a:t>
            </a:r>
            <a:endParaRPr lang="en-US" sz="1200" dirty="0"/>
          </a:p>
          <a:p>
            <a:pPr>
              <a:buSzPts val="1000"/>
              <a:tabLst>
                <a:tab pos="914400" algn="l"/>
              </a:tabLst>
              <a:defRPr/>
            </a:pPr>
            <a:r>
              <a:rPr lang="en-US" sz="1200" dirty="0">
                <a:latin typeface="Segoe UI"/>
                <a:cs typeface="Segoe UI"/>
              </a:rPr>
              <a:t>Paper - </a:t>
            </a:r>
          </a:p>
          <a:p>
            <a:pPr>
              <a:buSzPts val="1000"/>
              <a:tabLst>
                <a:tab pos="914400" algn="l"/>
              </a:tabLst>
              <a:defRPr/>
            </a:pPr>
            <a:r>
              <a:rPr lang="en-US" sz="1200" dirty="0">
                <a:latin typeface="Segoe UI"/>
                <a:cs typeface="Segoe UI"/>
              </a:rPr>
              <a:t>Plastic- depends on purchases</a:t>
            </a:r>
            <a:endParaRPr lang="en-US" sz="1200" dirty="0"/>
          </a:p>
          <a:p>
            <a:pPr>
              <a:buSzPts val="1000"/>
              <a:tabLst>
                <a:tab pos="914400" algn="l"/>
              </a:tabLst>
              <a:defRPr/>
            </a:pPr>
            <a:r>
              <a:rPr lang="en-US" sz="1200" dirty="0">
                <a:effectLst/>
                <a:latin typeface="Segoe UI"/>
                <a:cs typeface="Segoe UI"/>
              </a:rPr>
              <a:t>Printing and Writing Paper – legal publications, required subscriptions, etc., </a:t>
            </a:r>
            <a:br>
              <a:rPr lang="en-US" sz="1200" dirty="0">
                <a:effectLst/>
                <a:latin typeface="Segoe UI" panose="020B0502040204020203" pitchFamily="34" charset="0"/>
                <a:cs typeface="Segoe UI"/>
              </a:rPr>
            </a:br>
            <a:r>
              <a:rPr lang="en-US" sz="1200" dirty="0">
                <a:effectLst/>
                <a:latin typeface="Segoe UI"/>
                <a:cs typeface="Segoe UI"/>
              </a:rPr>
              <a:t>Paint – aerosols, craft paint, interior </a:t>
            </a:r>
            <a:r>
              <a:rPr lang="en-US" sz="1200" dirty="0">
                <a:latin typeface="Segoe UI"/>
                <a:cs typeface="Segoe UI"/>
              </a:rPr>
              <a:t>paint</a:t>
            </a:r>
          </a:p>
          <a:p>
            <a:pPr marL="0" marR="0" lvl="0" indent="0" algn="l" defTabSz="914400">
              <a:lnSpc>
                <a:spcPct val="100000"/>
              </a:lnSpc>
              <a:spcBef>
                <a:spcPts val="0"/>
              </a:spcBef>
              <a:spcAft>
                <a:spcPts val="0"/>
              </a:spcAft>
              <a:buClrTx/>
              <a:buSzPts val="1000"/>
              <a:buFont typeface="Courier New" panose="02070309020205020404" pitchFamily="49" charset="0"/>
              <a:buNone/>
              <a:tabLst>
                <a:tab pos="914400" algn="l"/>
              </a:tabLst>
              <a:defRPr/>
            </a:pPr>
            <a:r>
              <a:rPr lang="en-US" sz="900" dirty="0">
                <a:latin typeface="Calibri"/>
                <a:cs typeface="Calibri"/>
              </a:rPr>
              <a:t>Tire-derived</a:t>
            </a:r>
            <a:r>
              <a:rPr lang="en-US" sz="900" dirty="0">
                <a:latin typeface="Calibri"/>
                <a:ea typeface="Calibri" panose="020F0502020204030204" pitchFamily="34" charset="0"/>
                <a:cs typeface="Calibri"/>
              </a:rPr>
              <a:t> products – depends on purchases</a:t>
            </a:r>
          </a:p>
          <a:p>
            <a:pPr>
              <a:tabLst>
                <a:tab pos="914400" algn="l"/>
              </a:tabLst>
              <a:defRPr/>
            </a:pPr>
            <a:r>
              <a:rPr lang="en-US" sz="1200" dirty="0"/>
              <a:t>Retread Tires – passenger vehicles, safety concerns due to emergency vehicle, </a:t>
            </a:r>
            <a:endParaRPr lang="en-US" sz="1200" dirty="0">
              <a:cs typeface="Calibri"/>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34</a:t>
            </a:fld>
            <a:endParaRPr lang="en-US"/>
          </a:p>
        </p:txBody>
      </p:sp>
    </p:spTree>
    <p:extLst>
      <p:ext uri="{BB962C8B-B14F-4D97-AF65-F5344CB8AC3E}">
        <p14:creationId xmlns:p14="http://schemas.microsoft.com/office/powerpoint/2010/main" val="780768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6503">
              <a:defRPr/>
            </a:pPr>
            <a:r>
              <a:rPr lang="en-US" sz="1100" dirty="0">
                <a:latin typeface="Arial" panose="020B0604020202020204" pitchFamily="34" charset="0"/>
                <a:cs typeface="Arial" panose="020B0604020202020204" pitchFamily="34" charset="0"/>
              </a:rPr>
              <a:t>If the product falls within one of the 16 SABRC categories but does </a:t>
            </a:r>
            <a:r>
              <a:rPr lang="en-US" sz="1100" b="1" dirty="0">
                <a:latin typeface="Arial" panose="020B0604020202020204" pitchFamily="34" charset="0"/>
                <a:cs typeface="Arial" panose="020B0604020202020204" pitchFamily="34" charset="0"/>
              </a:rPr>
              <a:t>not</a:t>
            </a:r>
            <a:r>
              <a:rPr lang="en-US" sz="1100" dirty="0">
                <a:latin typeface="Arial" panose="020B0604020202020204" pitchFamily="34" charset="0"/>
                <a:cs typeface="Arial" panose="020B0604020202020204" pitchFamily="34" charset="0"/>
              </a:rPr>
              <a:t> meet the minimum PCRC for the SABRC category</a:t>
            </a:r>
            <a:r>
              <a:rPr lang="en-US" sz="1100" baseline="0" dirty="0">
                <a:latin typeface="Arial" panose="020B0604020202020204" pitchFamily="34" charset="0"/>
                <a:cs typeface="Arial" panose="020B0604020202020204" pitchFamily="34" charset="0"/>
              </a:rPr>
              <a:t> </a:t>
            </a:r>
            <a:r>
              <a:rPr lang="en-US" sz="1100" b="1" baseline="0" dirty="0">
                <a:latin typeface="Arial" panose="020B0604020202020204" pitchFamily="34" charset="0"/>
                <a:cs typeface="Arial" panose="020B0604020202020204" pitchFamily="34" charset="0"/>
              </a:rPr>
              <a:t>OR</a:t>
            </a:r>
            <a:r>
              <a:rPr lang="en-US" sz="1100" baseline="0" dirty="0">
                <a:latin typeface="Arial" panose="020B0604020202020204" pitchFamily="34" charset="0"/>
                <a:cs typeface="Arial" panose="020B0604020202020204" pitchFamily="34" charset="0"/>
              </a:rPr>
              <a:t> if the total product purchases for a specific category does not meet the 50% or 75% requirement - </a:t>
            </a:r>
            <a:r>
              <a:rPr lang="en-US" sz="1100" dirty="0">
                <a:latin typeface="Arial" panose="020B0604020202020204" pitchFamily="34" charset="0"/>
                <a:cs typeface="Arial" panose="020B0604020202020204" pitchFamily="34" charset="0"/>
              </a:rPr>
              <a:t>SABRC Coordinators must document justification as to why the product did not meet the minimum PCRC or purchase requirement.</a:t>
            </a:r>
          </a:p>
          <a:p>
            <a:endParaRPr lang="en-US" sz="11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This</a:t>
            </a:r>
            <a:r>
              <a:rPr lang="en-US" sz="1100" baseline="0" dirty="0">
                <a:latin typeface="Arial" panose="020B0604020202020204" pitchFamily="34" charset="0"/>
                <a:cs typeface="Arial" panose="020B0604020202020204" pitchFamily="34" charset="0"/>
              </a:rPr>
              <a:t> helps us determine compliance with the program and understand state agency buy recycled markets and trends.</a:t>
            </a:r>
            <a:endParaRPr lang="en-US" sz="1100" dirty="0">
              <a:latin typeface="Arial" panose="020B0604020202020204" pitchFamily="34" charset="0"/>
              <a:cs typeface="Arial" panose="020B0604020202020204" pitchFamily="34" charset="0"/>
            </a:endParaRPr>
          </a:p>
          <a:p>
            <a:endParaRPr lang="en-US" dirty="0"/>
          </a:p>
          <a:p>
            <a:pPr marL="0" marR="0" lvl="0" indent="0">
              <a:spcBef>
                <a:spcPts val="0"/>
              </a:spcBef>
              <a:spcAft>
                <a:spcPts val="0"/>
              </a:spcAft>
              <a:buSzPts val="1000"/>
              <a:buFont typeface="Courier New" panose="02070309020205020404" pitchFamily="49" charset="0"/>
              <a:buNone/>
              <a:tabLst>
                <a:tab pos="914400" algn="l"/>
              </a:tabLst>
            </a:pPr>
            <a:r>
              <a:rPr lang="en-US" sz="900" dirty="0">
                <a:effectLst/>
                <a:latin typeface="Calibri"/>
                <a:ea typeface="Calibri" panose="020F0502020204030204" pitchFamily="34" charset="0"/>
                <a:cs typeface="Calibri"/>
              </a:rPr>
              <a:t>Examples of reasonable justifications:</a:t>
            </a:r>
          </a:p>
          <a:p>
            <a:pPr>
              <a:buSzPts val="1000"/>
              <a:tabLst>
                <a:tab pos="914400" algn="l"/>
              </a:tabLst>
              <a:defRPr/>
            </a:pPr>
            <a:r>
              <a:rPr lang="en-US" sz="1200" dirty="0">
                <a:latin typeface="Segoe UI"/>
                <a:cs typeface="Segoe UI"/>
              </a:rPr>
              <a:t>Antifreeze - </a:t>
            </a:r>
            <a:endParaRPr lang="en-US" sz="1200" dirty="0">
              <a:effectLst/>
              <a:latin typeface="Segoe UI" panose="020B0502040204020203" pitchFamily="34" charset="0"/>
              <a:cs typeface="Segoe UI"/>
            </a:endParaRPr>
          </a:p>
          <a:p>
            <a:pPr>
              <a:buSzPts val="1000"/>
              <a:tabLst>
                <a:tab pos="914400" algn="l"/>
              </a:tabLst>
              <a:defRPr/>
            </a:pPr>
            <a:r>
              <a:rPr lang="en-US" sz="1200" dirty="0">
                <a:latin typeface="Segoe UI"/>
                <a:cs typeface="Segoe UI"/>
              </a:rPr>
              <a:t>Compost-</a:t>
            </a:r>
            <a:r>
              <a:rPr lang="en-US" sz="1200" dirty="0" err="1">
                <a:latin typeface="Segoe UI"/>
                <a:cs typeface="Segoe UI"/>
              </a:rPr>
              <a:t>comulch</a:t>
            </a:r>
            <a:r>
              <a:rPr lang="en-US" sz="1200" dirty="0">
                <a:latin typeface="Segoe UI"/>
                <a:cs typeface="Segoe UI"/>
              </a:rPr>
              <a:t> – by definition, compost and mulch is a recycled content, so all purchases in this category should be compliant.</a:t>
            </a:r>
          </a:p>
          <a:p>
            <a:pPr>
              <a:buSzPts val="1000"/>
              <a:tabLst>
                <a:tab pos="914400" algn="l"/>
              </a:tabLst>
              <a:defRPr/>
            </a:pPr>
            <a:r>
              <a:rPr lang="en-US" sz="1200" dirty="0" err="1">
                <a:effectLst/>
                <a:latin typeface="Segoe UI"/>
                <a:cs typeface="Segoe UI"/>
              </a:rPr>
              <a:t>Lub</a:t>
            </a:r>
            <a:r>
              <a:rPr lang="en-US" sz="1200" dirty="0">
                <a:effectLst/>
                <a:latin typeface="Segoe UI"/>
                <a:cs typeface="Segoe UI"/>
              </a:rPr>
              <a:t> oils – hydraulic oils and greases may not have recycled content options</a:t>
            </a:r>
            <a:endParaRPr lang="en-US" sz="1200" dirty="0">
              <a:effectLst/>
              <a:latin typeface="Segoe UI" panose="020B0502040204020203" pitchFamily="34" charset="0"/>
              <a:cs typeface="Segoe UI"/>
            </a:endParaRPr>
          </a:p>
          <a:p>
            <a:pPr>
              <a:buSzPts val="1000"/>
              <a:tabLst>
                <a:tab pos="914400" algn="l"/>
              </a:tabLst>
              <a:defRPr/>
            </a:pPr>
            <a:r>
              <a:rPr lang="en-US" sz="1200" dirty="0">
                <a:effectLst/>
                <a:latin typeface="Segoe UI"/>
                <a:cs typeface="Segoe UI"/>
              </a:rPr>
              <a:t>Glass – safety, lab equipment, windshields, tempered prison glass</a:t>
            </a:r>
            <a:endParaRPr lang="en-US" sz="1200" dirty="0">
              <a:latin typeface="Segoe UI"/>
              <a:cs typeface="Segoe UI"/>
            </a:endParaRPr>
          </a:p>
          <a:p>
            <a:pPr>
              <a:buSzPts val="1000"/>
              <a:tabLst>
                <a:tab pos="914400" algn="l"/>
              </a:tabLst>
              <a:defRPr/>
            </a:pPr>
            <a:r>
              <a:rPr lang="en-US" sz="1200" dirty="0">
                <a:latin typeface="Segoe UI"/>
                <a:cs typeface="Segoe UI"/>
              </a:rPr>
              <a:t>Metals - </a:t>
            </a:r>
            <a:endParaRPr lang="en-US" sz="1200" dirty="0"/>
          </a:p>
          <a:p>
            <a:pPr>
              <a:buSzPts val="1000"/>
              <a:tabLst>
                <a:tab pos="914400" algn="l"/>
              </a:tabLst>
              <a:defRPr/>
            </a:pPr>
            <a:r>
              <a:rPr lang="en-US" sz="1200" dirty="0">
                <a:latin typeface="Segoe UI"/>
                <a:cs typeface="Segoe UI"/>
              </a:rPr>
              <a:t>Paper - </a:t>
            </a:r>
          </a:p>
          <a:p>
            <a:pPr>
              <a:buSzPts val="1000"/>
              <a:tabLst>
                <a:tab pos="914400" algn="l"/>
              </a:tabLst>
              <a:defRPr/>
            </a:pPr>
            <a:r>
              <a:rPr lang="en-US" sz="1200" dirty="0">
                <a:latin typeface="Segoe UI"/>
                <a:cs typeface="Segoe UI"/>
              </a:rPr>
              <a:t>Plastic- depends on purchases</a:t>
            </a:r>
            <a:endParaRPr lang="en-US" sz="1200" dirty="0"/>
          </a:p>
          <a:p>
            <a:pPr>
              <a:buSzPts val="1000"/>
              <a:tabLst>
                <a:tab pos="914400" algn="l"/>
              </a:tabLst>
              <a:defRPr/>
            </a:pPr>
            <a:r>
              <a:rPr lang="en-US" sz="1200" dirty="0">
                <a:effectLst/>
                <a:latin typeface="Segoe UI"/>
                <a:cs typeface="Segoe UI"/>
              </a:rPr>
              <a:t>Printing and Writing Paper – legal publications, required subscriptions, etc., </a:t>
            </a:r>
            <a:br>
              <a:rPr lang="en-US" sz="1200" dirty="0">
                <a:effectLst/>
                <a:latin typeface="Segoe UI" panose="020B0502040204020203" pitchFamily="34" charset="0"/>
                <a:cs typeface="Segoe UI"/>
              </a:rPr>
            </a:br>
            <a:r>
              <a:rPr lang="en-US" sz="1200" dirty="0">
                <a:effectLst/>
                <a:latin typeface="Segoe UI"/>
                <a:cs typeface="Segoe UI"/>
              </a:rPr>
              <a:t>Paint – aerosols, craft paint, interior </a:t>
            </a:r>
            <a:r>
              <a:rPr lang="en-US" sz="1200" dirty="0">
                <a:latin typeface="Segoe UI"/>
                <a:cs typeface="Segoe UI"/>
              </a:rPr>
              <a:t>paint</a:t>
            </a:r>
          </a:p>
          <a:p>
            <a:pPr marL="0" marR="0" lvl="0" indent="0" algn="l" defTabSz="914400">
              <a:lnSpc>
                <a:spcPct val="100000"/>
              </a:lnSpc>
              <a:spcBef>
                <a:spcPts val="0"/>
              </a:spcBef>
              <a:spcAft>
                <a:spcPts val="0"/>
              </a:spcAft>
              <a:buClrTx/>
              <a:buSzPts val="1000"/>
              <a:buFont typeface="Courier New" panose="02070309020205020404" pitchFamily="49" charset="0"/>
              <a:buNone/>
              <a:tabLst>
                <a:tab pos="914400" algn="l"/>
              </a:tabLst>
              <a:defRPr/>
            </a:pPr>
            <a:r>
              <a:rPr lang="en-US" sz="900" dirty="0">
                <a:latin typeface="Calibri"/>
                <a:cs typeface="Calibri"/>
              </a:rPr>
              <a:t>Tire-derived</a:t>
            </a:r>
            <a:r>
              <a:rPr lang="en-US" sz="900" dirty="0">
                <a:latin typeface="Calibri"/>
                <a:ea typeface="Calibri" panose="020F0502020204030204" pitchFamily="34" charset="0"/>
                <a:cs typeface="Calibri"/>
              </a:rPr>
              <a:t> products – depends on purchases</a:t>
            </a:r>
          </a:p>
          <a:p>
            <a:pPr>
              <a:tabLst>
                <a:tab pos="914400" algn="l"/>
              </a:tabLst>
              <a:defRPr/>
            </a:pPr>
            <a:r>
              <a:rPr lang="en-US" sz="1200" dirty="0"/>
              <a:t>Retread Tires – passenger vehicles, safety concerns due to emergency vehicle, </a:t>
            </a:r>
            <a:endParaRPr lang="en-US" sz="1200" dirty="0">
              <a:cs typeface="Calibri"/>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35</a:t>
            </a:fld>
            <a:endParaRPr lang="en-US"/>
          </a:p>
        </p:txBody>
      </p:sp>
    </p:spTree>
    <p:extLst>
      <p:ext uri="{BB962C8B-B14F-4D97-AF65-F5344CB8AC3E}">
        <p14:creationId xmlns:p14="http://schemas.microsoft.com/office/powerpoint/2010/main" val="35646640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CalRecycle reports SABRC compliance and non-compliance to the Department of General Services an annually in February. </a:t>
            </a:r>
            <a:r>
              <a:rPr lang="en-US" sz="900" dirty="0">
                <a:latin typeface="Arial" panose="020B0604020202020204" pitchFamily="34" charset="0"/>
                <a:cs typeface="Arial" panose="020B0604020202020204" pitchFamily="34" charset="0"/>
              </a:rPr>
              <a:t>Since DGS has statute authority to grant purchasing to state agencies, the procurement division is the entity </a:t>
            </a:r>
            <a:r>
              <a:rPr lang="en-US" sz="1100" dirty="0"/>
              <a:t>responsible for determining the appropriate levels of purchasing authority to grant to state agencies. In carrying out this responsibility, PAU must verify that state agencies: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 Meet purchasing authority requirements (aka “standards”) provided by law and policy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 Demonstrate capability to effectively use the authority granted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State agencies subject to DGS oversight that have been granted purchasing authority by the DGS must participate in PA Accreditation in order to maintain the authority granted.</a:t>
            </a: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DGS/PD/PAU </a:t>
            </a:r>
            <a:r>
              <a:rPr lang="en-US" sz="1100" dirty="0"/>
              <a:t>prepares a triennial schedule for monitoring state agencies that have been granted purchasing authority</a:t>
            </a:r>
            <a:r>
              <a:rPr lang="en-US" sz="1100" dirty="0">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To be in good standing </a:t>
            </a:r>
            <a:r>
              <a:rPr lang="en-US" sz="1100" dirty="0"/>
              <a:t>means that the state agency is reporting as required, does not have unresolved, severe, or continuous deficiencies, and has procurement policy and procedures that have been approved by PAU.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Accreditation of a state agency is based on demonstration of conformity with established standards and is an indication of the state agency’s capacity to properly manage and administer a purchasing program. The PD Deputy Director has the ultimate decision authority. The PD management team is charged with reviewing recommended accreditation status provided by the purchasing authority specialist. Each accreditation review results in one of the following five accreditation decisions: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1600" dirty="0"/>
              <a:t>Accredited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1600" dirty="0"/>
              <a:t>Accredited with Deficiencies and Plan of Correction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1600" dirty="0"/>
              <a:t>Accredited with Reduction in Purchasing Authority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1600" dirty="0"/>
              <a:t>Accredited with Increase in Purchasing Authority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US" sz="1600" dirty="0"/>
              <a:t>Not Accredited – Revoke Purchasing Authority</a:t>
            </a: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The purchasing authority specialist will follow-up on plans, mutually agreed to by DGS and the state agency, to correct areas of non-conformity identified in the Standards and Measures spreadsheet. If the state agency fails to comply with implementing corrective actions by specified due dates or to the extent agreed to, the accreditation decision will be revisited. Revisiting the accreditation decision may result in a reduction or revocation of purchasing authority. If the state agency complies with implementing corrective actions by specified due dates or to the extent agreed to, the accreditation decision may be revisited. Revisiting the accreditation decision in this scenario may result in restoring purchasing authority at current or increased levels.</a:t>
            </a: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Process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In June, PAU receives a list of non-compliant departments from CalRecycle.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1.  For non-reporting agencies, the SABRC coordinator is contacted from PAU and is requested to submit the SABRC report to CalRecycle.</a:t>
            </a:r>
          </a:p>
          <a:p>
            <a:pPr marL="228600" indent="-228600">
              <a:buAutoNum type="arabicPeriod" startAt="2"/>
            </a:pPr>
            <a:r>
              <a:rPr lang="en-US" sz="1100" dirty="0">
                <a:latin typeface="Arial" panose="020B0604020202020204" pitchFamily="34" charset="0"/>
                <a:cs typeface="Arial" panose="020B0604020202020204" pitchFamily="34" charset="0"/>
              </a:rPr>
              <a:t>For non-complaint agencies, a PAU specialist is assigned, and if an agency is being </a:t>
            </a:r>
            <a:r>
              <a:rPr lang="en-US" sz="1800" b="0" i="0" u="none" strike="noStrike" baseline="0" dirty="0">
                <a:solidFill>
                  <a:srgbClr val="000000"/>
                </a:solidFill>
              </a:rPr>
              <a:t>accredited in that Fiscal Year, PA Specialist will document on the Standards and Measures.  </a:t>
            </a:r>
            <a:r>
              <a:rPr lang="en-US" sz="1800" b="0" i="0" u="none" strike="noStrike" baseline="0" dirty="0">
                <a:solidFill>
                  <a:srgbClr val="000000"/>
                </a:solidFill>
                <a:latin typeface="Calibri" panose="020F0502020204030204" pitchFamily="34" charset="0"/>
              </a:rPr>
              <a:t>For State Agencies that are not due to be accredited; PA Specialist will Issue a Non-Compliant Allegation Notice to the state agency (department), and CC CalRecycle</a:t>
            </a:r>
          </a:p>
          <a:p>
            <a:pPr marL="228600" indent="-228600">
              <a:buAutoNum type="arabicPeriod" startAt="2"/>
            </a:pPr>
            <a:r>
              <a:rPr lang="en-US" sz="1800" b="0" i="0" u="none" strike="noStrike" baseline="0" dirty="0">
                <a:solidFill>
                  <a:srgbClr val="000000"/>
                </a:solidFill>
                <a:latin typeface="Calibri" panose="020F0502020204030204" pitchFamily="34" charset="0"/>
              </a:rPr>
              <a:t>For non-compliant: The Deficiency Notice should cite the applicable law and policy and direct the department to respond within 30 calendar days to CalRecycle at </a:t>
            </a:r>
            <a:r>
              <a:rPr lang="en-US" sz="1800" b="0" i="0" u="none" strike="noStrike" baseline="0" dirty="0">
                <a:solidFill>
                  <a:srgbClr val="0461C1"/>
                </a:solidFill>
                <a:latin typeface="Calibri" panose="020F0502020204030204" pitchFamily="34" charset="0"/>
              </a:rPr>
              <a:t>SABRC@calrecycle.ca.gov. 	</a:t>
            </a:r>
          </a:p>
          <a:p>
            <a:pPr marL="228600" indent="-228600">
              <a:buAutoNum type="arabicPeriod" startAt="2"/>
            </a:pPr>
            <a:r>
              <a:rPr lang="en-US" sz="1800" b="0" i="0" u="none" strike="noStrike" baseline="0" dirty="0">
                <a:solidFill>
                  <a:srgbClr val="0461C1"/>
                </a:solidFill>
                <a:latin typeface="Calibri" panose="020F0502020204030204" pitchFamily="34" charset="0"/>
              </a:rPr>
              <a:t>Once the deficiency has been addressed, CalRecycle will notify PAU, and the deficiency will be closed.</a:t>
            </a:r>
          </a:p>
          <a:p>
            <a:pPr marL="342900" indent="-342900">
              <a:buAutoNum type="arabicPeriod" startAt="2"/>
            </a:pPr>
            <a:endParaRPr lang="en-US" sz="1800" b="0" i="0" u="none" strike="noStrike" baseline="0" dirty="0">
              <a:solidFill>
                <a:srgbClr val="000000"/>
              </a:solidFill>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DGS PAU </a:t>
            </a: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100" dirty="0">
                <a:latin typeface="Arial" panose="020B0604020202020204" pitchFamily="34" charset="0"/>
                <a:cs typeface="Arial" panose="020B0604020202020204" pitchFamily="34" charset="0"/>
              </a:rPr>
              <a:t>PAU accreditation guide - https://www.dgs.ca.gov/-/media/Divisions/PD/PTCS/PAU/PA-Accreditation-Guide-Revised-101920.pdf?la=en&amp;hash=B56D2C94DA59CC70A161EB8C70D134CB0F9DE249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36</a:t>
            </a:fld>
            <a:endParaRPr lang="en-US"/>
          </a:p>
        </p:txBody>
      </p:sp>
    </p:spTree>
    <p:extLst>
      <p:ext uri="{BB962C8B-B14F-4D97-AF65-F5344CB8AC3E}">
        <p14:creationId xmlns:p14="http://schemas.microsoft.com/office/powerpoint/2010/main" val="14808376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a:ea typeface="Times New Roman" panose="02020603050405020304" pitchFamily="18" charset="0"/>
                <a:cs typeface="Arial"/>
              </a:rPr>
              <a:t>October 31 – Reports Due.  LAMD staff to reach out to non-submitting agencies.</a:t>
            </a:r>
            <a:endParaRPr lang="en-US" sz="1100" dirty="0">
              <a:solidFill>
                <a:srgbClr val="000000"/>
              </a:solidFill>
              <a:effectLst/>
              <a:latin typeface="Arial"/>
              <a:ea typeface="Calibri" panose="020F0502020204030204" pitchFamily="34" charset="0"/>
              <a:cs typeface="Arial"/>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a:ea typeface="Times New Roman" panose="02020603050405020304" pitchFamily="18" charset="0"/>
                <a:cs typeface="Arial"/>
              </a:rPr>
              <a:t>November 7 – One week after due date, JACE will be sending a non-submittal letter</a:t>
            </a:r>
            <a:r>
              <a:rPr lang="en-US" sz="1100" dirty="0">
                <a:solidFill>
                  <a:srgbClr val="7030A0"/>
                </a:solidFill>
                <a:effectLst/>
                <a:latin typeface="Arial"/>
                <a:ea typeface="Times New Roman" panose="02020603050405020304" pitchFamily="18" charset="0"/>
                <a:cs typeface="Arial"/>
              </a:rPr>
              <a:t> to the agency directors</a:t>
            </a:r>
            <a:r>
              <a:rPr lang="en-US" sz="1100" dirty="0">
                <a:solidFill>
                  <a:srgbClr val="000000"/>
                </a:solidFill>
                <a:effectLst/>
                <a:latin typeface="Arial"/>
                <a:ea typeface="Times New Roman" panose="02020603050405020304" pitchFamily="18" charset="0"/>
                <a:cs typeface="Arial"/>
              </a:rPr>
              <a:t> with confirmation that LAMD staff has reached out to non-submitting state agencies.</a:t>
            </a:r>
            <a:endParaRPr lang="en-US" sz="1100" dirty="0">
              <a:solidFill>
                <a:srgbClr val="000000"/>
              </a:solidFill>
              <a:effectLst/>
              <a:latin typeface="Arial"/>
              <a:ea typeface="Calibri" panose="020F0502020204030204" pitchFamily="34" charset="0"/>
              <a:cs typeface="Arial"/>
            </a:endParaRPr>
          </a:p>
          <a:p>
            <a:pPr marL="342900" indent="-342900">
              <a:buSzPts val="1000"/>
              <a:buFont typeface="Symbol" panose="05050102010706020507" pitchFamily="18" charset="2"/>
              <a:buChar char=""/>
              <a:tabLst>
                <a:tab pos="457200" algn="l"/>
              </a:tabLst>
            </a:pPr>
            <a:r>
              <a:rPr lang="en-US" sz="1100" dirty="0">
                <a:solidFill>
                  <a:srgbClr val="000000"/>
                </a:solidFill>
                <a:effectLst/>
                <a:latin typeface="Arial"/>
                <a:ea typeface="Times New Roman" panose="02020603050405020304" pitchFamily="18" charset="0"/>
                <a:cs typeface="Arial"/>
              </a:rPr>
              <a:t>December 5 – Five weeks after due date,  issue non-submittal letter informing agency they are being referred to DGS’ Purchasing Authority Unit.</a:t>
            </a:r>
            <a:r>
              <a:rPr lang="en-US" sz="1100" dirty="0">
                <a:solidFill>
                  <a:srgbClr val="000000"/>
                </a:solidFill>
                <a:latin typeface="Arial"/>
                <a:ea typeface="Times New Roman" panose="02020603050405020304" pitchFamily="18" charset="0"/>
                <a:cs typeface="Arial"/>
              </a:rPr>
              <a:t> </a:t>
            </a:r>
            <a:endParaRPr lang="en-US" sz="11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a:ea typeface="Times New Roman" panose="02020603050405020304" pitchFamily="18" charset="0"/>
                <a:cs typeface="Arial"/>
              </a:rPr>
              <a:t>December – JACE Mini Team will analyze all SABRC annual reports</a:t>
            </a:r>
            <a:endParaRPr lang="en-US" sz="1100" dirty="0">
              <a:effectLst/>
              <a:latin typeface="Arial"/>
              <a:ea typeface="Calibri" panose="020F0502020204030204" pitchFamily="34" charset="0"/>
              <a:cs typeface="Arial"/>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7030A0"/>
                </a:solidFill>
                <a:effectLst/>
                <a:latin typeface="Arial"/>
                <a:ea typeface="Times New Roman" panose="02020603050405020304" pitchFamily="18" charset="0"/>
                <a:cs typeface="Arial"/>
              </a:rPr>
              <a:t>Review submittal to see if the agency provided reasonable explanation</a:t>
            </a:r>
            <a:endParaRPr lang="en-US" sz="1100" dirty="0">
              <a:solidFill>
                <a:srgbClr val="000000"/>
              </a:solidFill>
              <a:effectLst/>
              <a:latin typeface="Arial"/>
              <a:ea typeface="Calibri" panose="020F0502020204030204" pitchFamily="34" charset="0"/>
              <a:cs typeface="Arial"/>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7030A0"/>
                </a:solidFill>
                <a:effectLst/>
                <a:latin typeface="Arial"/>
                <a:ea typeface="Times New Roman" panose="02020603050405020304" pitchFamily="18" charset="0"/>
                <a:cs typeface="Arial"/>
              </a:rPr>
              <a:t>Will compare prior year’s explanation to see if during LAMD outreach last year, reasonable explanation was provided.</a:t>
            </a:r>
            <a:endParaRPr lang="en-US" sz="1100" dirty="0">
              <a:solidFill>
                <a:srgbClr val="000000"/>
              </a:solidFill>
              <a:effectLst/>
              <a:latin typeface="Arial"/>
              <a:ea typeface="Calibri" panose="020F0502020204030204" pitchFamily="34" charset="0"/>
              <a:cs typeface="Arial"/>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7030A0"/>
                </a:solidFill>
                <a:effectLst/>
                <a:latin typeface="Arial"/>
                <a:ea typeface="Times New Roman" panose="02020603050405020304" pitchFamily="18" charset="0"/>
                <a:cs typeface="Arial"/>
              </a:rPr>
              <a:t>If reasonable explanation was provided this year or the prior year, then the report would be acceptable (subject to change for reporting year).</a:t>
            </a:r>
            <a:endParaRPr lang="en-US" sz="1100" dirty="0">
              <a:effectLst/>
              <a:latin typeface="Arial"/>
              <a:ea typeface="Calibri" panose="020F0502020204030204" pitchFamily="34" charset="0"/>
              <a:cs typeface="Arial"/>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a:ea typeface="Times New Roman" panose="02020603050405020304" pitchFamily="18" charset="0"/>
                <a:cs typeface="Arial"/>
              </a:rPr>
              <a:t>January – send follow-up SABRC tasks to LAMD seniors </a:t>
            </a:r>
            <a:r>
              <a:rPr lang="en-US" sz="1100" dirty="0">
                <a:solidFill>
                  <a:srgbClr val="7030A0"/>
                </a:solidFill>
                <a:effectLst/>
                <a:latin typeface="Arial"/>
                <a:ea typeface="Times New Roman" panose="02020603050405020304" pitchFamily="18" charset="0"/>
                <a:cs typeface="Arial"/>
              </a:rPr>
              <a:t>(via excel;  Michelle will convert list to SharePoint for LAMD tracking, provide responses back to JACE in excel).</a:t>
            </a:r>
            <a:endParaRPr lang="en-US" sz="1100" dirty="0">
              <a:effectLst/>
              <a:latin typeface="Arial"/>
              <a:ea typeface="Calibri" panose="020F0502020204030204" pitchFamily="34" charset="0"/>
              <a:cs typeface="Arial"/>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7030A0"/>
                </a:solidFill>
                <a:effectLst/>
                <a:latin typeface="Arial"/>
                <a:ea typeface="Times New Roman" panose="02020603050405020304" pitchFamily="18" charset="0"/>
                <a:cs typeface="Arial"/>
              </a:rPr>
              <a:t>Michelle will assign LAMD staff by agency group to call and get clarifying information and a reasonable explanation.</a:t>
            </a:r>
          </a:p>
          <a:p>
            <a:pPr marL="285750" marR="0" lvl="0" indent="-285750" algn="l" defTabSz="914400" rtl="0" eaLnBrk="1" fontAlgn="auto" latinLnBrk="0" hangingPunct="1">
              <a:lnSpc>
                <a:spcPct val="100000"/>
              </a:lnSpc>
              <a:spcBef>
                <a:spcPts val="0"/>
              </a:spcBef>
              <a:spcAft>
                <a:spcPts val="0"/>
              </a:spcAft>
              <a:buClrTx/>
              <a:buSzPts val="1000"/>
              <a:buFont typeface="Courier New" panose="02070309020205020404" pitchFamily="49" charset="0"/>
              <a:buChar char="o"/>
              <a:tabLst>
                <a:tab pos="914400" algn="l"/>
              </a:tabLst>
              <a:defRPr/>
            </a:pPr>
            <a:r>
              <a:rPr lang="en-US" sz="1100" dirty="0">
                <a:solidFill>
                  <a:srgbClr val="000000"/>
                </a:solidFill>
                <a:effectLst/>
                <a:latin typeface="Arial"/>
                <a:ea typeface="Times New Roman" panose="02020603050405020304" pitchFamily="18" charset="0"/>
                <a:cs typeface="Arial"/>
              </a:rPr>
              <a:t>End of January – </a:t>
            </a:r>
            <a:r>
              <a:rPr lang="en-US" sz="1100" dirty="0">
                <a:solidFill>
                  <a:srgbClr val="7030A0"/>
                </a:solidFill>
                <a:effectLst/>
                <a:latin typeface="Arial"/>
                <a:ea typeface="Times New Roman" panose="02020603050405020304" pitchFamily="18" charset="0"/>
                <a:cs typeface="Arial"/>
              </a:rPr>
              <a:t>Michelle will send outreach results to JACE Seniors.</a:t>
            </a:r>
            <a:endParaRPr lang="en-US" sz="1100" dirty="0">
              <a:effectLst/>
              <a:latin typeface="Arial"/>
              <a:ea typeface="Calibri" panose="020F0502020204030204" pitchFamily="34" charset="0"/>
              <a:cs typeface="Arial"/>
            </a:endParaRPr>
          </a:p>
          <a:p>
            <a:pPr marL="0" marR="0" lvl="0" indent="0">
              <a:spcBef>
                <a:spcPts val="0"/>
              </a:spcBef>
              <a:spcAft>
                <a:spcPts val="0"/>
              </a:spcAft>
              <a:buSzPts val="1000"/>
              <a:buFont typeface="Courier New" panose="02070309020205020404" pitchFamily="49" charset="0"/>
              <a:buNone/>
              <a:tabLst>
                <a:tab pos="914400" algn="l"/>
              </a:tabLs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SzPts val="1000"/>
              <a:buFont typeface="Courier New" panose="02070309020205020404" pitchFamily="49" charset="0"/>
              <a:buNone/>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See Slide 40 for reasonable and non-reasonable explanations.</a:t>
            </a:r>
          </a:p>
        </p:txBody>
      </p:sp>
      <p:sp>
        <p:nvSpPr>
          <p:cNvPr id="4" name="Slide Number Placeholder 3"/>
          <p:cNvSpPr>
            <a:spLocks noGrp="1"/>
          </p:cNvSpPr>
          <p:nvPr>
            <p:ph type="sldNum" sz="quarter" idx="10"/>
          </p:nvPr>
        </p:nvSpPr>
        <p:spPr/>
        <p:txBody>
          <a:bodyPr/>
          <a:lstStyle/>
          <a:p>
            <a:fld id="{B0B45825-4075-41A0-929A-855EA8E59A51}" type="slidenum">
              <a:rPr lang="en-US" smtClean="0"/>
              <a:t>37</a:t>
            </a:fld>
            <a:endParaRPr lang="en-US"/>
          </a:p>
        </p:txBody>
      </p:sp>
    </p:spTree>
    <p:extLst>
      <p:ext uri="{BB962C8B-B14F-4D97-AF65-F5344CB8AC3E}">
        <p14:creationId xmlns:p14="http://schemas.microsoft.com/office/powerpoint/2010/main" val="4096076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panose="020B0604020202020204" pitchFamily="34" charset="0"/>
                <a:ea typeface="Times New Roman" panose="02020603050405020304" pitchFamily="18" charset="0"/>
              </a:rPr>
              <a:t>End of January – </a:t>
            </a:r>
            <a:r>
              <a:rPr lang="en-US" sz="1100" dirty="0">
                <a:solidFill>
                  <a:srgbClr val="7030A0"/>
                </a:solidFill>
                <a:effectLst/>
                <a:latin typeface="Arial" panose="020B0604020202020204" pitchFamily="34" charset="0"/>
                <a:ea typeface="Times New Roman" panose="02020603050405020304" pitchFamily="18" charset="0"/>
              </a:rPr>
              <a:t>LAMD sends results to JACE Seniors.</a:t>
            </a:r>
            <a:endParaRPr lang="en-US" sz="1100" dirty="0">
              <a:effectLst/>
              <a:latin typeface="Calibri" panose="020F0502020204030204" pitchFamily="34" charset="0"/>
              <a:ea typeface="Calibri" panose="020F0502020204030204" pitchFamily="34" charset="0"/>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Based on LAMD follow-ups, provide Ashlee and Mark recommendations on state agencies that are (1) compliant, (2) non-compliant but provided a reasonable explanation, and (3) non-compliant with a referral to DGS' PAU.</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SzPts val="1000"/>
              <a:buFont typeface="Symbol" panose="05050102010706020507" pitchFamily="18" charset="2"/>
              <a:buChar char=""/>
              <a:tabLst>
                <a:tab pos="1371600" algn="l"/>
              </a:tabLst>
            </a:pPr>
            <a:r>
              <a:rPr lang="en-US" sz="1100" dirty="0">
                <a:solidFill>
                  <a:srgbClr val="000000"/>
                </a:solidFill>
                <a:effectLst/>
                <a:latin typeface="Arial" panose="020B0604020202020204" pitchFamily="34" charset="0"/>
                <a:ea typeface="Times New Roman" panose="02020603050405020304" pitchFamily="18" charset="0"/>
              </a:rPr>
              <a:t>Historically, we have 3 template letters for each category. These letters are signed by Rachel Machi Wagoner and sent to the Director with a cc to the Agency Secretary and SABRC Coordinator.</a:t>
            </a:r>
            <a:endParaRPr lang="en-US" sz="1100" dirty="0">
              <a:solidFill>
                <a:srgbClr val="000000"/>
              </a:solidFill>
              <a:effectLst/>
              <a:latin typeface="Calibri" panose="020F0502020204030204" pitchFamily="34" charset="0"/>
              <a:ea typeface="Calibri" panose="020F0502020204030204" pitchFamily="34" charset="0"/>
            </a:endParaRPr>
          </a:p>
          <a:p>
            <a:pPr marL="1143000" marR="0" lvl="2" indent="-228600">
              <a:spcBef>
                <a:spcPts val="0"/>
              </a:spcBef>
              <a:spcAft>
                <a:spcPts val="0"/>
              </a:spcAft>
              <a:buSzPts val="1000"/>
              <a:buFont typeface="Symbol" panose="05050102010706020507" pitchFamily="18" charset="2"/>
              <a:buChar char=""/>
              <a:tabLst>
                <a:tab pos="1371600" algn="l"/>
              </a:tabLst>
            </a:pPr>
            <a:r>
              <a:rPr lang="en-US" sz="1100" dirty="0">
                <a:solidFill>
                  <a:srgbClr val="000000"/>
                </a:solidFill>
                <a:effectLst/>
                <a:latin typeface="Arial" panose="020B0604020202020204" pitchFamily="34" charset="0"/>
                <a:ea typeface="Times New Roman" panose="02020603050405020304" pitchFamily="18" charset="0"/>
              </a:rPr>
              <a:t>New this year: LAMD added a paragraph and bulleted list on AB 661 so that SABRC Coordinators are aware of the new procurement changes which start January 1, 2023.</a:t>
            </a:r>
            <a:endParaRPr lang="en-US" sz="11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panose="020B0604020202020204" pitchFamily="34" charset="0"/>
                <a:ea typeface="Times New Roman" panose="02020603050405020304" pitchFamily="18" charset="0"/>
              </a:rPr>
              <a:t>Once recommendations and letters are approved, JACE will work on the statewide SABRC memo and Michelle Caballero to get the letters signed by Rachel (end of February).</a:t>
            </a:r>
            <a:endParaRPr lang="en-US" sz="1100" dirty="0">
              <a:solidFill>
                <a:srgbClr val="000000"/>
              </a:solidFill>
              <a:effectLst/>
              <a:latin typeface="Calibri" panose="020F0502020204030204" pitchFamily="34" charset="0"/>
              <a:ea typeface="Calibri" panose="020F0502020204030204" pitchFamily="34" charset="0"/>
            </a:endParaRPr>
          </a:p>
          <a:p>
            <a:pPr marL="742950" marR="0" lvl="1" indent="-285750">
              <a:spcBef>
                <a:spcPts val="0"/>
              </a:spcBef>
              <a:spcAft>
                <a:spcPts val="0"/>
              </a:spcAft>
              <a:buSzPts val="1000"/>
              <a:buFont typeface="Courier New" panose="02070309020205020404" pitchFamily="49" charset="0"/>
              <a:buChar char="o"/>
              <a:tabLst>
                <a:tab pos="914400" algn="l"/>
              </a:tabLst>
            </a:pPr>
            <a:r>
              <a:rPr lang="en-US" sz="1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statewide memo is approved by Ashlee, Mark, and Zoe before being posted online with the results from the annual report, i.e. agency spend in each product category and list of referred agencies (post end of March)</a:t>
            </a: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100" dirty="0">
                <a:solidFill>
                  <a:srgbClr val="000000"/>
                </a:solidFill>
                <a:effectLst/>
                <a:latin typeface="Arial" panose="020B0604020202020204" pitchFamily="34" charset="0"/>
                <a:ea typeface="Times New Roman" panose="02020603050405020304" pitchFamily="18" charset="0"/>
              </a:rPr>
              <a:t>Our aim is to have the SABRC reporting cycle finished by end of March – before SARC season begins (due date May 1).</a:t>
            </a:r>
          </a:p>
          <a:p>
            <a:pPr marL="342900" marR="0" lvl="0" indent="-342900">
              <a:spcBef>
                <a:spcPts val="0"/>
              </a:spcBef>
              <a:spcAft>
                <a:spcPts val="0"/>
              </a:spcAft>
              <a:buSzPts val="1000"/>
              <a:buFont typeface="Symbol" panose="05050102010706020507" pitchFamily="18" charset="2"/>
              <a:buChar char=""/>
              <a:tabLst>
                <a:tab pos="457200" algn="l"/>
              </a:tabLst>
            </a:pPr>
            <a:endParaRPr lang="en-US" sz="1100" dirty="0">
              <a:solidFill>
                <a:srgbClr val="000000"/>
              </a:solidFill>
              <a:effectLst/>
              <a:latin typeface="Arial" panose="020B0604020202020204" pitchFamily="34" charset="0"/>
              <a:ea typeface="Calibri" panose="020F0502020204030204" pitchFamily="34" charset="0"/>
            </a:endParaRPr>
          </a:p>
          <a:p>
            <a:pPr marL="0" marR="0" lvl="0" indent="0">
              <a:spcBef>
                <a:spcPts val="0"/>
              </a:spcBef>
              <a:spcAft>
                <a:spcPts val="0"/>
              </a:spcAft>
              <a:buSzPts val="1000"/>
              <a:buFont typeface="Symbol" panose="05050102010706020507" pitchFamily="18" charset="2"/>
              <a:buNone/>
              <a:tabLst>
                <a:tab pos="457200" algn="l"/>
              </a:tabLst>
            </a:pPr>
            <a:endParaRPr lang="en-US" sz="1100" dirty="0">
              <a:effectLst/>
              <a:latin typeface="Segoe UI" panose="020B0502040204020203" pitchFamily="34" charset="0"/>
            </a:endParaRPr>
          </a:p>
          <a:p>
            <a:pPr marL="0" marR="0" lvl="0" indent="0">
              <a:spcBef>
                <a:spcPts val="0"/>
              </a:spcBef>
              <a:spcAft>
                <a:spcPts val="0"/>
              </a:spcAft>
              <a:buSzPts val="1000"/>
              <a:buFont typeface="Symbol" panose="05050102010706020507" pitchFamily="18" charset="2"/>
              <a:buNone/>
              <a:tabLst>
                <a:tab pos="457200" algn="l"/>
              </a:tabLst>
            </a:pPr>
            <a:r>
              <a:rPr lang="en-US" sz="1100" dirty="0">
                <a:effectLst/>
                <a:latin typeface="Segoe UI" panose="020B0502040204020203" pitchFamily="34" charset="0"/>
              </a:rPr>
              <a:t>Examples of staff notes:</a:t>
            </a:r>
            <a:br>
              <a:rPr lang="en-US" sz="1100" dirty="0">
                <a:effectLst/>
                <a:latin typeface="Segoe UI" panose="020B0502040204020203" pitchFamily="34" charset="0"/>
              </a:rPr>
            </a:br>
            <a:r>
              <a:rPr lang="en-US" sz="1100" dirty="0">
                <a:effectLst/>
                <a:latin typeface="Segoe UI" panose="020B0502040204020203" pitchFamily="34" charset="0"/>
              </a:rPr>
              <a:t>1.	Staff compared previous reports to this year’s and observed no significant changes in the agency’s reporting. For the non-compliant categories, staff feels the agency provided a reasonable justification.</a:t>
            </a:r>
            <a:br>
              <a:rPr lang="en-US" sz="1100" dirty="0">
                <a:effectLst/>
                <a:latin typeface="Segoe UI" panose="020B0502040204020203" pitchFamily="34" charset="0"/>
              </a:rPr>
            </a:br>
            <a:br>
              <a:rPr lang="en-US" sz="1100" dirty="0">
                <a:effectLst/>
                <a:latin typeface="Segoe UI" panose="020B0502040204020203" pitchFamily="34" charset="0"/>
              </a:rPr>
            </a:br>
            <a:r>
              <a:rPr lang="en-US" sz="1100" dirty="0">
                <a:effectLst/>
                <a:latin typeface="Segoe UI" panose="020B0502040204020203" pitchFamily="34" charset="0"/>
              </a:rPr>
              <a:t>2.	Staff followed-up on re-treaded tire purchases and found that the tires purchased were for pursuit vehicles and re-treads are not an option for safety reasons. Staff also asked agency to include this type of information in future annual reports.</a:t>
            </a:r>
            <a:br>
              <a:rPr lang="en-US" sz="1100" dirty="0">
                <a:effectLst/>
                <a:latin typeface="Segoe UI" panose="020B0502040204020203" pitchFamily="34" charset="0"/>
              </a:rPr>
            </a:br>
            <a:br>
              <a:rPr lang="en-US" sz="1100" dirty="0">
                <a:effectLst/>
                <a:latin typeface="Segoe UI" panose="020B0502040204020203" pitchFamily="34" charset="0"/>
              </a:rPr>
            </a:br>
            <a:r>
              <a:rPr lang="en-US" sz="1100" dirty="0">
                <a:effectLst/>
                <a:latin typeface="Segoe UI" panose="020B0502040204020203" pitchFamily="34" charset="0"/>
              </a:rPr>
              <a:t>3.	Staff contacted agency offering assistance to increase SABRC compliance. Training with agency is scheduled for February 14, 2017.</a:t>
            </a:r>
          </a:p>
          <a:p>
            <a:pPr marL="342900" marR="0" lvl="0" indent="-342900">
              <a:spcBef>
                <a:spcPts val="0"/>
              </a:spcBef>
              <a:spcAft>
                <a:spcPts val="0"/>
              </a:spcAft>
              <a:buSzPts val="1000"/>
              <a:buFont typeface="Symbol" panose="05050102010706020507" pitchFamily="18" charset="2"/>
              <a:buChar char=""/>
              <a:tabLst>
                <a:tab pos="457200" algn="l"/>
              </a:tabLst>
            </a:pPr>
            <a:endParaRPr lang="en-US" sz="1100" dirty="0">
              <a:solidFill>
                <a:srgbClr val="000000"/>
              </a:solidFill>
              <a:effectLst/>
              <a:latin typeface="Segoe UI" panose="020B0502040204020203"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endParaRPr lang="en-US" sz="1100" dirty="0">
              <a:solidFill>
                <a:srgbClr val="000000"/>
              </a:solidFill>
              <a:effectLst/>
              <a:latin typeface="Segoe UI" panose="020B0502040204020203" pitchFamily="34" charset="0"/>
              <a:ea typeface="Calibri" panose="020F0502020204030204" pitchFamily="34" charset="0"/>
            </a:endParaRP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Not Acceptable Explanations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US" sz="1100" dirty="0">
                <a:effectLst/>
                <a:latin typeface="Segoe UI" panose="020B0502040204020203" pitchFamily="34" charset="0"/>
              </a:rPr>
              <a:t>an explanation that was not acceptable and what the LAMD follow-up needed to be that achieved a reasonable explanation </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endParaRPr lang="en-US" sz="1100" dirty="0">
              <a:effectLst/>
              <a:latin typeface="Segoe UI" panose="020B0502040204020203" pitchFamily="34"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US" sz="1100" dirty="0">
                <a:effectLst/>
                <a:latin typeface="Segoe UI" panose="020B0502040204020203" pitchFamily="34" charset="0"/>
              </a:rPr>
              <a:t>an example where the explanation was not reasonable and LAMD did not get a reasonable explanation, so they are forwarded on to DGS PAU?</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endParaRPr lang="en-US" sz="1100" dirty="0">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effectLst/>
                <a:latin typeface="Segoe UI" panose="020B0502040204020203" pitchFamily="34" charset="0"/>
              </a:rPr>
              <a:t>EX from FY 2020-2021 - </a:t>
            </a:r>
            <a:r>
              <a:rPr lang="en-US" sz="1600" b="0" i="0" dirty="0">
                <a:solidFill>
                  <a:srgbClr val="000000"/>
                </a:solidFill>
                <a:effectLst/>
                <a:latin typeface="Verdana" panose="020B0604030504040204" pitchFamily="34" charset="0"/>
              </a:rPr>
              <a:t>The institution continues to make an effort towards 100% compliance to the SABRC purchasing requirements. ANTIFREEZE: $66.96 out of the $190.53 were purchased meeting SABRC requirements. ($35% compliant) The $123.57 purchased that were non-compliant items in this category were purchased using a LPA. PAINT: The items in this category are not available to be compliant with PCRC for purchase.  (0% compliant ).  The institution will continue to make an effort towards SABRC purchasing requirements to be compliant. TIRE-DERIVED PRODUCTS: CDCR purchases tires primarily for law enforcement vehicles, and these tires must adhere to certain standards. All non-compliant items in this category were purchased using a LPA.  (23% compliant)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dirty="0">
              <a:solidFill>
                <a:srgbClr val="000000"/>
              </a:solidFill>
              <a:effectLst/>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dirty="0">
                <a:solidFill>
                  <a:srgbClr val="000000"/>
                </a:solidFill>
                <a:effectLst/>
                <a:latin typeface="Verdana" panose="020B0604030504040204" pitchFamily="34" charset="0"/>
              </a:rPr>
              <a:t>Referred to PAU because - The agency did not provide a clear reason as to why they were not compliant with Anti-freeze, Paint and Tire derived products when the previous year they were 100% compliant. Many of the other products last annual report were 100% compliant as well where now they are not but still have a high rate of compliance. Staff will inquire why they did not reach 100% compliance and what is a LPA? Staff emailed agency 12/31/21.</a:t>
            </a:r>
            <a:endParaRPr lang="en-US" sz="1100" dirty="0">
              <a:solidFill>
                <a:srgbClr val="000000"/>
              </a:solidFill>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38</a:t>
            </a:fld>
            <a:endParaRPr lang="en-US"/>
          </a:p>
        </p:txBody>
      </p:sp>
    </p:spTree>
    <p:extLst>
      <p:ext uri="{BB962C8B-B14F-4D97-AF65-F5344CB8AC3E}">
        <p14:creationId xmlns:p14="http://schemas.microsoft.com/office/powerpoint/2010/main" val="39109997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SzPts val="1000"/>
              <a:buFont typeface="Symbol" panose="05050102010706020507" pitchFamily="18" charset="2"/>
              <a:buChar char=""/>
              <a:tabLst>
                <a:tab pos="457200" algn="l"/>
              </a:tabLst>
            </a:pPr>
            <a:endParaRPr lang="en-US" sz="1100" dirty="0">
              <a:solidFill>
                <a:srgbClr val="000000"/>
              </a:solidFill>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39</a:t>
            </a:fld>
            <a:endParaRPr lang="en-US"/>
          </a:p>
        </p:txBody>
      </p:sp>
    </p:spTree>
    <p:extLst>
      <p:ext uri="{BB962C8B-B14F-4D97-AF65-F5344CB8AC3E}">
        <p14:creationId xmlns:p14="http://schemas.microsoft.com/office/powerpoint/2010/main" val="40650005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100">
                <a:latin typeface="Arial" panose="020B0604020202020204" pitchFamily="34" charset="0"/>
                <a:cs typeface="Arial" panose="020B0604020202020204" pitchFamily="34" charset="0"/>
              </a:rPr>
              <a:t>Each state agency has a LAMD representative. We have an</a:t>
            </a:r>
            <a:r>
              <a:rPr lang="en-US" sz="1100" baseline="0">
                <a:latin typeface="Arial" panose="020B0604020202020204" pitchFamily="34" charset="0"/>
                <a:cs typeface="Arial" panose="020B0604020202020204" pitchFamily="34" charset="0"/>
              </a:rPr>
              <a:t> online database for you to easily connect with them.</a:t>
            </a:r>
          </a:p>
          <a:p>
            <a:pPr>
              <a:defRPr/>
            </a:pPr>
            <a:endParaRPr lang="en-US" sz="1100">
              <a:latin typeface="Arial" panose="020B0604020202020204" pitchFamily="34" charset="0"/>
              <a:cs typeface="Arial" panose="020B0604020202020204" pitchFamily="34" charset="0"/>
            </a:endParaRPr>
          </a:p>
          <a:p>
            <a:pPr>
              <a:defRPr/>
            </a:pPr>
            <a:r>
              <a:rPr lang="en-US" sz="1100">
                <a:latin typeface="Arial" panose="020B0604020202020204" pitchFamily="34" charset="0"/>
                <a:cs typeface="Arial" panose="020B0604020202020204" pitchFamily="34" charset="0"/>
              </a:rPr>
              <a:t>SABRC also has a general email box if you have questions and check out the SABRC website</a:t>
            </a:r>
            <a:r>
              <a:rPr lang="en-US" sz="1100" baseline="0">
                <a:latin typeface="Arial" panose="020B0604020202020204" pitchFamily="34" charset="0"/>
                <a:cs typeface="Arial" panose="020B0604020202020204" pitchFamily="34" charset="0"/>
              </a:rPr>
              <a:t>.</a:t>
            </a:r>
            <a:r>
              <a:rPr lang="en-US" sz="1100">
                <a:latin typeface="Arial" panose="020B0604020202020204" pitchFamily="34" charset="0"/>
                <a:cs typeface="Arial" panose="020B0604020202020204" pitchFamily="34" charset="0"/>
              </a:rPr>
              <a:t> </a:t>
            </a:r>
            <a:r>
              <a:rPr lang="en-US" sz="1100" baseline="0">
                <a:latin typeface="Arial" panose="020B0604020202020204" pitchFamily="34" charset="0"/>
                <a:cs typeface="Arial" panose="020B0604020202020204" pitchFamily="34" charset="0"/>
              </a:rPr>
              <a:t> </a:t>
            </a:r>
            <a:endParaRPr lang="en-US" sz="1100">
              <a:latin typeface="Arial" panose="020B0604020202020204" pitchFamily="34" charset="0"/>
              <a:cs typeface="Arial" panose="020B0604020202020204" pitchFamily="34" charset="0"/>
            </a:endParaRPr>
          </a:p>
          <a:p>
            <a:pPr>
              <a:defRPr/>
            </a:pPr>
            <a:r>
              <a:rPr lang="en-US" sz="1100" baseline="0">
                <a:latin typeface="Arial" panose="020B0604020202020204" pitchFamily="34" charset="0"/>
                <a:cs typeface="Arial" panose="020B0604020202020204" pitchFamily="34" charset="0"/>
              </a:rPr>
              <a:t>The website will be revise to reflect AB 661 changes, and there should be information on the web in early January.  I’ll let everyone know when that information is available, and the agencies will be notified via listserv.</a:t>
            </a:r>
          </a:p>
          <a:p>
            <a:pPr>
              <a:defRPr/>
            </a:pPr>
            <a:endParaRPr lang="en-US" sz="1100" baseline="0">
              <a:latin typeface="Arial" panose="020B0604020202020204" pitchFamily="34" charset="0"/>
              <a:cs typeface="Arial" panose="020B0604020202020204" pitchFamily="34" charset="0"/>
            </a:endParaRPr>
          </a:p>
          <a:p>
            <a:pPr>
              <a:defRPr/>
            </a:pPr>
            <a:r>
              <a:rPr lang="en-US" sz="1100" baseline="0">
                <a:latin typeface="Arial" panose="020B0604020202020204" pitchFamily="34" charset="0"/>
                <a:cs typeface="Arial" panose="020B0604020202020204" pitchFamily="34" charset="0"/>
              </a:rPr>
              <a:t>We will be continually updating our website with the latest and greatest information so visit it often.</a:t>
            </a:r>
            <a:r>
              <a:rPr lang="en-US" sz="1100">
                <a:latin typeface="Arial" panose="020B0604020202020204" pitchFamily="34" charset="0"/>
                <a:cs typeface="Arial" panose="020B0604020202020204" pitchFamily="34" charset="0"/>
              </a:rPr>
              <a:t> </a:t>
            </a:r>
            <a:r>
              <a:rPr lang="en-US" sz="1100" baseline="0">
                <a:latin typeface="Arial" panose="020B0604020202020204" pitchFamily="34" charset="0"/>
                <a:cs typeface="Arial" panose="020B0604020202020204" pitchFamily="34" charset="0"/>
              </a:rPr>
              <a:t> </a:t>
            </a:r>
            <a:endParaRPr lang="en-US" sz="110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40</a:t>
            </a:fld>
            <a:endParaRPr lang="en-US"/>
          </a:p>
        </p:txBody>
      </p:sp>
    </p:spTree>
    <p:extLst>
      <p:ext uri="{BB962C8B-B14F-4D97-AF65-F5344CB8AC3E}">
        <p14:creationId xmlns:p14="http://schemas.microsoft.com/office/powerpoint/2010/main" val="1537351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1339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5294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4114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091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4484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067996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1895148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3321598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581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17790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2488008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26245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1450014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824285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78086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1461643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765432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1737505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978589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420339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2242399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8381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15710352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7585932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298396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941517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5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45941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148060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SABRC@calrecycle.ca.gov"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leginfo.legislature.ca.gov/faces/codes_displaySection.xhtml?lawCode=PCC&amp;sectionNum=12209."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leginfo.legislature.ca.gov/faces/codes_displayText.xhtml?lawCode=PCC&amp;division=2.&amp;title=&amp;part=2.&amp;chapter=4.&amp;article=4."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dgs.ca.gov/PD/Services/Page-Content/Procurement-Division-Services-List-Folder/Take-CalPCA-Classes"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hyperlink" Target="https://caleprocure.ca.gov/PSRelay/ZZ_PO.ZZ_CTR_SUP_CMP.GBL?Page=ZZ_CTR_SUP_PG&amp;Action=U&amp;SETID=STATE&amp;CNTRCT_ID=1-19-75-41A" TargetMode="External"/><Relationship Id="rId3" Type="http://schemas.openxmlformats.org/officeDocument/2006/relationships/hyperlink" Target="https://www.caleprocure.ca.gov/" TargetMode="External"/><Relationship Id="rId7" Type="http://schemas.openxmlformats.org/officeDocument/2006/relationships/hyperlink" Target="https://caleprocure.ca.gov/PSRelay/ZZ_PO.ZZ_CTR_SUP_CMP.GBL?Page=ZZ_CTR_SUP_PG&amp;Action=U&amp;SETID=STATE&amp;CNTRCT_ID=1-21-75-04"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hyperlink" Target="https://caleprocure.ca.gov/PSRelay/ZZ_PO.ZZ_CTR_SUP_CMP.GBL?Page=ZZ_CTR_SUP_PG&amp;Action=U&amp;SETID=STATE&amp;CNTRCT_ID=1-17-75-30" TargetMode="External"/><Relationship Id="rId5" Type="http://schemas.openxmlformats.org/officeDocument/2006/relationships/hyperlink" Target="https://caleprocure.ca.gov/PSRelay/ZZ_PO.ZZ_CTR_SUP_CMP.GBL?Page=ZZ_CTR_SUP_PG&amp;Action=U&amp;SETID=STATE&amp;CNTRCT_ID=1-18-81-05" TargetMode="External"/><Relationship Id="rId4" Type="http://schemas.openxmlformats.org/officeDocument/2006/relationships/hyperlink" Target="https://www.dgs.ca.gov/PD/Resources/Find-EPP-Goods-and-Services" TargetMode="External"/><Relationship Id="rId9" Type="http://schemas.openxmlformats.org/officeDocument/2006/relationships/hyperlink" Target="https://caleprocure.ca.gov/PSRelay/ZZ_PO.ZZ_CTR_SUP_CMP.GBL?Page=ZZ_CTR_SUP_PG&amp;Action=U&amp;SETID=STATE&amp;CNTRCT_ID=1-21-80-10"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calrecycle.ca.gov/BuyRecycled/StateAgency/Categories/" TargetMode="External"/><Relationship Id="rId7" Type="http://schemas.openxmlformats.org/officeDocument/2006/relationships/hyperlink" Target="https://www.calrecycle.ca.gov/laws/rulemaking/foodservice"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hyperlink" Target="https://www2.calrecycle.ca.gov/buyrecycled/manufacturers/directory/" TargetMode="External"/><Relationship Id="rId5" Type="http://schemas.openxmlformats.org/officeDocument/2006/relationships/hyperlink" Target="https://www.calrecycle.ca.gov/buyrecycled/trashbags/complylist" TargetMode="External"/><Relationship Id="rId4" Type="http://schemas.openxmlformats.org/officeDocument/2006/relationships/hyperlink" Target="https://www.e-productcatalog.com/TDPCatalo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catalog.calpia.ca.gov/"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https://www.staples.com/sbd/cre/marketing/sustainability-center/" TargetMode="External"/><Relationship Id="rId5" Type="http://schemas.openxmlformats.org/officeDocument/2006/relationships/hyperlink" Target="https://www.officedepot.com/cm/marketing/greener-office" TargetMode="External"/><Relationship Id="rId4" Type="http://schemas.openxmlformats.org/officeDocument/2006/relationships/hyperlink" Target="https://www.epa.gov/smm/comprehensive-procurement-guideline-cpg-program"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calrecycle.ca.gov/BuyRecycled/StateAgency/Certify/" TargetMode="Externa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hyperlink" Target="https://www2.calrecycle.ca.gov/Docs/Web/111480"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hyperlink" Target="http://www.calrecycle.ca.gov/buyrecycled/stateagency/vendored"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hyperlink" Target="https://www.calrecycle.ca.gov/BuyRecycled/StateAgency/VendorEd/FAQ/" TargetMode="External"/><Relationship Id="rId5" Type="http://schemas.openxmlformats.org/officeDocument/2006/relationships/hyperlink" Target="https://www.calrecycle.ca.gov/BuyRecycled/StateAgency/VendorEd/Form74Guide/" TargetMode="External"/><Relationship Id="rId4" Type="http://schemas.openxmlformats.org/officeDocument/2006/relationships/hyperlink" Target="https://www.calrecycle.ca.gov/BuyRecycled/StateAgency/VendorEd/Sellin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calrecycle.ca.gov/buyrecycled/Stateagency/categories" TargetMode="External"/><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www.calrecycle.ca.gov/buyrecycled/Resources/Tools#Tracking" TargetMode="Externa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hyperlink" Target="https://www2.calrecycle.ca.gov/Docs/Web/112041" TargetMode="External"/><Relationship Id="rId5" Type="http://schemas.openxmlformats.org/officeDocument/2006/relationships/hyperlink" Target="https://www.dgs.ca.gov/PD/Resources/Find-EPP-Goods-and-Services" TargetMode="External"/><Relationship Id="rId4" Type="http://schemas.openxmlformats.org/officeDocument/2006/relationships/hyperlink" Target="https://fiscal.ca.gov/"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suppliers.fiscal.ca.gov/psc/psfpd1/SUPPLIER/ERP/c/ZZ_PO.ZZ_SCPRS1_CMP.GBL?FolderPath=PORTAL_ROOT_OBJECT.ZZ_FISCAL_SCPRS.ZZ_SCPRS1_CMP_GBL&amp;IsFolder=false&amp;IgnoreParamTempl=FolderPath%2cIsFolder" TargetMode="External"/><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customXml" Target="../ink/ink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s://www.dgs.ca.gov/PD/Resources/Find-EPP-Goods-and-Services" TargetMode="External"/><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image" Target="../media/image19.jpe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hyperlink" Target="https://secure.calrecycle.ca.gov/SABRC/SignIn.aspx" TargetMode="External"/><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hyperlink" Target="https://www.dgs.ca.gov/PD/About/Page-Content/PD-Branch-Intro-Accordion-List/Policy-Training-and-Customer-Service/Purchasing-Authority-Unit" TargetMode="External"/><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hyperlink" Target="https://calrecycle.ca.gov/BuyRecycled/StateAgency/" TargetMode="External"/><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mailto:SABRC@CalRecycle.ca.gov" TargetMode="External"/><Relationship Id="rId2" Type="http://schemas.openxmlformats.org/officeDocument/2006/relationships/notesSlide" Target="../notesSlides/notesSlide40.xml"/><Relationship Id="rId1" Type="http://schemas.openxmlformats.org/officeDocument/2006/relationships/slideLayout" Target="../slideLayouts/slideLayout6.xml"/><Relationship Id="rId5" Type="http://schemas.openxmlformats.org/officeDocument/2006/relationships/hyperlink" Target="mailto:https://www2.calrecycle.ca.gov/Docs/Web/114687" TargetMode="External"/><Relationship Id="rId4" Type="http://schemas.openxmlformats.org/officeDocument/2006/relationships/hyperlink" Target="https://calrecycle.ca.gov/BuyRecycled/StateAgenc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aste separated into bins"/>
          <p:cNvPicPr>
            <a:picLocks noChangeAspect="1"/>
          </p:cNvPicPr>
          <p:nvPr/>
        </p:nvPicPr>
        <p:blipFill>
          <a:blip r:embed="rId3"/>
          <a:stretch>
            <a:fillRect/>
          </a:stretch>
        </p:blipFill>
        <p:spPr>
          <a:xfrm>
            <a:off x="0" y="1"/>
            <a:ext cx="12191999" cy="6857999"/>
          </a:xfrm>
          <a:prstGeom prst="rect">
            <a:avLst/>
          </a:prstGeom>
        </p:spPr>
      </p:pic>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225984" y="166255"/>
            <a:ext cx="4852460" cy="4717472"/>
          </a:xfrm>
        </p:spPr>
        <p:txBody>
          <a:bodyPr anchor="t">
            <a:normAutofit/>
          </a:bodyPr>
          <a:lstStyle/>
          <a:p>
            <a:pPr algn="l"/>
            <a:r>
              <a:rPr lang="en-US" sz="4800" dirty="0">
                <a:solidFill>
                  <a:schemeClr val="bg1"/>
                </a:solidFill>
              </a:rPr>
              <a:t>State Agency Buy Recycled Campaign (SABRC) </a:t>
            </a:r>
            <a:br>
              <a:rPr lang="en-US" sz="4800" dirty="0">
                <a:solidFill>
                  <a:schemeClr val="bg1"/>
                </a:solidFill>
              </a:rPr>
            </a:br>
            <a:r>
              <a:rPr lang="en-US" sz="4800" dirty="0">
                <a:solidFill>
                  <a:schemeClr val="bg1"/>
                </a:solidFill>
              </a:rPr>
              <a:t>Training + </a:t>
            </a:r>
            <a:br>
              <a:rPr lang="en-US" sz="4800" dirty="0">
                <a:solidFill>
                  <a:schemeClr val="bg1"/>
                </a:solidFill>
              </a:rPr>
            </a:br>
            <a:r>
              <a:rPr lang="en-US" sz="4800" dirty="0">
                <a:solidFill>
                  <a:schemeClr val="bg1"/>
                </a:solidFill>
              </a:rPr>
              <a:t>AB 661</a:t>
            </a:r>
          </a:p>
        </p:txBody>
      </p:sp>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457304" y="5202237"/>
            <a:ext cx="4087802" cy="959572"/>
          </a:xfrm>
        </p:spPr>
        <p:txBody>
          <a:bodyPr vert="horz" lIns="91440" tIns="45720" rIns="91440" bIns="45720" rtlCol="0" anchor="t">
            <a:normAutofit lnSpcReduction="10000"/>
          </a:bodyPr>
          <a:lstStyle/>
          <a:p>
            <a:pPr algn="l">
              <a:lnSpc>
                <a:spcPct val="100000"/>
              </a:lnSpc>
              <a:spcBef>
                <a:spcPts val="0"/>
              </a:spcBef>
            </a:pPr>
            <a:r>
              <a:rPr lang="en-US" sz="2000" dirty="0">
                <a:solidFill>
                  <a:schemeClr val="bg1"/>
                </a:solidFill>
                <a:latin typeface="Arial"/>
                <a:cs typeface="Arial"/>
              </a:rPr>
              <a:t>Webinar</a:t>
            </a:r>
          </a:p>
          <a:p>
            <a:pPr algn="l">
              <a:lnSpc>
                <a:spcPct val="100000"/>
              </a:lnSpc>
              <a:spcBef>
                <a:spcPts val="0"/>
              </a:spcBef>
            </a:pPr>
            <a:endParaRPr lang="en-US" sz="2000" dirty="0">
              <a:solidFill>
                <a:schemeClr val="bg1"/>
              </a:solidFill>
              <a:latin typeface="Arial"/>
              <a:cs typeface="Arial"/>
            </a:endParaRPr>
          </a:p>
          <a:p>
            <a:pPr algn="l">
              <a:lnSpc>
                <a:spcPct val="100000"/>
              </a:lnSpc>
              <a:spcBef>
                <a:spcPts val="0"/>
              </a:spcBef>
            </a:pPr>
            <a:r>
              <a:rPr lang="en-US" sz="2000" dirty="0">
                <a:solidFill>
                  <a:schemeClr val="bg1"/>
                </a:solidFill>
                <a:latin typeface="Arial"/>
                <a:cs typeface="Arial"/>
              </a:rPr>
              <a:t>March 30, 2023</a:t>
            </a:r>
          </a:p>
          <a:p>
            <a:pPr algn="l">
              <a:lnSpc>
                <a:spcPct val="100000"/>
              </a:lnSpc>
              <a:spcBef>
                <a:spcPts val="0"/>
              </a:spcBef>
            </a:pPr>
            <a:endParaRPr lang="en-US" sz="2000" dirty="0">
              <a:solidFill>
                <a:schemeClr val="bg1"/>
              </a:solidFill>
              <a:latin typeface="Arial"/>
              <a:cs typeface="Arial"/>
            </a:endParaRPr>
          </a:p>
          <a:p>
            <a:pPr algn="l">
              <a:lnSpc>
                <a:spcPct val="100000"/>
              </a:lnSpc>
              <a:spcBef>
                <a:spcPts val="0"/>
              </a:spcBef>
            </a:pPr>
            <a:endParaRPr lang="en-US" sz="2000" dirty="0">
              <a:solidFill>
                <a:schemeClr val="bg1"/>
              </a:solidFill>
            </a:endParaRPr>
          </a:p>
        </p:txBody>
      </p:sp>
    </p:spTree>
    <p:extLst>
      <p:ext uri="{BB962C8B-B14F-4D97-AF65-F5344CB8AC3E}">
        <p14:creationId xmlns:p14="http://schemas.microsoft.com/office/powerpoint/2010/main" val="1837728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063" y="11723"/>
            <a:ext cx="10515600" cy="1325563"/>
          </a:xfrm>
        </p:spPr>
        <p:txBody>
          <a:bodyPr>
            <a:normAutofit/>
          </a:bodyPr>
          <a:lstStyle/>
          <a:p>
            <a:pPr algn="ctr"/>
            <a:r>
              <a:rPr lang="en-US" sz="3600" cap="all" spc="100" dirty="0">
                <a:ea typeface="Calibri" panose="020F0502020204030204" pitchFamily="34" charset="0"/>
              </a:rPr>
              <a:t>Instructions for Questions</a:t>
            </a:r>
            <a:endParaRPr lang="en-US" sz="3600" dirty="0"/>
          </a:p>
        </p:txBody>
      </p:sp>
      <p:sp>
        <p:nvSpPr>
          <p:cNvPr id="3" name="Content Placeholder 2"/>
          <p:cNvSpPr>
            <a:spLocks noGrp="1"/>
          </p:cNvSpPr>
          <p:nvPr>
            <p:ph sz="quarter" idx="10"/>
          </p:nvPr>
        </p:nvSpPr>
        <p:spPr>
          <a:xfrm>
            <a:off x="464649" y="1606063"/>
            <a:ext cx="11258428" cy="4358010"/>
          </a:xfrm>
        </p:spPr>
        <p:txBody>
          <a:bodyPr vert="horz" lIns="91440" tIns="45720" rIns="91440" bIns="45720" rtlCol="0" anchor="t">
            <a:normAutofit fontScale="92500" lnSpcReduction="20000"/>
          </a:bodyPr>
          <a:lstStyle/>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Please type your question or a summary of your question into the “Q&amp;A” pane.</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Questions submitted to the “chat” pane will not be answered live. </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CalRecycle staff will go through the questions on a first come first served basis.</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 We will aim to get to as many different people as possible.</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 To ask a question over the webinar, you must unmute yourself on your end; please state your name and affiliation.</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We will not use the “raise hand” function.</a:t>
            </a:r>
          </a:p>
          <a:p>
            <a:pPr marL="91445" indent="-91445">
              <a:spcBef>
                <a:spcPts val="1200"/>
              </a:spcBef>
              <a:spcAft>
                <a:spcPts val="200"/>
              </a:spcAft>
              <a:buClr>
                <a:srgbClr val="63A537"/>
              </a:buClr>
              <a:buSzPct val="100000"/>
              <a:buFont typeface="Wingdings" panose="05000000000000000000" pitchFamily="2" charset="2"/>
              <a:buChar char="v"/>
              <a:defRPr/>
            </a:pPr>
            <a:r>
              <a:rPr lang="en-US" sz="2800" dirty="0">
                <a:solidFill>
                  <a:prstClr val="black"/>
                </a:solidFill>
                <a:ea typeface="Calibri" panose="020F0502020204030204" pitchFamily="34" charset="0"/>
              </a:rPr>
              <a:t> If you cannot unmute, or we do not get to your question, please submit it to: </a:t>
            </a:r>
            <a:r>
              <a:rPr lang="en-US" sz="2800" dirty="0">
                <a:solidFill>
                  <a:prstClr val="black"/>
                </a:solidFill>
                <a:ea typeface="Calibri" panose="020F0502020204030204" pitchFamily="34" charset="0"/>
                <a:hlinkClick r:id="rId3"/>
              </a:rPr>
              <a:t>SABRC@calrecycle.ca.gov</a:t>
            </a:r>
            <a:r>
              <a:rPr lang="en-US" sz="2800" dirty="0">
                <a:solidFill>
                  <a:prstClr val="black"/>
                </a:solidFill>
                <a:ea typeface="Calibri" panose="020F0502020204030204" pitchFamily="34" charset="0"/>
              </a:rPr>
              <a:t> </a:t>
            </a:r>
          </a:p>
        </p:txBody>
      </p:sp>
    </p:spTree>
    <p:extLst>
      <p:ext uri="{BB962C8B-B14F-4D97-AF65-F5344CB8AC3E}">
        <p14:creationId xmlns:p14="http://schemas.microsoft.com/office/powerpoint/2010/main" val="2837490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Topic Covered</a:t>
            </a:r>
          </a:p>
        </p:txBody>
      </p:sp>
      <p:sp>
        <p:nvSpPr>
          <p:cNvPr id="3" name="Content Placeholder 2"/>
          <p:cNvSpPr>
            <a:spLocks noGrp="1"/>
          </p:cNvSpPr>
          <p:nvPr>
            <p:ph sz="quarter" idx="10"/>
          </p:nvPr>
        </p:nvSpPr>
        <p:spPr>
          <a:xfrm>
            <a:off x="464649" y="1857545"/>
            <a:ext cx="7460151" cy="4106527"/>
          </a:xfrm>
        </p:spPr>
        <p:txBody>
          <a:bodyPr vert="horz" lIns="91440" tIns="45720" rIns="91440" bIns="45720" rtlCol="0" anchor="t">
            <a:normAutofit/>
          </a:bodyPr>
          <a:lstStyle/>
          <a:p>
            <a:pPr>
              <a:spcAft>
                <a:spcPts val="600"/>
              </a:spcAft>
            </a:pPr>
            <a:r>
              <a:rPr lang="en-US" dirty="0">
                <a:latin typeface="Arial"/>
                <a:cs typeface="Arial"/>
              </a:rPr>
              <a:t>What is SABRC and why is it important</a:t>
            </a:r>
          </a:p>
          <a:p>
            <a:pPr>
              <a:spcAft>
                <a:spcPts val="600"/>
              </a:spcAft>
            </a:pPr>
            <a:r>
              <a:rPr lang="en-US" dirty="0">
                <a:latin typeface="Arial"/>
                <a:cs typeface="Arial"/>
              </a:rPr>
              <a:t>Requirements for State Agencies</a:t>
            </a:r>
          </a:p>
          <a:p>
            <a:pPr>
              <a:spcAft>
                <a:spcPts val="600"/>
              </a:spcAft>
            </a:pPr>
            <a:r>
              <a:rPr lang="en-US" dirty="0">
                <a:latin typeface="Arial"/>
                <a:cs typeface="Arial"/>
              </a:rPr>
              <a:t>Finding SABRC-Compliant Products</a:t>
            </a:r>
          </a:p>
          <a:p>
            <a:pPr>
              <a:spcAft>
                <a:spcPts val="600"/>
              </a:spcAft>
            </a:pPr>
            <a:r>
              <a:rPr lang="en-US" dirty="0">
                <a:latin typeface="Arial"/>
                <a:cs typeface="Arial"/>
              </a:rPr>
              <a:t>Tracking Purchases</a:t>
            </a:r>
          </a:p>
          <a:p>
            <a:pPr>
              <a:spcAft>
                <a:spcPts val="600"/>
              </a:spcAft>
            </a:pPr>
            <a:r>
              <a:rPr lang="en-US" dirty="0">
                <a:latin typeface="Arial"/>
                <a:cs typeface="Arial"/>
              </a:rPr>
              <a:t>Reporting SABRC (Annual Report)</a:t>
            </a:r>
          </a:p>
          <a:p>
            <a:pPr>
              <a:spcAft>
                <a:spcPts val="600"/>
              </a:spcAft>
            </a:pPr>
            <a:r>
              <a:rPr lang="en-US" dirty="0">
                <a:latin typeface="Arial"/>
                <a:cs typeface="Arial"/>
              </a:rPr>
              <a:t>CalRecycle LAMD and JACE branches and their roles</a:t>
            </a:r>
          </a:p>
          <a:p>
            <a:pPr marL="0" indent="0">
              <a:buNone/>
            </a:pPr>
            <a:endParaRPr lang="en-US" sz="2600" dirty="0">
              <a:latin typeface="Arial"/>
              <a:cs typeface="Arial"/>
            </a:endParaRPr>
          </a:p>
          <a:p>
            <a:pPr marL="0" indent="0">
              <a:buNone/>
            </a:pPr>
            <a:endParaRPr lang="en-US" dirty="0">
              <a:latin typeface="Arial"/>
              <a:cs typeface="Arial"/>
            </a:endParaRPr>
          </a:p>
        </p:txBody>
      </p:sp>
      <p:pic>
        <p:nvPicPr>
          <p:cNvPr id="4" name="Picture 4" descr="Picture1"/>
          <p:cNvPicPr>
            <a:picLocks noChangeAspect="1" noChangeArrowheads="1"/>
          </p:cNvPicPr>
          <p:nvPr/>
        </p:nvPicPr>
        <p:blipFill>
          <a:blip r:embed="rId3">
            <a:clrChange>
              <a:clrFrom>
                <a:srgbClr val="FEFEFE"/>
              </a:clrFrom>
              <a:clrTo>
                <a:srgbClr val="FEFEFE">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72158" y="2251650"/>
            <a:ext cx="3458849" cy="2393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7687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SABRC Program Overview</a:t>
            </a:r>
          </a:p>
        </p:txBody>
      </p:sp>
      <p:sp>
        <p:nvSpPr>
          <p:cNvPr id="3" name="Content Placeholder 2"/>
          <p:cNvSpPr>
            <a:spLocks noGrp="1"/>
          </p:cNvSpPr>
          <p:nvPr>
            <p:ph sz="quarter" idx="10"/>
          </p:nvPr>
        </p:nvSpPr>
        <p:spPr>
          <a:xfrm>
            <a:off x="464650" y="1638089"/>
            <a:ext cx="10394475" cy="4378663"/>
          </a:xfrm>
        </p:spPr>
        <p:txBody>
          <a:bodyPr vert="horz" lIns="91440" tIns="45720" rIns="91440" bIns="45720" rtlCol="0" anchor="t">
            <a:normAutofit/>
          </a:bodyPr>
          <a:lstStyle/>
          <a:p>
            <a:pPr>
              <a:spcBef>
                <a:spcPts val="1800"/>
              </a:spcBef>
            </a:pPr>
            <a:r>
              <a:rPr lang="en-US" dirty="0">
                <a:latin typeface="Arial"/>
                <a:cs typeface="Arial"/>
              </a:rPr>
              <a:t>Requires agencies to purchase recycled-content products in 16 categories. (</a:t>
            </a:r>
            <a:r>
              <a:rPr lang="en-US" dirty="0">
                <a:hlinkClick r:id="rId3"/>
              </a:rPr>
              <a:t>Public Contract Code (PCC) Sections 12200-12217</a:t>
            </a:r>
            <a:r>
              <a:rPr lang="en-US" dirty="0"/>
              <a:t>)</a:t>
            </a:r>
          </a:p>
          <a:p>
            <a:pPr>
              <a:spcBef>
                <a:spcPts val="1800"/>
              </a:spcBef>
            </a:pPr>
            <a:r>
              <a:rPr lang="en-US" dirty="0">
                <a:latin typeface="Arial"/>
                <a:cs typeface="Arial"/>
              </a:rPr>
              <a:t>Requires 75% of all purchases in these categories meet a minimum percentage of post-consumer recycled-content (PCRC) except for paint, antifreeze, and tires (50%). </a:t>
            </a:r>
          </a:p>
          <a:p>
            <a:pPr>
              <a:spcBef>
                <a:spcPts val="1800"/>
              </a:spcBef>
            </a:pPr>
            <a:endParaRPr lang="en-US" dirty="0"/>
          </a:p>
        </p:txBody>
      </p:sp>
    </p:spTree>
    <p:extLst>
      <p:ext uri="{BB962C8B-B14F-4D97-AF65-F5344CB8AC3E}">
        <p14:creationId xmlns:p14="http://schemas.microsoft.com/office/powerpoint/2010/main" val="93254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Who Administers SABRC?</a:t>
            </a:r>
          </a:p>
        </p:txBody>
      </p:sp>
      <p:sp>
        <p:nvSpPr>
          <p:cNvPr id="3" name="Content Placeholder 2"/>
          <p:cNvSpPr>
            <a:spLocks noGrp="1"/>
          </p:cNvSpPr>
          <p:nvPr>
            <p:ph sz="quarter" idx="10"/>
          </p:nvPr>
        </p:nvSpPr>
        <p:spPr>
          <a:xfrm>
            <a:off x="464649" y="1664208"/>
            <a:ext cx="10394475" cy="4352543"/>
          </a:xfrm>
        </p:spPr>
        <p:txBody>
          <a:bodyPr vert="horz" lIns="91440" tIns="45720" rIns="91440" bIns="45720" rtlCol="0" anchor="t">
            <a:normAutofit lnSpcReduction="10000"/>
          </a:bodyPr>
          <a:lstStyle/>
          <a:p>
            <a:pPr marL="0" indent="0">
              <a:buNone/>
            </a:pPr>
            <a:r>
              <a:rPr lang="en-US" b="1">
                <a:latin typeface="Arial"/>
                <a:cs typeface="Arial"/>
              </a:rPr>
              <a:t>CalRecycle</a:t>
            </a:r>
          </a:p>
          <a:p>
            <a:r>
              <a:rPr lang="en-US">
                <a:latin typeface="Arial"/>
                <a:cs typeface="Arial"/>
              </a:rPr>
              <a:t>Oversees SABRC reporting and agency training</a:t>
            </a:r>
          </a:p>
          <a:p>
            <a:r>
              <a:rPr lang="en-US"/>
              <a:t>Collects and analyzes data</a:t>
            </a:r>
          </a:p>
          <a:p>
            <a:r>
              <a:rPr lang="en-US"/>
              <a:t>Provides individual agency assistance</a:t>
            </a:r>
          </a:p>
          <a:p>
            <a:pPr marL="0" indent="0">
              <a:buNone/>
            </a:pPr>
            <a:endParaRPr lang="en-US"/>
          </a:p>
          <a:p>
            <a:pPr marL="0" indent="0">
              <a:buNone/>
            </a:pPr>
            <a:r>
              <a:rPr lang="en-US" b="1"/>
              <a:t>Department of General Services</a:t>
            </a:r>
          </a:p>
          <a:p>
            <a:r>
              <a:rPr lang="en-US"/>
              <a:t>Environmentally Preferable Purchasing (EPP)</a:t>
            </a:r>
          </a:p>
          <a:p>
            <a:r>
              <a:rPr lang="en-US"/>
              <a:t>Manages Statewide Commodity Contracts</a:t>
            </a:r>
          </a:p>
          <a:p>
            <a:r>
              <a:rPr lang="en-US"/>
              <a:t>Oversees EPP Program and procurement training (</a:t>
            </a:r>
            <a:r>
              <a:rPr lang="en-US" err="1"/>
              <a:t>CalPCA</a:t>
            </a:r>
            <a:r>
              <a:rPr lang="en-US"/>
              <a:t>)</a:t>
            </a:r>
          </a:p>
          <a:p>
            <a:endParaRPr lang="en-US"/>
          </a:p>
        </p:txBody>
      </p:sp>
    </p:spTree>
    <p:extLst>
      <p:ext uri="{BB962C8B-B14F-4D97-AF65-F5344CB8AC3E}">
        <p14:creationId xmlns:p14="http://schemas.microsoft.com/office/powerpoint/2010/main" val="259760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a:t>Post-Consumer Recycled Content (PCRC)</a:t>
            </a:r>
          </a:p>
        </p:txBody>
      </p:sp>
      <p:sp>
        <p:nvSpPr>
          <p:cNvPr id="3" name="Content Placeholder 2"/>
          <p:cNvSpPr>
            <a:spLocks noGrp="1"/>
          </p:cNvSpPr>
          <p:nvPr>
            <p:ph sz="quarter" idx="10"/>
          </p:nvPr>
        </p:nvSpPr>
        <p:spPr>
          <a:xfrm>
            <a:off x="343525" y="1945758"/>
            <a:ext cx="10394475" cy="2615610"/>
          </a:xfrm>
        </p:spPr>
        <p:txBody>
          <a:bodyPr>
            <a:normAutofit/>
          </a:bodyPr>
          <a:lstStyle/>
          <a:p>
            <a:r>
              <a:rPr lang="en-US"/>
              <a:t>Post-Consumer (PC) = Material derived from products that were purchased, used, and then recycled by a consumer.  This recovered material becomes feedstock for new products.</a:t>
            </a:r>
          </a:p>
          <a:p>
            <a:endParaRPr lang="en-US"/>
          </a:p>
          <a:p>
            <a:endParaRPr lang="en-US"/>
          </a:p>
        </p:txBody>
      </p:sp>
    </p:spTree>
    <p:extLst>
      <p:ext uri="{BB962C8B-B14F-4D97-AF65-F5344CB8AC3E}">
        <p14:creationId xmlns:p14="http://schemas.microsoft.com/office/powerpoint/2010/main" val="2178421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a:t>Benefits of purchasing PCRC products</a:t>
            </a:r>
          </a:p>
        </p:txBody>
      </p:sp>
      <p:sp>
        <p:nvSpPr>
          <p:cNvPr id="3" name="Content Placeholder 2"/>
          <p:cNvSpPr>
            <a:spLocks noGrp="1"/>
          </p:cNvSpPr>
          <p:nvPr>
            <p:ph sz="quarter" idx="10"/>
          </p:nvPr>
        </p:nvSpPr>
        <p:spPr/>
        <p:txBody>
          <a:bodyPr vert="horz" lIns="91440" tIns="45720" rIns="91440" bIns="45720" rtlCol="0" anchor="t">
            <a:normAutofit/>
          </a:bodyPr>
          <a:lstStyle/>
          <a:p>
            <a:r>
              <a:rPr lang="en-US">
                <a:latin typeface="Arial"/>
                <a:cs typeface="Arial"/>
              </a:rPr>
              <a:t>Supports the state’s goals towards a circular economy </a:t>
            </a:r>
            <a:endParaRPr lang="en-US"/>
          </a:p>
          <a:p>
            <a:r>
              <a:rPr lang="en-US">
                <a:latin typeface="Arial"/>
                <a:cs typeface="Arial"/>
              </a:rPr>
              <a:t>Diverts resources instead of sending to landfills</a:t>
            </a:r>
            <a:endParaRPr lang="en-US"/>
          </a:p>
          <a:p>
            <a:r>
              <a:rPr lang="en-US"/>
              <a:t>Improves markets for recycled commodities</a:t>
            </a:r>
          </a:p>
          <a:p>
            <a:r>
              <a:rPr lang="en-US"/>
              <a:t>Creates jobs</a:t>
            </a:r>
          </a:p>
          <a:p>
            <a:r>
              <a:rPr lang="en-US"/>
              <a:t>Reduces greenhouse gases (GHGs) and air pollution</a:t>
            </a:r>
          </a:p>
          <a:p>
            <a:r>
              <a:rPr lang="en-US"/>
              <a:t>Reduces energy consumption</a:t>
            </a:r>
          </a:p>
          <a:p>
            <a:r>
              <a:rPr lang="en-US"/>
              <a:t>Reduces mining of resources </a:t>
            </a:r>
          </a:p>
          <a:p>
            <a:endParaRPr lang="en-US"/>
          </a:p>
        </p:txBody>
      </p:sp>
    </p:spTree>
    <p:extLst>
      <p:ext uri="{BB962C8B-B14F-4D97-AF65-F5344CB8AC3E}">
        <p14:creationId xmlns:p14="http://schemas.microsoft.com/office/powerpoint/2010/main" val="1628113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What’s required of state agencies?</a:t>
            </a:r>
          </a:p>
        </p:txBody>
      </p:sp>
      <p:sp>
        <p:nvSpPr>
          <p:cNvPr id="3" name="Content Placeholder 2"/>
          <p:cNvSpPr>
            <a:spLocks noGrp="1"/>
          </p:cNvSpPr>
          <p:nvPr>
            <p:ph sz="quarter" idx="10"/>
          </p:nvPr>
        </p:nvSpPr>
        <p:spPr>
          <a:xfrm>
            <a:off x="464650" y="1504709"/>
            <a:ext cx="10394475" cy="4725969"/>
          </a:xfrm>
        </p:spPr>
        <p:txBody>
          <a:bodyPr vert="horz" lIns="91440" tIns="45720" rIns="91440" bIns="45720" rtlCol="0" anchor="t">
            <a:normAutofit fontScale="92500" lnSpcReduction="20000"/>
          </a:bodyPr>
          <a:lstStyle/>
          <a:p>
            <a:pPr>
              <a:spcBef>
                <a:spcPts val="1800"/>
              </a:spcBef>
            </a:pPr>
            <a:r>
              <a:rPr lang="en-US" dirty="0">
                <a:latin typeface="Arial"/>
                <a:cs typeface="Arial"/>
              </a:rPr>
              <a:t>Purchase post-consumer recycled content products based on the minimum post-consumer content requirements in statute</a:t>
            </a:r>
          </a:p>
          <a:p>
            <a:pPr>
              <a:spcBef>
                <a:spcPts val="1800"/>
              </a:spcBef>
            </a:pPr>
            <a:r>
              <a:rPr lang="en-US" dirty="0">
                <a:latin typeface="Arial"/>
                <a:cs typeface="Arial"/>
              </a:rPr>
              <a:t>Track purchases of all products that fall within the 16 specified SABRC product categories.</a:t>
            </a:r>
          </a:p>
          <a:p>
            <a:pPr>
              <a:spcBef>
                <a:spcPts val="1800"/>
              </a:spcBef>
            </a:pPr>
            <a:r>
              <a:rPr lang="en-US" dirty="0"/>
              <a:t>Report total dollars spent on products that meet the minimum PCRC requirements.</a:t>
            </a:r>
          </a:p>
          <a:p>
            <a:pPr>
              <a:spcBef>
                <a:spcPts val="1800"/>
              </a:spcBef>
            </a:pPr>
            <a:r>
              <a:rPr lang="en-US" dirty="0">
                <a:latin typeface="Arial"/>
                <a:cs typeface="Arial"/>
              </a:rPr>
              <a:t>Procure at least 75% total dollars spent in all categories except paint, antifreeze and tires (50%)</a:t>
            </a:r>
          </a:p>
          <a:p>
            <a:pPr>
              <a:spcBef>
                <a:spcPts val="1800"/>
              </a:spcBef>
            </a:pPr>
            <a:r>
              <a:rPr lang="en-US" dirty="0">
                <a:latin typeface="Arial"/>
                <a:cs typeface="Arial"/>
              </a:rPr>
              <a:t>Annual training for all procurement officers, and their designees</a:t>
            </a:r>
          </a:p>
          <a:p>
            <a:pPr marL="0" indent="0">
              <a:spcBef>
                <a:spcPts val="1800"/>
              </a:spcBef>
              <a:buNone/>
            </a:pPr>
            <a:r>
              <a:rPr lang="en-US" sz="2100" b="1" dirty="0"/>
              <a:t>Public Contract Code (PCC)</a:t>
            </a:r>
          </a:p>
          <a:p>
            <a:pPr marL="0" indent="0">
              <a:spcBef>
                <a:spcPts val="1800"/>
              </a:spcBef>
              <a:buNone/>
            </a:pPr>
            <a:r>
              <a:rPr lang="en-US" sz="2100" b="1" dirty="0"/>
              <a:t>	</a:t>
            </a:r>
            <a:r>
              <a:rPr lang="en-US" sz="2100" b="1" dirty="0">
                <a:hlinkClick r:id="rId3"/>
              </a:rPr>
              <a:t>Sections 12200-12217</a:t>
            </a:r>
            <a:endParaRPr lang="en-US" sz="2100" dirty="0"/>
          </a:p>
        </p:txBody>
      </p:sp>
    </p:spTree>
    <p:extLst>
      <p:ext uri="{BB962C8B-B14F-4D97-AF65-F5344CB8AC3E}">
        <p14:creationId xmlns:p14="http://schemas.microsoft.com/office/powerpoint/2010/main" val="2993487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SABRC Definitions</a:t>
            </a:r>
          </a:p>
        </p:txBody>
      </p:sp>
      <p:sp>
        <p:nvSpPr>
          <p:cNvPr id="3" name="Content Placeholder 2"/>
          <p:cNvSpPr>
            <a:spLocks noGrp="1"/>
          </p:cNvSpPr>
          <p:nvPr>
            <p:ph sz="quarter" idx="10"/>
          </p:nvPr>
        </p:nvSpPr>
        <p:spPr>
          <a:xfrm>
            <a:off x="438523" y="1517910"/>
            <a:ext cx="10651842" cy="4412627"/>
          </a:xfrm>
        </p:spPr>
        <p:txBody>
          <a:bodyPr/>
          <a:lstStyle/>
          <a:p>
            <a:pPr marL="0" indent="0">
              <a:spcBef>
                <a:spcPts val="0"/>
              </a:spcBef>
              <a:spcAft>
                <a:spcPts val="1800"/>
              </a:spcAft>
              <a:buNone/>
            </a:pPr>
            <a:r>
              <a:rPr lang="en-US" b="1" dirty="0"/>
              <a:t>SABRC Reportable Purchase: </a:t>
            </a:r>
            <a:r>
              <a:rPr lang="en-US" dirty="0"/>
              <a:t>Any purchase of a product that falls within one of the 16 SABRC product categories</a:t>
            </a:r>
            <a:endParaRPr lang="en-US" sz="1200" dirty="0"/>
          </a:p>
          <a:p>
            <a:pPr marL="0" indent="0">
              <a:spcBef>
                <a:spcPts val="0"/>
              </a:spcBef>
              <a:spcAft>
                <a:spcPts val="1800"/>
              </a:spcAft>
              <a:buNone/>
            </a:pPr>
            <a:r>
              <a:rPr lang="en-US" b="1" dirty="0"/>
              <a:t>SABRC Compliant Purchase: </a:t>
            </a:r>
            <a:r>
              <a:rPr lang="en-US" dirty="0"/>
              <a:t>Any purchase of a product that falls within one of the 16 SABRC categories and meets the minimum post-consumer recycled content for the product category</a:t>
            </a:r>
          </a:p>
          <a:p>
            <a:pPr marL="0" indent="0">
              <a:spcBef>
                <a:spcPts val="0"/>
              </a:spcBef>
              <a:spcAft>
                <a:spcPts val="1800"/>
              </a:spcAft>
              <a:buNone/>
            </a:pPr>
            <a:r>
              <a:rPr lang="en-US" dirty="0"/>
              <a:t>Glass Example: </a:t>
            </a:r>
          </a:p>
          <a:p>
            <a:pPr marL="0" indent="0">
              <a:buNone/>
            </a:pPr>
            <a:endParaRPr lang="en-US" dirty="0"/>
          </a:p>
        </p:txBody>
      </p:sp>
      <p:pic>
        <p:nvPicPr>
          <p:cNvPr id="6" name="Picture 5" descr="Screenshot of SABRC Reportable versus SABRC Compliant products and purchases.">
            <a:extLst>
              <a:ext uri="{FF2B5EF4-FFF2-40B4-BE49-F238E27FC236}">
                <a16:creationId xmlns:a16="http://schemas.microsoft.com/office/drawing/2014/main" id="{431BA393-2462-ED68-7DC9-AA4E52E84802}"/>
              </a:ext>
            </a:extLst>
          </p:cNvPr>
          <p:cNvPicPr>
            <a:picLocks noChangeAspect="1"/>
          </p:cNvPicPr>
          <p:nvPr/>
        </p:nvPicPr>
        <p:blipFill>
          <a:blip r:embed="rId3"/>
          <a:stretch>
            <a:fillRect/>
          </a:stretch>
        </p:blipFill>
        <p:spPr>
          <a:xfrm>
            <a:off x="3833271" y="4015745"/>
            <a:ext cx="6653392" cy="2112688"/>
          </a:xfrm>
          <a:prstGeom prst="rect">
            <a:avLst/>
          </a:prstGeom>
        </p:spPr>
      </p:pic>
    </p:spTree>
    <p:extLst>
      <p:ext uri="{BB962C8B-B14F-4D97-AF65-F5344CB8AC3E}">
        <p14:creationId xmlns:p14="http://schemas.microsoft.com/office/powerpoint/2010/main" val="3095000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DBF07E9-EDE6-B93E-669A-37046325717A}"/>
              </a:ext>
            </a:extLst>
          </p:cNvPr>
          <p:cNvSpPr>
            <a:spLocks noGrp="1"/>
          </p:cNvSpPr>
          <p:nvPr>
            <p:ph type="title"/>
          </p:nvPr>
        </p:nvSpPr>
        <p:spPr/>
        <p:txBody>
          <a:bodyPr/>
          <a:lstStyle/>
          <a:p>
            <a:r>
              <a:rPr lang="en-US"/>
              <a:t>Where are products used?</a:t>
            </a:r>
          </a:p>
        </p:txBody>
      </p:sp>
      <p:pic>
        <p:nvPicPr>
          <p:cNvPr id="1026" name="Picture 2" descr="Graphical user interface&#10;&#10;Picture of where recycled products are used in the landscape.">
            <a:extLst>
              <a:ext uri="{FF2B5EF4-FFF2-40B4-BE49-F238E27FC236}">
                <a16:creationId xmlns:a16="http://schemas.microsoft.com/office/drawing/2014/main" id="{E34F2F9D-11C8-8577-C726-8A519F7AC782}"/>
              </a:ext>
              <a:ext uri="{C183D7F6-B498-43B3-948B-1728B52AA6E4}">
                <adec:decorative xmlns:adec="http://schemas.microsoft.com/office/drawing/2017/decorative" val="0"/>
              </a:ext>
            </a:extLst>
          </p:cNvPr>
          <p:cNvPicPr>
            <a:picLocks noGrp="1" noChangeAspect="1" noChangeArrowheads="1"/>
          </p:cNvPicPr>
          <p:nvPr>
            <p:ph sz="quarter" idx="10"/>
          </p:nvPr>
        </p:nvPicPr>
        <p:blipFill>
          <a:blip r:embed="rId3">
            <a:extLst>
              <a:ext uri="{28A0092B-C50C-407E-A947-70E740481C1C}">
                <a14:useLocalDpi xmlns:a14="http://schemas.microsoft.com/office/drawing/2010/main" val="0"/>
              </a:ext>
            </a:extLst>
          </a:blip>
          <a:srcRect/>
          <a:stretch>
            <a:fillRect/>
          </a:stretch>
        </p:blipFill>
        <p:spPr bwMode="auto">
          <a:xfrm>
            <a:off x="1582660" y="1450080"/>
            <a:ext cx="9664771" cy="4629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060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524" y="0"/>
            <a:ext cx="11848475" cy="1325563"/>
          </a:xfrm>
        </p:spPr>
        <p:txBody>
          <a:bodyPr>
            <a:normAutofit/>
          </a:bodyPr>
          <a:lstStyle/>
          <a:p>
            <a:r>
              <a:rPr lang="en-US" sz="3600"/>
              <a:t>AB 661 – Categories/Subcategories and minimum PCRC </a:t>
            </a:r>
          </a:p>
        </p:txBody>
      </p:sp>
      <p:sp>
        <p:nvSpPr>
          <p:cNvPr id="3" name="Content Placeholder 2"/>
          <p:cNvSpPr>
            <a:spLocks noGrp="1"/>
          </p:cNvSpPr>
          <p:nvPr>
            <p:ph sz="quarter" idx="10"/>
          </p:nvPr>
        </p:nvSpPr>
        <p:spPr>
          <a:xfrm>
            <a:off x="226937" y="1410625"/>
            <a:ext cx="1878310" cy="737152"/>
          </a:xfrm>
        </p:spPr>
        <p:txBody>
          <a:bodyPr>
            <a:normAutofit/>
          </a:bodyPr>
          <a:lstStyle/>
          <a:p>
            <a:pPr marL="0" indent="0">
              <a:lnSpc>
                <a:spcPct val="110000"/>
              </a:lnSpc>
              <a:buNone/>
            </a:pPr>
            <a:r>
              <a:rPr lang="en-US" sz="2000"/>
              <a:t>Section 12209</a:t>
            </a:r>
          </a:p>
        </p:txBody>
      </p:sp>
      <p:pic>
        <p:nvPicPr>
          <p:cNvPr id="4" name="Picture 3" descr="Table&#10;&#10;Table of 16 SABRC categories and subcategories">
            <a:extLst>
              <a:ext uri="{FF2B5EF4-FFF2-40B4-BE49-F238E27FC236}">
                <a16:creationId xmlns:a16="http://schemas.microsoft.com/office/drawing/2014/main" id="{5DDEF077-F53B-3B0B-FE84-732DADA5F09A}"/>
              </a:ext>
            </a:extLst>
          </p:cNvPr>
          <p:cNvPicPr>
            <a:picLocks noChangeAspect="1"/>
          </p:cNvPicPr>
          <p:nvPr/>
        </p:nvPicPr>
        <p:blipFill>
          <a:blip r:embed="rId3"/>
          <a:stretch>
            <a:fillRect/>
          </a:stretch>
        </p:blipFill>
        <p:spPr>
          <a:xfrm>
            <a:off x="1964375" y="1410625"/>
            <a:ext cx="9416307" cy="4720544"/>
          </a:xfrm>
          <a:prstGeom prst="rect">
            <a:avLst/>
          </a:prstGeom>
        </p:spPr>
      </p:pic>
    </p:spTree>
    <p:extLst>
      <p:ext uri="{BB962C8B-B14F-4D97-AF65-F5344CB8AC3E}">
        <p14:creationId xmlns:p14="http://schemas.microsoft.com/office/powerpoint/2010/main" val="2093222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AB 661 Updates – effective Jan 1</a:t>
            </a:r>
            <a:r>
              <a:rPr lang="en-US" sz="4000" baseline="30000" dirty="0"/>
              <a:t>st</a:t>
            </a:r>
            <a:r>
              <a:rPr lang="en-US" sz="4000" dirty="0"/>
              <a:t>, 2023  </a:t>
            </a:r>
          </a:p>
        </p:txBody>
      </p:sp>
      <p:sp>
        <p:nvSpPr>
          <p:cNvPr id="3" name="Content Placeholder 2"/>
          <p:cNvSpPr>
            <a:spLocks noGrp="1"/>
          </p:cNvSpPr>
          <p:nvPr>
            <p:ph sz="quarter" idx="10"/>
          </p:nvPr>
        </p:nvSpPr>
        <p:spPr>
          <a:xfrm>
            <a:off x="439589" y="1325563"/>
            <a:ext cx="11312822" cy="4894484"/>
          </a:xfrm>
        </p:spPr>
        <p:txBody>
          <a:bodyPr>
            <a:normAutofit fontScale="92500" lnSpcReduction="10000"/>
          </a:bodyPr>
          <a:lstStyle/>
          <a:p>
            <a:pPr marL="0" indent="0">
              <a:lnSpc>
                <a:spcPct val="110000"/>
              </a:lnSpc>
              <a:buNone/>
            </a:pPr>
            <a:r>
              <a:rPr lang="en-US" b="1"/>
              <a:t>Section 12201(c)</a:t>
            </a:r>
          </a:p>
          <a:p>
            <a:pPr>
              <a:lnSpc>
                <a:spcPct val="110000"/>
              </a:lnSpc>
            </a:pPr>
            <a:r>
              <a:rPr lang="en-US"/>
              <a:t>Fitness and quality are equal</a:t>
            </a:r>
          </a:p>
          <a:p>
            <a:pPr>
              <a:lnSpc>
                <a:spcPct val="110000"/>
              </a:lnSpc>
            </a:pPr>
            <a:r>
              <a:rPr lang="en-US"/>
              <a:t>Recycled products are no more than 10% greater total cost</a:t>
            </a:r>
          </a:p>
          <a:p>
            <a:pPr marL="0" indent="0">
              <a:lnSpc>
                <a:spcPct val="110000"/>
              </a:lnSpc>
              <a:buNone/>
            </a:pPr>
            <a:r>
              <a:rPr lang="en-US" i="1"/>
              <a:t>and one of the following apply…</a:t>
            </a:r>
          </a:p>
          <a:p>
            <a:pPr>
              <a:lnSpc>
                <a:spcPct val="110000"/>
              </a:lnSpc>
            </a:pPr>
            <a:r>
              <a:rPr lang="en-US"/>
              <a:t>The agency uses leveraged procurement agreement (LPA) through which both recycled and nonrecycled products are available</a:t>
            </a:r>
          </a:p>
          <a:p>
            <a:pPr>
              <a:lnSpc>
                <a:spcPct val="110000"/>
              </a:lnSpc>
            </a:pPr>
            <a:r>
              <a:rPr lang="en-US"/>
              <a:t>The agency is awarding contract using Sec 14838.5 of Government Code and received offers for both recycled and nonrecycled products.</a:t>
            </a:r>
          </a:p>
          <a:p>
            <a:pPr>
              <a:lnSpc>
                <a:spcPct val="110000"/>
              </a:lnSpc>
            </a:pPr>
            <a:r>
              <a:rPr lang="en-US"/>
              <a:t>The agency awards a contract without soliciting multiple offers based that the price is fair and reasonable.</a:t>
            </a:r>
          </a:p>
        </p:txBody>
      </p:sp>
    </p:spTree>
    <p:extLst>
      <p:ext uri="{BB962C8B-B14F-4D97-AF65-F5344CB8AC3E}">
        <p14:creationId xmlns:p14="http://schemas.microsoft.com/office/powerpoint/2010/main" val="115865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AB 661 Updates   </a:t>
            </a:r>
          </a:p>
        </p:txBody>
      </p:sp>
      <p:sp>
        <p:nvSpPr>
          <p:cNvPr id="3" name="Content Placeholder 2"/>
          <p:cNvSpPr>
            <a:spLocks noGrp="1"/>
          </p:cNvSpPr>
          <p:nvPr>
            <p:ph sz="quarter" idx="10"/>
          </p:nvPr>
        </p:nvSpPr>
        <p:spPr>
          <a:xfrm>
            <a:off x="439589" y="1325563"/>
            <a:ext cx="11312822" cy="4894484"/>
          </a:xfrm>
        </p:spPr>
        <p:txBody>
          <a:bodyPr>
            <a:normAutofit lnSpcReduction="10000"/>
          </a:bodyPr>
          <a:lstStyle/>
          <a:p>
            <a:pPr marL="0" indent="0">
              <a:lnSpc>
                <a:spcPct val="110000"/>
              </a:lnSpc>
              <a:buNone/>
            </a:pPr>
            <a:r>
              <a:rPr lang="en-US" b="1"/>
              <a:t>Section 12202</a:t>
            </a:r>
          </a:p>
          <a:p>
            <a:pPr>
              <a:lnSpc>
                <a:spcPct val="110000"/>
              </a:lnSpc>
            </a:pPr>
            <a:r>
              <a:rPr lang="en-US"/>
              <a:t>The University of California is not subject to procurement requirements but shall:</a:t>
            </a:r>
          </a:p>
          <a:p>
            <a:pPr lvl="1">
              <a:lnSpc>
                <a:spcPct val="110000"/>
              </a:lnSpc>
            </a:pPr>
            <a:r>
              <a:rPr lang="en-US"/>
              <a:t>report on purchases in the product lists in Section 12207 </a:t>
            </a:r>
          </a:p>
          <a:p>
            <a:pPr lvl="1">
              <a:lnSpc>
                <a:spcPct val="110000"/>
              </a:lnSpc>
            </a:pPr>
            <a:r>
              <a:rPr lang="en-US"/>
              <a:t>What percentage of those purchases met the associated minimum recycled content requirements in Section 12209.</a:t>
            </a:r>
          </a:p>
          <a:p>
            <a:pPr marL="0" indent="0">
              <a:lnSpc>
                <a:spcPct val="110000"/>
              </a:lnSpc>
              <a:buNone/>
            </a:pPr>
            <a:r>
              <a:rPr lang="en-US" b="1"/>
              <a:t>Section 12203</a:t>
            </a:r>
          </a:p>
          <a:p>
            <a:pPr>
              <a:lnSpc>
                <a:spcPct val="110000"/>
              </a:lnSpc>
            </a:pPr>
            <a:r>
              <a:rPr lang="en-US"/>
              <a:t>The agencies shall require contracted businesses to use recycled products to the maximum extent economically feasible in performance of the contracted work  </a:t>
            </a:r>
          </a:p>
        </p:txBody>
      </p:sp>
    </p:spTree>
    <p:extLst>
      <p:ext uri="{BB962C8B-B14F-4D97-AF65-F5344CB8AC3E}">
        <p14:creationId xmlns:p14="http://schemas.microsoft.com/office/powerpoint/2010/main" val="1099813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AB 661 Updates </a:t>
            </a:r>
            <a:r>
              <a:rPr lang="en-US" sz="2800" dirty="0"/>
              <a:t>(continued)  </a:t>
            </a:r>
            <a:endParaRPr lang="en-US" dirty="0"/>
          </a:p>
        </p:txBody>
      </p:sp>
      <p:sp>
        <p:nvSpPr>
          <p:cNvPr id="3" name="Content Placeholder 2"/>
          <p:cNvSpPr>
            <a:spLocks noGrp="1"/>
          </p:cNvSpPr>
          <p:nvPr>
            <p:ph sz="quarter" idx="10"/>
          </p:nvPr>
        </p:nvSpPr>
        <p:spPr>
          <a:xfrm>
            <a:off x="439589" y="1325563"/>
            <a:ext cx="11312822" cy="4894484"/>
          </a:xfrm>
        </p:spPr>
        <p:txBody>
          <a:bodyPr>
            <a:normAutofit fontScale="92500" lnSpcReduction="10000"/>
          </a:bodyPr>
          <a:lstStyle/>
          <a:p>
            <a:pPr marL="0" indent="0">
              <a:lnSpc>
                <a:spcPct val="110000"/>
              </a:lnSpc>
              <a:buNone/>
            </a:pPr>
            <a:r>
              <a:rPr lang="en-US" b="1" dirty="0"/>
              <a:t>Section 12211</a:t>
            </a:r>
          </a:p>
          <a:p>
            <a:pPr>
              <a:lnSpc>
                <a:spcPct val="110000"/>
              </a:lnSpc>
            </a:pPr>
            <a:r>
              <a:rPr lang="en-US" dirty="0"/>
              <a:t>Annual reporting to CalRecycle on purchases within the 16 categories </a:t>
            </a:r>
          </a:p>
          <a:p>
            <a:pPr marL="0" indent="0">
              <a:lnSpc>
                <a:spcPct val="110000"/>
              </a:lnSpc>
              <a:buNone/>
            </a:pPr>
            <a:r>
              <a:rPr lang="en-US" b="1" dirty="0"/>
              <a:t>Section 12217</a:t>
            </a:r>
          </a:p>
          <a:p>
            <a:pPr>
              <a:lnSpc>
                <a:spcPct val="110000"/>
              </a:lnSpc>
            </a:pPr>
            <a:r>
              <a:rPr lang="en-US"/>
              <a:t>Required annual training for procurement and contracting officers from all agencies.  </a:t>
            </a:r>
          </a:p>
          <a:p>
            <a:pPr>
              <a:lnSpc>
                <a:spcPct val="110000"/>
              </a:lnSpc>
            </a:pPr>
            <a:r>
              <a:rPr lang="en-US" dirty="0"/>
              <a:t>Training will  be a joint effort between CalRecycle and DGS through </a:t>
            </a:r>
            <a:r>
              <a:rPr lang="en-US" dirty="0">
                <a:hlinkClick r:id="rId3"/>
              </a:rPr>
              <a:t>CalPCA</a:t>
            </a:r>
            <a:endParaRPr lang="en-US" dirty="0"/>
          </a:p>
          <a:p>
            <a:pPr>
              <a:lnSpc>
                <a:spcPct val="110000"/>
              </a:lnSpc>
            </a:pPr>
            <a:r>
              <a:rPr lang="en-US" dirty="0"/>
              <a:t>Each agency shall establish purchasing practices of products with post-consumer recycled content, or require the vendor has a take back program for proper management after use.</a:t>
            </a:r>
          </a:p>
        </p:txBody>
      </p:sp>
    </p:spTree>
    <p:extLst>
      <p:ext uri="{BB962C8B-B14F-4D97-AF65-F5344CB8AC3E}">
        <p14:creationId xmlns:p14="http://schemas.microsoft.com/office/powerpoint/2010/main" val="2312876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Other Reportable Products</a:t>
            </a:r>
          </a:p>
        </p:txBody>
      </p:sp>
      <p:sp>
        <p:nvSpPr>
          <p:cNvPr id="3" name="Content Placeholder 2"/>
          <p:cNvSpPr>
            <a:spLocks noGrp="1"/>
          </p:cNvSpPr>
          <p:nvPr>
            <p:ph sz="quarter" idx="10"/>
          </p:nvPr>
        </p:nvSpPr>
        <p:spPr/>
        <p:txBody>
          <a:bodyPr/>
          <a:lstStyle/>
          <a:p>
            <a:pPr marL="0" indent="0">
              <a:buNone/>
            </a:pPr>
            <a:r>
              <a:rPr lang="en-US" b="1"/>
              <a:t>Reused or Refurbished products </a:t>
            </a:r>
            <a:r>
              <a:rPr lang="en-US"/>
              <a:t>automatically qualify as SABRC compliant in all product categories (and there is no minimum post-consumer recycled content requirement).</a:t>
            </a:r>
          </a:p>
          <a:p>
            <a:pPr marL="0" indent="0">
              <a:buNone/>
            </a:pPr>
            <a:endParaRPr lang="en-US" sz="1050"/>
          </a:p>
          <a:p>
            <a:pPr marL="695325" lvl="1" indent="-457200"/>
            <a:r>
              <a:rPr lang="en-US" sz="2800"/>
              <a:t>Report the total cost in the appropriate product category</a:t>
            </a:r>
          </a:p>
          <a:p>
            <a:pPr marL="695325" lvl="1" indent="-457200"/>
            <a:r>
              <a:rPr lang="en-US" sz="2800"/>
              <a:t>Examples:</a:t>
            </a:r>
          </a:p>
          <a:p>
            <a:pPr marL="1371600" lvl="2" indent="-457200">
              <a:buFont typeface="Courier New" panose="02070309020205020404" pitchFamily="49" charset="0"/>
              <a:buChar char="o"/>
            </a:pPr>
            <a:r>
              <a:rPr lang="en-US" sz="2800"/>
              <a:t>Reused metal file cabinets from another agency</a:t>
            </a:r>
          </a:p>
          <a:p>
            <a:pPr marL="1371600" lvl="2" indent="-457200">
              <a:buFont typeface="Courier New" panose="02070309020205020404" pitchFamily="49" charset="0"/>
              <a:buChar char="o"/>
            </a:pPr>
            <a:r>
              <a:rPr lang="en-US" sz="2800"/>
              <a:t>Refurbished chairs or equipment</a:t>
            </a:r>
          </a:p>
          <a:p>
            <a:pPr lvl="2"/>
            <a:endParaRPr lang="en-US"/>
          </a:p>
        </p:txBody>
      </p:sp>
    </p:spTree>
    <p:extLst>
      <p:ext uri="{BB962C8B-B14F-4D97-AF65-F5344CB8AC3E}">
        <p14:creationId xmlns:p14="http://schemas.microsoft.com/office/powerpoint/2010/main" val="762906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Composite Products</a:t>
            </a:r>
          </a:p>
        </p:txBody>
      </p:sp>
      <p:sp>
        <p:nvSpPr>
          <p:cNvPr id="3" name="Content Placeholder 2"/>
          <p:cNvSpPr>
            <a:spLocks noGrp="1"/>
          </p:cNvSpPr>
          <p:nvPr>
            <p:ph sz="quarter" idx="10"/>
          </p:nvPr>
        </p:nvSpPr>
        <p:spPr>
          <a:xfrm>
            <a:off x="464649" y="1424764"/>
            <a:ext cx="11312823" cy="4720006"/>
          </a:xfrm>
        </p:spPr>
        <p:txBody>
          <a:bodyPr>
            <a:normAutofit fontScale="47500" lnSpcReduction="20000"/>
          </a:bodyPr>
          <a:lstStyle/>
          <a:p>
            <a:pPr marL="0" indent="0">
              <a:buNone/>
            </a:pPr>
            <a:r>
              <a:rPr lang="en-US" sz="5100" b="1" dirty="0"/>
              <a:t>Composite Product </a:t>
            </a:r>
            <a:r>
              <a:rPr lang="en-US" sz="5100" dirty="0"/>
              <a:t>is</a:t>
            </a:r>
            <a:r>
              <a:rPr lang="en-US" sz="5100" b="1" dirty="0"/>
              <a:t> </a:t>
            </a:r>
            <a:r>
              <a:rPr lang="en-US" sz="5100" dirty="0"/>
              <a:t>any product consisting of two more material types.</a:t>
            </a:r>
          </a:p>
          <a:p>
            <a:pPr marL="0" indent="0">
              <a:buNone/>
            </a:pPr>
            <a:endParaRPr lang="en-US" sz="5100" dirty="0"/>
          </a:p>
          <a:p>
            <a:pPr>
              <a:lnSpc>
                <a:spcPct val="120000"/>
              </a:lnSpc>
            </a:pPr>
            <a:r>
              <a:rPr lang="en-US" sz="5100" dirty="0"/>
              <a:t>A composite product may only be reported in </a:t>
            </a:r>
            <a:r>
              <a:rPr lang="en-US" sz="5100" i="1" u="sng" dirty="0"/>
              <a:t>one</a:t>
            </a:r>
            <a:r>
              <a:rPr lang="en-US" sz="5100" dirty="0"/>
              <a:t> SABRC category.  The cost cannot be divided between different product categories.</a:t>
            </a:r>
          </a:p>
          <a:p>
            <a:pPr>
              <a:lnSpc>
                <a:spcPct val="120000"/>
              </a:lnSpc>
            </a:pPr>
            <a:r>
              <a:rPr lang="en-US" sz="5100" dirty="0"/>
              <a:t>The </a:t>
            </a:r>
            <a:r>
              <a:rPr lang="en-US" sz="5100" b="1" u="sng" dirty="0"/>
              <a:t>entire</a:t>
            </a:r>
            <a:r>
              <a:rPr lang="en-US" sz="5100" dirty="0"/>
              <a:t> purchase cost may be reported for SABRC if </a:t>
            </a:r>
            <a:r>
              <a:rPr lang="en-US" sz="5100" b="1" u="sng" dirty="0"/>
              <a:t>more than half</a:t>
            </a:r>
            <a:r>
              <a:rPr lang="en-US" sz="5100" dirty="0"/>
              <a:t> of the product as a whole (by weight or volume) is made from a single SABRC reportable material.</a:t>
            </a:r>
          </a:p>
          <a:p>
            <a:pPr>
              <a:lnSpc>
                <a:spcPct val="120000"/>
              </a:lnSpc>
            </a:pPr>
            <a:r>
              <a:rPr lang="en-US" sz="5100" dirty="0"/>
              <a:t>Example: a PCRC product made of 10 pounds of metal and 5 pounds of plastic costs $100 dollars, should be reported as: </a:t>
            </a:r>
          </a:p>
          <a:p>
            <a:pPr marL="0" indent="0">
              <a:lnSpc>
                <a:spcPct val="120000"/>
              </a:lnSpc>
              <a:spcBef>
                <a:spcPts val="0"/>
              </a:spcBef>
              <a:buNone/>
            </a:pPr>
            <a:r>
              <a:rPr lang="en-US" sz="5100" dirty="0"/>
              <a:t>	Category: Metal, Reportable Dollars = $100 and SABRC Compliant </a:t>
            </a:r>
          </a:p>
          <a:p>
            <a:pPr marL="0" indent="0">
              <a:lnSpc>
                <a:spcPct val="120000"/>
              </a:lnSpc>
              <a:spcBef>
                <a:spcPts val="0"/>
              </a:spcBef>
              <a:buNone/>
            </a:pPr>
            <a:r>
              <a:rPr lang="en-US" sz="5100" dirty="0"/>
              <a:t>	Dollars = $100</a:t>
            </a:r>
            <a:endParaRPr lang="en-US" sz="2900" dirty="0"/>
          </a:p>
        </p:txBody>
      </p:sp>
    </p:spTree>
    <p:extLst>
      <p:ext uri="{BB962C8B-B14F-4D97-AF65-F5344CB8AC3E}">
        <p14:creationId xmlns:p14="http://schemas.microsoft.com/office/powerpoint/2010/main" val="3402123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to find PCRC products</a:t>
            </a:r>
          </a:p>
        </p:txBody>
      </p:sp>
      <p:sp>
        <p:nvSpPr>
          <p:cNvPr id="3" name="Content Placeholder 2"/>
          <p:cNvSpPr>
            <a:spLocks noGrp="1"/>
          </p:cNvSpPr>
          <p:nvPr>
            <p:ph sz="quarter" idx="10"/>
          </p:nvPr>
        </p:nvSpPr>
        <p:spPr>
          <a:xfrm>
            <a:off x="464649" y="1627632"/>
            <a:ext cx="10394475" cy="4480560"/>
          </a:xfrm>
        </p:spPr>
        <p:txBody>
          <a:bodyPr>
            <a:normAutofit fontScale="92500" lnSpcReduction="20000"/>
          </a:bodyPr>
          <a:lstStyle/>
          <a:p>
            <a:pPr marL="457200" indent="-457200">
              <a:buFont typeface="Wingdings" panose="05000000000000000000" pitchFamily="2" charset="2"/>
              <a:buChar char="Ø"/>
            </a:pPr>
            <a:r>
              <a:rPr lang="en-US"/>
              <a:t>DGS</a:t>
            </a:r>
          </a:p>
          <a:p>
            <a:pPr marL="914400" indent="-457200"/>
            <a:r>
              <a:rPr lang="en-US">
                <a:hlinkClick r:id="rId3"/>
              </a:rPr>
              <a:t>E-Procure</a:t>
            </a:r>
            <a:r>
              <a:rPr lang="en-US"/>
              <a:t>: www.caleprocure.ca.gov</a:t>
            </a:r>
          </a:p>
          <a:p>
            <a:pPr marL="914400" indent="-457200">
              <a:lnSpc>
                <a:spcPct val="110000"/>
              </a:lnSpc>
            </a:pPr>
            <a:r>
              <a:rPr lang="en-US">
                <a:hlinkClick r:id="rId4"/>
              </a:rPr>
              <a:t>Buying Green</a:t>
            </a:r>
            <a:r>
              <a:rPr lang="en-US"/>
              <a:t>: www.dgs.ca.gov/PD/Resources/Find-EPP-Goods-and-Services</a:t>
            </a:r>
          </a:p>
          <a:p>
            <a:pPr marL="1828800" lvl="2" indent="-457200">
              <a:lnSpc>
                <a:spcPct val="110000"/>
              </a:lnSpc>
              <a:buFont typeface="Courier New" panose="02070309020205020404" pitchFamily="49" charset="0"/>
              <a:buChar char="o"/>
            </a:pPr>
            <a:r>
              <a:rPr lang="en-US"/>
              <a:t>Statewide Plastic  Bags (</a:t>
            </a:r>
            <a:r>
              <a:rPr lang="en-US">
                <a:hlinkClick r:id="rId5"/>
              </a:rPr>
              <a:t>Contract ID 1-18-81-05</a:t>
            </a:r>
            <a:r>
              <a:rPr lang="en-US"/>
              <a:t>)</a:t>
            </a:r>
          </a:p>
          <a:p>
            <a:pPr marL="914400" indent="-457200">
              <a:lnSpc>
                <a:spcPct val="110000"/>
              </a:lnSpc>
            </a:pPr>
            <a:endParaRPr lang="en-US" sz="1500"/>
          </a:p>
          <a:p>
            <a:pPr marL="0" indent="0">
              <a:buNone/>
            </a:pPr>
            <a:r>
              <a:rPr lang="en-US"/>
              <a:t>Statewide contracts with SABRC compliant products:</a:t>
            </a:r>
          </a:p>
          <a:p>
            <a:pPr marL="914400" indent="-457200"/>
            <a:r>
              <a:rPr lang="en-US"/>
              <a:t>Recycled Bond Paper (</a:t>
            </a:r>
            <a:r>
              <a:rPr lang="en-US">
                <a:hlinkClick r:id="rId6"/>
              </a:rPr>
              <a:t>Contract ID 1-17-75-30</a:t>
            </a:r>
            <a:r>
              <a:rPr lang="en-US"/>
              <a:t>)</a:t>
            </a:r>
          </a:p>
          <a:p>
            <a:pPr marL="914400" indent="-457200"/>
            <a:r>
              <a:rPr lang="en-US"/>
              <a:t>Recycled Envelopes (</a:t>
            </a:r>
            <a:r>
              <a:rPr lang="en-US">
                <a:hlinkClick r:id="rId7"/>
              </a:rPr>
              <a:t>Contract ID 1-21-75-04</a:t>
            </a:r>
            <a:r>
              <a:rPr lang="en-US"/>
              <a:t>)</a:t>
            </a:r>
          </a:p>
          <a:p>
            <a:pPr marL="914400" indent="-457200"/>
            <a:r>
              <a:rPr lang="en-US"/>
              <a:t>Recycled Newsprint (</a:t>
            </a:r>
            <a:r>
              <a:rPr lang="en-US">
                <a:hlinkClick r:id="rId8"/>
              </a:rPr>
              <a:t>Contract ID 1-19-75-41A</a:t>
            </a:r>
            <a:r>
              <a:rPr lang="en-US"/>
              <a:t>)</a:t>
            </a:r>
          </a:p>
          <a:p>
            <a:pPr marL="914400" indent="-457200"/>
            <a:r>
              <a:rPr lang="en-US"/>
              <a:t>Recycled Exterior Paint (</a:t>
            </a:r>
            <a:r>
              <a:rPr lang="en-US">
                <a:hlinkClick r:id="rId9"/>
              </a:rPr>
              <a:t>Contract ID 1-21-80-10</a:t>
            </a:r>
            <a:r>
              <a:rPr lang="en-US"/>
              <a:t>)</a:t>
            </a:r>
          </a:p>
          <a:p>
            <a:endParaRPr lang="en-US"/>
          </a:p>
        </p:txBody>
      </p:sp>
    </p:spTree>
    <p:extLst>
      <p:ext uri="{BB962C8B-B14F-4D97-AF65-F5344CB8AC3E}">
        <p14:creationId xmlns:p14="http://schemas.microsoft.com/office/powerpoint/2010/main" val="2845902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649" y="0"/>
            <a:ext cx="10394476" cy="1325563"/>
          </a:xfrm>
        </p:spPr>
        <p:txBody>
          <a:bodyPr/>
          <a:lstStyle/>
          <a:p>
            <a:r>
              <a:rPr lang="en-US"/>
              <a:t>More ways to find PCRC products</a:t>
            </a:r>
          </a:p>
        </p:txBody>
      </p:sp>
      <p:sp>
        <p:nvSpPr>
          <p:cNvPr id="3" name="Content Placeholder 2"/>
          <p:cNvSpPr>
            <a:spLocks noGrp="1"/>
          </p:cNvSpPr>
          <p:nvPr>
            <p:ph sz="quarter" idx="10"/>
          </p:nvPr>
        </p:nvSpPr>
        <p:spPr>
          <a:xfrm>
            <a:off x="464649" y="1536192"/>
            <a:ext cx="10394475" cy="4590287"/>
          </a:xfrm>
        </p:spPr>
        <p:txBody>
          <a:bodyPr>
            <a:normAutofit fontScale="92500" lnSpcReduction="10000"/>
          </a:bodyPr>
          <a:lstStyle/>
          <a:p>
            <a:pPr marL="457200" indent="-457200">
              <a:spcBef>
                <a:spcPts val="1200"/>
              </a:spcBef>
              <a:buFont typeface="Wingdings" panose="05000000000000000000" pitchFamily="2" charset="2"/>
              <a:buChar char="Ø"/>
            </a:pPr>
            <a:r>
              <a:rPr lang="en-US"/>
              <a:t>CalRecycle webpages:</a:t>
            </a:r>
          </a:p>
          <a:p>
            <a:pPr marL="914400" indent="-457200">
              <a:spcBef>
                <a:spcPts val="1200"/>
              </a:spcBef>
            </a:pPr>
            <a:r>
              <a:rPr lang="en-US">
                <a:hlinkClick r:id="rId3"/>
              </a:rPr>
              <a:t>SABRC Product Category</a:t>
            </a:r>
            <a:r>
              <a:rPr lang="en-US"/>
              <a:t> webpages: calrecycle.ca.gov/</a:t>
            </a:r>
            <a:r>
              <a:rPr lang="en-US" err="1"/>
              <a:t>BuyRecycled</a:t>
            </a:r>
            <a:r>
              <a:rPr lang="en-US"/>
              <a:t>/</a:t>
            </a:r>
            <a:r>
              <a:rPr lang="en-US" err="1"/>
              <a:t>StateAgency</a:t>
            </a:r>
            <a:r>
              <a:rPr lang="en-US"/>
              <a:t>/Categories/</a:t>
            </a:r>
          </a:p>
          <a:p>
            <a:pPr marL="914400" indent="-457200">
              <a:spcBef>
                <a:spcPts val="1200"/>
              </a:spcBef>
            </a:pPr>
            <a:r>
              <a:rPr lang="en-US"/>
              <a:t>Tire-Derived Product (</a:t>
            </a:r>
            <a:r>
              <a:rPr lang="en-US">
                <a:hlinkClick r:id="rId4"/>
              </a:rPr>
              <a:t>TDP</a:t>
            </a:r>
            <a:r>
              <a:rPr lang="en-US"/>
              <a:t>) Catalog: e-productcatalog.com/</a:t>
            </a:r>
            <a:r>
              <a:rPr lang="en-US" err="1"/>
              <a:t>TDPCatalog</a:t>
            </a:r>
            <a:r>
              <a:rPr lang="en-US"/>
              <a:t>/</a:t>
            </a:r>
          </a:p>
          <a:p>
            <a:pPr marL="914400" indent="-457200">
              <a:spcBef>
                <a:spcPts val="1200"/>
              </a:spcBef>
            </a:pPr>
            <a:r>
              <a:rPr lang="en-US"/>
              <a:t>Plastic </a:t>
            </a:r>
            <a:r>
              <a:rPr lang="en-US">
                <a:hlinkClick r:id="rId5"/>
              </a:rPr>
              <a:t>Trash Bag List</a:t>
            </a:r>
            <a:r>
              <a:rPr lang="en-US"/>
              <a:t>: calrecycle.ca.gov/</a:t>
            </a:r>
            <a:r>
              <a:rPr lang="en-US" err="1"/>
              <a:t>buyrecycled</a:t>
            </a:r>
            <a:r>
              <a:rPr lang="en-US"/>
              <a:t>/</a:t>
            </a:r>
            <a:r>
              <a:rPr lang="en-US" err="1"/>
              <a:t>trashbags</a:t>
            </a:r>
            <a:r>
              <a:rPr lang="en-US"/>
              <a:t>/</a:t>
            </a:r>
            <a:r>
              <a:rPr lang="en-US" err="1"/>
              <a:t>complylist</a:t>
            </a:r>
            <a:endParaRPr lang="en-US"/>
          </a:p>
          <a:p>
            <a:pPr marL="914400" indent="-457200">
              <a:spcBef>
                <a:spcPts val="1200"/>
              </a:spcBef>
            </a:pPr>
            <a:r>
              <a:rPr lang="en-US"/>
              <a:t>Recycled-Content Product Manufacturers (</a:t>
            </a:r>
            <a:r>
              <a:rPr lang="en-US">
                <a:hlinkClick r:id="rId6"/>
              </a:rPr>
              <a:t>RCPM</a:t>
            </a:r>
            <a:r>
              <a:rPr lang="en-US"/>
              <a:t>) directory: www2.calrecycle.ca.gov/buyrecycled/manufacturers/directory/</a:t>
            </a:r>
          </a:p>
          <a:p>
            <a:pPr marL="914400" indent="-457200">
              <a:spcBef>
                <a:spcPts val="1200"/>
              </a:spcBef>
            </a:pPr>
            <a:r>
              <a:rPr lang="en-US"/>
              <a:t>Sustainable Packaging Act (</a:t>
            </a:r>
            <a:r>
              <a:rPr lang="en-US">
                <a:hlinkClick r:id="rId7"/>
              </a:rPr>
              <a:t>SB 1335</a:t>
            </a:r>
            <a:r>
              <a:rPr lang="en-US"/>
              <a:t>): www.calrecycle.ca.gov/laws/rulemaking/foodservice</a:t>
            </a:r>
          </a:p>
          <a:p>
            <a:endParaRPr lang="en-US"/>
          </a:p>
        </p:txBody>
      </p:sp>
    </p:spTree>
    <p:extLst>
      <p:ext uri="{BB962C8B-B14F-4D97-AF65-F5344CB8AC3E}">
        <p14:creationId xmlns:p14="http://schemas.microsoft.com/office/powerpoint/2010/main" val="2515273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524" y="0"/>
            <a:ext cx="11452236" cy="1325563"/>
          </a:xfrm>
        </p:spPr>
        <p:txBody>
          <a:bodyPr/>
          <a:lstStyle/>
          <a:p>
            <a:r>
              <a:rPr lang="en-US"/>
              <a:t>Additional Resources for PCRC Products</a:t>
            </a:r>
          </a:p>
        </p:txBody>
      </p:sp>
      <p:sp>
        <p:nvSpPr>
          <p:cNvPr id="3" name="Content Placeholder 2"/>
          <p:cNvSpPr>
            <a:spLocks noGrp="1"/>
          </p:cNvSpPr>
          <p:nvPr>
            <p:ph sz="quarter" idx="10"/>
          </p:nvPr>
        </p:nvSpPr>
        <p:spPr>
          <a:xfrm>
            <a:off x="464649" y="1554480"/>
            <a:ext cx="10394475" cy="4443985"/>
          </a:xfrm>
        </p:spPr>
        <p:txBody>
          <a:bodyPr>
            <a:normAutofit lnSpcReduction="10000"/>
          </a:bodyPr>
          <a:lstStyle/>
          <a:p>
            <a:pPr marL="457200" indent="-457200">
              <a:spcBef>
                <a:spcPts val="1200"/>
              </a:spcBef>
              <a:buFont typeface="Wingdings" panose="05000000000000000000" pitchFamily="2" charset="2"/>
              <a:buChar char="Ø"/>
            </a:pPr>
            <a:r>
              <a:rPr lang="en-US"/>
              <a:t>Prison Industry Authority (</a:t>
            </a:r>
            <a:r>
              <a:rPr lang="en-US">
                <a:hlinkClick r:id="rId3"/>
              </a:rPr>
              <a:t>PIA</a:t>
            </a:r>
            <a:r>
              <a:rPr lang="en-US"/>
              <a:t>): catalog.calpia.ca.gov</a:t>
            </a:r>
          </a:p>
          <a:p>
            <a:pPr marL="457200" indent="-457200">
              <a:spcBef>
                <a:spcPts val="1200"/>
              </a:spcBef>
              <a:buFont typeface="Wingdings" panose="05000000000000000000" pitchFamily="2" charset="2"/>
              <a:buChar char="Ø"/>
            </a:pPr>
            <a:r>
              <a:rPr lang="en-US"/>
              <a:t>US EPA’s Comprehensive Procurement Guideline (</a:t>
            </a:r>
            <a:r>
              <a:rPr lang="en-US">
                <a:hlinkClick r:id="rId4"/>
              </a:rPr>
              <a:t>CPG</a:t>
            </a:r>
            <a:r>
              <a:rPr lang="en-US"/>
              <a:t>) program: www.epa.gov/smm/comprehensive-procurement-guideline-cpg-program</a:t>
            </a:r>
          </a:p>
          <a:p>
            <a:pPr marL="457200" indent="-457200">
              <a:spcBef>
                <a:spcPts val="1200"/>
              </a:spcBef>
              <a:buFont typeface="Wingdings" panose="05000000000000000000" pitchFamily="2" charset="2"/>
              <a:buChar char="Ø"/>
            </a:pPr>
            <a:r>
              <a:rPr lang="en-US"/>
              <a:t>Green Office Supply Catalogs:</a:t>
            </a:r>
          </a:p>
          <a:p>
            <a:pPr marL="914400" indent="-457200"/>
            <a:r>
              <a:rPr lang="en-US">
                <a:hlinkClick r:id="rId5"/>
              </a:rPr>
              <a:t>Office Depot</a:t>
            </a:r>
            <a:r>
              <a:rPr lang="en-US"/>
              <a:t>: www.officedepot.com/cm/marketing/greener-office</a:t>
            </a:r>
          </a:p>
          <a:p>
            <a:pPr marL="914400" indent="-457200"/>
            <a:r>
              <a:rPr lang="en-US">
                <a:hlinkClick r:id="rId6"/>
              </a:rPr>
              <a:t>Staples</a:t>
            </a:r>
            <a:r>
              <a:rPr lang="en-US"/>
              <a:t>: www.staples.com/sbd/cre/marketing/sustainability-center/</a:t>
            </a:r>
          </a:p>
          <a:p>
            <a:pPr marL="457200" indent="-457200">
              <a:buFont typeface="Wingdings" panose="05000000000000000000" pitchFamily="2" charset="2"/>
              <a:buChar char="Ø"/>
            </a:pPr>
            <a:r>
              <a:rPr lang="en-US"/>
              <a:t>REUSE!</a:t>
            </a:r>
          </a:p>
        </p:txBody>
      </p:sp>
    </p:spTree>
    <p:extLst>
      <p:ext uri="{BB962C8B-B14F-4D97-AF65-F5344CB8AC3E}">
        <p14:creationId xmlns:p14="http://schemas.microsoft.com/office/powerpoint/2010/main" val="3585292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Certification</a:t>
            </a:r>
          </a:p>
        </p:txBody>
      </p:sp>
      <p:sp>
        <p:nvSpPr>
          <p:cNvPr id="3" name="Content Placeholder 2"/>
          <p:cNvSpPr>
            <a:spLocks noGrp="1"/>
          </p:cNvSpPr>
          <p:nvPr>
            <p:ph sz="quarter" idx="10"/>
          </p:nvPr>
        </p:nvSpPr>
        <p:spPr>
          <a:xfrm>
            <a:off x="464649" y="1629509"/>
            <a:ext cx="10394475" cy="4255476"/>
          </a:xfrm>
        </p:spPr>
        <p:txBody>
          <a:bodyPr/>
          <a:lstStyle/>
          <a:p>
            <a:pPr marL="0" indent="0">
              <a:buNone/>
            </a:pPr>
            <a:r>
              <a:rPr lang="en-US" dirty="0"/>
              <a:t>All state agencies and business vendors are required to certify the minimum percentage, if not the exact percentage, of post-consumer</a:t>
            </a:r>
            <a:r>
              <a:rPr lang="en-US" dirty="0">
                <a:solidFill>
                  <a:schemeClr val="bg1"/>
                </a:solidFill>
              </a:rPr>
              <a:t> </a:t>
            </a:r>
            <a:r>
              <a:rPr lang="en-US" dirty="0"/>
              <a:t>recycled content, PCC section 12205(a).</a:t>
            </a:r>
          </a:p>
          <a:p>
            <a:pPr marL="0" indent="0">
              <a:buNone/>
            </a:pPr>
            <a:endParaRPr lang="en-US" dirty="0"/>
          </a:p>
          <a:p>
            <a:pPr marL="0" indent="0">
              <a:spcBef>
                <a:spcPts val="1200"/>
              </a:spcBef>
              <a:buNone/>
            </a:pPr>
            <a:r>
              <a:rPr lang="en-US" dirty="0">
                <a:latin typeface="Arial"/>
                <a:cs typeface="Arial"/>
              </a:rPr>
              <a:t>The </a:t>
            </a:r>
            <a:r>
              <a:rPr lang="en-US" dirty="0">
                <a:latin typeface="Arial"/>
                <a:cs typeface="Arial"/>
                <a:hlinkClick r:id="rId3"/>
              </a:rPr>
              <a:t>SABRC Certification website</a:t>
            </a:r>
            <a:r>
              <a:rPr lang="en-US" dirty="0">
                <a:latin typeface="Arial"/>
                <a:cs typeface="Arial"/>
              </a:rPr>
              <a:t> is a great resource</a:t>
            </a:r>
          </a:p>
          <a:p>
            <a:pPr lvl="1">
              <a:spcBef>
                <a:spcPts val="1200"/>
              </a:spcBef>
            </a:pPr>
            <a:r>
              <a:rPr lang="en-US" sz="2800" dirty="0">
                <a:latin typeface="Arial"/>
                <a:cs typeface="Arial"/>
              </a:rPr>
              <a:t>Use boilerplate language for contracts and solicitations</a:t>
            </a:r>
          </a:p>
          <a:p>
            <a:pPr lvl="1">
              <a:spcBef>
                <a:spcPts val="1200"/>
              </a:spcBef>
            </a:pPr>
            <a:r>
              <a:rPr lang="en-US" sz="2800" dirty="0">
                <a:latin typeface="Arial"/>
                <a:cs typeface="Arial"/>
              </a:rPr>
              <a:t>Postconsumer-Content Certification Form (</a:t>
            </a:r>
            <a:r>
              <a:rPr lang="en-US" sz="2800" dirty="0">
                <a:latin typeface="Arial"/>
                <a:cs typeface="Arial"/>
                <a:hlinkClick r:id="rId4"/>
              </a:rPr>
              <a:t>CalRecycle Form 74</a:t>
            </a:r>
            <a:r>
              <a:rPr lang="en-US" sz="2800" dirty="0">
                <a:latin typeface="Arial"/>
                <a:cs typeface="Arial"/>
              </a:rPr>
              <a:t>)</a:t>
            </a:r>
          </a:p>
          <a:p>
            <a:pPr marL="0" indent="0">
              <a:buNone/>
            </a:pPr>
            <a:endParaRPr lang="en-US" dirty="0"/>
          </a:p>
        </p:txBody>
      </p:sp>
    </p:spTree>
    <p:extLst>
      <p:ext uri="{BB962C8B-B14F-4D97-AF65-F5344CB8AC3E}">
        <p14:creationId xmlns:p14="http://schemas.microsoft.com/office/powerpoint/2010/main" val="238699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PCRC Verification Methods</a:t>
            </a:r>
          </a:p>
        </p:txBody>
      </p:sp>
      <p:sp>
        <p:nvSpPr>
          <p:cNvPr id="3" name="Content Placeholder 2"/>
          <p:cNvSpPr>
            <a:spLocks noGrp="1"/>
          </p:cNvSpPr>
          <p:nvPr>
            <p:ph sz="quarter" idx="10"/>
          </p:nvPr>
        </p:nvSpPr>
        <p:spPr>
          <a:xfrm>
            <a:off x="464649" y="1572768"/>
            <a:ext cx="10394475" cy="4517136"/>
          </a:xfrm>
        </p:spPr>
        <p:txBody>
          <a:bodyPr>
            <a:normAutofit/>
          </a:bodyPr>
          <a:lstStyle/>
          <a:p>
            <a:pPr marL="0" indent="0">
              <a:lnSpc>
                <a:spcPct val="120000"/>
              </a:lnSpc>
              <a:spcBef>
                <a:spcPts val="0"/>
              </a:spcBef>
              <a:spcAft>
                <a:spcPts val="600"/>
              </a:spcAft>
              <a:buNone/>
            </a:pPr>
            <a:r>
              <a:rPr lang="en-US"/>
              <a:t>Verification of certification can be achieved by written means, including, but not limited to:</a:t>
            </a:r>
          </a:p>
          <a:p>
            <a:pPr marL="566738"/>
            <a:r>
              <a:rPr lang="en-US"/>
              <a:t>Product Labels, Packaging</a:t>
            </a:r>
          </a:p>
          <a:p>
            <a:pPr marL="566738"/>
            <a:r>
              <a:rPr lang="en-US"/>
              <a:t>Catalogs (online or hardcopy)</a:t>
            </a:r>
          </a:p>
          <a:p>
            <a:pPr marL="566738"/>
            <a:r>
              <a:rPr lang="en-US"/>
              <a:t>Websites</a:t>
            </a:r>
          </a:p>
          <a:p>
            <a:pPr marL="1371600" indent="-457200">
              <a:buFont typeface="Courier New" panose="02070309020205020404" pitchFamily="49" charset="0"/>
              <a:buChar char="o"/>
            </a:pPr>
            <a:r>
              <a:rPr lang="en-US"/>
              <a:t>Cal PIA, DGS Buying Green or E-procure, Manufacturers, and Suppliers</a:t>
            </a:r>
          </a:p>
          <a:p>
            <a:pPr marL="566738"/>
            <a:r>
              <a:rPr lang="en-US"/>
              <a:t>Product Advertisement</a:t>
            </a:r>
          </a:p>
          <a:p>
            <a:endParaRPr lang="en-US"/>
          </a:p>
        </p:txBody>
      </p:sp>
    </p:spTree>
    <p:extLst>
      <p:ext uri="{BB962C8B-B14F-4D97-AF65-F5344CB8AC3E}">
        <p14:creationId xmlns:p14="http://schemas.microsoft.com/office/powerpoint/2010/main" val="1139850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CalRecycle Form 74</a:t>
            </a:r>
          </a:p>
        </p:txBody>
      </p:sp>
      <p:pic>
        <p:nvPicPr>
          <p:cNvPr id="7" name="Picture 6" descr="Picture of CalRecycle Form 74">
            <a:extLst>
              <a:ext uri="{FF2B5EF4-FFF2-40B4-BE49-F238E27FC236}">
                <a16:creationId xmlns:a16="http://schemas.microsoft.com/office/drawing/2014/main" id="{5C046F05-A28D-A2C6-D6E9-34D6832DEDE4}"/>
              </a:ext>
            </a:extLst>
          </p:cNvPr>
          <p:cNvPicPr>
            <a:picLocks noChangeAspect="1"/>
          </p:cNvPicPr>
          <p:nvPr/>
        </p:nvPicPr>
        <p:blipFill>
          <a:blip r:embed="rId3"/>
          <a:stretch>
            <a:fillRect/>
          </a:stretch>
        </p:blipFill>
        <p:spPr>
          <a:xfrm>
            <a:off x="1031630" y="1325563"/>
            <a:ext cx="6704284" cy="4714626"/>
          </a:xfrm>
          <a:prstGeom prst="rect">
            <a:avLst/>
          </a:prstGeom>
        </p:spPr>
      </p:pic>
      <p:sp>
        <p:nvSpPr>
          <p:cNvPr id="5" name="Freeform 4" descr="Freeform to show picture is a snippit for CalRecycle form 74" title="Freeform to show snippit"/>
          <p:cNvSpPr/>
          <p:nvPr/>
        </p:nvSpPr>
        <p:spPr>
          <a:xfrm>
            <a:off x="1253374" y="5633525"/>
            <a:ext cx="6482540" cy="618564"/>
          </a:xfrm>
          <a:custGeom>
            <a:avLst/>
            <a:gdLst>
              <a:gd name="connsiteX0" fmla="*/ 0 w 8930957"/>
              <a:gd name="connsiteY0" fmla="*/ 537882 h 618564"/>
              <a:gd name="connsiteX1" fmla="*/ 0 w 8930957"/>
              <a:gd name="connsiteY1" fmla="*/ 537882 h 618564"/>
              <a:gd name="connsiteX2" fmla="*/ 242047 w 8930957"/>
              <a:gd name="connsiteY2" fmla="*/ 268941 h 618564"/>
              <a:gd name="connsiteX3" fmla="*/ 322730 w 8930957"/>
              <a:gd name="connsiteY3" fmla="*/ 215153 h 618564"/>
              <a:gd name="connsiteX4" fmla="*/ 403412 w 8930957"/>
              <a:gd name="connsiteY4" fmla="*/ 268941 h 618564"/>
              <a:gd name="connsiteX5" fmla="*/ 457200 w 8930957"/>
              <a:gd name="connsiteY5" fmla="*/ 349623 h 618564"/>
              <a:gd name="connsiteX6" fmla="*/ 537883 w 8930957"/>
              <a:gd name="connsiteY6" fmla="*/ 376517 h 618564"/>
              <a:gd name="connsiteX7" fmla="*/ 672353 w 8930957"/>
              <a:gd name="connsiteY7" fmla="*/ 484094 h 618564"/>
              <a:gd name="connsiteX8" fmla="*/ 753036 w 8930957"/>
              <a:gd name="connsiteY8" fmla="*/ 457200 h 618564"/>
              <a:gd name="connsiteX9" fmla="*/ 968189 w 8930957"/>
              <a:gd name="connsiteY9" fmla="*/ 430306 h 618564"/>
              <a:gd name="connsiteX10" fmla="*/ 995083 w 8930957"/>
              <a:gd name="connsiteY10" fmla="*/ 349623 h 618564"/>
              <a:gd name="connsiteX11" fmla="*/ 1075765 w 8930957"/>
              <a:gd name="connsiteY11" fmla="*/ 161364 h 618564"/>
              <a:gd name="connsiteX12" fmla="*/ 1237130 w 8930957"/>
              <a:gd name="connsiteY12" fmla="*/ 107576 h 618564"/>
              <a:gd name="connsiteX13" fmla="*/ 1317812 w 8930957"/>
              <a:gd name="connsiteY13" fmla="*/ 242047 h 618564"/>
              <a:gd name="connsiteX14" fmla="*/ 1371600 w 8930957"/>
              <a:gd name="connsiteY14" fmla="*/ 322729 h 618564"/>
              <a:gd name="connsiteX15" fmla="*/ 1452283 w 8930957"/>
              <a:gd name="connsiteY15" fmla="*/ 349623 h 618564"/>
              <a:gd name="connsiteX16" fmla="*/ 1559859 w 8930957"/>
              <a:gd name="connsiteY16" fmla="*/ 322729 h 618564"/>
              <a:gd name="connsiteX17" fmla="*/ 1613647 w 8930957"/>
              <a:gd name="connsiteY17" fmla="*/ 242047 h 618564"/>
              <a:gd name="connsiteX18" fmla="*/ 1694330 w 8930957"/>
              <a:gd name="connsiteY18" fmla="*/ 188258 h 618564"/>
              <a:gd name="connsiteX19" fmla="*/ 1828800 w 8930957"/>
              <a:gd name="connsiteY19" fmla="*/ 134470 h 618564"/>
              <a:gd name="connsiteX20" fmla="*/ 1855694 w 8930957"/>
              <a:gd name="connsiteY20" fmla="*/ 215153 h 618564"/>
              <a:gd name="connsiteX21" fmla="*/ 1990165 w 8930957"/>
              <a:gd name="connsiteY21" fmla="*/ 322729 h 618564"/>
              <a:gd name="connsiteX22" fmla="*/ 2017059 w 8930957"/>
              <a:gd name="connsiteY22" fmla="*/ 403411 h 618564"/>
              <a:gd name="connsiteX23" fmla="*/ 2178424 w 8930957"/>
              <a:gd name="connsiteY23" fmla="*/ 537882 h 618564"/>
              <a:gd name="connsiteX24" fmla="*/ 2339789 w 8930957"/>
              <a:gd name="connsiteY24" fmla="*/ 591670 h 618564"/>
              <a:gd name="connsiteX25" fmla="*/ 2447365 w 8930957"/>
              <a:gd name="connsiteY25" fmla="*/ 564776 h 618564"/>
              <a:gd name="connsiteX26" fmla="*/ 2635624 w 8930957"/>
              <a:gd name="connsiteY26" fmla="*/ 188258 h 618564"/>
              <a:gd name="connsiteX27" fmla="*/ 2662518 w 8930957"/>
              <a:gd name="connsiteY27" fmla="*/ 349623 h 618564"/>
              <a:gd name="connsiteX28" fmla="*/ 2743200 w 8930957"/>
              <a:gd name="connsiteY28" fmla="*/ 403411 h 618564"/>
              <a:gd name="connsiteX29" fmla="*/ 2877671 w 8930957"/>
              <a:gd name="connsiteY29" fmla="*/ 484094 h 618564"/>
              <a:gd name="connsiteX30" fmla="*/ 3012141 w 8930957"/>
              <a:gd name="connsiteY30" fmla="*/ 403411 h 618564"/>
              <a:gd name="connsiteX31" fmla="*/ 3039036 w 8930957"/>
              <a:gd name="connsiteY31" fmla="*/ 322729 h 618564"/>
              <a:gd name="connsiteX32" fmla="*/ 3200400 w 8930957"/>
              <a:gd name="connsiteY32" fmla="*/ 188258 h 618564"/>
              <a:gd name="connsiteX33" fmla="*/ 3227294 w 8930957"/>
              <a:gd name="connsiteY33" fmla="*/ 107576 h 618564"/>
              <a:gd name="connsiteX34" fmla="*/ 3361765 w 8930957"/>
              <a:gd name="connsiteY34" fmla="*/ 0 h 618564"/>
              <a:gd name="connsiteX35" fmla="*/ 3442447 w 8930957"/>
              <a:gd name="connsiteY35" fmla="*/ 26894 h 618564"/>
              <a:gd name="connsiteX36" fmla="*/ 3469341 w 8930957"/>
              <a:gd name="connsiteY36" fmla="*/ 107576 h 618564"/>
              <a:gd name="connsiteX37" fmla="*/ 3523130 w 8930957"/>
              <a:gd name="connsiteY37" fmla="*/ 161364 h 618564"/>
              <a:gd name="connsiteX38" fmla="*/ 3576918 w 8930957"/>
              <a:gd name="connsiteY38" fmla="*/ 322729 h 618564"/>
              <a:gd name="connsiteX39" fmla="*/ 3711389 w 8930957"/>
              <a:gd name="connsiteY39" fmla="*/ 457200 h 618564"/>
              <a:gd name="connsiteX40" fmla="*/ 3818965 w 8930957"/>
              <a:gd name="connsiteY40" fmla="*/ 564776 h 618564"/>
              <a:gd name="connsiteX41" fmla="*/ 3845859 w 8930957"/>
              <a:gd name="connsiteY41" fmla="*/ 484094 h 618564"/>
              <a:gd name="connsiteX42" fmla="*/ 3872753 w 8930957"/>
              <a:gd name="connsiteY42" fmla="*/ 376517 h 618564"/>
              <a:gd name="connsiteX43" fmla="*/ 3926541 w 8930957"/>
              <a:gd name="connsiteY43" fmla="*/ 295835 h 618564"/>
              <a:gd name="connsiteX44" fmla="*/ 4034118 w 8930957"/>
              <a:gd name="connsiteY44" fmla="*/ 188258 h 618564"/>
              <a:gd name="connsiteX45" fmla="*/ 4114800 w 8930957"/>
              <a:gd name="connsiteY45" fmla="*/ 215153 h 618564"/>
              <a:gd name="connsiteX46" fmla="*/ 4222377 w 8930957"/>
              <a:gd name="connsiteY46" fmla="*/ 430306 h 618564"/>
              <a:gd name="connsiteX47" fmla="*/ 4276165 w 8930957"/>
              <a:gd name="connsiteY47" fmla="*/ 510988 h 618564"/>
              <a:gd name="connsiteX48" fmla="*/ 4383741 w 8930957"/>
              <a:gd name="connsiteY48" fmla="*/ 376517 h 618564"/>
              <a:gd name="connsiteX49" fmla="*/ 4464424 w 8930957"/>
              <a:gd name="connsiteY49" fmla="*/ 349623 h 618564"/>
              <a:gd name="connsiteX50" fmla="*/ 4518212 w 8930957"/>
              <a:gd name="connsiteY50" fmla="*/ 268941 h 618564"/>
              <a:gd name="connsiteX51" fmla="*/ 4814047 w 8930957"/>
              <a:gd name="connsiteY51" fmla="*/ 322729 h 618564"/>
              <a:gd name="connsiteX52" fmla="*/ 4894730 w 8930957"/>
              <a:gd name="connsiteY52" fmla="*/ 457200 h 618564"/>
              <a:gd name="connsiteX53" fmla="*/ 5002306 w 8930957"/>
              <a:gd name="connsiteY53" fmla="*/ 591670 h 618564"/>
              <a:gd name="connsiteX54" fmla="*/ 5136777 w 8930957"/>
              <a:gd name="connsiteY54" fmla="*/ 564776 h 618564"/>
              <a:gd name="connsiteX55" fmla="*/ 5217459 w 8930957"/>
              <a:gd name="connsiteY55" fmla="*/ 403411 h 618564"/>
              <a:gd name="connsiteX56" fmla="*/ 5325036 w 8930957"/>
              <a:gd name="connsiteY56" fmla="*/ 242047 h 618564"/>
              <a:gd name="connsiteX57" fmla="*/ 5351930 w 8930957"/>
              <a:gd name="connsiteY57" fmla="*/ 161364 h 618564"/>
              <a:gd name="connsiteX58" fmla="*/ 5567083 w 8930957"/>
              <a:gd name="connsiteY58" fmla="*/ 242047 h 618564"/>
              <a:gd name="connsiteX59" fmla="*/ 5647765 w 8930957"/>
              <a:gd name="connsiteY59" fmla="*/ 295835 h 618564"/>
              <a:gd name="connsiteX60" fmla="*/ 5755341 w 8930957"/>
              <a:gd name="connsiteY60" fmla="*/ 537882 h 618564"/>
              <a:gd name="connsiteX61" fmla="*/ 5782236 w 8930957"/>
              <a:gd name="connsiteY61" fmla="*/ 618564 h 618564"/>
              <a:gd name="connsiteX62" fmla="*/ 5862918 w 8930957"/>
              <a:gd name="connsiteY62" fmla="*/ 537882 h 618564"/>
              <a:gd name="connsiteX63" fmla="*/ 5916706 w 8930957"/>
              <a:gd name="connsiteY63" fmla="*/ 376517 h 618564"/>
              <a:gd name="connsiteX64" fmla="*/ 6078071 w 8930957"/>
              <a:gd name="connsiteY64" fmla="*/ 268941 h 618564"/>
              <a:gd name="connsiteX65" fmla="*/ 6239436 w 8930957"/>
              <a:gd name="connsiteY65" fmla="*/ 484094 h 618564"/>
              <a:gd name="connsiteX66" fmla="*/ 6320118 w 8930957"/>
              <a:gd name="connsiteY66" fmla="*/ 510988 h 618564"/>
              <a:gd name="connsiteX67" fmla="*/ 6615953 w 8930957"/>
              <a:gd name="connsiteY67" fmla="*/ 484094 h 618564"/>
              <a:gd name="connsiteX68" fmla="*/ 6750424 w 8930957"/>
              <a:gd name="connsiteY68" fmla="*/ 349623 h 618564"/>
              <a:gd name="connsiteX69" fmla="*/ 6777318 w 8930957"/>
              <a:gd name="connsiteY69" fmla="*/ 268941 h 618564"/>
              <a:gd name="connsiteX70" fmla="*/ 6831106 w 8930957"/>
              <a:gd name="connsiteY70" fmla="*/ 188258 h 618564"/>
              <a:gd name="connsiteX71" fmla="*/ 6911789 w 8930957"/>
              <a:gd name="connsiteY71" fmla="*/ 53788 h 618564"/>
              <a:gd name="connsiteX72" fmla="*/ 7261412 w 8930957"/>
              <a:gd name="connsiteY72" fmla="*/ 403411 h 618564"/>
              <a:gd name="connsiteX73" fmla="*/ 7288306 w 8930957"/>
              <a:gd name="connsiteY73" fmla="*/ 484094 h 618564"/>
              <a:gd name="connsiteX74" fmla="*/ 7342094 w 8930957"/>
              <a:gd name="connsiteY74" fmla="*/ 564776 h 618564"/>
              <a:gd name="connsiteX75" fmla="*/ 7449671 w 8930957"/>
              <a:gd name="connsiteY75" fmla="*/ 537882 h 618564"/>
              <a:gd name="connsiteX76" fmla="*/ 7530353 w 8930957"/>
              <a:gd name="connsiteY76" fmla="*/ 484094 h 618564"/>
              <a:gd name="connsiteX77" fmla="*/ 7611036 w 8930957"/>
              <a:gd name="connsiteY77" fmla="*/ 457200 h 618564"/>
              <a:gd name="connsiteX78" fmla="*/ 7664824 w 8930957"/>
              <a:gd name="connsiteY78" fmla="*/ 349623 h 618564"/>
              <a:gd name="connsiteX79" fmla="*/ 7745506 w 8930957"/>
              <a:gd name="connsiteY79" fmla="*/ 295835 h 618564"/>
              <a:gd name="connsiteX80" fmla="*/ 7772400 w 8930957"/>
              <a:gd name="connsiteY80" fmla="*/ 215153 h 618564"/>
              <a:gd name="connsiteX81" fmla="*/ 7906871 w 8930957"/>
              <a:gd name="connsiteY81" fmla="*/ 134470 h 618564"/>
              <a:gd name="connsiteX82" fmla="*/ 8041341 w 8930957"/>
              <a:gd name="connsiteY82" fmla="*/ 268941 h 618564"/>
              <a:gd name="connsiteX83" fmla="*/ 8068236 w 8930957"/>
              <a:gd name="connsiteY83" fmla="*/ 349623 h 618564"/>
              <a:gd name="connsiteX84" fmla="*/ 8229600 w 8930957"/>
              <a:gd name="connsiteY84" fmla="*/ 484094 h 618564"/>
              <a:gd name="connsiteX85" fmla="*/ 8310283 w 8930957"/>
              <a:gd name="connsiteY85" fmla="*/ 510988 h 618564"/>
              <a:gd name="connsiteX86" fmla="*/ 8417859 w 8930957"/>
              <a:gd name="connsiteY86" fmla="*/ 403411 h 618564"/>
              <a:gd name="connsiteX87" fmla="*/ 8606118 w 8930957"/>
              <a:gd name="connsiteY87" fmla="*/ 161364 h 618564"/>
              <a:gd name="connsiteX88" fmla="*/ 8848165 w 8930957"/>
              <a:gd name="connsiteY88" fmla="*/ 215153 h 618564"/>
              <a:gd name="connsiteX89" fmla="*/ 8875059 w 8930957"/>
              <a:gd name="connsiteY89" fmla="*/ 295835 h 618564"/>
              <a:gd name="connsiteX90" fmla="*/ 8901953 w 8930957"/>
              <a:gd name="connsiteY90" fmla="*/ 403411 h 618564"/>
              <a:gd name="connsiteX91" fmla="*/ 8901953 w 8930957"/>
              <a:gd name="connsiteY91" fmla="*/ 510988 h 618564"/>
              <a:gd name="connsiteX92" fmla="*/ 8821271 w 8930957"/>
              <a:gd name="connsiteY92" fmla="*/ 457200 h 618564"/>
              <a:gd name="connsiteX93" fmla="*/ 8821271 w 8930957"/>
              <a:gd name="connsiteY93" fmla="*/ 457200 h 61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8930957" h="618564">
                <a:moveTo>
                  <a:pt x="0" y="537882"/>
                </a:moveTo>
                <a:lnTo>
                  <a:pt x="0" y="537882"/>
                </a:lnTo>
                <a:cubicBezTo>
                  <a:pt x="34950" y="497107"/>
                  <a:pt x="172486" y="326908"/>
                  <a:pt x="242047" y="268941"/>
                </a:cubicBezTo>
                <a:cubicBezTo>
                  <a:pt x="266878" y="248248"/>
                  <a:pt x="295836" y="233082"/>
                  <a:pt x="322730" y="215153"/>
                </a:cubicBezTo>
                <a:cubicBezTo>
                  <a:pt x="349624" y="233082"/>
                  <a:pt x="380556" y="246085"/>
                  <a:pt x="403412" y="268941"/>
                </a:cubicBezTo>
                <a:cubicBezTo>
                  <a:pt x="426268" y="291797"/>
                  <a:pt x="431960" y="329431"/>
                  <a:pt x="457200" y="349623"/>
                </a:cubicBezTo>
                <a:cubicBezTo>
                  <a:pt x="479337" y="367332"/>
                  <a:pt x="510989" y="367552"/>
                  <a:pt x="537883" y="376517"/>
                </a:cubicBezTo>
                <a:cubicBezTo>
                  <a:pt x="566621" y="405256"/>
                  <a:pt x="631640" y="477309"/>
                  <a:pt x="672353" y="484094"/>
                </a:cubicBezTo>
                <a:cubicBezTo>
                  <a:pt x="700316" y="488755"/>
                  <a:pt x="725144" y="462271"/>
                  <a:pt x="753036" y="457200"/>
                </a:cubicBezTo>
                <a:cubicBezTo>
                  <a:pt x="824146" y="444271"/>
                  <a:pt x="896471" y="439271"/>
                  <a:pt x="968189" y="430306"/>
                </a:cubicBezTo>
                <a:cubicBezTo>
                  <a:pt x="977154" y="403412"/>
                  <a:pt x="988207" y="377126"/>
                  <a:pt x="995083" y="349623"/>
                </a:cubicBezTo>
                <a:cubicBezTo>
                  <a:pt x="1013877" y="274446"/>
                  <a:pt x="996906" y="200794"/>
                  <a:pt x="1075765" y="161364"/>
                </a:cubicBezTo>
                <a:cubicBezTo>
                  <a:pt x="1126477" y="136008"/>
                  <a:pt x="1237130" y="107576"/>
                  <a:pt x="1237130" y="107576"/>
                </a:cubicBezTo>
                <a:cubicBezTo>
                  <a:pt x="1283834" y="247689"/>
                  <a:pt x="1233431" y="136570"/>
                  <a:pt x="1317812" y="242047"/>
                </a:cubicBezTo>
                <a:cubicBezTo>
                  <a:pt x="1338004" y="267287"/>
                  <a:pt x="1346360" y="302537"/>
                  <a:pt x="1371600" y="322729"/>
                </a:cubicBezTo>
                <a:cubicBezTo>
                  <a:pt x="1393737" y="340438"/>
                  <a:pt x="1425389" y="340658"/>
                  <a:pt x="1452283" y="349623"/>
                </a:cubicBezTo>
                <a:cubicBezTo>
                  <a:pt x="1488142" y="340658"/>
                  <a:pt x="1529105" y="343232"/>
                  <a:pt x="1559859" y="322729"/>
                </a:cubicBezTo>
                <a:cubicBezTo>
                  <a:pt x="1586753" y="304800"/>
                  <a:pt x="1590791" y="264903"/>
                  <a:pt x="1613647" y="242047"/>
                </a:cubicBezTo>
                <a:cubicBezTo>
                  <a:pt x="1636503" y="219191"/>
                  <a:pt x="1667436" y="206188"/>
                  <a:pt x="1694330" y="188258"/>
                </a:cubicBezTo>
                <a:cubicBezTo>
                  <a:pt x="1717918" y="117495"/>
                  <a:pt x="1713273" y="42047"/>
                  <a:pt x="1828800" y="134470"/>
                </a:cubicBezTo>
                <a:cubicBezTo>
                  <a:pt x="1850937" y="152180"/>
                  <a:pt x="1841108" y="190844"/>
                  <a:pt x="1855694" y="215153"/>
                </a:cubicBezTo>
                <a:cubicBezTo>
                  <a:pt x="1881241" y="257731"/>
                  <a:pt x="1953522" y="298300"/>
                  <a:pt x="1990165" y="322729"/>
                </a:cubicBezTo>
                <a:cubicBezTo>
                  <a:pt x="1999130" y="349623"/>
                  <a:pt x="2001334" y="379823"/>
                  <a:pt x="2017059" y="403411"/>
                </a:cubicBezTo>
                <a:cubicBezTo>
                  <a:pt x="2043727" y="443414"/>
                  <a:pt x="2131421" y="516992"/>
                  <a:pt x="2178424" y="537882"/>
                </a:cubicBezTo>
                <a:cubicBezTo>
                  <a:pt x="2230235" y="560909"/>
                  <a:pt x="2339789" y="591670"/>
                  <a:pt x="2339789" y="591670"/>
                </a:cubicBezTo>
                <a:cubicBezTo>
                  <a:pt x="2375648" y="582705"/>
                  <a:pt x="2415273" y="583114"/>
                  <a:pt x="2447365" y="564776"/>
                </a:cubicBezTo>
                <a:cubicBezTo>
                  <a:pt x="2571775" y="493684"/>
                  <a:pt x="2599106" y="288684"/>
                  <a:pt x="2635624" y="188258"/>
                </a:cubicBezTo>
                <a:cubicBezTo>
                  <a:pt x="2832193" y="319307"/>
                  <a:pt x="2628396" y="144892"/>
                  <a:pt x="2662518" y="349623"/>
                </a:cubicBezTo>
                <a:cubicBezTo>
                  <a:pt x="2667832" y="381506"/>
                  <a:pt x="2717960" y="383219"/>
                  <a:pt x="2743200" y="403411"/>
                </a:cubicBezTo>
                <a:cubicBezTo>
                  <a:pt x="2848678" y="487793"/>
                  <a:pt x="2737556" y="437389"/>
                  <a:pt x="2877671" y="484094"/>
                </a:cubicBezTo>
                <a:cubicBezTo>
                  <a:pt x="2941136" y="462939"/>
                  <a:pt x="2975223" y="464941"/>
                  <a:pt x="3012141" y="403411"/>
                </a:cubicBezTo>
                <a:cubicBezTo>
                  <a:pt x="3026726" y="379102"/>
                  <a:pt x="3023311" y="346317"/>
                  <a:pt x="3039036" y="322729"/>
                </a:cubicBezTo>
                <a:cubicBezTo>
                  <a:pt x="3080451" y="260607"/>
                  <a:pt x="3140867" y="227948"/>
                  <a:pt x="3200400" y="188258"/>
                </a:cubicBezTo>
                <a:cubicBezTo>
                  <a:pt x="3209365" y="161364"/>
                  <a:pt x="3212709" y="131885"/>
                  <a:pt x="3227294" y="107576"/>
                </a:cubicBezTo>
                <a:cubicBezTo>
                  <a:pt x="3252841" y="64998"/>
                  <a:pt x="3325121" y="24429"/>
                  <a:pt x="3361765" y="0"/>
                </a:cubicBezTo>
                <a:cubicBezTo>
                  <a:pt x="3388659" y="8965"/>
                  <a:pt x="3422401" y="6848"/>
                  <a:pt x="3442447" y="26894"/>
                </a:cubicBezTo>
                <a:cubicBezTo>
                  <a:pt x="3462493" y="46940"/>
                  <a:pt x="3454756" y="83267"/>
                  <a:pt x="3469341" y="107576"/>
                </a:cubicBezTo>
                <a:cubicBezTo>
                  <a:pt x="3482387" y="129319"/>
                  <a:pt x="3505200" y="143435"/>
                  <a:pt x="3523130" y="161364"/>
                </a:cubicBezTo>
                <a:cubicBezTo>
                  <a:pt x="3541059" y="215152"/>
                  <a:pt x="3536827" y="282638"/>
                  <a:pt x="3576918" y="322729"/>
                </a:cubicBezTo>
                <a:lnTo>
                  <a:pt x="3711389" y="457200"/>
                </a:lnTo>
                <a:cubicBezTo>
                  <a:pt x="3721634" y="487936"/>
                  <a:pt x="3737002" y="605757"/>
                  <a:pt x="3818965" y="564776"/>
                </a:cubicBezTo>
                <a:cubicBezTo>
                  <a:pt x="3844321" y="552098"/>
                  <a:pt x="3838071" y="511352"/>
                  <a:pt x="3845859" y="484094"/>
                </a:cubicBezTo>
                <a:cubicBezTo>
                  <a:pt x="3856013" y="448554"/>
                  <a:pt x="3858193" y="410491"/>
                  <a:pt x="3872753" y="376517"/>
                </a:cubicBezTo>
                <a:cubicBezTo>
                  <a:pt x="3885485" y="346808"/>
                  <a:pt x="3905506" y="320376"/>
                  <a:pt x="3926541" y="295835"/>
                </a:cubicBezTo>
                <a:cubicBezTo>
                  <a:pt x="3959544" y="257331"/>
                  <a:pt x="4034118" y="188258"/>
                  <a:pt x="4034118" y="188258"/>
                </a:cubicBezTo>
                <a:cubicBezTo>
                  <a:pt x="4061012" y="197223"/>
                  <a:pt x="4090491" y="200568"/>
                  <a:pt x="4114800" y="215153"/>
                </a:cubicBezTo>
                <a:cubicBezTo>
                  <a:pt x="4213027" y="274089"/>
                  <a:pt x="4150853" y="323020"/>
                  <a:pt x="4222377" y="430306"/>
                </a:cubicBezTo>
                <a:lnTo>
                  <a:pt x="4276165" y="510988"/>
                </a:lnTo>
                <a:cubicBezTo>
                  <a:pt x="4469614" y="446505"/>
                  <a:pt x="4248661" y="545366"/>
                  <a:pt x="4383741" y="376517"/>
                </a:cubicBezTo>
                <a:cubicBezTo>
                  <a:pt x="4401451" y="354380"/>
                  <a:pt x="4437530" y="358588"/>
                  <a:pt x="4464424" y="349623"/>
                </a:cubicBezTo>
                <a:cubicBezTo>
                  <a:pt x="4482353" y="322729"/>
                  <a:pt x="4486517" y="275280"/>
                  <a:pt x="4518212" y="268941"/>
                </a:cubicBezTo>
                <a:cubicBezTo>
                  <a:pt x="4613245" y="249935"/>
                  <a:pt x="4722946" y="292362"/>
                  <a:pt x="4814047" y="322729"/>
                </a:cubicBezTo>
                <a:cubicBezTo>
                  <a:pt x="4890233" y="551286"/>
                  <a:pt x="4783979" y="272616"/>
                  <a:pt x="4894730" y="457200"/>
                </a:cubicBezTo>
                <a:cubicBezTo>
                  <a:pt x="4981333" y="601538"/>
                  <a:pt x="4841612" y="484540"/>
                  <a:pt x="5002306" y="591670"/>
                </a:cubicBezTo>
                <a:cubicBezTo>
                  <a:pt x="5047130" y="582705"/>
                  <a:pt x="5097088" y="587455"/>
                  <a:pt x="5136777" y="564776"/>
                </a:cubicBezTo>
                <a:cubicBezTo>
                  <a:pt x="5195086" y="531457"/>
                  <a:pt x="5190171" y="452529"/>
                  <a:pt x="5217459" y="403411"/>
                </a:cubicBezTo>
                <a:cubicBezTo>
                  <a:pt x="5248854" y="346901"/>
                  <a:pt x="5325036" y="242047"/>
                  <a:pt x="5325036" y="242047"/>
                </a:cubicBezTo>
                <a:cubicBezTo>
                  <a:pt x="5334001" y="215153"/>
                  <a:pt x="5334221" y="183501"/>
                  <a:pt x="5351930" y="161364"/>
                </a:cubicBezTo>
                <a:cubicBezTo>
                  <a:pt x="5458699" y="27902"/>
                  <a:pt x="5462036" y="172015"/>
                  <a:pt x="5567083" y="242047"/>
                </a:cubicBezTo>
                <a:lnTo>
                  <a:pt x="5647765" y="295835"/>
                </a:lnTo>
                <a:cubicBezTo>
                  <a:pt x="5733004" y="423694"/>
                  <a:pt x="5691330" y="345850"/>
                  <a:pt x="5755341" y="537882"/>
                </a:cubicBezTo>
                <a:lnTo>
                  <a:pt x="5782236" y="618564"/>
                </a:lnTo>
                <a:cubicBezTo>
                  <a:pt x="5809130" y="591670"/>
                  <a:pt x="5844447" y="571130"/>
                  <a:pt x="5862918" y="537882"/>
                </a:cubicBezTo>
                <a:cubicBezTo>
                  <a:pt x="5890453" y="488319"/>
                  <a:pt x="5869530" y="407967"/>
                  <a:pt x="5916706" y="376517"/>
                </a:cubicBezTo>
                <a:lnTo>
                  <a:pt x="6078071" y="268941"/>
                </a:lnTo>
                <a:cubicBezTo>
                  <a:pt x="6086973" y="282293"/>
                  <a:pt x="6184156" y="450926"/>
                  <a:pt x="6239436" y="484094"/>
                </a:cubicBezTo>
                <a:cubicBezTo>
                  <a:pt x="6263745" y="498679"/>
                  <a:pt x="6293224" y="502023"/>
                  <a:pt x="6320118" y="510988"/>
                </a:cubicBezTo>
                <a:cubicBezTo>
                  <a:pt x="6418730" y="502023"/>
                  <a:pt x="6519133" y="504841"/>
                  <a:pt x="6615953" y="484094"/>
                </a:cubicBezTo>
                <a:cubicBezTo>
                  <a:pt x="6676198" y="471185"/>
                  <a:pt x="6726039" y="398392"/>
                  <a:pt x="6750424" y="349623"/>
                </a:cubicBezTo>
                <a:cubicBezTo>
                  <a:pt x="6763102" y="324267"/>
                  <a:pt x="6764640" y="294297"/>
                  <a:pt x="6777318" y="268941"/>
                </a:cubicBezTo>
                <a:cubicBezTo>
                  <a:pt x="6791773" y="240031"/>
                  <a:pt x="6816651" y="217168"/>
                  <a:pt x="6831106" y="188258"/>
                </a:cubicBezTo>
                <a:cubicBezTo>
                  <a:pt x="6900929" y="48611"/>
                  <a:pt x="6806729" y="158846"/>
                  <a:pt x="6911789" y="53788"/>
                </a:cubicBezTo>
                <a:cubicBezTo>
                  <a:pt x="7028330" y="170329"/>
                  <a:pt x="7152881" y="279376"/>
                  <a:pt x="7261412" y="403411"/>
                </a:cubicBezTo>
                <a:cubicBezTo>
                  <a:pt x="7280080" y="424746"/>
                  <a:pt x="7275628" y="458738"/>
                  <a:pt x="7288306" y="484094"/>
                </a:cubicBezTo>
                <a:cubicBezTo>
                  <a:pt x="7302761" y="513004"/>
                  <a:pt x="7324165" y="537882"/>
                  <a:pt x="7342094" y="564776"/>
                </a:cubicBezTo>
                <a:cubicBezTo>
                  <a:pt x="7377953" y="555811"/>
                  <a:pt x="7415697" y="552442"/>
                  <a:pt x="7449671" y="537882"/>
                </a:cubicBezTo>
                <a:cubicBezTo>
                  <a:pt x="7479380" y="525150"/>
                  <a:pt x="7501443" y="498549"/>
                  <a:pt x="7530353" y="484094"/>
                </a:cubicBezTo>
                <a:cubicBezTo>
                  <a:pt x="7555709" y="471416"/>
                  <a:pt x="7584142" y="466165"/>
                  <a:pt x="7611036" y="457200"/>
                </a:cubicBezTo>
                <a:cubicBezTo>
                  <a:pt x="7628965" y="421341"/>
                  <a:pt x="7639158" y="380422"/>
                  <a:pt x="7664824" y="349623"/>
                </a:cubicBezTo>
                <a:cubicBezTo>
                  <a:pt x="7685516" y="324792"/>
                  <a:pt x="7725314" y="321075"/>
                  <a:pt x="7745506" y="295835"/>
                </a:cubicBezTo>
                <a:cubicBezTo>
                  <a:pt x="7763215" y="273698"/>
                  <a:pt x="7757815" y="239462"/>
                  <a:pt x="7772400" y="215153"/>
                </a:cubicBezTo>
                <a:cubicBezTo>
                  <a:pt x="7809318" y="153624"/>
                  <a:pt x="7843408" y="155624"/>
                  <a:pt x="7906871" y="134470"/>
                </a:cubicBezTo>
                <a:cubicBezTo>
                  <a:pt x="7987555" y="188259"/>
                  <a:pt x="7996516" y="179292"/>
                  <a:pt x="8041341" y="268941"/>
                </a:cubicBezTo>
                <a:cubicBezTo>
                  <a:pt x="8054019" y="294297"/>
                  <a:pt x="8052511" y="326035"/>
                  <a:pt x="8068236" y="349623"/>
                </a:cubicBezTo>
                <a:cubicBezTo>
                  <a:pt x="8097976" y="394233"/>
                  <a:pt x="8179987" y="459288"/>
                  <a:pt x="8229600" y="484094"/>
                </a:cubicBezTo>
                <a:cubicBezTo>
                  <a:pt x="8254956" y="496772"/>
                  <a:pt x="8283389" y="502023"/>
                  <a:pt x="8310283" y="510988"/>
                </a:cubicBezTo>
                <a:cubicBezTo>
                  <a:pt x="8463964" y="459761"/>
                  <a:pt x="8335896" y="526356"/>
                  <a:pt x="8417859" y="403411"/>
                </a:cubicBezTo>
                <a:cubicBezTo>
                  <a:pt x="8474557" y="318364"/>
                  <a:pt x="8606118" y="161364"/>
                  <a:pt x="8606118" y="161364"/>
                </a:cubicBezTo>
                <a:cubicBezTo>
                  <a:pt x="8654316" y="16771"/>
                  <a:pt x="8625203" y="16965"/>
                  <a:pt x="8848165" y="215153"/>
                </a:cubicBezTo>
                <a:cubicBezTo>
                  <a:pt x="8869353" y="233987"/>
                  <a:pt x="8867271" y="268577"/>
                  <a:pt x="8875059" y="295835"/>
                </a:cubicBezTo>
                <a:cubicBezTo>
                  <a:pt x="8885213" y="331375"/>
                  <a:pt x="8891799" y="367871"/>
                  <a:pt x="8901953" y="403411"/>
                </a:cubicBezTo>
                <a:cubicBezTo>
                  <a:pt x="8929423" y="499555"/>
                  <a:pt x="8950428" y="462513"/>
                  <a:pt x="8901953" y="510988"/>
                </a:cubicBezTo>
                <a:lnTo>
                  <a:pt x="8821271" y="457200"/>
                </a:lnTo>
                <a:lnTo>
                  <a:pt x="8821271" y="457200"/>
                </a:lnTo>
              </a:path>
            </a:pathLst>
          </a:custGeom>
          <a:solidFill>
            <a:srgbClr val="FFFFFF"/>
          </a:solidFill>
          <a:ln>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Picture of SABRC homepage and location of Form 74 Guidance">
            <a:extLst>
              <a:ext uri="{FF2B5EF4-FFF2-40B4-BE49-F238E27FC236}">
                <a16:creationId xmlns:a16="http://schemas.microsoft.com/office/drawing/2014/main" id="{7F550433-8A20-9A49-3A53-5BAB5C600EB1}"/>
              </a:ext>
            </a:extLst>
          </p:cNvPr>
          <p:cNvPicPr>
            <a:picLocks noChangeAspect="1"/>
          </p:cNvPicPr>
          <p:nvPr/>
        </p:nvPicPr>
        <p:blipFill>
          <a:blip r:embed="rId4"/>
          <a:stretch>
            <a:fillRect/>
          </a:stretch>
        </p:blipFill>
        <p:spPr>
          <a:xfrm>
            <a:off x="8424020" y="2362356"/>
            <a:ext cx="3547758" cy="2412179"/>
          </a:xfrm>
          <a:prstGeom prst="rect">
            <a:avLst/>
          </a:prstGeom>
        </p:spPr>
      </p:pic>
      <p:sp>
        <p:nvSpPr>
          <p:cNvPr id="10" name="Rectangle 9" descr="Box to delineate where the Form 74 Guidance is on the SABRC Homepage">
            <a:extLst>
              <a:ext uri="{FF2B5EF4-FFF2-40B4-BE49-F238E27FC236}">
                <a16:creationId xmlns:a16="http://schemas.microsoft.com/office/drawing/2014/main" id="{62E94FE8-ED78-DA2E-D873-9CE1A0A8C1F6}"/>
              </a:ext>
            </a:extLst>
          </p:cNvPr>
          <p:cNvSpPr/>
          <p:nvPr/>
        </p:nvSpPr>
        <p:spPr>
          <a:xfrm>
            <a:off x="8593015" y="4431323"/>
            <a:ext cx="1453662" cy="234462"/>
          </a:xfrm>
          <a:prstGeom prst="rect">
            <a:avLst/>
          </a:prstGeom>
          <a:noFill/>
          <a:ln w="28575">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8193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Vendor Resources</a:t>
            </a:r>
          </a:p>
        </p:txBody>
      </p:sp>
      <p:sp>
        <p:nvSpPr>
          <p:cNvPr id="3" name="Content Placeholder 2"/>
          <p:cNvSpPr>
            <a:spLocks noGrp="1"/>
          </p:cNvSpPr>
          <p:nvPr>
            <p:ph sz="quarter" idx="10"/>
          </p:nvPr>
        </p:nvSpPr>
        <p:spPr/>
        <p:txBody>
          <a:bodyPr>
            <a:normAutofit/>
          </a:bodyPr>
          <a:lstStyle/>
          <a:p>
            <a:pPr marL="0" indent="0">
              <a:buNone/>
            </a:pPr>
            <a:r>
              <a:rPr lang="en-US" dirty="0">
                <a:hlinkClick r:id="rId3"/>
              </a:rPr>
              <a:t>Vendor Resources</a:t>
            </a:r>
            <a:r>
              <a:rPr lang="en-US" dirty="0"/>
              <a:t> page on CalRecycle website www.calrecycle.ca.gov/buyrecycled/stateagency/vendored</a:t>
            </a:r>
          </a:p>
          <a:p>
            <a:endParaRPr lang="en-US" sz="1200" dirty="0"/>
          </a:p>
          <a:p>
            <a:pPr lvl="1">
              <a:spcAft>
                <a:spcPts val="500"/>
              </a:spcAft>
            </a:pPr>
            <a:r>
              <a:rPr lang="en-US" sz="2800" dirty="0">
                <a:hlinkClick r:id="rId4"/>
              </a:rPr>
              <a:t>How to Sell to the State of California</a:t>
            </a:r>
            <a:r>
              <a:rPr lang="en-US" sz="2800" dirty="0"/>
              <a:t>: Strategies and tools for marketing products to state government customers.</a:t>
            </a:r>
          </a:p>
          <a:p>
            <a:pPr lvl="1">
              <a:spcAft>
                <a:spcPts val="500"/>
              </a:spcAft>
            </a:pPr>
            <a:r>
              <a:rPr lang="en-US" sz="2800" dirty="0">
                <a:hlinkClick r:id="rId5"/>
              </a:rPr>
              <a:t>Guidance on Form 74 for Vendors</a:t>
            </a:r>
            <a:r>
              <a:rPr lang="en-US" sz="2800" dirty="0"/>
              <a:t>.</a:t>
            </a:r>
          </a:p>
          <a:p>
            <a:pPr lvl="1">
              <a:spcAft>
                <a:spcPts val="500"/>
              </a:spcAft>
            </a:pPr>
            <a:r>
              <a:rPr lang="en-US" sz="2800" dirty="0">
                <a:hlinkClick r:id="rId6"/>
              </a:rPr>
              <a:t>Frequently Asked Questions</a:t>
            </a:r>
            <a:r>
              <a:rPr lang="en-US" sz="2800" dirty="0"/>
              <a:t>: </a:t>
            </a:r>
            <a:r>
              <a:rPr lang="en-US" sz="2800" dirty="0" err="1"/>
              <a:t>CalRecycle's</a:t>
            </a:r>
            <a:r>
              <a:rPr lang="en-US" sz="2800" dirty="0"/>
              <a:t> responses to frequently asked vendor questions.</a:t>
            </a:r>
          </a:p>
        </p:txBody>
      </p:sp>
    </p:spTree>
    <p:extLst>
      <p:ext uri="{BB962C8B-B14F-4D97-AF65-F5344CB8AC3E}">
        <p14:creationId xmlns:p14="http://schemas.microsoft.com/office/powerpoint/2010/main" val="15228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Purchases</a:t>
            </a:r>
          </a:p>
        </p:txBody>
      </p:sp>
      <p:sp>
        <p:nvSpPr>
          <p:cNvPr id="3" name="Content Placeholder 2"/>
          <p:cNvSpPr>
            <a:spLocks noGrp="1"/>
          </p:cNvSpPr>
          <p:nvPr>
            <p:ph sz="quarter" idx="10"/>
          </p:nvPr>
        </p:nvSpPr>
        <p:spPr>
          <a:xfrm>
            <a:off x="464650" y="1739979"/>
            <a:ext cx="10730219" cy="4363938"/>
          </a:xfrm>
        </p:spPr>
        <p:txBody>
          <a:bodyPr>
            <a:normAutofit/>
          </a:bodyPr>
          <a:lstStyle/>
          <a:p>
            <a:pPr marL="0" indent="0">
              <a:buNone/>
            </a:pPr>
            <a:r>
              <a:rPr lang="en-US" b="1" dirty="0"/>
              <a:t>All</a:t>
            </a:r>
            <a:r>
              <a:rPr lang="en-US" dirty="0"/>
              <a:t> products purchased within the 16 categories  (whether they meet the SABRC post-consumer requirements or not) must be</a:t>
            </a:r>
            <a:r>
              <a:rPr lang="en-US" b="1" dirty="0"/>
              <a:t> tracked </a:t>
            </a:r>
            <a:r>
              <a:rPr lang="en-US" dirty="0"/>
              <a:t>and</a:t>
            </a:r>
            <a:r>
              <a:rPr lang="en-US" b="1" dirty="0"/>
              <a:t> reported </a:t>
            </a:r>
            <a:r>
              <a:rPr lang="en-US" dirty="0"/>
              <a:t>regardless of how the products were purchased.</a:t>
            </a:r>
          </a:p>
          <a:p>
            <a:pPr marL="0" indent="0">
              <a:buNone/>
            </a:pPr>
            <a:endParaRPr lang="en-US" dirty="0"/>
          </a:p>
          <a:p>
            <a:pPr marL="0" indent="0">
              <a:buNone/>
            </a:pPr>
            <a:r>
              <a:rPr lang="en-US" dirty="0">
                <a:hlinkClick r:id="rId3"/>
              </a:rPr>
              <a:t>CalRecycle website</a:t>
            </a:r>
            <a:r>
              <a:rPr lang="en-US" dirty="0"/>
              <a:t> for product examples: </a:t>
            </a:r>
          </a:p>
          <a:p>
            <a:pPr marL="0" indent="0">
              <a:buNone/>
            </a:pPr>
            <a:r>
              <a:rPr lang="en-US" dirty="0"/>
              <a:t>www.calrecycle.ca.gov/buyrecycled/StateAgency/Categories</a:t>
            </a:r>
          </a:p>
          <a:p>
            <a:endParaRPr lang="en-US" dirty="0"/>
          </a:p>
        </p:txBody>
      </p:sp>
    </p:spTree>
    <p:extLst>
      <p:ext uri="{BB962C8B-B14F-4D97-AF65-F5344CB8AC3E}">
        <p14:creationId xmlns:p14="http://schemas.microsoft.com/office/powerpoint/2010/main" val="3923541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Types of Purchases to Track</a:t>
            </a:r>
          </a:p>
        </p:txBody>
      </p:sp>
      <p:sp>
        <p:nvSpPr>
          <p:cNvPr id="3" name="Content Placeholder 2"/>
          <p:cNvSpPr>
            <a:spLocks noGrp="1"/>
          </p:cNvSpPr>
          <p:nvPr>
            <p:ph sz="quarter" idx="10"/>
          </p:nvPr>
        </p:nvSpPr>
        <p:spPr>
          <a:xfrm>
            <a:off x="464649" y="1536192"/>
            <a:ext cx="10394475" cy="4553711"/>
          </a:xfrm>
        </p:spPr>
        <p:txBody>
          <a:bodyPr>
            <a:normAutofit fontScale="92500" lnSpcReduction="10000"/>
          </a:bodyPr>
          <a:lstStyle/>
          <a:p>
            <a:r>
              <a:rPr lang="en-US"/>
              <a:t>CAL-Card Purchase Orders (CPOs)</a:t>
            </a:r>
          </a:p>
          <a:p>
            <a:r>
              <a:rPr lang="en-US"/>
              <a:t>Purchasing Authority Purchase Order (STD. 65)</a:t>
            </a:r>
          </a:p>
          <a:p>
            <a:r>
              <a:rPr lang="en-US"/>
              <a:t>Contracts (construction, SB/DVBE)</a:t>
            </a:r>
          </a:p>
          <a:p>
            <a:r>
              <a:rPr lang="en-US"/>
              <a:t>DGS</a:t>
            </a:r>
          </a:p>
          <a:p>
            <a:pPr marL="914400" indent="-457200">
              <a:buFont typeface="Courier New" panose="02070309020205020404" pitchFamily="49" charset="0"/>
              <a:buChar char="o"/>
            </a:pPr>
            <a:r>
              <a:rPr lang="en-US"/>
              <a:t>Statewide Contracts (MSA, LPA)</a:t>
            </a:r>
          </a:p>
          <a:p>
            <a:pPr marL="914400" indent="-457200">
              <a:buFont typeface="Courier New" panose="02070309020205020404" pitchFamily="49" charset="0"/>
              <a:buChar char="o"/>
            </a:pPr>
            <a:r>
              <a:rPr lang="en-US"/>
              <a:t>State Price Schedule (SPS)</a:t>
            </a:r>
          </a:p>
          <a:p>
            <a:pPr marL="914400" indent="-457200">
              <a:buFont typeface="Courier New" panose="02070309020205020404" pitchFamily="49" charset="0"/>
              <a:buChar char="o"/>
            </a:pPr>
            <a:r>
              <a:rPr lang="en-US"/>
              <a:t>California Multiple Award Schedule (CMAS)</a:t>
            </a:r>
          </a:p>
          <a:p>
            <a:pPr marL="914400" indent="-457200">
              <a:buFont typeface="Courier New" panose="02070309020205020404" pitchFamily="49" charset="0"/>
              <a:buChar char="o"/>
            </a:pPr>
            <a:r>
              <a:rPr lang="en-US"/>
              <a:t>Purchase Estimates (PE)</a:t>
            </a:r>
          </a:p>
          <a:p>
            <a:pPr marL="914400" indent="-457200">
              <a:buFont typeface="Courier New" panose="02070309020205020404" pitchFamily="49" charset="0"/>
              <a:buChar char="o"/>
            </a:pPr>
            <a:r>
              <a:rPr lang="en-US"/>
              <a:t>California Strategic Souring Initiative (CSSI) Contracts</a:t>
            </a:r>
          </a:p>
          <a:p>
            <a:pPr marL="914400" indent="-457200">
              <a:buFont typeface="Courier New" panose="02070309020205020404" pitchFamily="49" charset="0"/>
              <a:buChar char="o"/>
            </a:pPr>
            <a:r>
              <a:rPr lang="en-US"/>
              <a:t>Etc.</a:t>
            </a:r>
          </a:p>
        </p:txBody>
      </p:sp>
    </p:spTree>
    <p:extLst>
      <p:ext uri="{BB962C8B-B14F-4D97-AF65-F5344CB8AC3E}">
        <p14:creationId xmlns:p14="http://schemas.microsoft.com/office/powerpoint/2010/main" val="15992392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Methods of Tracking</a:t>
            </a:r>
          </a:p>
        </p:txBody>
      </p:sp>
      <p:sp>
        <p:nvSpPr>
          <p:cNvPr id="3" name="Content Placeholder 2"/>
          <p:cNvSpPr>
            <a:spLocks noGrp="1"/>
          </p:cNvSpPr>
          <p:nvPr>
            <p:ph sz="quarter" idx="10"/>
          </p:nvPr>
        </p:nvSpPr>
        <p:spPr>
          <a:xfrm>
            <a:off x="404087" y="1554480"/>
            <a:ext cx="10394475" cy="4773168"/>
          </a:xfrm>
        </p:spPr>
        <p:txBody>
          <a:bodyPr>
            <a:normAutofit/>
          </a:bodyPr>
          <a:lstStyle/>
          <a:p>
            <a:r>
              <a:rPr lang="en-US"/>
              <a:t>State agency’s own tracking program (via an electronic accounting system, assigning specific object codes, or capturing information on purchase orders, etc.)</a:t>
            </a:r>
          </a:p>
          <a:p>
            <a:r>
              <a:rPr lang="en-US" err="1"/>
              <a:t>CalRecycle’s</a:t>
            </a:r>
            <a:r>
              <a:rPr lang="en-US"/>
              <a:t> </a:t>
            </a:r>
            <a:r>
              <a:rPr lang="en-US">
                <a:hlinkClick r:id="rId3"/>
              </a:rPr>
              <a:t>tracking tools</a:t>
            </a:r>
            <a:r>
              <a:rPr lang="en-US"/>
              <a:t>: www.calrecycle.ca.gov/buyrecycled/Resources/Tools#Tracking</a:t>
            </a:r>
          </a:p>
          <a:p>
            <a:r>
              <a:rPr lang="en-US"/>
              <a:t>Financial Information System for California (</a:t>
            </a:r>
            <a:r>
              <a:rPr lang="it-IT">
                <a:hlinkClick r:id="rId4"/>
              </a:rPr>
              <a:t>FI$Cal</a:t>
            </a:r>
            <a:r>
              <a:rPr lang="it-IT"/>
              <a:t>):</a:t>
            </a:r>
          </a:p>
          <a:p>
            <a:pPr marL="914400" lvl="1" indent="-457200">
              <a:buFont typeface="Courier New" panose="02070309020205020404" pitchFamily="49" charset="0"/>
              <a:buChar char="o"/>
            </a:pPr>
            <a:r>
              <a:rPr lang="en-US"/>
              <a:t>FI$Cal Purchasing Authority Purchase Order (STD. 65)</a:t>
            </a:r>
          </a:p>
          <a:p>
            <a:pPr marL="914400" lvl="1" indent="-457200">
              <a:buFont typeface="Courier New" panose="02070309020205020404" pitchFamily="49" charset="0"/>
              <a:buChar char="o"/>
            </a:pPr>
            <a:r>
              <a:rPr lang="en-US"/>
              <a:t>How to Record EPP/SABRC in FI$Cal by </a:t>
            </a:r>
            <a:r>
              <a:rPr lang="en-US">
                <a:hlinkClick r:id="rId5"/>
              </a:rPr>
              <a:t>DGS</a:t>
            </a:r>
            <a:r>
              <a:rPr lang="en-US"/>
              <a:t>: www.dgs.ca.gov/PD/Resources/Find-EPP-Goods-and-Services</a:t>
            </a:r>
          </a:p>
          <a:p>
            <a:pPr marL="914400" lvl="1" indent="-457200">
              <a:buFont typeface="Courier New" panose="02070309020205020404" pitchFamily="49" charset="0"/>
              <a:buChar char="o"/>
            </a:pPr>
            <a:r>
              <a:rPr lang="en-US">
                <a:hlinkClick r:id="rId6"/>
              </a:rPr>
              <a:t>FI$Cal data export</a:t>
            </a:r>
            <a:r>
              <a:rPr lang="en-US"/>
              <a:t>: www.calrecycle.ca.gov/buyrecycled/stateagency/manual/</a:t>
            </a:r>
          </a:p>
        </p:txBody>
      </p:sp>
    </p:spTree>
    <p:extLst>
      <p:ext uri="{BB962C8B-B14F-4D97-AF65-F5344CB8AC3E}">
        <p14:creationId xmlns:p14="http://schemas.microsoft.com/office/powerpoint/2010/main" val="557005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FI$Cal SCPRS Search</a:t>
            </a:r>
          </a:p>
        </p:txBody>
      </p:sp>
      <p:sp>
        <p:nvSpPr>
          <p:cNvPr id="3" name="Content Placeholder 2"/>
          <p:cNvSpPr>
            <a:spLocks noGrp="1"/>
          </p:cNvSpPr>
          <p:nvPr>
            <p:ph sz="quarter" idx="10"/>
          </p:nvPr>
        </p:nvSpPr>
        <p:spPr>
          <a:xfrm>
            <a:off x="404087" y="1554480"/>
            <a:ext cx="11401051" cy="4773168"/>
          </a:xfrm>
        </p:spPr>
        <p:txBody>
          <a:bodyPr>
            <a:normAutofit/>
          </a:bodyPr>
          <a:lstStyle/>
          <a:p>
            <a:r>
              <a:rPr lang="en-US">
                <a:hlinkClick r:id="rId3"/>
              </a:rPr>
              <a:t>FI$Cal SCPRS </a:t>
            </a:r>
            <a:r>
              <a:rPr lang="en-US"/>
              <a:t>system tracks overall contracting dollars and contracts procured by each agency</a:t>
            </a:r>
          </a:p>
          <a:p>
            <a:pPr lvl="1"/>
            <a:r>
              <a:rPr lang="en-US"/>
              <a:t>Search by department </a:t>
            </a:r>
          </a:p>
          <a:p>
            <a:pPr lvl="1"/>
            <a:r>
              <a:rPr lang="en-US"/>
              <a:t>Can select transaction start and end date to download specific data within a timeline (example fiscal year total spend).</a:t>
            </a:r>
          </a:p>
          <a:p>
            <a:pPr lvl="1"/>
            <a:r>
              <a:rPr lang="en-US"/>
              <a:t>Once search has completed, select download detail information </a:t>
            </a:r>
          </a:p>
          <a:p>
            <a:pPr lvl="2"/>
            <a:r>
              <a:rPr lang="en-US"/>
              <a:t>Will export an excel spreadsheet where you can filter by SABRC reportable and SABRC compliant purchase within each reportable category.</a:t>
            </a:r>
          </a:p>
        </p:txBody>
      </p:sp>
    </p:spTree>
    <p:extLst>
      <p:ext uri="{BB962C8B-B14F-4D97-AF65-F5344CB8AC3E}">
        <p14:creationId xmlns:p14="http://schemas.microsoft.com/office/powerpoint/2010/main" val="40300609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FI$Cal SCPRS </a:t>
            </a:r>
            <a:br>
              <a:rPr lang="en-US" sz="4000" dirty="0"/>
            </a:br>
            <a:r>
              <a:rPr lang="en-US" sz="4000" dirty="0"/>
              <a:t>Business Unit Search</a:t>
            </a:r>
          </a:p>
        </p:txBody>
      </p:sp>
      <p:pic>
        <p:nvPicPr>
          <p:cNvPr id="9" name="Picture 8" descr="Picture of FI$Cal SCPRS Search Box to find total spend for your agency.">
            <a:extLst>
              <a:ext uri="{FF2B5EF4-FFF2-40B4-BE49-F238E27FC236}">
                <a16:creationId xmlns:a16="http://schemas.microsoft.com/office/drawing/2014/main" id="{14FCE730-9587-89D3-C23E-5283E7CD40D5}"/>
              </a:ext>
            </a:extLst>
          </p:cNvPr>
          <p:cNvPicPr>
            <a:picLocks noChangeAspect="1"/>
          </p:cNvPicPr>
          <p:nvPr/>
        </p:nvPicPr>
        <p:blipFill>
          <a:blip r:embed="rId3"/>
          <a:stretch>
            <a:fillRect/>
          </a:stretch>
        </p:blipFill>
        <p:spPr>
          <a:xfrm>
            <a:off x="115089" y="2014494"/>
            <a:ext cx="11394903" cy="4219452"/>
          </a:xfrm>
          <a:prstGeom prst="rect">
            <a:avLst/>
          </a:prstGeom>
        </p:spPr>
      </p:pic>
      <p:pic>
        <p:nvPicPr>
          <p:cNvPr id="6" name="Picture 5" descr="Picture of how to look up your departments business unit if you don't know it.">
            <a:extLst>
              <a:ext uri="{FF2B5EF4-FFF2-40B4-BE49-F238E27FC236}">
                <a16:creationId xmlns:a16="http://schemas.microsoft.com/office/drawing/2014/main" id="{8C1D620B-B8C8-D46C-48D2-BF0ED0F6C82E}"/>
              </a:ext>
            </a:extLst>
          </p:cNvPr>
          <p:cNvPicPr>
            <a:picLocks noChangeAspect="1"/>
          </p:cNvPicPr>
          <p:nvPr/>
        </p:nvPicPr>
        <p:blipFill>
          <a:blip r:embed="rId4"/>
          <a:stretch>
            <a:fillRect/>
          </a:stretch>
        </p:blipFill>
        <p:spPr>
          <a:xfrm>
            <a:off x="8291511" y="246883"/>
            <a:ext cx="3343742" cy="1914792"/>
          </a:xfrm>
          <a:prstGeom prst="rect">
            <a:avLst/>
          </a:prstGeom>
        </p:spPr>
      </p:pic>
    </p:spTree>
    <p:extLst>
      <p:ext uri="{BB962C8B-B14F-4D97-AF65-F5344CB8AC3E}">
        <p14:creationId xmlns:p14="http://schemas.microsoft.com/office/powerpoint/2010/main" val="3471255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FI$Cal SCPRS Export </a:t>
            </a:r>
          </a:p>
        </p:txBody>
      </p:sp>
      <p:pic>
        <p:nvPicPr>
          <p:cNvPr id="4" name="Picture 3" descr="Box indicating to click on download detail information to export excel spreadsheet that has SABRC information.">
            <a:extLst>
              <a:ext uri="{FF2B5EF4-FFF2-40B4-BE49-F238E27FC236}">
                <a16:creationId xmlns:a16="http://schemas.microsoft.com/office/drawing/2014/main" id="{C332D30E-4A91-9C89-7D24-D4366CA82652}"/>
              </a:ext>
            </a:extLst>
          </p:cNvPr>
          <p:cNvPicPr>
            <a:picLocks noChangeAspect="1"/>
          </p:cNvPicPr>
          <p:nvPr/>
        </p:nvPicPr>
        <p:blipFill>
          <a:blip r:embed="rId3"/>
          <a:stretch>
            <a:fillRect/>
          </a:stretch>
        </p:blipFill>
        <p:spPr>
          <a:xfrm>
            <a:off x="164123" y="1412697"/>
            <a:ext cx="11195538" cy="4786911"/>
          </a:xfrm>
          <a:prstGeom prst="rect">
            <a:avLst/>
          </a:prstGeom>
        </p:spPr>
      </p:pic>
      <mc:AlternateContent xmlns:mc="http://schemas.openxmlformats.org/markup-compatibility/2006" xmlns:p14="http://schemas.microsoft.com/office/powerpoint/2010/main">
        <mc:Choice Requires="p14">
          <p:contentPart p14:bwMode="auto" r:id="rId4">
            <p14:nvContentPartPr>
              <p14:cNvPr id="3" name="Ink 2">
                <a:extLst>
                  <a:ext uri="{FF2B5EF4-FFF2-40B4-BE49-F238E27FC236}">
                    <a16:creationId xmlns:a16="http://schemas.microsoft.com/office/drawing/2014/main" id="{FDA6BC0D-7A4D-EFEF-7A1E-AA62AAAB0AF9}"/>
                  </a:ext>
                  <a:ext uri="{C183D7F6-B498-43B3-948B-1728B52AA6E4}">
                    <adec:decorative xmlns:adec="http://schemas.microsoft.com/office/drawing/2017/decorative" val="1"/>
                  </a:ext>
                </a:extLst>
              </p14:cNvPr>
              <p14:cNvContentPartPr/>
              <p14:nvPr/>
            </p14:nvContentPartPr>
            <p14:xfrm>
              <a:off x="1890927" y="3881836"/>
              <a:ext cx="1555920" cy="391680"/>
            </p14:xfrm>
          </p:contentPart>
        </mc:Choice>
        <mc:Fallback xmlns="">
          <p:pic>
            <p:nvPicPr>
              <p:cNvPr id="3" name="Ink 2">
                <a:extLst>
                  <a:ext uri="{FF2B5EF4-FFF2-40B4-BE49-F238E27FC236}">
                    <a16:creationId xmlns:a16="http://schemas.microsoft.com/office/drawing/2014/main" id="{FDA6BC0D-7A4D-EFEF-7A1E-AA62AAAB0AF9}"/>
                  </a:ext>
                  <a:ext uri="{C183D7F6-B498-43B3-948B-1728B52AA6E4}">
                    <adec:decorative xmlns:adec="http://schemas.microsoft.com/office/drawing/2017/decorative" val="1"/>
                  </a:ext>
                </a:extLst>
              </p:cNvPr>
              <p:cNvPicPr/>
              <p:nvPr/>
            </p:nvPicPr>
            <p:blipFill>
              <a:blip r:embed="rId5"/>
              <a:stretch>
                <a:fillRect/>
              </a:stretch>
            </p:blipFill>
            <p:spPr>
              <a:xfrm>
                <a:off x="1881927" y="3872836"/>
                <a:ext cx="1573560" cy="409320"/>
              </a:xfrm>
              <a:prstGeom prst="rect">
                <a:avLst/>
              </a:prstGeom>
            </p:spPr>
          </p:pic>
        </mc:Fallback>
      </mc:AlternateContent>
    </p:spTree>
    <p:extLst>
      <p:ext uri="{BB962C8B-B14F-4D97-AF65-F5344CB8AC3E}">
        <p14:creationId xmlns:p14="http://schemas.microsoft.com/office/powerpoint/2010/main" val="954556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FI$Cal SCPRS Data </a:t>
            </a:r>
          </a:p>
        </p:txBody>
      </p:sp>
      <p:pic>
        <p:nvPicPr>
          <p:cNvPr id="6" name="Picture 5" descr="Screenshot of excel spreadsheet export from FI$Cal's SCPRS database.">
            <a:extLst>
              <a:ext uri="{FF2B5EF4-FFF2-40B4-BE49-F238E27FC236}">
                <a16:creationId xmlns:a16="http://schemas.microsoft.com/office/drawing/2014/main" id="{79D45CFF-7873-DD21-77BB-3389B85E6101}"/>
              </a:ext>
            </a:extLst>
          </p:cNvPr>
          <p:cNvPicPr>
            <a:picLocks noChangeAspect="1"/>
          </p:cNvPicPr>
          <p:nvPr/>
        </p:nvPicPr>
        <p:blipFill>
          <a:blip r:embed="rId3"/>
          <a:stretch>
            <a:fillRect/>
          </a:stretch>
        </p:blipFill>
        <p:spPr>
          <a:xfrm>
            <a:off x="488745" y="1460264"/>
            <a:ext cx="10753333" cy="4473715"/>
          </a:xfrm>
          <a:prstGeom prst="rect">
            <a:avLst/>
          </a:prstGeom>
        </p:spPr>
      </p:pic>
    </p:spTree>
    <p:extLst>
      <p:ext uri="{BB962C8B-B14F-4D97-AF65-F5344CB8AC3E}">
        <p14:creationId xmlns:p14="http://schemas.microsoft.com/office/powerpoint/2010/main" val="3452306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FI$Cal Resources</a:t>
            </a:r>
          </a:p>
        </p:txBody>
      </p:sp>
      <p:sp>
        <p:nvSpPr>
          <p:cNvPr id="6" name="TextBox 5">
            <a:extLst>
              <a:ext uri="{FF2B5EF4-FFF2-40B4-BE49-F238E27FC236}">
                <a16:creationId xmlns:a16="http://schemas.microsoft.com/office/drawing/2014/main" id="{70C79879-9F2A-A087-4E96-4A81AA46048F}"/>
              </a:ext>
            </a:extLst>
          </p:cNvPr>
          <p:cNvSpPr txBox="1"/>
          <p:nvPr/>
        </p:nvSpPr>
        <p:spPr>
          <a:xfrm>
            <a:off x="343525" y="1553227"/>
            <a:ext cx="11243050" cy="369332"/>
          </a:xfrm>
          <a:prstGeom prst="rect">
            <a:avLst/>
          </a:prstGeom>
          <a:noFill/>
        </p:spPr>
        <p:txBody>
          <a:bodyPr wrap="square" rtlCol="0">
            <a:spAutoFit/>
          </a:bodyPr>
          <a:lstStyle/>
          <a:p>
            <a:r>
              <a:rPr lang="en-US">
                <a:hlinkClick r:id="rId3"/>
              </a:rPr>
              <a:t>https://www.dgs.ca.gov/PD/Resources/Find-EPP-Goods-and-Services</a:t>
            </a:r>
            <a:r>
              <a:rPr lang="en-US"/>
              <a:t> </a:t>
            </a:r>
          </a:p>
        </p:txBody>
      </p:sp>
      <p:pic>
        <p:nvPicPr>
          <p:cNvPr id="10" name="Picture 9" descr="Screenshot of data entry portion of FI$Cal that a buyer or procurement officer would indicate if there's a takeback program, what SABRC category or subcategory it would be in, and what the post-consumer recycled content (PCRC) is.">
            <a:extLst>
              <a:ext uri="{FF2B5EF4-FFF2-40B4-BE49-F238E27FC236}">
                <a16:creationId xmlns:a16="http://schemas.microsoft.com/office/drawing/2014/main" id="{A3C17CDE-BE56-8E98-5EE6-10C5A97654BF}"/>
              </a:ext>
            </a:extLst>
          </p:cNvPr>
          <p:cNvPicPr>
            <a:picLocks noChangeAspect="1"/>
          </p:cNvPicPr>
          <p:nvPr/>
        </p:nvPicPr>
        <p:blipFill>
          <a:blip r:embed="rId4"/>
          <a:stretch>
            <a:fillRect/>
          </a:stretch>
        </p:blipFill>
        <p:spPr>
          <a:xfrm>
            <a:off x="343525" y="2409242"/>
            <a:ext cx="5349001" cy="3382214"/>
          </a:xfrm>
          <a:prstGeom prst="rect">
            <a:avLst/>
          </a:prstGeom>
        </p:spPr>
      </p:pic>
      <p:pic>
        <p:nvPicPr>
          <p:cNvPr id="5" name="Picture 4" descr="Graphical user interface, text, application&#10;&#10;Screenshot of FI$Cal Job Aid">
            <a:extLst>
              <a:ext uri="{FF2B5EF4-FFF2-40B4-BE49-F238E27FC236}">
                <a16:creationId xmlns:a16="http://schemas.microsoft.com/office/drawing/2014/main" id="{AAF17C7A-57CC-0124-F721-F32512F7D7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0083" y="2150223"/>
            <a:ext cx="6388913" cy="3641233"/>
          </a:xfrm>
          <a:prstGeom prst="rect">
            <a:avLst/>
          </a:prstGeom>
        </p:spPr>
      </p:pic>
    </p:spTree>
    <p:extLst>
      <p:ext uri="{BB962C8B-B14F-4D97-AF65-F5344CB8AC3E}">
        <p14:creationId xmlns:p14="http://schemas.microsoft.com/office/powerpoint/2010/main" val="22047009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Arial"/>
                <a:cs typeface="Arial"/>
              </a:rPr>
              <a:t>SABRC Annual Report</a:t>
            </a:r>
            <a:endParaRPr lang="en-US"/>
          </a:p>
        </p:txBody>
      </p:sp>
      <p:sp>
        <p:nvSpPr>
          <p:cNvPr id="3" name="Content Placeholder 2"/>
          <p:cNvSpPr>
            <a:spLocks noGrp="1"/>
          </p:cNvSpPr>
          <p:nvPr>
            <p:ph sz="quarter" idx="10"/>
          </p:nvPr>
        </p:nvSpPr>
        <p:spPr>
          <a:xfrm>
            <a:off x="464649" y="1627632"/>
            <a:ext cx="10394475" cy="4517135"/>
          </a:xfrm>
        </p:spPr>
        <p:txBody>
          <a:bodyPr vert="horz" lIns="91440" tIns="45720" rIns="91440" bIns="45720" rtlCol="0" anchor="t">
            <a:normAutofit/>
          </a:bodyPr>
          <a:lstStyle/>
          <a:p>
            <a:pPr>
              <a:spcBef>
                <a:spcPts val="1800"/>
              </a:spcBef>
            </a:pPr>
            <a:r>
              <a:rPr lang="en-US"/>
              <a:t>The State Agency Buy Recycled Campaign (SABRC) Annual Report summarizes purchases of recycled content products to meet purchasing mandates of Public Contract Code (PCC) Sections 12200-12217.</a:t>
            </a:r>
          </a:p>
          <a:p>
            <a:pPr>
              <a:spcBef>
                <a:spcPts val="1800"/>
              </a:spcBef>
            </a:pPr>
            <a:r>
              <a:rPr lang="en-US"/>
              <a:t>SABRC annual reports are based on fiscal year and are due October 31 each year</a:t>
            </a:r>
          </a:p>
          <a:p>
            <a:pPr>
              <a:spcBef>
                <a:spcPts val="1800"/>
              </a:spcBef>
            </a:pPr>
            <a:r>
              <a:rPr lang="en-US"/>
              <a:t>All agencies use </a:t>
            </a:r>
            <a:r>
              <a:rPr lang="en-US" err="1"/>
              <a:t>CalRecycle’s</a:t>
            </a:r>
            <a:r>
              <a:rPr lang="en-US"/>
              <a:t> secure </a:t>
            </a:r>
            <a:r>
              <a:rPr lang="en-US">
                <a:hlinkClick r:id="rId3"/>
              </a:rPr>
              <a:t>online SABRC </a:t>
            </a:r>
            <a:r>
              <a:rPr lang="en-US"/>
              <a:t>Annual Report system</a:t>
            </a:r>
            <a:br>
              <a:rPr lang="en-US"/>
            </a:br>
            <a:r>
              <a:rPr lang="en-US"/>
              <a:t>https://secure.calrecycle.ca.gov/SABRC/SignIn.aspx</a:t>
            </a:r>
          </a:p>
          <a:p>
            <a:endParaRPr lang="en-US"/>
          </a:p>
          <a:p>
            <a:endParaRPr lang="en-US"/>
          </a:p>
        </p:txBody>
      </p:sp>
    </p:spTree>
    <p:extLst>
      <p:ext uri="{BB962C8B-B14F-4D97-AF65-F5344CB8AC3E}">
        <p14:creationId xmlns:p14="http://schemas.microsoft.com/office/powerpoint/2010/main" val="40669050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Justification</a:t>
            </a:r>
          </a:p>
        </p:txBody>
      </p:sp>
      <p:sp>
        <p:nvSpPr>
          <p:cNvPr id="3" name="Content Placeholder 2"/>
          <p:cNvSpPr>
            <a:spLocks noGrp="1"/>
          </p:cNvSpPr>
          <p:nvPr>
            <p:ph sz="quarter" idx="10"/>
          </p:nvPr>
        </p:nvSpPr>
        <p:spPr/>
        <p:txBody>
          <a:bodyPr vert="horz" lIns="91440" tIns="45720" rIns="91440" bIns="45720" rtlCol="0" anchor="t">
            <a:normAutofit/>
          </a:bodyPr>
          <a:lstStyle/>
          <a:p>
            <a:pPr marL="0" indent="0">
              <a:buNone/>
            </a:pPr>
            <a:r>
              <a:rPr lang="en-US" dirty="0">
                <a:latin typeface="Arial"/>
                <a:cs typeface="Arial"/>
              </a:rPr>
              <a:t>If the product </a:t>
            </a:r>
            <a:r>
              <a:rPr lang="en-US" b="1" dirty="0">
                <a:latin typeface="Arial"/>
                <a:cs typeface="Arial"/>
              </a:rPr>
              <a:t>does</a:t>
            </a:r>
            <a:r>
              <a:rPr lang="en-US" dirty="0">
                <a:latin typeface="Arial"/>
                <a:cs typeface="Arial"/>
              </a:rPr>
              <a:t> fall within one of the 16 SABRC categories but does not meet the minimum PCRC for the SABRC category, SABRC coordinators must provide justification as to why the product did not meet the minimum PCRC.</a:t>
            </a:r>
          </a:p>
          <a:p>
            <a:pPr marL="0" indent="0">
              <a:buNone/>
            </a:pPr>
            <a:endParaRPr lang="en-US" dirty="0"/>
          </a:p>
          <a:p>
            <a:pPr marL="0" indent="0">
              <a:buNone/>
            </a:pPr>
            <a:r>
              <a:rPr lang="en-US" dirty="0"/>
              <a:t>If the total products purchases for a specific product category does not meet the 50% or 75% requirement for SABRC compliant dollars, SABRC coordinators must provide justification as to why purchases did not meet the purchase requirement. </a:t>
            </a:r>
          </a:p>
        </p:txBody>
      </p:sp>
    </p:spTree>
    <p:extLst>
      <p:ext uri="{BB962C8B-B14F-4D97-AF65-F5344CB8AC3E}">
        <p14:creationId xmlns:p14="http://schemas.microsoft.com/office/powerpoint/2010/main" val="608767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Layout for FY 22/23 Reporting Cycle</a:t>
            </a:r>
          </a:p>
        </p:txBody>
      </p:sp>
      <p:pic>
        <p:nvPicPr>
          <p:cNvPr id="5" name="Picture 4" descr="Screenshot of new format for the SABRC database where SABRC coordinators input their data.">
            <a:extLst>
              <a:ext uri="{FF2B5EF4-FFF2-40B4-BE49-F238E27FC236}">
                <a16:creationId xmlns:a16="http://schemas.microsoft.com/office/drawing/2014/main" id="{A614F7DD-6109-D4B5-10F4-A6AF671D079B}"/>
              </a:ext>
            </a:extLst>
          </p:cNvPr>
          <p:cNvPicPr>
            <a:picLocks noChangeAspect="1"/>
          </p:cNvPicPr>
          <p:nvPr/>
        </p:nvPicPr>
        <p:blipFill rotWithShape="1">
          <a:blip r:embed="rId3"/>
          <a:srcRect l="1935" t="4904"/>
          <a:stretch/>
        </p:blipFill>
        <p:spPr>
          <a:xfrm>
            <a:off x="2121877" y="1325563"/>
            <a:ext cx="7397262" cy="4888522"/>
          </a:xfrm>
          <a:prstGeom prst="rect">
            <a:avLst/>
          </a:prstGeom>
        </p:spPr>
      </p:pic>
    </p:spTree>
    <p:extLst>
      <p:ext uri="{BB962C8B-B14F-4D97-AF65-F5344CB8AC3E}">
        <p14:creationId xmlns:p14="http://schemas.microsoft.com/office/powerpoint/2010/main" val="992630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Questions in Report </a:t>
            </a:r>
            <a:br>
              <a:rPr lang="en-US" sz="4000" dirty="0"/>
            </a:br>
            <a:r>
              <a:rPr lang="en-US" sz="4000" dirty="0"/>
              <a:t>FY 22/23 Reporting Cycle</a:t>
            </a:r>
          </a:p>
        </p:txBody>
      </p:sp>
      <p:pic>
        <p:nvPicPr>
          <p:cNvPr id="4" name="Picture 3" descr="Screenshot of report questions in the SABRC database.&#10;&#10;Questions are:&#10;If purchases were made and the percent SABRC compliant rate is deficient, please provide an explanation.&#10;&#10;Does your state agency hire contractors?&#10;&#10;What is the total dollars spent by your agency that were from statewide procurement contracts and leveraged procurement agreements (LPAs).&#10;&#10;What is the total dollars spent on products from statewide contracts and LPAs that are SABRC compliant.&#10;&#10;Has your procurement and contracting officers or designees completed the mandatory annual training.">
            <a:extLst>
              <a:ext uri="{FF2B5EF4-FFF2-40B4-BE49-F238E27FC236}">
                <a16:creationId xmlns:a16="http://schemas.microsoft.com/office/drawing/2014/main" id="{29513051-5F2F-F636-5E8A-87E4A1E5E1EF}"/>
              </a:ext>
            </a:extLst>
          </p:cNvPr>
          <p:cNvPicPr>
            <a:picLocks noChangeAspect="1"/>
          </p:cNvPicPr>
          <p:nvPr/>
        </p:nvPicPr>
        <p:blipFill rotWithShape="1">
          <a:blip r:embed="rId3"/>
          <a:srcRect l="1667"/>
          <a:stretch/>
        </p:blipFill>
        <p:spPr>
          <a:xfrm>
            <a:off x="945485" y="1405847"/>
            <a:ext cx="8589460" cy="1458577"/>
          </a:xfrm>
          <a:prstGeom prst="rect">
            <a:avLst/>
          </a:prstGeom>
        </p:spPr>
      </p:pic>
      <p:pic>
        <p:nvPicPr>
          <p:cNvPr id="7" name="Picture 6" descr="Graphical user interface, text, application&#10;&#10;Questions requiring answers in the report.">
            <a:extLst>
              <a:ext uri="{FF2B5EF4-FFF2-40B4-BE49-F238E27FC236}">
                <a16:creationId xmlns:a16="http://schemas.microsoft.com/office/drawing/2014/main" id="{3B03BEFC-A760-3D5C-FCBA-1A5CFB0685C6}"/>
              </a:ext>
            </a:extLst>
          </p:cNvPr>
          <p:cNvPicPr>
            <a:picLocks noChangeAspect="1"/>
          </p:cNvPicPr>
          <p:nvPr/>
        </p:nvPicPr>
        <p:blipFill rotWithShape="1">
          <a:blip r:embed="rId4"/>
          <a:srcRect l="1104"/>
          <a:stretch/>
        </p:blipFill>
        <p:spPr>
          <a:xfrm>
            <a:off x="961292" y="2944708"/>
            <a:ext cx="8557847" cy="3345077"/>
          </a:xfrm>
          <a:prstGeom prst="rect">
            <a:avLst/>
          </a:prstGeom>
        </p:spPr>
      </p:pic>
    </p:spTree>
    <p:extLst>
      <p:ext uri="{BB962C8B-B14F-4D97-AF65-F5344CB8AC3E}">
        <p14:creationId xmlns:p14="http://schemas.microsoft.com/office/powerpoint/2010/main" val="27577522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Purchasing Authority Accreditation</a:t>
            </a:r>
          </a:p>
        </p:txBody>
      </p:sp>
      <p:sp>
        <p:nvSpPr>
          <p:cNvPr id="3" name="Content Placeholder 2"/>
          <p:cNvSpPr>
            <a:spLocks noGrp="1"/>
          </p:cNvSpPr>
          <p:nvPr>
            <p:ph sz="quarter" idx="10"/>
          </p:nvPr>
        </p:nvSpPr>
        <p:spPr>
          <a:xfrm>
            <a:off x="464650" y="1645921"/>
            <a:ext cx="11312822" cy="4352544"/>
          </a:xfrm>
        </p:spPr>
        <p:txBody>
          <a:bodyPr>
            <a:normAutofit fontScale="92500" lnSpcReduction="10000"/>
          </a:bodyPr>
          <a:lstStyle/>
          <a:p>
            <a:pPr marL="0" indent="0">
              <a:lnSpc>
                <a:spcPct val="110000"/>
              </a:lnSpc>
              <a:buNone/>
            </a:pPr>
            <a:r>
              <a:rPr lang="en-US"/>
              <a:t>CalRecycle reports SABRC compliance and non-compliance to the Department of General Services on an annual basis.</a:t>
            </a:r>
          </a:p>
          <a:p>
            <a:pPr marL="0" indent="0">
              <a:lnSpc>
                <a:spcPct val="110000"/>
              </a:lnSpc>
              <a:buNone/>
            </a:pPr>
            <a:br>
              <a:rPr lang="en-US"/>
            </a:br>
            <a:r>
              <a:rPr lang="en-US"/>
              <a:t>Departments are reviewed by DGS, using their own accreditation evaluation. Department’s purchasing authority could be in jeopardy if SABRC compliance is not met. </a:t>
            </a:r>
            <a:br>
              <a:rPr lang="en-US"/>
            </a:br>
            <a:endParaRPr lang="en-US"/>
          </a:p>
          <a:p>
            <a:pPr marL="0" indent="0">
              <a:lnSpc>
                <a:spcPct val="110000"/>
              </a:lnSpc>
              <a:buNone/>
            </a:pPr>
            <a:r>
              <a:rPr lang="en-US"/>
              <a:t>To learn more about </a:t>
            </a:r>
            <a:r>
              <a:rPr lang="en-US">
                <a:hlinkClick r:id="rId3"/>
              </a:rPr>
              <a:t>DGS’ accreditation process </a:t>
            </a:r>
            <a:r>
              <a:rPr lang="en-US"/>
              <a:t>visit www.dgs.ca.gov/PD/About/Page-Content/PD-Branch-Intro-Accordion-List/Policy-Training-and-Customer-Service/Purchasing-Authority-Unit</a:t>
            </a:r>
          </a:p>
        </p:txBody>
      </p:sp>
    </p:spTree>
    <p:extLst>
      <p:ext uri="{BB962C8B-B14F-4D97-AF65-F5344CB8AC3E}">
        <p14:creationId xmlns:p14="http://schemas.microsoft.com/office/powerpoint/2010/main" val="2011963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LAMD and JACE responsibilities</a:t>
            </a:r>
          </a:p>
        </p:txBody>
      </p:sp>
      <p:sp>
        <p:nvSpPr>
          <p:cNvPr id="3" name="Content Placeholder 2"/>
          <p:cNvSpPr>
            <a:spLocks noGrp="1"/>
          </p:cNvSpPr>
          <p:nvPr>
            <p:ph sz="quarter" idx="10"/>
          </p:nvPr>
        </p:nvSpPr>
        <p:spPr>
          <a:xfrm>
            <a:off x="343526" y="1555668"/>
            <a:ext cx="5569266" cy="4667002"/>
          </a:xfrm>
        </p:spPr>
        <p:txBody>
          <a:bodyPr>
            <a:normAutofit fontScale="92500" lnSpcReduction="20000"/>
          </a:bodyPr>
          <a:lstStyle/>
          <a:p>
            <a:pPr marL="0" indent="0">
              <a:lnSpc>
                <a:spcPct val="110000"/>
              </a:lnSpc>
              <a:buNone/>
            </a:pPr>
            <a:r>
              <a:rPr lang="en-US" dirty="0"/>
              <a:t>JACE</a:t>
            </a:r>
          </a:p>
          <a:p>
            <a:pPr>
              <a:lnSpc>
                <a:spcPct val="100000"/>
              </a:lnSpc>
              <a:spcBef>
                <a:spcPts val="0"/>
              </a:spcBef>
              <a:spcAft>
                <a:spcPts val="100"/>
              </a:spcAft>
            </a:pPr>
            <a:r>
              <a:rPr lang="en-US" dirty="0"/>
              <a:t>Sent non-submittal letters </a:t>
            </a:r>
            <a:r>
              <a:rPr lang="en-US" sz="2200" dirty="0"/>
              <a:t>(early Nov.)</a:t>
            </a:r>
          </a:p>
          <a:p>
            <a:pPr>
              <a:lnSpc>
                <a:spcPct val="100000"/>
              </a:lnSpc>
              <a:spcBef>
                <a:spcPts val="0"/>
              </a:spcBef>
              <a:spcAft>
                <a:spcPts val="100"/>
              </a:spcAft>
            </a:pPr>
            <a:r>
              <a:rPr lang="en-US" dirty="0"/>
              <a:t>Non-submitters sent to DGS PAU</a:t>
            </a:r>
            <a:r>
              <a:rPr lang="en-US" sz="2600" dirty="0"/>
              <a:t>  </a:t>
            </a:r>
            <a:r>
              <a:rPr lang="en-US" sz="2200" dirty="0"/>
              <a:t>(early Dec.)</a:t>
            </a:r>
            <a:endParaRPr lang="en-US" dirty="0"/>
          </a:p>
          <a:p>
            <a:pPr>
              <a:lnSpc>
                <a:spcPct val="100000"/>
              </a:lnSpc>
              <a:spcBef>
                <a:spcPts val="0"/>
              </a:spcBef>
              <a:spcAft>
                <a:spcPts val="100"/>
              </a:spcAft>
            </a:pPr>
            <a:r>
              <a:rPr lang="en-US" dirty="0"/>
              <a:t>Review reports, will compare to last year’s reports to see if a reasonable explanation was provided. </a:t>
            </a:r>
            <a:r>
              <a:rPr lang="en-US" sz="2200" dirty="0"/>
              <a:t>(December)</a:t>
            </a:r>
            <a:endParaRPr lang="en-US" dirty="0"/>
          </a:p>
          <a:p>
            <a:pPr>
              <a:lnSpc>
                <a:spcPct val="100000"/>
              </a:lnSpc>
              <a:spcBef>
                <a:spcPts val="0"/>
              </a:spcBef>
              <a:spcAft>
                <a:spcPts val="100"/>
              </a:spcAft>
            </a:pPr>
            <a:r>
              <a:rPr lang="en-US" dirty="0"/>
              <a:t>If reasonable, report will be accepted.</a:t>
            </a:r>
          </a:p>
          <a:p>
            <a:pPr>
              <a:lnSpc>
                <a:spcPct val="100000"/>
              </a:lnSpc>
              <a:spcBef>
                <a:spcPts val="0"/>
              </a:spcBef>
              <a:spcAft>
                <a:spcPts val="100"/>
              </a:spcAft>
            </a:pPr>
            <a:r>
              <a:rPr lang="en-US" dirty="0"/>
              <a:t>Send over reports to LAMD that didn’t have reasonable explanations </a:t>
            </a:r>
            <a:r>
              <a:rPr lang="en-US" sz="2200" dirty="0"/>
              <a:t>(beginning January)</a:t>
            </a:r>
            <a:endParaRPr lang="en-US" dirty="0"/>
          </a:p>
          <a:p>
            <a:pPr marL="0" indent="0">
              <a:lnSpc>
                <a:spcPct val="100000"/>
              </a:lnSpc>
              <a:spcBef>
                <a:spcPts val="0"/>
              </a:spcBef>
              <a:buNone/>
            </a:pPr>
            <a:endParaRPr lang="en-US" dirty="0"/>
          </a:p>
          <a:p>
            <a:pPr marL="0" indent="0">
              <a:lnSpc>
                <a:spcPct val="110000"/>
              </a:lnSpc>
              <a:buNone/>
            </a:pPr>
            <a:endParaRPr lang="en-US" dirty="0"/>
          </a:p>
        </p:txBody>
      </p:sp>
      <p:sp>
        <p:nvSpPr>
          <p:cNvPr id="4" name="Content Placeholder 2">
            <a:extLst>
              <a:ext uri="{FF2B5EF4-FFF2-40B4-BE49-F238E27FC236}">
                <a16:creationId xmlns:a16="http://schemas.microsoft.com/office/drawing/2014/main" id="{74DB5C34-2C13-9105-B1DA-0B27703ECCAE}"/>
              </a:ext>
            </a:extLst>
          </p:cNvPr>
          <p:cNvSpPr txBox="1">
            <a:spLocks/>
          </p:cNvSpPr>
          <p:nvPr/>
        </p:nvSpPr>
        <p:spPr>
          <a:xfrm>
            <a:off x="6279208" y="1460665"/>
            <a:ext cx="5797997" cy="44427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dirty="0"/>
              <a:t>LAMD</a:t>
            </a:r>
          </a:p>
          <a:p>
            <a:pPr>
              <a:lnSpc>
                <a:spcPct val="110000"/>
              </a:lnSpc>
            </a:pPr>
            <a:r>
              <a:rPr lang="en-US" dirty="0"/>
              <a:t>LAMD staff will reach out to agencies that need clarification on their explanations </a:t>
            </a:r>
            <a:r>
              <a:rPr lang="en-US" sz="2000" dirty="0"/>
              <a:t>(January)</a:t>
            </a:r>
          </a:p>
          <a:p>
            <a:pPr marL="0" indent="0">
              <a:lnSpc>
                <a:spcPct val="110000"/>
              </a:lnSpc>
              <a:buNone/>
            </a:pPr>
            <a:endParaRPr lang="en-US" dirty="0"/>
          </a:p>
        </p:txBody>
      </p:sp>
    </p:spTree>
    <p:extLst>
      <p:ext uri="{BB962C8B-B14F-4D97-AF65-F5344CB8AC3E}">
        <p14:creationId xmlns:p14="http://schemas.microsoft.com/office/powerpoint/2010/main" val="1966132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LAMD and JACE responsibilities </a:t>
            </a:r>
            <a:r>
              <a:rPr lang="en-US" sz="3200" dirty="0"/>
              <a:t>(cont.)</a:t>
            </a:r>
            <a:endParaRPr lang="en-US" dirty="0"/>
          </a:p>
        </p:txBody>
      </p:sp>
      <p:sp>
        <p:nvSpPr>
          <p:cNvPr id="3" name="Content Placeholder 2"/>
          <p:cNvSpPr>
            <a:spLocks noGrp="1"/>
          </p:cNvSpPr>
          <p:nvPr>
            <p:ph sz="quarter" idx="10"/>
          </p:nvPr>
        </p:nvSpPr>
        <p:spPr>
          <a:xfrm>
            <a:off x="343526" y="1555668"/>
            <a:ext cx="5569266" cy="4667002"/>
          </a:xfrm>
        </p:spPr>
        <p:txBody>
          <a:bodyPr>
            <a:normAutofit/>
          </a:bodyPr>
          <a:lstStyle/>
          <a:p>
            <a:pPr marL="0" indent="0">
              <a:lnSpc>
                <a:spcPct val="110000"/>
              </a:lnSpc>
              <a:buNone/>
            </a:pPr>
            <a:r>
              <a:rPr lang="en-US" dirty="0"/>
              <a:t>JACE</a:t>
            </a:r>
          </a:p>
          <a:p>
            <a:pPr>
              <a:lnSpc>
                <a:spcPct val="100000"/>
              </a:lnSpc>
              <a:spcBef>
                <a:spcPts val="0"/>
              </a:spcBef>
              <a:spcAft>
                <a:spcPts val="100"/>
              </a:spcAft>
            </a:pPr>
            <a:r>
              <a:rPr lang="en-US" dirty="0"/>
              <a:t>Letters go out </a:t>
            </a:r>
            <a:r>
              <a:rPr lang="en-US" sz="2000" dirty="0"/>
              <a:t>(end of Feb)</a:t>
            </a:r>
            <a:endParaRPr lang="en-US" dirty="0"/>
          </a:p>
          <a:p>
            <a:pPr lvl="1">
              <a:lnSpc>
                <a:spcPct val="100000"/>
              </a:lnSpc>
              <a:spcBef>
                <a:spcPts val="0"/>
              </a:spcBef>
              <a:spcAft>
                <a:spcPts val="100"/>
              </a:spcAft>
            </a:pPr>
            <a:r>
              <a:rPr lang="en-US" dirty="0"/>
              <a:t>Compliant</a:t>
            </a:r>
          </a:p>
          <a:p>
            <a:pPr lvl="1">
              <a:lnSpc>
                <a:spcPct val="100000"/>
              </a:lnSpc>
              <a:spcBef>
                <a:spcPts val="0"/>
              </a:spcBef>
              <a:spcAft>
                <a:spcPts val="100"/>
              </a:spcAft>
            </a:pPr>
            <a:r>
              <a:rPr lang="en-US" dirty="0"/>
              <a:t>Non-compliant but reasonable</a:t>
            </a:r>
          </a:p>
          <a:p>
            <a:pPr lvl="1">
              <a:lnSpc>
                <a:spcPct val="100000"/>
              </a:lnSpc>
              <a:spcBef>
                <a:spcPts val="0"/>
              </a:spcBef>
              <a:spcAft>
                <a:spcPts val="100"/>
              </a:spcAft>
            </a:pPr>
            <a:r>
              <a:rPr lang="en-US" dirty="0"/>
              <a:t>Non-compliant with referral to DGS PAU</a:t>
            </a:r>
          </a:p>
          <a:p>
            <a:pPr>
              <a:lnSpc>
                <a:spcPct val="100000"/>
              </a:lnSpc>
              <a:spcBef>
                <a:spcPts val="0"/>
              </a:spcBef>
              <a:spcAft>
                <a:spcPts val="100"/>
              </a:spcAft>
            </a:pPr>
            <a:r>
              <a:rPr lang="en-US" dirty="0"/>
              <a:t>Statewide memo </a:t>
            </a:r>
            <a:r>
              <a:rPr lang="en-US" sz="2000" dirty="0"/>
              <a:t>(end of Feb)</a:t>
            </a:r>
          </a:p>
          <a:p>
            <a:pPr>
              <a:lnSpc>
                <a:spcPct val="100000"/>
              </a:lnSpc>
              <a:spcBef>
                <a:spcPts val="0"/>
              </a:spcBef>
              <a:spcAft>
                <a:spcPts val="100"/>
              </a:spcAft>
            </a:pPr>
            <a:r>
              <a:rPr lang="en-US" dirty="0"/>
              <a:t>Deficient agency reaches out if they were referred to PAU.</a:t>
            </a:r>
          </a:p>
          <a:p>
            <a:pPr marL="0" indent="0">
              <a:lnSpc>
                <a:spcPct val="100000"/>
              </a:lnSpc>
              <a:spcBef>
                <a:spcPts val="0"/>
              </a:spcBef>
              <a:buNone/>
            </a:pPr>
            <a:endParaRPr lang="en-US" dirty="0"/>
          </a:p>
          <a:p>
            <a:pPr marL="0" indent="0">
              <a:lnSpc>
                <a:spcPct val="110000"/>
              </a:lnSpc>
              <a:buNone/>
            </a:pPr>
            <a:endParaRPr lang="en-US" dirty="0"/>
          </a:p>
        </p:txBody>
      </p:sp>
      <p:sp>
        <p:nvSpPr>
          <p:cNvPr id="4" name="Content Placeholder 2">
            <a:extLst>
              <a:ext uri="{FF2B5EF4-FFF2-40B4-BE49-F238E27FC236}">
                <a16:creationId xmlns:a16="http://schemas.microsoft.com/office/drawing/2014/main" id="{74DB5C34-2C13-9105-B1DA-0B27703ECCAE}"/>
              </a:ext>
            </a:extLst>
          </p:cNvPr>
          <p:cNvSpPr txBox="1">
            <a:spLocks/>
          </p:cNvSpPr>
          <p:nvPr/>
        </p:nvSpPr>
        <p:spPr>
          <a:xfrm>
            <a:off x="6279208" y="1460665"/>
            <a:ext cx="5797997" cy="44427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dirty="0"/>
              <a:t>LAMD</a:t>
            </a:r>
          </a:p>
          <a:p>
            <a:pPr>
              <a:lnSpc>
                <a:spcPct val="110000"/>
              </a:lnSpc>
            </a:pPr>
            <a:r>
              <a:rPr lang="en-US" dirty="0"/>
              <a:t>Continue to provide assistance </a:t>
            </a:r>
          </a:p>
        </p:txBody>
      </p:sp>
    </p:spTree>
    <p:extLst>
      <p:ext uri="{BB962C8B-B14F-4D97-AF65-F5344CB8AC3E}">
        <p14:creationId xmlns:p14="http://schemas.microsoft.com/office/powerpoint/2010/main" val="141511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Recording of Webinar</a:t>
            </a:r>
          </a:p>
        </p:txBody>
      </p:sp>
      <p:sp>
        <p:nvSpPr>
          <p:cNvPr id="6" name="Content Placeholder 5">
            <a:extLst>
              <a:ext uri="{FF2B5EF4-FFF2-40B4-BE49-F238E27FC236}">
                <a16:creationId xmlns:a16="http://schemas.microsoft.com/office/drawing/2014/main" id="{DF799B91-EB70-AFC6-4FF8-D83EA4EEBC84}"/>
              </a:ext>
            </a:extLst>
          </p:cNvPr>
          <p:cNvSpPr>
            <a:spLocks noGrp="1"/>
          </p:cNvSpPr>
          <p:nvPr>
            <p:ph sz="quarter" idx="10"/>
          </p:nvPr>
        </p:nvSpPr>
        <p:spPr/>
        <p:txBody>
          <a:bodyPr/>
          <a:lstStyle/>
          <a:p>
            <a:pPr marL="457200" indent="-457200">
              <a:buFont typeface="Arial" panose="020B0604020202020204" pitchFamily="34" charset="0"/>
              <a:buChar char="•"/>
            </a:pPr>
            <a:r>
              <a:rPr lang="en-US" dirty="0"/>
              <a:t>Recordings will be posted on our website at: </a:t>
            </a:r>
            <a:r>
              <a:rPr lang="en-US" dirty="0">
                <a:hlinkClick r:id="rId3"/>
              </a:rPr>
              <a:t>https://calrecycle.ca.gov/BuyRecycled/StateAgency/</a:t>
            </a:r>
            <a:endParaRPr lang="en-US" dirty="0"/>
          </a:p>
          <a:p>
            <a:pPr marL="457200" indent="-457200">
              <a:buFont typeface="Arial" panose="020B0604020202020204" pitchFamily="34" charset="0"/>
              <a:buChar char="•"/>
            </a:pPr>
            <a:r>
              <a:rPr lang="en-US" dirty="0"/>
              <a:t>Will send message to SABRC Coordinators when recordings are uploaded</a:t>
            </a:r>
          </a:p>
          <a:p>
            <a:endParaRPr lang="en-US" dirty="0"/>
          </a:p>
        </p:txBody>
      </p:sp>
    </p:spTree>
    <p:extLst>
      <p:ext uri="{BB962C8B-B14F-4D97-AF65-F5344CB8AC3E}">
        <p14:creationId xmlns:p14="http://schemas.microsoft.com/office/powerpoint/2010/main" val="2833597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Connect with Us</a:t>
            </a:r>
          </a:p>
        </p:txBody>
      </p:sp>
      <p:sp>
        <p:nvSpPr>
          <p:cNvPr id="3" name="Content Placeholder 2"/>
          <p:cNvSpPr>
            <a:spLocks noGrp="1"/>
          </p:cNvSpPr>
          <p:nvPr>
            <p:ph sz="quarter" idx="10"/>
          </p:nvPr>
        </p:nvSpPr>
        <p:spPr/>
        <p:txBody>
          <a:bodyPr>
            <a:normAutofit/>
          </a:bodyPr>
          <a:lstStyle/>
          <a:p>
            <a:pPr>
              <a:lnSpc>
                <a:spcPct val="100000"/>
              </a:lnSpc>
              <a:spcBef>
                <a:spcPts val="1800"/>
              </a:spcBef>
            </a:pPr>
            <a:r>
              <a:rPr lang="en-US" dirty="0"/>
              <a:t>For program assistance, please contact: </a:t>
            </a:r>
            <a:r>
              <a:rPr lang="en-US" dirty="0">
                <a:hlinkClick r:id="rId3"/>
              </a:rPr>
              <a:t>SABRC@CalRecycle.ca.gov</a:t>
            </a:r>
            <a:r>
              <a:rPr lang="en-US" dirty="0"/>
              <a:t>. </a:t>
            </a:r>
          </a:p>
          <a:p>
            <a:pPr>
              <a:lnSpc>
                <a:spcPct val="100000"/>
              </a:lnSpc>
              <a:spcBef>
                <a:spcPts val="1800"/>
              </a:spcBef>
            </a:pPr>
            <a:r>
              <a:rPr lang="en-US" dirty="0"/>
              <a:t>SABRC Homepage: </a:t>
            </a:r>
            <a:r>
              <a:rPr lang="en-US" dirty="0">
                <a:hlinkClick r:id="rId4"/>
              </a:rPr>
              <a:t>https://calrecycle.ca.gov/BuyRecycled/StateAgency/</a:t>
            </a:r>
            <a:endParaRPr lang="en-US" dirty="0"/>
          </a:p>
          <a:p>
            <a:pPr>
              <a:lnSpc>
                <a:spcPct val="100000"/>
              </a:lnSpc>
              <a:spcBef>
                <a:spcPts val="1800"/>
              </a:spcBef>
            </a:pPr>
            <a:r>
              <a:rPr lang="en-US" dirty="0"/>
              <a:t>SABRC Printable Quick Guide </a:t>
            </a:r>
            <a:r>
              <a:rPr lang="en-US" dirty="0">
                <a:hlinkClick r:id="rId5"/>
              </a:rPr>
              <a:t>https://www2.calrecycle.ca.gov/Docs/Web/114687</a:t>
            </a:r>
            <a:endParaRPr lang="en-US" dirty="0"/>
          </a:p>
          <a:p>
            <a:pPr marL="0" indent="0">
              <a:buNone/>
            </a:pPr>
            <a:endParaRPr lang="en-US" dirty="0"/>
          </a:p>
        </p:txBody>
      </p:sp>
    </p:spTree>
    <p:extLst>
      <p:ext uri="{BB962C8B-B14F-4D97-AF65-F5344CB8AC3E}">
        <p14:creationId xmlns:p14="http://schemas.microsoft.com/office/powerpoint/2010/main" val="35404112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ent_x0020_By xmlns="94a5b0d8-0b85-4698-8a7f-03615e8b81c3" xsi:nil="true"/>
    <Archived_x003f_ xmlns="94a5b0d8-0b85-4698-8a7f-03615e8b81c3">false</Archived_x003f_>
    <Specific_x0020_Doc_x0020_Type xmlns="94a5b0d8-0b85-4698-8a7f-03615e8b81c3">Help Guides- SABRC</Specific_x0020_Doc_x0020_Type>
    <AR_x0020_Year xmlns="94a5b0d8-0b85-4698-8a7f-03615e8b81c3">All Years/Training</AR_x0020_Year>
    <Main_x0020_Category xmlns="94a5b0d8-0b85-4698-8a7f-03615e8b81c3">Information &amp; References</Main_x0020_Category>
    <Audience xmlns="94a5b0d8-0b85-4698-8a7f-03615e8b81c3">
      <Value>Staff</Value>
    </Audience>
    <InternalPointPerson xmlns="94a5b0d8-0b85-4698-8a7f-03615e8b81c3" xsi:nil="true"/>
    <Contact xmlns="94a5b0d8-0b85-4698-8a7f-03615e8b81c3">
      <UserInfo>
        <DisplayName>Cevallos, Michelle@CalRecycle</DisplayName>
        <AccountId>45</AccountId>
        <AccountType/>
      </UserInfo>
    </Contact>
    <Date_x0020_Sent xmlns="94a5b0d8-0b85-4698-8a7f-03615e8b81c3" xsi:nil="true"/>
  </documentManagement>
</p:properties>
</file>

<file path=customXml/item2.xml><?xml version="1.0" encoding="utf-8"?>
<?mso-contentType ?>
<FormTemplates xmlns="http://schemas.microsoft.com/sharepoint/v3/contenttype/forms"/>
</file>

<file path=customXml/item3.xml><?xml version="1.0" encoding="utf-8"?>
<ct:contentTypeSchema xmlns:ct="http://schemas.microsoft.com/office/2006/metadata/contentType" xmlns:ma="http://schemas.microsoft.com/office/2006/metadata/properties/metaAttributes" ct:_="" ma:_="" ma:contentTypeName="Document" ma:contentTypeID="0x01010018CD018213E984458762D471F0545277" ma:contentTypeVersion="18" ma:contentTypeDescription="Create a new document." ma:contentTypeScope="" ma:versionID="31538e183a1109040de00655b33740de">
  <xsd:schema xmlns:xsd="http://www.w3.org/2001/XMLSchema" xmlns:xs="http://www.w3.org/2001/XMLSchema" xmlns:p="http://schemas.microsoft.com/office/2006/metadata/properties" xmlns:ns2="94a5b0d8-0b85-4698-8a7f-03615e8b81c3" xmlns:ns3="571c02ec-ef45-4cfa-8756-d8581d9f6d32" targetNamespace="http://schemas.microsoft.com/office/2006/metadata/properties" ma:root="true" ma:fieldsID="881d644aefb960b7538f198fa96138bf" ns2:_="" ns3:_="">
    <xsd:import namespace="94a5b0d8-0b85-4698-8a7f-03615e8b81c3"/>
    <xsd:import namespace="571c02ec-ef45-4cfa-8756-d8581d9f6d32"/>
    <xsd:element name="properties">
      <xsd:complexType>
        <xsd:sequence>
          <xsd:element name="documentManagement">
            <xsd:complexType>
              <xsd:all>
                <xsd:element ref="ns2:AR_x0020_Year"/>
                <xsd:element ref="ns2:Main_x0020_Category"/>
                <xsd:element ref="ns2:Specific_x0020_Doc_x0020_Type" minOccurs="0"/>
                <xsd:element ref="ns2:Audience" minOccurs="0"/>
                <xsd:element ref="ns2:Date_x0020_Sent" minOccurs="0"/>
                <xsd:element ref="ns2:Sent_x0020_By" minOccurs="0"/>
                <xsd:element ref="ns2:Archived_x003f_" minOccurs="0"/>
                <xsd:element ref="ns2:Contact"/>
                <xsd:element ref="ns3:SharedWithUsers" minOccurs="0"/>
                <xsd:element ref="ns3:SharedWithDetails" minOccurs="0"/>
                <xsd:element ref="ns2:MediaServiceMetadata" minOccurs="0"/>
                <xsd:element ref="ns2:MediaServiceFastMetadata" minOccurs="0"/>
                <xsd:element ref="ns2:InternalPointPer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a5b0d8-0b85-4698-8a7f-03615e8b81c3" elementFormDefault="qualified">
    <xsd:import namespace="http://schemas.microsoft.com/office/2006/documentManagement/types"/>
    <xsd:import namespace="http://schemas.microsoft.com/office/infopath/2007/PartnerControls"/>
    <xsd:element name="AR_x0020_Year" ma:index="4" ma:displayName="AR Year" ma:default="All Years/Training" ma:description="Please choose the year the report is addressing, not taking place in. Will help identify for future updates." ma:format="Dropdown" ma:internalName="AR_x0020_Year">
      <xsd:simpleType>
        <xsd:restriction base="dms:Choice">
          <xsd:enumeration value="2024"/>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All Years/Training"/>
        </xsd:restriction>
      </xsd:simpleType>
    </xsd:element>
    <xsd:element name="Main_x0020_Category" ma:index="5" ma:displayName="Main Category" ma:description="Things that generally apply across multiple projects. If it does not fit in one of the prescribed choices enter a fill-in." ma:format="Dropdown" ma:internalName="Main_x0020_Category" ma:readOnly="false">
      <xsd:simpleType>
        <xsd:union memberTypes="dms:Text">
          <xsd:simpleType>
            <xsd:restriction base="dms:Choice">
              <xsd:enumeration value="Procedures"/>
              <xsd:enumeration value="Information &amp; References"/>
              <xsd:enumeration value="Financial Resources (Grants, Loans, etc.)"/>
              <xsd:enumeration value="Templates and Forms"/>
              <xsd:enumeration value="Analysis Tools"/>
              <xsd:enumeration value="Help Guides"/>
              <xsd:enumeration value="Training and Guidance"/>
              <xsd:enumeration value="Outreach Materials"/>
              <xsd:enumeration value="Examples"/>
              <xsd:enumeration value="Case Studies/Models"/>
              <xsd:enumeration value="Materials And Products"/>
              <xsd:enumeration value="xArchived"/>
            </xsd:restriction>
          </xsd:simpleType>
        </xsd:union>
      </xsd:simpleType>
    </xsd:element>
    <xsd:element name="Specific_x0020_Doc_x0020_Type" ma:index="6" nillable="true" ma:displayName="Specific Doc Type" ma:description="Help Guides- SABRC&#10;Help Guides-Misc.&#10;E-mails to RC's- Automated/Mass Message&#10;E-mails to RC''s Sent by Staff&#10;Contacts/Passwords&#10;Other Info&#10;Procurement Help" ma:format="Dropdown" ma:internalName="Specific_x0020_Doc_x0020_Type">
      <xsd:simpleType>
        <xsd:union memberTypes="dms:Text">
          <xsd:simpleType>
            <xsd:restriction base="dms:Choice">
              <xsd:enumeration value="Help Guides- SABRC"/>
              <xsd:enumeration value="Help Guides-Misc."/>
              <xsd:enumeration value="E-mails to RC's- Automated/Mass Message"/>
              <xsd:enumeration value="E-mails to RC''s Sent by Staff"/>
              <xsd:enumeration value="Contacts/Passwords"/>
              <xsd:enumeration value="Other Info"/>
              <xsd:enumeration value="Procurement Help"/>
              <xsd:enumeration value="Sample Emails"/>
            </xsd:restriction>
          </xsd:simpleType>
        </xsd:union>
      </xsd:simpleType>
    </xsd:element>
    <xsd:element name="Audience" ma:index="7" nillable="true" ma:displayName="Audience" ma:default="Staff" ma:internalName="Audience" ma:readOnly="false">
      <xsd:complexType>
        <xsd:complexContent>
          <xsd:extension base="dms:MultiChoice">
            <xsd:sequence>
              <xsd:element name="Value" maxOccurs="unbounded" minOccurs="0" nillable="true">
                <xsd:simpleType>
                  <xsd:restriction base="dms:Choice">
                    <xsd:enumeration value="External"/>
                    <xsd:enumeration value="Staff"/>
                  </xsd:restriction>
                </xsd:simpleType>
              </xsd:element>
            </xsd:sequence>
          </xsd:extension>
        </xsd:complexContent>
      </xsd:complexType>
    </xsd:element>
    <xsd:element name="Date_x0020_Sent" ma:index="8" nillable="true" ma:displayName="Date Sent" ma:description="Only enter a date if it is a letter that was sent by LAMD/SARC." ma:format="DateOnly" ma:internalName="Date_x0020_Sent" ma:readOnly="false">
      <xsd:simpleType>
        <xsd:restriction base="dms:DateTime"/>
      </xsd:simpleType>
    </xsd:element>
    <xsd:element name="Sent_x0020_By" ma:index="9" nillable="true" ma:displayName="Sent By" ma:default="Staff" ma:description="If it was something that was sent to stakeholders, indicate who sent it." ma:format="Dropdown" ma:internalName="Sent_x0020_By" ma:readOnly="false">
      <xsd:simpleType>
        <xsd:restriction base="dms:Choice">
          <xsd:enumeration value="Staff"/>
          <xsd:enumeration value="SABRC Mailbox"/>
          <xsd:enumeration value="LAMD Mailbox"/>
          <xsd:enumeration value="ITS"/>
        </xsd:restriction>
      </xsd:simpleType>
    </xsd:element>
    <xsd:element name="Archived_x003f_" ma:index="10" nillable="true" ma:displayName="Archived?" ma:default="0" ma:internalName="Archived_x003f_" ma:readOnly="false">
      <xsd:simpleType>
        <xsd:restriction base="dms:Boolean"/>
      </xsd:simpleType>
    </xsd:element>
    <xsd:element name="Contact" ma:index="11" ma:displayName="Contact" ma:description="Please choose the contact name of the person responsible for this document.(Last name, First name) or choose your name out of the little phone book to the right." ma:list="UserInfo" ma:SharePointGroup="0" ma:internalName="Contact"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xsd:element name="AccountType" type="xsd:string" minOccurs="0"/>
                  </xsd:sequence>
                </xsd:complexType>
              </xsd:element>
            </xsd:sequence>
          </xsd:extension>
        </xsd:complexContent>
      </xsd:complexType>
    </xsd:element>
    <xsd:element name="MediaServiceMetadata" ma:index="18" nillable="true" ma:displayName="MediaServiceMetadata" ma:hidden="true" ma:internalName="MediaServiceMetadata" ma:readOnly="true">
      <xsd:simpleType>
        <xsd:restriction base="dms:Note"/>
      </xsd:simpleType>
    </xsd:element>
    <xsd:element name="MediaServiceFastMetadata" ma:index="19" nillable="true" ma:displayName="MediaServiceFastMetadata" ma:hidden="true" ma:internalName="MediaServiceFastMetadata" ma:readOnly="true">
      <xsd:simpleType>
        <xsd:restriction base="dms:Note"/>
      </xsd:simpleType>
    </xsd:element>
    <xsd:element name="InternalPointPerson" ma:index="20" nillable="true" ma:displayName="Internal Point Person" ma:description="CalRecycle Staff that is the SME" ma:format="Dropdown" ma:internalName="InternalPointPerson">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71c02ec-ef45-4cfa-8756-d8581d9f6d3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2"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D092AB-C606-41CA-B0C4-FFA3ECDC38FF}">
  <ds:schemaRefs>
    <ds:schemaRef ds:uri="http://schemas.microsoft.com/office/2006/documentManagement/types"/>
    <ds:schemaRef ds:uri="http://purl.org/dc/elements/1.1/"/>
    <ds:schemaRef ds:uri="http://purl.org/dc/dcmitype/"/>
    <ds:schemaRef ds:uri="94a5b0d8-0b85-4698-8a7f-03615e8b81c3"/>
    <ds:schemaRef ds:uri="http://purl.org/dc/terms/"/>
    <ds:schemaRef ds:uri="http://www.w3.org/XML/1998/namespace"/>
    <ds:schemaRef ds:uri="571c02ec-ef45-4cfa-8756-d8581d9f6d32"/>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C65C2F84-BB4C-4438-AC75-8E141A79BDCC}">
  <ds:schemaRefs>
    <ds:schemaRef ds:uri="http://schemas.microsoft.com/sharepoint/v3/contenttype/forms"/>
  </ds:schemaRefs>
</ds:datastoreItem>
</file>

<file path=customXml/itemProps3.xml><?xml version="1.0" encoding="utf-8"?>
<ds:datastoreItem xmlns:ds="http://schemas.openxmlformats.org/officeDocument/2006/customXml" ds:itemID="{6ADF2C48-1BF7-441D-AD3A-A926B20A95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a5b0d8-0b85-4698-8a7f-03615e8b81c3"/>
    <ds:schemaRef ds:uri="571c02ec-ef45-4cfa-8756-d8581d9f6d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424</TotalTime>
  <Words>7283</Words>
  <Application>Microsoft Office PowerPoint</Application>
  <PresentationFormat>Widescreen</PresentationFormat>
  <Paragraphs>530</Paragraphs>
  <Slides>40</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Courier New</vt:lpstr>
      <vt:lpstr>Courier New,monospace</vt:lpstr>
      <vt:lpstr>Segoe UI</vt:lpstr>
      <vt:lpstr>Symbol</vt:lpstr>
      <vt:lpstr>Verdana</vt:lpstr>
      <vt:lpstr>Wingdings</vt:lpstr>
      <vt:lpstr>1_Office Theme</vt:lpstr>
      <vt:lpstr>State Agency Buy Recycled Campaign (SABRC)  Training +  AB 661</vt:lpstr>
      <vt:lpstr>Instructions for Questions</vt:lpstr>
      <vt:lpstr>Topic Covered</vt:lpstr>
      <vt:lpstr>SABRC Program Overview</vt:lpstr>
      <vt:lpstr>Who Administers SABRC?</vt:lpstr>
      <vt:lpstr>Post-Consumer Recycled Content (PCRC)</vt:lpstr>
      <vt:lpstr>Benefits of purchasing PCRC products</vt:lpstr>
      <vt:lpstr>What’s required of state agencies?</vt:lpstr>
      <vt:lpstr>SABRC Definitions</vt:lpstr>
      <vt:lpstr>Where are products used?</vt:lpstr>
      <vt:lpstr>AB 661 – Categories/Subcategories and minimum PCRC </vt:lpstr>
      <vt:lpstr>AB 661 Updates – effective Jan 1st, 2023  </vt:lpstr>
      <vt:lpstr>AB 661 Updates   </vt:lpstr>
      <vt:lpstr>AB 661 Updates (continued)  </vt:lpstr>
      <vt:lpstr>Other Reportable Products</vt:lpstr>
      <vt:lpstr>Composite Products</vt:lpstr>
      <vt:lpstr>How to find PCRC products</vt:lpstr>
      <vt:lpstr>More ways to find PCRC products</vt:lpstr>
      <vt:lpstr>Additional Resources for PCRC Products</vt:lpstr>
      <vt:lpstr>Certification</vt:lpstr>
      <vt:lpstr>PCRC Verification Methods</vt:lpstr>
      <vt:lpstr>CalRecycle Form 74</vt:lpstr>
      <vt:lpstr>Vendor Resources</vt:lpstr>
      <vt:lpstr>Tracking Purchases</vt:lpstr>
      <vt:lpstr>Types of Purchases to Track</vt:lpstr>
      <vt:lpstr>Methods of Tracking</vt:lpstr>
      <vt:lpstr>FI$Cal SCPRS Search</vt:lpstr>
      <vt:lpstr>FI$Cal SCPRS  Business Unit Search</vt:lpstr>
      <vt:lpstr>FI$Cal SCPRS Export </vt:lpstr>
      <vt:lpstr>FI$Cal SCPRS Data </vt:lpstr>
      <vt:lpstr>FI$Cal Resources</vt:lpstr>
      <vt:lpstr>SABRC Annual Report</vt:lpstr>
      <vt:lpstr>Justification</vt:lpstr>
      <vt:lpstr>Layout for FY 22/23 Reporting Cycle</vt:lpstr>
      <vt:lpstr>Questions in Report  FY 22/23 Reporting Cycle</vt:lpstr>
      <vt:lpstr>Purchasing Authority Accreditation</vt:lpstr>
      <vt:lpstr>LAMD and JACE responsibilities</vt:lpstr>
      <vt:lpstr>LAMD and JACE responsibilities (cont.)</vt:lpstr>
      <vt:lpstr>Recording of Webinar</vt:lpstr>
      <vt:lpstr>Connect with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SABRC Training 8-17-23</dc:title>
  <dc:creator>CalRecycle</dc:creator>
  <cp:lastModifiedBy>Kavanaugh, Dylan@CalRecycle</cp:lastModifiedBy>
  <cp:revision>8</cp:revision>
  <cp:lastPrinted>2020-03-12T20:22:10Z</cp:lastPrinted>
  <dcterms:created xsi:type="dcterms:W3CDTF">2019-08-05T20:51:01Z</dcterms:created>
  <dcterms:modified xsi:type="dcterms:W3CDTF">2023-08-18T15:54:24Z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0x01010018CD018213E984458762D471F0545277</vt:lpwstr>
  </property>
</Properties>
</file>